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90" r:id="rId7"/>
    <p:sldId id="261" r:id="rId8"/>
    <p:sldId id="262" r:id="rId9"/>
    <p:sldId id="291" r:id="rId10"/>
    <p:sldId id="263" r:id="rId11"/>
    <p:sldId id="264" r:id="rId12"/>
    <p:sldId id="265" r:id="rId13"/>
    <p:sldId id="266" r:id="rId14"/>
    <p:sldId id="267" r:id="rId15"/>
    <p:sldId id="297" r:id="rId16"/>
    <p:sldId id="268" r:id="rId17"/>
    <p:sldId id="270" r:id="rId18"/>
    <p:sldId id="271" r:id="rId19"/>
    <p:sldId id="292" r:id="rId20"/>
    <p:sldId id="272" r:id="rId21"/>
    <p:sldId id="293" r:id="rId22"/>
    <p:sldId id="273" r:id="rId23"/>
    <p:sldId id="276" r:id="rId24"/>
    <p:sldId id="277" r:id="rId25"/>
    <p:sldId id="278" r:id="rId26"/>
    <p:sldId id="279" r:id="rId27"/>
    <p:sldId id="280" r:id="rId28"/>
    <p:sldId id="294" r:id="rId29"/>
    <p:sldId id="295" r:id="rId30"/>
    <p:sldId id="282" r:id="rId31"/>
    <p:sldId id="283" r:id="rId32"/>
    <p:sldId id="284" r:id="rId33"/>
    <p:sldId id="296" r:id="rId34"/>
  </p:sldIdLst>
  <p:sldSz cx="9144000" cy="5143500" type="screen16x9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7F9D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6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203835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500" dirty="0" smtClean="0">
                <a:solidFill>
                  <a:srgbClr val="3B7F9D"/>
                </a:solidFill>
              </a:rPr>
              <a:t>Αρχές Σχεδιασμού</a:t>
            </a:r>
            <a:endParaRPr lang="el-GR" sz="4500" dirty="0">
              <a:solidFill>
                <a:srgbClr val="3B7F9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269747"/>
            <a:ext cx="2971800" cy="1156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89579"/>
            <a:ext cx="2941320" cy="1653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7491" y="1884807"/>
            <a:ext cx="1895856" cy="112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0347" y="1716786"/>
            <a:ext cx="2514600" cy="13647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8121" y="3366135"/>
            <a:ext cx="4104131" cy="1539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7416" y="1599057"/>
            <a:ext cx="2142744" cy="1600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0036" y="56008"/>
            <a:ext cx="2401823" cy="1481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1821" y="3659885"/>
            <a:ext cx="2458211" cy="1393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0" y="352043"/>
            <a:ext cx="3570732" cy="1781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5771" y="1761362"/>
            <a:ext cx="3060192" cy="27546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00" y="2395728"/>
            <a:ext cx="2705100" cy="1264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3964" y="141732"/>
            <a:ext cx="2353056" cy="24928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29044" y="0"/>
            <a:ext cx="2314955" cy="1485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88" y="3959351"/>
            <a:ext cx="2193036" cy="10938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6695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solidFill>
                  <a:schemeClr val="accent1">
                    <a:lumMod val="75000"/>
                  </a:schemeClr>
                </a:solidFill>
              </a:rPr>
              <a:t>Ιεραρχία</a:t>
            </a:r>
            <a:endParaRPr lang="el-G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2225" y="4788130"/>
            <a:ext cx="1204130" cy="147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37895"/>
            <a:ext cx="9144000" cy="1499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587" y="3182360"/>
            <a:ext cx="1987584" cy="1492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1400" y="3111246"/>
            <a:ext cx="1981200" cy="16847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9163" y="3311561"/>
            <a:ext cx="1830470" cy="13558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3587" y="4612005"/>
            <a:ext cx="2042160" cy="3680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6624" y="4649724"/>
            <a:ext cx="2087879" cy="324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" y="796670"/>
            <a:ext cx="9143999" cy="525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11" y="356616"/>
            <a:ext cx="9124989" cy="182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1764" y="627506"/>
            <a:ext cx="3176016" cy="1799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23088" y="1949958"/>
            <a:ext cx="7891780" cy="3006090"/>
            <a:chOff x="323088" y="2599944"/>
            <a:chExt cx="7891780" cy="4008120"/>
          </a:xfrm>
        </p:grpSpPr>
        <p:sp>
          <p:nvSpPr>
            <p:cNvPr id="4" name="object 4"/>
            <p:cNvSpPr/>
            <p:nvPr/>
          </p:nvSpPr>
          <p:spPr>
            <a:xfrm>
              <a:off x="5291328" y="4258055"/>
              <a:ext cx="2923031" cy="21884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95827" y="2599944"/>
              <a:ext cx="2752344" cy="16581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088" y="4393692"/>
              <a:ext cx="3544824" cy="2214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51687" y="301752"/>
            <a:ext cx="4020312" cy="14058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4648200" y="0"/>
            <a:ext cx="3886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9"/>
          <p:cNvSpPr/>
          <p:nvPr/>
        </p:nvSpPr>
        <p:spPr>
          <a:xfrm>
            <a:off x="0" y="666750"/>
            <a:ext cx="46482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190750"/>
            <a:ext cx="5638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500" b="1" dirty="0" smtClean="0">
                <a:solidFill>
                  <a:schemeClr val="accent1">
                    <a:lumMod val="75000"/>
                  </a:schemeClr>
                </a:solidFill>
              </a:rPr>
              <a:t>Επανάληψη</a:t>
            </a:r>
            <a:endParaRPr lang="el-GR" sz="4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0" y="3181350"/>
            <a:ext cx="80772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4360" marR="5080" lvl="0" indent="0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επανάληψη με παραλλαγές είναι ενδιαφέρουσα ενώ η επανάληψη χωρίς εναλλαγές είναι βαρετή! </a:t>
            </a:r>
            <a:endParaRPr kumimoji="0" lang="el-GR" sz="2800" b="0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6099" y="4462272"/>
            <a:ext cx="471952" cy="500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282362" y="62864"/>
            <a:ext cx="5737225" cy="3330893"/>
            <a:chOff x="3282361" y="83819"/>
            <a:chExt cx="5737225" cy="4441190"/>
          </a:xfrm>
        </p:grpSpPr>
        <p:sp>
          <p:nvSpPr>
            <p:cNvPr id="4" name="object 4"/>
            <p:cNvSpPr/>
            <p:nvPr/>
          </p:nvSpPr>
          <p:spPr>
            <a:xfrm>
              <a:off x="3282361" y="1274064"/>
              <a:ext cx="4196212" cy="32508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9544" y="83819"/>
              <a:ext cx="1999488" cy="2171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81583" y="181736"/>
            <a:ext cx="2741676" cy="1632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6468" y="1971675"/>
            <a:ext cx="2209800" cy="1549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53783" y="3348990"/>
            <a:ext cx="2144268" cy="16070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6264" y="3638168"/>
            <a:ext cx="2619756" cy="1307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105" y="3723893"/>
            <a:ext cx="2801111" cy="12218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495550"/>
            <a:ext cx="6477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500" b="1" dirty="0" smtClean="0">
                <a:solidFill>
                  <a:schemeClr val="accent1">
                    <a:lumMod val="75000"/>
                  </a:schemeClr>
                </a:solidFill>
              </a:rPr>
              <a:t>Ρυθμός</a:t>
            </a:r>
            <a:endParaRPr lang="el-GR" sz="4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742950"/>
            <a:ext cx="73152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" y="2266950"/>
            <a:ext cx="8963660" cy="1851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spc="-10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Εισαγωγή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Calibri"/>
              <a:cs typeface="Calibri"/>
            </a:endParaRPr>
          </a:p>
          <a:p>
            <a:pPr marL="12065" marR="5080" indent="-3175" algn="ctr">
              <a:lnSpc>
                <a:spcPct val="100000"/>
              </a:lnSpc>
            </a:pPr>
            <a:r>
              <a:rPr lang="el-GR" sz="2400" dirty="0" smtClean="0">
                <a:latin typeface="Calibri"/>
                <a:cs typeface="Calibri"/>
              </a:rPr>
              <a:t>Στην αναζήτηση της δημιουργικότητας της αισθητικής και του ορθολογισμού, οι σχεδιαστές ψάχνουν για αποτελεσματικές ιδέες οι οποίες μπορούν να προσφέρουν νόημα και τάξη στη δουλειά τους. 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165" y="2814671"/>
            <a:ext cx="8311109" cy="1617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47038"/>
            <a:ext cx="9144000" cy="1124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796670"/>
            <a:ext cx="9143999" cy="52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11" y="356616"/>
            <a:ext cx="9124989" cy="18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/>
          <p:cNvGrpSpPr/>
          <p:nvPr/>
        </p:nvGrpSpPr>
        <p:grpSpPr>
          <a:xfrm>
            <a:off x="838200" y="0"/>
            <a:ext cx="7010400" cy="5048250"/>
            <a:chOff x="0" y="0"/>
            <a:chExt cx="9144000" cy="6858000"/>
          </a:xfrm>
        </p:grpSpPr>
        <p:sp>
          <p:nvSpPr>
            <p:cNvPr id="4" name="object 3"/>
            <p:cNvSpPr/>
            <p:nvPr/>
          </p:nvSpPr>
          <p:spPr>
            <a:xfrm>
              <a:off x="0" y="0"/>
              <a:ext cx="4788407" cy="35250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/>
            <p:cNvSpPr/>
            <p:nvPr/>
          </p:nvSpPr>
          <p:spPr>
            <a:xfrm>
              <a:off x="4643628" y="3477767"/>
              <a:ext cx="4500372" cy="33802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1" y="2886075"/>
            <a:ext cx="3954779" cy="2035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249173"/>
            <a:ext cx="2510028" cy="2484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7804" y="249174"/>
            <a:ext cx="2944368" cy="1472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276" y="1869972"/>
            <a:ext cx="3671335" cy="30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105150"/>
            <a:ext cx="6248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500" b="1" dirty="0" smtClean="0">
                <a:solidFill>
                  <a:schemeClr val="accent1">
                    <a:lumMod val="75000"/>
                  </a:schemeClr>
                </a:solidFill>
              </a:rPr>
              <a:t>Κυριαρχία</a:t>
            </a:r>
            <a:endParaRPr lang="el-GR" sz="4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3439828"/>
            <a:ext cx="8824595" cy="1703672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lang="el-GR" sz="2200" spc="-5" dirty="0" smtClean="0">
                <a:latin typeface="Calibri"/>
                <a:cs typeface="Calibri"/>
              </a:rPr>
              <a:t>Το στοιχείο του σχεδιασμού που τραβάει το μάτι του παρατηρητή.  Το κέντρο του ενδιαφέροντος.  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325"/>
              </a:spcBef>
            </a:pPr>
            <a:r>
              <a:rPr lang="el-GR" sz="2200" spc="-5" dirty="0" smtClean="0">
                <a:latin typeface="Calibri"/>
                <a:cs typeface="Calibri"/>
              </a:rPr>
              <a:t>Η κυριαρχία μπορεί να επιτευχθεί μέσω του μεγέθους, της θέσης του σχήματος του χρώματος και των γραμμών.  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0381" y="133350"/>
            <a:ext cx="59944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Wikipedia.org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4400" y="590550"/>
            <a:ext cx="36576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38800" y="590550"/>
            <a:ext cx="2410968" cy="2490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3435858"/>
            <a:ext cx="2287524" cy="1411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459" y="84582"/>
            <a:ext cx="1726692" cy="1889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00216" y="934974"/>
            <a:ext cx="2714243" cy="2035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940" y="2051684"/>
            <a:ext cx="2628900" cy="1307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837688" y="2066601"/>
            <a:ext cx="6306820" cy="2871311"/>
            <a:chOff x="2837688" y="2755467"/>
            <a:chExt cx="6306820" cy="3828415"/>
          </a:xfrm>
        </p:grpSpPr>
        <p:sp>
          <p:nvSpPr>
            <p:cNvPr id="7" name="object 7"/>
            <p:cNvSpPr/>
            <p:nvPr/>
          </p:nvSpPr>
          <p:spPr>
            <a:xfrm>
              <a:off x="3538728" y="2755467"/>
              <a:ext cx="1990344" cy="21346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29072" y="4221480"/>
              <a:ext cx="3614928" cy="22524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37688" y="5001767"/>
              <a:ext cx="2429256" cy="15819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747773" y="465201"/>
            <a:ext cx="2581655" cy="13293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105150"/>
            <a:ext cx="6248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500" b="1" dirty="0" smtClean="0">
                <a:solidFill>
                  <a:schemeClr val="accent1">
                    <a:lumMod val="75000"/>
                  </a:schemeClr>
                </a:solidFill>
              </a:rPr>
              <a:t>Ισορροπία</a:t>
            </a:r>
            <a:endParaRPr lang="el-GR" sz="4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367" y="1173480"/>
            <a:ext cx="8484235" cy="821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Equal distribution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of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VISUAL weight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on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either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side of a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composition’s</a:t>
            </a:r>
            <a:r>
              <a:rPr sz="2000" b="1" spc="-1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center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Used </a:t>
            </a:r>
            <a:r>
              <a:rPr sz="2000" b="1" spc="-15" dirty="0">
                <a:solidFill>
                  <a:srgbClr val="375F92"/>
                </a:solidFill>
                <a:latin typeface="Calibri"/>
                <a:cs typeface="Calibri"/>
              </a:rPr>
              <a:t>to create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a sense of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stability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-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can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be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asymmetrical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or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symmetrical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or</a:t>
            </a:r>
            <a:r>
              <a:rPr sz="2000" b="1" spc="-9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radial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2266950"/>
            <a:ext cx="7691627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382000" cy="5143500"/>
            <a:chOff x="381000" y="57150"/>
            <a:chExt cx="8382000" cy="5143500"/>
          </a:xfrm>
        </p:grpSpPr>
        <p:sp>
          <p:nvSpPr>
            <p:cNvPr id="3" name="object 3"/>
            <p:cNvSpPr/>
            <p:nvPr/>
          </p:nvSpPr>
          <p:spPr>
            <a:xfrm>
              <a:off x="381000" y="57150"/>
              <a:ext cx="8382000" cy="2343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19600" y="2414778"/>
              <a:ext cx="4343400" cy="2785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1216723"/>
            <a:ext cx="9144000" cy="761524"/>
          </a:xfrm>
          <a:custGeom>
            <a:avLst/>
            <a:gdLst/>
            <a:ahLst/>
            <a:cxnLst/>
            <a:rect l="l" t="t" r="r" b="b"/>
            <a:pathLst>
              <a:path w="9144000" h="1015364">
                <a:moveTo>
                  <a:pt x="0" y="1014984"/>
                </a:moveTo>
                <a:lnTo>
                  <a:pt x="9144000" y="1014984"/>
                </a:lnTo>
                <a:lnTo>
                  <a:pt x="9144000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" y="1231735"/>
            <a:ext cx="90678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l-GR" sz="2000" spc="-5" dirty="0" smtClean="0">
                <a:latin typeface="Calibri"/>
                <a:cs typeface="Calibri"/>
              </a:rPr>
              <a:t>Η τάξη αναφέρεται όχι μόνο στην γεωμετρική κανονικότητα</a:t>
            </a:r>
            <a:r>
              <a:rPr lang="el-GR" sz="2000" spc="-5" dirty="0" smtClean="0">
                <a:latin typeface="Calibri"/>
                <a:cs typeface="Calibri"/>
              </a:rPr>
              <a:t>, αλλά μία συνθήκη </a:t>
            </a:r>
            <a:r>
              <a:rPr lang="el-GR" sz="2000" spc="-5" dirty="0" smtClean="0">
                <a:latin typeface="Calibri"/>
                <a:cs typeface="Calibri"/>
              </a:rPr>
              <a:t>στην οποία μέρη του όλου σχετίζονται με άλλα μέρη με έναν αρμονικό τρόπο. 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4445" y="2283246"/>
            <a:ext cx="8136635" cy="1964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8988" y="488062"/>
            <a:ext cx="1675668" cy="1307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088" y="304038"/>
            <a:ext cx="2656332" cy="1491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6108" y="257175"/>
            <a:ext cx="3294888" cy="1584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3004" y="3632453"/>
            <a:ext cx="1702308" cy="1276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9421" y="2025395"/>
            <a:ext cx="2532887" cy="1357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6292" y="3498723"/>
            <a:ext cx="3470148" cy="15350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324" y="1983105"/>
            <a:ext cx="2029968" cy="1440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7420" y="1955673"/>
            <a:ext cx="2703576" cy="308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343150"/>
            <a:ext cx="4343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500" b="1" dirty="0" smtClean="0">
                <a:solidFill>
                  <a:schemeClr val="accent1">
                    <a:lumMod val="75000"/>
                  </a:schemeClr>
                </a:solidFill>
              </a:rPr>
              <a:t>Αντίφαση</a:t>
            </a:r>
            <a:endParaRPr lang="el-GR" sz="4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8866" y="4583049"/>
            <a:ext cx="578167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libri"/>
                <a:cs typeface="Calibri"/>
              </a:rPr>
              <a:t>Contrast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the juxtaposition </a:t>
            </a:r>
            <a:r>
              <a:rPr sz="2200" spc="-5" dirty="0">
                <a:latin typeface="Calibri"/>
                <a:cs typeface="Calibri"/>
              </a:rPr>
              <a:t>of opposing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elements.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54223" y="1869947"/>
            <a:ext cx="2593848" cy="2583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00471" y="1113281"/>
            <a:ext cx="1953768" cy="976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2524" y="3369564"/>
            <a:ext cx="2046732" cy="1044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80731" y="3178683"/>
            <a:ext cx="1572768" cy="1499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7868" y="1101852"/>
            <a:ext cx="1961388" cy="2199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80731" y="1444751"/>
            <a:ext cx="1572768" cy="16253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91328" y="2209420"/>
            <a:ext cx="1950720" cy="1457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0061"/>
            <a:ext cx="9144000" cy="808196"/>
          </a:xfrm>
          <a:custGeom>
            <a:avLst/>
            <a:gdLst/>
            <a:ahLst/>
            <a:cxnLst/>
            <a:rect l="l" t="t" r="r" b="b"/>
            <a:pathLst>
              <a:path w="9144000" h="1077595">
                <a:moveTo>
                  <a:pt x="9144000" y="0"/>
                </a:moveTo>
                <a:lnTo>
                  <a:pt x="0" y="0"/>
                </a:lnTo>
                <a:lnTo>
                  <a:pt x="0" y="1077468"/>
                </a:lnTo>
                <a:lnTo>
                  <a:pt x="9144000" y="1077468"/>
                </a:lnTo>
                <a:lnTo>
                  <a:pt x="9144000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264" y="508921"/>
            <a:ext cx="8111490" cy="7559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6FC0"/>
                </a:solidFill>
                <a:latin typeface="Tahoma"/>
                <a:cs typeface="Tahoma"/>
              </a:rPr>
              <a:t>Why do we </a:t>
            </a:r>
            <a:r>
              <a:rPr sz="1600" b="1" spc="-10" dirty="0">
                <a:solidFill>
                  <a:srgbClr val="006FC0"/>
                </a:solidFill>
                <a:latin typeface="Tahoma"/>
                <a:cs typeface="Tahoma"/>
              </a:rPr>
              <a:t>need </a:t>
            </a:r>
            <a:r>
              <a:rPr sz="1600" b="1" spc="-5" dirty="0">
                <a:solidFill>
                  <a:srgbClr val="006FC0"/>
                </a:solidFill>
                <a:latin typeface="Tahoma"/>
                <a:cs typeface="Tahoma"/>
              </a:rPr>
              <a:t>to </a:t>
            </a:r>
            <a:r>
              <a:rPr sz="1600" b="1" spc="-10" dirty="0">
                <a:solidFill>
                  <a:srgbClr val="006FC0"/>
                </a:solidFill>
                <a:latin typeface="Tahoma"/>
                <a:cs typeface="Tahoma"/>
              </a:rPr>
              <a:t>have</a:t>
            </a:r>
            <a:r>
              <a:rPr sz="1600" b="1" spc="1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06FC0"/>
                </a:solidFill>
                <a:latin typeface="Tahoma"/>
                <a:cs typeface="Tahoma"/>
              </a:rPr>
              <a:t>Order</a:t>
            </a:r>
            <a:r>
              <a:rPr sz="1600" dirty="0">
                <a:solidFill>
                  <a:srgbClr val="006FC0"/>
                </a:solidFill>
                <a:latin typeface="Tahoma"/>
                <a:cs typeface="Tahoma"/>
              </a:rPr>
              <a:t>?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ahoma"/>
                <a:cs typeface="Tahoma"/>
              </a:rPr>
              <a:t>In </a:t>
            </a:r>
            <a:r>
              <a:rPr sz="1600" spc="-5" dirty="0">
                <a:latin typeface="Tahoma"/>
                <a:cs typeface="Tahoma"/>
              </a:rPr>
              <a:t>our normal </a:t>
            </a:r>
            <a:r>
              <a:rPr sz="1600" spc="-10" dirty="0">
                <a:latin typeface="Tahoma"/>
                <a:cs typeface="Tahoma"/>
              </a:rPr>
              <a:t>lives, </a:t>
            </a:r>
            <a:r>
              <a:rPr sz="1600" spc="-5" dirty="0">
                <a:latin typeface="Tahoma"/>
                <a:cs typeface="Tahoma"/>
              </a:rPr>
              <a:t>ORDER </a:t>
            </a:r>
            <a:r>
              <a:rPr sz="1600" u="sng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ahoma"/>
                <a:cs typeface="Tahoma"/>
              </a:rPr>
              <a:t>helps us to </a:t>
            </a:r>
            <a:r>
              <a:rPr sz="16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ahoma"/>
                <a:cs typeface="Tahoma"/>
              </a:rPr>
              <a:t>organize things logically- </a:t>
            </a:r>
            <a:r>
              <a:rPr sz="1600" u="sng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ahoma"/>
                <a:cs typeface="Tahoma"/>
              </a:rPr>
              <a:t>so that they </a:t>
            </a:r>
            <a:r>
              <a:rPr sz="16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ahoma"/>
                <a:cs typeface="Tahoma"/>
              </a:rPr>
              <a:t>make</a:t>
            </a:r>
            <a:r>
              <a:rPr sz="1600" u="sng" spc="29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ahoma"/>
                <a:cs typeface="Tahoma"/>
              </a:rPr>
              <a:t>sense.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931" y="1524190"/>
            <a:ext cx="436562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ORDER </a:t>
            </a:r>
            <a:r>
              <a:rPr sz="20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without </a:t>
            </a:r>
            <a:r>
              <a:rPr sz="20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diversity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 </a:t>
            </a:r>
            <a:r>
              <a:rPr sz="2000" spc="-10" dirty="0">
                <a:latin typeface="Calibri"/>
                <a:cs typeface="Calibri"/>
              </a:rPr>
              <a:t>result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monotony or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boredom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The opposite of </a:t>
            </a:r>
            <a:r>
              <a:rPr sz="2000" spc="-10" dirty="0">
                <a:latin typeface="Calibri"/>
                <a:cs typeface="Calibri"/>
              </a:rPr>
              <a:t>Order </a:t>
            </a:r>
            <a:r>
              <a:rPr sz="2000" dirty="0">
                <a:latin typeface="Calibri"/>
                <a:cs typeface="Calibri"/>
              </a:rPr>
              <a:t>is chaos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25" dirty="0">
                <a:latin typeface="Calibri"/>
                <a:cs typeface="Calibri"/>
              </a:rPr>
              <a:t>anarchy.  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same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time,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160" y="2547661"/>
            <a:ext cx="3532524" cy="456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6108" y="1437894"/>
            <a:ext cx="2880360" cy="2160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4191"/>
            <a:ext cx="9144000" cy="1107758"/>
          </a:xfrm>
          <a:custGeom>
            <a:avLst/>
            <a:gdLst/>
            <a:ahLst/>
            <a:cxnLst/>
            <a:rect l="l" t="t" r="r" b="b"/>
            <a:pathLst>
              <a:path w="9144000" h="1477009">
                <a:moveTo>
                  <a:pt x="9144000" y="0"/>
                </a:moveTo>
                <a:lnTo>
                  <a:pt x="0" y="0"/>
                </a:lnTo>
                <a:lnTo>
                  <a:pt x="0" y="1476756"/>
                </a:lnTo>
                <a:lnTo>
                  <a:pt x="9144000" y="1476756"/>
                </a:lnTo>
                <a:lnTo>
                  <a:pt x="914400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3931" y="3124771"/>
            <a:ext cx="5988685" cy="2051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AFEF"/>
                </a:solidFill>
                <a:latin typeface="Calibri"/>
                <a:cs typeface="Calibri"/>
              </a:rPr>
              <a:t>DIVERSITY </a:t>
            </a:r>
            <a:r>
              <a:rPr sz="20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without ORDER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chaos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Calibri"/>
              <a:cs typeface="Calibri"/>
            </a:endParaRPr>
          </a:p>
          <a:p>
            <a:pPr marL="157988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In a design, </a:t>
            </a:r>
            <a:r>
              <a:rPr sz="1800" spc="-5" dirty="0">
                <a:latin typeface="Calibri"/>
                <a:cs typeface="Calibri"/>
              </a:rPr>
              <a:t>what is most </a:t>
            </a:r>
            <a:r>
              <a:rPr sz="1800" spc="-10" dirty="0">
                <a:latin typeface="Calibri"/>
                <a:cs typeface="Calibri"/>
              </a:rPr>
              <a:t>desirable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endParaRPr sz="1800" dirty="0">
              <a:latin typeface="Calibri"/>
              <a:cs typeface="Calibri"/>
            </a:endParaRPr>
          </a:p>
          <a:p>
            <a:pPr marL="1581785" algn="ctr">
              <a:lnSpc>
                <a:spcPct val="100000"/>
              </a:lnSpc>
            </a:pPr>
            <a:r>
              <a:rPr sz="18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have </a:t>
            </a:r>
            <a:r>
              <a:rPr sz="18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a balance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between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DIVERSIT</a:t>
            </a:r>
            <a:r>
              <a:rPr sz="1800" spc="-10" dirty="0">
                <a:latin typeface="Calibri"/>
                <a:cs typeface="Calibri"/>
              </a:rPr>
              <a:t>Y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FEF"/>
                </a:solidFill>
                <a:latin typeface="Calibri"/>
                <a:cs typeface="Calibri"/>
              </a:rPr>
              <a:t>CHAOS</a:t>
            </a:r>
            <a:endParaRPr sz="1800" dirty="0">
              <a:latin typeface="Calibri"/>
              <a:cs typeface="Calibri"/>
            </a:endParaRPr>
          </a:p>
          <a:p>
            <a:pPr marL="1631314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sense of </a:t>
            </a:r>
            <a:r>
              <a:rPr sz="1800" spc="-10" dirty="0">
                <a:latin typeface="Calibri"/>
                <a:cs typeface="Calibri"/>
              </a:rPr>
              <a:t>ORDER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UNITY.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228600" y="2343150"/>
            <a:ext cx="6849745" cy="2183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3342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76860" algn="l"/>
              </a:tabLst>
            </a:pPr>
            <a:r>
              <a:rPr lang="el-GR" sz="2000" dirty="0" smtClean="0">
                <a:latin typeface="Trebuchet MS"/>
                <a:cs typeface="Trebuchet MS"/>
              </a:rPr>
              <a:t>Ο Άξονας είναι η πιο βασική και πιο κοινή αρχή οργάνωσης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2050" dirty="0">
              <a:latin typeface="Trebuchet MS"/>
              <a:cs typeface="Trebuchet MS"/>
            </a:endParaRPr>
          </a:p>
          <a:p>
            <a:pPr marL="12700" marR="409575">
              <a:lnSpc>
                <a:spcPct val="100000"/>
              </a:lnSpc>
              <a:buFont typeface="Wingdings"/>
              <a:buChar char=""/>
              <a:tabLst>
                <a:tab pos="290195" algn="l"/>
              </a:tabLst>
            </a:pPr>
            <a:r>
              <a:rPr lang="el-GR" sz="2000" dirty="0" smtClean="0">
                <a:latin typeface="Trebuchet MS"/>
                <a:cs typeface="Trebuchet MS"/>
              </a:rPr>
              <a:t>Με απλά λόγια ο άξονας είναι μία νοητή γραμμή που χρησιμοποιείται για να οργανώσει μία σειρά από στοιχεία του σχεδιασμού.  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2050" dirty="0">
              <a:latin typeface="Trebuchet MS"/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001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chemeClr val="accent1">
                    <a:lumMod val="75000"/>
                  </a:schemeClr>
                </a:solidFill>
              </a:rPr>
              <a:t>Άξονας</a:t>
            </a:r>
            <a:endParaRPr lang="el-G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81000" y="514350"/>
            <a:ext cx="7488935" cy="352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 txBox="1"/>
          <p:nvPr/>
        </p:nvSpPr>
        <p:spPr>
          <a:xfrm>
            <a:off x="3490976" y="4434179"/>
            <a:ext cx="840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rebuchet MS"/>
                <a:cs typeface="Trebuchet MS"/>
              </a:rPr>
              <a:t>PLAN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647950"/>
            <a:ext cx="5791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500" b="1" dirty="0" smtClean="0">
                <a:solidFill>
                  <a:schemeClr val="accent1">
                    <a:lumMod val="75000"/>
                  </a:schemeClr>
                </a:solidFill>
              </a:rPr>
              <a:t>Συμμετρία</a:t>
            </a:r>
            <a:endParaRPr lang="el-GR" sz="4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629"/>
            <a:ext cx="9144000" cy="1607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11" y="356616"/>
            <a:ext cx="9124989" cy="18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4001" y="1047750"/>
            <a:ext cx="3525012" cy="152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9673" y="1047750"/>
            <a:ext cx="4397496" cy="1523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524000" y="0"/>
            <a:ext cx="51054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</TotalTime>
  <Words>264</Words>
  <Application>Microsoft Office PowerPoint</Application>
  <PresentationFormat>On-screen Show (16:9)</PresentationFormat>
  <Paragraphs>37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</dc:creator>
  <cp:lastModifiedBy>maria</cp:lastModifiedBy>
  <cp:revision>1</cp:revision>
  <dcterms:created xsi:type="dcterms:W3CDTF">2021-01-15T08:01:15Z</dcterms:created>
  <dcterms:modified xsi:type="dcterms:W3CDTF">2021-01-15T09:19:47Z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2021-01-15T00:00:00Z</vt:filetime>
  </property>
</Properties>
</file>