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45078" y="2096834"/>
            <a:ext cx="305384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spc="-5" dirty="0">
                <a:solidFill>
                  <a:prstClr val="black"/>
                </a:solidFill>
              </a:rPr>
              <a:t>©Νίκος Μπόμπολος, 2018, </a:t>
            </a:r>
            <a:r>
              <a:rPr dirty="0">
                <a:solidFill>
                  <a:prstClr val="black"/>
                </a:solidFill>
              </a:rPr>
              <a:t>Σημειώσεις για </a:t>
            </a:r>
            <a:r>
              <a:rPr spc="-5" dirty="0">
                <a:solidFill>
                  <a:prstClr val="black"/>
                </a:solidFill>
              </a:rPr>
              <a:t>το </a:t>
            </a:r>
            <a:r>
              <a:rPr dirty="0">
                <a:solidFill>
                  <a:prstClr val="black"/>
                </a:solidFill>
              </a:rPr>
              <a:t>μάθημα "Οικοδομικός </a:t>
            </a:r>
            <a:r>
              <a:rPr spc="-5" dirty="0">
                <a:solidFill>
                  <a:prstClr val="black"/>
                </a:solidFill>
              </a:rPr>
              <a:t>σχεδιασμός </a:t>
            </a:r>
            <a:r>
              <a:rPr dirty="0">
                <a:solidFill>
                  <a:prstClr val="black"/>
                </a:solidFill>
              </a:rPr>
              <a:t>ΙΙ" Τμήμα </a:t>
            </a:r>
            <a:r>
              <a:rPr spc="-5" dirty="0">
                <a:solidFill>
                  <a:prstClr val="black"/>
                </a:solidFill>
              </a:rPr>
              <a:t>Εκπαιδευτικών Πολιτικών Μηχανικών</a:t>
            </a:r>
            <a:r>
              <a:rPr spc="16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ΑΣΠΑΙΤΕ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spc="-5" dirty="0">
                <a:solidFill>
                  <a:prstClr val="black"/>
                </a:solidFill>
              </a:rPr>
              <a:t>©Νίκος Μπόμπολος, 2018, </a:t>
            </a:r>
            <a:r>
              <a:rPr dirty="0">
                <a:solidFill>
                  <a:prstClr val="black"/>
                </a:solidFill>
              </a:rPr>
              <a:t>Σημειώσεις για </a:t>
            </a:r>
            <a:r>
              <a:rPr spc="-5" dirty="0">
                <a:solidFill>
                  <a:prstClr val="black"/>
                </a:solidFill>
              </a:rPr>
              <a:t>το </a:t>
            </a:r>
            <a:r>
              <a:rPr dirty="0">
                <a:solidFill>
                  <a:prstClr val="black"/>
                </a:solidFill>
              </a:rPr>
              <a:t>μάθημα "Οικοδομικός </a:t>
            </a:r>
            <a:r>
              <a:rPr spc="-5" dirty="0">
                <a:solidFill>
                  <a:prstClr val="black"/>
                </a:solidFill>
              </a:rPr>
              <a:t>σχεδιασμός </a:t>
            </a:r>
            <a:r>
              <a:rPr dirty="0">
                <a:solidFill>
                  <a:prstClr val="black"/>
                </a:solidFill>
              </a:rPr>
              <a:t>ΙΙ" Τμήμα </a:t>
            </a:r>
            <a:r>
              <a:rPr spc="-5" dirty="0">
                <a:solidFill>
                  <a:prstClr val="black"/>
                </a:solidFill>
              </a:rPr>
              <a:t>Εκπαιδευτικών Πολιτικών Μηχανικών</a:t>
            </a:r>
            <a:r>
              <a:rPr spc="16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ΑΣΠΑΙΤΕ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spc="-5" dirty="0">
                <a:solidFill>
                  <a:prstClr val="black"/>
                </a:solidFill>
              </a:rPr>
              <a:t>©Νίκος Μπόμπολος, 2018, </a:t>
            </a:r>
            <a:r>
              <a:rPr dirty="0">
                <a:solidFill>
                  <a:prstClr val="black"/>
                </a:solidFill>
              </a:rPr>
              <a:t>Σημειώσεις για </a:t>
            </a:r>
            <a:r>
              <a:rPr spc="-5" dirty="0">
                <a:solidFill>
                  <a:prstClr val="black"/>
                </a:solidFill>
              </a:rPr>
              <a:t>το </a:t>
            </a:r>
            <a:r>
              <a:rPr dirty="0">
                <a:solidFill>
                  <a:prstClr val="black"/>
                </a:solidFill>
              </a:rPr>
              <a:t>μάθημα "Οικοδομικός </a:t>
            </a:r>
            <a:r>
              <a:rPr spc="-5" dirty="0">
                <a:solidFill>
                  <a:prstClr val="black"/>
                </a:solidFill>
              </a:rPr>
              <a:t>σχεδιασμός </a:t>
            </a:r>
            <a:r>
              <a:rPr dirty="0">
                <a:solidFill>
                  <a:prstClr val="black"/>
                </a:solidFill>
              </a:rPr>
              <a:t>ΙΙ" Τμήμα </a:t>
            </a:r>
            <a:r>
              <a:rPr spc="-5" dirty="0">
                <a:solidFill>
                  <a:prstClr val="black"/>
                </a:solidFill>
              </a:rPr>
              <a:t>Εκπαιδευτικών Πολιτικών Μηχανικών</a:t>
            </a:r>
            <a:r>
              <a:rPr spc="16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ΑΣΠΑΙΤΕ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39106"/>
            <a:ext cx="9144000" cy="3900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spc="-5" dirty="0">
                <a:solidFill>
                  <a:prstClr val="black"/>
                </a:solidFill>
              </a:rPr>
              <a:t>©Νίκος Μπόμπολος, 2018, </a:t>
            </a:r>
            <a:r>
              <a:rPr dirty="0">
                <a:solidFill>
                  <a:prstClr val="black"/>
                </a:solidFill>
              </a:rPr>
              <a:t>Σημειώσεις για </a:t>
            </a:r>
            <a:r>
              <a:rPr spc="-5" dirty="0">
                <a:solidFill>
                  <a:prstClr val="black"/>
                </a:solidFill>
              </a:rPr>
              <a:t>το </a:t>
            </a:r>
            <a:r>
              <a:rPr dirty="0">
                <a:solidFill>
                  <a:prstClr val="black"/>
                </a:solidFill>
              </a:rPr>
              <a:t>μάθημα "Οικοδομικός </a:t>
            </a:r>
            <a:r>
              <a:rPr spc="-5" dirty="0">
                <a:solidFill>
                  <a:prstClr val="black"/>
                </a:solidFill>
              </a:rPr>
              <a:t>σχεδιασμός </a:t>
            </a:r>
            <a:r>
              <a:rPr dirty="0">
                <a:solidFill>
                  <a:prstClr val="black"/>
                </a:solidFill>
              </a:rPr>
              <a:t>ΙΙ" Τμήμα </a:t>
            </a:r>
            <a:r>
              <a:rPr spc="-5" dirty="0">
                <a:solidFill>
                  <a:prstClr val="black"/>
                </a:solidFill>
              </a:rPr>
              <a:t>Εκπαιδευτικών Πολιτικών Μηχανικών</a:t>
            </a:r>
            <a:r>
              <a:rPr spc="16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ΑΣΠΑΙΤΕ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spc="-5" dirty="0">
                <a:solidFill>
                  <a:prstClr val="black"/>
                </a:solidFill>
              </a:rPr>
              <a:t>©Νίκος Μπόμπολος, 2018, </a:t>
            </a:r>
            <a:r>
              <a:rPr dirty="0">
                <a:solidFill>
                  <a:prstClr val="black"/>
                </a:solidFill>
              </a:rPr>
              <a:t>Σημειώσεις για </a:t>
            </a:r>
            <a:r>
              <a:rPr spc="-5" dirty="0">
                <a:solidFill>
                  <a:prstClr val="black"/>
                </a:solidFill>
              </a:rPr>
              <a:t>το </a:t>
            </a:r>
            <a:r>
              <a:rPr dirty="0">
                <a:solidFill>
                  <a:prstClr val="black"/>
                </a:solidFill>
              </a:rPr>
              <a:t>μάθημα "Οικοδομικός </a:t>
            </a:r>
            <a:r>
              <a:rPr spc="-5" dirty="0">
                <a:solidFill>
                  <a:prstClr val="black"/>
                </a:solidFill>
              </a:rPr>
              <a:t>σχεδιασμός </a:t>
            </a:r>
            <a:r>
              <a:rPr dirty="0">
                <a:solidFill>
                  <a:prstClr val="black"/>
                </a:solidFill>
              </a:rPr>
              <a:t>ΙΙ" Τμήμα </a:t>
            </a:r>
            <a:r>
              <a:rPr spc="-5" dirty="0">
                <a:solidFill>
                  <a:prstClr val="black"/>
                </a:solidFill>
              </a:rPr>
              <a:t>Εκπαιδευτικών Πολιτικών Μηχανικών</a:t>
            </a:r>
            <a:r>
              <a:rPr spc="16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ΑΣΠΑΙΤΕ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4A2D-A887-4999-B05C-439BB723B8DF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95F27-6D26-48C9-8651-5E4057F963B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288" y="341569"/>
            <a:ext cx="81294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6369" y="2014731"/>
            <a:ext cx="6271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07004" y="4939378"/>
            <a:ext cx="624903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spc="-5" dirty="0">
                <a:solidFill>
                  <a:prstClr val="black"/>
                </a:solidFill>
              </a:rPr>
              <a:t>©Νίκος Μπόμπολος, 2018, </a:t>
            </a:r>
            <a:r>
              <a:rPr dirty="0">
                <a:solidFill>
                  <a:prstClr val="black"/>
                </a:solidFill>
              </a:rPr>
              <a:t>Σημειώσεις για </a:t>
            </a:r>
            <a:r>
              <a:rPr spc="-5" dirty="0">
                <a:solidFill>
                  <a:prstClr val="black"/>
                </a:solidFill>
              </a:rPr>
              <a:t>το </a:t>
            </a:r>
            <a:r>
              <a:rPr dirty="0">
                <a:solidFill>
                  <a:prstClr val="black"/>
                </a:solidFill>
              </a:rPr>
              <a:t>μάθημα "Οικοδομικός </a:t>
            </a:r>
            <a:r>
              <a:rPr spc="-5" dirty="0">
                <a:solidFill>
                  <a:prstClr val="black"/>
                </a:solidFill>
              </a:rPr>
              <a:t>σχεδιασμός </a:t>
            </a:r>
            <a:r>
              <a:rPr dirty="0">
                <a:solidFill>
                  <a:prstClr val="black"/>
                </a:solidFill>
              </a:rPr>
              <a:t>ΙΙ" Τμήμα </a:t>
            </a:r>
            <a:r>
              <a:rPr spc="-5" dirty="0">
                <a:solidFill>
                  <a:prstClr val="black"/>
                </a:solidFill>
              </a:rPr>
              <a:t>Εκπαιδευτικών Πολιτικών Μηχανικών</a:t>
            </a:r>
            <a:r>
              <a:rPr spc="16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ΑΣΠΑΙΤΕ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6858000" cy="40005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0"/>
                </a:moveTo>
                <a:lnTo>
                  <a:pt x="9144000" y="0"/>
                </a:lnTo>
                <a:lnTo>
                  <a:pt x="9144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40BAD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53250" y="571500"/>
            <a:ext cx="2190750" cy="4000500"/>
          </a:xfrm>
          <a:custGeom>
            <a:avLst/>
            <a:gdLst/>
            <a:ahLst/>
            <a:cxnLst/>
            <a:rect l="l" t="t" r="r" b="b"/>
            <a:pathLst>
              <a:path w="2921000" h="5334000">
                <a:moveTo>
                  <a:pt x="0" y="0"/>
                </a:moveTo>
                <a:lnTo>
                  <a:pt x="2921000" y="0"/>
                </a:lnTo>
                <a:lnTo>
                  <a:pt x="292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576" y="1131590"/>
            <a:ext cx="3078003" cy="182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900" spc="-1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Δοµική</a:t>
            </a:r>
            <a:r>
              <a:rPr sz="590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59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Τέχνη</a:t>
            </a:r>
            <a:endParaRPr sz="59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923" y="2799823"/>
            <a:ext cx="1910239" cy="2119811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25400">
              <a:spcBef>
                <a:spcPts val="2170"/>
              </a:spcBef>
            </a:pPr>
            <a:r>
              <a:rPr sz="3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Η</a:t>
            </a:r>
            <a:r>
              <a:rPr sz="320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κατασκευή</a:t>
            </a:r>
            <a:endParaRPr sz="320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marL="55244">
              <a:spcBef>
                <a:spcPts val="1430"/>
              </a:spcBef>
            </a:pPr>
            <a:r>
              <a:rPr sz="2200" dirty="0">
                <a:solidFill>
                  <a:srgbClr val="D9F1F6"/>
                </a:solidFill>
                <a:latin typeface="Franklin Gothic Book"/>
                <a:cs typeface="Franklin Gothic Book"/>
              </a:rPr>
              <a:t>9</a:t>
            </a:r>
            <a:r>
              <a:rPr sz="2250" baseline="25925" dirty="0">
                <a:solidFill>
                  <a:srgbClr val="D9F1F6"/>
                </a:solidFill>
                <a:latin typeface="Franklin Gothic Book"/>
                <a:cs typeface="Franklin Gothic Book"/>
              </a:rPr>
              <a:t>ο </a:t>
            </a:r>
            <a:r>
              <a:rPr sz="2200" spc="20" dirty="0">
                <a:solidFill>
                  <a:srgbClr val="D9F1F6"/>
                </a:solidFill>
                <a:latin typeface="Franklin Gothic Book"/>
                <a:cs typeface="Franklin Gothic Book"/>
              </a:rPr>
              <a:t>µάθηµα:</a:t>
            </a:r>
            <a:r>
              <a:rPr sz="2200" spc="-35" dirty="0">
                <a:solidFill>
                  <a:srgbClr val="D9F1F6"/>
                </a:solidFill>
                <a:latin typeface="Franklin Gothic Book"/>
                <a:cs typeface="Franklin Gothic Book"/>
              </a:rPr>
              <a:t> </a:t>
            </a:r>
            <a:r>
              <a:rPr sz="2200" spc="15" dirty="0">
                <a:solidFill>
                  <a:srgbClr val="D9F1F6"/>
                </a:solidFill>
                <a:latin typeface="Franklin Gothic Book"/>
                <a:cs typeface="Franklin Gothic Book"/>
              </a:rPr>
              <a:t>Κλίµακες</a:t>
            </a:r>
            <a:endParaRPr sz="22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3558"/>
            <a:ext cx="2627784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987574"/>
            <a:ext cx="19797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Κ</a:t>
            </a:r>
            <a:r>
              <a:rPr spc="-60" dirty="0"/>
              <a:t>λ</a:t>
            </a:r>
            <a:r>
              <a:rPr spc="-85" dirty="0"/>
              <a:t>ί</a:t>
            </a:r>
            <a:r>
              <a:rPr spc="-215" dirty="0"/>
              <a:t>µ</a:t>
            </a:r>
            <a:r>
              <a:rPr spc="-55" dirty="0"/>
              <a:t>α</a:t>
            </a:r>
            <a:r>
              <a:rPr spc="-130" dirty="0"/>
              <a:t>κ</a:t>
            </a:r>
            <a:r>
              <a:rPr spc="-85" dirty="0"/>
              <a:t>ε</a:t>
            </a:r>
            <a:r>
              <a:rPr dirty="0"/>
              <a:t>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0" y="1923678"/>
            <a:ext cx="2555776" cy="228690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295"/>
              </a:spcBef>
            </a:pPr>
            <a:r>
              <a:rPr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Οι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κλίµακες,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ή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σκάλες, είναι 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ένα από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τα </a:t>
            </a:r>
            <a:r>
              <a:rPr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πιο 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ενδιαφέροντα στοιχεία </a:t>
            </a:r>
            <a:r>
              <a:rPr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του 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εσωτερικού χώρου.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Είναι</a:t>
            </a:r>
            <a:r>
              <a:rPr spc="3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οι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ts val="1820"/>
              </a:lnSpc>
            </a:pP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µόνες που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µπορούν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να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L="12700" marR="214629">
              <a:lnSpc>
                <a:spcPct val="89500"/>
              </a:lnSpc>
              <a:spcBef>
                <a:spcPts val="145"/>
              </a:spcBef>
            </a:pP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εξυπηρετήσουν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συνολικά 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και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στην πράξη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την 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κατακόρυφη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κυκλοφορία  </a:t>
            </a:r>
            <a:r>
              <a:rPr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στον</a:t>
            </a:r>
            <a:r>
              <a:rPr spc="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χώρο.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8539" y="4598542"/>
            <a:ext cx="1593056" cy="57528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0800" marR="5080" indent="-38100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Curved </a:t>
            </a:r>
            <a:r>
              <a:rPr sz="900" u="sng" spc="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and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Straight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"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by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Michael</a:t>
            </a:r>
            <a:r>
              <a:rPr sz="900" u="sng" spc="-13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-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Summers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.  </a:t>
            </a: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Licensed 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CC </a:t>
            </a:r>
            <a:r>
              <a:rPr sz="900" u="sng" spc="-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BY-NC-ND </a:t>
            </a:r>
            <a:r>
              <a:rPr sz="900" u="sng" spc="-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2.0 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via</a:t>
            </a:r>
            <a:r>
              <a:rPr sz="900" spc="-15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Flickr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571500"/>
            <a:ext cx="2581275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20" y="1419622"/>
            <a:ext cx="21602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Κ</a:t>
            </a:r>
            <a:r>
              <a:rPr spc="-60" dirty="0"/>
              <a:t>λ</a:t>
            </a:r>
            <a:r>
              <a:rPr spc="-85" dirty="0"/>
              <a:t>ί</a:t>
            </a:r>
            <a:r>
              <a:rPr spc="-215" dirty="0"/>
              <a:t>µ</a:t>
            </a:r>
            <a:r>
              <a:rPr spc="-55" dirty="0"/>
              <a:t>α</a:t>
            </a:r>
            <a:r>
              <a:rPr spc="-130" dirty="0"/>
              <a:t>κ</a:t>
            </a:r>
            <a:r>
              <a:rPr spc="-85" dirty="0"/>
              <a:t>ε</a:t>
            </a:r>
            <a:r>
              <a:rPr dirty="0"/>
              <a:t>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520" y="2211710"/>
            <a:ext cx="1898333" cy="195271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Επιπλέον,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είναι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ίσως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το 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περισσότερο</a:t>
            </a:r>
            <a:r>
              <a:rPr spc="-1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πολυδιάστατο 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λειτουργικό</a:t>
            </a:r>
            <a:r>
              <a:rPr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και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ts val="2100"/>
              </a:lnSpc>
            </a:pP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µορφολογικό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αντικείµενο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L="12700">
              <a:spcBef>
                <a:spcPts val="40"/>
              </a:spcBef>
            </a:pP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µέσα </a:t>
            </a:r>
            <a:r>
              <a:rPr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στον</a:t>
            </a:r>
            <a:r>
              <a:rPr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χώρο.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8021" y="4598547"/>
            <a:ext cx="198358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u="sng" spc="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"kilen", </a:t>
            </a:r>
            <a:r>
              <a:rPr sz="900" u="sng" spc="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frederiksberg,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 </a:t>
            </a:r>
            <a:r>
              <a:rPr sz="900" u="sng" spc="-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august </a:t>
            </a:r>
            <a:r>
              <a:rPr sz="900" u="sng" spc="-2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2007</a:t>
            </a:r>
            <a:r>
              <a:rPr sz="900" spc="-25" dirty="0">
                <a:solidFill>
                  <a:prstClr val="black"/>
                </a:solidFill>
                <a:latin typeface="Franklin Gothic Book"/>
                <a:cs typeface="Franklin Gothic Book"/>
              </a:rPr>
              <a:t>"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by</a:t>
            </a:r>
            <a:r>
              <a:rPr sz="900" spc="-12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seier+seier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.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R="8255" algn="r">
              <a:spcBef>
                <a:spcPts val="20"/>
              </a:spcBef>
            </a:pP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Licensed 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CC </a:t>
            </a:r>
            <a:r>
              <a:rPr sz="900" u="sng" spc="-2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BY  </a:t>
            </a:r>
            <a:r>
              <a:rPr sz="900" u="sng" spc="-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2.0</a:t>
            </a:r>
            <a:r>
              <a:rPr sz="900" spc="-20" dirty="0">
                <a:solidFill>
                  <a:srgbClr val="6B9F25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via</a:t>
            </a:r>
            <a:r>
              <a:rPr sz="900" spc="-10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Flickr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571500"/>
            <a:ext cx="2581275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6528" y="571500"/>
            <a:ext cx="6086475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078" y="2088646"/>
            <a:ext cx="1996916" cy="241348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spcBef>
                <a:spcPts val="1040"/>
              </a:spcBef>
            </a:pPr>
            <a:r>
              <a:rPr sz="36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Κλίµακες</a:t>
            </a:r>
            <a:endParaRPr sz="360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299"/>
              </a:lnSpc>
              <a:spcBef>
                <a:spcPts val="470"/>
              </a:spcBef>
            </a:pP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Οργανώνει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την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κατακόρυφη 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κυκλοφορία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µεταξύ δύο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ή 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περισσοτέρων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επιπέδων  </a:t>
            </a:r>
            <a:r>
              <a:rPr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στον</a:t>
            </a:r>
            <a:r>
              <a:rPr spc="3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χώρο.</a:t>
            </a:r>
            <a:endParaRPr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0421" y="4598542"/>
            <a:ext cx="1831181" cy="4340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68300" marR="5080" indent="-355600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More </a:t>
            </a:r>
            <a:r>
              <a:rPr sz="900" u="sng" spc="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floors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+ staircase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"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by </a:t>
            </a:r>
            <a:r>
              <a:rPr sz="900" u="sng" spc="-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Christian </a:t>
            </a:r>
            <a:r>
              <a:rPr sz="900" u="sng" spc="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A.</a:t>
            </a:r>
            <a:r>
              <a:rPr sz="900" u="sng" spc="-16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Calmeyer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.  </a:t>
            </a: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Licensed 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CC </a:t>
            </a:r>
            <a:r>
              <a:rPr sz="900" u="sng" spc="-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BY-NC-ND </a:t>
            </a:r>
            <a:r>
              <a:rPr sz="900" u="sng" spc="-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2.0 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via</a:t>
            </a:r>
            <a:r>
              <a:rPr sz="900" spc="-15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Flickr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494"/>
            <a:ext cx="8388423" cy="468052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467544" y="1203598"/>
            <a:ext cx="2952328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  <a:defRPr/>
            </a:pPr>
            <a:r>
              <a:rPr lang="el-GR" sz="2000" kern="0" dirty="0">
                <a:solidFill>
                  <a:prstClr val="white"/>
                </a:solidFill>
                <a:latin typeface="Arial Narrow"/>
                <a:cs typeface="Arial Narrow"/>
              </a:rPr>
              <a:t>Η </a:t>
            </a:r>
            <a:r>
              <a:rPr lang="el-GR" sz="2000" kern="0" spc="-5" dirty="0">
                <a:solidFill>
                  <a:prstClr val="white"/>
                </a:solidFill>
                <a:latin typeface="Arial Narrow"/>
                <a:cs typeface="Arial Narrow"/>
              </a:rPr>
              <a:t>κλίμακα είναι ένα δομικό στοιχείο που εξασφαλίζει </a:t>
            </a:r>
            <a:r>
              <a:rPr lang="el-GR" sz="2000" kern="0" dirty="0">
                <a:solidFill>
                  <a:prstClr val="white"/>
                </a:solidFill>
                <a:latin typeface="Arial Narrow"/>
                <a:cs typeface="Arial Narrow"/>
              </a:rPr>
              <a:t>την πρόσβαση </a:t>
            </a:r>
            <a:r>
              <a:rPr lang="el-GR" sz="2000" kern="0" spc="-5" dirty="0">
                <a:solidFill>
                  <a:prstClr val="white"/>
                </a:solidFill>
                <a:latin typeface="Arial Narrow"/>
                <a:cs typeface="Arial Narrow"/>
              </a:rPr>
              <a:t>των  </a:t>
            </a:r>
            <a:r>
              <a:rPr lang="el-GR" sz="2000" kern="0" dirty="0">
                <a:solidFill>
                  <a:prstClr val="white"/>
                </a:solidFill>
                <a:latin typeface="Arial Narrow"/>
                <a:cs typeface="Arial Narrow"/>
              </a:rPr>
              <a:t>ανθρώπων </a:t>
            </a:r>
            <a:r>
              <a:rPr lang="el-GR" sz="2000" kern="0" spc="-10" dirty="0">
                <a:solidFill>
                  <a:prstClr val="white"/>
                </a:solidFill>
                <a:latin typeface="Arial Narrow"/>
                <a:cs typeface="Arial Narrow"/>
              </a:rPr>
              <a:t>στους </a:t>
            </a:r>
            <a:r>
              <a:rPr lang="el-GR" sz="2000" kern="0" spc="-5" dirty="0">
                <a:solidFill>
                  <a:prstClr val="white"/>
                </a:solidFill>
                <a:latin typeface="Arial Narrow"/>
                <a:cs typeface="Arial Narrow"/>
              </a:rPr>
              <a:t>ορόφους ενός </a:t>
            </a:r>
            <a:r>
              <a:rPr lang="el-GR" sz="2000" kern="0" spc="-10" dirty="0">
                <a:solidFill>
                  <a:prstClr val="white"/>
                </a:solidFill>
                <a:latin typeface="Arial Narrow"/>
                <a:cs typeface="Arial Narrow"/>
              </a:rPr>
              <a:t>κτιρίου, </a:t>
            </a:r>
            <a:r>
              <a:rPr lang="el-GR" sz="2000" kern="0" spc="-5" dirty="0">
                <a:solidFill>
                  <a:prstClr val="white"/>
                </a:solidFill>
                <a:latin typeface="Arial Narrow"/>
                <a:cs typeface="Arial Narrow"/>
              </a:rPr>
              <a:t>γεφυρώνοντας με </a:t>
            </a:r>
            <a:r>
              <a:rPr lang="el-GR" sz="2000" kern="0" spc="-10" dirty="0">
                <a:solidFill>
                  <a:prstClr val="white"/>
                </a:solidFill>
                <a:latin typeface="Arial Narrow"/>
                <a:cs typeface="Arial Narrow"/>
              </a:rPr>
              <a:t>κεκλιμένα </a:t>
            </a:r>
            <a:r>
              <a:rPr lang="el-GR" sz="2000" kern="0" spc="-5" dirty="0">
                <a:solidFill>
                  <a:prstClr val="white"/>
                </a:solidFill>
                <a:latin typeface="Arial Narrow"/>
                <a:cs typeface="Arial Narrow"/>
              </a:rPr>
              <a:t>επίπεδα  το κενό μεταξύ</a:t>
            </a:r>
            <a:r>
              <a:rPr lang="el-GR" sz="2000" kern="0" spc="-25" dirty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  <a:r>
              <a:rPr lang="el-GR" sz="2000" kern="0" spc="-5" dirty="0">
                <a:solidFill>
                  <a:prstClr val="white"/>
                </a:solidFill>
                <a:latin typeface="Arial Narrow"/>
                <a:cs typeface="Arial Narrow"/>
              </a:rPr>
              <a:t>τους.</a:t>
            </a:r>
            <a:endParaRPr lang="el-GR" sz="2000" kern="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4211960" y="1059582"/>
            <a:ext cx="3744416" cy="24987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u="heavy" spc="-50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Μέρη </a:t>
            </a:r>
            <a:r>
              <a:rPr sz="20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της</a:t>
            </a:r>
            <a:r>
              <a:rPr sz="2000" b="1" u="heavy" spc="-4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0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κλίμακας: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5"/>
              </a:spcBef>
            </a:pPr>
            <a:endParaRPr sz="205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2235" indent="-90170">
              <a:spcBef>
                <a:spcPts val="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dirty="0">
                <a:solidFill>
                  <a:prstClr val="black"/>
                </a:solidFill>
                <a:latin typeface="Arial Narrow"/>
                <a:cs typeface="Arial Narrow"/>
              </a:rPr>
              <a:t>Φορέας.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5"/>
              </a:spcBef>
              <a:buFont typeface="Arial"/>
              <a:buChar char="•"/>
            </a:pPr>
            <a:endParaRPr sz="205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2235" indent="-90170"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dirty="0">
                <a:solidFill>
                  <a:prstClr val="black"/>
                </a:solidFill>
                <a:latin typeface="Arial Narrow"/>
                <a:cs typeface="Arial Narrow"/>
              </a:rPr>
              <a:t>Βαθμίδες</a:t>
            </a:r>
            <a:r>
              <a:rPr sz="2000" b="1" spc="-3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(σκαλοπάτια).</a:t>
            </a:r>
            <a:endParaRPr sz="20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205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2235" indent="-90170"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5" dirty="0">
                <a:solidFill>
                  <a:prstClr val="black"/>
                </a:solidFill>
                <a:latin typeface="Arial Narrow"/>
                <a:cs typeface="Arial Narrow"/>
              </a:rPr>
              <a:t>Στηθαίο </a:t>
            </a:r>
            <a:r>
              <a:rPr sz="2000" spc="-5" dirty="0">
                <a:solidFill>
                  <a:prstClr val="black"/>
                </a:solidFill>
                <a:latin typeface="Arial Narrow"/>
                <a:cs typeface="Arial Narrow"/>
              </a:rPr>
              <a:t>(κάγκελο) και </a:t>
            </a:r>
            <a:r>
              <a:rPr sz="2000" b="1" spc="-5" dirty="0">
                <a:solidFill>
                  <a:prstClr val="black"/>
                </a:solidFill>
                <a:latin typeface="Arial Narrow"/>
                <a:cs typeface="Arial Narrow"/>
              </a:rPr>
              <a:t>χειρολισθήρας</a:t>
            </a:r>
            <a:r>
              <a:rPr sz="2000" b="1" spc="-4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prstClr val="black"/>
                </a:solidFill>
                <a:latin typeface="Arial Narrow"/>
                <a:cs typeface="Arial Narrow"/>
              </a:rPr>
              <a:t>(κουπαστή).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9" y="340709"/>
            <a:ext cx="3216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5" dirty="0"/>
              <a:t>Βαθμίδες</a:t>
            </a:r>
            <a:r>
              <a:rPr sz="2800" u="none" spc="-30" dirty="0"/>
              <a:t> </a:t>
            </a:r>
            <a:r>
              <a:rPr sz="2800" b="0" u="none" spc="-5" dirty="0">
                <a:latin typeface="Arial Narrow"/>
                <a:cs typeface="Arial Narrow"/>
              </a:rPr>
              <a:t>(σκαλοπάτια):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571500"/>
            <a:ext cx="2581275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0" y="742950"/>
            <a:ext cx="25717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l-GR" sz="2400" kern="0" spc="-600" dirty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l-GR" sz="2400" kern="0" dirty="0">
                <a:solidFill>
                  <a:prstClr val="white"/>
                </a:solidFill>
                <a:latin typeface="Franklin Gothic Medium"/>
                <a:cs typeface="Franklin Gothic Medium"/>
              </a:rPr>
              <a:t>Βαθμίδες</a:t>
            </a:r>
            <a:r>
              <a:rPr lang="el-GR" sz="2400" kern="0" spc="-70" dirty="0">
                <a:solidFill>
                  <a:prstClr val="white"/>
                </a:solidFill>
                <a:latin typeface="Franklin Gothic Medium"/>
                <a:cs typeface="Franklin Gothic Medium"/>
              </a:rPr>
              <a:t> </a:t>
            </a:r>
            <a:r>
              <a:rPr lang="el-GR" sz="2400" kern="0" dirty="0">
                <a:solidFill>
                  <a:prstClr val="white"/>
                </a:solidFill>
                <a:latin typeface="Arial Narrow"/>
                <a:cs typeface="Arial Narrow"/>
              </a:rPr>
              <a:t>(σκαλοπάτια):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2843808" y="987574"/>
            <a:ext cx="5904656" cy="3122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dirty="0">
                <a:latin typeface="Arial Narrow"/>
                <a:cs typeface="Arial Narrow"/>
              </a:rPr>
              <a:t>Η </a:t>
            </a:r>
            <a:r>
              <a:rPr sz="2000" spc="-5" dirty="0">
                <a:latin typeface="Arial Narrow"/>
                <a:cs typeface="Arial Narrow"/>
              </a:rPr>
              <a:t>κλίση της κλίμακας, καθορίζεται από </a:t>
            </a:r>
            <a:r>
              <a:rPr sz="2000" spc="-10" dirty="0">
                <a:latin typeface="Arial Narrow"/>
                <a:cs typeface="Arial Narrow"/>
              </a:rPr>
              <a:t>τις διαστάσεις και </a:t>
            </a:r>
            <a:r>
              <a:rPr sz="2000" spc="-5" dirty="0">
                <a:latin typeface="Arial Narrow"/>
                <a:cs typeface="Arial Narrow"/>
              </a:rPr>
              <a:t>το σχήμα </a:t>
            </a:r>
            <a:r>
              <a:rPr sz="2000" dirty="0">
                <a:latin typeface="Arial Narrow"/>
                <a:cs typeface="Arial Narrow"/>
              </a:rPr>
              <a:t>των  βαθμίδων.</a:t>
            </a:r>
          </a:p>
          <a:p>
            <a:pPr>
              <a:spcBef>
                <a:spcPts val="45"/>
              </a:spcBef>
            </a:pPr>
            <a:endParaRPr sz="2050" dirty="0">
              <a:latin typeface="Arial Narrow"/>
              <a:cs typeface="Arial Narrow"/>
            </a:endParaRPr>
          </a:p>
          <a:p>
            <a:pPr marL="12700"/>
            <a:r>
              <a:rPr sz="2000" spc="-5" dirty="0">
                <a:latin typeface="Arial Narrow"/>
                <a:cs typeface="Arial Narrow"/>
              </a:rPr>
              <a:t>Μεγαλύτερο πάτημα και μικρότερο </a:t>
            </a:r>
            <a:r>
              <a:rPr sz="2000" dirty="0">
                <a:latin typeface="Arial Narrow"/>
                <a:cs typeface="Arial Narrow"/>
              </a:rPr>
              <a:t>ρίχτι, </a:t>
            </a:r>
            <a:r>
              <a:rPr sz="2000" spc="-5" dirty="0">
                <a:latin typeface="Arial Narrow"/>
                <a:cs typeface="Arial Narrow"/>
              </a:rPr>
              <a:t>συνεπάγονται πιο άνετη</a:t>
            </a:r>
            <a:r>
              <a:rPr sz="2000" spc="40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κλίμακα</a:t>
            </a:r>
            <a:endParaRPr sz="2000" dirty="0">
              <a:latin typeface="Arial Narrow"/>
              <a:cs typeface="Arial Narrow"/>
            </a:endParaRPr>
          </a:p>
          <a:p>
            <a:pPr marL="12700"/>
            <a:r>
              <a:rPr sz="2000" dirty="0">
                <a:latin typeface="Arial Narrow"/>
                <a:cs typeface="Arial Narrow"/>
              </a:rPr>
              <a:t>(μικρής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κλίσης).</a:t>
            </a:r>
            <a:endParaRPr sz="2000" dirty="0">
              <a:latin typeface="Arial Narrow"/>
              <a:cs typeface="Arial Narrow"/>
            </a:endParaRPr>
          </a:p>
          <a:p>
            <a:pPr>
              <a:spcBef>
                <a:spcPts val="20"/>
              </a:spcBef>
            </a:pPr>
            <a:endParaRPr sz="2150" dirty="0">
              <a:latin typeface="Arial Narrow"/>
              <a:cs typeface="Arial Narrow"/>
            </a:endParaRPr>
          </a:p>
          <a:p>
            <a:pPr marL="12700" marR="7620">
              <a:lnSpc>
                <a:spcPts val="2390"/>
              </a:lnSpc>
              <a:spcBef>
                <a:spcPts val="5"/>
              </a:spcBef>
              <a:tabLst>
                <a:tab pos="1179830" algn="l"/>
                <a:tab pos="2077720" algn="l"/>
                <a:tab pos="2557780" algn="l"/>
                <a:tab pos="3810635" algn="l"/>
                <a:tab pos="4484370" algn="l"/>
                <a:tab pos="5981065" algn="l"/>
              </a:tabLst>
            </a:pPr>
            <a:r>
              <a:rPr sz="2000" spc="-5" dirty="0">
                <a:latin typeface="Arial Narrow"/>
                <a:cs typeface="Arial Narrow"/>
              </a:rPr>
              <a:t>Μικρ</a:t>
            </a:r>
            <a:r>
              <a:rPr sz="2000" spc="-10" dirty="0">
                <a:latin typeface="Arial Narrow"/>
                <a:cs typeface="Arial Narrow"/>
              </a:rPr>
              <a:t>ό</a:t>
            </a:r>
            <a:r>
              <a:rPr sz="2000" dirty="0">
                <a:latin typeface="Arial Narrow"/>
                <a:cs typeface="Arial Narrow"/>
              </a:rPr>
              <a:t>τ</a:t>
            </a:r>
            <a:r>
              <a:rPr sz="2000" spc="-10" dirty="0">
                <a:latin typeface="Arial Narrow"/>
                <a:cs typeface="Arial Narrow"/>
              </a:rPr>
              <a:t>ε</a:t>
            </a:r>
            <a:r>
              <a:rPr sz="2000" dirty="0">
                <a:latin typeface="Arial Narrow"/>
                <a:cs typeface="Arial Narrow"/>
              </a:rPr>
              <a:t>ρο	</a:t>
            </a:r>
            <a:r>
              <a:rPr sz="2000" spc="-5" dirty="0">
                <a:latin typeface="Arial Narrow"/>
                <a:cs typeface="Arial Narrow"/>
              </a:rPr>
              <a:t>πά</a:t>
            </a:r>
            <a:r>
              <a:rPr sz="2000" spc="-15" dirty="0">
                <a:latin typeface="Arial Narrow"/>
                <a:cs typeface="Arial Narrow"/>
              </a:rPr>
              <a:t>τ</a:t>
            </a:r>
            <a:r>
              <a:rPr sz="2000" spc="-5" dirty="0">
                <a:latin typeface="Arial Narrow"/>
                <a:cs typeface="Arial Narrow"/>
              </a:rPr>
              <a:t>ημ</a:t>
            </a:r>
            <a:r>
              <a:rPr sz="2000" dirty="0">
                <a:latin typeface="Arial Narrow"/>
                <a:cs typeface="Arial Narrow"/>
              </a:rPr>
              <a:t>α	</a:t>
            </a:r>
            <a:r>
              <a:rPr sz="2000" spc="-15" dirty="0" err="1">
                <a:latin typeface="Arial Narrow"/>
                <a:cs typeface="Arial Narrow"/>
              </a:rPr>
              <a:t>κ</a:t>
            </a:r>
            <a:r>
              <a:rPr sz="2000" dirty="0" err="1">
                <a:latin typeface="Arial Narrow"/>
                <a:cs typeface="Arial Narrow"/>
              </a:rPr>
              <a:t>αι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l-GR" sz="2000" dirty="0">
                <a:latin typeface="Arial Narrow"/>
                <a:cs typeface="Arial Narrow"/>
              </a:rPr>
              <a:t>μ</a:t>
            </a:r>
            <a:r>
              <a:rPr sz="2000" spc="-10" dirty="0" err="1">
                <a:latin typeface="Arial Narrow"/>
                <a:cs typeface="Arial Narrow"/>
              </a:rPr>
              <a:t>ε</a:t>
            </a:r>
            <a:r>
              <a:rPr sz="2000" spc="-5" dirty="0" err="1">
                <a:latin typeface="Arial Narrow"/>
                <a:cs typeface="Arial Narrow"/>
              </a:rPr>
              <a:t>γ</a:t>
            </a:r>
            <a:r>
              <a:rPr sz="2000" spc="-15" dirty="0" err="1">
                <a:latin typeface="Arial Narrow"/>
                <a:cs typeface="Arial Narrow"/>
              </a:rPr>
              <a:t>α</a:t>
            </a:r>
            <a:r>
              <a:rPr sz="2000" spc="-5" dirty="0" err="1">
                <a:latin typeface="Arial Narrow"/>
                <a:cs typeface="Arial Narrow"/>
              </a:rPr>
              <a:t>λ</a:t>
            </a:r>
            <a:r>
              <a:rPr sz="2000" spc="-10" dirty="0" err="1">
                <a:latin typeface="Arial Narrow"/>
                <a:cs typeface="Arial Narrow"/>
              </a:rPr>
              <a:t>ύ</a:t>
            </a:r>
            <a:r>
              <a:rPr sz="2000" dirty="0" err="1">
                <a:latin typeface="Arial Narrow"/>
                <a:cs typeface="Arial Narrow"/>
              </a:rPr>
              <a:t>τ</a:t>
            </a:r>
            <a:r>
              <a:rPr sz="2000" spc="-10" dirty="0" err="1">
                <a:latin typeface="Arial Narrow"/>
                <a:cs typeface="Arial Narrow"/>
              </a:rPr>
              <a:t>ε</a:t>
            </a:r>
            <a:r>
              <a:rPr sz="2000" dirty="0" err="1">
                <a:latin typeface="Arial Narrow"/>
                <a:cs typeface="Arial Narrow"/>
              </a:rPr>
              <a:t>ρο</a:t>
            </a:r>
            <a:r>
              <a:rPr sz="2000" dirty="0">
                <a:latin typeface="Arial Narrow"/>
                <a:cs typeface="Arial Narrow"/>
              </a:rPr>
              <a:t>	</a:t>
            </a:r>
            <a:r>
              <a:rPr sz="2000" dirty="0" err="1">
                <a:latin typeface="Arial Narrow"/>
                <a:cs typeface="Arial Narrow"/>
              </a:rPr>
              <a:t>ρίχτ</a:t>
            </a:r>
            <a:r>
              <a:rPr sz="2000" spc="-5" dirty="0" err="1">
                <a:latin typeface="Arial Narrow"/>
                <a:cs typeface="Arial Narrow"/>
              </a:rPr>
              <a:t>ι</a:t>
            </a:r>
            <a:r>
              <a:rPr sz="2000" dirty="0">
                <a:latin typeface="Arial Narrow"/>
                <a:cs typeface="Arial Narrow"/>
              </a:rPr>
              <a:t>,</a:t>
            </a:r>
            <a:r>
              <a:rPr lang="el-GR" sz="2000" dirty="0">
                <a:latin typeface="Arial Narrow"/>
                <a:cs typeface="Arial Narrow"/>
              </a:rPr>
              <a:t> </a:t>
            </a:r>
            <a:r>
              <a:rPr sz="2000" spc="-5" dirty="0" err="1">
                <a:latin typeface="Arial Narrow"/>
                <a:cs typeface="Arial Narrow"/>
              </a:rPr>
              <a:t>συ</a:t>
            </a:r>
            <a:r>
              <a:rPr sz="2000" spc="-10" dirty="0" err="1">
                <a:latin typeface="Arial Narrow"/>
                <a:cs typeface="Arial Narrow"/>
              </a:rPr>
              <a:t>ν</a:t>
            </a:r>
            <a:r>
              <a:rPr sz="2000" dirty="0" err="1">
                <a:latin typeface="Arial Narrow"/>
                <a:cs typeface="Arial Narrow"/>
              </a:rPr>
              <a:t>επάγ</a:t>
            </a:r>
            <a:r>
              <a:rPr sz="2000" spc="-10" dirty="0" err="1">
                <a:latin typeface="Arial Narrow"/>
                <a:cs typeface="Arial Narrow"/>
              </a:rPr>
              <a:t>ο</a:t>
            </a:r>
            <a:r>
              <a:rPr sz="2000" spc="-5" dirty="0" err="1">
                <a:latin typeface="Arial Narrow"/>
                <a:cs typeface="Arial Narrow"/>
              </a:rPr>
              <a:t>ν</a:t>
            </a:r>
            <a:r>
              <a:rPr sz="2000" spc="-10" dirty="0" err="1">
                <a:latin typeface="Arial Narrow"/>
                <a:cs typeface="Arial Narrow"/>
              </a:rPr>
              <a:t>τ</a:t>
            </a:r>
            <a:r>
              <a:rPr sz="2000" dirty="0" err="1">
                <a:latin typeface="Arial Narrow"/>
                <a:cs typeface="Arial Narrow"/>
              </a:rPr>
              <a:t>αι</a:t>
            </a:r>
            <a:r>
              <a:rPr sz="2000" dirty="0">
                <a:latin typeface="Arial Narrow"/>
                <a:cs typeface="Arial Narrow"/>
              </a:rPr>
              <a:t>	</a:t>
            </a:r>
            <a:r>
              <a:rPr sz="2000" spc="-5" dirty="0">
                <a:latin typeface="Arial Narrow"/>
                <a:cs typeface="Arial Narrow"/>
              </a:rPr>
              <a:t>περ</a:t>
            </a:r>
            <a:r>
              <a:rPr sz="2000" spc="-10" dirty="0">
                <a:latin typeface="Arial Narrow"/>
                <a:cs typeface="Arial Narrow"/>
              </a:rPr>
              <a:t>ι</a:t>
            </a:r>
            <a:r>
              <a:rPr sz="2000" spc="-5" dirty="0">
                <a:latin typeface="Arial Narrow"/>
                <a:cs typeface="Arial Narrow"/>
              </a:rPr>
              <a:t>σσότ</a:t>
            </a:r>
            <a:r>
              <a:rPr sz="2000" spc="-15" dirty="0">
                <a:latin typeface="Arial Narrow"/>
                <a:cs typeface="Arial Narrow"/>
              </a:rPr>
              <a:t>ε</a:t>
            </a:r>
            <a:r>
              <a:rPr sz="2000" dirty="0">
                <a:latin typeface="Arial Narrow"/>
                <a:cs typeface="Arial Narrow"/>
              </a:rPr>
              <a:t>ρο  απότομη </a:t>
            </a:r>
            <a:r>
              <a:rPr sz="2000" spc="-5" dirty="0">
                <a:latin typeface="Arial Narrow"/>
                <a:cs typeface="Arial Narrow"/>
              </a:rPr>
              <a:t>(μεγαλύτερης κλίσης) και </a:t>
            </a:r>
            <a:r>
              <a:rPr sz="2000" dirty="0">
                <a:latin typeface="Arial Narrow"/>
                <a:cs typeface="Arial Narrow"/>
              </a:rPr>
              <a:t>άρα </a:t>
            </a:r>
            <a:r>
              <a:rPr sz="2000" spc="-5" dirty="0">
                <a:latin typeface="Arial Narrow"/>
                <a:cs typeface="Arial Narrow"/>
              </a:rPr>
              <a:t>περισσότερο κουραστική</a:t>
            </a:r>
            <a:r>
              <a:rPr sz="2000" spc="-7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κλίμακα.</a:t>
            </a:r>
            <a:endParaRPr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7534"/>
            <a:ext cx="2581275" cy="4000500"/>
          </a:xfrm>
          <a:custGeom>
            <a:avLst/>
            <a:gdLst/>
            <a:ahLst/>
            <a:cxnLst/>
            <a:rect l="l" t="t" r="r" b="b"/>
            <a:pathLst>
              <a:path w="3441700" h="5334000">
                <a:moveTo>
                  <a:pt x="0" y="0"/>
                </a:moveTo>
                <a:lnTo>
                  <a:pt x="3441700" y="0"/>
                </a:lnTo>
                <a:lnTo>
                  <a:pt x="34417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8250" y="571500"/>
            <a:ext cx="285750" cy="4000500"/>
          </a:xfrm>
          <a:custGeom>
            <a:avLst/>
            <a:gdLst/>
            <a:ahLst/>
            <a:cxnLst/>
            <a:rect l="l" t="t" r="r" b="b"/>
            <a:pathLst>
              <a:path w="381000" h="5334000">
                <a:moveTo>
                  <a:pt x="0" y="0"/>
                </a:moveTo>
                <a:lnTo>
                  <a:pt x="381000" y="0"/>
                </a:lnTo>
                <a:lnTo>
                  <a:pt x="381000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20" y="1203598"/>
            <a:ext cx="20162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Κ</a:t>
            </a:r>
            <a:r>
              <a:rPr spc="-60" dirty="0"/>
              <a:t>λ</a:t>
            </a:r>
            <a:r>
              <a:rPr spc="-85" dirty="0"/>
              <a:t>ί</a:t>
            </a:r>
            <a:r>
              <a:rPr spc="-215" dirty="0"/>
              <a:t>µ</a:t>
            </a:r>
            <a:r>
              <a:rPr spc="-55" dirty="0"/>
              <a:t>α</a:t>
            </a:r>
            <a:r>
              <a:rPr spc="-130" dirty="0"/>
              <a:t>κ</a:t>
            </a:r>
            <a:r>
              <a:rPr spc="-85" dirty="0"/>
              <a:t>ε</a:t>
            </a:r>
            <a:r>
              <a:rPr dirty="0"/>
              <a:t>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016" y="1851670"/>
            <a:ext cx="2411760" cy="211577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Είναι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από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τα </a:t>
            </a:r>
            <a:r>
              <a:rPr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ελάχιστα 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αντικείµενα </a:t>
            </a:r>
            <a:r>
              <a:rPr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του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χώρου που 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γίνονται αντιληπτά </a:t>
            </a:r>
            <a:r>
              <a:rPr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από  </a:t>
            </a:r>
            <a:r>
              <a:rPr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πολλές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απόψεις </a:t>
            </a:r>
            <a:r>
              <a:rPr dirty="0">
                <a:solidFill>
                  <a:srgbClr val="FFFFFF"/>
                </a:solidFill>
                <a:latin typeface="Franklin Gothic Book"/>
                <a:cs typeface="Franklin Gothic Book"/>
              </a:rPr>
              <a:t>την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ίδια  </a:t>
            </a:r>
            <a:r>
              <a:rPr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στιγµή.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  <a:p>
            <a:pPr marL="12700" marR="418465">
              <a:lnSpc>
                <a:spcPct val="101899"/>
              </a:lnSpc>
              <a:spcBef>
                <a:spcPts val="1095"/>
              </a:spcBef>
            </a:pPr>
            <a:r>
              <a:rPr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Π.χ. </a:t>
            </a:r>
            <a:r>
              <a:rPr spc="20" dirty="0">
                <a:solidFill>
                  <a:srgbClr val="FFFFFF"/>
                </a:solidFill>
                <a:latin typeface="Franklin Gothic Book"/>
                <a:cs typeface="Franklin Gothic Book"/>
              </a:rPr>
              <a:t>Από </a:t>
            </a:r>
            <a:r>
              <a:rPr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πάνω </a:t>
            </a:r>
            <a:r>
              <a:rPr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προς</a:t>
            </a:r>
            <a:r>
              <a:rPr spc="-204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τα  </a:t>
            </a:r>
            <a:r>
              <a:rPr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κάτω...</a:t>
            </a:r>
            <a:endParaRPr dirty="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6639" y="4598542"/>
            <a:ext cx="1554956" cy="57528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42900" marR="5080" indent="-330200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"</a:t>
            </a:r>
            <a:r>
              <a:rPr sz="900"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Bramante Staircase</a:t>
            </a:r>
            <a:r>
              <a:rPr sz="900" dirty="0">
                <a:solidFill>
                  <a:prstClr val="black"/>
                </a:solidFill>
                <a:latin typeface="Franklin Gothic Book"/>
                <a:cs typeface="Franklin Gothic Book"/>
              </a:rPr>
              <a:t>"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by </a:t>
            </a:r>
            <a:r>
              <a:rPr sz="900" u="sng" spc="1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Nikos Koutoulas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.  </a:t>
            </a:r>
            <a:r>
              <a:rPr sz="900" spc="-5" dirty="0">
                <a:solidFill>
                  <a:prstClr val="black"/>
                </a:solidFill>
                <a:latin typeface="Franklin Gothic Book"/>
                <a:cs typeface="Franklin Gothic Book"/>
              </a:rPr>
              <a:t>Licensed </a:t>
            </a:r>
            <a:r>
              <a:rPr sz="900" spc="10" dirty="0">
                <a:solidFill>
                  <a:prstClr val="black"/>
                </a:solidFill>
                <a:latin typeface="Franklin Gothic Book"/>
                <a:cs typeface="Franklin Gothic Book"/>
              </a:rPr>
              <a:t>under </a:t>
            </a:r>
            <a:r>
              <a:rPr sz="900" u="sng" spc="-1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CC </a:t>
            </a:r>
            <a:r>
              <a:rPr sz="900" u="sng" spc="-2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BY </a:t>
            </a:r>
            <a:r>
              <a:rPr sz="900" u="sng" spc="-20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Franklin Gothic Book"/>
                <a:cs typeface="Franklin Gothic Book"/>
              </a:rPr>
              <a:t>2.0 </a:t>
            </a:r>
            <a:r>
              <a:rPr sz="900" spc="-10" dirty="0">
                <a:solidFill>
                  <a:prstClr val="black"/>
                </a:solidFill>
                <a:latin typeface="Franklin Gothic Book"/>
                <a:cs typeface="Franklin Gothic Book"/>
              </a:rPr>
              <a:t>via</a:t>
            </a:r>
            <a:r>
              <a:rPr sz="900" spc="-105" dirty="0">
                <a:solidFill>
                  <a:prstClr val="black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prstClr val="black"/>
                </a:solidFill>
                <a:latin typeface="Franklin Gothic Book"/>
                <a:cs typeface="Franklin Gothic Book"/>
              </a:rPr>
              <a:t>Flickr</a:t>
            </a:r>
            <a:endParaRPr sz="900">
              <a:solidFill>
                <a:prstClr val="black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76528" y="571500"/>
            <a:ext cx="6086475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</Words>
  <Application>Microsoft Office PowerPoint</Application>
  <PresentationFormat>On-screen Show (16:9)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2_Office Theme</vt:lpstr>
      <vt:lpstr>Slide 1</vt:lpstr>
      <vt:lpstr>Κλίµακες</vt:lpstr>
      <vt:lpstr>Κλίµακες</vt:lpstr>
      <vt:lpstr>Slide 4</vt:lpstr>
      <vt:lpstr>Slide 5</vt:lpstr>
      <vt:lpstr>Βαθμίδες (σκαλοπάτια):</vt:lpstr>
      <vt:lpstr>Slide 7</vt:lpstr>
      <vt:lpstr>Κλίµακες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maria</cp:lastModifiedBy>
  <cp:revision>1</cp:revision>
  <dcterms:created xsi:type="dcterms:W3CDTF">2021-02-12T17:50:17Z</dcterms:created>
  <dcterms:modified xsi:type="dcterms:W3CDTF">2021-02-12T17:51:31Z</dcterms:modified>
</cp:coreProperties>
</file>