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66" r:id="rId4"/>
    <p:sldId id="267" r:id="rId5"/>
    <p:sldId id="268" r:id="rId6"/>
    <p:sldId id="269" r:id="rId7"/>
  </p:sldIdLst>
  <p:sldSz cx="9144000" cy="5143500" type="screen16x9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4" y="-12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7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6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6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1083" y="1808226"/>
            <a:ext cx="203168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6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63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63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63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1500"/>
            <a:ext cx="6858000" cy="4000500"/>
          </a:xfrm>
          <a:custGeom>
            <a:avLst/>
            <a:gdLst/>
            <a:ahLst/>
            <a:cxnLst/>
            <a:rect l="l" t="t" r="r" b="b"/>
            <a:pathLst>
              <a:path w="9144000" h="5334000">
                <a:moveTo>
                  <a:pt x="0" y="0"/>
                </a:moveTo>
                <a:lnTo>
                  <a:pt x="9144000" y="0"/>
                </a:lnTo>
                <a:lnTo>
                  <a:pt x="9144000" y="5334000"/>
                </a:lnTo>
                <a:lnTo>
                  <a:pt x="0" y="5334000"/>
                </a:lnTo>
                <a:lnTo>
                  <a:pt x="0" y="0"/>
                </a:lnTo>
                <a:close/>
              </a:path>
            </a:pathLst>
          </a:custGeom>
          <a:solidFill>
            <a:srgbClr val="40BA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53250" y="571500"/>
            <a:ext cx="2190750" cy="4000500"/>
          </a:xfrm>
          <a:custGeom>
            <a:avLst/>
            <a:gdLst/>
            <a:ahLst/>
            <a:cxnLst/>
            <a:rect l="l" t="t" r="r" b="b"/>
            <a:pathLst>
              <a:path w="2921000" h="5334000">
                <a:moveTo>
                  <a:pt x="0" y="0"/>
                </a:moveTo>
                <a:lnTo>
                  <a:pt x="2921000" y="0"/>
                </a:lnTo>
                <a:lnTo>
                  <a:pt x="2921000" y="5334000"/>
                </a:lnTo>
                <a:lnTo>
                  <a:pt x="0" y="5334000"/>
                </a:lnTo>
                <a:lnTo>
                  <a:pt x="0" y="0"/>
                </a:lnTo>
                <a:close/>
              </a:path>
            </a:pathLst>
          </a:custGeom>
          <a:solidFill>
            <a:srgbClr val="C8C8C8">
              <a:alpha val="497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5576" y="1131590"/>
            <a:ext cx="3078003" cy="18287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5900" spc="-1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Δοµική</a:t>
            </a:r>
            <a:r>
              <a:rPr sz="5900" spc="-1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5900" spc="-6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Τέχνη</a:t>
            </a:r>
            <a:endParaRPr sz="5900" dirty="0">
              <a:solidFill>
                <a:prstClr val="black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1923" y="2799823"/>
            <a:ext cx="1910239" cy="2119811"/>
          </a:xfrm>
          <a:prstGeom prst="rect">
            <a:avLst/>
          </a:prstGeom>
        </p:spPr>
        <p:txBody>
          <a:bodyPr vert="horz" wrap="square" lIns="0" tIns="275590" rIns="0" bIns="0" rtlCol="0">
            <a:spAutoFit/>
          </a:bodyPr>
          <a:lstStyle/>
          <a:p>
            <a:pPr marL="25400">
              <a:spcBef>
                <a:spcPts val="2170"/>
              </a:spcBef>
            </a:pPr>
            <a:r>
              <a:rPr sz="3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Η</a:t>
            </a:r>
            <a:r>
              <a:rPr sz="3200" spc="-1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200" spc="-1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κατασκευή</a:t>
            </a:r>
            <a:endParaRPr sz="3200">
              <a:solidFill>
                <a:prstClr val="black"/>
              </a:solidFill>
              <a:latin typeface="Franklin Gothic Medium"/>
              <a:cs typeface="Franklin Gothic Medium"/>
            </a:endParaRPr>
          </a:p>
          <a:p>
            <a:pPr marL="55244">
              <a:spcBef>
                <a:spcPts val="1430"/>
              </a:spcBef>
            </a:pPr>
            <a:r>
              <a:rPr sz="2200" dirty="0">
                <a:solidFill>
                  <a:srgbClr val="D9F1F6"/>
                </a:solidFill>
                <a:latin typeface="Franklin Gothic Book"/>
                <a:cs typeface="Franklin Gothic Book"/>
              </a:rPr>
              <a:t>9</a:t>
            </a:r>
            <a:r>
              <a:rPr sz="2250" baseline="25925" dirty="0">
                <a:solidFill>
                  <a:srgbClr val="D9F1F6"/>
                </a:solidFill>
                <a:latin typeface="Franklin Gothic Book"/>
                <a:cs typeface="Franklin Gothic Book"/>
              </a:rPr>
              <a:t>ο </a:t>
            </a:r>
            <a:r>
              <a:rPr sz="2200" spc="20" dirty="0">
                <a:solidFill>
                  <a:srgbClr val="D9F1F6"/>
                </a:solidFill>
                <a:latin typeface="Franklin Gothic Book"/>
                <a:cs typeface="Franklin Gothic Book"/>
              </a:rPr>
              <a:t>µάθηµα:</a:t>
            </a:r>
            <a:r>
              <a:rPr sz="2200" spc="-35" dirty="0">
                <a:solidFill>
                  <a:srgbClr val="D9F1F6"/>
                </a:solidFill>
                <a:latin typeface="Franklin Gothic Book"/>
                <a:cs typeface="Franklin Gothic Book"/>
              </a:rPr>
              <a:t> </a:t>
            </a:r>
            <a:r>
              <a:rPr sz="2200" spc="15" dirty="0">
                <a:solidFill>
                  <a:srgbClr val="D9F1F6"/>
                </a:solidFill>
                <a:latin typeface="Franklin Gothic Book"/>
                <a:cs typeface="Franklin Gothic Book"/>
              </a:rPr>
              <a:t>Κλίµακες</a:t>
            </a:r>
            <a:endParaRPr sz="2200">
              <a:solidFill>
                <a:prstClr val="black"/>
              </a:solidFill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" y="571500"/>
            <a:ext cx="2581275" cy="4000500"/>
          </a:xfrm>
          <a:custGeom>
            <a:avLst/>
            <a:gdLst/>
            <a:ahLst/>
            <a:cxnLst/>
            <a:rect l="l" t="t" r="r" b="b"/>
            <a:pathLst>
              <a:path w="3441700" h="5334000">
                <a:moveTo>
                  <a:pt x="0" y="0"/>
                </a:moveTo>
                <a:lnTo>
                  <a:pt x="3441700" y="0"/>
                </a:lnTo>
                <a:lnTo>
                  <a:pt x="3441700" y="5334000"/>
                </a:lnTo>
                <a:lnTo>
                  <a:pt x="0" y="5334000"/>
                </a:lnTo>
                <a:lnTo>
                  <a:pt x="0" y="0"/>
                </a:lnTo>
                <a:close/>
              </a:path>
            </a:pathLst>
          </a:custGeom>
          <a:solidFill>
            <a:srgbClr val="F07F0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58250" y="571500"/>
            <a:ext cx="285750" cy="4000500"/>
          </a:xfrm>
          <a:custGeom>
            <a:avLst/>
            <a:gdLst/>
            <a:ahLst/>
            <a:cxnLst/>
            <a:rect l="l" t="t" r="r" b="b"/>
            <a:pathLst>
              <a:path w="381000" h="5334000">
                <a:moveTo>
                  <a:pt x="0" y="0"/>
                </a:moveTo>
                <a:lnTo>
                  <a:pt x="381000" y="0"/>
                </a:lnTo>
                <a:lnTo>
                  <a:pt x="381000" y="5334000"/>
                </a:lnTo>
                <a:lnTo>
                  <a:pt x="0" y="5334000"/>
                </a:lnTo>
                <a:lnTo>
                  <a:pt x="0" y="0"/>
                </a:lnTo>
                <a:close/>
              </a:path>
            </a:pathLst>
          </a:custGeom>
          <a:solidFill>
            <a:srgbClr val="C8C8C8">
              <a:alpha val="497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520" y="1419622"/>
            <a:ext cx="2088232" cy="130369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spcBef>
                <a:spcPts val="1040"/>
              </a:spcBef>
            </a:pPr>
            <a:r>
              <a:rPr sz="3600" spc="-9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Κλίµακες</a:t>
            </a:r>
            <a:endParaRPr sz="3600" dirty="0">
              <a:solidFill>
                <a:prstClr val="black"/>
              </a:solidFill>
              <a:latin typeface="Franklin Gothic Medium"/>
              <a:cs typeface="Franklin Gothic Medium"/>
            </a:endParaRPr>
          </a:p>
          <a:p>
            <a:pPr marL="12700" marR="5080">
              <a:lnSpc>
                <a:spcPct val="101899"/>
              </a:lnSpc>
              <a:spcBef>
                <a:spcPts val="434"/>
              </a:spcBef>
            </a:pPr>
            <a:r>
              <a:rPr spc="30" dirty="0">
                <a:solidFill>
                  <a:srgbClr val="FFFFFF"/>
                </a:solidFill>
                <a:latin typeface="Franklin Gothic Book"/>
                <a:cs typeface="Franklin Gothic Book"/>
              </a:rPr>
              <a:t>... </a:t>
            </a:r>
            <a:r>
              <a:rPr spc="20" dirty="0">
                <a:solidFill>
                  <a:srgbClr val="FFFFFF"/>
                </a:solidFill>
                <a:latin typeface="Franklin Gothic Book"/>
                <a:cs typeface="Franklin Gothic Book"/>
              </a:rPr>
              <a:t>Από </a:t>
            </a:r>
            <a:r>
              <a:rPr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κάτω </a:t>
            </a:r>
            <a:r>
              <a:rPr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προς</a:t>
            </a:r>
            <a:r>
              <a:rPr spc="-32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τα  </a:t>
            </a:r>
            <a:r>
              <a:rPr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πάνω...</a:t>
            </a:r>
            <a:endParaRPr dirty="0">
              <a:solidFill>
                <a:prstClr val="black"/>
              </a:solidFill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47121" y="4598542"/>
            <a:ext cx="1564481" cy="575286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673100">
              <a:lnSpc>
                <a:spcPct val="101899"/>
              </a:lnSpc>
              <a:spcBef>
                <a:spcPts val="80"/>
              </a:spcBef>
            </a:pPr>
            <a:r>
              <a:rPr sz="900" spc="-5" dirty="0">
                <a:solidFill>
                  <a:prstClr val="black"/>
                </a:solidFill>
                <a:latin typeface="Franklin Gothic Book"/>
                <a:cs typeface="Franklin Gothic Book"/>
              </a:rPr>
              <a:t>"</a:t>
            </a:r>
            <a:r>
              <a:rPr sz="900" u="sng" spc="-5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Winding </a:t>
            </a:r>
            <a:r>
              <a:rPr sz="900" u="sng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staircase</a:t>
            </a:r>
            <a:r>
              <a:rPr sz="900" dirty="0">
                <a:solidFill>
                  <a:prstClr val="black"/>
                </a:solidFill>
                <a:latin typeface="Franklin Gothic Book"/>
                <a:cs typeface="Franklin Gothic Book"/>
              </a:rPr>
              <a:t>" </a:t>
            </a:r>
            <a:r>
              <a:rPr sz="900" spc="5" dirty="0">
                <a:solidFill>
                  <a:prstClr val="black"/>
                </a:solidFill>
                <a:latin typeface="Franklin Gothic Book"/>
                <a:cs typeface="Franklin Gothic Book"/>
              </a:rPr>
              <a:t>by </a:t>
            </a:r>
            <a:r>
              <a:rPr sz="900" u="sng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Doug</a:t>
            </a:r>
            <a:r>
              <a:rPr sz="900" dirty="0">
                <a:solidFill>
                  <a:prstClr val="black"/>
                </a:solidFill>
                <a:latin typeface="Franklin Gothic Book"/>
                <a:cs typeface="Franklin Gothic Book"/>
              </a:rPr>
              <a:t>.  </a:t>
            </a:r>
            <a:r>
              <a:rPr sz="900" spc="-5" dirty="0">
                <a:solidFill>
                  <a:prstClr val="black"/>
                </a:solidFill>
                <a:latin typeface="Franklin Gothic Book"/>
                <a:cs typeface="Franklin Gothic Book"/>
              </a:rPr>
              <a:t>Licensed </a:t>
            </a:r>
            <a:r>
              <a:rPr sz="900" spc="10" dirty="0">
                <a:solidFill>
                  <a:prstClr val="black"/>
                </a:solidFill>
                <a:latin typeface="Franklin Gothic Book"/>
                <a:cs typeface="Franklin Gothic Book"/>
              </a:rPr>
              <a:t>under </a:t>
            </a:r>
            <a:r>
              <a:rPr sz="900" u="sng" spc="-15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CC </a:t>
            </a:r>
            <a:r>
              <a:rPr sz="900" u="sng" spc="-10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BY-NC-ND </a:t>
            </a:r>
            <a:r>
              <a:rPr sz="900" u="sng" spc="-20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2.0 </a:t>
            </a:r>
            <a:r>
              <a:rPr sz="900" spc="-10" dirty="0">
                <a:solidFill>
                  <a:prstClr val="black"/>
                </a:solidFill>
                <a:latin typeface="Franklin Gothic Book"/>
                <a:cs typeface="Franklin Gothic Book"/>
              </a:rPr>
              <a:t>via</a:t>
            </a:r>
            <a:r>
              <a:rPr sz="900" spc="-155" dirty="0">
                <a:solidFill>
                  <a:prstClr val="black"/>
                </a:solidFill>
                <a:latin typeface="Franklin Gothic Book"/>
                <a:cs typeface="Franklin Gothic Book"/>
              </a:rPr>
              <a:t> </a:t>
            </a:r>
            <a:r>
              <a:rPr sz="900" spc="5" dirty="0">
                <a:solidFill>
                  <a:prstClr val="black"/>
                </a:solidFill>
                <a:latin typeface="Franklin Gothic Book"/>
                <a:cs typeface="Franklin Gothic Book"/>
              </a:rPr>
              <a:t>Flickr</a:t>
            </a:r>
            <a:endParaRPr sz="900">
              <a:solidFill>
                <a:prstClr val="black"/>
              </a:solidFill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76528" y="571500"/>
            <a:ext cx="6086475" cy="400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" y="571500"/>
            <a:ext cx="2581275" cy="4000500"/>
          </a:xfrm>
          <a:custGeom>
            <a:avLst/>
            <a:gdLst/>
            <a:ahLst/>
            <a:cxnLst/>
            <a:rect l="l" t="t" r="r" b="b"/>
            <a:pathLst>
              <a:path w="3441700" h="5334000">
                <a:moveTo>
                  <a:pt x="0" y="0"/>
                </a:moveTo>
                <a:lnTo>
                  <a:pt x="3441700" y="0"/>
                </a:lnTo>
                <a:lnTo>
                  <a:pt x="3441700" y="5334000"/>
                </a:lnTo>
                <a:lnTo>
                  <a:pt x="0" y="5334000"/>
                </a:lnTo>
                <a:lnTo>
                  <a:pt x="0" y="0"/>
                </a:lnTo>
                <a:close/>
              </a:path>
            </a:pathLst>
          </a:custGeom>
          <a:solidFill>
            <a:srgbClr val="F07F0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58250" y="571500"/>
            <a:ext cx="285750" cy="4000500"/>
          </a:xfrm>
          <a:custGeom>
            <a:avLst/>
            <a:gdLst/>
            <a:ahLst/>
            <a:cxnLst/>
            <a:rect l="l" t="t" r="r" b="b"/>
            <a:pathLst>
              <a:path w="381000" h="5334000">
                <a:moveTo>
                  <a:pt x="0" y="0"/>
                </a:moveTo>
                <a:lnTo>
                  <a:pt x="381000" y="0"/>
                </a:lnTo>
                <a:lnTo>
                  <a:pt x="381000" y="5334000"/>
                </a:lnTo>
                <a:lnTo>
                  <a:pt x="0" y="5334000"/>
                </a:lnTo>
                <a:lnTo>
                  <a:pt x="0" y="0"/>
                </a:lnTo>
                <a:close/>
              </a:path>
            </a:pathLst>
          </a:custGeom>
          <a:solidFill>
            <a:srgbClr val="C8C8C8">
              <a:alpha val="497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1085" y="2088649"/>
            <a:ext cx="2232683" cy="1028487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pc="-110" dirty="0"/>
              <a:t>Κ</a:t>
            </a:r>
            <a:r>
              <a:rPr spc="-60" dirty="0"/>
              <a:t>λ</a:t>
            </a:r>
            <a:r>
              <a:rPr spc="-85" dirty="0"/>
              <a:t>ί</a:t>
            </a:r>
            <a:r>
              <a:rPr spc="-215" dirty="0"/>
              <a:t>µ</a:t>
            </a:r>
            <a:r>
              <a:rPr spc="-55" dirty="0"/>
              <a:t>α</a:t>
            </a:r>
            <a:r>
              <a:rPr spc="-130" dirty="0"/>
              <a:t>κ</a:t>
            </a:r>
            <a:r>
              <a:rPr spc="-85" dirty="0"/>
              <a:t>ε</a:t>
            </a:r>
            <a:r>
              <a:rPr dirty="0"/>
              <a:t>ς</a:t>
            </a: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800" spc="30" dirty="0">
                <a:latin typeface="Franklin Gothic Book"/>
                <a:cs typeface="Franklin Gothic Book"/>
              </a:rPr>
              <a:t>... </a:t>
            </a:r>
            <a:r>
              <a:rPr sz="1800" spc="20" dirty="0">
                <a:latin typeface="Franklin Gothic Book"/>
                <a:cs typeface="Franklin Gothic Book"/>
              </a:rPr>
              <a:t>Από </a:t>
            </a:r>
            <a:r>
              <a:rPr sz="1800" spc="-15" dirty="0">
                <a:latin typeface="Franklin Gothic Book"/>
                <a:cs typeface="Franklin Gothic Book"/>
              </a:rPr>
              <a:t>το</a:t>
            </a:r>
            <a:r>
              <a:rPr sz="1800" spc="-260" dirty="0">
                <a:latin typeface="Franklin Gothic Book"/>
                <a:cs typeface="Franklin Gothic Book"/>
              </a:rPr>
              <a:t> </a:t>
            </a:r>
            <a:r>
              <a:rPr sz="1800" spc="10" dirty="0">
                <a:latin typeface="Franklin Gothic Book"/>
                <a:cs typeface="Franklin Gothic Book"/>
              </a:rPr>
              <a:t>πλάι...</a:t>
            </a:r>
            <a:endParaRPr sz="1800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76528" y="571500"/>
            <a:ext cx="6086475" cy="400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04071" y="4598547"/>
            <a:ext cx="3107531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spcBef>
                <a:spcPts val="100"/>
              </a:spcBef>
            </a:pPr>
            <a:r>
              <a:rPr sz="900" spc="5" dirty="0">
                <a:solidFill>
                  <a:prstClr val="black"/>
                </a:solidFill>
                <a:latin typeface="Franklin Gothic Book"/>
                <a:cs typeface="Franklin Gothic Book"/>
              </a:rPr>
              <a:t>"</a:t>
            </a:r>
            <a:r>
              <a:rPr sz="900" u="sng" spc="5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arne</a:t>
            </a:r>
            <a:r>
              <a:rPr sz="900" u="sng" spc="15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900" u="sng" spc="5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jacobsen,</a:t>
            </a:r>
            <a:r>
              <a:rPr sz="900" u="sng" spc="-40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900" u="sng" spc="5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central</a:t>
            </a:r>
            <a:r>
              <a:rPr sz="900" u="sng" spc="-25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900" u="sng" spc="10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steel</a:t>
            </a:r>
            <a:r>
              <a:rPr sz="900" u="sng" spc="-25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900" u="sng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staircase,</a:t>
            </a:r>
            <a:r>
              <a:rPr sz="900" u="sng" spc="-40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900" u="sng" spc="5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rødovre</a:t>
            </a:r>
            <a:r>
              <a:rPr sz="900" u="sng" spc="20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900" u="sng" spc="10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town</a:t>
            </a:r>
            <a:r>
              <a:rPr sz="900" u="sng" spc="-110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900" u="sng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hall,</a:t>
            </a:r>
            <a:r>
              <a:rPr sz="900" u="sng" spc="-40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900" u="sng" spc="-30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1952-1956</a:t>
            </a:r>
            <a:r>
              <a:rPr sz="900" spc="-30" dirty="0">
                <a:solidFill>
                  <a:prstClr val="black"/>
                </a:solidFill>
                <a:latin typeface="Franklin Gothic Book"/>
                <a:cs typeface="Franklin Gothic Book"/>
              </a:rPr>
              <a:t>"</a:t>
            </a:r>
            <a:r>
              <a:rPr sz="900" dirty="0">
                <a:solidFill>
                  <a:prstClr val="black"/>
                </a:solidFill>
                <a:latin typeface="Franklin Gothic Book"/>
                <a:cs typeface="Franklin Gothic Book"/>
              </a:rPr>
              <a:t> </a:t>
            </a:r>
            <a:r>
              <a:rPr sz="900" spc="5" dirty="0">
                <a:solidFill>
                  <a:prstClr val="black"/>
                </a:solidFill>
                <a:latin typeface="Franklin Gothic Book"/>
                <a:cs typeface="Franklin Gothic Book"/>
              </a:rPr>
              <a:t>by</a:t>
            </a:r>
            <a:r>
              <a:rPr sz="900" spc="15" dirty="0">
                <a:solidFill>
                  <a:prstClr val="black"/>
                </a:solidFill>
                <a:latin typeface="Franklin Gothic Book"/>
                <a:cs typeface="Franklin Gothic Book"/>
              </a:rPr>
              <a:t> </a:t>
            </a:r>
            <a:r>
              <a:rPr sz="900" u="sng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seier+seier</a:t>
            </a:r>
            <a:r>
              <a:rPr sz="900" dirty="0">
                <a:solidFill>
                  <a:prstClr val="black"/>
                </a:solidFill>
                <a:latin typeface="Franklin Gothic Book"/>
                <a:cs typeface="Franklin Gothic Book"/>
              </a:rPr>
              <a:t>.</a:t>
            </a:r>
            <a:endParaRPr sz="900">
              <a:solidFill>
                <a:prstClr val="black"/>
              </a:solidFill>
              <a:latin typeface="Franklin Gothic Book"/>
              <a:cs typeface="Franklin Gothic Book"/>
            </a:endParaRPr>
          </a:p>
          <a:p>
            <a:pPr marR="8255" algn="r">
              <a:spcBef>
                <a:spcPts val="20"/>
              </a:spcBef>
            </a:pPr>
            <a:r>
              <a:rPr sz="900" spc="-5" dirty="0">
                <a:solidFill>
                  <a:prstClr val="black"/>
                </a:solidFill>
                <a:latin typeface="Franklin Gothic Book"/>
                <a:cs typeface="Franklin Gothic Book"/>
              </a:rPr>
              <a:t>Licensed </a:t>
            </a:r>
            <a:r>
              <a:rPr sz="900" spc="10" dirty="0">
                <a:solidFill>
                  <a:prstClr val="black"/>
                </a:solidFill>
                <a:latin typeface="Franklin Gothic Book"/>
                <a:cs typeface="Franklin Gothic Book"/>
              </a:rPr>
              <a:t>under </a:t>
            </a:r>
            <a:r>
              <a:rPr sz="900" u="sng" spc="-15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CC </a:t>
            </a:r>
            <a:r>
              <a:rPr sz="900" u="sng" spc="-25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BY  </a:t>
            </a:r>
            <a:r>
              <a:rPr sz="900" u="sng" spc="-20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2.0</a:t>
            </a:r>
            <a:r>
              <a:rPr sz="900" spc="-20" dirty="0">
                <a:solidFill>
                  <a:srgbClr val="6B9F25"/>
                </a:solidFill>
                <a:latin typeface="Franklin Gothic Book"/>
                <a:cs typeface="Franklin Gothic Book"/>
              </a:rPr>
              <a:t> </a:t>
            </a:r>
            <a:r>
              <a:rPr sz="900" spc="-10" dirty="0">
                <a:solidFill>
                  <a:prstClr val="black"/>
                </a:solidFill>
                <a:latin typeface="Franklin Gothic Book"/>
                <a:cs typeface="Franklin Gothic Book"/>
              </a:rPr>
              <a:t>via</a:t>
            </a:r>
            <a:r>
              <a:rPr sz="900" spc="-105" dirty="0">
                <a:solidFill>
                  <a:prstClr val="black"/>
                </a:solidFill>
                <a:latin typeface="Franklin Gothic Book"/>
                <a:cs typeface="Franklin Gothic Book"/>
              </a:rPr>
              <a:t> </a:t>
            </a:r>
            <a:r>
              <a:rPr sz="900" spc="5" dirty="0">
                <a:solidFill>
                  <a:prstClr val="black"/>
                </a:solidFill>
                <a:latin typeface="Franklin Gothic Book"/>
                <a:cs typeface="Franklin Gothic Book"/>
              </a:rPr>
              <a:t>Flickr</a:t>
            </a:r>
            <a:endParaRPr sz="900">
              <a:solidFill>
                <a:prstClr val="black"/>
              </a:solidFill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" y="571500"/>
            <a:ext cx="2581275" cy="4000500"/>
          </a:xfrm>
          <a:custGeom>
            <a:avLst/>
            <a:gdLst/>
            <a:ahLst/>
            <a:cxnLst/>
            <a:rect l="l" t="t" r="r" b="b"/>
            <a:pathLst>
              <a:path w="3441700" h="5334000">
                <a:moveTo>
                  <a:pt x="0" y="0"/>
                </a:moveTo>
                <a:lnTo>
                  <a:pt x="3441700" y="0"/>
                </a:lnTo>
                <a:lnTo>
                  <a:pt x="3441700" y="5334000"/>
                </a:lnTo>
                <a:lnTo>
                  <a:pt x="0" y="5334000"/>
                </a:lnTo>
                <a:lnTo>
                  <a:pt x="0" y="0"/>
                </a:lnTo>
                <a:close/>
              </a:path>
            </a:pathLst>
          </a:custGeom>
          <a:solidFill>
            <a:srgbClr val="F07F0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58250" y="571500"/>
            <a:ext cx="285750" cy="4000500"/>
          </a:xfrm>
          <a:custGeom>
            <a:avLst/>
            <a:gdLst/>
            <a:ahLst/>
            <a:cxnLst/>
            <a:rect l="l" t="t" r="r" b="b"/>
            <a:pathLst>
              <a:path w="381000" h="5334000">
                <a:moveTo>
                  <a:pt x="0" y="0"/>
                </a:moveTo>
                <a:lnTo>
                  <a:pt x="381000" y="0"/>
                </a:lnTo>
                <a:lnTo>
                  <a:pt x="381000" y="5334000"/>
                </a:lnTo>
                <a:lnTo>
                  <a:pt x="0" y="5334000"/>
                </a:lnTo>
                <a:lnTo>
                  <a:pt x="0" y="0"/>
                </a:lnTo>
                <a:close/>
              </a:path>
            </a:pathLst>
          </a:custGeom>
          <a:solidFill>
            <a:srgbClr val="C8C8C8">
              <a:alpha val="497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1085" y="2088649"/>
            <a:ext cx="2088667" cy="1028487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pc="-110" dirty="0"/>
              <a:t>Κ</a:t>
            </a:r>
            <a:r>
              <a:rPr spc="-60" dirty="0"/>
              <a:t>λ</a:t>
            </a:r>
            <a:r>
              <a:rPr spc="-85" dirty="0"/>
              <a:t>ί</a:t>
            </a:r>
            <a:r>
              <a:rPr spc="-215" dirty="0"/>
              <a:t>µ</a:t>
            </a:r>
            <a:r>
              <a:rPr spc="-55" dirty="0"/>
              <a:t>α</a:t>
            </a:r>
            <a:r>
              <a:rPr spc="-130" dirty="0"/>
              <a:t>κ</a:t>
            </a:r>
            <a:r>
              <a:rPr spc="-85" dirty="0"/>
              <a:t>ε</a:t>
            </a:r>
            <a:r>
              <a:rPr dirty="0"/>
              <a:t>ς</a:t>
            </a: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800" spc="30" dirty="0">
                <a:latin typeface="Franklin Gothic Book"/>
                <a:cs typeface="Franklin Gothic Book"/>
              </a:rPr>
              <a:t>... </a:t>
            </a:r>
            <a:r>
              <a:rPr sz="1800" dirty="0">
                <a:latin typeface="Franklin Gothic Book"/>
                <a:cs typeface="Franklin Gothic Book"/>
              </a:rPr>
              <a:t>ή </a:t>
            </a:r>
            <a:r>
              <a:rPr sz="1800" spc="-5" dirty="0">
                <a:latin typeface="Franklin Gothic Book"/>
                <a:cs typeface="Franklin Gothic Book"/>
              </a:rPr>
              <a:t>από</a:t>
            </a:r>
            <a:r>
              <a:rPr sz="1800" spc="-155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µέσα.</a:t>
            </a:r>
            <a:endParaRPr sz="1800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89989" y="4598542"/>
            <a:ext cx="1421606" cy="43403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241300">
              <a:lnSpc>
                <a:spcPct val="101899"/>
              </a:lnSpc>
              <a:spcBef>
                <a:spcPts val="80"/>
              </a:spcBef>
            </a:pPr>
            <a:r>
              <a:rPr sz="900" spc="-15" dirty="0">
                <a:solidFill>
                  <a:prstClr val="black"/>
                </a:solidFill>
                <a:latin typeface="Franklin Gothic Book"/>
                <a:cs typeface="Franklin Gothic Book"/>
              </a:rPr>
              <a:t>"</a:t>
            </a:r>
            <a:r>
              <a:rPr sz="900" u="sng" spc="-15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IMG_21538</a:t>
            </a:r>
            <a:r>
              <a:rPr sz="900" spc="-15" dirty="0">
                <a:solidFill>
                  <a:prstClr val="black"/>
                </a:solidFill>
                <a:latin typeface="Franklin Gothic Book"/>
                <a:cs typeface="Franklin Gothic Book"/>
              </a:rPr>
              <a:t>" </a:t>
            </a:r>
            <a:r>
              <a:rPr sz="900" spc="5" dirty="0">
                <a:solidFill>
                  <a:prstClr val="black"/>
                </a:solidFill>
                <a:latin typeface="Franklin Gothic Book"/>
                <a:cs typeface="Franklin Gothic Book"/>
              </a:rPr>
              <a:t>by </a:t>
            </a:r>
            <a:r>
              <a:rPr sz="900" u="sng" spc="-5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Mark </a:t>
            </a:r>
            <a:r>
              <a:rPr sz="900" u="sng" spc="5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Sebastian</a:t>
            </a:r>
            <a:r>
              <a:rPr sz="900" spc="5" dirty="0">
                <a:solidFill>
                  <a:prstClr val="black"/>
                </a:solidFill>
                <a:latin typeface="Franklin Gothic Book"/>
                <a:cs typeface="Franklin Gothic Book"/>
              </a:rPr>
              <a:t>.  </a:t>
            </a:r>
            <a:r>
              <a:rPr sz="900" spc="-5" dirty="0">
                <a:solidFill>
                  <a:prstClr val="black"/>
                </a:solidFill>
                <a:latin typeface="Franklin Gothic Book"/>
                <a:cs typeface="Franklin Gothic Book"/>
              </a:rPr>
              <a:t>Licensed </a:t>
            </a:r>
            <a:r>
              <a:rPr sz="900" spc="10" dirty="0">
                <a:solidFill>
                  <a:prstClr val="black"/>
                </a:solidFill>
                <a:latin typeface="Franklin Gothic Book"/>
                <a:cs typeface="Franklin Gothic Book"/>
              </a:rPr>
              <a:t>under </a:t>
            </a:r>
            <a:r>
              <a:rPr sz="900" u="sng" spc="-15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CC </a:t>
            </a:r>
            <a:r>
              <a:rPr sz="900" u="sng" spc="-10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BY-SA </a:t>
            </a:r>
            <a:r>
              <a:rPr sz="900" u="sng" spc="-20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2.0 </a:t>
            </a:r>
            <a:r>
              <a:rPr sz="900" spc="-10" dirty="0">
                <a:solidFill>
                  <a:prstClr val="black"/>
                </a:solidFill>
                <a:latin typeface="Franklin Gothic Book"/>
                <a:cs typeface="Franklin Gothic Book"/>
              </a:rPr>
              <a:t>via</a:t>
            </a:r>
            <a:r>
              <a:rPr sz="900" spc="-160" dirty="0">
                <a:solidFill>
                  <a:prstClr val="black"/>
                </a:solidFill>
                <a:latin typeface="Franklin Gothic Book"/>
                <a:cs typeface="Franklin Gothic Book"/>
              </a:rPr>
              <a:t> </a:t>
            </a:r>
            <a:r>
              <a:rPr sz="900" spc="5" dirty="0">
                <a:solidFill>
                  <a:prstClr val="black"/>
                </a:solidFill>
                <a:latin typeface="Franklin Gothic Book"/>
                <a:cs typeface="Franklin Gothic Book"/>
              </a:rPr>
              <a:t>Flickr</a:t>
            </a:r>
            <a:endParaRPr sz="900">
              <a:solidFill>
                <a:prstClr val="black"/>
              </a:solidFill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76528" y="571500"/>
            <a:ext cx="6086475" cy="400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464" y="337947"/>
            <a:ext cx="203581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600" dirty="0">
                <a:latin typeface="Times New Roman"/>
                <a:cs typeface="Times New Roman"/>
              </a:rPr>
              <a:t> </a:t>
            </a:r>
            <a:r>
              <a:rPr sz="2400" dirty="0"/>
              <a:t>Τύποι</a:t>
            </a:r>
            <a:r>
              <a:rPr sz="2400" spc="-55" dirty="0"/>
              <a:t> </a:t>
            </a:r>
            <a:r>
              <a:rPr sz="2400" spc="-5" dirty="0"/>
              <a:t>κλιμάκων: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4" y="773203"/>
            <a:ext cx="7849870" cy="1967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indent="-81280">
              <a:spcBef>
                <a:spcPts val="100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spc="-5" dirty="0">
                <a:solidFill>
                  <a:prstClr val="black"/>
                </a:solidFill>
                <a:latin typeface="Arial Narrow"/>
                <a:cs typeface="Arial Narrow"/>
              </a:rPr>
              <a:t>Κλίμακες με </a:t>
            </a:r>
            <a:r>
              <a:rPr spc="-10" dirty="0">
                <a:solidFill>
                  <a:prstClr val="black"/>
                </a:solidFill>
                <a:latin typeface="Arial Narrow"/>
                <a:cs typeface="Arial Narrow"/>
              </a:rPr>
              <a:t>ευθύγραμμη </a:t>
            </a:r>
            <a:r>
              <a:rPr spc="-5" dirty="0">
                <a:solidFill>
                  <a:prstClr val="black"/>
                </a:solidFill>
                <a:latin typeface="Arial Narrow"/>
                <a:cs typeface="Arial Narrow"/>
              </a:rPr>
              <a:t>πορεία, </a:t>
            </a:r>
            <a:r>
              <a:rPr dirty="0">
                <a:solidFill>
                  <a:prstClr val="black"/>
                </a:solidFill>
                <a:latin typeface="Arial Narrow"/>
                <a:cs typeface="Arial Narrow"/>
              </a:rPr>
              <a:t>η </a:t>
            </a:r>
            <a:r>
              <a:rPr spc="-5" dirty="0">
                <a:solidFill>
                  <a:prstClr val="black"/>
                </a:solidFill>
                <a:latin typeface="Arial Narrow"/>
                <a:cs typeface="Arial Narrow"/>
              </a:rPr>
              <a:t>οποία αλλάζει κατεύθυνση με</a:t>
            </a:r>
            <a:r>
              <a:rPr spc="155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pc="-5" dirty="0">
                <a:solidFill>
                  <a:prstClr val="black"/>
                </a:solidFill>
                <a:latin typeface="Arial Narrow"/>
                <a:cs typeface="Arial Narrow"/>
              </a:rPr>
              <a:t>πλατύσκαλο.</a:t>
            </a:r>
            <a:endParaRPr>
              <a:solidFill>
                <a:prstClr val="black"/>
              </a:solidFill>
              <a:latin typeface="Arial Narrow"/>
              <a:cs typeface="Arial Narrow"/>
            </a:endParaRPr>
          </a:p>
          <a:p>
            <a:pPr>
              <a:spcBef>
                <a:spcPts val="40"/>
              </a:spcBef>
              <a:buFont typeface="Arial"/>
              <a:buChar char="•"/>
            </a:pPr>
            <a:endParaRPr sz="185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93345" indent="-81280">
              <a:buSzPct val="94444"/>
              <a:buFont typeface="Arial"/>
              <a:buChar char="•"/>
              <a:tabLst>
                <a:tab pos="93980" algn="l"/>
              </a:tabLst>
            </a:pPr>
            <a:r>
              <a:rPr dirty="0">
                <a:solidFill>
                  <a:prstClr val="black"/>
                </a:solidFill>
                <a:latin typeface="Arial Narrow"/>
                <a:cs typeface="Arial Narrow"/>
              </a:rPr>
              <a:t>Όλες </a:t>
            </a:r>
            <a:r>
              <a:rPr spc="-5" dirty="0">
                <a:solidFill>
                  <a:prstClr val="black"/>
                </a:solidFill>
                <a:latin typeface="Arial Narrow"/>
                <a:cs typeface="Arial Narrow"/>
              </a:rPr>
              <a:t>οι βαθμίδες είναι </a:t>
            </a:r>
            <a:r>
              <a:rPr dirty="0">
                <a:solidFill>
                  <a:prstClr val="black"/>
                </a:solidFill>
                <a:latin typeface="Arial Narrow"/>
                <a:cs typeface="Arial Narrow"/>
              </a:rPr>
              <a:t>στην </a:t>
            </a:r>
            <a:r>
              <a:rPr spc="-5" dirty="0">
                <a:solidFill>
                  <a:prstClr val="black"/>
                </a:solidFill>
                <a:latin typeface="Arial Narrow"/>
                <a:cs typeface="Arial Narrow"/>
              </a:rPr>
              <a:t>περίπτωση αυτή</a:t>
            </a:r>
            <a:r>
              <a:rPr spc="65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pc="-5" dirty="0">
                <a:solidFill>
                  <a:prstClr val="black"/>
                </a:solidFill>
                <a:latin typeface="Arial Narrow"/>
                <a:cs typeface="Arial Narrow"/>
              </a:rPr>
              <a:t>ορθογώνιες.</a:t>
            </a:r>
            <a:endParaRPr>
              <a:solidFill>
                <a:prstClr val="black"/>
              </a:solidFill>
              <a:latin typeface="Arial Narrow"/>
              <a:cs typeface="Arial Narrow"/>
            </a:endParaRPr>
          </a:p>
          <a:p>
            <a:pPr>
              <a:spcBef>
                <a:spcPts val="35"/>
              </a:spcBef>
              <a:buFont typeface="Arial"/>
              <a:buChar char="•"/>
            </a:pPr>
            <a:endParaRPr sz="185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12700" marR="5080" algn="just">
              <a:buSzPct val="94444"/>
              <a:buFont typeface="Arial"/>
              <a:buChar char="•"/>
              <a:tabLst>
                <a:tab pos="93980" algn="l"/>
              </a:tabLst>
            </a:pPr>
            <a:r>
              <a:rPr spc="-5" dirty="0">
                <a:solidFill>
                  <a:prstClr val="black"/>
                </a:solidFill>
                <a:latin typeface="Arial Narrow"/>
                <a:cs typeface="Arial Narrow"/>
              </a:rPr>
              <a:t>Οι ευθύγραμμες </a:t>
            </a:r>
            <a:r>
              <a:rPr spc="-10" dirty="0">
                <a:solidFill>
                  <a:prstClr val="black"/>
                </a:solidFill>
                <a:latin typeface="Arial Narrow"/>
                <a:cs typeface="Arial Narrow"/>
              </a:rPr>
              <a:t>κλίμακες, </a:t>
            </a:r>
            <a:r>
              <a:rPr spc="-5" dirty="0">
                <a:solidFill>
                  <a:prstClr val="black"/>
                </a:solidFill>
                <a:latin typeface="Arial Narrow"/>
                <a:cs typeface="Arial Narrow"/>
              </a:rPr>
              <a:t>χωρίς </a:t>
            </a:r>
            <a:r>
              <a:rPr dirty="0">
                <a:solidFill>
                  <a:prstClr val="black"/>
                </a:solidFill>
                <a:latin typeface="Arial Narrow"/>
                <a:cs typeface="Arial Narrow"/>
              </a:rPr>
              <a:t>τριγωνικά </a:t>
            </a:r>
            <a:r>
              <a:rPr spc="-5" dirty="0">
                <a:solidFill>
                  <a:prstClr val="black"/>
                </a:solidFill>
                <a:latin typeface="Arial Narrow"/>
                <a:cs typeface="Arial Narrow"/>
              </a:rPr>
              <a:t>(σφηνοειδή) σκαλοπάτια αποτελούν πάντοτε </a:t>
            </a:r>
            <a:r>
              <a:rPr dirty="0">
                <a:solidFill>
                  <a:prstClr val="black"/>
                </a:solidFill>
                <a:latin typeface="Arial Narrow"/>
                <a:cs typeface="Arial Narrow"/>
              </a:rPr>
              <a:t>την  </a:t>
            </a:r>
            <a:r>
              <a:rPr spc="-5" dirty="0">
                <a:solidFill>
                  <a:prstClr val="black"/>
                </a:solidFill>
                <a:latin typeface="Arial Narrow"/>
                <a:cs typeface="Arial Narrow"/>
              </a:rPr>
              <a:t>καλύτερη λύση, </a:t>
            </a:r>
            <a:r>
              <a:rPr dirty="0">
                <a:solidFill>
                  <a:prstClr val="black"/>
                </a:solidFill>
                <a:latin typeface="Arial Narrow"/>
                <a:cs typeface="Arial Narrow"/>
              </a:rPr>
              <a:t>αλλά </a:t>
            </a:r>
            <a:r>
              <a:rPr spc="-5" dirty="0">
                <a:solidFill>
                  <a:prstClr val="black"/>
                </a:solidFill>
                <a:latin typeface="Arial Narrow"/>
                <a:cs typeface="Arial Narrow"/>
              </a:rPr>
              <a:t>καταλαμβάνουν </a:t>
            </a:r>
            <a:r>
              <a:rPr spc="-10" dirty="0">
                <a:solidFill>
                  <a:prstClr val="black"/>
                </a:solidFill>
                <a:latin typeface="Arial Narrow"/>
                <a:cs typeface="Arial Narrow"/>
              </a:rPr>
              <a:t>πολύ </a:t>
            </a:r>
            <a:r>
              <a:rPr spc="-5" dirty="0">
                <a:solidFill>
                  <a:prstClr val="black"/>
                </a:solidFill>
                <a:latin typeface="Arial Narrow"/>
                <a:cs typeface="Arial Narrow"/>
              </a:rPr>
              <a:t>χώρο, </a:t>
            </a:r>
            <a:r>
              <a:rPr dirty="0">
                <a:solidFill>
                  <a:prstClr val="black"/>
                </a:solidFill>
                <a:latin typeface="Arial Narrow"/>
                <a:cs typeface="Arial Narrow"/>
              </a:rPr>
              <a:t>ο </a:t>
            </a:r>
            <a:r>
              <a:rPr spc="-10" dirty="0">
                <a:solidFill>
                  <a:prstClr val="black"/>
                </a:solidFill>
                <a:latin typeface="Arial Narrow"/>
                <a:cs typeface="Arial Narrow"/>
              </a:rPr>
              <a:t>οποίος </a:t>
            </a:r>
            <a:r>
              <a:rPr spc="-5" dirty="0">
                <a:solidFill>
                  <a:prstClr val="black"/>
                </a:solidFill>
                <a:latin typeface="Arial Narrow"/>
                <a:cs typeface="Arial Narrow"/>
              </a:rPr>
              <a:t>ιδίως στις κατοικίες, σπάνια </a:t>
            </a:r>
            <a:r>
              <a:rPr spc="-10" dirty="0">
                <a:solidFill>
                  <a:prstClr val="black"/>
                </a:solidFill>
                <a:latin typeface="Arial Narrow"/>
                <a:cs typeface="Arial Narrow"/>
              </a:rPr>
              <a:t>είναι  </a:t>
            </a:r>
            <a:r>
              <a:rPr spc="-5" dirty="0">
                <a:solidFill>
                  <a:prstClr val="black"/>
                </a:solidFill>
                <a:latin typeface="Arial Narrow"/>
                <a:cs typeface="Arial Narrow"/>
              </a:rPr>
              <a:t>διαθέσιμος για </a:t>
            </a:r>
            <a:r>
              <a:rPr dirty="0">
                <a:solidFill>
                  <a:prstClr val="black"/>
                </a:solidFill>
                <a:latin typeface="Arial Narrow"/>
                <a:cs typeface="Arial Narrow"/>
              </a:rPr>
              <a:t>την </a:t>
            </a:r>
            <a:r>
              <a:rPr spc="-5" dirty="0">
                <a:solidFill>
                  <a:prstClr val="black"/>
                </a:solidFill>
                <a:latin typeface="Arial Narrow"/>
                <a:cs typeface="Arial Narrow"/>
              </a:rPr>
              <a:t>κατασκευή</a:t>
            </a:r>
            <a:r>
              <a:rPr spc="65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pc="-5" dirty="0">
                <a:solidFill>
                  <a:prstClr val="black"/>
                </a:solidFill>
                <a:latin typeface="Arial Narrow"/>
                <a:cs typeface="Arial Narrow"/>
              </a:rPr>
              <a:t>τους.</a:t>
            </a:r>
            <a:endParaRPr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0267" y="2445034"/>
            <a:ext cx="3762579" cy="6476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4841" y="3493017"/>
            <a:ext cx="2593818" cy="1300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23274" y="2438056"/>
            <a:ext cx="2464241" cy="1867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5903" y="302477"/>
            <a:ext cx="203581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605" dirty="0">
                <a:latin typeface="Times New Roman"/>
                <a:cs typeface="Times New Roman"/>
              </a:rPr>
              <a:t> </a:t>
            </a:r>
            <a:r>
              <a:rPr sz="2400" spc="-5" dirty="0"/>
              <a:t>Τύποι</a:t>
            </a:r>
            <a:r>
              <a:rPr sz="2400" spc="-40" dirty="0"/>
              <a:t> </a:t>
            </a:r>
            <a:r>
              <a:rPr sz="2400" spc="-5" dirty="0"/>
              <a:t>κλιμάκων: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5966" y="805915"/>
            <a:ext cx="8272780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spcBef>
                <a:spcPts val="105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Κλίμακες όπου </a:t>
            </a:r>
            <a:r>
              <a:rPr sz="2000" dirty="0">
                <a:solidFill>
                  <a:prstClr val="black"/>
                </a:solidFill>
                <a:latin typeface="Arial Narrow"/>
                <a:cs typeface="Arial Narrow"/>
              </a:rPr>
              <a:t>η </a:t>
            </a: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κατεύθυνση </a:t>
            </a:r>
            <a:r>
              <a:rPr sz="2000" dirty="0">
                <a:solidFill>
                  <a:prstClr val="black"/>
                </a:solidFill>
                <a:latin typeface="Arial Narrow"/>
                <a:cs typeface="Arial Narrow"/>
              </a:rPr>
              <a:t>αλλάζει </a:t>
            </a: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με </a:t>
            </a:r>
            <a:r>
              <a:rPr sz="2000" dirty="0">
                <a:solidFill>
                  <a:prstClr val="black"/>
                </a:solidFill>
                <a:latin typeface="Arial Narrow"/>
                <a:cs typeface="Arial Narrow"/>
              </a:rPr>
              <a:t>τριγωνικές </a:t>
            </a: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(σφηνοειδείς) βαθμίδες. </a:t>
            </a:r>
            <a:r>
              <a:rPr sz="2000" spc="-10" dirty="0">
                <a:solidFill>
                  <a:prstClr val="black"/>
                </a:solidFill>
                <a:latin typeface="Arial Narrow"/>
                <a:cs typeface="Arial Narrow"/>
              </a:rPr>
              <a:t>Οι  </a:t>
            </a: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κλίμακες αυτές, </a:t>
            </a:r>
            <a:r>
              <a:rPr sz="2000" dirty="0">
                <a:solidFill>
                  <a:prstClr val="black"/>
                </a:solidFill>
                <a:latin typeface="Arial Narrow"/>
                <a:cs typeface="Arial Narrow"/>
              </a:rPr>
              <a:t>έχουν </a:t>
            </a: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συνεπώς ορθογώνιες </a:t>
            </a:r>
            <a:r>
              <a:rPr sz="2000" spc="-10" dirty="0">
                <a:solidFill>
                  <a:prstClr val="black"/>
                </a:solidFill>
                <a:latin typeface="Arial Narrow"/>
                <a:cs typeface="Arial Narrow"/>
              </a:rPr>
              <a:t>και </a:t>
            </a: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τριγωνικές βαθμίδες. </a:t>
            </a:r>
            <a:r>
              <a:rPr sz="2000" dirty="0">
                <a:solidFill>
                  <a:prstClr val="black"/>
                </a:solidFill>
                <a:latin typeface="Arial Narrow"/>
                <a:cs typeface="Arial Narrow"/>
              </a:rPr>
              <a:t>Ο </a:t>
            </a:r>
            <a:r>
              <a:rPr sz="2000" spc="-10" dirty="0">
                <a:solidFill>
                  <a:prstClr val="black"/>
                </a:solidFill>
                <a:latin typeface="Arial Narrow"/>
                <a:cs typeface="Arial Narrow"/>
              </a:rPr>
              <a:t>κτιριοδομικός  </a:t>
            </a: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κανονισμός, επιτρέπει πάντως σφηνοειδείς </a:t>
            </a:r>
            <a:r>
              <a:rPr sz="2000" dirty="0">
                <a:solidFill>
                  <a:prstClr val="black"/>
                </a:solidFill>
                <a:latin typeface="Arial Narrow"/>
                <a:cs typeface="Arial Narrow"/>
              </a:rPr>
              <a:t>βαθμίδες </a:t>
            </a: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μόνο σε κλίμακες</a:t>
            </a:r>
            <a:r>
              <a:rPr sz="2000" spc="-85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κατοικιών.</a:t>
            </a:r>
            <a:endParaRPr sz="20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5966" y="3778381"/>
            <a:ext cx="827341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buSzPct val="95000"/>
              <a:buFont typeface="Arial"/>
              <a:buChar char="•"/>
              <a:tabLst>
                <a:tab pos="102870" algn="l"/>
                <a:tab pos="1122045" algn="l"/>
                <a:tab pos="2108200" algn="l"/>
                <a:tab pos="3498215" algn="l"/>
                <a:tab pos="4488815" algn="l"/>
                <a:tab pos="5046980" algn="l"/>
                <a:tab pos="5851525" algn="l"/>
                <a:tab pos="6446520" algn="l"/>
                <a:tab pos="6804659" algn="l"/>
                <a:tab pos="7825740" algn="l"/>
              </a:tabLst>
            </a:pP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Κλ</a:t>
            </a:r>
            <a:r>
              <a:rPr sz="2000" spc="-10" dirty="0">
                <a:solidFill>
                  <a:prstClr val="black"/>
                </a:solidFill>
                <a:latin typeface="Arial Narrow"/>
                <a:cs typeface="Arial Narrow"/>
              </a:rPr>
              <a:t>ί</a:t>
            </a: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μακε</a:t>
            </a:r>
            <a:r>
              <a:rPr sz="2000" dirty="0">
                <a:solidFill>
                  <a:prstClr val="black"/>
                </a:solidFill>
                <a:latin typeface="Arial Narrow"/>
                <a:cs typeface="Arial Narrow"/>
              </a:rPr>
              <a:t>ς	</a:t>
            </a: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κυκ</a:t>
            </a:r>
            <a:r>
              <a:rPr sz="2000" spc="-15" dirty="0">
                <a:solidFill>
                  <a:prstClr val="black"/>
                </a:solidFill>
                <a:latin typeface="Arial Narrow"/>
                <a:cs typeface="Arial Narrow"/>
              </a:rPr>
              <a:t>λι</a:t>
            </a: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κή</a:t>
            </a:r>
            <a:r>
              <a:rPr sz="2000" dirty="0">
                <a:solidFill>
                  <a:prstClr val="black"/>
                </a:solidFill>
                <a:latin typeface="Arial Narrow"/>
                <a:cs typeface="Arial Narrow"/>
              </a:rPr>
              <a:t>ς	(ε</a:t>
            </a:r>
            <a:r>
              <a:rPr sz="2000" spc="-10" dirty="0">
                <a:solidFill>
                  <a:prstClr val="black"/>
                </a:solidFill>
                <a:latin typeface="Arial Narrow"/>
                <a:cs typeface="Arial Narrow"/>
              </a:rPr>
              <a:t>λ</a:t>
            </a: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ικο</a:t>
            </a:r>
            <a:r>
              <a:rPr sz="2000" spc="-15" dirty="0">
                <a:solidFill>
                  <a:prstClr val="black"/>
                </a:solidFill>
                <a:latin typeface="Arial Narrow"/>
                <a:cs typeface="Arial Narrow"/>
              </a:rPr>
              <a:t>ε</a:t>
            </a: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ιδο</a:t>
            </a:r>
            <a:r>
              <a:rPr sz="2000" spc="-10" dirty="0">
                <a:solidFill>
                  <a:prstClr val="black"/>
                </a:solidFill>
                <a:latin typeface="Arial Narrow"/>
                <a:cs typeface="Arial Narrow"/>
              </a:rPr>
              <a:t>ύ</a:t>
            </a: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ς</a:t>
            </a:r>
            <a:r>
              <a:rPr sz="2000" dirty="0">
                <a:solidFill>
                  <a:prstClr val="black"/>
                </a:solidFill>
                <a:latin typeface="Arial Narrow"/>
                <a:cs typeface="Arial Narrow"/>
              </a:rPr>
              <a:t>)	</a:t>
            </a: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πορ</a:t>
            </a:r>
            <a:r>
              <a:rPr sz="2000" spc="-10" dirty="0">
                <a:solidFill>
                  <a:prstClr val="black"/>
                </a:solidFill>
                <a:latin typeface="Arial Narrow"/>
                <a:cs typeface="Arial Narrow"/>
              </a:rPr>
              <a:t>ε</a:t>
            </a: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ί</a:t>
            </a:r>
            <a:r>
              <a:rPr sz="2000" spc="-10" dirty="0">
                <a:solidFill>
                  <a:prstClr val="black"/>
                </a:solidFill>
                <a:latin typeface="Arial Narrow"/>
                <a:cs typeface="Arial Narrow"/>
              </a:rPr>
              <a:t>α</a:t>
            </a: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ς</a:t>
            </a:r>
            <a:r>
              <a:rPr sz="2000" dirty="0">
                <a:solidFill>
                  <a:prstClr val="black"/>
                </a:solidFill>
                <a:latin typeface="Arial Narrow"/>
                <a:cs typeface="Arial Narrow"/>
              </a:rPr>
              <a:t>,	</a:t>
            </a:r>
            <a:r>
              <a:rPr sz="2000" spc="-15" dirty="0">
                <a:solidFill>
                  <a:prstClr val="black"/>
                </a:solidFill>
                <a:latin typeface="Arial Narrow"/>
                <a:cs typeface="Arial Narrow"/>
              </a:rPr>
              <a:t>σ</a:t>
            </a:r>
            <a:r>
              <a:rPr sz="2000" dirty="0">
                <a:solidFill>
                  <a:prstClr val="black"/>
                </a:solidFill>
                <a:latin typeface="Arial Narrow"/>
                <a:cs typeface="Arial Narrow"/>
              </a:rPr>
              <a:t>τις	</a:t>
            </a: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οποί</a:t>
            </a:r>
            <a:r>
              <a:rPr sz="2000" spc="-10" dirty="0">
                <a:solidFill>
                  <a:prstClr val="black"/>
                </a:solidFill>
                <a:latin typeface="Arial Narrow"/>
                <a:cs typeface="Arial Narrow"/>
              </a:rPr>
              <a:t>ε</a:t>
            </a:r>
            <a:r>
              <a:rPr sz="2000" dirty="0">
                <a:solidFill>
                  <a:prstClr val="black"/>
                </a:solidFill>
                <a:latin typeface="Arial Narrow"/>
                <a:cs typeface="Arial Narrow"/>
              </a:rPr>
              <a:t>ς	</a:t>
            </a: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ό</a:t>
            </a:r>
            <a:r>
              <a:rPr sz="2000" spc="-10" dirty="0">
                <a:solidFill>
                  <a:prstClr val="black"/>
                </a:solidFill>
                <a:latin typeface="Arial Narrow"/>
                <a:cs typeface="Arial Narrow"/>
              </a:rPr>
              <a:t>λ</a:t>
            </a:r>
            <a:r>
              <a:rPr sz="2000" dirty="0">
                <a:solidFill>
                  <a:prstClr val="black"/>
                </a:solidFill>
                <a:latin typeface="Arial Narrow"/>
                <a:cs typeface="Arial Narrow"/>
              </a:rPr>
              <a:t>ες	</a:t>
            </a:r>
            <a:r>
              <a:rPr sz="2000" spc="-15" dirty="0">
                <a:solidFill>
                  <a:prstClr val="black"/>
                </a:solidFill>
                <a:latin typeface="Arial Narrow"/>
                <a:cs typeface="Arial Narrow"/>
              </a:rPr>
              <a:t>ο</a:t>
            </a:r>
            <a:r>
              <a:rPr sz="2000" dirty="0">
                <a:solidFill>
                  <a:prstClr val="black"/>
                </a:solidFill>
                <a:latin typeface="Arial Narrow"/>
                <a:cs typeface="Arial Narrow"/>
              </a:rPr>
              <a:t>ι	</a:t>
            </a:r>
            <a:r>
              <a:rPr sz="2000" spc="-15" dirty="0">
                <a:solidFill>
                  <a:prstClr val="black"/>
                </a:solidFill>
                <a:latin typeface="Arial Narrow"/>
                <a:cs typeface="Arial Narrow"/>
              </a:rPr>
              <a:t>β</a:t>
            </a:r>
            <a:r>
              <a:rPr sz="2000" dirty="0">
                <a:solidFill>
                  <a:prstClr val="black"/>
                </a:solidFill>
                <a:latin typeface="Arial Narrow"/>
                <a:cs typeface="Arial Narrow"/>
              </a:rPr>
              <a:t>αθμίδ</a:t>
            </a:r>
            <a:r>
              <a:rPr sz="2000" spc="-10" dirty="0">
                <a:solidFill>
                  <a:prstClr val="black"/>
                </a:solidFill>
                <a:latin typeface="Arial Narrow"/>
                <a:cs typeface="Arial Narrow"/>
              </a:rPr>
              <a:t>ε</a:t>
            </a:r>
            <a:r>
              <a:rPr sz="2000" dirty="0">
                <a:solidFill>
                  <a:prstClr val="black"/>
                </a:solidFill>
                <a:latin typeface="Arial Narrow"/>
                <a:cs typeface="Arial Narrow"/>
              </a:rPr>
              <a:t>ς	ε</a:t>
            </a:r>
            <a:r>
              <a:rPr sz="2000" spc="-10" dirty="0">
                <a:solidFill>
                  <a:prstClr val="black"/>
                </a:solidFill>
                <a:latin typeface="Arial Narrow"/>
                <a:cs typeface="Arial Narrow"/>
              </a:rPr>
              <a:t>ί</a:t>
            </a: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ν</a:t>
            </a:r>
            <a:r>
              <a:rPr sz="2000" spc="-15" dirty="0">
                <a:solidFill>
                  <a:prstClr val="black"/>
                </a:solidFill>
                <a:latin typeface="Arial Narrow"/>
                <a:cs typeface="Arial Narrow"/>
              </a:rPr>
              <a:t>α</a:t>
            </a:r>
            <a:r>
              <a:rPr sz="2000" dirty="0">
                <a:solidFill>
                  <a:prstClr val="black"/>
                </a:solidFill>
                <a:latin typeface="Arial Narrow"/>
                <a:cs typeface="Arial Narrow"/>
              </a:rPr>
              <a:t>ι  </a:t>
            </a: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σφηνοειδείς</a:t>
            </a:r>
            <a:r>
              <a:rPr sz="2000" spc="-10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prstClr val="black"/>
                </a:solidFill>
                <a:latin typeface="Arial Narrow"/>
                <a:cs typeface="Arial Narrow"/>
              </a:rPr>
              <a:t>.</a:t>
            </a:r>
            <a:endParaRPr sz="20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04322" y="1856300"/>
            <a:ext cx="2051250" cy="16801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4397" y="1904267"/>
            <a:ext cx="2238375" cy="16447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26294" y="1853995"/>
            <a:ext cx="2051112" cy="1682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181</Words>
  <Application>Microsoft Office PowerPoint</Application>
  <PresentationFormat>On-screen Show (16:9)</PresentationFormat>
  <Paragraphs>22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1_Office Theme</vt:lpstr>
      <vt:lpstr>Slide 1</vt:lpstr>
      <vt:lpstr>Slide 2</vt:lpstr>
      <vt:lpstr>Κλίµακες ... Από το πλάι...</vt:lpstr>
      <vt:lpstr>Κλίµακες ... ή από µέσα.</vt:lpstr>
      <vt:lpstr> Τύποι κλιμάκων:</vt:lpstr>
      <vt:lpstr> Τύποι κλιμάκων: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</dc:creator>
  <cp:lastModifiedBy>maria</cp:lastModifiedBy>
  <cp:revision>4</cp:revision>
  <dcterms:created xsi:type="dcterms:W3CDTF">2021-02-12T17:40:32Z</dcterms:created>
  <dcterms:modified xsi:type="dcterms:W3CDTF">2021-02-12T17:52:20Z</dcterms:modified>
</cp:coreProperties>
</file>