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71" r:id="rId18"/>
    <p:sldId id="272" r:id="rId19"/>
    <p:sldId id="273" r:id="rId20"/>
  </p:sldIdLst>
  <p:sldSz cx="10080625" cy="7559675"/>
  <p:notesSz cx="7772400" cy="10058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552" y="-7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199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79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199" y="9555479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0298B36-DF34-415B-A4D8-889E66AC219A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79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59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199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79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199" y="9555479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A95C9AAF-1574-4AC8-BEA4-8CCC4139785A}" type="slidenum">
              <a:rPr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5175"/>
            <a:ext cx="0" cy="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4C8B3B-09D0-489D-BC8C-DED407D845DC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E53C4D-ADEF-44EE-A2DD-1E2FB14D68E5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AD4284-F506-416B-8C0D-BDFFB14B1EF1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566A12-7305-4F2D-A884-69AEC8850C8F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327B8E-E858-4BAB-9E34-4658AF8744CB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2D681B-803A-4FE2-971C-D6BD37BE8C42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095500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2095500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522A6D-322B-4FDA-B68E-A16D8EBD7512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0C1FF4-0936-4D15-B19B-8229C258D241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D1A7B3-6AA7-4644-B133-D08E6A361681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8DA9F1-A46F-4D7E-8F3D-CB240B7139BB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39B0F2-48D0-4D97-87F2-C02FE27BA9FD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572915-3B46-4ECC-9A87-BD09D95DBD3A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C5D6E1-F556-4103-9913-6921B1F92AAF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31229C-F87E-4EDF-BD9F-190C1D4C79B0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38988" y="647700"/>
            <a:ext cx="2235200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647700"/>
            <a:ext cx="6554788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8F51E7-0702-41C0-981B-1BC56F34B163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B6D21C-C0CD-4765-95B4-0E0782A97380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87CB0D-3EF2-4E3B-8563-9C8A21761332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8D9D2B-093C-4345-9F56-E6BA366F371E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30DE3E-A34F-4DFE-95CA-EBBB8C5D3E64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72393E-0223-408A-BDD5-50E363A9431F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001CE0-5B83-4C0C-A231-05BA0521E2F2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262B5D2-EE75-4B6B-9175-9045DEEABCE7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39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15713053-8D5C-43B2-8209-E7FFD16B50A7}" type="slidenum">
              <a:rPr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en-US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n-US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alphaModFix/>
            <a:lum/>
          </a:blip>
          <a:srcRect/>
          <a:stretch>
            <a:fillRect/>
          </a:stretch>
        </p:blipFill>
        <p:spPr>
          <a:xfrm>
            <a:off x="360" y="360"/>
            <a:ext cx="10079639" cy="75596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431999" y="648000"/>
            <a:ext cx="7056000" cy="64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CLIQUE PARA EDITAR O FORMATO DO TEXTO DO TÍTULO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503999" y="2095199"/>
            <a:ext cx="8870040" cy="43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en-US"/>
              <a:t>Clique para editar o formato do texto da estrutura de tópicos</a:t>
            </a:r>
          </a:p>
          <a:p>
            <a:pPr lvl="1"/>
            <a:r>
              <a:rPr lang="en-US"/>
              <a:t>2.º Nível da estrutura de tópicos</a:t>
            </a:r>
          </a:p>
          <a:p>
            <a:pPr lvl="2"/>
            <a:r>
              <a:rPr lang="en-US"/>
              <a:t>3.º Nível da estrutura de tópicos</a:t>
            </a:r>
          </a:p>
          <a:p>
            <a:pPr lvl="3"/>
            <a:r>
              <a:rPr lang="en-US"/>
              <a:t>4.º Nível da estrutura de tópicos</a:t>
            </a:r>
          </a:p>
          <a:p>
            <a:pPr lvl="4"/>
            <a:r>
              <a:rPr lang="en-US"/>
              <a:t>5.º Nível da estrutura de tópicos</a:t>
            </a:r>
          </a:p>
          <a:p>
            <a:pPr lvl="5"/>
            <a:r>
              <a:rPr lang="en-US"/>
              <a:t>6.º Nível da estrutura de tópicos</a:t>
            </a:r>
          </a:p>
          <a:p>
            <a:pPr lvl="6"/>
            <a:r>
              <a:rPr lang="en-US"/>
              <a:t>7.º Nível da estrutura de tópicos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2"/>
          </p:nvPr>
        </p:nvSpPr>
        <p:spPr>
          <a:xfrm>
            <a:off x="503999" y="6551999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3"/>
          </p:nvPr>
        </p:nvSpPr>
        <p:spPr>
          <a:xfrm>
            <a:off x="3447360" y="6551999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4"/>
          </p:nvPr>
        </p:nvSpPr>
        <p:spPr>
          <a:xfrm>
            <a:off x="7227360" y="653472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3903A320-A546-45EE-AF38-C9A1846BDC36}" type="slidenum">
              <a:rPr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lvl="0" algn="l" rtl="0" hangingPunct="0">
        <a:buNone/>
        <a:tabLst/>
        <a:defRPr lang="en-US" sz="3390" b="0" i="0" u="none" strike="noStrike" kern="1200">
          <a:ln>
            <a:noFill/>
          </a:ln>
          <a:solidFill>
            <a:srgbClr val="333333"/>
          </a:solidFill>
          <a:latin typeface="Liberation Sans" pitchFamily="34"/>
          <a:ea typeface="Droid Sans Fallback" pitchFamily="2"/>
          <a:cs typeface="Lohit Hindi" pitchFamily="2"/>
        </a:defRPr>
      </a:lvl1pPr>
    </p:titleStyle>
    <p:bodyStyle>
      <a:lvl1pPr lvl="0" rtl="0" hangingPunct="0">
        <a:buSzPct val="45000"/>
        <a:buFont typeface="StarSymbol"/>
        <a:buChar char="●"/>
        <a:tabLst/>
        <a:defRPr lang="en-US"/>
      </a:lvl1pPr>
      <a:lvl2pPr lvl="1" rtl="0" hangingPunct="0">
        <a:buSzPct val="75000"/>
        <a:buFont typeface="StarSymbol"/>
        <a:buChar char="–"/>
        <a:tabLst/>
        <a:defRPr lang="en-US"/>
      </a:lvl2pPr>
      <a:lvl3pPr lvl="2" rtl="0" hangingPunct="0">
        <a:buSzPct val="45000"/>
        <a:buFont typeface="StarSymbol"/>
        <a:buChar char="●"/>
        <a:tabLst/>
        <a:defRPr lang="en-US"/>
      </a:lvl3pPr>
      <a:lvl4pPr lvl="3" rtl="0" hangingPunct="0">
        <a:buSzPct val="75000"/>
        <a:buFont typeface="StarSymbol"/>
        <a:buChar char="–"/>
        <a:tabLst/>
        <a:defRPr lang="en-US"/>
      </a:lvl4pPr>
      <a:lvl5pPr lvl="4" rtl="0" hangingPunct="0">
        <a:buSzPct val="45000"/>
        <a:buFont typeface="StarSymbol"/>
        <a:buChar char="●"/>
        <a:tabLst/>
        <a:defRPr lang="en-US"/>
      </a:lvl5pPr>
      <a:lvl6pPr lvl="5" rtl="0" hangingPunct="0">
        <a:buSzPct val="45000"/>
        <a:buFont typeface="StarSymbol"/>
        <a:buChar char="●"/>
        <a:tabLst/>
        <a:defRPr lang="en-US"/>
      </a:lvl6pPr>
      <a:lvl7pPr lvl="6" rtl="0" hangingPunct="0">
        <a:buSzPct val="45000"/>
        <a:buFont typeface="StarSymbol"/>
        <a:buChar char="●"/>
        <a:tabLst/>
        <a:defRPr lang="en-US"/>
      </a:lvl7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112" y="1722437"/>
            <a:ext cx="156017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92312" y="1570037"/>
            <a:ext cx="67818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l-G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Α.Σ.ΠΑΙ.Τ.Ε.</a:t>
            </a:r>
          </a:p>
          <a:p>
            <a:pPr>
              <a:lnSpc>
                <a:spcPct val="150000"/>
              </a:lnSpc>
            </a:pP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ΤΜΗΜΑ ΕΚΠΑΙΔΕΥΤΙΚΩΝ ΗΛΕΚΤΡΟΛΟΓΩΝ ΜΗΧΑΝΙΚΩΝ &amp; ΕΚΠΑΙΔΕΥΤΙΚΩΝ ΗΛΕΚΤΡΟΝΙΚΩΝ ΜΗΧΑΝΙΚΩΝ</a:t>
            </a:r>
          </a:p>
          <a:p>
            <a:pPr lvl="0">
              <a:lnSpc>
                <a:spcPct val="150000"/>
              </a:lnSpc>
            </a:pPr>
            <a:endParaRPr lang="el-G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l-G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Τίτλος 1"/>
          <p:cNvSpPr txBox="1">
            <a:spLocks/>
          </p:cNvSpPr>
          <p:nvPr/>
        </p:nvSpPr>
        <p:spPr>
          <a:xfrm>
            <a:off x="1835696" y="3068959"/>
            <a:ext cx="6336703" cy="25396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ΓΕΝΙΚΗ ΤΕΧΝΟΛΟΓΙΑ</a:t>
            </a:r>
          </a:p>
          <a:p>
            <a:pPr marL="0" marR="0" lvl="0" indent="0" algn="ctr" defTabSz="914400" rtl="0" eaLnBrk="1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el-GR" sz="32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7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ΠΕΡΙΕΧΟΜΕΝΑ ΚΑΙ ΔΟΜΗ ΓΡΑΠΤΗΣ ΕΡΓΑΣΙΑΣ ΚΑΙ ΠΑΡΟΥΣΙΑΣΗ ΑΤΟΜΙΚΟΥ ΕΡΓΟΥ</a:t>
            </a:r>
            <a:endParaRPr kumimoji="0" lang="el-GR" sz="27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ΒΙΒΛΙΟΓΡΑΦΙΑ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Βιβλία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Άρθρα επιστημονικών περιοδικών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Άρθρα πρακτικών συνεδρίων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Πτυχιακές, μεταπτυχιακές, διδακτορικές διατριβές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Εγκυκλοπαίδειες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Συνεντεύξεις από ειδικούς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Πηγές από το διαδίκτυο</a:t>
            </a:r>
          </a:p>
          <a:p>
            <a:pPr>
              <a:buSzPct val="100000"/>
              <a:buFont typeface="Wingdings" pitchFamily="2" charset="2"/>
              <a:buChar char="ü"/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998" y="648000"/>
            <a:ext cx="7503913" cy="648000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ΔΟΜΗ ΓΡΑΠΤΗΣ ΕΡΓΑΣΙΑΣ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ΠΑΡΑΡΤΗΜΑ (ΠΡΑΚΤΙΚΑ ΣΕΜΙΝΑΡΙΩΝ ‘Η ΤΕΧΝΙΚΑ ΣΧΕΔΙΑ)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Χρονοδιάγραμμα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Κατάλογος παρευρισκομένων στο σεμινάριο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Ερωτήσεις που διατυπώθηκαν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Προτάσεις – συμπεράσματα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Υλικό που χρησιμοποιήθηκε (βίντεο, διαφάνειες, φωτογραφίες κτλ.)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998" y="648000"/>
            <a:ext cx="7503913" cy="648000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ΔΟΜΗ ΓΡΑΠΤΗΣ ΕΡΓΑΣΙΑΣ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99" y="2095199"/>
            <a:ext cx="8870040" cy="4961238"/>
          </a:xfrm>
        </p:spPr>
        <p:txBody>
          <a:bodyPr/>
          <a:lstStyle/>
          <a:p>
            <a:pPr>
              <a:buSzPct val="102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Χρήση ίδιας γραμματοσειράς σε όλο το κείμενο (π.χ.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Arial)</a:t>
            </a:r>
            <a:endParaRPr lang="el-GR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SzPct val="102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Χρήση του ίδιου μεγέθους γραμματοσειράς σε όλο το σώμα κειμένου και ίδιο στα κεφάλαια. Π.χ. χρήση 14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pt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Bold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στα κεφάλαια, 12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pt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Bold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στα υποκεφάλαια και 11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pt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στο σώμα κειμένου.</a:t>
            </a:r>
          </a:p>
          <a:p>
            <a:pPr>
              <a:buSzPct val="102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Προτείνεται η πλήρης στοίχιση για λόγους αισθητικής</a:t>
            </a:r>
          </a:p>
          <a:p>
            <a:pPr>
              <a:buSzPct val="102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Προτείνεται η χρήση κενού 1.15-1.5 ανάμεσα στις σειρές του κειμένου (είναι πιο ευανάγνωστο το κείμενο).</a:t>
            </a:r>
          </a:p>
          <a:p>
            <a:pPr>
              <a:buSzPct val="102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Αποφεύγετε τα αλφαβητικά λάθη.</a:t>
            </a:r>
          </a:p>
          <a:p>
            <a:pPr>
              <a:buSzPct val="102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Η αρίθμηση σελίδων ξεκινάει από την πρώτη σελίδα του κυρίως κειμένου (και συγκεκριμένα από το κεφάλαιο της εισαγωγής).</a:t>
            </a:r>
          </a:p>
          <a:p>
            <a:pPr>
              <a:buSzPct val="100000"/>
              <a:buFont typeface="Wingdings" pitchFamily="2" charset="2"/>
              <a:buChar char="ü"/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998" y="648000"/>
            <a:ext cx="7503913" cy="648000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ΜΟΡΦΟΠΟΙΗΣΗ ΓΡΑΠΤΗΣ ΕΡΓΑΣΙΑΣ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99" y="2095199"/>
            <a:ext cx="8870040" cy="4961238"/>
          </a:xfrm>
        </p:spPr>
        <p:txBody>
          <a:bodyPr/>
          <a:lstStyle/>
          <a:p>
            <a:pPr>
              <a:lnSpc>
                <a:spcPct val="150000"/>
              </a:lnSpc>
              <a:buSzPct val="102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Στους πίνακες, η λεζάντα τοποθετείται πάνω από τον πίνακα με αρίθμηση. Π.χ. Ο δεύτερος πίνακας του τρίτου κεφαλαίου θα αριθμείται ως: </a:t>
            </a: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Πίνακας 3.2. Περιγραφή περιεχομένων πίνακα.</a:t>
            </a:r>
          </a:p>
          <a:p>
            <a:pPr>
              <a:lnSpc>
                <a:spcPct val="150000"/>
              </a:lnSpc>
              <a:buSzPct val="102000"/>
              <a:buFont typeface="Wingdings" pitchFamily="2" charset="2"/>
              <a:buChar char="ü"/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Στις εικόνες, σχήματα, φωτογραφίες, σχέδια, η λεζάντα τοποθετείται κάτω από το σχήμα/εικόνα. Όσον αφορά στην αρίθμηση ισχύει </a:t>
            </a:r>
            <a:r>
              <a:rPr lang="el-G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ό,τι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και για τους πίνακες. </a:t>
            </a:r>
          </a:p>
          <a:p>
            <a:pPr>
              <a:lnSpc>
                <a:spcPct val="150000"/>
              </a:lnSpc>
              <a:buSzPct val="102000"/>
              <a:buNone/>
            </a:pPr>
            <a:endParaRPr lang="el-G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998" y="648000"/>
            <a:ext cx="7503913" cy="648000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ΜΟΡΦΟΠΟΙΗΣΗ ΓΡΑΠΤΗΣ ΕΡΓΑΣΙΑΣ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ΒΙΒΛΙΟΓΡΑΦΙΚΕΣ ΠΗΓΕΣ</a:t>
            </a:r>
            <a:endParaRPr lang="el-G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99" y="1798637"/>
            <a:ext cx="8870040" cy="5181600"/>
          </a:xfrm>
        </p:spPr>
        <p:txBody>
          <a:bodyPr/>
          <a:lstStyle/>
          <a:p>
            <a:pPr>
              <a:buSzPct val="102000"/>
              <a:buFont typeface="Wingdings" pitchFamily="2" charset="2"/>
              <a:buChar char="ü"/>
            </a:pPr>
            <a:r>
              <a:rPr lang="el-GR" sz="2400" dirty="0" smtClean="0">
                <a:latin typeface="Century Gothic" pitchFamily="34" charset="0"/>
              </a:rPr>
              <a:t>Οποιαδήποτε πληροφορία παρέχεται στη γραπτή σας εργασία η οποία δεν αποτελεί δική σας πρωτοτυπία, πρέπει απαραίτητα να αναφέρεται η πηγή της (είτε με αρίθμηση [1], είτε σύμφωνα με το </a:t>
            </a:r>
            <a:r>
              <a:rPr lang="en-US" sz="2400" dirty="0" smtClean="0">
                <a:latin typeface="Century Gothic" pitchFamily="34" charset="0"/>
              </a:rPr>
              <a:t>APA</a:t>
            </a:r>
            <a:r>
              <a:rPr lang="el-GR" sz="2400" dirty="0" smtClean="0">
                <a:latin typeface="Century Gothic" pitchFamily="34" charset="0"/>
              </a:rPr>
              <a:t> σύστημα (</a:t>
            </a:r>
            <a:r>
              <a:rPr lang="en-US" sz="2400" dirty="0" err="1" smtClean="0">
                <a:latin typeface="Century Gothic" pitchFamily="34" charset="0"/>
              </a:rPr>
              <a:t>Matsouka</a:t>
            </a:r>
            <a:r>
              <a:rPr lang="en-US" sz="2400" dirty="0" smtClean="0">
                <a:latin typeface="Century Gothic" pitchFamily="34" charset="0"/>
              </a:rPr>
              <a:t> et. al, 2012).</a:t>
            </a:r>
            <a:r>
              <a:rPr lang="el-GR" sz="2400" dirty="0" smtClean="0">
                <a:latin typeface="Century Gothic" pitchFamily="34" charset="0"/>
              </a:rPr>
              <a:t> </a:t>
            </a:r>
          </a:p>
          <a:p>
            <a:pPr>
              <a:buSzPct val="102000"/>
              <a:buFont typeface="Wingdings" pitchFamily="2" charset="2"/>
              <a:buChar char="ü"/>
            </a:pPr>
            <a:r>
              <a:rPr lang="el-GR" sz="2400" dirty="0" smtClean="0">
                <a:latin typeface="Century Gothic" pitchFamily="34" charset="0"/>
              </a:rPr>
              <a:t>Αποφεύγετε τη χρήση μεγάλων και αυτούσιων αντιγραμμένων κομματιών</a:t>
            </a:r>
          </a:p>
          <a:p>
            <a:pPr>
              <a:buSzPct val="102000"/>
              <a:buFont typeface="Wingdings" pitchFamily="2" charset="2"/>
              <a:buChar char="ü"/>
            </a:pPr>
            <a:r>
              <a:rPr lang="el-GR" sz="2400" dirty="0" smtClean="0">
                <a:latin typeface="Century Gothic" pitchFamily="34" charset="0"/>
              </a:rPr>
              <a:t>Όπου κρίνεται απαραίτητο αυτό, το κείμενο πρέπει να </a:t>
            </a:r>
            <a:r>
              <a:rPr lang="el-GR" sz="2400" i="1" dirty="0" smtClean="0">
                <a:latin typeface="Century Gothic" pitchFamily="34" charset="0"/>
              </a:rPr>
              <a:t>«τοποθετείται μέσα σε...» </a:t>
            </a:r>
          </a:p>
          <a:p>
            <a:pPr>
              <a:buSzPct val="102000"/>
              <a:buFont typeface="Wingdings" pitchFamily="2" charset="2"/>
              <a:buChar char="ü"/>
            </a:pPr>
            <a:r>
              <a:rPr lang="el-GR" sz="2400" i="1" dirty="0" smtClean="0">
                <a:latin typeface="Century Gothic" pitchFamily="34" charset="0"/>
              </a:rPr>
              <a:t>Επίθετο, Όνομα (Χρονολογία). Τίτλος. Πόλη: </a:t>
            </a:r>
            <a:r>
              <a:rPr lang="el-GR" sz="2400" i="1" dirty="0" err="1" smtClean="0">
                <a:latin typeface="Century Gothic" pitchFamily="34" charset="0"/>
              </a:rPr>
              <a:t>Εκδ</a:t>
            </a:r>
            <a:r>
              <a:rPr lang="el-GR" sz="2400" i="1" dirty="0" smtClean="0">
                <a:latin typeface="Century Gothic" pitchFamily="34" charset="0"/>
              </a:rPr>
              <a:t>. οίκος.</a:t>
            </a:r>
            <a:endParaRPr lang="el-GR" sz="2400" i="1" dirty="0"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99" y="1722437"/>
            <a:ext cx="8870040" cy="5334000"/>
          </a:xfrm>
        </p:spPr>
        <p:txBody>
          <a:bodyPr/>
          <a:lstStyle/>
          <a:p>
            <a:pPr>
              <a:buSzPct val="102000"/>
              <a:buFont typeface="Wingdings" pitchFamily="2" charset="2"/>
              <a:buChar char="ü"/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Εισαγωγή στο θέμα και την τεχνολογική ενότητα στην οποία εντάσσεται το θέμα </a:t>
            </a:r>
          </a:p>
          <a:p>
            <a:pPr>
              <a:buSzPct val="102000"/>
              <a:buFont typeface="Wingdings" pitchFamily="2" charset="2"/>
              <a:buChar char="ü"/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Αιτιολόγηση επιλογής θέματος (χρησιμότητα – σπουδαιότητα, προσωπικά ενδιαφέροντα)</a:t>
            </a:r>
          </a:p>
          <a:p>
            <a:pPr>
              <a:buSzPct val="102000"/>
              <a:buFont typeface="Wingdings" pitchFamily="2" charset="2"/>
              <a:buChar char="ü"/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Αναφορά στο θεωρητικό υπόβαθρο</a:t>
            </a:r>
          </a:p>
          <a:p>
            <a:pPr>
              <a:buSzPct val="102000"/>
              <a:buFont typeface="Wingdings" pitchFamily="2" charset="2"/>
              <a:buChar char="ü"/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Περιγραφή πορείας κατασκευής</a:t>
            </a:r>
          </a:p>
          <a:p>
            <a:pPr>
              <a:buSzPct val="102000"/>
              <a:buFont typeface="Wingdings" pitchFamily="2" charset="2"/>
              <a:buChar char="ü"/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Παράθεση υλικών και εργαλείων/συσκευών/μηχανών που χρησιμοποιήθηκαν κατά την επιτέλεση των επιμέρους εργασιών</a:t>
            </a:r>
          </a:p>
          <a:p>
            <a:pPr>
              <a:buSzPct val="102000"/>
              <a:buFont typeface="Wingdings" pitchFamily="2" charset="2"/>
              <a:buChar char="ü"/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Συμπεράσματα</a:t>
            </a:r>
          </a:p>
          <a:p>
            <a:pPr>
              <a:buSzPct val="102000"/>
              <a:buFont typeface="Wingdings" pitchFamily="2" charset="2"/>
              <a:buChar char="ü"/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Απάντηση σε ερωτήσεις του κοινού</a:t>
            </a:r>
            <a:endParaRPr lang="el-G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998" y="648000"/>
            <a:ext cx="7503913" cy="648000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ΠΕΡΙΕΧΟΜΕΝΑ ΠΑΡΟΥΣΙΑΣΗΣ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99" y="2179637"/>
            <a:ext cx="8870040" cy="5334000"/>
          </a:xfrm>
        </p:spPr>
        <p:txBody>
          <a:bodyPr/>
          <a:lstStyle/>
          <a:p>
            <a:pPr>
              <a:buSzPct val="102000"/>
              <a:buBlip>
                <a:blip r:embed="rId2"/>
              </a:buBlip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Σημαντική η πρόβα πριν την τελική παρουσίαση (υπολογισμός απαιτούμενου χρόνου, εξοικείωση με τα περιεχόμενα και τη ροή της παρουσίασης)</a:t>
            </a:r>
          </a:p>
          <a:p>
            <a:pPr>
              <a:buSzPct val="102000"/>
              <a:buBlip>
                <a:blip r:embed="rId2"/>
              </a:buBlip>
            </a:pPr>
            <a:endParaRPr lang="el-G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SzPct val="102000"/>
              <a:buBlip>
                <a:blip r:embed="rId2"/>
              </a:buBlip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Επιλογή φόντου και γραμματοσειράς ώστε να μην κουράζει το κοινό</a:t>
            </a:r>
          </a:p>
          <a:p>
            <a:pPr>
              <a:buSzPct val="102000"/>
              <a:buBlip>
                <a:blip r:embed="rId2"/>
              </a:buBlip>
            </a:pPr>
            <a:endParaRPr lang="el-G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SzPct val="102000"/>
              <a:buBlip>
                <a:blip r:embed="rId2"/>
              </a:buBlip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Στις διαφάνειες γράφετε με μορφή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bullets</a:t>
            </a: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ή σχεδίων και όχι ολόκληρες παραγράφους</a:t>
            </a:r>
          </a:p>
          <a:p>
            <a:pPr>
              <a:buSzPct val="102000"/>
              <a:buNone/>
            </a:pPr>
            <a:endParaRPr lang="el-G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998" y="648000"/>
            <a:ext cx="7503913" cy="648000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ΟΔΗΓΙΕΣ ΓΙΑ ΤΗΝ ΠΑΡΟΥΣΙΑΣΗ...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99" y="2027237"/>
            <a:ext cx="8870040" cy="5334000"/>
          </a:xfrm>
        </p:spPr>
        <p:txBody>
          <a:bodyPr/>
          <a:lstStyle/>
          <a:p>
            <a:pPr>
              <a:buSzPct val="102000"/>
              <a:buBlip>
                <a:blip r:embed="rId2"/>
              </a:buBlip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Ομιλείτε καθαρά, δυνατά και σταθερά </a:t>
            </a:r>
          </a:p>
          <a:p>
            <a:pPr>
              <a:buSzPct val="102000"/>
              <a:buNone/>
            </a:pPr>
            <a:endParaRPr lang="el-G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SzPct val="102000"/>
              <a:buBlip>
                <a:blip r:embed="rId2"/>
              </a:buBlip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Μην κομπιάζετε. Κανείς δεν γνωρίζει το θέμα σας καλύτερα από εσάς!</a:t>
            </a:r>
          </a:p>
          <a:p>
            <a:pPr>
              <a:buSzPct val="102000"/>
              <a:buNone/>
            </a:pPr>
            <a:endParaRPr lang="el-G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SzPct val="102000"/>
              <a:buBlip>
                <a:blip r:embed="rId2"/>
              </a:buBlip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Να είστε στραμμένοι προς τους ακροατές σας και όχι προς τον τοίχο προβολής. Σε αυτούς παρουσιάζετε το έργο σας άλλωστε! Όχι στον τοίχο ούτε στο οροφή! </a:t>
            </a:r>
          </a:p>
          <a:p>
            <a:pPr>
              <a:buSzPct val="102000"/>
              <a:buNone/>
            </a:pPr>
            <a:endParaRPr lang="el-G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SzPct val="102000"/>
              <a:buBlip>
                <a:blip r:embed="rId2"/>
              </a:buBlip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Να στέκεστε όρθιοι και με σιγουριά!</a:t>
            </a:r>
            <a:endParaRPr lang="el-G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998" y="648000"/>
            <a:ext cx="7503913" cy="648000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ΟΔΗΓΙΕΣ ΓΙΑ ΤΗΝ ΠΑΡΟΥΣΙΑΣΗ...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99" y="1646237"/>
            <a:ext cx="8870040" cy="5334000"/>
          </a:xfrm>
        </p:spPr>
        <p:txBody>
          <a:bodyPr/>
          <a:lstStyle/>
          <a:p>
            <a:pPr>
              <a:buSzPct val="102000"/>
              <a:buBlip>
                <a:blip r:embed="rId2"/>
              </a:buBlip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Δεν γυρνάμε την πλάτη στο ακροατήριο, μόνο για να δείξουμε κάποιο σχήμα/διάγραμμα/σχέδιο στον τοίχο προβολής</a:t>
            </a:r>
          </a:p>
          <a:p>
            <a:pPr>
              <a:buSzPct val="102000"/>
              <a:buBlip>
                <a:blip r:embed="rId2"/>
              </a:buBlip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Δεν μασάμε τσίχλα </a:t>
            </a:r>
          </a:p>
          <a:p>
            <a:pPr>
              <a:buSzPct val="102000"/>
              <a:buBlip>
                <a:blip r:embed="rId2"/>
              </a:buBlip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Είμαστε σοβαροί, δεν κάνουμε πλάκα με το ακροατήριο</a:t>
            </a:r>
          </a:p>
          <a:p>
            <a:pPr>
              <a:buSzPct val="102000"/>
              <a:buBlip>
                <a:blip r:embed="rId2"/>
              </a:buBlip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Δεν καθόμαστε</a:t>
            </a:r>
          </a:p>
          <a:p>
            <a:pPr>
              <a:buSzPct val="102000"/>
              <a:buBlip>
                <a:blip r:embed="rId2"/>
              </a:buBlip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Δεν βάζουμε τα χέρια στην τσέπη</a:t>
            </a:r>
          </a:p>
          <a:p>
            <a:pPr>
              <a:buSzPct val="102000"/>
              <a:buBlip>
                <a:blip r:embed="rId2"/>
              </a:buBlip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Χρησιμοποιούμε επίσημη γλώσσα για να εκφραστούμε (αποφεύγουμε εκφράσεις όπως: ‘ξέρεις τώρα’, ‘κι έτσι’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, ‘</a:t>
            </a: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ρε παιδί μου’ κτλ.)</a:t>
            </a:r>
          </a:p>
          <a:p>
            <a:pPr>
              <a:buSzPct val="102000"/>
              <a:buBlip>
                <a:blip r:embed="rId2"/>
              </a:buBlip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Όταν είμαστε μέλη του ακροατηρίου, ακούμε με προσοχή τον ομιλητή και είμαστε στραμμένοι προς αυτόν, δεν κάνουμε σχόλια, περιμένουμε να τελειώσει και υποβάλουμε στο τέλος τις ερωτήσεις/απορίες μας, δεν κρίνουμε).</a:t>
            </a:r>
            <a:endParaRPr lang="el-G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998" y="648000"/>
            <a:ext cx="7503913" cy="648000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ΟΔΗΓΙΕΣ ΓΙΑ ΤΗΝ ΠΑΡΟΥΣΙΑΣΗ...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98" y="648000"/>
            <a:ext cx="7503913" cy="648000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ΠΕΡΙΕΧΟΜΕΝΑ ΓΡΑΠΤΗΣ ΕΡΓΑΣΙΑΣ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0713" y="1493837"/>
            <a:ext cx="90678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0838" indent="-350838">
              <a:buAutoNum type="arabicPeriod"/>
            </a:pPr>
            <a:r>
              <a:rPr lang="el-GR" sz="2200" b="1" dirty="0" smtClean="0">
                <a:latin typeface="Century Gothic" pitchFamily="34" charset="0"/>
              </a:rPr>
              <a:t>Εξώφυλλο</a:t>
            </a:r>
          </a:p>
          <a:p>
            <a:pPr marL="350838" indent="-350838"/>
            <a:endParaRPr lang="el-GR" sz="2200" b="1" dirty="0" smtClean="0">
              <a:latin typeface="Century Gothic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l-GR" sz="2200" b="1" dirty="0" smtClean="0">
                <a:latin typeface="Century Gothic" pitchFamily="34" charset="0"/>
              </a:rPr>
              <a:t>Ευχαριστίες</a:t>
            </a:r>
          </a:p>
          <a:p>
            <a:pPr marL="350838" indent="-350838"/>
            <a:endParaRPr lang="el-GR" sz="2200" b="1" dirty="0" smtClean="0">
              <a:latin typeface="Century Gothic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l-GR" sz="2200" b="1" dirty="0" smtClean="0">
                <a:latin typeface="Century Gothic" pitchFamily="34" charset="0"/>
              </a:rPr>
              <a:t>Πίνακας περιεχομένων</a:t>
            </a:r>
          </a:p>
          <a:p>
            <a:pPr marL="350838" indent="-350838"/>
            <a:endParaRPr lang="el-GR" sz="2200" b="1" dirty="0" smtClean="0">
              <a:latin typeface="Century Gothic" pitchFamily="34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l-GR" sz="2200" b="1" dirty="0" smtClean="0">
                <a:latin typeface="Century Gothic" pitchFamily="34" charset="0"/>
              </a:rPr>
              <a:t>Περίληψη</a:t>
            </a:r>
          </a:p>
          <a:p>
            <a:pPr marL="350838" indent="-350838"/>
            <a:endParaRPr lang="el-GR" sz="2200" b="1" dirty="0" smtClean="0">
              <a:latin typeface="Century Gothic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l-GR" sz="2200" b="1" dirty="0" smtClean="0">
                <a:latin typeface="Century Gothic" pitchFamily="34" charset="0"/>
              </a:rPr>
              <a:t>Εισαγωγή</a:t>
            </a:r>
            <a:endParaRPr lang="el-GR" sz="2200" dirty="0" smtClean="0">
              <a:latin typeface="Century Gothic" pitchFamily="34" charset="0"/>
            </a:endParaRPr>
          </a:p>
          <a:p>
            <a:pPr marL="350838" indent="-350838"/>
            <a:endParaRPr lang="el-GR" sz="2200" dirty="0" smtClean="0">
              <a:latin typeface="Century Gothic" pitchFamily="34" charset="0"/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el-GR" sz="2200" b="1" dirty="0" smtClean="0">
                <a:latin typeface="Century Gothic" pitchFamily="34" charset="0"/>
              </a:rPr>
              <a:t> Θεωρητικό υπόβαθρο</a:t>
            </a:r>
            <a:endParaRPr lang="el-GR" sz="2200" dirty="0" smtClean="0">
              <a:latin typeface="Century Gothic" pitchFamily="34" charset="0"/>
            </a:endParaRPr>
          </a:p>
          <a:p>
            <a:pPr marL="350838" indent="-350838"/>
            <a:endParaRPr lang="el-GR" sz="2200" dirty="0" smtClean="0">
              <a:latin typeface="Century Gothic" pitchFamily="34" charset="0"/>
            </a:endParaRPr>
          </a:p>
          <a:p>
            <a:pPr marL="457200" indent="-457200">
              <a:buFont typeface="+mj-lt"/>
              <a:buAutoNum type="arabicPeriod" startAt="7"/>
            </a:pPr>
            <a:r>
              <a:rPr lang="el-GR" sz="2200" b="1" dirty="0" smtClean="0">
                <a:latin typeface="Century Gothic" pitchFamily="34" charset="0"/>
              </a:rPr>
              <a:t> Κατασκευή έργου</a:t>
            </a:r>
          </a:p>
          <a:p>
            <a:pPr marL="350838" indent="-350838"/>
            <a:endParaRPr lang="el-GR" sz="2200" dirty="0" smtClean="0">
              <a:latin typeface="Century Gothic" pitchFamily="34" charset="0"/>
            </a:endParaRPr>
          </a:p>
          <a:p>
            <a:pPr marL="457200" indent="-457200">
              <a:buFont typeface="+mj-lt"/>
              <a:buAutoNum type="arabicPeriod" startAt="8"/>
            </a:pPr>
            <a:r>
              <a:rPr lang="el-GR" sz="2200" b="1" dirty="0" smtClean="0">
                <a:latin typeface="Century Gothic" pitchFamily="34" charset="0"/>
              </a:rPr>
              <a:t> Συμπεράσματα</a:t>
            </a:r>
          </a:p>
          <a:p>
            <a:pPr marL="350838" indent="-350838"/>
            <a:endParaRPr lang="el-GR" sz="2200" b="1" dirty="0" smtClean="0">
              <a:latin typeface="Century Gothic" pitchFamily="34" charset="0"/>
            </a:endParaRPr>
          </a:p>
          <a:p>
            <a:pPr marL="457200" indent="-457200">
              <a:buFont typeface="+mj-lt"/>
              <a:buAutoNum type="arabicPeriod" startAt="9"/>
            </a:pPr>
            <a:r>
              <a:rPr lang="el-GR" sz="2200" b="1" dirty="0" smtClean="0">
                <a:latin typeface="Century Gothic" pitchFamily="34" charset="0"/>
              </a:rPr>
              <a:t>Βιβλιογραφία</a:t>
            </a:r>
            <a:endParaRPr lang="en-US" sz="22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98" y="648000"/>
            <a:ext cx="7503913" cy="648000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ΔΟΜΗ ΓΡΑΠΤΗΣ ΕΡΓΑΣΙΑΣ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3112" y="1959252"/>
            <a:ext cx="5410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ΕΞΩΦΥΛΛΟ</a:t>
            </a:r>
          </a:p>
          <a:p>
            <a:endParaRPr lang="el-GR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288925" indent="-288925">
              <a:buFont typeface="Wingdings" pitchFamily="2" charset="2"/>
              <a:buChar char="Ø"/>
            </a:pP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Λογότυπο εκπαιδευτικού ιδρύματος</a:t>
            </a:r>
          </a:p>
          <a:p>
            <a:pPr marL="288925" indent="-288925">
              <a:buFont typeface="Wingdings" pitchFamily="2" charset="2"/>
              <a:buChar char="Ø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Εκπαιδευτικό ίδρυμα</a:t>
            </a:r>
          </a:p>
          <a:p>
            <a:pPr marL="288925" indent="-288925">
              <a:buFont typeface="Wingdings" pitchFamily="2" charset="2"/>
              <a:buChar char="Ø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Τμήμα </a:t>
            </a:r>
          </a:p>
          <a:p>
            <a:pPr marL="288925" indent="-288925">
              <a:buFont typeface="Wingdings" pitchFamily="2" charset="2"/>
              <a:buChar char="Ø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Μάθημα</a:t>
            </a:r>
          </a:p>
          <a:p>
            <a:pPr marL="288925" indent="-288925">
              <a:buFont typeface="Wingdings" pitchFamily="2" charset="2"/>
              <a:buChar char="Ø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Τίτλος εργασίας</a:t>
            </a:r>
          </a:p>
          <a:p>
            <a:pPr marL="288925" indent="-288925">
              <a:buFont typeface="Wingdings" pitchFamily="2" charset="2"/>
              <a:buChar char="Ø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Όνομα και αριθμός μητρώου σπουδαστή</a:t>
            </a:r>
          </a:p>
          <a:p>
            <a:pPr marL="288925" indent="-288925">
              <a:buFont typeface="Wingdings" pitchFamily="2" charset="2"/>
              <a:buChar char="Ø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Όνομα διδάσκοντα</a:t>
            </a:r>
          </a:p>
          <a:p>
            <a:pPr marL="288925" indent="-288925">
              <a:buFont typeface="Wingdings" pitchFamily="2" charset="2"/>
              <a:buChar char="Ø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Τόπος, έτος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ΠΙΝΑΚΑΣ ΠΕΡΙΕΧΟΜΕΝΩΝ</a:t>
            </a:r>
          </a:p>
          <a:p>
            <a:pPr>
              <a:buNone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Περιέχει όλα τα κεφάλαια και υποκεφάλαια της εργασίας από το κεφάλαιο εισαγωγή έως και τη βιβλιογραφία και τη σελιδοποίησή τους.</a:t>
            </a:r>
          </a:p>
          <a:p>
            <a:pPr>
              <a:buNone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Συνεπώς η αρίθμηση σελίδων ξεκινάει από το κεφάλαιο «</a:t>
            </a: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1. εισαγωγή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». </a:t>
            </a:r>
          </a:p>
          <a:p>
            <a:pPr>
              <a:buNone/>
            </a:pPr>
            <a:r>
              <a:rPr lang="el-G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!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Ποτέ δεν υπάρχει αρίθμηση σελίδας στο εξώφυλλο και στον πίνακα περιεχομένων.</a:t>
            </a:r>
          </a:p>
          <a:p>
            <a:pPr>
              <a:buNone/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ΔΟΜΗ ΓΡΑΠΤΗΣ ΕΡΓΑΣΙΑΣ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98" y="648000"/>
            <a:ext cx="7503913" cy="648000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ΔΟΜΗ ΓΡΑΠΤΗΣ ΕΡΓΑΣΙΑΣ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3112" y="2103437"/>
            <a:ext cx="8458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ΠΕΡΙΛΗΨΗ ΕΡΓΑΣΙΑΣ</a:t>
            </a:r>
          </a:p>
          <a:p>
            <a:endParaRPr lang="el-GR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Περιλαμβάνει συνοπτική περιγραφή του σκοπού, της μεθοδολογίας, των αποτελεσμάτων και των συμπερασμάτων που εξήχθησαν από την παρούσα εργασία.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1ο ΚΕΦΑΛΑΙΟ: ΕΙΣΑΓΩΓΗ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Σκοπός της εργασίας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Γενική τεχνολογική ενότητα στην οποία κατατάσσεται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Περιγραφή της ενότητας και σύντομη ιστορική εξέλιξή της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Παρουσίαση του προς μελέτη και κατασκευή θέματος 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Σύνδεση του θέματος με τη γενική ενότητα που κατατάσσεται (αιτιολόγηση)</a:t>
            </a:r>
          </a:p>
          <a:p>
            <a:pPr>
              <a:buSzPct val="100000"/>
              <a:buNone/>
            </a:pPr>
            <a:endParaRPr lang="el-GR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SzPct val="100000"/>
              <a:buFont typeface="Wingdings" pitchFamily="2" charset="2"/>
              <a:buChar char="ü"/>
            </a:pPr>
            <a:endParaRPr lang="el-GR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SzPct val="100000"/>
              <a:buFont typeface="Wingdings" pitchFamily="2" charset="2"/>
              <a:buChar char="ü"/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998" y="648000"/>
            <a:ext cx="7503913" cy="648000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ΔΟΜΗ ΓΡΑΠΤΗΣ ΕΡΓΑΣΙΑΣ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99" y="2095199"/>
            <a:ext cx="8870040" cy="4961238"/>
          </a:xfrm>
        </p:spPr>
        <p:txBody>
          <a:bodyPr/>
          <a:lstStyle/>
          <a:p>
            <a:pPr>
              <a:buNone/>
            </a:pPr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2ο ΚΕΦΑΛΑΙΟ: ΘΕΩΡΗΤΙΚΟ ΥΠΟΒΑΘΡΟ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l-GR" sz="2400" dirty="0" smtClean="0">
                <a:latin typeface="Century Gothic" pitchFamily="34" charset="0"/>
              </a:rPr>
              <a:t>Χρησιμότητα και κοινωνική τοποθέτηση 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400" dirty="0" smtClean="0">
                <a:latin typeface="Century Gothic" pitchFamily="34" charset="0"/>
              </a:rPr>
              <a:t>Ιστορική εξέλιξη 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400" dirty="0" smtClean="0">
                <a:latin typeface="Century Gothic" pitchFamily="34" charset="0"/>
              </a:rPr>
              <a:t>Επιστημονικά στοιχεία και θεωρίες που σχετίζονται με το θέμα 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400" dirty="0" smtClean="0">
                <a:latin typeface="Century Gothic" pitchFamily="34" charset="0"/>
              </a:rPr>
              <a:t>Σύγχρονη έρευνα σχετικά με το θέμα (χρησιμότητα στη σύγχρονη κοινωνία, σύγχρονες ερευνητικές κατευθύνσεις) 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400" dirty="0" smtClean="0">
                <a:latin typeface="Century Gothic" pitchFamily="34" charset="0"/>
              </a:rPr>
              <a:t>Επιδράσεις/ επιπτώσεις από τη χρήση του στην κοινωνία, στο περιβάλλον, στον πολιτισμό κ.α.</a:t>
            </a:r>
            <a:endParaRPr lang="el-GR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SzPct val="100000"/>
              <a:buFont typeface="Wingdings" pitchFamily="2" charset="2"/>
              <a:buChar char="ü"/>
            </a:pPr>
            <a:endParaRPr lang="el-GR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SzPct val="100000"/>
              <a:buFont typeface="Wingdings" pitchFamily="2" charset="2"/>
              <a:buChar char="ü"/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998" y="648000"/>
            <a:ext cx="7503913" cy="648000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ΔΟΜΗ ΓΡΑΠΤΗΣ ΕΡΓΑΣΙΑΣ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99" y="1798637"/>
            <a:ext cx="8870040" cy="5486400"/>
          </a:xfrm>
        </p:spPr>
        <p:txBody>
          <a:bodyPr/>
          <a:lstStyle/>
          <a:p>
            <a:pPr>
              <a:buNone/>
            </a:pPr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3ο ΚΕΦΑΛΑΙΟ: ΚΑΤΑΣΚΕΥΗ ΕΡΓΟΥ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Τεχνική περιγραφή του έργου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Τεχνικά σχέδια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Φωτογραφίες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Πορεία εργασίας (ή ημερολόγιο)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Κατάλογος υλικών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Κατάλογος εργαλείων, μηχανημάτων, συσκευών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Διάγραμμα ροής εργασιών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Αποκλίσεις από τον αρχικό σχεδιασμό και χρονικό προγραμματισμό</a:t>
            </a:r>
          </a:p>
          <a:p>
            <a:pPr>
              <a:buSzPct val="100000"/>
              <a:buFont typeface="Wingdings" pitchFamily="2" charset="2"/>
              <a:buChar char="ü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Κόστος</a:t>
            </a:r>
          </a:p>
          <a:p>
            <a:pPr>
              <a:buSzPct val="100000"/>
              <a:buNone/>
            </a:pPr>
            <a:endParaRPr lang="el-GR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SzPct val="100000"/>
              <a:buFont typeface="Wingdings" pitchFamily="2" charset="2"/>
              <a:buChar char="ü"/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998" y="648000"/>
            <a:ext cx="7503913" cy="648000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ΔΟΜΗ ΓΡΑΠΤΗΣ ΕΡΓΑΣΙΑΣ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2179637"/>
            <a:ext cx="8870040" cy="4384799"/>
          </a:xfrm>
        </p:spPr>
        <p:txBody>
          <a:bodyPr/>
          <a:lstStyle/>
          <a:p>
            <a:pPr>
              <a:buNone/>
            </a:pPr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4ο ΚΕΦΑΛΑΙΟ: ΣΥΜΠΕΡΑΣΜΑΤΑ</a:t>
            </a:r>
          </a:p>
          <a:p>
            <a:pPr>
              <a:buSzPct val="100000"/>
              <a:buNone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Τα συμπεράσματα αποτελούν την κριτική αποτίμηση της εργασίας σας. </a:t>
            </a:r>
          </a:p>
          <a:p>
            <a:pPr>
              <a:buSzPct val="100000"/>
              <a:buNone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Μπορεί να αφορούν στο θέμα ή την τεχνολογική ενότητα του θέματός σας, αλλά και στην ίδια την πορεία εργασίας σας (π.χ. επιλογές που κάνατε, προβλήματα που αντιμετωπίσατε, σύγκλιση αρχικών στόχων/ιδέας με το τελικό αποτέλεσμα) κτλ.</a:t>
            </a:r>
          </a:p>
          <a:p>
            <a:pPr>
              <a:buSzPct val="100000"/>
              <a:buNone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Προτάσεις για μελλοντική εργασία </a:t>
            </a:r>
          </a:p>
          <a:p>
            <a:pPr>
              <a:buSzPct val="100000"/>
              <a:buFont typeface="Wingdings" pitchFamily="2" charset="2"/>
              <a:buChar char="ü"/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998" y="648000"/>
            <a:ext cx="7503913" cy="648000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ΔΟΜΗ ΓΡΑΠΤΗΣ ΕΡΓΑΣΙΑΣ</a:t>
            </a: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Προεπιλογή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spir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924</Words>
  <Application>Microsoft Office PowerPoint</Application>
  <PresentationFormat>Custom</PresentationFormat>
  <Paragraphs>135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Προεπιλογή</vt:lpstr>
      <vt:lpstr>Inspiration</vt:lpstr>
      <vt:lpstr>Slide 1</vt:lpstr>
      <vt:lpstr>ΠΕΡΙΕΧΟΜΕΝΑ ΓΡΑΠΤΗΣ ΕΡΓΑΣΙΑΣ</vt:lpstr>
      <vt:lpstr>ΔΟΜΗ ΓΡΑΠΤΗΣ ΕΡΓΑΣΙΑΣ</vt:lpstr>
      <vt:lpstr>ΔΟΜΗ ΓΡΑΠΤΗΣ ΕΡΓΑΣΙΑΣ</vt:lpstr>
      <vt:lpstr>ΔΟΜΗ ΓΡΑΠΤΗΣ ΕΡΓΑΣΙΑΣ</vt:lpstr>
      <vt:lpstr>ΔΟΜΗ ΓΡΑΠΤΗΣ ΕΡΓΑΣΙΑΣ</vt:lpstr>
      <vt:lpstr>ΔΟΜΗ ΓΡΑΠΤΗΣ ΕΡΓΑΣΙΑΣ</vt:lpstr>
      <vt:lpstr>ΔΟΜΗ ΓΡΑΠΤΗΣ ΕΡΓΑΣΙΑΣ</vt:lpstr>
      <vt:lpstr>ΔΟΜΗ ΓΡΑΠΤΗΣ ΕΡΓΑΣΙΑΣ</vt:lpstr>
      <vt:lpstr>ΔΟΜΗ ΓΡΑΠΤΗΣ ΕΡΓΑΣΙΑΣ</vt:lpstr>
      <vt:lpstr>ΔΟΜΗ ΓΡΑΠΤΗΣ ΕΡΓΑΣΙΑΣ</vt:lpstr>
      <vt:lpstr>ΜΟΡΦΟΠΟΙΗΣΗ ΓΡΑΠΤΗΣ ΕΡΓΑΣΙΑΣ</vt:lpstr>
      <vt:lpstr>ΜΟΡΦΟΠΟΙΗΣΗ ΓΡΑΠΤΗΣ ΕΡΓΑΣΙΑΣ</vt:lpstr>
      <vt:lpstr>ΒΙΒΛΙΟΓΡΑΦΙΚΕΣ ΠΗΓΕΣ</vt:lpstr>
      <vt:lpstr>ΠΕΡΙΕΧΟΜΕΝΑ ΠΑΡΟΥΣΙΑΣΗΣ</vt:lpstr>
      <vt:lpstr>ΟΔΗΓΙΕΣ ΓΙΑ ΤΗΝ ΠΑΡΟΥΣΙΑΣΗ...</vt:lpstr>
      <vt:lpstr>ΟΔΗΓΙΕΣ ΓΙΑ ΤΗΝ ΠΑΡΟΥΣΙΑΣΗ...</vt:lpstr>
      <vt:lpstr>ΟΔΗΓΙΕΣ ΓΙΑ ΤΗΝ ΠΑΡΟΥΣΙΑΣΗ...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</dc:creator>
  <cp:lastModifiedBy>VICKY</cp:lastModifiedBy>
  <cp:revision>26</cp:revision>
  <dcterms:created xsi:type="dcterms:W3CDTF">2012-11-12T05:26:30Z</dcterms:created>
  <dcterms:modified xsi:type="dcterms:W3CDTF">2015-11-02T22:21:31Z</dcterms:modified>
</cp:coreProperties>
</file>