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3" r:id="rId8"/>
    <p:sldId id="261" r:id="rId9"/>
    <p:sldId id="265" r:id="rId10"/>
    <p:sldId id="264" r:id="rId11"/>
    <p:sldId id="266" r:id="rId12"/>
    <p:sldId id="267" r:id="rId13"/>
    <p:sldId id="268"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E3AA3-B715-4B03-A97A-2DC1B5415369}" v="19" dt="2022-11-26T14:10:41.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EF54D5-7A2D-4D48-941E-9A453667DF4D}" type="datetimeFigureOut">
              <a:rPr lang="el-GR" smtClean="0"/>
              <a:t>28/11/2022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255346" y="2750337"/>
            <a:ext cx="1171888" cy="1356442"/>
          </a:xfrm>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4130396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EF54D5-7A2D-4D48-941E-9A453667DF4D}" type="datetimeFigureOut">
              <a:rPr lang="el-GR" smtClean="0"/>
              <a:t>28/11/2022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309"/>
            <a:ext cx="1154151" cy="1090789"/>
          </a:xfrm>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2012510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EF54D5-7A2D-4D48-941E-9A453667DF4D}" type="datetimeFigureOut">
              <a:rPr lang="el-GR" smtClean="0"/>
              <a:t>28/11/2022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11615"/>
            <a:ext cx="1154151" cy="1090789"/>
          </a:xfrm>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3738697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EF54D5-7A2D-4D48-941E-9A453667DF4D}" type="datetimeFigureOut">
              <a:rPr lang="el-GR" smtClean="0"/>
              <a:t>28/11/2022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77CA684E-0B1D-45BB-A003-7D8871D77EA2}" type="slidenum">
              <a:rPr lang="el-GR" smtClean="0"/>
              <a:t>‹#›</a:t>
            </a:fld>
            <a:endParaRPr lang="el-G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46272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EF54D5-7A2D-4D48-941E-9A453667DF4D}" type="datetimeFigureOut">
              <a:rPr lang="el-GR" smtClean="0"/>
              <a:t>28/11/2022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10729455" y="4709925"/>
            <a:ext cx="1154151" cy="1090789"/>
          </a:xfrm>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19780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EF54D5-7A2D-4D48-941E-9A453667DF4D}" type="datetimeFigureOut">
              <a:rPr lang="el-GR" smtClean="0"/>
              <a:t>28/11/2022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2603935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EF54D5-7A2D-4D48-941E-9A453667DF4D}" type="datetimeFigureOut">
              <a:rPr lang="el-GR" smtClean="0"/>
              <a:t>28/11/2022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3076588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F54D5-7A2D-4D48-941E-9A453667DF4D}" type="datetimeFigureOut">
              <a:rPr lang="el-GR" smtClean="0"/>
              <a:t>28/11/2022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2956727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0EF54D5-7A2D-4D48-941E-9A453667DF4D}" type="datetimeFigureOut">
              <a:rPr lang="el-GR" smtClean="0"/>
              <a:t>28/11/2022</a:t>
            </a:fld>
            <a:endParaRPr lang="el-GR"/>
          </a:p>
        </p:txBody>
      </p:sp>
      <p:sp>
        <p:nvSpPr>
          <p:cNvPr id="5" name="Footer Placeholder 4"/>
          <p:cNvSpPr>
            <a:spLocks noGrp="1"/>
          </p:cNvSpPr>
          <p:nvPr>
            <p:ph type="ftr" sz="quarter" idx="11"/>
          </p:nvPr>
        </p:nvSpPr>
        <p:spPr>
          <a:xfrm>
            <a:off x="680321" y="5936188"/>
            <a:ext cx="6126805" cy="365125"/>
          </a:xfrm>
        </p:spPr>
        <p:txBody>
          <a:bodyPr/>
          <a:lstStyle/>
          <a:p>
            <a:endParaRPr lang="el-G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7CA684E-0B1D-45BB-A003-7D8871D77EA2}" type="slidenum">
              <a:rPr lang="el-GR" smtClean="0"/>
              <a:t>‹#›</a:t>
            </a:fld>
            <a:endParaRPr lang="el-GR"/>
          </a:p>
        </p:txBody>
      </p:sp>
    </p:spTree>
    <p:extLst>
      <p:ext uri="{BB962C8B-B14F-4D97-AF65-F5344CB8AC3E}">
        <p14:creationId xmlns:p14="http://schemas.microsoft.com/office/powerpoint/2010/main" val="2830186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EF54D5-7A2D-4D48-941E-9A453667DF4D}" type="datetimeFigureOut">
              <a:rPr lang="el-GR" smtClean="0"/>
              <a:t>28/11/2022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4155501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EF54D5-7A2D-4D48-941E-9A453667DF4D}" type="datetimeFigureOut">
              <a:rPr lang="el-GR" smtClean="0"/>
              <a:t>28/11/2022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729455" y="2869895"/>
            <a:ext cx="1154151" cy="1090789"/>
          </a:xfrm>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33871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EF54D5-7A2D-4D48-941E-9A453667DF4D}" type="datetimeFigureOut">
              <a:rPr lang="el-GR" smtClean="0"/>
              <a:t>28/11/2022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2306130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EF54D5-7A2D-4D48-941E-9A453667DF4D}" type="datetimeFigureOut">
              <a:rPr lang="el-GR" smtClean="0"/>
              <a:t>28/11/2022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1997011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EF54D5-7A2D-4D48-941E-9A453667DF4D}" type="datetimeFigureOut">
              <a:rPr lang="el-GR" smtClean="0"/>
              <a:t>28/11/2022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3302979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0EF54D5-7A2D-4D48-941E-9A453667DF4D}" type="datetimeFigureOut">
              <a:rPr lang="el-GR" smtClean="0"/>
              <a:t>28/11/2022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3227693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EF54D5-7A2D-4D48-941E-9A453667DF4D}" type="datetimeFigureOut">
              <a:rPr lang="el-GR" smtClean="0"/>
              <a:t>28/11/2022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2365218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EF54D5-7A2D-4D48-941E-9A453667DF4D}" type="datetimeFigureOut">
              <a:rPr lang="el-GR" smtClean="0"/>
              <a:t>28/11/2022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7CA684E-0B1D-45BB-A003-7D8871D77EA2}" type="slidenum">
              <a:rPr lang="el-GR" smtClean="0"/>
              <a:t>‹#›</a:t>
            </a:fld>
            <a:endParaRPr lang="el-GR"/>
          </a:p>
        </p:txBody>
      </p:sp>
    </p:spTree>
    <p:extLst>
      <p:ext uri="{BB962C8B-B14F-4D97-AF65-F5344CB8AC3E}">
        <p14:creationId xmlns:p14="http://schemas.microsoft.com/office/powerpoint/2010/main" val="2614288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EF54D5-7A2D-4D48-941E-9A453667DF4D}" type="datetimeFigureOut">
              <a:rPr lang="el-GR" smtClean="0"/>
              <a:t>28/11/2022</a:t>
            </a:fld>
            <a:endParaRPr lang="el-G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7CA684E-0B1D-45BB-A003-7D8871D77EA2}" type="slidenum">
              <a:rPr lang="el-GR" smtClean="0"/>
              <a:t>‹#›</a:t>
            </a:fld>
            <a:endParaRPr lang="el-GR"/>
          </a:p>
        </p:txBody>
      </p:sp>
    </p:spTree>
    <p:extLst>
      <p:ext uri="{BB962C8B-B14F-4D97-AF65-F5344CB8AC3E}">
        <p14:creationId xmlns:p14="http://schemas.microsoft.com/office/powerpoint/2010/main" val="37160307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1838AC-143A-0F16-21AF-B822A21743E7}"/>
              </a:ext>
            </a:extLst>
          </p:cNvPr>
          <p:cNvSpPr>
            <a:spLocks noGrp="1"/>
          </p:cNvSpPr>
          <p:nvPr>
            <p:ph type="ctrTitle"/>
          </p:nvPr>
        </p:nvSpPr>
        <p:spPr/>
        <p:txBody>
          <a:bodyPr/>
          <a:lstStyle/>
          <a:p>
            <a:r>
              <a:rPr lang="el-GR" b="1" dirty="0"/>
              <a:t>Τα χαρακτηριστικά της εφηβείας στον νέο </a:t>
            </a:r>
          </a:p>
        </p:txBody>
      </p:sp>
      <p:sp>
        <p:nvSpPr>
          <p:cNvPr id="3" name="Υπότιτλος 2">
            <a:extLst>
              <a:ext uri="{FF2B5EF4-FFF2-40B4-BE49-F238E27FC236}">
                <a16:creationId xmlns:a16="http://schemas.microsoft.com/office/drawing/2014/main" id="{0EAC874A-5D04-C1C0-8CE0-5ADA17EB3156}"/>
              </a:ext>
            </a:extLst>
          </p:cNvPr>
          <p:cNvSpPr>
            <a:spLocks noGrp="1"/>
          </p:cNvSpPr>
          <p:nvPr>
            <p:ph type="subTitle" idx="1"/>
          </p:nvPr>
        </p:nvSpPr>
        <p:spPr>
          <a:xfrm>
            <a:off x="2513045" y="4907756"/>
            <a:ext cx="9144000" cy="1655762"/>
          </a:xfrm>
        </p:spPr>
        <p:txBody>
          <a:bodyPr>
            <a:normAutofit/>
          </a:bodyPr>
          <a:lstStyle/>
          <a:p>
            <a:pPr algn="r"/>
            <a:r>
              <a:rPr lang="el-GR" sz="2000" b="1" dirty="0"/>
              <a:t>Μαρία Νικολέτα Γαλάνη</a:t>
            </a:r>
          </a:p>
          <a:p>
            <a:pPr algn="r"/>
            <a:r>
              <a:rPr lang="el-GR" sz="2000" b="1" dirty="0"/>
              <a:t>Χριστίνα Κλητοράκη </a:t>
            </a:r>
          </a:p>
          <a:p>
            <a:pPr algn="r"/>
            <a:r>
              <a:rPr lang="el-GR" sz="2000" b="1" dirty="0"/>
              <a:t>Τμήμα : Εκπαιδευτικών Μηχανολόγων Μηχανικών </a:t>
            </a:r>
          </a:p>
        </p:txBody>
      </p:sp>
    </p:spTree>
    <p:extLst>
      <p:ext uri="{BB962C8B-B14F-4D97-AF65-F5344CB8AC3E}">
        <p14:creationId xmlns:p14="http://schemas.microsoft.com/office/powerpoint/2010/main" val="4197113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F408B8-932C-5B15-52C0-478D52EF7771}"/>
              </a:ext>
            </a:extLst>
          </p:cNvPr>
          <p:cNvSpPr>
            <a:spLocks noGrp="1"/>
          </p:cNvSpPr>
          <p:nvPr>
            <p:ph type="title"/>
          </p:nvPr>
        </p:nvSpPr>
        <p:spPr/>
        <p:txBody>
          <a:bodyPr/>
          <a:lstStyle/>
          <a:p>
            <a:pPr algn="ctr"/>
            <a:r>
              <a:rPr lang="el-GR" b="1" dirty="0"/>
              <a:t>Ο χαρακτήρας του εφήβου</a:t>
            </a:r>
          </a:p>
        </p:txBody>
      </p:sp>
      <p:sp>
        <p:nvSpPr>
          <p:cNvPr id="3" name="Θέση περιεχομένου 2">
            <a:extLst>
              <a:ext uri="{FF2B5EF4-FFF2-40B4-BE49-F238E27FC236}">
                <a16:creationId xmlns:a16="http://schemas.microsoft.com/office/drawing/2014/main" id="{56133071-9987-8923-B324-42164778E5A8}"/>
              </a:ext>
            </a:extLst>
          </p:cNvPr>
          <p:cNvSpPr>
            <a:spLocks noGrp="1"/>
          </p:cNvSpPr>
          <p:nvPr>
            <p:ph idx="1"/>
          </p:nvPr>
        </p:nvSpPr>
        <p:spPr/>
        <p:txBody>
          <a:bodyPr/>
          <a:lstStyle/>
          <a:p>
            <a:pPr marL="0" indent="0" algn="just">
              <a:buNone/>
            </a:pPr>
            <a:r>
              <a:rPr lang="el-GR" dirty="0"/>
              <a:t>Ο χαρακτήρας προσδιορίζεται από το σύνολο των εγγενών και των έμφυτων διαθέσεων που αποτελούν τον ψυχολογικό σκελετό ενός ατόμου. Ο χαρακτήρας είναι ένα στοιχείο της αναγνώρισης του εαυτού, το οποίο δίνει την δυνατότητα διαφοροποίησης από τους άλλους. Η εφηβεία είναι μία κρίσιμη περίοδος για την διαμόρφωση του χαρακτήρα, μέσα σε αυτή τη διπλή κίνηση αφενός της ταύτισης και αφετέρου της διαφοροποίησης.</a:t>
            </a:r>
          </a:p>
        </p:txBody>
      </p:sp>
    </p:spTree>
    <p:extLst>
      <p:ext uri="{BB962C8B-B14F-4D97-AF65-F5344CB8AC3E}">
        <p14:creationId xmlns:p14="http://schemas.microsoft.com/office/powerpoint/2010/main" val="2471087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54D8DC-B3F5-1090-E298-33723DF5BAEB}"/>
              </a:ext>
            </a:extLst>
          </p:cNvPr>
          <p:cNvSpPr>
            <a:spLocks noGrp="1"/>
          </p:cNvSpPr>
          <p:nvPr>
            <p:ph type="title"/>
          </p:nvPr>
        </p:nvSpPr>
        <p:spPr/>
        <p:txBody>
          <a:bodyPr/>
          <a:lstStyle/>
          <a:p>
            <a:pPr algn="ctr"/>
            <a:r>
              <a:rPr lang="el-GR" b="1" dirty="0"/>
              <a:t>Κυρίαρχοι τύποι χαρακτήρων του νέου </a:t>
            </a:r>
          </a:p>
        </p:txBody>
      </p:sp>
      <p:sp>
        <p:nvSpPr>
          <p:cNvPr id="3" name="Θέση περιεχομένου 2">
            <a:extLst>
              <a:ext uri="{FF2B5EF4-FFF2-40B4-BE49-F238E27FC236}">
                <a16:creationId xmlns:a16="http://schemas.microsoft.com/office/drawing/2014/main" id="{2FCE43D6-D6AD-DA47-8165-2B5BCE9C3659}"/>
              </a:ext>
            </a:extLst>
          </p:cNvPr>
          <p:cNvSpPr>
            <a:spLocks noGrp="1"/>
          </p:cNvSpPr>
          <p:nvPr>
            <p:ph idx="1"/>
          </p:nvPr>
        </p:nvSpPr>
        <p:spPr>
          <a:xfrm>
            <a:off x="838200" y="2316359"/>
            <a:ext cx="10515600" cy="4351338"/>
          </a:xfrm>
        </p:spPr>
        <p:txBody>
          <a:bodyPr/>
          <a:lstStyle/>
          <a:p>
            <a:pPr marL="571500" indent="-571500" algn="just">
              <a:buFont typeface="+mj-lt"/>
              <a:buAutoNum type="romanLcPeriod"/>
            </a:pPr>
            <a:r>
              <a:rPr lang="el-GR" dirty="0"/>
              <a:t>Παρορμητικός </a:t>
            </a:r>
            <a:r>
              <a:rPr lang="el-GR" sz="1700" dirty="0"/>
              <a:t>(ξεφεύγει από τα όρια του υγιούς άγχους και αδυνατεί να ελέγξει τη συμπεριφορά του)</a:t>
            </a:r>
          </a:p>
          <a:p>
            <a:pPr marL="571500" indent="-571500" algn="just">
              <a:buFont typeface="+mj-lt"/>
              <a:buAutoNum type="romanLcPeriod"/>
            </a:pPr>
            <a:r>
              <a:rPr lang="el-GR" dirty="0"/>
              <a:t>Αντιθετικός </a:t>
            </a:r>
            <a:r>
              <a:rPr lang="el-GR" sz="1700" dirty="0"/>
              <a:t>(έχει διαφορετική άποψη για τα πάντα)</a:t>
            </a:r>
          </a:p>
          <a:p>
            <a:pPr marL="571500" indent="-571500" algn="just">
              <a:buFont typeface="+mj-lt"/>
              <a:buAutoNum type="romanLcPeriod"/>
            </a:pPr>
            <a:r>
              <a:rPr lang="el-GR" dirty="0"/>
              <a:t>Άστατος </a:t>
            </a:r>
            <a:r>
              <a:rPr lang="el-GR" sz="1700" dirty="0"/>
              <a:t>(αλλάζει εύκολα και επιπόλαια γνώμη και συναισθήματα)</a:t>
            </a:r>
          </a:p>
          <a:p>
            <a:pPr marL="571500" indent="-571500" algn="just">
              <a:buFont typeface="+mj-lt"/>
              <a:buAutoNum type="romanLcPeriod"/>
            </a:pPr>
            <a:r>
              <a:rPr lang="el-GR" dirty="0"/>
              <a:t>Ιδεαλιστής </a:t>
            </a:r>
            <a:r>
              <a:rPr lang="el-GR" sz="1700" dirty="0"/>
              <a:t>(βλέπει τα πράγματα εξιδανικευμένα αφαιρώντας εσκεμμένα τα αρνητικά των καταστάσεων) </a:t>
            </a:r>
          </a:p>
          <a:p>
            <a:pPr marL="571500" indent="-571500" algn="just">
              <a:buFont typeface="+mj-lt"/>
              <a:buAutoNum type="romanLcPeriod"/>
            </a:pPr>
            <a:r>
              <a:rPr lang="el-GR" dirty="0"/>
              <a:t>Ασυμβίβαστος </a:t>
            </a:r>
            <a:r>
              <a:rPr lang="el-GR" sz="1700" dirty="0"/>
              <a:t>(δεν μπορεί να ακολουθήσει τα πρέπει της κοινωνίας)</a:t>
            </a:r>
          </a:p>
          <a:p>
            <a:pPr marL="571500" indent="-571500" algn="just">
              <a:buFont typeface="+mj-lt"/>
              <a:buAutoNum type="romanLcPeriod"/>
            </a:pPr>
            <a:r>
              <a:rPr lang="el-GR" dirty="0"/>
              <a:t>Παντοδύναμος </a:t>
            </a:r>
            <a:r>
              <a:rPr lang="el-GR" sz="1700" dirty="0"/>
              <a:t>(νιώθει πως δεν έχει ανάγκη τίποτα και κανέναν)</a:t>
            </a:r>
          </a:p>
          <a:p>
            <a:pPr marL="0" indent="0">
              <a:buNone/>
            </a:pPr>
            <a:endParaRPr lang="el-GR" dirty="0"/>
          </a:p>
        </p:txBody>
      </p:sp>
    </p:spTree>
    <p:extLst>
      <p:ext uri="{BB962C8B-B14F-4D97-AF65-F5344CB8AC3E}">
        <p14:creationId xmlns:p14="http://schemas.microsoft.com/office/powerpoint/2010/main" val="3598394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7FB650-8F49-75EC-527E-205872277F17}"/>
              </a:ext>
            </a:extLst>
          </p:cNvPr>
          <p:cNvSpPr>
            <a:spLocks noGrp="1"/>
          </p:cNvSpPr>
          <p:nvPr>
            <p:ph type="title"/>
          </p:nvPr>
        </p:nvSpPr>
        <p:spPr>
          <a:xfrm>
            <a:off x="70560" y="3158703"/>
            <a:ext cx="4435549" cy="1325563"/>
          </a:xfrm>
        </p:spPr>
        <p:txBody>
          <a:bodyPr>
            <a:normAutofit fontScale="90000"/>
          </a:bodyPr>
          <a:lstStyle/>
          <a:p>
            <a:pPr algn="ctr"/>
            <a:r>
              <a:rPr lang="el-GR" b="1" dirty="0"/>
              <a:t>Διαχωρισμός του χαρακτήρα του εφήβου </a:t>
            </a:r>
          </a:p>
        </p:txBody>
      </p:sp>
      <p:cxnSp>
        <p:nvCxnSpPr>
          <p:cNvPr id="6" name="Ευθεία γραμμή σύνδεσης 5">
            <a:extLst>
              <a:ext uri="{FF2B5EF4-FFF2-40B4-BE49-F238E27FC236}">
                <a16:creationId xmlns:a16="http://schemas.microsoft.com/office/drawing/2014/main" id="{6598904F-E802-C480-67F7-987773A28BEF}"/>
              </a:ext>
            </a:extLst>
          </p:cNvPr>
          <p:cNvCxnSpPr>
            <a:cxnSpLocks/>
            <a:stCxn id="2" idx="3"/>
            <a:endCxn id="2" idx="3"/>
          </p:cNvCxnSpPr>
          <p:nvPr/>
        </p:nvCxnSpPr>
        <p:spPr>
          <a:xfrm>
            <a:off x="4506109" y="382148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E8D64BD0-5D20-8A72-A1FC-3AF34417BF98}"/>
              </a:ext>
            </a:extLst>
          </p:cNvPr>
          <p:cNvCxnSpPr>
            <a:cxnSpLocks/>
          </p:cNvCxnSpPr>
          <p:nvPr/>
        </p:nvCxnSpPr>
        <p:spPr>
          <a:xfrm flipV="1">
            <a:off x="4264382" y="2771192"/>
            <a:ext cx="1831618" cy="105029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Ευθύγραμμο βέλος σύνδεσης 14">
            <a:extLst>
              <a:ext uri="{FF2B5EF4-FFF2-40B4-BE49-F238E27FC236}">
                <a16:creationId xmlns:a16="http://schemas.microsoft.com/office/drawing/2014/main" id="{3B8F3AB9-8A9C-342A-0466-C34E732D2491}"/>
              </a:ext>
            </a:extLst>
          </p:cNvPr>
          <p:cNvCxnSpPr>
            <a:cxnSpLocks/>
          </p:cNvCxnSpPr>
          <p:nvPr/>
        </p:nvCxnSpPr>
        <p:spPr>
          <a:xfrm>
            <a:off x="4264382" y="3821484"/>
            <a:ext cx="1831618" cy="14129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7F8D860E-7C9F-0969-D2F5-220ED15C8D69}"/>
              </a:ext>
            </a:extLst>
          </p:cNvPr>
          <p:cNvSpPr txBox="1"/>
          <p:nvPr/>
        </p:nvSpPr>
        <p:spPr>
          <a:xfrm>
            <a:off x="7132673" y="2036381"/>
            <a:ext cx="4572000" cy="1785104"/>
          </a:xfrm>
          <a:prstGeom prst="rect">
            <a:avLst/>
          </a:prstGeom>
          <a:noFill/>
        </p:spPr>
        <p:txBody>
          <a:bodyPr wrap="square" rtlCol="0">
            <a:spAutoFit/>
          </a:bodyPr>
          <a:lstStyle/>
          <a:p>
            <a:r>
              <a:rPr lang="el-GR" sz="2000" b="1" dirty="0"/>
              <a:t>Φυσιολογικός τομέας: </a:t>
            </a:r>
            <a:r>
              <a:rPr lang="el-GR" dirty="0"/>
              <a:t>Όταν η αστάθεια ενός εφήβου παρατηρείται σε ένα συγκεκριμένο σημείο (π.χ. στο πλαίσιο της οικογένειας), οι συμπεριφορές αυτές δεν παρεμποδίζουν το υπόλοιπο της κοινωνικής, συναισθηματικής και σχολικής ζωής του</a:t>
            </a:r>
          </a:p>
        </p:txBody>
      </p:sp>
      <p:sp>
        <p:nvSpPr>
          <p:cNvPr id="21" name="TextBox 20">
            <a:extLst>
              <a:ext uri="{FF2B5EF4-FFF2-40B4-BE49-F238E27FC236}">
                <a16:creationId xmlns:a16="http://schemas.microsoft.com/office/drawing/2014/main" id="{0DA7D19F-2059-8DC6-413E-02674A83E01B}"/>
              </a:ext>
            </a:extLst>
          </p:cNvPr>
          <p:cNvSpPr txBox="1"/>
          <p:nvPr/>
        </p:nvSpPr>
        <p:spPr>
          <a:xfrm>
            <a:off x="7132673" y="4699790"/>
            <a:ext cx="4572000" cy="1508105"/>
          </a:xfrm>
          <a:prstGeom prst="rect">
            <a:avLst/>
          </a:prstGeom>
          <a:noFill/>
        </p:spPr>
        <p:txBody>
          <a:bodyPr wrap="square" rtlCol="0">
            <a:spAutoFit/>
          </a:bodyPr>
          <a:lstStyle/>
          <a:p>
            <a:r>
              <a:rPr lang="el-GR" sz="2000" b="1" dirty="0"/>
              <a:t>Παθολογικός τομέας: </a:t>
            </a:r>
            <a:r>
              <a:rPr lang="el-GR" dirty="0"/>
              <a:t>Όταν η αστάθεια ενός εφήβου κατακλύζει ολόκληρη την ζωή του, τότε είναι απαραίτητη η επέμβαση ελαχιστοποίησής της (π.χ. από γονείς ή ειδικούς)</a:t>
            </a:r>
          </a:p>
        </p:txBody>
      </p:sp>
    </p:spTree>
    <p:extLst>
      <p:ext uri="{BB962C8B-B14F-4D97-AF65-F5344CB8AC3E}">
        <p14:creationId xmlns:p14="http://schemas.microsoft.com/office/powerpoint/2010/main" val="82208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9139D7-8C87-4229-6181-FBBB7E54DE26}"/>
              </a:ext>
            </a:extLst>
          </p:cNvPr>
          <p:cNvSpPr>
            <a:spLocks noGrp="1"/>
          </p:cNvSpPr>
          <p:nvPr>
            <p:ph type="title"/>
          </p:nvPr>
        </p:nvSpPr>
        <p:spPr/>
        <p:txBody>
          <a:bodyPr/>
          <a:lstStyle/>
          <a:p>
            <a:pPr algn="ctr"/>
            <a:r>
              <a:rPr lang="el-GR" b="1" dirty="0"/>
              <a:t>Ο έφηβος και το σώμα του </a:t>
            </a:r>
          </a:p>
        </p:txBody>
      </p:sp>
      <p:sp>
        <p:nvSpPr>
          <p:cNvPr id="3" name="Θέση περιεχομένου 2">
            <a:extLst>
              <a:ext uri="{FF2B5EF4-FFF2-40B4-BE49-F238E27FC236}">
                <a16:creationId xmlns:a16="http://schemas.microsoft.com/office/drawing/2014/main" id="{F36CF81D-C085-2661-071B-DB7C0E43EE67}"/>
              </a:ext>
            </a:extLst>
          </p:cNvPr>
          <p:cNvSpPr>
            <a:spLocks noGrp="1"/>
          </p:cNvSpPr>
          <p:nvPr>
            <p:ph idx="1"/>
          </p:nvPr>
        </p:nvSpPr>
        <p:spPr/>
        <p:txBody>
          <a:bodyPr/>
          <a:lstStyle/>
          <a:p>
            <a:pPr marL="0" indent="0" algn="just">
              <a:buNone/>
            </a:pPr>
            <a:r>
              <a:rPr lang="el-GR" dirty="0"/>
              <a:t>Η επιτακτική δήλωση, η ανάγκη ανεξαρτησίας ( π.χ. δεν θέλει να φορέσει μπουφάν ακόμα και αν έξω κάνει παγωνιά), υποδουλώνουν στην πραγματικότητα, την ανάγκη που νιώθει ο έφηβος να οικειοποιηθεί το σώμα του. Δηλαδή ο νέος έχει την ανάγκη να επεξεργαστεί και να αναγνωρίσει το σώμα του, ένα παράξενο και ξένο αντικείμενο που υφίσταται, μέσα σε λίγους μήνες μια βαθιά αλλαγή. </a:t>
            </a:r>
          </a:p>
        </p:txBody>
      </p:sp>
    </p:spTree>
    <p:extLst>
      <p:ext uri="{BB962C8B-B14F-4D97-AF65-F5344CB8AC3E}">
        <p14:creationId xmlns:p14="http://schemas.microsoft.com/office/powerpoint/2010/main" val="1329483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1896BF-5BD8-55E4-AF2B-E654609D31DA}"/>
              </a:ext>
            </a:extLst>
          </p:cNvPr>
          <p:cNvSpPr>
            <a:spLocks noGrp="1"/>
          </p:cNvSpPr>
          <p:nvPr>
            <p:ph type="title"/>
          </p:nvPr>
        </p:nvSpPr>
        <p:spPr>
          <a:xfrm>
            <a:off x="680322" y="1611419"/>
            <a:ext cx="10515600" cy="1316038"/>
          </a:xfrm>
        </p:spPr>
        <p:txBody>
          <a:bodyPr>
            <a:normAutofit fontScale="90000"/>
          </a:bodyPr>
          <a:lstStyle/>
          <a:p>
            <a:r>
              <a:rPr lang="el-GR" sz="4900" b="1" dirty="0"/>
              <a:t>                       </a:t>
            </a:r>
            <a:br>
              <a:rPr lang="el-GR" b="1" dirty="0"/>
            </a:br>
            <a:r>
              <a:rPr lang="el-GR" sz="3100" dirty="0"/>
              <a:t>Το σώμα είναι ένα προνομιούχο αντικείμενο πάνω στο οποίο καθηλώνεται το άγχος και δημιουργεί διάφορες ανησυχίες. Όπως:</a:t>
            </a:r>
          </a:p>
        </p:txBody>
      </p:sp>
      <p:sp>
        <p:nvSpPr>
          <p:cNvPr id="6" name="Θέση κειμένου 5">
            <a:extLst>
              <a:ext uri="{FF2B5EF4-FFF2-40B4-BE49-F238E27FC236}">
                <a16:creationId xmlns:a16="http://schemas.microsoft.com/office/drawing/2014/main" id="{B5304476-ADA6-13E3-AFFE-EFE6699BDD94}"/>
              </a:ext>
            </a:extLst>
          </p:cNvPr>
          <p:cNvSpPr>
            <a:spLocks noGrp="1"/>
          </p:cNvSpPr>
          <p:nvPr>
            <p:ph type="body" idx="1"/>
          </p:nvPr>
        </p:nvSpPr>
        <p:spPr>
          <a:xfrm>
            <a:off x="649368" y="2938072"/>
            <a:ext cx="4472327" cy="693135"/>
          </a:xfrm>
        </p:spPr>
        <p:txBody>
          <a:bodyPr/>
          <a:lstStyle/>
          <a:p>
            <a:r>
              <a:rPr lang="el-GR" dirty="0"/>
              <a:t>Τάσεις υποχονδρίας:</a:t>
            </a:r>
          </a:p>
        </p:txBody>
      </p:sp>
      <p:sp>
        <p:nvSpPr>
          <p:cNvPr id="7" name="Θέση περιεχομένου 6">
            <a:extLst>
              <a:ext uri="{FF2B5EF4-FFF2-40B4-BE49-F238E27FC236}">
                <a16:creationId xmlns:a16="http://schemas.microsoft.com/office/drawing/2014/main" id="{C5DD6EAA-81B7-E8D0-76AE-7AC2C0AE71FF}"/>
              </a:ext>
            </a:extLst>
          </p:cNvPr>
          <p:cNvSpPr>
            <a:spLocks noGrp="1"/>
          </p:cNvSpPr>
          <p:nvPr>
            <p:ph sz="half" idx="2"/>
          </p:nvPr>
        </p:nvSpPr>
        <p:spPr>
          <a:xfrm>
            <a:off x="649368" y="3635343"/>
            <a:ext cx="4698355" cy="2906179"/>
          </a:xfrm>
        </p:spPr>
        <p:txBody>
          <a:bodyPr/>
          <a:lstStyle/>
          <a:p>
            <a:pPr algn="just"/>
            <a:r>
              <a:rPr lang="el-GR" dirty="0"/>
              <a:t>Ο φόβος του νέου ότι πάσχει από μια ασθένεια και ενδεχομένως νιώθει και τα διάφορα συναφή συμπτώματα, χωρίς να είναι δυνατόν να εντοπιστεί κάποια ανωμαλία </a:t>
            </a:r>
          </a:p>
        </p:txBody>
      </p:sp>
      <p:sp>
        <p:nvSpPr>
          <p:cNvPr id="8" name="Θέση κειμένου 7">
            <a:extLst>
              <a:ext uri="{FF2B5EF4-FFF2-40B4-BE49-F238E27FC236}">
                <a16:creationId xmlns:a16="http://schemas.microsoft.com/office/drawing/2014/main" id="{3B83555D-F4B0-19E6-3191-CFC89F8C3AEA}"/>
              </a:ext>
            </a:extLst>
          </p:cNvPr>
          <p:cNvSpPr>
            <a:spLocks noGrp="1"/>
          </p:cNvSpPr>
          <p:nvPr>
            <p:ph type="body" sz="quarter" idx="3"/>
          </p:nvPr>
        </p:nvSpPr>
        <p:spPr>
          <a:xfrm>
            <a:off x="5722757" y="2938602"/>
            <a:ext cx="4474028" cy="692076"/>
          </a:xfrm>
        </p:spPr>
        <p:txBody>
          <a:bodyPr/>
          <a:lstStyle/>
          <a:p>
            <a:r>
              <a:rPr lang="el-GR" dirty="0"/>
              <a:t>Φοβίες δυσμορφίας:</a:t>
            </a:r>
          </a:p>
        </p:txBody>
      </p:sp>
      <p:sp>
        <p:nvSpPr>
          <p:cNvPr id="9" name="Θέση περιεχομένου 8">
            <a:extLst>
              <a:ext uri="{FF2B5EF4-FFF2-40B4-BE49-F238E27FC236}">
                <a16:creationId xmlns:a16="http://schemas.microsoft.com/office/drawing/2014/main" id="{E9FC6904-B811-5FAF-7B9F-C9F09031023C}"/>
              </a:ext>
            </a:extLst>
          </p:cNvPr>
          <p:cNvSpPr>
            <a:spLocks noGrp="1"/>
          </p:cNvSpPr>
          <p:nvPr>
            <p:ph sz="quarter" idx="4"/>
          </p:nvPr>
        </p:nvSpPr>
        <p:spPr>
          <a:xfrm>
            <a:off x="5774888" y="3630678"/>
            <a:ext cx="4700059" cy="2906179"/>
          </a:xfrm>
        </p:spPr>
        <p:txBody>
          <a:bodyPr/>
          <a:lstStyle/>
          <a:p>
            <a:r>
              <a:rPr lang="el-GR" dirty="0"/>
              <a:t>Πρόκειται για ανησυχίες ή ακόμα και για βιώματα ντροπής του νέου που έχουν να κάνουν με ένα συγκεκριμένο μέρος του σώματος του</a:t>
            </a:r>
          </a:p>
        </p:txBody>
      </p:sp>
      <p:sp>
        <p:nvSpPr>
          <p:cNvPr id="3" name="TextBox 2">
            <a:extLst>
              <a:ext uri="{FF2B5EF4-FFF2-40B4-BE49-F238E27FC236}">
                <a16:creationId xmlns:a16="http://schemas.microsoft.com/office/drawing/2014/main" id="{B0F77AA6-E72D-42AB-5435-55092DF00861}"/>
              </a:ext>
            </a:extLst>
          </p:cNvPr>
          <p:cNvSpPr txBox="1"/>
          <p:nvPr/>
        </p:nvSpPr>
        <p:spPr>
          <a:xfrm>
            <a:off x="1255594" y="903533"/>
            <a:ext cx="9038588" cy="707886"/>
          </a:xfrm>
          <a:prstGeom prst="rect">
            <a:avLst/>
          </a:prstGeom>
          <a:noFill/>
        </p:spPr>
        <p:txBody>
          <a:bodyPr wrap="square" rtlCol="0">
            <a:spAutoFit/>
          </a:bodyPr>
          <a:lstStyle/>
          <a:p>
            <a:pPr algn="ctr"/>
            <a:r>
              <a:rPr lang="el-GR" sz="4000" b="1" dirty="0"/>
              <a:t>Το άγχος για το σώμα</a:t>
            </a:r>
            <a:endParaRPr lang="el-GR" sz="4000" dirty="0"/>
          </a:p>
        </p:txBody>
      </p:sp>
    </p:spTree>
    <p:extLst>
      <p:ext uri="{BB962C8B-B14F-4D97-AF65-F5344CB8AC3E}">
        <p14:creationId xmlns:p14="http://schemas.microsoft.com/office/powerpoint/2010/main" val="2678662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129AAF-1BF8-E244-789A-3FEA92926741}"/>
              </a:ext>
            </a:extLst>
          </p:cNvPr>
          <p:cNvSpPr>
            <a:spLocks noGrp="1"/>
          </p:cNvSpPr>
          <p:nvPr>
            <p:ph type="title"/>
          </p:nvPr>
        </p:nvSpPr>
        <p:spPr/>
        <p:txBody>
          <a:bodyPr/>
          <a:lstStyle/>
          <a:p>
            <a:pPr algn="ctr"/>
            <a:r>
              <a:rPr lang="el-GR" b="1" dirty="0"/>
              <a:t>Οι διατροφικές συμπεριφορές</a:t>
            </a:r>
          </a:p>
        </p:txBody>
      </p:sp>
      <p:sp>
        <p:nvSpPr>
          <p:cNvPr id="7" name="Θέση περιεχομένου 6">
            <a:extLst>
              <a:ext uri="{FF2B5EF4-FFF2-40B4-BE49-F238E27FC236}">
                <a16:creationId xmlns:a16="http://schemas.microsoft.com/office/drawing/2014/main" id="{71505641-25DE-12AC-137D-2E80FCE81952}"/>
              </a:ext>
            </a:extLst>
          </p:cNvPr>
          <p:cNvSpPr>
            <a:spLocks noGrp="1"/>
          </p:cNvSpPr>
          <p:nvPr>
            <p:ph idx="1"/>
          </p:nvPr>
        </p:nvSpPr>
        <p:spPr/>
        <p:txBody>
          <a:bodyPr/>
          <a:lstStyle/>
          <a:p>
            <a:pPr marL="0" indent="0" algn="just">
              <a:buNone/>
            </a:pPr>
            <a:r>
              <a:rPr lang="el-GR" dirty="0"/>
              <a:t>Μέσα από νέες διατροφικές συμπεριφορές που υιοθετεί ο έφηβος επιδιώκει τον έλεγχο των αναγκών του. Αυτός είναι ο λόγος που συχνά διαμαρτύρεται για τις οικογενειακές διατροφικές συνήθειες και προσπαθεί να επαναστατήσει. Ψάχνει διάφορες δίαιτες, διατροφές, προγράμματα γυμναστικής στο διαδίκτυο, χωρίς πολλές φορές την βοήθεια των μεγάλων, αδιαφορώντας για τον κίνδυνο που μπορεί να </a:t>
            </a:r>
            <a:r>
              <a:rPr lang="el-GR" dirty="0" err="1"/>
              <a:t>προκαλλέσει</a:t>
            </a:r>
            <a:r>
              <a:rPr lang="el-GR" dirty="0"/>
              <a:t> στο σώμα του</a:t>
            </a:r>
          </a:p>
        </p:txBody>
      </p:sp>
    </p:spTree>
    <p:extLst>
      <p:ext uri="{BB962C8B-B14F-4D97-AF65-F5344CB8AC3E}">
        <p14:creationId xmlns:p14="http://schemas.microsoft.com/office/powerpoint/2010/main" val="242283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8A351B-E641-424F-0FDB-75DDFA6BF5C6}"/>
              </a:ext>
            </a:extLst>
          </p:cNvPr>
          <p:cNvSpPr>
            <a:spLocks noGrp="1"/>
          </p:cNvSpPr>
          <p:nvPr>
            <p:ph type="title"/>
          </p:nvPr>
        </p:nvSpPr>
        <p:spPr/>
        <p:txBody>
          <a:bodyPr/>
          <a:lstStyle/>
          <a:p>
            <a:pPr algn="ctr"/>
            <a:r>
              <a:rPr lang="el-GR" b="1" dirty="0"/>
              <a:t>Η διατροφική συμπεριφορά</a:t>
            </a:r>
          </a:p>
        </p:txBody>
      </p:sp>
      <p:sp>
        <p:nvSpPr>
          <p:cNvPr id="4" name="Θέση περιεχομένου 3">
            <a:extLst>
              <a:ext uri="{FF2B5EF4-FFF2-40B4-BE49-F238E27FC236}">
                <a16:creationId xmlns:a16="http://schemas.microsoft.com/office/drawing/2014/main" id="{1DC7A498-A512-03B7-27AB-3A7C48617FEB}"/>
              </a:ext>
            </a:extLst>
          </p:cNvPr>
          <p:cNvSpPr>
            <a:spLocks noGrp="1"/>
          </p:cNvSpPr>
          <p:nvPr>
            <p:ph sz="half" idx="1"/>
          </p:nvPr>
        </p:nvSpPr>
        <p:spPr/>
        <p:txBody>
          <a:bodyPr/>
          <a:lstStyle/>
          <a:p>
            <a:pPr algn="just"/>
            <a:r>
              <a:rPr lang="el-GR" b="1" dirty="0"/>
              <a:t>Φυσιολογική συμπεριφορά:</a:t>
            </a:r>
          </a:p>
          <a:p>
            <a:pPr marL="0" indent="0" algn="just">
              <a:buNone/>
            </a:pPr>
            <a:r>
              <a:rPr lang="el-GR" sz="2400" dirty="0"/>
              <a:t>Όταν αυτή η ιδιόμορφη διατροφή και οι δίαιτες είναι παροδικές και διατηρούνται σε φυσιολογικά επίπεδα, δεν υπάρχει λόγος ανησυχίας</a:t>
            </a:r>
          </a:p>
        </p:txBody>
      </p:sp>
      <p:sp>
        <p:nvSpPr>
          <p:cNvPr id="5" name="Θέση περιεχομένου 4">
            <a:extLst>
              <a:ext uri="{FF2B5EF4-FFF2-40B4-BE49-F238E27FC236}">
                <a16:creationId xmlns:a16="http://schemas.microsoft.com/office/drawing/2014/main" id="{95D595D7-54BB-3AD6-20F9-1F865FD84BAA}"/>
              </a:ext>
            </a:extLst>
          </p:cNvPr>
          <p:cNvSpPr>
            <a:spLocks noGrp="1"/>
          </p:cNvSpPr>
          <p:nvPr>
            <p:ph sz="half" idx="2"/>
          </p:nvPr>
        </p:nvSpPr>
        <p:spPr/>
        <p:txBody>
          <a:bodyPr/>
          <a:lstStyle/>
          <a:p>
            <a:r>
              <a:rPr lang="el-GR" b="1" dirty="0"/>
              <a:t>Παθολογική συμπεριφορά: </a:t>
            </a:r>
          </a:p>
          <a:p>
            <a:pPr marL="0" indent="0" algn="just">
              <a:buNone/>
            </a:pPr>
            <a:r>
              <a:rPr lang="el-GR" sz="2400" dirty="0"/>
              <a:t>Όταν αυτή η ιδιόμορφη διατροφή και οι δίαιτες ξεπερνάνε το φυσιολογικό επίπεδο και  σε ορισμένες περιπτώσεις προκαλούν διάφορες διαταραχές (π.χ. κατάθλιψη και </a:t>
            </a:r>
            <a:r>
              <a:rPr lang="el-GR" sz="2400" b="1" dirty="0"/>
              <a:t>ψυχογενή ανορεξία</a:t>
            </a:r>
            <a:r>
              <a:rPr lang="el-GR" sz="2400" dirty="0"/>
              <a:t>)</a:t>
            </a:r>
          </a:p>
        </p:txBody>
      </p:sp>
    </p:spTree>
    <p:extLst>
      <p:ext uri="{BB962C8B-B14F-4D97-AF65-F5344CB8AC3E}">
        <p14:creationId xmlns:p14="http://schemas.microsoft.com/office/powerpoint/2010/main" val="2256987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97F154F1-8147-3DF3-A3DF-9638D5530B5E}"/>
              </a:ext>
            </a:extLst>
          </p:cNvPr>
          <p:cNvSpPr>
            <a:spLocks noGrp="1"/>
          </p:cNvSpPr>
          <p:nvPr>
            <p:ph type="title"/>
          </p:nvPr>
        </p:nvSpPr>
        <p:spPr>
          <a:xfrm>
            <a:off x="-231452" y="802433"/>
            <a:ext cx="5706861" cy="1600200"/>
          </a:xfrm>
        </p:spPr>
        <p:txBody>
          <a:bodyPr>
            <a:normAutofit/>
          </a:bodyPr>
          <a:lstStyle/>
          <a:p>
            <a:pPr algn="ctr"/>
            <a:r>
              <a:rPr lang="el-GR" sz="3700" b="1" dirty="0"/>
              <a:t>Ψυχογενής ανορεξία</a:t>
            </a:r>
          </a:p>
        </p:txBody>
      </p:sp>
      <p:pic>
        <p:nvPicPr>
          <p:cNvPr id="9" name="Θέση περιεχομένου 8">
            <a:extLst>
              <a:ext uri="{FF2B5EF4-FFF2-40B4-BE49-F238E27FC236}">
                <a16:creationId xmlns:a16="http://schemas.microsoft.com/office/drawing/2014/main" id="{84AAA860-C652-2E7C-1362-0FCCB10066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5406" y="2162381"/>
            <a:ext cx="2701187" cy="2701187"/>
          </a:xfrm>
        </p:spPr>
      </p:pic>
      <p:sp>
        <p:nvSpPr>
          <p:cNvPr id="7" name="Θέση κειμένου 6">
            <a:extLst>
              <a:ext uri="{FF2B5EF4-FFF2-40B4-BE49-F238E27FC236}">
                <a16:creationId xmlns:a16="http://schemas.microsoft.com/office/drawing/2014/main" id="{E13FDA81-34C7-98A5-2255-FC254F6C5F6B}"/>
              </a:ext>
            </a:extLst>
          </p:cNvPr>
          <p:cNvSpPr>
            <a:spLocks noGrp="1"/>
          </p:cNvSpPr>
          <p:nvPr>
            <p:ph type="body" sz="half" idx="2"/>
          </p:nvPr>
        </p:nvSpPr>
        <p:spPr>
          <a:xfrm>
            <a:off x="531032" y="2792152"/>
            <a:ext cx="3790078" cy="3599317"/>
          </a:xfrm>
        </p:spPr>
        <p:txBody>
          <a:bodyPr>
            <a:noAutofit/>
          </a:bodyPr>
          <a:lstStyle/>
          <a:p>
            <a:pPr algn="just">
              <a:lnSpc>
                <a:spcPct val="100000"/>
              </a:lnSpc>
            </a:pPr>
            <a:r>
              <a:rPr lang="el-GR" sz="2000" dirty="0"/>
              <a:t>Η ψυχογενής ανορεξία αποτελεί την πιο σοβαρή από τις διαταραχές που αφορούν άμεσα την διατροφή. Αρχίζει συνήθως στην αρχή της εφηβείας, σε ηλικία περίπου 13-14 ετών. Αυτή η ψυχογενής ανορεξία προκύπτει συνήθως μετά από μία περίοδο όπου το παιδί έχει κάνει δίαιτα γιατί θεωρούσε τον εαυτό του εύσωμο. Σταδιακά η ανορεξία επιδεινώνεται και επιδρά στο βάρος και στη γενικότερη συμπεριφορά του</a:t>
            </a:r>
          </a:p>
          <a:p>
            <a:pPr algn="just">
              <a:lnSpc>
                <a:spcPct val="100000"/>
              </a:lnSpc>
            </a:pPr>
            <a:endParaRPr lang="el-GR" sz="2000" dirty="0"/>
          </a:p>
        </p:txBody>
      </p:sp>
      <p:pic>
        <p:nvPicPr>
          <p:cNvPr id="11" name="Εικόνα 10">
            <a:extLst>
              <a:ext uri="{FF2B5EF4-FFF2-40B4-BE49-F238E27FC236}">
                <a16:creationId xmlns:a16="http://schemas.microsoft.com/office/drawing/2014/main" id="{54A16B2E-6E47-F4D5-9B0D-7F7C0A5C7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709" y="4307194"/>
            <a:ext cx="3140259" cy="2183882"/>
          </a:xfrm>
          <a:prstGeom prst="rect">
            <a:avLst/>
          </a:prstGeom>
        </p:spPr>
      </p:pic>
    </p:spTree>
    <p:extLst>
      <p:ext uri="{BB962C8B-B14F-4D97-AF65-F5344CB8AC3E}">
        <p14:creationId xmlns:p14="http://schemas.microsoft.com/office/powerpoint/2010/main" val="3367190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1F67A8-3B3C-86F4-17D7-D28E938A50A7}"/>
              </a:ext>
            </a:extLst>
          </p:cNvPr>
          <p:cNvSpPr>
            <a:spLocks noGrp="1"/>
          </p:cNvSpPr>
          <p:nvPr>
            <p:ph type="title"/>
          </p:nvPr>
        </p:nvSpPr>
        <p:spPr/>
        <p:txBody>
          <a:bodyPr/>
          <a:lstStyle/>
          <a:p>
            <a:pPr algn="ctr"/>
            <a:r>
              <a:rPr lang="el-GR" b="1" dirty="0"/>
              <a:t>Οι διαταραχές ύπνου</a:t>
            </a:r>
          </a:p>
        </p:txBody>
      </p:sp>
      <p:sp>
        <p:nvSpPr>
          <p:cNvPr id="3" name="Θέση περιεχομένου 2">
            <a:extLst>
              <a:ext uri="{FF2B5EF4-FFF2-40B4-BE49-F238E27FC236}">
                <a16:creationId xmlns:a16="http://schemas.microsoft.com/office/drawing/2014/main" id="{AC0556D2-F275-C022-E202-2E35011D3B8E}"/>
              </a:ext>
            </a:extLst>
          </p:cNvPr>
          <p:cNvSpPr>
            <a:spLocks noGrp="1"/>
          </p:cNvSpPr>
          <p:nvPr>
            <p:ph idx="1"/>
          </p:nvPr>
        </p:nvSpPr>
        <p:spPr/>
        <p:txBody>
          <a:bodyPr/>
          <a:lstStyle/>
          <a:p>
            <a:pPr marL="0" indent="0">
              <a:buNone/>
            </a:pPr>
            <a:r>
              <a:rPr lang="el-GR" dirty="0"/>
              <a:t>Οι διαταραχές του ύπνου είναι ένα πολύ συχνό φαινόμενο κατά την εφηβεία. Εντάσσονται σε δύο κατηγορίες:</a:t>
            </a:r>
          </a:p>
          <a:p>
            <a:pPr>
              <a:buFont typeface="Wingdings" panose="05000000000000000000" pitchFamily="2" charset="2"/>
              <a:buChar char="Ø"/>
            </a:pPr>
            <a:r>
              <a:rPr lang="el-GR" dirty="0"/>
              <a:t> </a:t>
            </a:r>
            <a:r>
              <a:rPr lang="el-GR" b="1" dirty="0"/>
              <a:t>Χρόνιο πρόβλημα ύπνου: </a:t>
            </a:r>
            <a:r>
              <a:rPr lang="el-GR" dirty="0"/>
              <a:t>παρουσιάζουν αϋπνίες την ώρα που είναι να αποκοιμηθούν ή και κάποιες νυχτερινές αϋπνίες </a:t>
            </a:r>
          </a:p>
          <a:p>
            <a:pPr marL="0" indent="0">
              <a:buNone/>
            </a:pPr>
            <a:endParaRPr lang="el-GR" dirty="0"/>
          </a:p>
          <a:p>
            <a:pPr>
              <a:buFont typeface="Wingdings" panose="05000000000000000000" pitchFamily="2" charset="2"/>
              <a:buChar char="Ø"/>
            </a:pPr>
            <a:r>
              <a:rPr lang="el-GR" dirty="0"/>
              <a:t> </a:t>
            </a:r>
            <a:r>
              <a:rPr lang="el-GR" b="1" dirty="0"/>
              <a:t>Παροδικό πρόβλημα ύπνου: </a:t>
            </a:r>
            <a:r>
              <a:rPr lang="el-GR" dirty="0"/>
              <a:t>παρουσιάζουν προσωρινές αϋπνίες. Συνήθως οι μαθητές του λυκείου λόγω του επιβαρυμένου προγράμματος τους</a:t>
            </a:r>
          </a:p>
        </p:txBody>
      </p:sp>
      <p:sp>
        <p:nvSpPr>
          <p:cNvPr id="4" name="TextBox 3">
            <a:extLst>
              <a:ext uri="{FF2B5EF4-FFF2-40B4-BE49-F238E27FC236}">
                <a16:creationId xmlns:a16="http://schemas.microsoft.com/office/drawing/2014/main" id="{4FF93CF5-9F08-5B8A-0221-3560CD0DFF9F}"/>
              </a:ext>
            </a:extLst>
          </p:cNvPr>
          <p:cNvSpPr txBox="1"/>
          <p:nvPr/>
        </p:nvSpPr>
        <p:spPr>
          <a:xfrm>
            <a:off x="747411" y="5607899"/>
            <a:ext cx="9546771" cy="830997"/>
          </a:xfrm>
          <a:prstGeom prst="rect">
            <a:avLst/>
          </a:prstGeom>
          <a:noFill/>
        </p:spPr>
        <p:txBody>
          <a:bodyPr wrap="square" rtlCol="0">
            <a:spAutoFit/>
          </a:bodyPr>
          <a:lstStyle/>
          <a:p>
            <a:r>
              <a:rPr lang="el-GR" sz="2400" dirty="0"/>
              <a:t>Αυτές οι δυσκολίες του ύπνου και κυρίως του αποκοιμίσματος έχουν να κάνουν με διάφορους παράγοντες</a:t>
            </a:r>
          </a:p>
        </p:txBody>
      </p:sp>
    </p:spTree>
    <p:extLst>
      <p:ext uri="{BB962C8B-B14F-4D97-AF65-F5344CB8AC3E}">
        <p14:creationId xmlns:p14="http://schemas.microsoft.com/office/powerpoint/2010/main" val="1090094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A06BA-38B2-24CD-F6FE-CEF848A11740}"/>
              </a:ext>
            </a:extLst>
          </p:cNvPr>
          <p:cNvSpPr>
            <a:spLocks noGrp="1"/>
          </p:cNvSpPr>
          <p:nvPr>
            <p:ph type="title"/>
          </p:nvPr>
        </p:nvSpPr>
        <p:spPr/>
        <p:txBody>
          <a:bodyPr/>
          <a:lstStyle/>
          <a:p>
            <a:pPr algn="ctr"/>
            <a:r>
              <a:rPr lang="el-GR" b="1" dirty="0"/>
              <a:t>Παράγοντες δυσκολίας ύπνου</a:t>
            </a:r>
          </a:p>
        </p:txBody>
      </p:sp>
      <p:sp>
        <p:nvSpPr>
          <p:cNvPr id="3" name="Θέση περιεχομένου 2">
            <a:extLst>
              <a:ext uri="{FF2B5EF4-FFF2-40B4-BE49-F238E27FC236}">
                <a16:creationId xmlns:a16="http://schemas.microsoft.com/office/drawing/2014/main" id="{9AD892E7-F929-36C6-7039-446D820717F7}"/>
              </a:ext>
            </a:extLst>
          </p:cNvPr>
          <p:cNvSpPr>
            <a:spLocks noGrp="1"/>
          </p:cNvSpPr>
          <p:nvPr>
            <p:ph idx="1"/>
          </p:nvPr>
        </p:nvSpPr>
        <p:spPr/>
        <p:txBody>
          <a:bodyPr/>
          <a:lstStyle/>
          <a:p>
            <a:pPr>
              <a:buFont typeface="Wingdings" panose="05000000000000000000" pitchFamily="2" charset="2"/>
              <a:buChar char="v"/>
            </a:pPr>
            <a:r>
              <a:rPr lang="el-GR" b="1" dirty="0"/>
              <a:t> Σχολικός παράγοντας : </a:t>
            </a:r>
            <a:r>
              <a:rPr lang="el-GR" dirty="0"/>
              <a:t>Οι έφηβοι έχουν πολλά μαθήματα για το σχολείο τα βράδια</a:t>
            </a:r>
          </a:p>
          <a:p>
            <a:pPr>
              <a:buFont typeface="Wingdings" panose="05000000000000000000" pitchFamily="2" charset="2"/>
              <a:buChar char="v"/>
            </a:pPr>
            <a:r>
              <a:rPr lang="el-GR" b="1" dirty="0"/>
              <a:t> Πολιτιστικός παράγοντας : </a:t>
            </a:r>
            <a:r>
              <a:rPr lang="el-GR" dirty="0"/>
              <a:t>Κάποιοι έφηβοι απασχολούνται με μορφές ψυχαγωγίας (π.χ. τηλεόραση)</a:t>
            </a:r>
          </a:p>
          <a:p>
            <a:pPr>
              <a:buFont typeface="Wingdings" panose="05000000000000000000" pitchFamily="2" charset="2"/>
              <a:buChar char="v"/>
            </a:pPr>
            <a:r>
              <a:rPr lang="el-GR" dirty="0"/>
              <a:t> </a:t>
            </a:r>
            <a:r>
              <a:rPr lang="el-GR" b="1" dirty="0"/>
              <a:t>Προσωπικός παράγοντας : </a:t>
            </a:r>
            <a:r>
              <a:rPr lang="el-GR" dirty="0"/>
              <a:t>Σε πολλούς αρέσει να κοιμούνται αργά το βράδυ </a:t>
            </a:r>
          </a:p>
          <a:p>
            <a:pPr>
              <a:buFont typeface="Wingdings" panose="05000000000000000000" pitchFamily="2" charset="2"/>
              <a:buChar char="v"/>
            </a:pPr>
            <a:r>
              <a:rPr lang="el-GR" dirty="0"/>
              <a:t> </a:t>
            </a:r>
            <a:r>
              <a:rPr lang="el-GR" b="1" dirty="0"/>
              <a:t>Οικογενειακός παράγοντας : </a:t>
            </a:r>
            <a:r>
              <a:rPr lang="el-GR" dirty="0"/>
              <a:t>Ο έφηβος σιγά σιγά γίνεται αυτόνομος και στο ωράριο ύπνου, κάποιες φορές αυτό ενδέχεται να προκαλέσει αντιθέσεις στις οικογενειακές συνήθειες </a:t>
            </a:r>
            <a:endParaRPr lang="el-GR" b="1" dirty="0"/>
          </a:p>
        </p:txBody>
      </p:sp>
    </p:spTree>
    <p:extLst>
      <p:ext uri="{BB962C8B-B14F-4D97-AF65-F5344CB8AC3E}">
        <p14:creationId xmlns:p14="http://schemas.microsoft.com/office/powerpoint/2010/main" val="2247300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F97611-8FCD-D515-728C-3C4EB7D1ED0B}"/>
              </a:ext>
            </a:extLst>
          </p:cNvPr>
          <p:cNvSpPr>
            <a:spLocks noGrp="1"/>
          </p:cNvSpPr>
          <p:nvPr>
            <p:ph type="title"/>
          </p:nvPr>
        </p:nvSpPr>
        <p:spPr/>
        <p:txBody>
          <a:bodyPr/>
          <a:lstStyle/>
          <a:p>
            <a:pPr algn="ctr"/>
            <a:r>
              <a:rPr lang="el-GR" b="1" dirty="0"/>
              <a:t>Το άγχος στον νέο </a:t>
            </a:r>
          </a:p>
        </p:txBody>
      </p:sp>
      <p:cxnSp>
        <p:nvCxnSpPr>
          <p:cNvPr id="5" name="Ευθύγραμμο βέλος σύνδεσης 4">
            <a:extLst>
              <a:ext uri="{FF2B5EF4-FFF2-40B4-BE49-F238E27FC236}">
                <a16:creationId xmlns:a16="http://schemas.microsoft.com/office/drawing/2014/main" id="{802AE4E1-3301-133D-6446-CC04708CA78E}"/>
              </a:ext>
            </a:extLst>
          </p:cNvPr>
          <p:cNvCxnSpPr>
            <a:cxnSpLocks/>
          </p:cNvCxnSpPr>
          <p:nvPr/>
        </p:nvCxnSpPr>
        <p:spPr>
          <a:xfrm flipH="1">
            <a:off x="3216802" y="1709349"/>
            <a:ext cx="2270449" cy="9218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Ευθύγραμμο βέλος σύνδεσης 6">
            <a:extLst>
              <a:ext uri="{FF2B5EF4-FFF2-40B4-BE49-F238E27FC236}">
                <a16:creationId xmlns:a16="http://schemas.microsoft.com/office/drawing/2014/main" id="{68F57F2D-AB93-7608-99EC-6E1644BED628}"/>
              </a:ext>
            </a:extLst>
          </p:cNvPr>
          <p:cNvCxnSpPr>
            <a:cxnSpLocks/>
          </p:cNvCxnSpPr>
          <p:nvPr/>
        </p:nvCxnSpPr>
        <p:spPr>
          <a:xfrm>
            <a:off x="5487251" y="1709349"/>
            <a:ext cx="2270449" cy="9592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437A62A9-38AE-6140-5E01-4521BE7CFE97}"/>
              </a:ext>
            </a:extLst>
          </p:cNvPr>
          <p:cNvSpPr txBox="1"/>
          <p:nvPr/>
        </p:nvSpPr>
        <p:spPr>
          <a:xfrm>
            <a:off x="680320" y="2649893"/>
            <a:ext cx="4554894" cy="2123658"/>
          </a:xfrm>
          <a:prstGeom prst="rect">
            <a:avLst/>
          </a:prstGeom>
          <a:noFill/>
        </p:spPr>
        <p:txBody>
          <a:bodyPr wrap="square" rtlCol="0">
            <a:spAutoFit/>
          </a:bodyPr>
          <a:lstStyle/>
          <a:p>
            <a:pPr algn="ctr"/>
            <a:r>
              <a:rPr lang="el-GR" sz="2400" b="1" dirty="0"/>
              <a:t>Φυσιολογικό άγχος </a:t>
            </a:r>
          </a:p>
          <a:p>
            <a:pPr marL="285750" indent="-285750">
              <a:buFont typeface="Arial" panose="020B0604020202020204" pitchFamily="34" charset="0"/>
              <a:buChar char="•"/>
            </a:pPr>
            <a:r>
              <a:rPr lang="el-GR" dirty="0"/>
              <a:t>Σπάνιες εκδηλώσεις</a:t>
            </a:r>
          </a:p>
          <a:p>
            <a:pPr marL="285750" indent="-285750">
              <a:buFont typeface="Arial" panose="020B0604020202020204" pitchFamily="34" charset="0"/>
              <a:buChar char="•"/>
            </a:pPr>
            <a:r>
              <a:rPr lang="el-GR" dirty="0"/>
              <a:t>Μικρή χρονική διάρκεια εκδήλωσης</a:t>
            </a:r>
          </a:p>
          <a:p>
            <a:pPr marL="285750" indent="-285750">
              <a:buFont typeface="Arial" panose="020B0604020202020204" pitchFamily="34" charset="0"/>
              <a:buChar char="•"/>
            </a:pPr>
            <a:r>
              <a:rPr lang="el-GR" dirty="0"/>
              <a:t>Δεν επηρεάζει την σωστή λειτουργεία της προσωπικότητας</a:t>
            </a:r>
          </a:p>
          <a:p>
            <a:pPr marL="285750" indent="-285750">
              <a:buFont typeface="Arial" panose="020B0604020202020204" pitchFamily="34" charset="0"/>
              <a:buChar char="•"/>
            </a:pPr>
            <a:r>
              <a:rPr lang="el-GR" dirty="0"/>
              <a:t>Παράδειγμα εκδήλωσης στους νέους: άγχος για ένα διαγώνισμα στο σχολείο </a:t>
            </a:r>
          </a:p>
        </p:txBody>
      </p:sp>
      <p:sp>
        <p:nvSpPr>
          <p:cNvPr id="10" name="TextBox 9">
            <a:extLst>
              <a:ext uri="{FF2B5EF4-FFF2-40B4-BE49-F238E27FC236}">
                <a16:creationId xmlns:a16="http://schemas.microsoft.com/office/drawing/2014/main" id="{D21B0A91-8CD9-4664-965B-611DBF9563AD}"/>
              </a:ext>
            </a:extLst>
          </p:cNvPr>
          <p:cNvSpPr txBox="1"/>
          <p:nvPr/>
        </p:nvSpPr>
        <p:spPr>
          <a:xfrm>
            <a:off x="6456783" y="2668555"/>
            <a:ext cx="4273421" cy="4616648"/>
          </a:xfrm>
          <a:prstGeom prst="rect">
            <a:avLst/>
          </a:prstGeom>
          <a:noFill/>
        </p:spPr>
        <p:txBody>
          <a:bodyPr wrap="square" rtlCol="0">
            <a:spAutoFit/>
          </a:bodyPr>
          <a:lstStyle/>
          <a:p>
            <a:pPr algn="ctr"/>
            <a:r>
              <a:rPr lang="el-GR" sz="2400" b="1" dirty="0"/>
              <a:t>Παθολογικό άγχος</a:t>
            </a:r>
          </a:p>
          <a:p>
            <a:pPr marL="285750" indent="-285750">
              <a:buFont typeface="Arial" panose="020B0604020202020204" pitchFamily="34" charset="0"/>
              <a:buChar char="•"/>
            </a:pPr>
            <a:r>
              <a:rPr lang="el-GR" dirty="0"/>
              <a:t>Επαναλαμβανόμενες εκδηλώσεις </a:t>
            </a:r>
          </a:p>
          <a:p>
            <a:pPr marL="285750" indent="-285750">
              <a:buFont typeface="Arial" panose="020B0604020202020204" pitchFamily="34" charset="0"/>
              <a:buChar char="•"/>
            </a:pPr>
            <a:r>
              <a:rPr lang="el-GR" dirty="0"/>
              <a:t>Μεγάλη χρονική διάρκεια εκδήλωσης</a:t>
            </a:r>
          </a:p>
          <a:p>
            <a:pPr marL="285750" indent="-285750">
              <a:buFont typeface="Arial" panose="020B0604020202020204" pitchFamily="34" charset="0"/>
              <a:buChar char="•"/>
            </a:pPr>
            <a:r>
              <a:rPr lang="el-GR" dirty="0"/>
              <a:t>Μεγάλη επιρροή στην διαμόρφωση της προσωπικότητας του εφήβου</a:t>
            </a:r>
          </a:p>
          <a:p>
            <a:pPr marL="285750" indent="-285750">
              <a:buFont typeface="Arial" panose="020B0604020202020204" pitchFamily="34" charset="0"/>
              <a:buChar char="•"/>
            </a:pPr>
            <a:r>
              <a:rPr lang="el-GR" dirty="0"/>
              <a:t>Εκδηλώνεται με συχνές κρίσεις πανικού (πόνοι στον θώρακα, δυσκολία στην αναπνοή, ταχυπαλμία)</a:t>
            </a:r>
          </a:p>
          <a:p>
            <a:pPr marL="285750" indent="-285750">
              <a:buFont typeface="Arial" panose="020B0604020202020204" pitchFamily="34" charset="0"/>
              <a:buChar char="•"/>
            </a:pPr>
            <a:r>
              <a:rPr lang="el-GR" dirty="0"/>
              <a:t>Συναισθήματα ανησυχίας</a:t>
            </a:r>
          </a:p>
          <a:p>
            <a:pPr marL="285750" indent="-285750">
              <a:buFont typeface="Arial" panose="020B0604020202020204" pitchFamily="34" charset="0"/>
              <a:buChar char="•"/>
            </a:pPr>
            <a:r>
              <a:rPr lang="el-GR" dirty="0"/>
              <a:t>Παράδειγμα εκδήλωσης στους νέους: αγοραφοβία, διαταραχές στον ύπνο, ψυχαναγκαστικές εκδηλώσεις</a:t>
            </a:r>
          </a:p>
          <a:p>
            <a:endParaRPr lang="el-GR"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593289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BBDD-2306-752F-7755-5FAF62E215E6}"/>
              </a:ext>
            </a:extLst>
          </p:cNvPr>
          <p:cNvSpPr>
            <a:spLocks noGrp="1"/>
          </p:cNvSpPr>
          <p:nvPr>
            <p:ph type="title"/>
          </p:nvPr>
        </p:nvSpPr>
        <p:spPr>
          <a:xfrm>
            <a:off x="381741" y="781219"/>
            <a:ext cx="9613861" cy="1080938"/>
          </a:xfrm>
        </p:spPr>
        <p:txBody>
          <a:bodyPr/>
          <a:lstStyle/>
          <a:p>
            <a:pPr algn="ctr"/>
            <a:r>
              <a:rPr lang="el-GR" dirty="0"/>
              <a:t>Συνοπτικά </a:t>
            </a:r>
          </a:p>
        </p:txBody>
      </p:sp>
      <p:sp>
        <p:nvSpPr>
          <p:cNvPr id="3" name="Content Placeholder 2">
            <a:extLst>
              <a:ext uri="{FF2B5EF4-FFF2-40B4-BE49-F238E27FC236}">
                <a16:creationId xmlns:a16="http://schemas.microsoft.com/office/drawing/2014/main" id="{BA1C8D48-6260-9A97-DEDE-AFE00ECAA1B1}"/>
              </a:ext>
            </a:extLst>
          </p:cNvPr>
          <p:cNvSpPr>
            <a:spLocks noGrp="1"/>
          </p:cNvSpPr>
          <p:nvPr>
            <p:ph idx="1"/>
          </p:nvPr>
        </p:nvSpPr>
        <p:spPr/>
        <p:txBody>
          <a:bodyPr>
            <a:normAutofit fontScale="92500"/>
          </a:bodyPr>
          <a:lstStyle/>
          <a:p>
            <a:pPr marL="0" indent="0">
              <a:buNone/>
            </a:pPr>
            <a:r>
              <a:rPr lang="el-GR" dirty="0"/>
              <a:t>Η περίοδος της εφηβείας στην ζωή του ανθρώπου είναι καθοριστική για την διαμόρφωση του χαρακτήρα του, καθώς συνοδεύεται από πολυάριθμα συναισθήματα και εμπειρίες. Το άγχος, η αγωνία για το μέλλον αλλά και οι δυσκολίες στην καθημερινότητα είναι στοιχεία που χαρακτηρίζουν την εφηβεία, για αυτό και είναι σημαντικό όλοι, έφηβοι και ενήλικες, να γνωρίζουμε για αυτά. Έτσι λοιπον, συμπεραίνουμε πως η παρουσία της οικογένειας και των φίλων στην ζωή του νέου είναι απαραίτητη, καθώς πρέπει να δείξουν στον νέο ότι είναι δίπλα του σε αυτό το μεταβατικό στάδιο προς την ενήλικη ζωή και πως δεν είναι ντροπή να ζητήσει την βοήθεια κάποιου μεγαλύτερου του οικογενειακού του περιβάλλοντος ή ειδικού όποτε την χρειαστεί.</a:t>
            </a:r>
          </a:p>
        </p:txBody>
      </p:sp>
    </p:spTree>
    <p:extLst>
      <p:ext uri="{BB962C8B-B14F-4D97-AF65-F5344CB8AC3E}">
        <p14:creationId xmlns:p14="http://schemas.microsoft.com/office/powerpoint/2010/main" val="73733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9E6945-3787-F23B-3F67-60A2F07253F1}"/>
              </a:ext>
            </a:extLst>
          </p:cNvPr>
          <p:cNvSpPr txBox="1"/>
          <p:nvPr/>
        </p:nvSpPr>
        <p:spPr>
          <a:xfrm>
            <a:off x="1270518" y="3044279"/>
            <a:ext cx="9650964" cy="769441"/>
          </a:xfrm>
          <a:prstGeom prst="rect">
            <a:avLst/>
          </a:prstGeom>
          <a:noFill/>
        </p:spPr>
        <p:txBody>
          <a:bodyPr wrap="square" rtlCol="0">
            <a:spAutoFit/>
          </a:bodyPr>
          <a:lstStyle/>
          <a:p>
            <a:r>
              <a:rPr lang="el-GR" sz="4400" dirty="0"/>
              <a:t>Σας ευχαριστούμε για την προσοχή</a:t>
            </a:r>
          </a:p>
        </p:txBody>
      </p:sp>
    </p:spTree>
    <p:extLst>
      <p:ext uri="{BB962C8B-B14F-4D97-AF65-F5344CB8AC3E}">
        <p14:creationId xmlns:p14="http://schemas.microsoft.com/office/powerpoint/2010/main" val="3230327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A417AA-236C-8E51-EE9E-525D1D634F9B}"/>
              </a:ext>
            </a:extLst>
          </p:cNvPr>
          <p:cNvSpPr>
            <a:spLocks noGrp="1"/>
          </p:cNvSpPr>
          <p:nvPr>
            <p:ph type="title"/>
          </p:nvPr>
        </p:nvSpPr>
        <p:spPr>
          <a:xfrm>
            <a:off x="336323" y="589060"/>
            <a:ext cx="10515600" cy="1325563"/>
          </a:xfrm>
        </p:spPr>
        <p:txBody>
          <a:bodyPr/>
          <a:lstStyle/>
          <a:p>
            <a:pPr algn="ctr"/>
            <a:r>
              <a:rPr lang="el-GR" b="1" dirty="0"/>
              <a:t>Ο διαχωρισμός του άγχους στα δύο φύλα</a:t>
            </a:r>
          </a:p>
        </p:txBody>
      </p:sp>
      <p:sp>
        <p:nvSpPr>
          <p:cNvPr id="3" name="Θέση κειμένου 2">
            <a:extLst>
              <a:ext uri="{FF2B5EF4-FFF2-40B4-BE49-F238E27FC236}">
                <a16:creationId xmlns:a16="http://schemas.microsoft.com/office/drawing/2014/main" id="{BE9819D7-1BFF-D352-FED4-05B060422AFD}"/>
              </a:ext>
            </a:extLst>
          </p:cNvPr>
          <p:cNvSpPr>
            <a:spLocks noGrp="1"/>
          </p:cNvSpPr>
          <p:nvPr>
            <p:ph type="body" idx="1"/>
          </p:nvPr>
        </p:nvSpPr>
        <p:spPr>
          <a:xfrm>
            <a:off x="788045" y="2047624"/>
            <a:ext cx="4472327" cy="693135"/>
          </a:xfrm>
        </p:spPr>
        <p:txBody>
          <a:bodyPr/>
          <a:lstStyle/>
          <a:p>
            <a:r>
              <a:rPr lang="el-GR" dirty="0"/>
              <a:t>Άγχος των κοριτσιών</a:t>
            </a:r>
          </a:p>
        </p:txBody>
      </p:sp>
      <p:sp>
        <p:nvSpPr>
          <p:cNvPr id="4" name="Θέση περιεχομένου 3">
            <a:extLst>
              <a:ext uri="{FF2B5EF4-FFF2-40B4-BE49-F238E27FC236}">
                <a16:creationId xmlns:a16="http://schemas.microsoft.com/office/drawing/2014/main" id="{9490460E-2436-44F8-BB65-ECA00C17953B}"/>
              </a:ext>
            </a:extLst>
          </p:cNvPr>
          <p:cNvSpPr>
            <a:spLocks noGrp="1"/>
          </p:cNvSpPr>
          <p:nvPr>
            <p:ph sz="half" idx="2"/>
          </p:nvPr>
        </p:nvSpPr>
        <p:spPr>
          <a:xfrm>
            <a:off x="788045" y="2656783"/>
            <a:ext cx="4698355" cy="2906179"/>
          </a:xfrm>
        </p:spPr>
        <p:txBody>
          <a:bodyPr>
            <a:normAutofit fontScale="85000" lnSpcReduction="10000"/>
          </a:bodyPr>
          <a:lstStyle/>
          <a:p>
            <a:pPr marL="0" indent="0">
              <a:buNone/>
            </a:pPr>
            <a:endParaRPr lang="el-GR" dirty="0"/>
          </a:p>
          <a:p>
            <a:r>
              <a:rPr lang="el-GR" dirty="0"/>
              <a:t>Ένταση και ανικανότητα χαλάρωσης</a:t>
            </a:r>
          </a:p>
          <a:p>
            <a:r>
              <a:rPr lang="el-GR" dirty="0"/>
              <a:t>Συνεχείς ανησυχίες</a:t>
            </a:r>
          </a:p>
          <a:p>
            <a:r>
              <a:rPr lang="el-GR" dirty="0"/>
              <a:t>Υπερβολικός φόβος για το μέλλον</a:t>
            </a:r>
          </a:p>
          <a:p>
            <a:r>
              <a:rPr lang="el-GR" dirty="0"/>
              <a:t>Μηρυκασμός* του παρελθόντος</a:t>
            </a:r>
          </a:p>
          <a:p>
            <a:r>
              <a:rPr lang="el-GR" dirty="0"/>
              <a:t>Υπερβολική ανησυχία για τα επιτεύγματα ή τις ικανότητες</a:t>
            </a:r>
          </a:p>
          <a:p>
            <a:r>
              <a:rPr lang="el-GR" dirty="0"/>
              <a:t>Σωματικά παράπονα</a:t>
            </a:r>
          </a:p>
        </p:txBody>
      </p:sp>
      <p:sp>
        <p:nvSpPr>
          <p:cNvPr id="5" name="Θέση κειμένου 4">
            <a:extLst>
              <a:ext uri="{FF2B5EF4-FFF2-40B4-BE49-F238E27FC236}">
                <a16:creationId xmlns:a16="http://schemas.microsoft.com/office/drawing/2014/main" id="{9EC79F3A-1A98-D034-8368-3FAEDF7C9347}"/>
              </a:ext>
            </a:extLst>
          </p:cNvPr>
          <p:cNvSpPr>
            <a:spLocks noGrp="1"/>
          </p:cNvSpPr>
          <p:nvPr>
            <p:ph type="body" sz="quarter" idx="3"/>
          </p:nvPr>
        </p:nvSpPr>
        <p:spPr>
          <a:xfrm>
            <a:off x="5707138" y="2047624"/>
            <a:ext cx="4474028" cy="692076"/>
          </a:xfrm>
        </p:spPr>
        <p:txBody>
          <a:bodyPr/>
          <a:lstStyle/>
          <a:p>
            <a:r>
              <a:rPr lang="el-GR" dirty="0"/>
              <a:t>Άγχος των αγοριών</a:t>
            </a:r>
          </a:p>
        </p:txBody>
      </p:sp>
      <p:sp>
        <p:nvSpPr>
          <p:cNvPr id="6" name="Θέση περιεχομένου 5">
            <a:extLst>
              <a:ext uri="{FF2B5EF4-FFF2-40B4-BE49-F238E27FC236}">
                <a16:creationId xmlns:a16="http://schemas.microsoft.com/office/drawing/2014/main" id="{411DF4FC-8E19-6E5C-C600-9D77A1595A6B}"/>
              </a:ext>
            </a:extLst>
          </p:cNvPr>
          <p:cNvSpPr>
            <a:spLocks noGrp="1"/>
          </p:cNvSpPr>
          <p:nvPr>
            <p:ph sz="quarter" idx="4"/>
          </p:nvPr>
        </p:nvSpPr>
        <p:spPr>
          <a:xfrm>
            <a:off x="5594123" y="2665211"/>
            <a:ext cx="4700059" cy="2906179"/>
          </a:xfrm>
        </p:spPr>
        <p:txBody>
          <a:bodyPr>
            <a:normAutofit fontScale="85000" lnSpcReduction="10000"/>
          </a:bodyPr>
          <a:lstStyle/>
          <a:p>
            <a:pPr marL="0" indent="0">
              <a:buNone/>
            </a:pPr>
            <a:endParaRPr lang="el-GR" dirty="0"/>
          </a:p>
          <a:p>
            <a:r>
              <a:rPr lang="el-GR" dirty="0"/>
              <a:t>Εκδηλώσεις θυμού</a:t>
            </a:r>
          </a:p>
          <a:p>
            <a:r>
              <a:rPr lang="el-GR" dirty="0"/>
              <a:t>Σωματικά παράπονα</a:t>
            </a:r>
          </a:p>
          <a:p>
            <a:r>
              <a:rPr lang="el-GR" dirty="0"/>
              <a:t>Νευρικότητα</a:t>
            </a:r>
          </a:p>
          <a:p>
            <a:r>
              <a:rPr lang="el-GR" dirty="0"/>
              <a:t>Ανησυχία και απότομη συμπεριφορά</a:t>
            </a:r>
          </a:p>
          <a:p>
            <a:r>
              <a:rPr lang="el-GR" dirty="0"/>
              <a:t>Ξαφνική οργή</a:t>
            </a:r>
          </a:p>
          <a:p>
            <a:r>
              <a:rPr lang="el-GR" dirty="0"/>
              <a:t>Άγχος για επιβολή σε μία κοινωνική ομάδα</a:t>
            </a:r>
          </a:p>
          <a:p>
            <a:endParaRPr lang="el-GR" dirty="0"/>
          </a:p>
          <a:p>
            <a:endParaRPr lang="el-GR" dirty="0"/>
          </a:p>
        </p:txBody>
      </p:sp>
      <p:sp>
        <p:nvSpPr>
          <p:cNvPr id="7" name="TextBox 6">
            <a:extLst>
              <a:ext uri="{FF2B5EF4-FFF2-40B4-BE49-F238E27FC236}">
                <a16:creationId xmlns:a16="http://schemas.microsoft.com/office/drawing/2014/main" id="{7B68A257-47B3-956B-2A17-152275792D30}"/>
              </a:ext>
            </a:extLst>
          </p:cNvPr>
          <p:cNvSpPr txBox="1"/>
          <p:nvPr/>
        </p:nvSpPr>
        <p:spPr>
          <a:xfrm>
            <a:off x="275056" y="5675647"/>
            <a:ext cx="5724331" cy="646331"/>
          </a:xfrm>
          <a:prstGeom prst="rect">
            <a:avLst/>
          </a:prstGeom>
          <a:noFill/>
        </p:spPr>
        <p:txBody>
          <a:bodyPr wrap="square" rtlCol="0">
            <a:spAutoFit/>
          </a:bodyPr>
          <a:lstStyle/>
          <a:p>
            <a:r>
              <a:rPr lang="el-GR" dirty="0"/>
              <a:t>* μηρυκασμός: μία συνήθεια που αφορά στην σκέψη για δυσάρεστα και τραυματικά γεγονότα του παρελθόντος </a:t>
            </a:r>
          </a:p>
        </p:txBody>
      </p:sp>
    </p:spTree>
    <p:extLst>
      <p:ext uri="{BB962C8B-B14F-4D97-AF65-F5344CB8AC3E}">
        <p14:creationId xmlns:p14="http://schemas.microsoft.com/office/powerpoint/2010/main" val="178900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BD6A87-E494-7B28-4C1A-E201A1AEF890}"/>
              </a:ext>
            </a:extLst>
          </p:cNvPr>
          <p:cNvSpPr>
            <a:spLocks noGrp="1"/>
          </p:cNvSpPr>
          <p:nvPr>
            <p:ph type="title"/>
          </p:nvPr>
        </p:nvSpPr>
        <p:spPr/>
        <p:txBody>
          <a:bodyPr/>
          <a:lstStyle/>
          <a:p>
            <a:pPr algn="ctr"/>
            <a:r>
              <a:rPr lang="el-GR" b="1" dirty="0"/>
              <a:t>Ψυχικές διαταραχές στον έφηβο</a:t>
            </a:r>
          </a:p>
        </p:txBody>
      </p:sp>
      <p:sp>
        <p:nvSpPr>
          <p:cNvPr id="3" name="Θέση περιεχομένου 2">
            <a:extLst>
              <a:ext uri="{FF2B5EF4-FFF2-40B4-BE49-F238E27FC236}">
                <a16:creationId xmlns:a16="http://schemas.microsoft.com/office/drawing/2014/main" id="{7F3D88A9-9F6A-E810-0358-D339A2A62A8F}"/>
              </a:ext>
            </a:extLst>
          </p:cNvPr>
          <p:cNvSpPr>
            <a:spLocks noGrp="1"/>
          </p:cNvSpPr>
          <p:nvPr>
            <p:ph idx="1"/>
          </p:nvPr>
        </p:nvSpPr>
        <p:spPr/>
        <p:txBody>
          <a:bodyPr/>
          <a:lstStyle/>
          <a:p>
            <a:pPr marL="0" indent="0" algn="just">
              <a:buNone/>
            </a:pPr>
            <a:r>
              <a:rPr lang="el-GR" dirty="0"/>
              <a:t>Οι ψυχικές διαταραχές χαρακτηρίζονται από μία κατάσταση έντασης και φόβου η οποία συνδέεται συχνά με νευροφυτικές διαταραχές και με διαταραχές του ύπνου που παρατείνονται για πολλούς μήνες ή και χρόνια. Αυτές είναι:</a:t>
            </a:r>
          </a:p>
          <a:p>
            <a:pPr algn="just"/>
            <a:r>
              <a:rPr lang="el-GR" b="1" dirty="0"/>
              <a:t>Κατάθλιψη: </a:t>
            </a:r>
            <a:r>
              <a:rPr lang="el-GR" dirty="0"/>
              <a:t>φόβος για το μέλλον, έντονο συναίσθημα αποτυχίας και στεναχώριας, απελπισία </a:t>
            </a:r>
          </a:p>
          <a:p>
            <a:pPr algn="just"/>
            <a:r>
              <a:rPr lang="el-GR" b="1" dirty="0"/>
              <a:t>Ψυχωτικό άγχος: </a:t>
            </a:r>
            <a:r>
              <a:rPr lang="el-GR" dirty="0"/>
              <a:t>σημαντική αλλοίωση εμπειρίας της πραγματικότητας και παραισθήσεις</a:t>
            </a:r>
          </a:p>
          <a:p>
            <a:pPr marL="0" indent="0">
              <a:buNone/>
            </a:pPr>
            <a:endParaRPr lang="el-GR" dirty="0"/>
          </a:p>
        </p:txBody>
      </p:sp>
    </p:spTree>
    <p:extLst>
      <p:ext uri="{BB962C8B-B14F-4D97-AF65-F5344CB8AC3E}">
        <p14:creationId xmlns:p14="http://schemas.microsoft.com/office/powerpoint/2010/main" val="2452608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7CC048-E14C-7DAB-34FE-9A99BFC714DA}"/>
              </a:ext>
            </a:extLst>
          </p:cNvPr>
          <p:cNvSpPr>
            <a:spLocks noGrp="1"/>
          </p:cNvSpPr>
          <p:nvPr>
            <p:ph type="title"/>
          </p:nvPr>
        </p:nvSpPr>
        <p:spPr/>
        <p:txBody>
          <a:bodyPr/>
          <a:lstStyle/>
          <a:p>
            <a:pPr algn="ctr"/>
            <a:r>
              <a:rPr lang="el-GR" b="1" dirty="0"/>
              <a:t>Ψυχικά τραύματα στον έφηβο</a:t>
            </a:r>
          </a:p>
        </p:txBody>
      </p:sp>
      <p:sp>
        <p:nvSpPr>
          <p:cNvPr id="3" name="Θέση περιεχομένου 2">
            <a:extLst>
              <a:ext uri="{FF2B5EF4-FFF2-40B4-BE49-F238E27FC236}">
                <a16:creationId xmlns:a16="http://schemas.microsoft.com/office/drawing/2014/main" id="{A6018541-B61A-F1FA-807F-B5FC0EB9838E}"/>
              </a:ext>
            </a:extLst>
          </p:cNvPr>
          <p:cNvSpPr>
            <a:spLocks noGrp="1"/>
          </p:cNvSpPr>
          <p:nvPr>
            <p:ph idx="1"/>
          </p:nvPr>
        </p:nvSpPr>
        <p:spPr/>
        <p:txBody>
          <a:bodyPr/>
          <a:lstStyle/>
          <a:p>
            <a:pPr marL="0" indent="0">
              <a:buNone/>
            </a:pPr>
            <a:r>
              <a:rPr lang="el-GR" dirty="0"/>
              <a:t>Μεγάλα ακόμα και μικρά γεγονότα στην ζωή του νέου μπορούν να επηρεάσουν την προσωπικότητά του, δημιουργώντας ψυχικές διαταραχές όπως το άγχος. </a:t>
            </a:r>
          </a:p>
          <a:p>
            <a:pPr marL="0" indent="0">
              <a:buNone/>
            </a:pPr>
            <a:r>
              <a:rPr lang="el-GR" dirty="0"/>
              <a:t>Παραδείγματα τέτοιων γεγονότων:</a:t>
            </a:r>
          </a:p>
          <a:p>
            <a:r>
              <a:rPr lang="el-GR" dirty="0"/>
              <a:t>Ενδοοικογενειακή βία </a:t>
            </a:r>
          </a:p>
          <a:p>
            <a:r>
              <a:rPr lang="el-GR" dirty="0"/>
              <a:t>Ενδοσχολική βία</a:t>
            </a:r>
          </a:p>
          <a:p>
            <a:r>
              <a:rPr lang="el-GR" dirty="0"/>
              <a:t>Απειλές</a:t>
            </a:r>
          </a:p>
          <a:p>
            <a:r>
              <a:rPr lang="el-GR" dirty="0"/>
              <a:t>Σεξουαλική παρενόχληση </a:t>
            </a:r>
          </a:p>
          <a:p>
            <a:endParaRPr lang="el-GR" dirty="0"/>
          </a:p>
          <a:p>
            <a:endParaRPr lang="el-GR" dirty="0"/>
          </a:p>
        </p:txBody>
      </p:sp>
      <p:pic>
        <p:nvPicPr>
          <p:cNvPr id="5" name="Εικόνα 4">
            <a:extLst>
              <a:ext uri="{FF2B5EF4-FFF2-40B4-BE49-F238E27FC236}">
                <a16:creationId xmlns:a16="http://schemas.microsoft.com/office/drawing/2014/main" id="{60AB41B4-E250-6D3D-B1F5-B95D398BE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417" y="3121778"/>
            <a:ext cx="1839548" cy="1914802"/>
          </a:xfrm>
          <a:prstGeom prst="rect">
            <a:avLst/>
          </a:prstGeom>
        </p:spPr>
      </p:pic>
      <p:pic>
        <p:nvPicPr>
          <p:cNvPr id="7" name="Εικόνα 6">
            <a:extLst>
              <a:ext uri="{FF2B5EF4-FFF2-40B4-BE49-F238E27FC236}">
                <a16:creationId xmlns:a16="http://schemas.microsoft.com/office/drawing/2014/main" id="{83ED0621-CB2D-DF87-2754-A975926B1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398" y="3121778"/>
            <a:ext cx="1914802" cy="1914802"/>
          </a:xfrm>
          <a:prstGeom prst="rect">
            <a:avLst/>
          </a:prstGeom>
        </p:spPr>
      </p:pic>
      <p:pic>
        <p:nvPicPr>
          <p:cNvPr id="9" name="Εικόνα 8">
            <a:extLst>
              <a:ext uri="{FF2B5EF4-FFF2-40B4-BE49-F238E27FC236}">
                <a16:creationId xmlns:a16="http://schemas.microsoft.com/office/drawing/2014/main" id="{ED627729-1D9A-5D8E-7E9C-D979E10130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986" y="5137796"/>
            <a:ext cx="3193571" cy="1596785"/>
          </a:xfrm>
          <a:prstGeom prst="rect">
            <a:avLst/>
          </a:prstGeom>
        </p:spPr>
      </p:pic>
    </p:spTree>
    <p:extLst>
      <p:ext uri="{BB962C8B-B14F-4D97-AF65-F5344CB8AC3E}">
        <p14:creationId xmlns:p14="http://schemas.microsoft.com/office/powerpoint/2010/main" val="908310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0C27F7-893B-5F9C-3989-A8AA86AEBA69}"/>
              </a:ext>
            </a:extLst>
          </p:cNvPr>
          <p:cNvSpPr>
            <a:spLocks noGrp="1"/>
          </p:cNvSpPr>
          <p:nvPr>
            <p:ph type="title"/>
          </p:nvPr>
        </p:nvSpPr>
        <p:spPr/>
        <p:txBody>
          <a:bodyPr/>
          <a:lstStyle/>
          <a:p>
            <a:pPr algn="ctr"/>
            <a:r>
              <a:rPr lang="el-GR" b="1" dirty="0"/>
              <a:t>Οι αντιδράσεις απέναντι στους ψυχικούς τραυματισμούς και στις διαταραχές</a:t>
            </a:r>
          </a:p>
        </p:txBody>
      </p:sp>
      <p:sp>
        <p:nvSpPr>
          <p:cNvPr id="3" name="Θέση περιεχομένου 2">
            <a:extLst>
              <a:ext uri="{FF2B5EF4-FFF2-40B4-BE49-F238E27FC236}">
                <a16:creationId xmlns:a16="http://schemas.microsoft.com/office/drawing/2014/main" id="{A7072419-778A-0591-4667-E98E48D10990}"/>
              </a:ext>
            </a:extLst>
          </p:cNvPr>
          <p:cNvSpPr>
            <a:spLocks noGrp="1"/>
          </p:cNvSpPr>
          <p:nvPr>
            <p:ph idx="1"/>
          </p:nvPr>
        </p:nvSpPr>
        <p:spPr/>
        <p:txBody>
          <a:bodyPr/>
          <a:lstStyle/>
          <a:p>
            <a:pPr marL="0" indent="0" algn="just">
              <a:buNone/>
            </a:pPr>
            <a:r>
              <a:rPr lang="el-GR" dirty="0"/>
              <a:t>Οι αντιδράσεις απέναντι στο τραυματικό γεγονός είναι πολλαπλές. Μπορούμε να τις κατατάξουμε σε πέντε κατηγορίες: </a:t>
            </a:r>
          </a:p>
          <a:p>
            <a:pPr algn="just"/>
            <a:r>
              <a:rPr lang="el-GR" dirty="0"/>
              <a:t>Καταφυγή στον φόβο </a:t>
            </a:r>
          </a:p>
          <a:p>
            <a:pPr algn="just"/>
            <a:r>
              <a:rPr lang="el-GR" dirty="0"/>
              <a:t>Καταφυγή στον θυμό</a:t>
            </a:r>
          </a:p>
          <a:p>
            <a:pPr algn="just"/>
            <a:r>
              <a:rPr lang="el-GR" dirty="0"/>
              <a:t>Καθήλωση από πανικό</a:t>
            </a:r>
          </a:p>
          <a:p>
            <a:pPr algn="just"/>
            <a:r>
              <a:rPr lang="el-GR" dirty="0"/>
              <a:t>Ενεργός αναζήτηση λύσεων </a:t>
            </a:r>
          </a:p>
          <a:p>
            <a:pPr algn="just"/>
            <a:r>
              <a:rPr lang="el-GR" dirty="0"/>
              <a:t>Απομόνωση </a:t>
            </a:r>
          </a:p>
          <a:p>
            <a:pPr marL="0" indent="0">
              <a:buNone/>
            </a:pPr>
            <a:endParaRPr lang="el-GR" dirty="0"/>
          </a:p>
          <a:p>
            <a:endParaRPr lang="el-GR" dirty="0"/>
          </a:p>
        </p:txBody>
      </p:sp>
      <p:pic>
        <p:nvPicPr>
          <p:cNvPr id="5" name="Εικόνα 4">
            <a:extLst>
              <a:ext uri="{FF2B5EF4-FFF2-40B4-BE49-F238E27FC236}">
                <a16:creationId xmlns:a16="http://schemas.microsoft.com/office/drawing/2014/main" id="{DEFC758D-9EDF-06A6-6B0F-98368600E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087" y="3121367"/>
            <a:ext cx="2857867" cy="1428934"/>
          </a:xfrm>
          <a:prstGeom prst="rect">
            <a:avLst/>
          </a:prstGeom>
        </p:spPr>
      </p:pic>
      <p:pic>
        <p:nvPicPr>
          <p:cNvPr id="7" name="Εικόνα 6">
            <a:extLst>
              <a:ext uri="{FF2B5EF4-FFF2-40B4-BE49-F238E27FC236}">
                <a16:creationId xmlns:a16="http://schemas.microsoft.com/office/drawing/2014/main" id="{6DB52FEF-E711-FF22-84BC-9239BE5DC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812" y="3116860"/>
            <a:ext cx="2857867" cy="1433441"/>
          </a:xfrm>
          <a:prstGeom prst="rect">
            <a:avLst/>
          </a:prstGeom>
        </p:spPr>
      </p:pic>
      <p:pic>
        <p:nvPicPr>
          <p:cNvPr id="9" name="Εικόνα 8">
            <a:extLst>
              <a:ext uri="{FF2B5EF4-FFF2-40B4-BE49-F238E27FC236}">
                <a16:creationId xmlns:a16="http://schemas.microsoft.com/office/drawing/2014/main" id="{AF231066-9B8D-1E70-B041-480B174BB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087" y="4630660"/>
            <a:ext cx="2143125" cy="2143125"/>
          </a:xfrm>
          <a:prstGeom prst="rect">
            <a:avLst/>
          </a:prstGeom>
        </p:spPr>
      </p:pic>
      <p:pic>
        <p:nvPicPr>
          <p:cNvPr id="11" name="Εικόνα 10">
            <a:extLst>
              <a:ext uri="{FF2B5EF4-FFF2-40B4-BE49-F238E27FC236}">
                <a16:creationId xmlns:a16="http://schemas.microsoft.com/office/drawing/2014/main" id="{80C9F3C8-7B48-FF0E-EEFF-A740AC54FAEA}"/>
              </a:ext>
            </a:extLst>
          </p:cNvPr>
          <p:cNvPicPr>
            <a:picLocks noChangeAspect="1"/>
          </p:cNvPicPr>
          <p:nvPr/>
        </p:nvPicPr>
        <p:blipFill rotWithShape="1">
          <a:blip r:embed="rId5">
            <a:extLst>
              <a:ext uri="{28A0092B-C50C-407E-A947-70E740481C1C}">
                <a14:useLocalDpi xmlns:a14="http://schemas.microsoft.com/office/drawing/2010/main" val="0"/>
              </a:ext>
            </a:extLst>
          </a:blip>
          <a:srcRect b="8078"/>
          <a:stretch/>
        </p:blipFill>
        <p:spPr>
          <a:xfrm>
            <a:off x="8208927" y="4630660"/>
            <a:ext cx="3302752" cy="2143125"/>
          </a:xfrm>
          <a:prstGeom prst="rect">
            <a:avLst/>
          </a:prstGeom>
        </p:spPr>
      </p:pic>
    </p:spTree>
    <p:extLst>
      <p:ext uri="{BB962C8B-B14F-4D97-AF65-F5344CB8AC3E}">
        <p14:creationId xmlns:p14="http://schemas.microsoft.com/office/powerpoint/2010/main" val="1295673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BE372C-6972-9FA5-1F95-EA24A863CDEE}"/>
              </a:ext>
            </a:extLst>
          </p:cNvPr>
          <p:cNvSpPr>
            <a:spLocks noGrp="1"/>
          </p:cNvSpPr>
          <p:nvPr>
            <p:ph type="title"/>
          </p:nvPr>
        </p:nvSpPr>
        <p:spPr>
          <a:xfrm>
            <a:off x="680320" y="753228"/>
            <a:ext cx="9613861" cy="1080938"/>
          </a:xfrm>
        </p:spPr>
        <p:txBody>
          <a:bodyPr/>
          <a:lstStyle/>
          <a:p>
            <a:pPr algn="ctr"/>
            <a:r>
              <a:rPr lang="el-GR" b="1" dirty="0"/>
              <a:t>Θεραπεία των διαταραχών αυτών</a:t>
            </a:r>
          </a:p>
        </p:txBody>
      </p:sp>
      <p:sp>
        <p:nvSpPr>
          <p:cNvPr id="3" name="Θέση περιεχομένου 2">
            <a:extLst>
              <a:ext uri="{FF2B5EF4-FFF2-40B4-BE49-F238E27FC236}">
                <a16:creationId xmlns:a16="http://schemas.microsoft.com/office/drawing/2014/main" id="{9401A0BC-D394-E915-8D97-A1499D13920E}"/>
              </a:ext>
            </a:extLst>
          </p:cNvPr>
          <p:cNvSpPr>
            <a:spLocks noGrp="1"/>
          </p:cNvSpPr>
          <p:nvPr>
            <p:ph idx="1"/>
          </p:nvPr>
        </p:nvSpPr>
        <p:spPr>
          <a:xfrm>
            <a:off x="229451" y="1970739"/>
            <a:ext cx="10515600" cy="4351338"/>
          </a:xfrm>
        </p:spPr>
        <p:txBody>
          <a:bodyPr>
            <a:normAutofit/>
          </a:bodyPr>
          <a:lstStyle/>
          <a:p>
            <a:pPr marL="0" indent="0" algn="just">
              <a:buNone/>
            </a:pPr>
            <a:r>
              <a:rPr lang="el-GR" dirty="0"/>
              <a:t>Η δυνατότητα αντιστρεψιμότητας είναι πολύ πιο σημαντική από ό,τι στις άλλες περιόδους της ζωής. Αυτή επιτυγχάνεται σε δυο τομείς:</a:t>
            </a:r>
          </a:p>
          <a:p>
            <a:r>
              <a:rPr lang="el-GR" b="1" dirty="0"/>
              <a:t>Τα φάρμακα: </a:t>
            </a:r>
            <a:r>
              <a:rPr lang="el-GR" dirty="0"/>
              <a:t>μόνο το παθολογικό άγχος θεραπεύεται </a:t>
            </a:r>
          </a:p>
          <a:p>
            <a:pPr marL="0" indent="0">
              <a:buNone/>
            </a:pPr>
            <a:r>
              <a:rPr lang="el-GR" dirty="0"/>
              <a:t>με φαρμακευτική αγωγή αλλά μπορεί να έχει αρνητικές </a:t>
            </a:r>
          </a:p>
          <a:p>
            <a:pPr marL="0" indent="0">
              <a:buNone/>
            </a:pPr>
            <a:r>
              <a:rPr lang="el-GR" dirty="0"/>
              <a:t>επιπτώσεις στην υγεία του ανθρώπου όπως η εξάρτηση από αυτά.</a:t>
            </a:r>
            <a:endParaRPr lang="en-US" b="1" dirty="0"/>
          </a:p>
          <a:p>
            <a:pPr algn="just"/>
            <a:r>
              <a:rPr lang="el-GR" b="1" dirty="0"/>
              <a:t>Άλλες θεραπευτικές προσεγγίσεις: </a:t>
            </a:r>
            <a:r>
              <a:rPr lang="el-GR" dirty="0"/>
              <a:t>ψυχοθεραπευτική προσέγγιση με προσωπική ψυχοθεραπεία ή με οικογενειακές συνομιλίες με ειδικό</a:t>
            </a:r>
          </a:p>
          <a:p>
            <a:pPr marL="0" indent="0">
              <a:buNone/>
            </a:pPr>
            <a:endParaRPr lang="el-GR" dirty="0"/>
          </a:p>
        </p:txBody>
      </p:sp>
      <p:pic>
        <p:nvPicPr>
          <p:cNvPr id="5" name="Εικόνα 4">
            <a:extLst>
              <a:ext uri="{FF2B5EF4-FFF2-40B4-BE49-F238E27FC236}">
                <a16:creationId xmlns:a16="http://schemas.microsoft.com/office/drawing/2014/main" id="{27294BDA-F272-39A5-636C-1517D9989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892" y="4895539"/>
            <a:ext cx="2528961" cy="1805678"/>
          </a:xfrm>
          <a:prstGeom prst="rect">
            <a:avLst/>
          </a:prstGeom>
        </p:spPr>
      </p:pic>
      <p:pic>
        <p:nvPicPr>
          <p:cNvPr id="7" name="Εικόνα 6">
            <a:extLst>
              <a:ext uri="{FF2B5EF4-FFF2-40B4-BE49-F238E27FC236}">
                <a16:creationId xmlns:a16="http://schemas.microsoft.com/office/drawing/2014/main" id="{C5AA7B43-6D55-3916-E64C-AFB21ED0F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151" y="4895539"/>
            <a:ext cx="3114125" cy="1805678"/>
          </a:xfrm>
          <a:prstGeom prst="rect">
            <a:avLst/>
          </a:prstGeom>
        </p:spPr>
      </p:pic>
    </p:spTree>
    <p:extLst>
      <p:ext uri="{BB962C8B-B14F-4D97-AF65-F5344CB8AC3E}">
        <p14:creationId xmlns:p14="http://schemas.microsoft.com/office/powerpoint/2010/main" val="2569975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8446C9-C458-19FB-7147-9080079B508E}"/>
              </a:ext>
            </a:extLst>
          </p:cNvPr>
          <p:cNvSpPr>
            <a:spLocks noGrp="1"/>
          </p:cNvSpPr>
          <p:nvPr>
            <p:ph type="title"/>
          </p:nvPr>
        </p:nvSpPr>
        <p:spPr/>
        <p:txBody>
          <a:bodyPr/>
          <a:lstStyle/>
          <a:p>
            <a:pPr algn="ctr"/>
            <a:r>
              <a:rPr lang="el-GR" b="1" dirty="0"/>
              <a:t>Υποστήριξη των ψυχικών τραυματισμών</a:t>
            </a:r>
          </a:p>
        </p:txBody>
      </p:sp>
      <p:sp>
        <p:nvSpPr>
          <p:cNvPr id="3" name="Θέση περιεχομένου 2">
            <a:extLst>
              <a:ext uri="{FF2B5EF4-FFF2-40B4-BE49-F238E27FC236}">
                <a16:creationId xmlns:a16="http://schemas.microsoft.com/office/drawing/2014/main" id="{D67ADF77-9E33-ADBD-01A0-001806EF725A}"/>
              </a:ext>
            </a:extLst>
          </p:cNvPr>
          <p:cNvSpPr>
            <a:spLocks noGrp="1"/>
          </p:cNvSpPr>
          <p:nvPr>
            <p:ph idx="1"/>
          </p:nvPr>
        </p:nvSpPr>
        <p:spPr/>
        <p:txBody>
          <a:bodyPr>
            <a:normAutofit lnSpcReduction="10000"/>
          </a:bodyPr>
          <a:lstStyle/>
          <a:p>
            <a:pPr marL="0" indent="0" algn="just">
              <a:buNone/>
            </a:pPr>
            <a:r>
              <a:rPr lang="el-GR" dirty="0"/>
              <a:t>Υπάρχουν δύο είδη προσέγγισης στον τραυματισμό και στις διάφορες μορφές θεραπείας :</a:t>
            </a:r>
          </a:p>
          <a:p>
            <a:pPr marL="571500" indent="-571500" algn="just">
              <a:buFont typeface="+mj-lt"/>
              <a:buAutoNum type="romanUcPeriod"/>
            </a:pPr>
            <a:r>
              <a:rPr lang="el-GR" dirty="0"/>
              <a:t>Μια θεραπεία υποστήριξης του υποκειμένου με κατανόηση. Δηλαδή η διανοητική αντιμετώπιση του άγχους του και η υποστήριξη στο επίπεδο της συμπεριφοράς του, σε συνδυασμό με την δυνατότητα σωματικής και ψυχικής χαλάρωσης του νέου.</a:t>
            </a:r>
          </a:p>
          <a:p>
            <a:pPr marL="571500" indent="-571500" algn="just">
              <a:buFont typeface="+mj-lt"/>
              <a:buAutoNum type="romanUcPeriod"/>
            </a:pPr>
            <a:r>
              <a:rPr lang="el-GR" dirty="0"/>
              <a:t>Μια θεραπεία περισσότερο ψυχαναλυτικής κατεύθυνσης. Αυτή βασίζεται στην αναπαράσταση, στην ανάμνηση και την συνειδητοποίηση των φαντασιωτικών συνδέσμων με την πραγματική τραυματική σκηνή, ώστε ο νέος να αποδεσμευτεί μέσω μίας κάθαρσης και μιας προοδευτικής διεργασίας</a:t>
            </a:r>
          </a:p>
          <a:p>
            <a:pPr marL="571500" indent="-571500">
              <a:buFont typeface="+mj-lt"/>
              <a:buAutoNum type="romanUcPeriod"/>
            </a:pPr>
            <a:endParaRPr lang="el-GR" dirty="0"/>
          </a:p>
        </p:txBody>
      </p:sp>
    </p:spTree>
    <p:extLst>
      <p:ext uri="{BB962C8B-B14F-4D97-AF65-F5344CB8AC3E}">
        <p14:creationId xmlns:p14="http://schemas.microsoft.com/office/powerpoint/2010/main" val="1606213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7BF1A7-51AC-787F-3E3D-77E1171A1B58}"/>
              </a:ext>
            </a:extLst>
          </p:cNvPr>
          <p:cNvSpPr>
            <a:spLocks noGrp="1"/>
          </p:cNvSpPr>
          <p:nvPr>
            <p:ph type="title"/>
          </p:nvPr>
        </p:nvSpPr>
        <p:spPr>
          <a:xfrm>
            <a:off x="838200" y="2192056"/>
            <a:ext cx="10515600" cy="2937912"/>
          </a:xfrm>
        </p:spPr>
        <p:txBody>
          <a:bodyPr>
            <a:normAutofit fontScale="90000"/>
          </a:bodyPr>
          <a:lstStyle/>
          <a:p>
            <a:pPr algn="just"/>
            <a:r>
              <a:rPr lang="el-GR" sz="3600" dirty="0"/>
              <a:t>Μέσα από τις καταστάσεις και τα βιώματα που έρχεται αντιμέτωπος ο νέος αρχίζει και αναπλάθει τον δικό του χαρακτήρα</a:t>
            </a:r>
            <a:r>
              <a:rPr lang="en-US" sz="3600" dirty="0"/>
              <a:t>, </a:t>
            </a:r>
            <a:r>
              <a:rPr lang="el-GR" sz="3600" dirty="0"/>
              <a:t>για αυτό και ο καθένας είναι διαφορετικός. Οι εμπειρίες μας δηλαδή και τα συναισθήματα που αυτές μας δημιουργουν, συμβάλλουν στην μοναδικότητα του ατόμου με τα διαφορετικα χαρακτηριστικά στην συμπεριφορά του. </a:t>
            </a:r>
          </a:p>
        </p:txBody>
      </p:sp>
    </p:spTree>
    <p:extLst>
      <p:ext uri="{BB962C8B-B14F-4D97-AF65-F5344CB8AC3E}">
        <p14:creationId xmlns:p14="http://schemas.microsoft.com/office/powerpoint/2010/main" val="840046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384</TotalTime>
  <Words>1354</Words>
  <Application>Microsoft Office PowerPoint</Application>
  <PresentationFormat>Ευρεία οθόνη</PresentationFormat>
  <Paragraphs>107</Paragraphs>
  <Slides>21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Trebuchet MS</vt:lpstr>
      <vt:lpstr>Wingdings</vt:lpstr>
      <vt:lpstr>Berlin</vt:lpstr>
      <vt:lpstr>Τα χαρακτηριστικά της εφηβείας στον νέο </vt:lpstr>
      <vt:lpstr>Το άγχος στον νέο </vt:lpstr>
      <vt:lpstr>Ο διαχωρισμός του άγχους στα δύο φύλα</vt:lpstr>
      <vt:lpstr>Ψυχικές διαταραχές στον έφηβο</vt:lpstr>
      <vt:lpstr>Ψυχικά τραύματα στον έφηβο</vt:lpstr>
      <vt:lpstr>Οι αντιδράσεις απέναντι στους ψυχικούς τραυματισμούς και στις διαταραχές</vt:lpstr>
      <vt:lpstr>Θεραπεία των διαταραχών αυτών</vt:lpstr>
      <vt:lpstr>Υποστήριξη των ψυχικών τραυματισμών</vt:lpstr>
      <vt:lpstr>Μέσα από τις καταστάσεις και τα βιώματα που έρχεται αντιμέτωπος ο νέος αρχίζει και αναπλάθει τον δικό του χαρακτήρα, για αυτό και ο καθένας είναι διαφορετικός. Οι εμπειρίες μας δηλαδή και τα συναισθήματα που αυτές μας δημιουργουν, συμβάλλουν στην μοναδικότητα του ατόμου με τα διαφορετικα χαρακτηριστικά στην συμπεριφορά του. </vt:lpstr>
      <vt:lpstr>Ο χαρακτήρας του εφήβου</vt:lpstr>
      <vt:lpstr>Κυρίαρχοι τύποι χαρακτήρων του νέου </vt:lpstr>
      <vt:lpstr>Διαχωρισμός του χαρακτήρα του εφήβου </vt:lpstr>
      <vt:lpstr>Ο έφηβος και το σώμα του </vt:lpstr>
      <vt:lpstr>                        Το σώμα είναι ένα προνομιούχο αντικείμενο πάνω στο οποίο καθηλώνεται το άγχος και δημιουργεί διάφορες ανησυχίες. Όπως:</vt:lpstr>
      <vt:lpstr>Οι διατροφικές συμπεριφορές</vt:lpstr>
      <vt:lpstr>Η διατροφική συμπεριφορά</vt:lpstr>
      <vt:lpstr>Ψυχογενής ανορεξία</vt:lpstr>
      <vt:lpstr>Οι διαταραχές ύπνου</vt:lpstr>
      <vt:lpstr>Παράγοντες δυσκολίας ύπνου</vt:lpstr>
      <vt:lpstr>Συνοπτικά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χαρακτηριστικά της εφηβείας στον νέο </dc:title>
  <dc:creator>Maria Galani</dc:creator>
  <cp:lastModifiedBy>Maria Galani</cp:lastModifiedBy>
  <cp:revision>6</cp:revision>
  <dcterms:created xsi:type="dcterms:W3CDTF">2022-11-22T11:20:50Z</dcterms:created>
  <dcterms:modified xsi:type="dcterms:W3CDTF">2022-11-28T22:11:16Z</dcterms:modified>
</cp:coreProperties>
</file>