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2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8" r:id="rId18"/>
    <p:sldId id="273" r:id="rId19"/>
    <p:sldId id="274" r:id="rId20"/>
    <p:sldId id="276" r:id="rId21"/>
    <p:sldId id="27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69" autoAdjust="0"/>
    <p:restoredTop sz="94660"/>
  </p:normalViewPr>
  <p:slideViewPr>
    <p:cSldViewPr>
      <p:cViewPr varScale="1">
        <p:scale>
          <a:sx n="59" d="100"/>
          <a:sy n="59" d="100"/>
        </p:scale>
        <p:origin x="1484" y="5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9D7C838-1EDB-4CB3-A5A0-B3F70F2F56DB}" type="datetimeFigureOut">
              <a:rPr lang="en-US" smtClean="0"/>
              <a:t>12/3/2022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2533281-8A34-4B74-B657-FCCC241321A5}" type="slidenum">
              <a:rPr lang="en-US" smtClean="0"/>
              <a:t>‹#›</a:t>
            </a:fld>
            <a:endParaRPr lang="en-US"/>
          </a:p>
        </p:txBody>
      </p:sp>
    </p:spTree>
    <p:extLst>
      <p:ext uri="{BB962C8B-B14F-4D97-AF65-F5344CB8AC3E}">
        <p14:creationId xmlns:p14="http://schemas.microsoft.com/office/powerpoint/2010/main" val="20728661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533281-8A34-4B74-B657-FCCC241321A5}" type="slidenum">
              <a:rPr lang="en-US" smtClean="0"/>
              <a:t>1</a:t>
            </a:fld>
            <a:endParaRPr lang="en-US"/>
          </a:p>
        </p:txBody>
      </p:sp>
    </p:spTree>
    <p:extLst>
      <p:ext uri="{BB962C8B-B14F-4D97-AF65-F5344CB8AC3E}">
        <p14:creationId xmlns:p14="http://schemas.microsoft.com/office/powerpoint/2010/main" val="29077874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DB76BE10-A9F3-4E9A-BED1-BFBFB352EF42}"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8708685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Πανοραμική 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B76BE10-A9F3-4E9A-BED1-BFBFB352EF42}"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267741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l-GR"/>
              <a:t>Κάντε κλικ για να επεξεργαστείτε τον τίτλο υποδείγματος</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B76BE10-A9F3-4E9A-BED1-BFBFB352EF42}"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2288799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l-GR"/>
              <a:t>Κάντε κλικ για να επεξεργαστείτε τον τίτλο υποδείγματος</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l-GR"/>
              <a:t>Στυλ κειμένου υποδείγματος</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B76BE10-A9F3-4E9A-BED1-BFBFB352EF42}"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D877-0BED-4ACE-A8D9-E3BC5C090509}" type="slidenum">
              <a:rPr lang="en-US" smtClean="0"/>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5379778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B76BE10-A9F3-4E9A-BED1-BFBFB352EF42}"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2478269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στήλε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B76BE10-A9F3-4E9A-BED1-BFBFB352EF42}" type="datetimeFigureOut">
              <a:rPr lang="en-US" smtClean="0"/>
              <a:t>12/3/2022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3381943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Στήλη 3 εικόνων">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B76BE10-A9F3-4E9A-BED1-BFBFB352EF42}" type="datetimeFigureOut">
              <a:rPr lang="en-US" smtClean="0"/>
              <a:t>12/3/2022</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118125256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nchor="t" anchorCtr="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B76BE10-A9F3-4E9A-BED1-BFBFB352EF42}"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33410063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10"/>
          </p:nvPr>
        </p:nvSpPr>
        <p:spPr/>
        <p:txBody>
          <a:bodyPr/>
          <a:lstStyle/>
          <a:p>
            <a:fld id="{DB76BE10-A9F3-4E9A-BED1-BFBFB352EF42}"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2177395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3"/>
          <p:cNvSpPr>
            <a:spLocks noGrp="1"/>
          </p:cNvSpPr>
          <p:nvPr>
            <p:ph type="dt" sz="half" idx="10"/>
          </p:nvPr>
        </p:nvSpPr>
        <p:spPr/>
        <p:txBody>
          <a:bodyPr/>
          <a:lstStyle/>
          <a:p>
            <a:fld id="{DB76BE10-A9F3-4E9A-BED1-BFBFB352EF42}"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16248102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Στυλ κειμένου υποδείγματος</a:t>
            </a:r>
          </a:p>
        </p:txBody>
      </p:sp>
      <p:sp>
        <p:nvSpPr>
          <p:cNvPr id="4" name="Date Placeholder 3"/>
          <p:cNvSpPr>
            <a:spLocks noGrp="1"/>
          </p:cNvSpPr>
          <p:nvPr>
            <p:ph type="dt" sz="half" idx="10"/>
          </p:nvPr>
        </p:nvSpPr>
        <p:spPr/>
        <p:txBody>
          <a:bodyPr/>
          <a:lstStyle/>
          <a:p>
            <a:fld id="{DB76BE10-A9F3-4E9A-BED1-BFBFB352EF42}" type="datetimeFigureOut">
              <a:rPr lang="en-US" smtClean="0"/>
              <a:t>12/3/2022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4112634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Date Placeholder 4"/>
          <p:cNvSpPr>
            <a:spLocks noGrp="1"/>
          </p:cNvSpPr>
          <p:nvPr>
            <p:ph type="dt" sz="half" idx="10"/>
          </p:nvPr>
        </p:nvSpPr>
        <p:spPr/>
        <p:txBody>
          <a:bodyPr/>
          <a:lstStyle/>
          <a:p>
            <a:fld id="{DB76BE10-A9F3-4E9A-BED1-BFBFB352EF42}"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541391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7" name="Date Placeholder 6"/>
          <p:cNvSpPr>
            <a:spLocks noGrp="1"/>
          </p:cNvSpPr>
          <p:nvPr>
            <p:ph type="dt" sz="half" idx="10"/>
          </p:nvPr>
        </p:nvSpPr>
        <p:spPr/>
        <p:txBody>
          <a:bodyPr/>
          <a:lstStyle/>
          <a:p>
            <a:fld id="{DB76BE10-A9F3-4E9A-BED1-BFBFB352EF42}" type="datetimeFigureOut">
              <a:rPr lang="en-US" smtClean="0"/>
              <a:t>12/3/2022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462589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7" name="Date Placeholder 2"/>
          <p:cNvSpPr>
            <a:spLocks noGrp="1"/>
          </p:cNvSpPr>
          <p:nvPr>
            <p:ph type="dt" sz="half" idx="10"/>
          </p:nvPr>
        </p:nvSpPr>
        <p:spPr/>
        <p:txBody>
          <a:bodyPr/>
          <a:lstStyle/>
          <a:p>
            <a:fld id="{DB76BE10-A9F3-4E9A-BED1-BFBFB352EF42}" type="datetimeFigureOut">
              <a:rPr lang="en-US" smtClean="0"/>
              <a:t>12/3/2022</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34874671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B76BE10-A9F3-4E9A-BED1-BFBFB352EF42}" type="datetimeFigureOut">
              <a:rPr lang="en-US" smtClean="0"/>
              <a:t>12/3/2022</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39692736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7" name="Date Placeholder 4"/>
          <p:cNvSpPr>
            <a:spLocks noGrp="1"/>
          </p:cNvSpPr>
          <p:nvPr>
            <p:ph type="dt" sz="half" idx="10"/>
          </p:nvPr>
        </p:nvSpPr>
        <p:spPr/>
        <p:txBody>
          <a:bodyPr/>
          <a:lstStyle/>
          <a:p>
            <a:fld id="{DB76BE10-A9F3-4E9A-BED1-BFBFB352EF42}" type="datetimeFigureOut">
              <a:rPr lang="en-US" smtClean="0"/>
              <a:t>12/3/2022</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16341827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Στυλ κειμένου υποδείγματος</a:t>
            </a:r>
          </a:p>
        </p:txBody>
      </p:sp>
      <p:sp>
        <p:nvSpPr>
          <p:cNvPr id="5" name="Date Placeholder 4"/>
          <p:cNvSpPr>
            <a:spLocks noGrp="1"/>
          </p:cNvSpPr>
          <p:nvPr>
            <p:ph type="dt" sz="half" idx="10"/>
          </p:nvPr>
        </p:nvSpPr>
        <p:spPr/>
        <p:txBody>
          <a:bodyPr/>
          <a:lstStyle/>
          <a:p>
            <a:fld id="{DB76BE10-A9F3-4E9A-BED1-BFBFB352EF42}" type="datetimeFigureOut">
              <a:rPr lang="en-US" smtClean="0"/>
              <a:t>12/3/2022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EABD877-0BED-4ACE-A8D9-E3BC5C090509}" type="slidenum">
              <a:rPr lang="en-US" smtClean="0"/>
              <a:t>‹#›</a:t>
            </a:fld>
            <a:endParaRPr lang="en-US"/>
          </a:p>
        </p:txBody>
      </p:sp>
    </p:spTree>
    <p:extLst>
      <p:ext uri="{BB962C8B-B14F-4D97-AF65-F5344CB8AC3E}">
        <p14:creationId xmlns:p14="http://schemas.microsoft.com/office/powerpoint/2010/main" val="24109898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B76BE10-A9F3-4E9A-BED1-BFBFB352EF42}" type="datetimeFigureOut">
              <a:rPr lang="en-US" smtClean="0"/>
              <a:t>12/3/2022</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3EABD877-0BED-4ACE-A8D9-E3BC5C090509}" type="slidenum">
              <a:rPr lang="en-US" smtClean="0"/>
              <a:t>‹#›</a:t>
            </a:fld>
            <a:endParaRPr lang="en-US"/>
          </a:p>
        </p:txBody>
      </p:sp>
    </p:spTree>
    <p:extLst>
      <p:ext uri="{BB962C8B-B14F-4D97-AF65-F5344CB8AC3E}">
        <p14:creationId xmlns:p14="http://schemas.microsoft.com/office/powerpoint/2010/main" val="2301146303"/>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630FD8C1-0D64-B0D5-AB49-F430613A873C}"/>
              </a:ext>
            </a:extLst>
          </p:cNvPr>
          <p:cNvPicPr>
            <a:picLocks noChangeAspect="1"/>
          </p:cNvPicPr>
          <p:nvPr/>
        </p:nvPicPr>
        <p:blipFill rotWithShape="1">
          <a:blip r:embed="rId4">
            <a:duotone>
              <a:prstClr val="black"/>
              <a:schemeClr val="accent5">
                <a:tint val="45000"/>
                <a:satMod val="400000"/>
              </a:schemeClr>
            </a:duotone>
            <a:alphaModFix amt="25000"/>
          </a:blip>
          <a:srcRect t="28425" r="9092" b="16860"/>
          <a:stretch/>
        </p:blipFill>
        <p:spPr>
          <a:xfrm>
            <a:off x="0" y="0"/>
            <a:ext cx="9143980" cy="6857990"/>
          </a:xfrm>
          <a:prstGeom prst="rect">
            <a:avLst/>
          </a:prstGeom>
        </p:spPr>
      </p:pic>
      <p:sp>
        <p:nvSpPr>
          <p:cNvPr id="6" name="Title 5"/>
          <p:cNvSpPr>
            <a:spLocks noGrp="1"/>
          </p:cNvSpPr>
          <p:nvPr>
            <p:ph type="ctrTitle"/>
          </p:nvPr>
        </p:nvSpPr>
        <p:spPr>
          <a:xfrm>
            <a:off x="866215" y="1497509"/>
            <a:ext cx="6619243" cy="2338981"/>
          </a:xfrm>
        </p:spPr>
        <p:txBody>
          <a:bodyPr>
            <a:normAutofit/>
          </a:bodyPr>
          <a:lstStyle/>
          <a:p>
            <a:pPr>
              <a:lnSpc>
                <a:spcPct val="90000"/>
              </a:lnSpc>
            </a:pPr>
            <a:r>
              <a:rPr lang="el-GR" b="1" u="sng" dirty="0"/>
              <a:t>ΕΦΗΒΕΙΑ ΚΑΙ ΝΑΡΚΩΤΙΚΑ</a:t>
            </a:r>
            <a:endParaRPr lang="en-US" b="1" u="sng" dirty="0"/>
          </a:p>
        </p:txBody>
      </p:sp>
      <p:sp>
        <p:nvSpPr>
          <p:cNvPr id="7" name="Subtitle 6"/>
          <p:cNvSpPr>
            <a:spLocks noGrp="1"/>
          </p:cNvSpPr>
          <p:nvPr>
            <p:ph type="subTitle" idx="1"/>
          </p:nvPr>
        </p:nvSpPr>
        <p:spPr>
          <a:xfrm>
            <a:off x="866216" y="4191000"/>
            <a:ext cx="6619243" cy="1447800"/>
          </a:xfrm>
        </p:spPr>
        <p:txBody>
          <a:bodyPr>
            <a:noAutofit/>
          </a:bodyPr>
          <a:lstStyle/>
          <a:p>
            <a:pPr marL="457200" indent="-457200">
              <a:lnSpc>
                <a:spcPct val="90000"/>
              </a:lnSpc>
              <a:buFont typeface="Arial" panose="020B0604020202020204" pitchFamily="34" charset="0"/>
              <a:buChar char="•"/>
            </a:pPr>
            <a:r>
              <a:rPr lang="el-GR" sz="1600" dirty="0">
                <a:latin typeface="Arial" panose="020B0604020202020204" pitchFamily="34" charset="0"/>
                <a:cs typeface="Arial" panose="020B0604020202020204" pitchFamily="34" charset="0"/>
              </a:rPr>
              <a:t>ΟΝΟΜΑΤΕΠΩΝΥΜΟ: ΕΛΕΥΘΕΡΙΟΣ ΧΑΡΑΛΑΜΠΟΥΣ</a:t>
            </a:r>
          </a:p>
          <a:p>
            <a:pPr marL="457200" indent="-457200">
              <a:lnSpc>
                <a:spcPct val="90000"/>
              </a:lnSpc>
              <a:buFont typeface="Arial" panose="020B0604020202020204" pitchFamily="34" charset="0"/>
              <a:buChar char="•"/>
            </a:pPr>
            <a:r>
              <a:rPr lang="el-GR" sz="1600" dirty="0">
                <a:latin typeface="Arial" panose="020B0604020202020204" pitchFamily="34" charset="0"/>
                <a:cs typeface="Arial" panose="020B0604020202020204" pitchFamily="34" charset="0"/>
              </a:rPr>
              <a:t>ΧΕΙΜΕΡΙΝΟ ΕΞΑΜΗΝΟ 2022-23 </a:t>
            </a:r>
          </a:p>
          <a:p>
            <a:pPr marL="457200" indent="-457200">
              <a:lnSpc>
                <a:spcPct val="90000"/>
              </a:lnSpc>
              <a:buFont typeface="Arial" panose="020B0604020202020204" pitchFamily="34" charset="0"/>
              <a:buChar char="•"/>
            </a:pPr>
            <a:r>
              <a:rPr lang="el-GR" sz="1600" dirty="0">
                <a:latin typeface="Arial" panose="020B0604020202020204" pitchFamily="34" charset="0"/>
                <a:cs typeface="Arial" panose="020B0604020202020204" pitchFamily="34" charset="0"/>
              </a:rPr>
              <a:t>ΤΜΗΜΑ ΕΚΠΑΙΔΕΥΤΙΚΩΝ ΜΗΧΑΝΟΛΟΓΩΝ ΜΗΧΑΝΙΚΩΝ (ΑΣΠΑΙΤΕ)</a:t>
            </a:r>
          </a:p>
          <a:p>
            <a:pPr marL="457200" indent="-457200">
              <a:lnSpc>
                <a:spcPct val="90000"/>
              </a:lnSpc>
              <a:buFont typeface="Arial" panose="020B0604020202020204" pitchFamily="34" charset="0"/>
              <a:buChar char="•"/>
            </a:pPr>
            <a:r>
              <a:rPr lang="el-GR" sz="1600" dirty="0">
                <a:latin typeface="Arial" panose="020B0604020202020204" pitchFamily="34" charset="0"/>
                <a:cs typeface="Arial" panose="020B0604020202020204" pitchFamily="34" charset="0"/>
              </a:rPr>
              <a:t>ΜΑΘΗΜΑ: ΑΝΑΠΤΥΞΙΑΚΗ ΨΥΧΟΛΟΓΙΑ</a:t>
            </a:r>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1167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400"/>
                                        <p:tgtEl>
                                          <p:spTgt spid="7">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6"/>
                                        </p:tgtEl>
                                        <p:attrNameLst>
                                          <p:attrName>style.visibility</p:attrName>
                                        </p:attrNameLst>
                                      </p:cBhvr>
                                      <p:to>
                                        <p:strVal val="visible"/>
                                      </p:to>
                                    </p:set>
                                    <p:animEffect transition="in" filter="fade">
                                      <p:cBhvr>
                                        <p:cTn id="10" dur="4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7">
                                            <p:txEl>
                                              <p:pRg st="1" end="1"/>
                                            </p:txEl>
                                          </p:spTgt>
                                        </p:tgtEl>
                                        <p:attrNameLst>
                                          <p:attrName>style.visibility</p:attrName>
                                        </p:attrNameLst>
                                      </p:cBhvr>
                                      <p:to>
                                        <p:strVal val="visible"/>
                                      </p:to>
                                    </p:set>
                                    <p:animEffect transition="in" filter="fade">
                                      <p:cBhvr>
                                        <p:cTn id="15" dur="400"/>
                                        <p:tgtEl>
                                          <p:spTgt spid="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2000"/>
                                  </p:stCondLst>
                                  <p:iterate type="lt">
                                    <p:tmPct val="10000"/>
                                  </p:iterate>
                                  <p:childTnLst>
                                    <p:set>
                                      <p:cBhvr>
                                        <p:cTn id="19" dur="1" fill="hold">
                                          <p:stCondLst>
                                            <p:cond delay="0"/>
                                          </p:stCondLst>
                                        </p:cTn>
                                        <p:tgtEl>
                                          <p:spTgt spid="7">
                                            <p:txEl>
                                              <p:pRg st="2" end="2"/>
                                            </p:txEl>
                                          </p:spTgt>
                                        </p:tgtEl>
                                        <p:attrNameLst>
                                          <p:attrName>style.visibility</p:attrName>
                                        </p:attrNameLst>
                                      </p:cBhvr>
                                      <p:to>
                                        <p:strVal val="visible"/>
                                      </p:to>
                                    </p:set>
                                    <p:animEffect transition="in" filter="fade">
                                      <p:cBhvr>
                                        <p:cTn id="20" dur="400"/>
                                        <p:tgtEl>
                                          <p:spTgt spid="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2000"/>
                                  </p:stCondLst>
                                  <p:iterate type="lt">
                                    <p:tmPct val="10000"/>
                                  </p:iterate>
                                  <p:childTnLst>
                                    <p:set>
                                      <p:cBhvr>
                                        <p:cTn id="24" dur="1" fill="hold">
                                          <p:stCondLst>
                                            <p:cond delay="0"/>
                                          </p:stCondLst>
                                        </p:cTn>
                                        <p:tgtEl>
                                          <p:spTgt spid="7">
                                            <p:txEl>
                                              <p:pRg st="3" end="3"/>
                                            </p:txEl>
                                          </p:spTgt>
                                        </p:tgtEl>
                                        <p:attrNameLst>
                                          <p:attrName>style.visibility</p:attrName>
                                        </p:attrNameLst>
                                      </p:cBhvr>
                                      <p:to>
                                        <p:strVal val="visible"/>
                                      </p:to>
                                    </p:set>
                                    <p:animEffect transition="in" filter="fade">
                                      <p:cBhvr>
                                        <p:cTn id="25" dur="4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u="sng" dirty="0"/>
              <a:t>Στόχοι άρνησης του εφήβου:</a:t>
            </a:r>
            <a:endParaRPr lang="en-US" b="1" u="sng" dirty="0"/>
          </a:p>
        </p:txBody>
      </p:sp>
      <p:sp>
        <p:nvSpPr>
          <p:cNvPr id="3" name="Text Placeholder 2"/>
          <p:cNvSpPr>
            <a:spLocks noGrp="1"/>
          </p:cNvSpPr>
          <p:nvPr>
            <p:ph type="body" idx="1"/>
          </p:nvPr>
        </p:nvSpPr>
        <p:spPr>
          <a:xfrm>
            <a:off x="381000" y="1981200"/>
            <a:ext cx="3744813" cy="762000"/>
          </a:xfrm>
        </p:spPr>
        <p:txBody>
          <a:bodyPr>
            <a:normAutofit fontScale="85000" lnSpcReduction="20000"/>
          </a:bodyPr>
          <a:lstStyle/>
          <a:p>
            <a:r>
              <a:rPr lang="el-GR" sz="2000" b="1" dirty="0"/>
              <a:t>Σε οικογένειες που οι σχέσεις ανάμεσα στα μέλη της είναι φυσιολογικές</a:t>
            </a:r>
            <a:endParaRPr lang="en-US" sz="2000" b="1" dirty="0"/>
          </a:p>
        </p:txBody>
      </p:sp>
      <p:sp>
        <p:nvSpPr>
          <p:cNvPr id="5" name="Content Placeholder 4"/>
          <p:cNvSpPr>
            <a:spLocks noGrp="1"/>
          </p:cNvSpPr>
          <p:nvPr>
            <p:ph sz="half" idx="2"/>
          </p:nvPr>
        </p:nvSpPr>
        <p:spPr>
          <a:xfrm>
            <a:off x="381000" y="3111398"/>
            <a:ext cx="3744813" cy="3741738"/>
          </a:xfrm>
        </p:spPr>
        <p:txBody>
          <a:bodyPr>
            <a:normAutofit/>
          </a:bodyPr>
          <a:lstStyle/>
          <a:p>
            <a:pPr>
              <a:buFont typeface="Wingdings" pitchFamily="2" charset="2"/>
              <a:buChar char="§"/>
            </a:pPr>
            <a:r>
              <a:rPr lang="el-GR" sz="2000" dirty="0"/>
              <a:t>Να αξιολογήσει την ικανότητα των γονέων  του να ζητήσουν βοήθεια (να βγάλουν το πρόβλημα προς τα έξω)</a:t>
            </a:r>
          </a:p>
          <a:p>
            <a:pPr>
              <a:buFont typeface="Wingdings" pitchFamily="2" charset="2"/>
              <a:buChar char="§"/>
            </a:pPr>
            <a:r>
              <a:rPr lang="el-GR" sz="2000" dirty="0"/>
              <a:t>Να υπολογίσει την αποφασιστικότητα των γονιών του</a:t>
            </a:r>
            <a:endParaRPr lang="en-US" sz="2000" dirty="0"/>
          </a:p>
        </p:txBody>
      </p:sp>
      <p:sp>
        <p:nvSpPr>
          <p:cNvPr id="4" name="Text Placeholder 3"/>
          <p:cNvSpPr>
            <a:spLocks noGrp="1"/>
          </p:cNvSpPr>
          <p:nvPr>
            <p:ph type="body" sz="quarter" idx="3"/>
          </p:nvPr>
        </p:nvSpPr>
        <p:spPr>
          <a:xfrm>
            <a:off x="4419600" y="2074069"/>
            <a:ext cx="3744812" cy="576262"/>
          </a:xfrm>
        </p:spPr>
        <p:txBody>
          <a:bodyPr>
            <a:noAutofit/>
          </a:bodyPr>
          <a:lstStyle/>
          <a:p>
            <a:r>
              <a:rPr lang="el-GR" sz="2000" b="1" dirty="0"/>
              <a:t>Σε χωρισμένες οικογένειες με προβληματικές σχέσεις </a:t>
            </a:r>
            <a:endParaRPr lang="en-US" sz="2000" b="1" dirty="0"/>
          </a:p>
        </p:txBody>
      </p:sp>
      <p:sp>
        <p:nvSpPr>
          <p:cNvPr id="6" name="Content Placeholder 5"/>
          <p:cNvSpPr>
            <a:spLocks noGrp="1"/>
          </p:cNvSpPr>
          <p:nvPr>
            <p:ph sz="quarter" idx="4"/>
          </p:nvPr>
        </p:nvSpPr>
        <p:spPr>
          <a:xfrm>
            <a:off x="4419600" y="3111398"/>
            <a:ext cx="3744809" cy="2756002"/>
          </a:xfrm>
        </p:spPr>
        <p:txBody>
          <a:bodyPr>
            <a:normAutofit/>
          </a:bodyPr>
          <a:lstStyle/>
          <a:p>
            <a:pPr>
              <a:buFont typeface="Wingdings" pitchFamily="2" charset="2"/>
              <a:buChar char="§"/>
            </a:pPr>
            <a:r>
              <a:rPr lang="el-GR" sz="2000" dirty="0"/>
              <a:t>Να δοκιμάσει τη συνοχή του </a:t>
            </a:r>
            <a:r>
              <a:rPr lang="el-GR" sz="2000" dirty="0" err="1"/>
              <a:t>γονεϊκού</a:t>
            </a:r>
            <a:r>
              <a:rPr lang="el-GR" sz="2000" dirty="0"/>
              <a:t> ζεύγους</a:t>
            </a:r>
          </a:p>
          <a:p>
            <a:pPr>
              <a:buFont typeface="Wingdings" pitchFamily="2" charset="2"/>
              <a:buChar char="§"/>
            </a:pPr>
            <a:r>
              <a:rPr lang="el-GR" sz="2000" dirty="0"/>
              <a:t>Να καταπολεμήσει τη διαδικασία ενός παθολογικού χαρακτηρισμού (ταμπέλας)</a:t>
            </a:r>
            <a:endParaRPr lang="en-US" sz="2000" dirty="0"/>
          </a:p>
        </p:txBody>
      </p:sp>
      <p:cxnSp>
        <p:nvCxnSpPr>
          <p:cNvPr id="8" name="Ευθεία γραμμή σύνδεσης 7">
            <a:extLst>
              <a:ext uri="{FF2B5EF4-FFF2-40B4-BE49-F238E27FC236}">
                <a16:creationId xmlns:a16="http://schemas.microsoft.com/office/drawing/2014/main" id="{BBD82E4F-2218-BC06-4F54-28A5B6931559}"/>
              </a:ext>
            </a:extLst>
          </p:cNvPr>
          <p:cNvCxnSpPr>
            <a:cxnSpLocks/>
          </p:cNvCxnSpPr>
          <p:nvPr/>
        </p:nvCxnSpPr>
        <p:spPr>
          <a:xfrm>
            <a:off x="4191000" y="1853248"/>
            <a:ext cx="0" cy="4242752"/>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005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b="1" u="sng" dirty="0"/>
              <a:t>Σχιζοφρένεια:</a:t>
            </a:r>
            <a:endParaRPr lang="en-US" b="1" u="sng" dirty="0"/>
          </a:p>
        </p:txBody>
      </p:sp>
      <p:sp>
        <p:nvSpPr>
          <p:cNvPr id="2" name="Content Placeholder 1"/>
          <p:cNvSpPr>
            <a:spLocks noGrp="1"/>
          </p:cNvSpPr>
          <p:nvPr>
            <p:ph idx="1"/>
          </p:nvPr>
        </p:nvSpPr>
        <p:spPr>
          <a:xfrm>
            <a:off x="827700" y="2052925"/>
            <a:ext cx="6712390" cy="4195481"/>
          </a:xfrm>
        </p:spPr>
        <p:txBody>
          <a:bodyPr>
            <a:normAutofit/>
          </a:bodyPr>
          <a:lstStyle/>
          <a:p>
            <a:pPr marL="109728" indent="0" algn="just">
              <a:buNone/>
            </a:pPr>
            <a:r>
              <a:rPr lang="el-GR" sz="2400" dirty="0"/>
              <a:t>Η σχιζοφρένεια είναι η πιο σοβαρή από τις  ψυχικές ασθένειες και αρχίζει πολλές φορές από την εφηβεία.</a:t>
            </a:r>
          </a:p>
          <a:p>
            <a:pPr marL="109728" indent="0" algn="just">
              <a:buNone/>
            </a:pPr>
            <a:r>
              <a:rPr lang="el-GR" sz="2400" dirty="0"/>
              <a:t>Είναι σοβαρή ασθένεια μεγάλης διάρκειας στην οποία είναι δυσδιάκριτα τα όρια φυσιολογικού και παθολογικού. Γι’ αυτό τον λόγο υπάρχει ο κίνδυνος των καταχρήσεων ή αδυναμία στο καθορισμό διάγνωσης.</a:t>
            </a:r>
            <a:endParaRPr lang="en-US" sz="2400" dirty="0"/>
          </a:p>
        </p:txBody>
      </p:sp>
    </p:spTree>
    <p:extLst>
      <p:ext uri="{BB962C8B-B14F-4D97-AF65-F5344CB8AC3E}">
        <p14:creationId xmlns:p14="http://schemas.microsoft.com/office/powerpoint/2010/main" val="3072382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b="1" u="sng" dirty="0"/>
              <a:t>Τρεις διαφορετικοί τύποι έναρξης της σχιζοφρένειας:</a:t>
            </a:r>
            <a:endParaRPr lang="en-US" b="1" u="sng" dirty="0"/>
          </a:p>
        </p:txBody>
      </p:sp>
      <p:sp>
        <p:nvSpPr>
          <p:cNvPr id="2" name="Content Placeholder 1"/>
          <p:cNvSpPr>
            <a:spLocks noGrp="1"/>
          </p:cNvSpPr>
          <p:nvPr>
            <p:ph idx="1"/>
          </p:nvPr>
        </p:nvSpPr>
        <p:spPr>
          <a:xfrm>
            <a:off x="827700" y="2052926"/>
            <a:ext cx="7630500" cy="2951828"/>
          </a:xfrm>
        </p:spPr>
        <p:txBody>
          <a:bodyPr>
            <a:normAutofit/>
          </a:bodyPr>
          <a:lstStyle/>
          <a:p>
            <a:pPr algn="just">
              <a:buFont typeface="Wingdings" pitchFamily="2" charset="2"/>
              <a:buChar char="§"/>
            </a:pPr>
            <a:r>
              <a:rPr lang="el-GR" b="1" dirty="0"/>
              <a:t>Οξείες μορφές </a:t>
            </a:r>
            <a:r>
              <a:rPr lang="el-GR" dirty="0"/>
              <a:t>(2/3 των περιπτώσεων). Παρατηρείται ξέσπασμα παραληρήματος ή οξεία σύγχυση, μανιακή μελαγχολική ή ανάμεικτη τάση.</a:t>
            </a:r>
          </a:p>
          <a:p>
            <a:pPr algn="just">
              <a:buFont typeface="Wingdings" pitchFamily="2" charset="2"/>
              <a:buChar char="§"/>
            </a:pPr>
            <a:r>
              <a:rPr lang="el-GR" b="1" dirty="0"/>
              <a:t>Υπό-οξείες μορφές </a:t>
            </a:r>
            <a:r>
              <a:rPr lang="el-GR" dirty="0"/>
              <a:t>(προοδευτικές) οι οποίες αποκρύπτουν </a:t>
            </a:r>
            <a:r>
              <a:rPr lang="el-GR" dirty="0" err="1"/>
              <a:t>ψευδονευρωτικές</a:t>
            </a:r>
            <a:r>
              <a:rPr lang="el-GR" dirty="0"/>
              <a:t> καταστάσεις.</a:t>
            </a:r>
          </a:p>
          <a:p>
            <a:pPr algn="just">
              <a:buFont typeface="Wingdings" pitchFamily="2" charset="2"/>
              <a:buChar char="§"/>
            </a:pPr>
            <a:r>
              <a:rPr lang="el-GR" b="1" dirty="0"/>
              <a:t>Καλυμμένες μορφές </a:t>
            </a:r>
            <a:r>
              <a:rPr lang="el-GR" dirty="0"/>
              <a:t>( δύσκολο να εντοπιστούν) στις οποίες παρατηρείται αποσύνθεση από τα σχολεία και έχει ψυχαναγκαστικές συμπεριφορές.</a:t>
            </a:r>
          </a:p>
        </p:txBody>
      </p:sp>
      <p:sp>
        <p:nvSpPr>
          <p:cNvPr id="7" name="TextBox 6">
            <a:extLst>
              <a:ext uri="{FF2B5EF4-FFF2-40B4-BE49-F238E27FC236}">
                <a16:creationId xmlns:a16="http://schemas.microsoft.com/office/drawing/2014/main" id="{B89A6BBF-CC5B-C901-B563-8C2D5EEB773B}"/>
              </a:ext>
            </a:extLst>
          </p:cNvPr>
          <p:cNvSpPr txBox="1"/>
          <p:nvPr/>
        </p:nvSpPr>
        <p:spPr>
          <a:xfrm>
            <a:off x="484710" y="5004753"/>
            <a:ext cx="8049690" cy="1631216"/>
          </a:xfrm>
          <a:prstGeom prst="rect">
            <a:avLst/>
          </a:prstGeom>
          <a:noFill/>
          <a:ln w="28575">
            <a:solidFill>
              <a:schemeClr val="accent1">
                <a:lumMod val="60000"/>
                <a:lumOff val="40000"/>
              </a:schemeClr>
            </a:solidFill>
          </a:ln>
        </p:spPr>
        <p:txBody>
          <a:bodyPr wrap="square" rtlCol="0">
            <a:spAutoFit/>
          </a:bodyPr>
          <a:lstStyle/>
          <a:p>
            <a:pPr algn="just"/>
            <a:r>
              <a:rPr lang="el-GR" sz="2000" dirty="0"/>
              <a:t>Το άγχος είναι το κοινό χαρακτηριστικό και των τριών αυτών αρχικών μορφών. Αν σε αυτό προστεθούν κάποιες ιδιάζουσες συμπεριφορές και μια ψυχρότητα στις σχέσεις, η διάγνωση γίνεται πιο εύκολη. </a:t>
            </a:r>
            <a:endParaRPr lang="en-US" sz="2000" dirty="0"/>
          </a:p>
          <a:p>
            <a:pPr algn="just"/>
            <a:endParaRPr lang="el-CY" sz="2000" dirty="0"/>
          </a:p>
        </p:txBody>
      </p:sp>
    </p:spTree>
    <p:extLst>
      <p:ext uri="{BB962C8B-B14F-4D97-AF65-F5344CB8AC3E}">
        <p14:creationId xmlns:p14="http://schemas.microsoft.com/office/powerpoint/2010/main" val="217392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710" y="452718"/>
            <a:ext cx="7211490" cy="1400530"/>
          </a:xfrm>
        </p:spPr>
        <p:txBody>
          <a:bodyPr>
            <a:noAutofit/>
          </a:bodyPr>
          <a:lstStyle/>
          <a:p>
            <a:r>
              <a:rPr lang="el-GR" sz="3000" b="1" u="sng" dirty="0"/>
              <a:t>Τα είδη άγχους που προκαλούν ψυχωτικές διαταραχές κατά την εφηβεία:</a:t>
            </a:r>
            <a:endParaRPr lang="en-US" sz="3000" b="1" u="sng" dirty="0"/>
          </a:p>
        </p:txBody>
      </p:sp>
      <p:sp>
        <p:nvSpPr>
          <p:cNvPr id="2" name="Content Placeholder 1"/>
          <p:cNvSpPr>
            <a:spLocks noGrp="1"/>
          </p:cNvSpPr>
          <p:nvPr>
            <p:ph idx="1"/>
          </p:nvPr>
        </p:nvSpPr>
        <p:spPr>
          <a:xfrm>
            <a:off x="609600" y="2438401"/>
            <a:ext cx="7086600" cy="3966882"/>
          </a:xfrm>
        </p:spPr>
        <p:txBody>
          <a:bodyPr>
            <a:normAutofit/>
          </a:bodyPr>
          <a:lstStyle/>
          <a:p>
            <a:pPr>
              <a:buFont typeface="Wingdings" pitchFamily="2" charset="2"/>
              <a:buChar char="§"/>
            </a:pPr>
            <a:r>
              <a:rPr lang="el-GR" sz="2400" dirty="0"/>
              <a:t>Το άγχος για την αλλαγή του σώματός τους (κοιτάζονται με τις ώρες μπροστά στον καθρέφτη)</a:t>
            </a:r>
          </a:p>
          <a:p>
            <a:pPr>
              <a:buFont typeface="Wingdings" pitchFamily="2" charset="2"/>
              <a:buChar char="§"/>
            </a:pPr>
            <a:r>
              <a:rPr lang="el-GR" sz="2400" dirty="0"/>
              <a:t>Το άγχος για την ταυτότητά του – ποιος είμαι; (νομίζει ότι είναι κάποιος </a:t>
            </a:r>
            <a:r>
              <a:rPr lang="el-GR" sz="2400" dirty="0" err="1"/>
              <a:t>υπερήρωας</a:t>
            </a:r>
            <a:r>
              <a:rPr lang="el-GR" sz="2400" dirty="0"/>
              <a:t> ή κάποιος διάσημος</a:t>
            </a:r>
          </a:p>
          <a:p>
            <a:pPr>
              <a:buFont typeface="Wingdings" pitchFamily="2" charset="2"/>
              <a:buChar char="§"/>
            </a:pPr>
            <a:r>
              <a:rPr lang="el-GR" sz="2400" dirty="0"/>
              <a:t>Το άγχος και ο φόβος που αποχωρίζεται την παιδική ηλικία ( ανακαλεί συμπεριφορές ενός μικρού παιδιού)</a:t>
            </a:r>
            <a:endParaRPr lang="en-US" sz="2400" dirty="0"/>
          </a:p>
        </p:txBody>
      </p:sp>
    </p:spTree>
    <p:extLst>
      <p:ext uri="{BB962C8B-B14F-4D97-AF65-F5344CB8AC3E}">
        <p14:creationId xmlns:p14="http://schemas.microsoft.com/office/powerpoint/2010/main" val="36745198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023"/>
            <a:ext cx="7055380" cy="1400530"/>
          </a:xfrm>
        </p:spPr>
        <p:txBody>
          <a:bodyPr>
            <a:normAutofit/>
          </a:bodyPr>
          <a:lstStyle/>
          <a:p>
            <a:r>
              <a:rPr lang="el-GR" sz="3600" b="1" u="sng" dirty="0"/>
              <a:t>Πως καταλήγουν αυτές οι διαταραχές;</a:t>
            </a:r>
            <a:endParaRPr lang="en-US" sz="3600" b="1" u="sng" dirty="0"/>
          </a:p>
        </p:txBody>
      </p:sp>
      <p:sp>
        <p:nvSpPr>
          <p:cNvPr id="5" name="Content Placeholder 4"/>
          <p:cNvSpPr>
            <a:spLocks noGrp="1"/>
          </p:cNvSpPr>
          <p:nvPr>
            <p:ph sz="half" idx="2"/>
          </p:nvPr>
        </p:nvSpPr>
        <p:spPr>
          <a:xfrm>
            <a:off x="827700" y="1981200"/>
            <a:ext cx="3298113" cy="4275138"/>
          </a:xfrm>
        </p:spPr>
        <p:txBody>
          <a:bodyPr>
            <a:normAutofit/>
          </a:bodyPr>
          <a:lstStyle/>
          <a:p>
            <a:pPr algn="just">
              <a:buFont typeface="Wingdings" pitchFamily="2" charset="2"/>
              <a:buChar char="§"/>
            </a:pPr>
            <a:r>
              <a:rPr lang="el-GR" sz="2000" dirty="0"/>
              <a:t>Κάποιες από αυτές τις διαταραχές δεν είναι αμετάκλητες, αντιμετωπίζονται και δεν συνεχίζονται στο μέλλον</a:t>
            </a:r>
          </a:p>
          <a:p>
            <a:pPr algn="just">
              <a:buFont typeface="Wingdings" pitchFamily="2" charset="2"/>
              <a:buChar char="§"/>
            </a:pPr>
            <a:r>
              <a:rPr lang="el-GR" sz="2000" dirty="0"/>
              <a:t>Οι περισσότερες όμως καταλήγουν σε μακροχρόνιες διαταραχές και προσφεύγουν σε ειδικές ψυχιατρικές θεραπείες </a:t>
            </a:r>
            <a:endParaRPr lang="en-US" sz="2000" dirty="0"/>
          </a:p>
        </p:txBody>
      </p:sp>
      <p:pic>
        <p:nvPicPr>
          <p:cNvPr id="2050"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572000" y="2333443"/>
            <a:ext cx="3999077" cy="2806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75964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u="sng" dirty="0"/>
              <a:t>Το πρόβλημα των ναρκωτικών:</a:t>
            </a:r>
            <a:endParaRPr lang="en-US" b="1" u="sng" dirty="0"/>
          </a:p>
        </p:txBody>
      </p:sp>
      <p:sp>
        <p:nvSpPr>
          <p:cNvPr id="3" name="Text Placeholder 2"/>
          <p:cNvSpPr>
            <a:spLocks noGrp="1"/>
          </p:cNvSpPr>
          <p:nvPr>
            <p:ph type="body" idx="1"/>
          </p:nvPr>
        </p:nvSpPr>
        <p:spPr/>
        <p:txBody>
          <a:bodyPr/>
          <a:lstStyle/>
          <a:p>
            <a:r>
              <a:rPr lang="el-GR" b="1" dirty="0"/>
              <a:t>Για τους δικαστικούς</a:t>
            </a:r>
            <a:endParaRPr lang="en-US" b="1" dirty="0"/>
          </a:p>
        </p:txBody>
      </p:sp>
      <p:sp>
        <p:nvSpPr>
          <p:cNvPr id="5" name="Content Placeholder 4"/>
          <p:cNvSpPr>
            <a:spLocks noGrp="1"/>
          </p:cNvSpPr>
          <p:nvPr>
            <p:ph sz="half" idx="2"/>
          </p:nvPr>
        </p:nvSpPr>
        <p:spPr/>
        <p:txBody>
          <a:bodyPr>
            <a:normAutofit fontScale="92500" lnSpcReduction="10000"/>
          </a:bodyPr>
          <a:lstStyle/>
          <a:p>
            <a:pPr>
              <a:buFont typeface="Wingdings" pitchFamily="2" charset="2"/>
              <a:buChar char="§"/>
            </a:pPr>
            <a:r>
              <a:rPr lang="el-GR" sz="2000" dirty="0"/>
              <a:t>Παράνομες ουσίες</a:t>
            </a:r>
          </a:p>
          <a:p>
            <a:pPr>
              <a:buFont typeface="Wingdings" pitchFamily="2" charset="2"/>
              <a:buChar char="§"/>
            </a:pPr>
            <a:r>
              <a:rPr lang="el-GR" sz="2000" dirty="0"/>
              <a:t>Σωματική και ψυχολογική εξάρτηση</a:t>
            </a:r>
          </a:p>
          <a:p>
            <a:pPr>
              <a:buFont typeface="Wingdings" pitchFamily="2" charset="2"/>
              <a:buChar char="§"/>
            </a:pPr>
            <a:r>
              <a:rPr lang="el-GR" sz="2000" dirty="0"/>
              <a:t>Τοξικές ουσίες</a:t>
            </a:r>
          </a:p>
          <a:p>
            <a:pPr>
              <a:buFont typeface="Wingdings" pitchFamily="2" charset="2"/>
              <a:buChar char="§"/>
            </a:pPr>
            <a:r>
              <a:rPr lang="el-GR" sz="2000" dirty="0"/>
              <a:t>Νομικό θέμα, μέσα απόδρασης</a:t>
            </a:r>
          </a:p>
          <a:p>
            <a:pPr>
              <a:buFont typeface="Wingdings" pitchFamily="2" charset="2"/>
              <a:buChar char="§"/>
            </a:pPr>
            <a:r>
              <a:rPr lang="el-GR" sz="2000" dirty="0"/>
              <a:t>Εξάρτηση</a:t>
            </a:r>
          </a:p>
          <a:p>
            <a:pPr>
              <a:buFont typeface="Wingdings" pitchFamily="2" charset="2"/>
              <a:buChar char="§"/>
            </a:pPr>
            <a:r>
              <a:rPr lang="el-GR" sz="2000" dirty="0"/>
              <a:t>Προϊόντα κακής ποιότητας</a:t>
            </a:r>
          </a:p>
          <a:p>
            <a:pPr>
              <a:buFont typeface="Wingdings" pitchFamily="2" charset="2"/>
              <a:buChar char="§"/>
            </a:pPr>
            <a:r>
              <a:rPr lang="el-GR" sz="2000" dirty="0"/>
              <a:t>Ανεξέλεγκτη χρήση το πρόβλημα σήμερα</a:t>
            </a:r>
          </a:p>
          <a:p>
            <a:pPr>
              <a:buFont typeface="Wingdings" pitchFamily="2" charset="2"/>
              <a:buChar char="§"/>
            </a:pPr>
            <a:endParaRPr lang="en-US" sz="2000" dirty="0"/>
          </a:p>
        </p:txBody>
      </p:sp>
      <p:sp>
        <p:nvSpPr>
          <p:cNvPr id="4" name="Text Placeholder 3"/>
          <p:cNvSpPr>
            <a:spLocks noGrp="1"/>
          </p:cNvSpPr>
          <p:nvPr>
            <p:ph type="body" sz="quarter" idx="3"/>
          </p:nvPr>
        </p:nvSpPr>
        <p:spPr>
          <a:xfrm>
            <a:off x="4993868" y="1895793"/>
            <a:ext cx="3298113" cy="576262"/>
          </a:xfrm>
        </p:spPr>
        <p:txBody>
          <a:bodyPr/>
          <a:lstStyle/>
          <a:p>
            <a:r>
              <a:rPr lang="el-GR" b="1" dirty="0"/>
              <a:t>Για τους γιατρούς</a:t>
            </a:r>
            <a:endParaRPr lang="en-US" b="1" dirty="0"/>
          </a:p>
        </p:txBody>
      </p:sp>
      <p:sp>
        <p:nvSpPr>
          <p:cNvPr id="6" name="Content Placeholder 5"/>
          <p:cNvSpPr>
            <a:spLocks noGrp="1"/>
          </p:cNvSpPr>
          <p:nvPr>
            <p:ph sz="quarter" idx="4"/>
          </p:nvPr>
        </p:nvSpPr>
        <p:spPr>
          <a:xfrm>
            <a:off x="5018189" y="2514600"/>
            <a:ext cx="3298113" cy="3741738"/>
          </a:xfrm>
        </p:spPr>
        <p:txBody>
          <a:bodyPr>
            <a:normAutofit fontScale="92500" lnSpcReduction="10000"/>
          </a:bodyPr>
          <a:lstStyle/>
          <a:p>
            <a:pPr>
              <a:buFont typeface="Wingdings" pitchFamily="2" charset="2"/>
              <a:buChar char="§"/>
            </a:pPr>
            <a:r>
              <a:rPr lang="el-GR" sz="2000" dirty="0"/>
              <a:t>Κατηγορία φαρμάκων</a:t>
            </a:r>
          </a:p>
          <a:p>
            <a:pPr>
              <a:buFont typeface="Wingdings" pitchFamily="2" charset="2"/>
              <a:buChar char="§"/>
            </a:pPr>
            <a:r>
              <a:rPr lang="el-GR" sz="2000" dirty="0"/>
              <a:t>Διεγερτικό</a:t>
            </a:r>
          </a:p>
          <a:p>
            <a:pPr>
              <a:buFont typeface="Wingdings" pitchFamily="2" charset="2"/>
              <a:buChar char="§"/>
            </a:pPr>
            <a:r>
              <a:rPr lang="el-GR" sz="2000" dirty="0"/>
              <a:t>Φάρμακο</a:t>
            </a:r>
          </a:p>
          <a:p>
            <a:pPr>
              <a:buFont typeface="Wingdings" pitchFamily="2" charset="2"/>
              <a:buChar char="§"/>
            </a:pPr>
            <a:r>
              <a:rPr lang="el-GR" sz="2000" dirty="0"/>
              <a:t>Χαλάρωση</a:t>
            </a:r>
          </a:p>
          <a:p>
            <a:pPr>
              <a:buFont typeface="Wingdings" pitchFamily="2" charset="2"/>
              <a:buChar char="§"/>
            </a:pPr>
            <a:r>
              <a:rPr lang="el-GR" sz="2000" dirty="0"/>
              <a:t> Ανεξέλεγκτη χρήση, χωρίς ιατρική συνταγή ψυχοφαρμάκων προκαλεί πρόβλημα</a:t>
            </a:r>
            <a:endParaRPr lang="en-US" sz="2000" dirty="0"/>
          </a:p>
        </p:txBody>
      </p:sp>
    </p:spTree>
    <p:extLst>
      <p:ext uri="{BB962C8B-B14F-4D97-AF65-F5344CB8AC3E}">
        <p14:creationId xmlns:p14="http://schemas.microsoft.com/office/powerpoint/2010/main" val="1538911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l-GR" b="1" u="sng" dirty="0"/>
              <a:t>Είδη κατανάλωσης προϊόντων κατά την εφηβεία:</a:t>
            </a:r>
            <a:endParaRPr lang="en-US" b="1" u="sng" dirty="0"/>
          </a:p>
        </p:txBody>
      </p:sp>
      <p:sp>
        <p:nvSpPr>
          <p:cNvPr id="2" name="Content Placeholder 1"/>
          <p:cNvSpPr>
            <a:spLocks noGrp="1"/>
          </p:cNvSpPr>
          <p:nvPr>
            <p:ph idx="1"/>
          </p:nvPr>
        </p:nvSpPr>
        <p:spPr>
          <a:xfrm>
            <a:off x="484710" y="1853248"/>
            <a:ext cx="8049690" cy="4195481"/>
          </a:xfrm>
        </p:spPr>
        <p:txBody>
          <a:bodyPr>
            <a:noAutofit/>
          </a:bodyPr>
          <a:lstStyle/>
          <a:p>
            <a:pPr algn="just">
              <a:buFont typeface="Wingdings" pitchFamily="2" charset="2"/>
              <a:buChar char="§"/>
            </a:pPr>
            <a:r>
              <a:rPr lang="el-GR" sz="1900" b="1" dirty="0"/>
              <a:t>Η χρήση ναρκωτικών για ψυχαγωγία</a:t>
            </a:r>
          </a:p>
          <a:p>
            <a:pPr marL="109728" indent="0" algn="just">
              <a:buNone/>
            </a:pPr>
            <a:r>
              <a:rPr lang="el-GR" sz="1900" dirty="0"/>
              <a:t>Πραγματοποιείται ομαδικά και αναζητούν ευφορία και ευχαρίστηση. Διατηρούν ομαλή σχολική πορεία και δραστηριότητες.</a:t>
            </a:r>
          </a:p>
          <a:p>
            <a:pPr algn="just">
              <a:buFont typeface="Wingdings" pitchFamily="2" charset="2"/>
              <a:buChar char="§"/>
            </a:pPr>
            <a:r>
              <a:rPr lang="el-GR" sz="1900" b="1" dirty="0"/>
              <a:t>Η χρήση για «</a:t>
            </a:r>
            <a:r>
              <a:rPr lang="el-GR" sz="1900" b="1" dirty="0" err="1"/>
              <a:t>αυτοθεραπευτικούς</a:t>
            </a:r>
            <a:r>
              <a:rPr lang="el-GR" sz="1900" b="1" dirty="0"/>
              <a:t>» λόγους</a:t>
            </a:r>
          </a:p>
          <a:p>
            <a:pPr marL="109728" indent="0" algn="just">
              <a:buNone/>
            </a:pPr>
            <a:r>
              <a:rPr lang="el-GR" sz="1900" dirty="0"/>
              <a:t>Το ζητούμενο είναι η αγχολυτική επίδραση του προϊόντος, για να χαλαρώσουν ή να νιώσουν καλά. Η κατανάλωση γίνεται συνήθως μοναχικά το βράδυ. Παρατηρείται αποδιοργάνωση από το σχολείο και τις δραστηριότητες.</a:t>
            </a:r>
          </a:p>
          <a:p>
            <a:pPr algn="just">
              <a:buFont typeface="Wingdings" pitchFamily="2" charset="2"/>
              <a:buChar char="§"/>
            </a:pPr>
            <a:r>
              <a:rPr lang="el-GR" sz="1900" b="1" dirty="0"/>
              <a:t>Η χρήση ναρκωτικών που καταλήγει στην τοξικομανία</a:t>
            </a:r>
          </a:p>
          <a:p>
            <a:pPr marL="109728" indent="0" algn="just">
              <a:buNone/>
            </a:pPr>
            <a:r>
              <a:rPr lang="el-GR" sz="1900" dirty="0"/>
              <a:t>Αποσκοπεί στην αναισθησία και την κατάρρευση. Η κατανάλωση είναι μοναχική ή ομαδική καθημερινά. Ζει την απόρριψη από το σχολείο και την περιθωριοποίηση από την κοινωνία.</a:t>
            </a:r>
          </a:p>
          <a:p>
            <a:pPr algn="just">
              <a:buFont typeface="Wingdings" pitchFamily="2" charset="2"/>
              <a:buChar char="§"/>
            </a:pPr>
            <a:endParaRPr lang="en-US" sz="1900" dirty="0"/>
          </a:p>
        </p:txBody>
      </p:sp>
    </p:spTree>
    <p:extLst>
      <p:ext uri="{BB962C8B-B14F-4D97-AF65-F5344CB8AC3E}">
        <p14:creationId xmlns:p14="http://schemas.microsoft.com/office/powerpoint/2010/main" val="467637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u="sng" dirty="0"/>
              <a:t>Καταναλώσιμα προϊόντα:</a:t>
            </a:r>
            <a:endParaRPr lang="en-US" b="1" u="sng" dirty="0"/>
          </a:p>
        </p:txBody>
      </p:sp>
      <p:sp>
        <p:nvSpPr>
          <p:cNvPr id="5" name="Content Placeholder 4"/>
          <p:cNvSpPr>
            <a:spLocks noGrp="1"/>
          </p:cNvSpPr>
          <p:nvPr>
            <p:ph sz="half" idx="2"/>
          </p:nvPr>
        </p:nvSpPr>
        <p:spPr>
          <a:xfrm>
            <a:off x="676998" y="1717081"/>
            <a:ext cx="3298113" cy="3741738"/>
          </a:xfrm>
        </p:spPr>
        <p:txBody>
          <a:bodyPr>
            <a:normAutofit/>
          </a:bodyPr>
          <a:lstStyle/>
          <a:p>
            <a:pPr marL="109728" indent="0">
              <a:buNone/>
            </a:pPr>
            <a:r>
              <a:rPr lang="el-GR" sz="2000" dirty="0"/>
              <a:t>Όσον αφορά τα ναρκωτικά, η κατανάλωση του χασίς βρίσκεται στην πρώτη θέση ενώ η κατανάλωση κοκαΐνης και ηρωίνης αποτελεί ένα περιθωριακό πρόβλημα στους εφήβους.</a:t>
            </a:r>
            <a:r>
              <a:rPr lang="en-US" sz="2000" dirty="0"/>
              <a:t> </a:t>
            </a:r>
            <a:r>
              <a:rPr lang="el-GR" sz="2000" dirty="0"/>
              <a:t>(Πίνακας 8)</a:t>
            </a:r>
            <a:endParaRPr lang="en-US" sz="2000" dirty="0"/>
          </a:p>
        </p:txBody>
      </p:sp>
      <p:pic>
        <p:nvPicPr>
          <p:cNvPr id="3074"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495801" y="1600200"/>
            <a:ext cx="41910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8689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b="1" u="sng" dirty="0"/>
              <a:t>Τι πρέπει να κάνουν οι γονείς;</a:t>
            </a:r>
            <a:endParaRPr lang="en-US" b="1" u="sng" dirty="0"/>
          </a:p>
        </p:txBody>
      </p:sp>
      <p:sp>
        <p:nvSpPr>
          <p:cNvPr id="5" name="Content Placeholder 4"/>
          <p:cNvSpPr>
            <a:spLocks noGrp="1"/>
          </p:cNvSpPr>
          <p:nvPr>
            <p:ph sz="half" idx="2"/>
          </p:nvPr>
        </p:nvSpPr>
        <p:spPr>
          <a:xfrm>
            <a:off x="304800" y="1877567"/>
            <a:ext cx="4495800" cy="3941763"/>
          </a:xfrm>
        </p:spPr>
        <p:txBody>
          <a:bodyPr>
            <a:noAutofit/>
          </a:bodyPr>
          <a:lstStyle/>
          <a:p>
            <a:pPr>
              <a:buFont typeface="Wingdings" pitchFamily="2" charset="2"/>
              <a:buChar char="§"/>
            </a:pPr>
            <a:r>
              <a:rPr lang="el-GR" sz="2000" dirty="0"/>
              <a:t>Οι γονείς πρέπει να μιλούν με τα παιδιά τους για να καταλάβουν σε ποια κατηγορία από τις πιο πάνω ανήκουν, και αν είναι σε μια από τις δύο τελευταίες, να απευθυνθούν άμεσα σε ειδικούς</a:t>
            </a:r>
          </a:p>
          <a:p>
            <a:pPr>
              <a:buFont typeface="Wingdings" pitchFamily="2" charset="2"/>
              <a:buChar char="§"/>
            </a:pPr>
            <a:r>
              <a:rPr lang="el-GR" sz="2000" dirty="0"/>
              <a:t>Κάθε τοξικομανής είναι μια ειδική περίπτωση</a:t>
            </a:r>
          </a:p>
          <a:p>
            <a:pPr>
              <a:buFont typeface="Wingdings" pitchFamily="2" charset="2"/>
              <a:buChar char="§"/>
            </a:pPr>
            <a:r>
              <a:rPr lang="el-GR" sz="2000" dirty="0"/>
              <a:t>Να μην ενδώσει ποτέ κανείς στον εκβιασμό ή να δώσει χρήματα  σε ένα τοξικομανή.</a:t>
            </a:r>
          </a:p>
          <a:p>
            <a:pPr>
              <a:buFont typeface="Wingdings" pitchFamily="2" charset="2"/>
              <a:buChar char="§"/>
            </a:pPr>
            <a:r>
              <a:rPr lang="el-GR" sz="2000" dirty="0"/>
              <a:t>Να μην τα παρατήσουν όσος χρόνος και αν χρειαστεί να είναι δίπλα του. </a:t>
            </a:r>
            <a:endParaRPr lang="en-US" sz="2000" dirty="0"/>
          </a:p>
        </p:txBody>
      </p:sp>
      <p:pic>
        <p:nvPicPr>
          <p:cNvPr id="4098"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5029200" y="2057400"/>
            <a:ext cx="3810000" cy="2590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775546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710" y="452718"/>
            <a:ext cx="7055380" cy="995082"/>
          </a:xfrm>
        </p:spPr>
        <p:txBody>
          <a:bodyPr/>
          <a:lstStyle/>
          <a:p>
            <a:r>
              <a:rPr lang="el-GR" sz="4000" b="1" u="sng" dirty="0"/>
              <a:t>Θεραπευτικές προσεγγίσεις</a:t>
            </a:r>
            <a:endParaRPr lang="en-US" sz="4000" b="1" u="sng" dirty="0"/>
          </a:p>
        </p:txBody>
      </p:sp>
      <p:sp>
        <p:nvSpPr>
          <p:cNvPr id="2" name="Content Placeholder 1"/>
          <p:cNvSpPr>
            <a:spLocks noGrp="1"/>
          </p:cNvSpPr>
          <p:nvPr>
            <p:ph idx="1"/>
          </p:nvPr>
        </p:nvSpPr>
        <p:spPr>
          <a:xfrm>
            <a:off x="914400" y="1447800"/>
            <a:ext cx="6711654" cy="4195481"/>
          </a:xfrm>
        </p:spPr>
        <p:txBody>
          <a:bodyPr>
            <a:normAutofit/>
          </a:bodyPr>
          <a:lstStyle/>
          <a:p>
            <a:pPr algn="just">
              <a:buFont typeface="Wingdings" pitchFamily="2" charset="2"/>
              <a:buChar char="§"/>
            </a:pPr>
            <a:r>
              <a:rPr lang="el-GR" dirty="0"/>
              <a:t>Οι αντιδράσεις παραληρήματος ή δευτερογενούς οξείας μανίας κατά τη λήψη χασίς, θεραπεύονται με συγκεκριμένα φάρμακα και χρειάζεται σύντομη νοσηλεία.</a:t>
            </a:r>
          </a:p>
          <a:p>
            <a:pPr algn="just">
              <a:buFont typeface="Wingdings" pitchFamily="2" charset="2"/>
              <a:buChar char="§"/>
            </a:pPr>
            <a:r>
              <a:rPr lang="el-GR" dirty="0"/>
              <a:t>Η δευτερογενής αναπνευστική ανεπάρκεια και η κωματώδης κατάσταση σε μια οξεία δηλητηρίαση ηρωίνης χρειάζεται να θεραπευτεί άμεσα σε μονάδα εντατικής θεραπείας.</a:t>
            </a:r>
          </a:p>
          <a:p>
            <a:pPr algn="just">
              <a:buFont typeface="Wingdings" pitchFamily="2" charset="2"/>
              <a:buChar char="§"/>
            </a:pPr>
            <a:r>
              <a:rPr lang="el-GR" dirty="0"/>
              <a:t>Η κλασσική κατάσταση στέρησης θα πρέπει να θεραπευτεί σε ιατρικό κέντρο. Μέχρι τότε τον καθησυχάζουμε και του δίνουμε νερό και άφθονο χυμό φρούτων.  </a:t>
            </a:r>
            <a:endParaRPr lang="en-US" dirty="0"/>
          </a:p>
        </p:txBody>
      </p:sp>
    </p:spTree>
    <p:extLst>
      <p:ext uri="{BB962C8B-B14F-4D97-AF65-F5344CB8AC3E}">
        <p14:creationId xmlns:p14="http://schemas.microsoft.com/office/powerpoint/2010/main" val="4017024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l-GR" sz="3200" b="1" u="sng" dirty="0">
                <a:effectLst/>
              </a:rPr>
              <a:t>ΟΙ ΔΙΑΦΟΡΕΣ ΣΥΜΠΕΡΙΦΟΡΕΣ ΤΩΝ ΕΦΗΒΩΝ:</a:t>
            </a:r>
            <a:endParaRPr lang="en-US" sz="3200" b="1" u="sng" dirty="0">
              <a:effectLst/>
            </a:endParaRPr>
          </a:p>
        </p:txBody>
      </p:sp>
      <p:sp>
        <p:nvSpPr>
          <p:cNvPr id="2" name="Content Placeholder 1"/>
          <p:cNvSpPr>
            <a:spLocks noGrp="1"/>
          </p:cNvSpPr>
          <p:nvPr>
            <p:ph idx="1"/>
          </p:nvPr>
        </p:nvSpPr>
        <p:spPr>
          <a:xfrm>
            <a:off x="828436" y="2057400"/>
            <a:ext cx="7629764" cy="4195481"/>
          </a:xfrm>
        </p:spPr>
        <p:txBody>
          <a:bodyPr>
            <a:normAutofit/>
          </a:bodyPr>
          <a:lstStyle/>
          <a:p>
            <a:pPr>
              <a:buFont typeface="Wingdings" pitchFamily="2" charset="2"/>
              <a:buChar char="§"/>
            </a:pPr>
            <a:r>
              <a:rPr lang="el-GR" sz="2400" dirty="0"/>
              <a:t>Κατά την κοινωνία, οι πράξεις μας είναι αυτές που καθορίζουν τον χαρακτήρα μας.</a:t>
            </a:r>
          </a:p>
          <a:p>
            <a:pPr>
              <a:buFont typeface="Wingdings" pitchFamily="2" charset="2"/>
              <a:buChar char="§"/>
            </a:pPr>
            <a:r>
              <a:rPr lang="el-GR" sz="2400" dirty="0"/>
              <a:t>Για τους ψυχολόγους, ψυχιάτρους ή ψυχαναλυτές όμως, οι πράξεις μας έχουν πολλαπλές έννοιες και από αυτές μόνο το 1/10 φαίνονται στον άνθρωπο.</a:t>
            </a:r>
          </a:p>
          <a:p>
            <a:pPr>
              <a:buFont typeface="Wingdings" pitchFamily="2" charset="2"/>
              <a:buChar char="§"/>
            </a:pPr>
            <a:r>
              <a:rPr lang="el-GR" sz="2400" dirty="0"/>
              <a:t>Η πολυσημία αυτή των συμπεριφορών είναι ιδιαίτερα έντονη κατά την εφηβεία. </a:t>
            </a:r>
            <a:endParaRPr lang="en-US" sz="2400" dirty="0"/>
          </a:p>
        </p:txBody>
      </p:sp>
    </p:spTree>
    <p:extLst>
      <p:ext uri="{BB962C8B-B14F-4D97-AF65-F5344CB8AC3E}">
        <p14:creationId xmlns:p14="http://schemas.microsoft.com/office/powerpoint/2010/main" val="2124682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3048000"/>
          </a:xfrm>
        </p:spPr>
        <p:style>
          <a:lnRef idx="2">
            <a:schemeClr val="accent1"/>
          </a:lnRef>
          <a:fillRef idx="1">
            <a:schemeClr val="lt1"/>
          </a:fillRef>
          <a:effectRef idx="0">
            <a:schemeClr val="accent1"/>
          </a:effectRef>
          <a:fontRef idx="minor">
            <a:schemeClr val="dk1"/>
          </a:fontRef>
        </p:style>
        <p:txBody>
          <a:bodyPr>
            <a:normAutofit lnSpcReduction="10000"/>
          </a:bodyPr>
          <a:lstStyle/>
          <a:p>
            <a:pPr marL="109728" indent="0" algn="just">
              <a:buNone/>
            </a:pPr>
            <a:endParaRPr lang="el-GR" sz="2400" dirty="0"/>
          </a:p>
          <a:p>
            <a:pPr marL="109728" indent="0" algn="just">
              <a:buNone/>
            </a:pPr>
            <a:r>
              <a:rPr lang="el-GR" sz="2400" dirty="0"/>
              <a:t>Σήμερα υπάρχουν αρκετά ειδικευμένα κέντρα για τοξικομανείς, όπου θεραπευτές, κοινωνικοί λειτουργοί και ψυχοθεραπευτές αναλαμβάνουν τους έφηβους για ένα μεγάλο χρονικό διάστημα με σκοπό την επανένταξή τους στην κοινωνία. Ταυτόχρονα ψυχολόγοι αναλαμβάνουν την παρακολούθηση και υποστήριξη των οικογενειών αυτών των εφήβων. </a:t>
            </a:r>
            <a:endParaRPr lang="en-US" sz="2400" dirty="0"/>
          </a:p>
        </p:txBody>
      </p:sp>
    </p:spTree>
    <p:extLst>
      <p:ext uri="{BB962C8B-B14F-4D97-AF65-F5344CB8AC3E}">
        <p14:creationId xmlns:p14="http://schemas.microsoft.com/office/powerpoint/2010/main" val="2015200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4525963"/>
          </a:xfrm>
        </p:spPr>
        <p:txBody>
          <a:bodyPr/>
          <a:lstStyle/>
          <a:p>
            <a:pPr marL="109728" indent="0" algn="ctr">
              <a:buNone/>
            </a:pPr>
            <a:endParaRPr lang="el-GR" dirty="0"/>
          </a:p>
          <a:p>
            <a:pPr marL="109728" indent="0" algn="ctr">
              <a:buNone/>
            </a:pPr>
            <a:endParaRPr lang="el-GR" dirty="0"/>
          </a:p>
          <a:p>
            <a:pPr marL="109728" indent="0" algn="ctr">
              <a:buNone/>
            </a:pPr>
            <a:r>
              <a:rPr lang="el-GR" sz="2400" b="1" dirty="0"/>
              <a:t>Ευχαριστώ πολύ για την προσοχή σας!</a:t>
            </a:r>
            <a:endParaRPr lang="en-US" sz="2400" b="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17712" y="2514600"/>
            <a:ext cx="5108575" cy="30670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72721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b="1" u="sng" dirty="0"/>
              <a:t>ΠΑΡΑΔΕΙΓΜΑ:</a:t>
            </a:r>
            <a:endParaRPr lang="en-US" b="1" u="sng" dirty="0"/>
          </a:p>
        </p:txBody>
      </p:sp>
      <p:sp>
        <p:nvSpPr>
          <p:cNvPr id="2" name="Content Placeholder 1"/>
          <p:cNvSpPr>
            <a:spLocks noGrp="1"/>
          </p:cNvSpPr>
          <p:nvPr>
            <p:ph idx="1"/>
          </p:nvPr>
        </p:nvSpPr>
        <p:spPr>
          <a:xfrm>
            <a:off x="827700" y="2052925"/>
            <a:ext cx="7630500" cy="4195481"/>
          </a:xfrm>
        </p:spPr>
        <p:txBody>
          <a:bodyPr>
            <a:normAutofit/>
          </a:bodyPr>
          <a:lstStyle/>
          <a:p>
            <a:pPr>
              <a:buFont typeface="Wingdings" pitchFamily="2" charset="2"/>
              <a:buChar char="§"/>
            </a:pPr>
            <a:r>
              <a:rPr lang="el-GR" dirty="0"/>
              <a:t>Ο έφηβος που αρνείται να κάνει οποιαδήποτε δραστηριότητα και μένει στο κρεβάτι κλεισμένος στο δωμάτιό του.</a:t>
            </a:r>
          </a:p>
          <a:p>
            <a:pPr>
              <a:buFont typeface="Wingdings" pitchFamily="2" charset="2"/>
              <a:buChar char="§"/>
            </a:pPr>
            <a:r>
              <a:rPr lang="el-GR" dirty="0"/>
              <a:t>Αυτή η συμπεριφορά έχει τρεις διαφορετικές έννοιες:</a:t>
            </a:r>
          </a:p>
          <a:p>
            <a:pPr lvl="1">
              <a:buFont typeface="Wingdings" pitchFamily="2" charset="2"/>
              <a:buChar char="ü"/>
            </a:pPr>
            <a:r>
              <a:rPr lang="el-GR" dirty="0"/>
              <a:t>Μπορεί να το  κάνει </a:t>
            </a:r>
            <a:r>
              <a:rPr lang="el-GR" b="1" dirty="0"/>
              <a:t>συνειδητά</a:t>
            </a:r>
            <a:r>
              <a:rPr lang="el-GR" dirty="0"/>
              <a:t> για να αντιτεθεί στους γονείς του</a:t>
            </a:r>
          </a:p>
          <a:p>
            <a:pPr lvl="1">
              <a:buFont typeface="Wingdings" pitchFamily="2" charset="2"/>
              <a:buChar char="ü"/>
            </a:pPr>
            <a:r>
              <a:rPr lang="el-GR" b="1" dirty="0"/>
              <a:t>Ελαφρώς συνειδητά </a:t>
            </a:r>
            <a:r>
              <a:rPr lang="el-GR" dirty="0"/>
              <a:t>γιατί τον ευχαριστεί και τον ικανοποιεί αυτή η παθητικότητα</a:t>
            </a:r>
          </a:p>
          <a:p>
            <a:pPr lvl="1">
              <a:buFont typeface="Wingdings" pitchFamily="2" charset="2"/>
              <a:buChar char="ü"/>
            </a:pPr>
            <a:r>
              <a:rPr lang="el-GR" b="1" dirty="0"/>
              <a:t>Βαθύτερα συνειδητά </a:t>
            </a:r>
            <a:r>
              <a:rPr lang="el-GR" dirty="0"/>
              <a:t>από φόβο μήπως δεν τα καταφέρει στη δραστηριότητα ή από φόβο μη μπορώντας να ελέγξει ενδεχόμενη βία του.</a:t>
            </a:r>
            <a:endParaRPr lang="en-US" dirty="0"/>
          </a:p>
        </p:txBody>
      </p:sp>
    </p:spTree>
    <p:extLst>
      <p:ext uri="{BB962C8B-B14F-4D97-AF65-F5344CB8AC3E}">
        <p14:creationId xmlns:p14="http://schemas.microsoft.com/office/powerpoint/2010/main" val="3540356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b="1" u="sng" dirty="0"/>
              <a:t>Πώς αντιμετωπίζεται;</a:t>
            </a:r>
            <a:endParaRPr lang="en-US" b="1" u="sng" dirty="0"/>
          </a:p>
        </p:txBody>
      </p:sp>
      <p:sp>
        <p:nvSpPr>
          <p:cNvPr id="2" name="Content Placeholder 1"/>
          <p:cNvSpPr>
            <a:spLocks noGrp="1"/>
          </p:cNvSpPr>
          <p:nvPr>
            <p:ph sz="half" idx="2"/>
          </p:nvPr>
        </p:nvSpPr>
        <p:spPr>
          <a:xfrm>
            <a:off x="762000" y="1600200"/>
            <a:ext cx="3886200" cy="4724400"/>
          </a:xfrm>
        </p:spPr>
        <p:txBody>
          <a:bodyPr>
            <a:normAutofit fontScale="92500"/>
          </a:bodyPr>
          <a:lstStyle/>
          <a:p>
            <a:pPr>
              <a:buFont typeface="Wingdings" pitchFamily="2" charset="2"/>
              <a:buChar char="§"/>
            </a:pPr>
            <a:r>
              <a:rPr lang="el-GR" sz="2400" dirty="0"/>
              <a:t>Είναι δουλειά του ψυχοθεραπευτή να ξεμπλέξει τα νήματα από τις πολλαπλές έννοιες που εγκλωβίζουν τον έφηβο.</a:t>
            </a:r>
          </a:p>
          <a:p>
            <a:pPr>
              <a:buFont typeface="Wingdings" pitchFamily="2" charset="2"/>
              <a:buChar char="§"/>
            </a:pPr>
            <a:r>
              <a:rPr lang="el-GR" sz="2400" dirty="0"/>
              <a:t>Έτσι ο έφηβος αποκτά σιγά σιγά καλύτερο έλεγχο των πράξεων του και νιώθει λιγότερο υποταγμένος στις </a:t>
            </a:r>
            <a:r>
              <a:rPr lang="el-GR" sz="2400" dirty="0" err="1"/>
              <a:t>ενορμητικές</a:t>
            </a:r>
            <a:r>
              <a:rPr lang="el-GR" sz="2400" dirty="0"/>
              <a:t> του ανάγκες.</a:t>
            </a:r>
            <a:endParaRPr lang="en-US" sz="2400" dirty="0"/>
          </a:p>
        </p:txBody>
      </p:sp>
      <p:pic>
        <p:nvPicPr>
          <p:cNvPr id="1026" name="Picture 2"/>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876800" y="2057400"/>
            <a:ext cx="3626504" cy="2438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74085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4710" y="452718"/>
            <a:ext cx="7055380" cy="842682"/>
          </a:xfrm>
        </p:spPr>
        <p:txBody>
          <a:bodyPr>
            <a:normAutofit/>
          </a:bodyPr>
          <a:lstStyle/>
          <a:p>
            <a:r>
              <a:rPr lang="el-GR" sz="2800" b="1" u="sng" dirty="0">
                <a:effectLst/>
              </a:rPr>
              <a:t>Η έννοια της πράξης για τους άλλους</a:t>
            </a:r>
            <a:endParaRPr lang="en-US" sz="2800" b="1" u="sng" dirty="0">
              <a:effectLst/>
            </a:endParaRPr>
          </a:p>
        </p:txBody>
      </p:sp>
      <p:sp>
        <p:nvSpPr>
          <p:cNvPr id="5" name="Content Placeholder 4"/>
          <p:cNvSpPr>
            <a:spLocks noGrp="1"/>
          </p:cNvSpPr>
          <p:nvPr>
            <p:ph sz="half" idx="2"/>
          </p:nvPr>
        </p:nvSpPr>
        <p:spPr>
          <a:xfrm>
            <a:off x="571500" y="1438776"/>
            <a:ext cx="8001000" cy="1066800"/>
          </a:xfrm>
        </p:spPr>
        <p:txBody>
          <a:bodyPr>
            <a:normAutofit/>
          </a:bodyPr>
          <a:lstStyle/>
          <a:p>
            <a:pPr marL="109728" indent="0">
              <a:buNone/>
            </a:pPr>
            <a:r>
              <a:rPr lang="el-GR" sz="2000" dirty="0"/>
              <a:t>Για τον έφηβο, το πράττω είναι ένας τρόπος να προκαλέσει το ενδιαφέρον των γύρω του αλλά και για να επιβεβαιώσει την ύπαρξη ή την ταυτότητά του. </a:t>
            </a:r>
            <a:endParaRPr lang="en-US" sz="2000" dirty="0"/>
          </a:p>
        </p:txBody>
      </p:sp>
      <p:sp>
        <p:nvSpPr>
          <p:cNvPr id="6" name="Content Placeholder 5"/>
          <p:cNvSpPr>
            <a:spLocks noGrp="1"/>
          </p:cNvSpPr>
          <p:nvPr>
            <p:ph sz="quarter" idx="4"/>
          </p:nvPr>
        </p:nvSpPr>
        <p:spPr>
          <a:xfrm>
            <a:off x="722393" y="2648953"/>
            <a:ext cx="4992607" cy="3741738"/>
          </a:xfrm>
        </p:spPr>
        <p:txBody>
          <a:bodyPr>
            <a:normAutofit/>
          </a:bodyPr>
          <a:lstStyle/>
          <a:p>
            <a:pPr>
              <a:buFont typeface="Wingdings" pitchFamily="2" charset="2"/>
              <a:buChar char="§"/>
            </a:pPr>
            <a:r>
              <a:rPr lang="el-GR" sz="2000" u="sng" dirty="0"/>
              <a:t>Η παθολογική σημασία των πράξεων:</a:t>
            </a:r>
          </a:p>
          <a:p>
            <a:pPr lvl="1">
              <a:buFont typeface="Wingdings" pitchFamily="2" charset="2"/>
              <a:buChar char="Ø"/>
            </a:pPr>
            <a:r>
              <a:rPr lang="el-GR" sz="1800" dirty="0"/>
              <a:t>Βία και εγκληματικότητα</a:t>
            </a:r>
          </a:p>
          <a:p>
            <a:pPr lvl="1">
              <a:buFont typeface="Wingdings" pitchFamily="2" charset="2"/>
              <a:buChar char="Ø"/>
            </a:pPr>
            <a:r>
              <a:rPr lang="el-GR" sz="1800" dirty="0"/>
              <a:t>Κλοπή μηχανοκίνητων οχημάτων</a:t>
            </a:r>
          </a:p>
          <a:p>
            <a:pPr lvl="1">
              <a:buFont typeface="Wingdings" pitchFamily="2" charset="2"/>
              <a:buChar char="Ø"/>
            </a:pPr>
            <a:r>
              <a:rPr lang="el-GR" sz="1800" dirty="0"/>
              <a:t>Κλοπές σε καταστήματα</a:t>
            </a:r>
          </a:p>
          <a:p>
            <a:pPr lvl="1">
              <a:buFont typeface="Wingdings" pitchFamily="2" charset="2"/>
              <a:buChar char="Ø"/>
            </a:pPr>
            <a:r>
              <a:rPr lang="el-GR" sz="1800" dirty="0"/>
              <a:t>Κλοπή σε δημόσιους χώρους και πράξεις βανδαλισμού</a:t>
            </a:r>
          </a:p>
          <a:p>
            <a:pPr lvl="1">
              <a:buFont typeface="Wingdings" pitchFamily="2" charset="2"/>
              <a:buChar char="Ø"/>
            </a:pPr>
            <a:r>
              <a:rPr lang="el-GR" sz="1800" dirty="0"/>
              <a:t>Βία στο πλαίσιο της οικογένειας </a:t>
            </a:r>
            <a:endParaRPr lang="en-US" sz="1800" dirty="0"/>
          </a:p>
        </p:txBody>
      </p:sp>
    </p:spTree>
    <p:extLst>
      <p:ext uri="{BB962C8B-B14F-4D97-AF65-F5344CB8AC3E}">
        <p14:creationId xmlns:p14="http://schemas.microsoft.com/office/powerpoint/2010/main" val="1059371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dirty="0"/>
              <a:t>Η απόπειρα αυτοκτονίας</a:t>
            </a:r>
            <a:endParaRPr lang="en-US" dirty="0"/>
          </a:p>
        </p:txBody>
      </p:sp>
      <p:sp>
        <p:nvSpPr>
          <p:cNvPr id="2" name="Content Placeholder 1"/>
          <p:cNvSpPr>
            <a:spLocks noGrp="1"/>
          </p:cNvSpPr>
          <p:nvPr>
            <p:ph idx="1"/>
          </p:nvPr>
        </p:nvSpPr>
        <p:spPr/>
        <p:txBody>
          <a:bodyPr>
            <a:normAutofit fontScale="92500" lnSpcReduction="20000"/>
          </a:bodyPr>
          <a:lstStyle/>
          <a:p>
            <a:pPr marL="109728" indent="0">
              <a:buNone/>
            </a:pPr>
            <a:r>
              <a:rPr lang="el-GR" dirty="0"/>
              <a:t>Είναι η επίθεση εναντίον του σώματος και του τι αντιπροσωπεύει και ταυτόχρονα ένα μέσο ώστε να προκληθεί η αντίδραση των άλλων. Περίπου 1000 νέοι πεθαίνουν κάθε χρόνο από αυτοκτονία και τα περισσότερα άτομα που κάνουν απόπειρα είναι κορίτσια. Το 30-50% αυτών που κάνουν απόπειρα αυτοκτονίας την επαναλαμβάνουν.</a:t>
            </a:r>
          </a:p>
          <a:p>
            <a:pPr>
              <a:buFont typeface="Wingdings" pitchFamily="2" charset="2"/>
              <a:buChar char="§"/>
            </a:pPr>
            <a:r>
              <a:rPr lang="el-GR" dirty="0"/>
              <a:t>Το περιβάλλον αυτών των νέων είναι συνήθως χωρισμένοι γονείς που μετακόμισαν πρόσφατα, ή αλκοολικοί γονείς ή γονείς που έχουν κάνει και αυτοί απόπειρα αυτοκτονίας.</a:t>
            </a:r>
          </a:p>
          <a:p>
            <a:pPr>
              <a:buFont typeface="Wingdings" pitchFamily="2" charset="2"/>
              <a:buChar char="§"/>
            </a:pPr>
            <a:r>
              <a:rPr lang="el-GR" dirty="0"/>
              <a:t>Οι ίδιοι οι νέοι που κάνουν απόπειρα αυτοκτονίας έχουν ζήσει μια σχολική αποτυχία, ή είναι τοξικομανείς ή έχουν σοβαρά ψυχολογικά προβλήματα ή λόγω αποτυχίας επαγγελματικής ένταξης. </a:t>
            </a:r>
            <a:endParaRPr lang="en-US" dirty="0"/>
          </a:p>
        </p:txBody>
      </p:sp>
    </p:spTree>
    <p:extLst>
      <p:ext uri="{BB962C8B-B14F-4D97-AF65-F5344CB8AC3E}">
        <p14:creationId xmlns:p14="http://schemas.microsoft.com/office/powerpoint/2010/main" val="3256354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b="1" u="sng" dirty="0"/>
              <a:t>Θλίψη και κατάθλιψη:</a:t>
            </a:r>
            <a:endParaRPr lang="en-US" b="1" u="sng" dirty="0"/>
          </a:p>
        </p:txBody>
      </p:sp>
      <p:sp>
        <p:nvSpPr>
          <p:cNvPr id="2" name="Content Placeholder 1"/>
          <p:cNvSpPr>
            <a:spLocks noGrp="1"/>
          </p:cNvSpPr>
          <p:nvPr>
            <p:ph idx="1"/>
          </p:nvPr>
        </p:nvSpPr>
        <p:spPr>
          <a:xfrm>
            <a:off x="813844" y="1877567"/>
            <a:ext cx="7568155" cy="4195481"/>
          </a:xfrm>
        </p:spPr>
        <p:txBody>
          <a:bodyPr>
            <a:normAutofit/>
          </a:bodyPr>
          <a:lstStyle/>
          <a:p>
            <a:pPr>
              <a:buFont typeface="Wingdings" pitchFamily="2" charset="2"/>
              <a:buChar char="§"/>
            </a:pPr>
            <a:r>
              <a:rPr lang="el-GR" b="1" dirty="0"/>
              <a:t>Η θλίψη </a:t>
            </a:r>
            <a:r>
              <a:rPr lang="el-GR" dirty="0"/>
              <a:t>κατά την εφηβεία δε θεωρείται ως μια αρρώστια ή μια διαταραχή που απαιτεί θεραπεία. Υποχωρεί ή ελαχιστοποιείται με ανάπαυση ή κατά τις εξόδους με παρέα και τη διασκέδαση.</a:t>
            </a:r>
          </a:p>
          <a:p>
            <a:pPr>
              <a:buFont typeface="Wingdings" pitchFamily="2" charset="2"/>
              <a:buChar char="§"/>
            </a:pPr>
            <a:r>
              <a:rPr lang="el-GR" b="1" dirty="0"/>
              <a:t>Η κατάθλιψη </a:t>
            </a:r>
            <a:r>
              <a:rPr lang="el-GR" dirty="0"/>
              <a:t>απαιτεί ιατρική επίσκεψη και μια συγκεκριμένη θεραπεία. Υπάρχουν τέσσερα είδη κατάθλιψης:</a:t>
            </a:r>
          </a:p>
          <a:p>
            <a:pPr>
              <a:buFont typeface="Wingdings" pitchFamily="2" charset="2"/>
              <a:buChar char="ü"/>
            </a:pPr>
            <a:r>
              <a:rPr lang="el-GR" dirty="0"/>
              <a:t>Η απειλή της κατάθλιψης</a:t>
            </a:r>
          </a:p>
          <a:p>
            <a:pPr>
              <a:buFont typeface="Wingdings" pitchFamily="2" charset="2"/>
              <a:buChar char="ü"/>
            </a:pPr>
            <a:r>
              <a:rPr lang="el-GR" dirty="0"/>
              <a:t>Η κατάθλιψη κατωτερότητας</a:t>
            </a:r>
          </a:p>
          <a:p>
            <a:pPr>
              <a:buFont typeface="Wingdings" pitchFamily="2" charset="2"/>
              <a:buChar char="ü"/>
            </a:pPr>
            <a:r>
              <a:rPr lang="el-GR" dirty="0"/>
              <a:t>Η κατάθλιψη εγκατάλειψης</a:t>
            </a:r>
          </a:p>
          <a:p>
            <a:pPr>
              <a:buFont typeface="Wingdings" pitchFamily="2" charset="2"/>
              <a:buChar char="ü"/>
            </a:pPr>
            <a:r>
              <a:rPr lang="el-GR" dirty="0"/>
              <a:t>Η μανιοκαταθλιπτική ψύχωση </a:t>
            </a:r>
            <a:endParaRPr lang="en-US" dirty="0"/>
          </a:p>
        </p:txBody>
      </p:sp>
    </p:spTree>
    <p:extLst>
      <p:ext uri="{BB962C8B-B14F-4D97-AF65-F5344CB8AC3E}">
        <p14:creationId xmlns:p14="http://schemas.microsoft.com/office/powerpoint/2010/main" val="41520991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84710" y="452718"/>
            <a:ext cx="7211490" cy="1400530"/>
          </a:xfrm>
        </p:spPr>
        <p:txBody>
          <a:bodyPr/>
          <a:lstStyle/>
          <a:p>
            <a:r>
              <a:rPr lang="el-GR" b="1" u="sng" dirty="0"/>
              <a:t>Κατάθλιψη και αυτοκτονία:</a:t>
            </a:r>
            <a:endParaRPr lang="en-US" b="1" u="sng" dirty="0"/>
          </a:p>
        </p:txBody>
      </p:sp>
      <p:sp>
        <p:nvSpPr>
          <p:cNvPr id="2" name="Content Placeholder 1"/>
          <p:cNvSpPr>
            <a:spLocks noGrp="1"/>
          </p:cNvSpPr>
          <p:nvPr>
            <p:ph idx="1"/>
          </p:nvPr>
        </p:nvSpPr>
        <p:spPr>
          <a:xfrm>
            <a:off x="827700" y="1676401"/>
            <a:ext cx="7325700" cy="4572006"/>
          </a:xfrm>
        </p:spPr>
        <p:txBody>
          <a:bodyPr>
            <a:normAutofit/>
          </a:bodyPr>
          <a:lstStyle/>
          <a:p>
            <a:pPr>
              <a:buFont typeface="Wingdings" pitchFamily="2" charset="2"/>
              <a:buChar char="§"/>
            </a:pPr>
            <a:r>
              <a:rPr lang="el-GR" dirty="0"/>
              <a:t>Μελέτη έδειξε ότι το ψυχολογικό προφίλ των καταθλιπτικών εφήβων είναι αρκετά κοινό με αυτό των αυτοκτονικών εφήβων.</a:t>
            </a:r>
          </a:p>
          <a:p>
            <a:pPr>
              <a:buFont typeface="Wingdings" pitchFamily="2" charset="2"/>
              <a:buChar char="§"/>
            </a:pPr>
            <a:r>
              <a:rPr lang="el-GR" dirty="0"/>
              <a:t>Το ποσοστό των καταθλιπτικών εφήβων που έχουν κάνει απόπειρα αυτοκτονίας κυμαίνεται από 50-60%.</a:t>
            </a:r>
          </a:p>
          <a:p>
            <a:pPr>
              <a:buFont typeface="Wingdings" pitchFamily="2" charset="2"/>
              <a:buChar char="§"/>
            </a:pPr>
            <a:r>
              <a:rPr lang="el-GR" dirty="0"/>
              <a:t>Το ποσοστό των κοριτσιών στην εφηβεία που έχουν κατάθλιψη φαίνεται να είναι διπλάσιο από αυτό των αγοριών.</a:t>
            </a:r>
          </a:p>
          <a:p>
            <a:pPr>
              <a:buFont typeface="Wingdings" pitchFamily="2" charset="2"/>
              <a:buChar char="§"/>
            </a:pPr>
            <a:r>
              <a:rPr lang="el-GR" dirty="0"/>
              <a:t>Οι αυτοκτονικοί έφηβοι παρουσίαζαν περισσότερα οικογενειακά προβλήματα, περισσότερα αρνητικά στοιχεία αναδίπλωσης και μόνωσης από </a:t>
            </a:r>
            <a:r>
              <a:rPr lang="el-GR" dirty="0" err="1"/>
              <a:t>ό,τι</a:t>
            </a:r>
            <a:r>
              <a:rPr lang="el-GR" dirty="0"/>
              <a:t> οι καταθλιπτικοί έφηβοι. </a:t>
            </a:r>
            <a:endParaRPr lang="en-US" dirty="0"/>
          </a:p>
        </p:txBody>
      </p:sp>
    </p:spTree>
    <p:extLst>
      <p:ext uri="{BB962C8B-B14F-4D97-AF65-F5344CB8AC3E}">
        <p14:creationId xmlns:p14="http://schemas.microsoft.com/office/powerpoint/2010/main" val="2332736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l-GR" b="1" u="sng" dirty="0"/>
              <a:t>Εφηβεία και τρέλα:</a:t>
            </a:r>
            <a:endParaRPr lang="en-US" b="1" u="sng" dirty="0"/>
          </a:p>
        </p:txBody>
      </p:sp>
      <p:sp>
        <p:nvSpPr>
          <p:cNvPr id="2" name="Content Placeholder 1"/>
          <p:cNvSpPr>
            <a:spLocks noGrp="1"/>
          </p:cNvSpPr>
          <p:nvPr>
            <p:ph idx="1"/>
          </p:nvPr>
        </p:nvSpPr>
        <p:spPr>
          <a:xfrm>
            <a:off x="827700" y="1600200"/>
            <a:ext cx="6711654" cy="4648207"/>
          </a:xfrm>
        </p:spPr>
        <p:txBody>
          <a:bodyPr>
            <a:normAutofit/>
          </a:bodyPr>
          <a:lstStyle/>
          <a:p>
            <a:pPr marL="109728" indent="0">
              <a:buNone/>
            </a:pPr>
            <a:r>
              <a:rPr lang="el-GR" dirty="0"/>
              <a:t>Κάθε έφηβος:</a:t>
            </a:r>
          </a:p>
          <a:p>
            <a:pPr>
              <a:buFont typeface="Wingdings" pitchFamily="2" charset="2"/>
              <a:buChar char="§"/>
            </a:pPr>
            <a:r>
              <a:rPr lang="el-GR" dirty="0"/>
              <a:t>Βασανίζεται από το ερώτημα αν είναι φυσιολογικός ή ανώμαλος ή τρελός.</a:t>
            </a:r>
          </a:p>
          <a:p>
            <a:pPr>
              <a:buFont typeface="Wingdings" pitchFamily="2" charset="2"/>
              <a:buChar char="§"/>
            </a:pPr>
            <a:r>
              <a:rPr lang="el-GR" dirty="0"/>
              <a:t>Αρχίζει αναζήτηση του εαυτού του.</a:t>
            </a:r>
          </a:p>
          <a:p>
            <a:pPr>
              <a:buFont typeface="Wingdings" pitchFamily="2" charset="2"/>
              <a:buChar char="§"/>
            </a:pPr>
            <a:r>
              <a:rPr lang="el-GR" dirty="0"/>
              <a:t>Κυριεύεται από άγχος και φόβο μήπως είναι ανώμαλος ή τρελός.</a:t>
            </a:r>
          </a:p>
          <a:p>
            <a:pPr marL="109728" indent="0">
              <a:buNone/>
            </a:pPr>
            <a:r>
              <a:rPr lang="el-GR" dirty="0"/>
              <a:t>Γενικά αποσταθεροποιούνται όλες οι αναπαραστάσεις του και αντιμετωπίζει μια θεμελιακή δυσκολία: θεωρεί ότι η συνάντηση με ψυχίατρο είναι η επιβεβαίωση των φόβων του γι’ αυτό συνήθως αρνείται.</a:t>
            </a:r>
          </a:p>
          <a:p>
            <a:pPr>
              <a:buFont typeface="Wingdings" pitchFamily="2" charset="2"/>
              <a:buChar char="§"/>
            </a:pPr>
            <a:endParaRPr lang="en-US" dirty="0"/>
          </a:p>
        </p:txBody>
      </p:sp>
    </p:spTree>
    <p:extLst>
      <p:ext uri="{BB962C8B-B14F-4D97-AF65-F5344CB8AC3E}">
        <p14:creationId xmlns:p14="http://schemas.microsoft.com/office/powerpoint/2010/main" val="38970672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Ιόν">
  <a:themeElements>
    <a:clrScheme name="Ιό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Ιόν">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Ιό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398</TotalTime>
  <Words>1252</Words>
  <Application>Microsoft Office PowerPoint</Application>
  <PresentationFormat>Προβολή στην οθόνη (4:3)</PresentationFormat>
  <Paragraphs>109</Paragraphs>
  <Slides>21</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21</vt:i4>
      </vt:variant>
    </vt:vector>
  </HeadingPairs>
  <TitlesOfParts>
    <vt:vector size="27" baseType="lpstr">
      <vt:lpstr>Arial</vt:lpstr>
      <vt:lpstr>Calibri</vt:lpstr>
      <vt:lpstr>Century Gothic</vt:lpstr>
      <vt:lpstr>Wingdings</vt:lpstr>
      <vt:lpstr>Wingdings 3</vt:lpstr>
      <vt:lpstr>Ιόν</vt:lpstr>
      <vt:lpstr>ΕΦΗΒΕΙΑ ΚΑΙ ΝΑΡΚΩΤΙΚΑ</vt:lpstr>
      <vt:lpstr>ΟΙ ΔΙΑΦΟΡΕΣ ΣΥΜΠΕΡΙΦΟΡΕΣ ΤΩΝ ΕΦΗΒΩΝ:</vt:lpstr>
      <vt:lpstr>ΠΑΡΑΔΕΙΓΜΑ:</vt:lpstr>
      <vt:lpstr>Πώς αντιμετωπίζεται;</vt:lpstr>
      <vt:lpstr>Η έννοια της πράξης για τους άλλους</vt:lpstr>
      <vt:lpstr>Η απόπειρα αυτοκτονίας</vt:lpstr>
      <vt:lpstr>Θλίψη και κατάθλιψη:</vt:lpstr>
      <vt:lpstr>Κατάθλιψη και αυτοκτονία:</vt:lpstr>
      <vt:lpstr>Εφηβεία και τρέλα:</vt:lpstr>
      <vt:lpstr>Στόχοι άρνησης του εφήβου:</vt:lpstr>
      <vt:lpstr>Σχιζοφρένεια:</vt:lpstr>
      <vt:lpstr>Τρεις διαφορετικοί τύποι έναρξης της σχιζοφρένειας:</vt:lpstr>
      <vt:lpstr>Τα είδη άγχους που προκαλούν ψυχωτικές διαταραχές κατά την εφηβεία:</vt:lpstr>
      <vt:lpstr>Πως καταλήγουν αυτές οι διαταραχές;</vt:lpstr>
      <vt:lpstr>Το πρόβλημα των ναρκωτικών:</vt:lpstr>
      <vt:lpstr>Είδη κατανάλωσης προϊόντων κατά την εφηβεία:</vt:lpstr>
      <vt:lpstr>Καταναλώσιμα προϊόντα:</vt:lpstr>
      <vt:lpstr>Τι πρέπει να κάνουν οι γονείς;</vt:lpstr>
      <vt:lpstr>Θεραπευτικές προσεγγίσεις</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ΕΡΓΑΣΙΑ ΜΑΘΗΜΑ</dc:title>
  <dc:creator>user</dc:creator>
  <cp:lastModifiedBy>Λευτερης</cp:lastModifiedBy>
  <cp:revision>30</cp:revision>
  <dcterms:created xsi:type="dcterms:W3CDTF">2022-11-16T17:14:47Z</dcterms:created>
  <dcterms:modified xsi:type="dcterms:W3CDTF">2022-12-03T13:25:05Z</dcterms:modified>
</cp:coreProperties>
</file>