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Ορθογώνιο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Τίτλος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l-GR" smtClean="0"/>
              <a:t>Στυλ κύριου τίτλου</a:t>
            </a:r>
            <a:endParaRPr kumimoji="0" lang="en-US"/>
          </a:p>
        </p:txBody>
      </p:sp>
      <p:sp>
        <p:nvSpPr>
          <p:cNvPr id="3" name="Υπότιτλος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l-GR" smtClean="0"/>
              <a:t>Στυλ κύριου υπότιτλου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12/12/2022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
        <p:nvSpPr>
          <p:cNvPr id="10" name="Ορθογώνιο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12/12/2022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9" name="Ορθογώνιο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Ορθογώνιο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Κατακόρυφος τίτλος 1"/>
          <p:cNvSpPr>
            <a:spLocks noGrp="1"/>
          </p:cNvSpPr>
          <p:nvPr>
            <p:ph type="title" orient="vert"/>
          </p:nvPr>
        </p:nvSpPr>
        <p:spPr>
          <a:xfrm>
            <a:off x="6781800" y="274640"/>
            <a:ext cx="1905000" cy="5851525"/>
          </a:xfrm>
        </p:spPr>
        <p:txBody>
          <a:bodyPr vert="eaVe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304800"/>
            <a:ext cx="6019800" cy="5851525"/>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12/12/2022</a:t>
            </a:fld>
            <a:endParaRPr lang="el-GR"/>
          </a:p>
        </p:txBody>
      </p:sp>
      <p:sp>
        <p:nvSpPr>
          <p:cNvPr id="5" name="Θέση υποσέλιδου 4"/>
          <p:cNvSpPr>
            <a:spLocks noGrp="1"/>
          </p:cNvSpPr>
          <p:nvPr>
            <p:ph type="ftr" sz="quarter" idx="11"/>
          </p:nvPr>
        </p:nvSpPr>
        <p:spPr>
          <a:xfrm>
            <a:off x="2640597" y="6377459"/>
            <a:ext cx="3836404" cy="365125"/>
          </a:xfrm>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5448"/>
            <a:ext cx="8229600" cy="1252728"/>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12/12/2022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9" name="Ορθογώνιο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Ορθογώνιο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Τίτλος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F2853615-BFDE-46DE-814C-47EC6EF6D371}" type="datetimeFigureOut">
              <a:rPr lang="el-GR" smtClean="0"/>
              <a:t>12/12/2022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F2853615-BFDE-46DE-814C-47EC6EF6D371}" type="datetimeFigureOut">
              <a:rPr lang="el-GR" smtClean="0"/>
              <a:t>12/12/2022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κειμένου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Στυλ υποδείγματος κειμένου</a:t>
            </a:r>
          </a:p>
        </p:txBody>
      </p:sp>
      <p:sp>
        <p:nvSpPr>
          <p:cNvPr id="6" name="Θέση περιεχομένου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F2853615-BFDE-46DE-814C-47EC6EF6D371}" type="datetimeFigureOut">
              <a:rPr lang="el-GR" smtClean="0"/>
              <a:t>12/12/2022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F2853615-BFDE-46DE-814C-47EC6EF6D371}" type="datetimeFigureOut">
              <a:rPr lang="el-GR" smtClean="0"/>
              <a:t>12/12/2022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2853615-BFDE-46DE-814C-47EC6EF6D371}" type="datetimeFigureOut">
              <a:rPr lang="el-GR" smtClean="0"/>
              <a:t>12/12/2022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κειμένου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F2853615-BFDE-46DE-814C-47EC6EF6D371}" type="datetimeFigureOut">
              <a:rPr lang="el-GR" smtClean="0"/>
              <a:t>12/12/2022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t>‹#›</a:t>
            </a:fld>
            <a:endParaRPr lang="el-GR"/>
          </a:p>
        </p:txBody>
      </p:sp>
      <p:sp>
        <p:nvSpPr>
          <p:cNvPr id="12" name="Ορθογώνιο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Ορθογώνιο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a:xfrm>
            <a:off x="164592" y="1170432"/>
            <a:ext cx="2523744" cy="201168"/>
          </a:xfrm>
        </p:spPr>
        <p:txBody>
          <a:bodyPr/>
          <a:lstStyle/>
          <a:p>
            <a:fld id="{F2853615-BFDE-46DE-814C-47EC6EF6D371}" type="datetimeFigureOut">
              <a:rPr lang="el-GR" smtClean="0"/>
              <a:t>12/12/2022</a:t>
            </a:fld>
            <a:endParaRPr lang="el-GR"/>
          </a:p>
        </p:txBody>
      </p:sp>
      <p:sp>
        <p:nvSpPr>
          <p:cNvPr id="11" name="Ορθογώνιο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Ορθογώνιο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Θέση υποσέλιδου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l-GR"/>
          </a:p>
        </p:txBody>
      </p:sp>
      <p:sp>
        <p:nvSpPr>
          <p:cNvPr id="7" name="Θέση αριθμού διαφάνειας 6"/>
          <p:cNvSpPr>
            <a:spLocks noGrp="1"/>
          </p:cNvSpPr>
          <p:nvPr>
            <p:ph type="sldNum" sz="quarter" idx="12"/>
          </p:nvPr>
        </p:nvSpPr>
        <p:spPr>
          <a:xfrm>
            <a:off x="8339328" y="1170432"/>
            <a:ext cx="733864" cy="201168"/>
          </a:xfrm>
        </p:spPr>
        <p:txBody>
          <a:bodyPr/>
          <a:lstStyle/>
          <a:p>
            <a:fld id="{3DF53439-851E-44AD-84B1-B6BFC3D0C743}"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Ορθογώνιο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Ορθογώνιο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Θέση τίτλου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4" name="Θέση ημερομηνίας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2853615-BFDE-46DE-814C-47EC6EF6D371}" type="datetimeFigureOut">
              <a:rPr lang="el-GR" smtClean="0"/>
              <a:t>12/12/2022</a:t>
            </a:fld>
            <a:endParaRPr lang="el-GR"/>
          </a:p>
        </p:txBody>
      </p:sp>
      <p:sp>
        <p:nvSpPr>
          <p:cNvPr id="5" name="Θέση υποσέλιδου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l-GR"/>
          </a:p>
        </p:txBody>
      </p:sp>
      <p:sp>
        <p:nvSpPr>
          <p:cNvPr id="6" name="Θέση αριθμού διαφάνειας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476672"/>
            <a:ext cx="7772400" cy="2232248"/>
          </a:xfrm>
        </p:spPr>
        <p:txBody>
          <a:bodyPr/>
          <a:lstStyle/>
          <a:p>
            <a:r>
              <a:rPr lang="el-GR" dirty="0" smtClean="0">
                <a:latin typeface="Calibri" panose="020F0502020204030204" pitchFamily="34" charset="0"/>
                <a:cs typeface="Calibri" panose="020F0502020204030204" pitchFamily="34" charset="0"/>
              </a:rPr>
              <a:t>ΣΩΜΑΤΙΚΗ ΚΑΙ ΓΝΩΣΤΙΚΗ ΑΝΑΠΤΥΞΗ</a:t>
            </a:r>
            <a:endParaRPr lang="el-GR" dirty="0">
              <a:latin typeface="Calibri" panose="020F0502020204030204" pitchFamily="34" charset="0"/>
              <a:cs typeface="Calibri" panose="020F0502020204030204" pitchFamily="34" charset="0"/>
            </a:endParaRPr>
          </a:p>
        </p:txBody>
      </p:sp>
      <p:sp>
        <p:nvSpPr>
          <p:cNvPr id="3" name="Υπότιτλος 2"/>
          <p:cNvSpPr>
            <a:spLocks noGrp="1"/>
          </p:cNvSpPr>
          <p:nvPr>
            <p:ph type="subTitle" idx="1"/>
          </p:nvPr>
        </p:nvSpPr>
        <p:spPr>
          <a:xfrm>
            <a:off x="683568" y="4293096"/>
            <a:ext cx="8077200" cy="1499616"/>
          </a:xfrm>
        </p:spPr>
        <p:txBody>
          <a:bodyPr>
            <a:normAutofit/>
          </a:bodyPr>
          <a:lstStyle/>
          <a:p>
            <a:r>
              <a:rPr lang="el-GR" sz="2800" dirty="0" smtClean="0"/>
              <a:t>Μουρκάκος Πέτρος</a:t>
            </a:r>
            <a:endParaRPr lang="el-GR" sz="2800" dirty="0"/>
          </a:p>
        </p:txBody>
      </p:sp>
    </p:spTree>
    <p:extLst>
      <p:ext uri="{BB962C8B-B14F-4D97-AF65-F5344CB8AC3E}">
        <p14:creationId xmlns:p14="http://schemas.microsoft.com/office/powerpoint/2010/main" val="2490201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332656"/>
            <a:ext cx="8229600" cy="922114"/>
          </a:xfrm>
        </p:spPr>
        <p:txBody>
          <a:bodyPr>
            <a:normAutofit fontScale="90000"/>
          </a:bodyPr>
          <a:lstStyle/>
          <a:p>
            <a:r>
              <a:rPr lang="el-GR" sz="3200" dirty="0"/>
              <a:t>Οι φάσεις της ζωής της γυναίκας κατά τον </a:t>
            </a:r>
            <a:r>
              <a:rPr lang="en-US" sz="3200" dirty="0"/>
              <a:t>Levinson</a:t>
            </a:r>
            <a:endParaRPr lang="el-GR" sz="3200" dirty="0"/>
          </a:p>
        </p:txBody>
      </p:sp>
      <p:sp>
        <p:nvSpPr>
          <p:cNvPr id="3" name="Θέση περιεχομένου 2"/>
          <p:cNvSpPr>
            <a:spLocks noGrp="1"/>
          </p:cNvSpPr>
          <p:nvPr>
            <p:ph idx="1"/>
          </p:nvPr>
        </p:nvSpPr>
        <p:spPr/>
        <p:txBody>
          <a:bodyPr>
            <a:normAutofit fontScale="77500" lnSpcReduction="20000"/>
          </a:bodyPr>
          <a:lstStyle/>
          <a:p>
            <a:pPr algn="just"/>
            <a:r>
              <a:rPr lang="el-GR" dirty="0" smtClean="0">
                <a:latin typeface="Calibri" panose="020F0502020204030204" pitchFamily="34" charset="0"/>
                <a:cs typeface="Calibri" panose="020F0502020204030204" pitchFamily="34" charset="0"/>
              </a:rPr>
              <a:t>Έχουν διαφορετικά όνειρα από τους άνδρες. Η διαφόρα είναι τόσο σημαντική που ο </a:t>
            </a:r>
            <a:r>
              <a:rPr lang="en-US" dirty="0" smtClean="0">
                <a:latin typeface="Calibri" panose="020F0502020204030204" pitchFamily="34" charset="0"/>
                <a:cs typeface="Calibri" panose="020F0502020204030204" pitchFamily="34" charset="0"/>
              </a:rPr>
              <a:t>Levinson </a:t>
            </a:r>
            <a:r>
              <a:rPr lang="el-GR" dirty="0" smtClean="0">
                <a:latin typeface="Calibri" panose="020F0502020204030204" pitchFamily="34" charset="0"/>
                <a:cs typeface="Calibri" panose="020F0502020204030204" pitchFamily="34" charset="0"/>
              </a:rPr>
              <a:t>την ονόμασε διχασμό των φύλων. Οι γυναίκες είχαν όνειρα που ενσωμάτωναν επάγγελμα και οικογένεια, όμως περιοριζόντουσαν μετά την γέννα.</a:t>
            </a:r>
          </a:p>
          <a:p>
            <a:pPr algn="just"/>
            <a:r>
              <a:rPr lang="el-GR" dirty="0" smtClean="0">
                <a:latin typeface="Calibri" panose="020F0502020204030204" pitchFamily="34" charset="0"/>
                <a:cs typeface="Calibri" panose="020F0502020204030204" pitchFamily="34" charset="0"/>
              </a:rPr>
              <a:t>Άλλος τομέας όπου οι άντρες και οι γυναίκες διαφέρουν είναι η χέση με τους μέντορες. Δεν υπάρχον πολλές γυναίκες μέντορες, όποτε στρέφονται προς τους άντρες και μπορεί να καταλήξει σε σεξουαλική έλξη μεταξύ τους.</a:t>
            </a:r>
          </a:p>
          <a:p>
            <a:pPr algn="just"/>
            <a:r>
              <a:rPr lang="el-GR" dirty="0" smtClean="0">
                <a:latin typeface="Calibri" panose="020F0502020204030204" pitchFamily="34" charset="0"/>
                <a:cs typeface="Calibri" panose="020F0502020204030204" pitchFamily="34" charset="0"/>
              </a:rPr>
              <a:t>Επιλέγουν επαγγελματική σστδιοδρομία πολύ αργότερα από τους άνδρες.</a:t>
            </a:r>
          </a:p>
          <a:p>
            <a:pPr algn="just"/>
            <a:r>
              <a:rPr lang="el-GR" dirty="0" smtClean="0">
                <a:latin typeface="Calibri" panose="020F0502020204030204" pitchFamily="34" charset="0"/>
                <a:cs typeface="Calibri" panose="020F0502020204030204" pitchFamily="34" charset="0"/>
              </a:rPr>
              <a:t>Έχουν διαφορετική επανεκτίμη. Αντιδρούν διαφορετικά στη διαδικασία ατή και αντιστρέφουν τις προτεραιότητες τους.</a:t>
            </a:r>
          </a:p>
          <a:p>
            <a:pPr algn="just"/>
            <a:endParaRPr lang="el-GR" dirty="0" smtClean="0">
              <a:latin typeface="Calibri" panose="020F0502020204030204" pitchFamily="34" charset="0"/>
              <a:cs typeface="Calibri" panose="020F0502020204030204" pitchFamily="34" charset="0"/>
            </a:endParaRPr>
          </a:p>
          <a:p>
            <a:endParaRPr lang="el-GR" dirty="0"/>
          </a:p>
        </p:txBody>
      </p:sp>
    </p:spTree>
    <p:extLst>
      <p:ext uri="{BB962C8B-B14F-4D97-AF65-F5344CB8AC3E}">
        <p14:creationId xmlns:p14="http://schemas.microsoft.com/office/powerpoint/2010/main" val="2697891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Οι μετασχηματισμοί κατά τον </a:t>
            </a:r>
            <a:r>
              <a:rPr lang="en-US" dirty="0" smtClean="0"/>
              <a:t> Gould</a:t>
            </a:r>
            <a:endParaRPr lang="el-GR" dirty="0"/>
          </a:p>
        </p:txBody>
      </p:sp>
      <p:sp>
        <p:nvSpPr>
          <p:cNvPr id="3" name="Θέση περιεχομένου 2"/>
          <p:cNvSpPr>
            <a:spLocks noGrp="1"/>
          </p:cNvSpPr>
          <p:nvPr>
            <p:ph idx="1"/>
          </p:nvPr>
        </p:nvSpPr>
        <p:spPr/>
        <p:txBody>
          <a:bodyPr>
            <a:normAutofit fontScale="85000" lnSpcReduction="20000"/>
          </a:bodyPr>
          <a:lstStyle/>
          <a:p>
            <a:pPr algn="just"/>
            <a:r>
              <a:rPr lang="en-US" dirty="0" smtClean="0">
                <a:latin typeface="Calibri" panose="020F0502020204030204" pitchFamily="34" charset="0"/>
                <a:cs typeface="Calibri" panose="020F0502020204030204" pitchFamily="34" charset="0"/>
              </a:rPr>
              <a:t>O Roger Gould </a:t>
            </a:r>
            <a:r>
              <a:rPr lang="el-GR" dirty="0" smtClean="0">
                <a:latin typeface="Calibri" panose="020F0502020204030204" pitchFamily="34" charset="0"/>
                <a:cs typeface="Calibri" panose="020F0502020204030204" pitchFamily="34" charset="0"/>
              </a:rPr>
              <a:t> είχε περισσσότερο γνωστικό προσανατολισμό. Ενδιαφερόταν για τις υποθέσεις, τις ιδέες, τους μύθους και τις απόψεις το ατόμου για τον κόσμο σε διάφορες φάσεις ηλικίας.</a:t>
            </a:r>
          </a:p>
          <a:p>
            <a:pPr algn="just"/>
            <a:r>
              <a:rPr lang="el-GR" dirty="0" smtClean="0">
                <a:latin typeface="Calibri" panose="020F0502020204030204" pitchFamily="34" charset="0"/>
                <a:cs typeface="Calibri" panose="020F0502020204030204" pitchFamily="34" charset="0"/>
              </a:rPr>
              <a:t>Για τον </a:t>
            </a:r>
            <a:r>
              <a:rPr lang="en-US" dirty="0" smtClean="0">
                <a:latin typeface="Calibri" panose="020F0502020204030204" pitchFamily="34" charset="0"/>
                <a:cs typeface="Calibri" panose="020F0502020204030204" pitchFamily="34" charset="0"/>
              </a:rPr>
              <a:t>Gould </a:t>
            </a:r>
            <a:r>
              <a:rPr lang="el-GR" dirty="0" smtClean="0">
                <a:latin typeface="Calibri" panose="020F0502020204030204" pitchFamily="34" charset="0"/>
                <a:cs typeface="Calibri" panose="020F0502020204030204" pitchFamily="34" charset="0"/>
              </a:rPr>
              <a:t>η ανάπτυξη είναι διαδικασία απόρριψης εσφαλμένων υποθέσεων προς όφελος εμπιστοσσύνης και αποδοχής το εαυτού.  Η ανάπτυξη σχετίζεται με την απελευθέρωση από άκαπτες προσδοκίες των νέων χρόνων (20 ετών) και την υιοθέτηση μιας πιο λογικής στάσης.</a:t>
            </a:r>
          </a:p>
          <a:p>
            <a:pPr algn="just"/>
            <a:r>
              <a:rPr lang="el-GR" dirty="0" smtClean="0">
                <a:latin typeface="Calibri" panose="020F0502020204030204" pitchFamily="34" charset="0"/>
                <a:cs typeface="Calibri" panose="020F0502020204030204" pitchFamily="34" charset="0"/>
              </a:rPr>
              <a:t>Καταλήγον να αισθάνονται επιτέλους ελεύεθροι να εξετάσουν και να αποβάλουν στοιχεία κακία που είχαν μείνει από την παιδική ηλικία.  </a:t>
            </a:r>
            <a:endParaRPr lang="el-G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3845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692696"/>
            <a:ext cx="8229600" cy="720080"/>
          </a:xfrm>
        </p:spPr>
        <p:txBody>
          <a:bodyPr>
            <a:normAutofit fontScale="90000"/>
          </a:bodyPr>
          <a:lstStyle/>
          <a:p>
            <a:r>
              <a:rPr lang="el-GR" sz="3200" dirty="0" smtClean="0">
                <a:latin typeface="Calibri" panose="020F0502020204030204" pitchFamily="34" charset="0"/>
                <a:cs typeface="Calibri" panose="020F0502020204030204" pitchFamily="34" charset="0"/>
              </a:rPr>
              <a:t>Φάσεις και στόχοι κατά την ανάπτυξη του ενήλικα</a:t>
            </a:r>
            <a:endParaRPr lang="el-GR" sz="3200"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395536" y="2276872"/>
            <a:ext cx="8229600" cy="3456384"/>
          </a:xfrm>
        </p:spPr>
        <p:txBody>
          <a:bodyPr>
            <a:normAutofit fontScale="92500" lnSpcReduction="10000"/>
          </a:bodyPr>
          <a:lstStyle/>
          <a:p>
            <a:pPr algn="just"/>
            <a:r>
              <a:rPr lang="el-GR" dirty="0">
                <a:latin typeface="Calibri" panose="020F0502020204030204" pitchFamily="34" charset="0"/>
                <a:cs typeface="Calibri" panose="020F0502020204030204" pitchFamily="34" charset="0"/>
              </a:rPr>
              <a:t>Η σύνδεση της νοητικής επάρκειας των προσωπικών αναγκών και των κοινωνικών προσδοκιών των ελληνικών μέσα  από την μελέτη ερευνητών αποτελεί βάση των θεωριών που προέρχονται από μελέτες σε άτομα συγκεκριμένης ηλικίας. Οι φάσεις που προκύπτουν βασίζονται  σε κρίσεις  ή συγκρούσεις  που βιώνουν όλοι.</a:t>
            </a:r>
          </a:p>
          <a:p>
            <a:endParaRPr lang="el-GR" dirty="0"/>
          </a:p>
        </p:txBody>
      </p:sp>
    </p:spTree>
    <p:extLst>
      <p:ext uri="{BB962C8B-B14F-4D97-AF65-F5344CB8AC3E}">
        <p14:creationId xmlns:p14="http://schemas.microsoft.com/office/powerpoint/2010/main" val="2807154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Οι αναπτυξιακοί στόχοι κατά τον</a:t>
            </a:r>
            <a:r>
              <a:rPr lang="en-US" sz="3200" dirty="0" smtClean="0"/>
              <a:t> </a:t>
            </a:r>
            <a:r>
              <a:rPr lang="en-US" sz="3200" dirty="0" err="1" smtClean="0"/>
              <a:t>Havinghurst</a:t>
            </a:r>
            <a:r>
              <a:rPr lang="el-GR" sz="3200" dirty="0" smtClean="0"/>
              <a:t> </a:t>
            </a:r>
            <a:endParaRPr lang="el-GR" sz="3200" dirty="0"/>
          </a:p>
        </p:txBody>
      </p:sp>
      <p:sp>
        <p:nvSpPr>
          <p:cNvPr id="3" name="Θέση περιεχομένου 2"/>
          <p:cNvSpPr>
            <a:spLocks noGrp="1"/>
          </p:cNvSpPr>
          <p:nvPr>
            <p:ph idx="1"/>
          </p:nvPr>
        </p:nvSpPr>
        <p:spPr/>
        <p:txBody>
          <a:bodyPr>
            <a:normAutofit/>
          </a:bodyPr>
          <a:lstStyle/>
          <a:p>
            <a:pPr algn="just"/>
            <a:r>
              <a:rPr lang="el-GR" dirty="0" smtClean="0">
                <a:latin typeface="Calibri" panose="020F0502020204030204" pitchFamily="34" charset="0"/>
                <a:cs typeface="Calibri" panose="020F0502020204030204" pitchFamily="34" charset="0"/>
              </a:rPr>
              <a:t>Ο </a:t>
            </a:r>
            <a:r>
              <a:rPr lang="en-US" dirty="0" smtClean="0">
                <a:latin typeface="Calibri" panose="020F0502020204030204" pitchFamily="34" charset="0"/>
                <a:cs typeface="Calibri" panose="020F0502020204030204" pitchFamily="34" charset="0"/>
              </a:rPr>
              <a:t>Robert </a:t>
            </a:r>
            <a:r>
              <a:rPr lang="en-US" dirty="0" err="1" smtClean="0">
                <a:latin typeface="Calibri" panose="020F0502020204030204" pitchFamily="34" charset="0"/>
                <a:cs typeface="Calibri" panose="020F0502020204030204" pitchFamily="34" charset="0"/>
              </a:rPr>
              <a:t>Havinghurst</a:t>
            </a:r>
            <a:r>
              <a:rPr lang="en-US" dirty="0" smtClean="0">
                <a:latin typeface="Calibri" panose="020F0502020204030204" pitchFamily="34" charset="0"/>
                <a:cs typeface="Calibri" panose="020F0502020204030204" pitchFamily="34" charset="0"/>
              </a:rPr>
              <a:t> </a:t>
            </a:r>
            <a:r>
              <a:rPr lang="el-GR" dirty="0" smtClean="0">
                <a:latin typeface="Calibri" panose="020F0502020204030204" pitchFamily="34" charset="0"/>
                <a:cs typeface="Calibri" panose="020F0502020204030204" pitchFamily="34" charset="0"/>
              </a:rPr>
              <a:t>το 1953 διατύπωσε μια ρεαλιστική περιγραφή της ανάπτυξης καθ’ όλη τη διάρκεια το βίου. Θεώρησε ότι η ενήλικη ζωή αποτελείται από μια σειρά φάσεων για την επίτευξη στόχων που συνεπάγουν την ανάπτυξη.</a:t>
            </a:r>
          </a:p>
          <a:p>
            <a:pPr algn="just"/>
            <a:r>
              <a:rPr lang="el-GR" dirty="0" smtClean="0">
                <a:latin typeface="Calibri" panose="020F0502020204030204" pitchFamily="34" charset="0"/>
                <a:cs typeface="Calibri" panose="020F0502020204030204" pitchFamily="34" charset="0"/>
              </a:rPr>
              <a:t>Κάθε ηλικία έχει διαφορετικούς στόχους και κάθε άνθρωπος χρησιμοποιεί συγκεκριμένα τη νοημοσύνη του.</a:t>
            </a:r>
            <a:endParaRPr lang="el-G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85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Οι αναπτυξιακοί στόχοι κατά τον</a:t>
            </a:r>
            <a:r>
              <a:rPr lang="en-US" sz="3200" dirty="0"/>
              <a:t> </a:t>
            </a:r>
            <a:r>
              <a:rPr lang="en-US" sz="3200" dirty="0" err="1"/>
              <a:t>Havinghurst</a:t>
            </a:r>
            <a:r>
              <a:rPr lang="el-GR" sz="3200" dirty="0"/>
              <a:t> </a:t>
            </a:r>
          </a:p>
        </p:txBody>
      </p:sp>
      <p:sp>
        <p:nvSpPr>
          <p:cNvPr id="3" name="Θέση περιεχομένου 2"/>
          <p:cNvSpPr>
            <a:spLocks noGrp="1"/>
          </p:cNvSpPr>
          <p:nvPr>
            <p:ph idx="1"/>
          </p:nvPr>
        </p:nvSpPr>
        <p:spPr/>
        <p:txBody>
          <a:bodyPr>
            <a:normAutofit fontScale="77500" lnSpcReduction="20000"/>
          </a:bodyPr>
          <a:lstStyle/>
          <a:p>
            <a:r>
              <a:rPr lang="el-GR" dirty="0" smtClean="0">
                <a:latin typeface="Calibri" panose="020F0502020204030204" pitchFamily="34" charset="0"/>
                <a:cs typeface="Calibri" panose="020F0502020204030204" pitchFamily="34" charset="0"/>
              </a:rPr>
              <a:t>Κατά τη νεότητα οι στόχοι αφορούν:</a:t>
            </a:r>
          </a:p>
          <a:p>
            <a:pPr marL="914400" lvl="1" indent="-514350">
              <a:buFont typeface="+mj-lt"/>
              <a:buAutoNum type="arabicPeriod"/>
            </a:pPr>
            <a:r>
              <a:rPr lang="el-GR" dirty="0" smtClean="0">
                <a:latin typeface="Calibri" panose="020F0502020204030204" pitchFamily="34" charset="0"/>
                <a:cs typeface="Calibri" panose="020F0502020204030204" pitchFamily="34" charset="0"/>
              </a:rPr>
              <a:t>Επιλογή συντρόφου</a:t>
            </a:r>
          </a:p>
          <a:p>
            <a:pPr marL="914400" lvl="1" indent="-514350">
              <a:buFont typeface="+mj-lt"/>
              <a:buAutoNum type="arabicPeriod"/>
            </a:pPr>
            <a:r>
              <a:rPr lang="el-GR" dirty="0" smtClean="0">
                <a:latin typeface="Calibri" panose="020F0502020204030204" pitchFamily="34" charset="0"/>
                <a:cs typeface="Calibri" panose="020F0502020204030204" pitchFamily="34" charset="0"/>
              </a:rPr>
              <a:t>Δημιουργία οικογένειας</a:t>
            </a:r>
          </a:p>
          <a:p>
            <a:pPr marL="914400" lvl="1" indent="-514350">
              <a:buFont typeface="+mj-lt"/>
              <a:buAutoNum type="arabicPeriod"/>
            </a:pPr>
            <a:r>
              <a:rPr lang="el-GR" dirty="0" smtClean="0">
                <a:latin typeface="Calibri" panose="020F0502020204030204" pitchFamily="34" charset="0"/>
                <a:cs typeface="Calibri" panose="020F0502020204030204" pitchFamily="34" charset="0"/>
              </a:rPr>
              <a:t>Έναρξη επαγγελματικής σταδιοδρομίας</a:t>
            </a:r>
          </a:p>
          <a:p>
            <a:r>
              <a:rPr lang="el-GR" dirty="0" smtClean="0">
                <a:latin typeface="Calibri" panose="020F0502020204030204" pitchFamily="34" charset="0"/>
                <a:cs typeface="Calibri" panose="020F0502020204030204" pitchFamily="34" charset="0"/>
              </a:rPr>
              <a:t>Κατά τη μέση ηλικία:</a:t>
            </a:r>
          </a:p>
          <a:p>
            <a:pPr marL="914400" lvl="1" indent="-514350">
              <a:buFont typeface="+mj-lt"/>
              <a:buAutoNum type="arabicPeriod"/>
            </a:pPr>
            <a:r>
              <a:rPr lang="el-GR" dirty="0" smtClean="0">
                <a:latin typeface="Calibri" panose="020F0502020204030204" pitchFamily="34" charset="0"/>
                <a:cs typeface="Calibri" panose="020F0502020204030204" pitchFamily="34" charset="0"/>
              </a:rPr>
              <a:t>Επίτευξη ενήλικης πολιτικής και κοινωνικής ευθύνης</a:t>
            </a:r>
          </a:p>
          <a:p>
            <a:pPr marL="914400" lvl="1" indent="-514350">
              <a:buFont typeface="+mj-lt"/>
              <a:buAutoNum type="arabicPeriod"/>
            </a:pPr>
            <a:r>
              <a:rPr lang="el-GR" dirty="0" smtClean="0">
                <a:latin typeface="Calibri" panose="020F0502020204030204" pitchFamily="34" charset="0"/>
                <a:cs typeface="Calibri" panose="020F0502020204030204" pitchFamily="34" charset="0"/>
              </a:rPr>
              <a:t>Αποδοχή και </a:t>
            </a:r>
            <a:r>
              <a:rPr lang="el-GR" smtClean="0">
                <a:latin typeface="Calibri" panose="020F0502020204030204" pitchFamily="34" charset="0"/>
                <a:cs typeface="Calibri" panose="020F0502020204030204" pitchFamily="34" charset="0"/>
              </a:rPr>
              <a:t>προσαρμογή </a:t>
            </a:r>
            <a:r>
              <a:rPr lang="el-GR" smtClean="0">
                <a:latin typeface="Calibri" panose="020F0502020204030204" pitchFamily="34" charset="0"/>
                <a:cs typeface="Calibri" panose="020F0502020204030204" pitchFamily="34" charset="0"/>
              </a:rPr>
              <a:t>στις </a:t>
            </a:r>
            <a:r>
              <a:rPr lang="el-GR" dirty="0" smtClean="0">
                <a:latin typeface="Calibri" panose="020F0502020204030204" pitchFamily="34" charset="0"/>
                <a:cs typeface="Calibri" panose="020F0502020204030204" pitchFamily="34" charset="0"/>
              </a:rPr>
              <a:t>σωματικές μεταβολές </a:t>
            </a:r>
          </a:p>
          <a:p>
            <a:pPr marL="914400" lvl="1" indent="-514350">
              <a:buFont typeface="+mj-lt"/>
              <a:buAutoNum type="arabicPeriod"/>
            </a:pPr>
            <a:r>
              <a:rPr lang="el-GR" dirty="0" smtClean="0">
                <a:latin typeface="Calibri" panose="020F0502020204030204" pitchFamily="34" charset="0"/>
                <a:cs typeface="Calibri" panose="020F0502020204030204" pitchFamily="34" charset="0"/>
              </a:rPr>
              <a:t>Προσαρμογή τις ανάγκες των ηλικιωμένων γονέων</a:t>
            </a:r>
          </a:p>
          <a:p>
            <a:r>
              <a:rPr lang="el-GR" dirty="0" smtClean="0">
                <a:latin typeface="Calibri" panose="020F0502020204030204" pitchFamily="34" charset="0"/>
                <a:cs typeface="Calibri" panose="020F0502020204030204" pitchFamily="34" charset="0"/>
              </a:rPr>
              <a:t>Κατά τη </a:t>
            </a:r>
            <a:r>
              <a:rPr lang="el-GR" dirty="0">
                <a:latin typeface="Calibri" panose="020F0502020204030204" pitchFamily="34" charset="0"/>
                <a:cs typeface="Calibri" panose="020F0502020204030204" pitchFamily="34" charset="0"/>
              </a:rPr>
              <a:t>τ</a:t>
            </a:r>
            <a:r>
              <a:rPr lang="el-GR" dirty="0" smtClean="0">
                <a:latin typeface="Calibri" panose="020F0502020204030204" pitchFamily="34" charset="0"/>
                <a:cs typeface="Calibri" panose="020F0502020204030204" pitchFamily="34" charset="0"/>
              </a:rPr>
              <a:t>ρίτη ηλικία:</a:t>
            </a:r>
          </a:p>
          <a:p>
            <a:pPr marL="971550" lvl="1" indent="-514350">
              <a:buFont typeface="+mj-lt"/>
              <a:buAutoNum type="arabicPeriod"/>
            </a:pPr>
            <a:r>
              <a:rPr lang="el-GR" dirty="0" smtClean="0">
                <a:latin typeface="Calibri" panose="020F0502020204030204" pitchFamily="34" charset="0"/>
                <a:cs typeface="Calibri" panose="020F0502020204030204" pitchFamily="34" charset="0"/>
              </a:rPr>
              <a:t>Εδραίωση σταθερής σχέσης με συνομήλικους</a:t>
            </a:r>
          </a:p>
          <a:p>
            <a:pPr marL="971550" lvl="1" indent="-514350">
              <a:buFont typeface="+mj-lt"/>
              <a:buAutoNum type="arabicPeriod"/>
            </a:pPr>
            <a:r>
              <a:rPr lang="el-GR" dirty="0" smtClean="0">
                <a:latin typeface="Calibri" panose="020F0502020204030204" pitchFamily="34" charset="0"/>
                <a:cs typeface="Calibri" panose="020F0502020204030204" pitchFamily="34" charset="0"/>
              </a:rPr>
              <a:t>Προσαρμογή στην επιδείνωση της σωματικής δύναμης και υγείας</a:t>
            </a:r>
          </a:p>
          <a:p>
            <a:pPr marL="971550" lvl="1" indent="-514350">
              <a:buFont typeface="+mj-lt"/>
              <a:buAutoNum type="arabicPeriod"/>
            </a:pPr>
            <a:r>
              <a:rPr lang="el-GR" dirty="0" smtClean="0">
                <a:latin typeface="Calibri" panose="020F0502020204030204" pitchFamily="34" charset="0"/>
                <a:cs typeface="Calibri" panose="020F0502020204030204" pitchFamily="34" charset="0"/>
              </a:rPr>
              <a:t>Ανταπόκριση σε κοινωνικές και πολιτικές υποχρεώσεις</a:t>
            </a:r>
          </a:p>
          <a:p>
            <a:pPr marL="400050" lvl="1" indent="0">
              <a:buNone/>
            </a:pPr>
            <a:endParaRPr lang="el-GR" dirty="0" smtClean="0"/>
          </a:p>
        </p:txBody>
      </p:sp>
    </p:spTree>
    <p:extLst>
      <p:ext uri="{BB962C8B-B14F-4D97-AF65-F5344CB8AC3E}">
        <p14:creationId xmlns:p14="http://schemas.microsoft.com/office/powerpoint/2010/main" val="3593370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Οι αναπτυξιακοί στόχοι κατά τον </a:t>
            </a:r>
            <a:r>
              <a:rPr lang="en-US" sz="3200" dirty="0" smtClean="0"/>
              <a:t>Erikson</a:t>
            </a:r>
            <a:endParaRPr lang="el-GR" sz="3200" dirty="0"/>
          </a:p>
        </p:txBody>
      </p:sp>
      <p:sp>
        <p:nvSpPr>
          <p:cNvPr id="3" name="Θέση περιεχομένου 2"/>
          <p:cNvSpPr>
            <a:spLocks noGrp="1"/>
          </p:cNvSpPr>
          <p:nvPr>
            <p:ph idx="1"/>
          </p:nvPr>
        </p:nvSpPr>
        <p:spPr/>
        <p:txBody>
          <a:bodyPr>
            <a:normAutofit fontScale="77500" lnSpcReduction="20000"/>
          </a:bodyPr>
          <a:lstStyle/>
          <a:p>
            <a:pPr algn="just"/>
            <a:r>
              <a:rPr lang="el-GR" dirty="0" smtClean="0">
                <a:latin typeface="Calibri" panose="020F0502020204030204" pitchFamily="34" charset="0"/>
                <a:cs typeface="Calibri" panose="020F0502020204030204" pitchFamily="34" charset="0"/>
              </a:rPr>
              <a:t>Η θεωρία του </a:t>
            </a:r>
            <a:r>
              <a:rPr lang="en-US" dirty="0" smtClean="0">
                <a:latin typeface="Calibri" panose="020F0502020204030204" pitchFamily="34" charset="0"/>
                <a:cs typeface="Calibri" panose="020F0502020204030204" pitchFamily="34" charset="0"/>
              </a:rPr>
              <a:t>Erikson </a:t>
            </a:r>
            <a:r>
              <a:rPr lang="el-GR" dirty="0" smtClean="0">
                <a:latin typeface="Calibri" panose="020F0502020204030204" pitchFamily="34" charset="0"/>
                <a:cs typeface="Calibri" panose="020F0502020204030204" pitchFamily="34" charset="0"/>
              </a:rPr>
              <a:t>περιλαμβάνει οχτώ ψυχοκοινωνικά στάδια και κάθε στάδιο βασίζεται στο προηγούμενο. </a:t>
            </a:r>
          </a:p>
          <a:p>
            <a:pPr algn="just"/>
            <a:r>
              <a:rPr lang="el-GR" dirty="0" smtClean="0">
                <a:latin typeface="Calibri" panose="020F0502020204030204" pitchFamily="34" charset="0"/>
                <a:cs typeface="Calibri" panose="020F0502020204030204" pitchFamily="34" charset="0"/>
              </a:rPr>
              <a:t>Η ανάπτυξη των ενηλίκων εξαρτάται από την επίλυση των προβλημάτων των προηγούμενων σταδίων. Καθορίζουν συνεχώς και επανακαθορίζουν τον εαυτό τους, τις προτεραιότητες τους και την θέση τους στον κόσμο.</a:t>
            </a:r>
          </a:p>
          <a:p>
            <a:pPr algn="just"/>
            <a:r>
              <a:rPr lang="el-GR" dirty="0" smtClean="0">
                <a:latin typeface="Calibri" panose="020F0502020204030204" pitchFamily="34" charset="0"/>
                <a:cs typeface="Calibri" panose="020F0502020204030204" pitchFamily="34" charset="0"/>
              </a:rPr>
              <a:t>Ο </a:t>
            </a:r>
            <a:r>
              <a:rPr lang="en-US" dirty="0" smtClean="0">
                <a:latin typeface="Calibri" panose="020F0502020204030204" pitchFamily="34" charset="0"/>
                <a:cs typeface="Calibri" panose="020F0502020204030204" pitchFamily="34" charset="0"/>
              </a:rPr>
              <a:t>Erikson </a:t>
            </a:r>
            <a:r>
              <a:rPr lang="el-GR" dirty="0" smtClean="0">
                <a:latin typeface="Calibri" panose="020F0502020204030204" pitchFamily="34" charset="0"/>
                <a:cs typeface="Calibri" panose="020F0502020204030204" pitchFamily="34" charset="0"/>
              </a:rPr>
              <a:t>αναφέρει ότι σημαντικά γεγονότα (πχ. Θάνατος ενός οικογενειακού ατόμου) μπορεί να προκαλέσει κρίση ταυτότητας και οικειότητας καθώς το άτομο μάχεται και προσπαθεί να επαναπροσδιορίσει τον εαυτό του.</a:t>
            </a:r>
          </a:p>
          <a:p>
            <a:pPr algn="just"/>
            <a:r>
              <a:rPr lang="el-GR" dirty="0" smtClean="0">
                <a:latin typeface="Calibri" panose="020F0502020204030204" pitchFamily="34" charset="0"/>
                <a:cs typeface="Calibri" panose="020F0502020204030204" pitchFamily="34" charset="0"/>
              </a:rPr>
              <a:t>Η θεωρία παρέχει κατευθυντήριες γραμμές για ζητήματα που μπορεί να χρειάζεται  να επιλυθούν καθ’ όλη την διάρκεια το βίου.</a:t>
            </a:r>
            <a:endParaRPr lang="el-G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6804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60648"/>
            <a:ext cx="8229600" cy="1008112"/>
          </a:xfrm>
        </p:spPr>
        <p:txBody>
          <a:bodyPr>
            <a:normAutofit fontScale="90000"/>
          </a:bodyPr>
          <a:lstStyle/>
          <a:p>
            <a:r>
              <a:rPr lang="el-GR" sz="3200" dirty="0" smtClean="0"/>
              <a:t>Οι φάσεις της ζωής του άνδρα κατά τον </a:t>
            </a:r>
            <a:r>
              <a:rPr lang="en-US" sz="3200" dirty="0" smtClean="0"/>
              <a:t> Levinson</a:t>
            </a:r>
            <a:endParaRPr lang="el-GR" sz="3200" dirty="0"/>
          </a:p>
        </p:txBody>
      </p:sp>
      <p:sp>
        <p:nvSpPr>
          <p:cNvPr id="3" name="Θέση περιεχομένου 2"/>
          <p:cNvSpPr>
            <a:spLocks noGrp="1"/>
          </p:cNvSpPr>
          <p:nvPr>
            <p:ph idx="1"/>
          </p:nvPr>
        </p:nvSpPr>
        <p:spPr/>
        <p:txBody>
          <a:bodyPr>
            <a:normAutofit/>
          </a:bodyPr>
          <a:lstStyle/>
          <a:p>
            <a:pPr algn="just"/>
            <a:r>
              <a:rPr lang="el-GR" dirty="0" smtClean="0">
                <a:latin typeface="Calibri" panose="020F0502020204030204" pitchFamily="34" charset="0"/>
                <a:cs typeface="Calibri" panose="020F0502020204030204" pitchFamily="34" charset="0"/>
              </a:rPr>
              <a:t>Ο </a:t>
            </a:r>
            <a:r>
              <a:rPr lang="en-US" dirty="0" smtClean="0">
                <a:latin typeface="Calibri" panose="020F0502020204030204" pitchFamily="34" charset="0"/>
                <a:cs typeface="Calibri" panose="020F0502020204030204" pitchFamily="34" charset="0"/>
              </a:rPr>
              <a:t>Daniel Levinson </a:t>
            </a:r>
            <a:r>
              <a:rPr lang="el-GR" dirty="0" smtClean="0">
                <a:latin typeface="Calibri" panose="020F0502020204030204" pitchFamily="34" charset="0"/>
                <a:cs typeface="Calibri" panose="020F0502020204030204" pitchFamily="34" charset="0"/>
              </a:rPr>
              <a:t>διεξήγαγε μια σημαντική μελέτη για την ανάπτυξη του ενηλίκου. Η θεωρία του προσανατολίζεται προς παραδοσιακούς ρόλους και σχέσεις ανδρών-γυναικών.  Ερευνητές αναγνώρισαν τρεις βασικές φάσεις τον κύκλο της ζωής του άνδρα, κατά την διάρκεια κάθε φάσης ο άνθρωπος κατασκευάζει αυτό που ο </a:t>
            </a:r>
            <a:r>
              <a:rPr lang="en-US" dirty="0" smtClean="0">
                <a:latin typeface="Calibri" panose="020F0502020204030204" pitchFamily="34" charset="0"/>
                <a:cs typeface="Calibri" panose="020F0502020204030204" pitchFamily="34" charset="0"/>
              </a:rPr>
              <a:t>Levinson</a:t>
            </a:r>
            <a:r>
              <a:rPr lang="el-GR" dirty="0" smtClean="0">
                <a:latin typeface="Calibri" panose="020F0502020204030204" pitchFamily="34" charset="0"/>
                <a:cs typeface="Calibri" panose="020F0502020204030204" pitchFamily="34" charset="0"/>
              </a:rPr>
              <a:t> αποκαλεί δομή ζωής.</a:t>
            </a:r>
            <a:r>
              <a:rPr lang="en-US" dirty="0" smtClean="0">
                <a:latin typeface="Calibri" panose="020F0502020204030204" pitchFamily="34" charset="0"/>
                <a:cs typeface="Calibri" panose="020F0502020204030204" pitchFamily="34" charset="0"/>
              </a:rPr>
              <a:t> </a:t>
            </a:r>
            <a:endParaRPr lang="el-G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1286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0648"/>
            <a:ext cx="8229600" cy="1008112"/>
          </a:xfrm>
        </p:spPr>
        <p:txBody>
          <a:bodyPr>
            <a:normAutofit fontScale="90000"/>
          </a:bodyPr>
          <a:lstStyle/>
          <a:p>
            <a:r>
              <a:rPr lang="el-GR" sz="3200" dirty="0"/>
              <a:t>Οι φάσεις της ζωής του άνδρα κατά τον </a:t>
            </a:r>
            <a:r>
              <a:rPr lang="en-US" sz="3200" dirty="0"/>
              <a:t> Levinson</a:t>
            </a:r>
            <a:endParaRPr lang="el-GR" sz="3200" dirty="0"/>
          </a:p>
        </p:txBody>
      </p:sp>
      <p:sp>
        <p:nvSpPr>
          <p:cNvPr id="3" name="Θέση περιεχομένου 2"/>
          <p:cNvSpPr>
            <a:spLocks noGrp="1"/>
          </p:cNvSpPr>
          <p:nvPr>
            <p:ph idx="1"/>
          </p:nvPr>
        </p:nvSpPr>
        <p:spPr/>
        <p:txBody>
          <a:bodyPr>
            <a:normAutofit/>
          </a:bodyPr>
          <a:lstStyle/>
          <a:p>
            <a:pPr algn="just"/>
            <a:r>
              <a:rPr lang="el-GR" dirty="0" smtClean="0">
                <a:latin typeface="Calibri" panose="020F0502020204030204" pitchFamily="34" charset="0"/>
                <a:cs typeface="Calibri" panose="020F0502020204030204" pitchFamily="34" charset="0"/>
              </a:rPr>
              <a:t>Σε συγκεκριμένες ηλικίες ο άνθρωπος αρχίζει να αμφισβητεί την υπάρχουσα δομή της ζωής του. Έτσι καταλήγει να δημιουργεί νέα δομή σύμφωνα με τις τρέχουσες ανάγκες του.</a:t>
            </a:r>
            <a:endParaRPr lang="en-US" dirty="0" smtClean="0">
              <a:latin typeface="Calibri" panose="020F0502020204030204" pitchFamily="34" charset="0"/>
              <a:cs typeface="Calibri" panose="020F0502020204030204" pitchFamily="34" charset="0"/>
            </a:endParaRPr>
          </a:p>
          <a:p>
            <a:pPr algn="just"/>
            <a:r>
              <a:rPr lang="el-GR" dirty="0" smtClean="0">
                <a:latin typeface="Calibri" panose="020F0502020204030204" pitchFamily="34" charset="0"/>
                <a:cs typeface="Calibri" panose="020F0502020204030204" pitchFamily="34" charset="0"/>
              </a:rPr>
              <a:t>Ο </a:t>
            </a:r>
            <a:r>
              <a:rPr lang="en-US" dirty="0" smtClean="0">
                <a:latin typeface="Calibri" panose="020F0502020204030204" pitchFamily="34" charset="0"/>
                <a:cs typeface="Calibri" panose="020F0502020204030204" pitchFamily="34" charset="0"/>
              </a:rPr>
              <a:t>Levinson </a:t>
            </a:r>
            <a:r>
              <a:rPr lang="el-GR" dirty="0" smtClean="0">
                <a:latin typeface="Calibri" panose="020F0502020204030204" pitchFamily="34" charset="0"/>
                <a:cs typeface="Calibri" panose="020F0502020204030204" pitchFamily="34" charset="0"/>
              </a:rPr>
              <a:t>ενδιαφερόταν κυρίως για τη μέση ηλικία (35-45) και ανακάλυψε ότι η ωρίμανση και η προσαρμογή στο στάδιο αυτό εξαρτάται από μια αρχική φάση (17-33).</a:t>
            </a:r>
            <a:endParaRPr lang="el-G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2784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94122"/>
          </a:xfrm>
        </p:spPr>
        <p:txBody>
          <a:bodyPr>
            <a:normAutofit fontScale="90000"/>
          </a:bodyPr>
          <a:lstStyle/>
          <a:p>
            <a:r>
              <a:rPr lang="el-GR" sz="3200" dirty="0"/>
              <a:t>Οι φάσεις της ζωής του άνδρα κατά τον </a:t>
            </a:r>
            <a:r>
              <a:rPr lang="en-US" sz="3200" dirty="0"/>
              <a:t> Levinson</a:t>
            </a:r>
            <a:endParaRPr lang="el-GR" sz="3200" dirty="0"/>
          </a:p>
        </p:txBody>
      </p:sp>
      <p:sp>
        <p:nvSpPr>
          <p:cNvPr id="3" name="Θέση περιεχομένου 2"/>
          <p:cNvSpPr>
            <a:spLocks noGrp="1"/>
          </p:cNvSpPr>
          <p:nvPr>
            <p:ph idx="1"/>
          </p:nvPr>
        </p:nvSpPr>
        <p:spPr/>
        <p:txBody>
          <a:bodyPr>
            <a:normAutofit fontScale="85000" lnSpcReduction="20000"/>
          </a:bodyPr>
          <a:lstStyle/>
          <a:p>
            <a:pPr algn="just"/>
            <a:r>
              <a:rPr lang="el-GR" dirty="0" smtClean="0">
                <a:latin typeface="Calibri" panose="020F0502020204030204" pitchFamily="34" charset="0"/>
                <a:cs typeface="Calibri" panose="020F0502020204030204" pitchFamily="34" charset="0"/>
              </a:rPr>
              <a:t>Για να είναι επιτυχής η πλήρης είσοδος του άνδρα στην ενήλικη ζωή πρέπει να κατακτήσει τέσσερις αναπτυξιακούς στόχους:</a:t>
            </a:r>
          </a:p>
          <a:p>
            <a:pPr marL="914400" lvl="1" indent="-514350" algn="just"/>
            <a:r>
              <a:rPr lang="el-GR" dirty="0" smtClean="0">
                <a:latin typeface="Calibri" panose="020F0502020204030204" pitchFamily="34" charset="0"/>
                <a:cs typeface="Calibri" panose="020F0502020204030204" pitchFamily="34" charset="0"/>
              </a:rPr>
              <a:t>Τον καθορισμό ενός ονείρου:</a:t>
            </a:r>
          </a:p>
          <a:p>
            <a:pPr marL="400050" lvl="1" indent="0" algn="just">
              <a:buNone/>
            </a:pPr>
            <a:r>
              <a:rPr lang="el-GR" dirty="0" smtClean="0">
                <a:latin typeface="Calibri" panose="020F0502020204030204" pitchFamily="34" charset="0"/>
                <a:cs typeface="Calibri" panose="020F0502020204030204" pitchFamily="34" charset="0"/>
              </a:rPr>
              <a:t>Η σημαντικότητα του ονείρου είναι να η ικανότητα να εμπνεύσει τον άνδρα στις προσπάθειες του.</a:t>
            </a:r>
          </a:p>
          <a:p>
            <a:pPr marL="914400" lvl="1" indent="-514350" algn="just"/>
            <a:r>
              <a:rPr lang="el-GR" dirty="0" smtClean="0">
                <a:latin typeface="Calibri" panose="020F0502020204030204" pitchFamily="34" charset="0"/>
                <a:cs typeface="Calibri" panose="020F0502020204030204" pitchFamily="34" charset="0"/>
              </a:rPr>
              <a:t>Την εύρεση μέντορα:</a:t>
            </a:r>
          </a:p>
          <a:p>
            <a:pPr marL="400050" lvl="1" indent="0" algn="just">
              <a:buNone/>
            </a:pPr>
            <a:r>
              <a:rPr lang="el-GR" dirty="0" smtClean="0">
                <a:latin typeface="Calibri" panose="020F0502020204030204" pitchFamily="34" charset="0"/>
                <a:cs typeface="Calibri" panose="020F0502020204030204" pitchFamily="34" charset="0"/>
              </a:rPr>
              <a:t>Βασικός ρόλος του μέντορα είναι να συμβάλει στη σχέση γονέα-παιδιού στον κόσμο των ενήλικων συνομηλίκων. </a:t>
            </a:r>
          </a:p>
          <a:p>
            <a:pPr marL="914400" lvl="1" indent="-514350" algn="just"/>
            <a:r>
              <a:rPr lang="el-GR" dirty="0" smtClean="0">
                <a:latin typeface="Calibri" panose="020F0502020204030204" pitchFamily="34" charset="0"/>
                <a:cs typeface="Calibri" panose="020F0502020204030204" pitchFamily="34" charset="0"/>
              </a:rPr>
              <a:t>Τη δημιουργία επαγγελματικής σταδιοδρομίας </a:t>
            </a:r>
          </a:p>
          <a:p>
            <a:pPr marL="914400" lvl="1" indent="-514350" algn="just"/>
            <a:r>
              <a:rPr lang="el-GR" dirty="0" smtClean="0">
                <a:latin typeface="Calibri" panose="020F0502020204030204" pitchFamily="34" charset="0"/>
                <a:cs typeface="Calibri" panose="020F0502020204030204" pitchFamily="34" charset="0"/>
              </a:rPr>
              <a:t>Σύναψη συναισθηματικών σχέσεων:</a:t>
            </a:r>
          </a:p>
          <a:p>
            <a:pPr marL="400050" lvl="1" indent="0" algn="just">
              <a:buNone/>
            </a:pPr>
            <a:r>
              <a:rPr lang="el-GR" dirty="0" smtClean="0">
                <a:latin typeface="Calibri" panose="020F0502020204030204" pitchFamily="34" charset="0"/>
                <a:cs typeface="Calibri" panose="020F0502020204030204" pitchFamily="34" charset="0"/>
              </a:rPr>
              <a:t>Βοηθά  την είσοδο του άνδρα στον κόσμο των ενηλίκων.</a:t>
            </a:r>
            <a:endParaRPr lang="el-G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5971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94122"/>
          </a:xfrm>
        </p:spPr>
        <p:txBody>
          <a:bodyPr>
            <a:normAutofit fontScale="90000"/>
          </a:bodyPr>
          <a:lstStyle/>
          <a:p>
            <a:r>
              <a:rPr lang="el-GR" sz="3200" dirty="0" smtClean="0"/>
              <a:t>Οι φάσεις της ζωής της γυναίκας κατά τον </a:t>
            </a:r>
            <a:r>
              <a:rPr lang="en-US" sz="3200" dirty="0" smtClean="0"/>
              <a:t>Levinson</a:t>
            </a:r>
            <a:endParaRPr lang="el-GR" sz="3200" dirty="0"/>
          </a:p>
        </p:txBody>
      </p:sp>
      <p:sp>
        <p:nvSpPr>
          <p:cNvPr id="3" name="Θέση περιεχομένου 2"/>
          <p:cNvSpPr>
            <a:spLocks noGrp="1"/>
          </p:cNvSpPr>
          <p:nvPr>
            <p:ph idx="1"/>
          </p:nvPr>
        </p:nvSpPr>
        <p:spPr/>
        <p:txBody>
          <a:bodyPr/>
          <a:lstStyle/>
          <a:p>
            <a:pPr algn="just"/>
            <a:r>
              <a:rPr lang="el-GR" dirty="0" smtClean="0">
                <a:latin typeface="Calibri" panose="020F0502020204030204" pitchFamily="34" charset="0"/>
                <a:cs typeface="Calibri" panose="020F0502020204030204" pitchFamily="34" charset="0"/>
              </a:rPr>
              <a:t>Ο </a:t>
            </a:r>
            <a:r>
              <a:rPr lang="en-US" dirty="0" smtClean="0">
                <a:latin typeface="Calibri" panose="020F0502020204030204" pitchFamily="34" charset="0"/>
                <a:cs typeface="Calibri" panose="020F0502020204030204" pitchFamily="34" charset="0"/>
              </a:rPr>
              <a:t>Levinson</a:t>
            </a:r>
            <a:r>
              <a:rPr lang="el-GR" dirty="0" smtClean="0">
                <a:latin typeface="Calibri" panose="020F0502020204030204" pitchFamily="34" charset="0"/>
                <a:cs typeface="Calibri" panose="020F0502020204030204" pitchFamily="34" charset="0"/>
              </a:rPr>
              <a:t> κάνοντας έρευνα στις γυναίκες  παρατήρησε ότι εν μέρει η θεωρία του για την είσοδο στην ενηλικίωση είναι παρόμοια με του άνδρα, ωστόσο φαίνεται ότι οι εμπειρίες των γυναικών διαφέρουν από των ανδρών.</a:t>
            </a:r>
            <a:endParaRPr lang="el-G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53515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Λειτουργική μονάδα">
  <a:themeElements>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819</TotalTime>
  <Words>756</Words>
  <Application>Microsoft Office PowerPoint</Application>
  <PresentationFormat>Προβολή στην οθόνη (4:3)</PresentationFormat>
  <Paragraphs>50</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Λειτουργική μονάδα</vt:lpstr>
      <vt:lpstr>ΣΩΜΑΤΙΚΗ ΚΑΙ ΓΝΩΣΤΙΚΗ ΑΝΑΠΤΥΞΗ</vt:lpstr>
      <vt:lpstr>Φάσεις και στόχοι κατά την ανάπτυξη του ενήλικα</vt:lpstr>
      <vt:lpstr>Οι αναπτυξιακοί στόχοι κατά τον Havinghurst </vt:lpstr>
      <vt:lpstr>Οι αναπτυξιακοί στόχοι κατά τον Havinghurst </vt:lpstr>
      <vt:lpstr>Οι αναπτυξιακοί στόχοι κατά τον Erikson</vt:lpstr>
      <vt:lpstr>Οι φάσεις της ζωής του άνδρα κατά τον  Levinson</vt:lpstr>
      <vt:lpstr>Οι φάσεις της ζωής του άνδρα κατά τον  Levinson</vt:lpstr>
      <vt:lpstr>Οι φάσεις της ζωής του άνδρα κατά τον  Levinson</vt:lpstr>
      <vt:lpstr>Οι φάσεις της ζωής της γυναίκας κατά τον Levinson</vt:lpstr>
      <vt:lpstr>Οι φάσεις της ζωής της γυναίκας κατά τον Levinson</vt:lpstr>
      <vt:lpstr>Οι μετασχηματισμοί κατά τον  Gould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Petros</dc:creator>
  <cp:lastModifiedBy>Petros</cp:lastModifiedBy>
  <cp:revision>30</cp:revision>
  <dcterms:created xsi:type="dcterms:W3CDTF">2022-11-29T13:19:30Z</dcterms:created>
  <dcterms:modified xsi:type="dcterms:W3CDTF">2022-12-12T15:59:48Z</dcterms:modified>
</cp:coreProperties>
</file>