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32" autoAdjust="0"/>
  </p:normalViewPr>
  <p:slideViewPr>
    <p:cSldViewPr>
      <p:cViewPr>
        <p:scale>
          <a:sx n="100" d="100"/>
          <a:sy n="100" d="100"/>
        </p:scale>
        <p:origin x="-1861" y="-261"/>
      </p:cViewPr>
      <p:guideLst>
        <p:guide orient="horz" pos="2160"/>
        <p:guide pos="2880"/>
      </p:guideLst>
    </p:cSldViewPr>
  </p:slideViewPr>
  <p:outlineViewPr>
    <p:cViewPr>
      <p:scale>
        <a:sx n="33" d="100"/>
        <a:sy n="33" d="100"/>
      </p:scale>
      <p:origin x="0" y="1223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a:solidFill>
                  <a:schemeClr val="accent1"/>
                </a:solidFill>
                <a:effectLst>
                  <a:outerShdw blurRad="38100" dist="38100" dir="2700000" algn="tl">
                    <a:srgbClr val="000000">
                      <a:alpha val="43137"/>
                    </a:srgbClr>
                  </a:outerShdw>
                </a:effectLst>
              </a:rPr>
              <a:t>Ποσοστό παιδιών τα οποία φτάνουν στην 5η δημοτικού</a:t>
            </a:r>
          </a:p>
        </c:rich>
      </c:tx>
      <c:layout/>
    </c:title>
    <c:plotArea>
      <c:layout>
        <c:manualLayout>
          <c:layoutTarget val="inner"/>
          <c:xMode val="edge"/>
          <c:yMode val="edge"/>
          <c:x val="0.43328198839029947"/>
          <c:y val="0.13537918479578986"/>
          <c:w val="0.52787750164286651"/>
          <c:h val="0.7899855648835109"/>
        </c:manualLayout>
      </c:layout>
      <c:barChart>
        <c:barDir val="bar"/>
        <c:grouping val="clustered"/>
        <c:ser>
          <c:idx val="0"/>
          <c:order val="0"/>
          <c:tx>
            <c:strRef>
              <c:f>Φύλλο1!$B$1</c:f>
              <c:strCache>
                <c:ptCount val="1"/>
                <c:pt idx="0">
                  <c:v>Ποσοστό παιδιών τα οποία φτάνουν στην 5η δημοτικού</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c:spPr>
          <c:dLbls>
            <c:showVal val="1"/>
          </c:dLbls>
          <c:cat>
            <c:strRef>
              <c:f>Φύλλο1!$A$2:$A$6</c:f>
              <c:strCache>
                <c:ptCount val="5"/>
                <c:pt idx="0">
                  <c:v>Ανατολική Ασία και Ειρηνικός</c:v>
                </c:pt>
                <c:pt idx="1">
                  <c:v>Μέση Ανατολή και Βόρεια Αφρική</c:v>
                </c:pt>
                <c:pt idx="2">
                  <c:v>Λατινική Αμερική και Καραϊβική</c:v>
                </c:pt>
                <c:pt idx="3">
                  <c:v>Νοτιά Ασία</c:v>
                </c:pt>
                <c:pt idx="4">
                  <c:v>Υποσαχαρια Αφρική</c:v>
                </c:pt>
              </c:strCache>
            </c:strRef>
          </c:cat>
          <c:val>
            <c:numRef>
              <c:f>Φύλλο1!$B$2:$B$6</c:f>
              <c:numCache>
                <c:formatCode>0%</c:formatCode>
                <c:ptCount val="5"/>
                <c:pt idx="0">
                  <c:v>0.8500000000000002</c:v>
                </c:pt>
                <c:pt idx="1">
                  <c:v>0.83000000000000018</c:v>
                </c:pt>
                <c:pt idx="2">
                  <c:v>0.65000000000000024</c:v>
                </c:pt>
                <c:pt idx="3">
                  <c:v>0.56999999999999995</c:v>
                </c:pt>
                <c:pt idx="4">
                  <c:v>0.47000000000000008</c:v>
                </c:pt>
              </c:numCache>
            </c:numRef>
          </c:val>
        </c:ser>
        <c:axId val="169976192"/>
        <c:axId val="169977728"/>
      </c:barChart>
      <c:catAx>
        <c:axId val="169976192"/>
        <c:scaling>
          <c:orientation val="minMax"/>
        </c:scaling>
        <c:axPos val="l"/>
        <c:tickLblPos val="nextTo"/>
        <c:crossAx val="169977728"/>
        <c:crosses val="autoZero"/>
        <c:auto val="1"/>
        <c:lblAlgn val="ctr"/>
        <c:lblOffset val="100"/>
      </c:catAx>
      <c:valAx>
        <c:axId val="169977728"/>
        <c:scaling>
          <c:orientation val="minMax"/>
        </c:scaling>
        <c:axPos val="b"/>
        <c:majorGridlines/>
        <c:numFmt formatCode="0%" sourceLinked="1"/>
        <c:tickLblPos val="nextTo"/>
        <c:crossAx val="169976192"/>
        <c:crosses val="autoZero"/>
        <c:crossBetween val="between"/>
      </c:valAx>
    </c:plotArea>
    <c:plotVisOnly val="1"/>
  </c:chart>
  <c:txPr>
    <a:bodyPr/>
    <a:lstStyle/>
    <a:p>
      <a:pPr>
        <a:defRPr sz="2000" b="1" i="0" baseline="0"/>
      </a:pPr>
      <a:endParaRPr lang="el-G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540544" y="776289"/>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7"/>
            <a:ext cx="5791200" cy="365125"/>
          </a:xfrm>
        </p:spPr>
        <p:txBody>
          <a:bodyPr tIns="0" bIns="0" anchor="t"/>
          <a:lstStyle>
            <a:lvl1pPr algn="r">
              <a:defRPr sz="1000"/>
            </a:lvl1pPr>
          </a:lstStyle>
          <a:p>
            <a:fld id="{7F42B0CF-2246-4B68-BD89-43306A3E5AFD}" type="datetimeFigureOut">
              <a:rPr lang="el-GR" smtClean="0"/>
              <a:pPr/>
              <a:t>24/10/2022</a:t>
            </a:fld>
            <a:endParaRPr lang="el-GR" dirty="0"/>
          </a:p>
        </p:txBody>
      </p:sp>
      <p:sp>
        <p:nvSpPr>
          <p:cNvPr id="17" name="16 - Θέση υποσέλιδου"/>
          <p:cNvSpPr>
            <a:spLocks noGrp="1"/>
          </p:cNvSpPr>
          <p:nvPr>
            <p:ph type="ftr" sz="quarter" idx="11"/>
          </p:nvPr>
        </p:nvSpPr>
        <p:spPr>
          <a:xfrm>
            <a:off x="1371600" y="5650705"/>
            <a:ext cx="5791200" cy="365125"/>
          </a:xfrm>
        </p:spPr>
        <p:txBody>
          <a:bodyPr tIns="0" bIns="0" anchor="b"/>
          <a:lstStyle>
            <a:lvl1pPr algn="r">
              <a:defRPr sz="1100"/>
            </a:lvl1pPr>
          </a:lstStyle>
          <a:p>
            <a:endParaRPr lang="el-GR" dirty="0"/>
          </a:p>
        </p:txBody>
      </p:sp>
      <p:sp>
        <p:nvSpPr>
          <p:cNvPr id="29" name="28 - Θέση αριθμού διαφάνειας"/>
          <p:cNvSpPr>
            <a:spLocks noGrp="1"/>
          </p:cNvSpPr>
          <p:nvPr>
            <p:ph type="sldNum" sz="quarter" idx="12"/>
          </p:nvPr>
        </p:nvSpPr>
        <p:spPr>
          <a:xfrm>
            <a:off x="8392247" y="5752308"/>
            <a:ext cx="502920" cy="365125"/>
          </a:xfrm>
        </p:spPr>
        <p:txBody>
          <a:bodyPr anchor="ctr"/>
          <a:lstStyle>
            <a:lvl1pPr algn="ctr">
              <a:defRPr sz="1300">
                <a:solidFill>
                  <a:srgbClr val="FFFFFF"/>
                </a:solidFill>
              </a:defRPr>
            </a:lvl1pPr>
          </a:lstStyle>
          <a:p>
            <a:fld id="{F8F58484-829D-4A9A-A787-07BF5808BDD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F42B0CF-2246-4B68-BD89-43306A3E5AFD}" type="datetimeFigureOut">
              <a:rPr lang="el-GR" smtClean="0"/>
              <a:pPr/>
              <a:t>24/10/2022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8F58484-829D-4A9A-A787-07BF5808BDD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F42B0CF-2246-4B68-BD89-43306A3E5AFD}" type="datetimeFigureOut">
              <a:rPr lang="el-GR" smtClean="0"/>
              <a:pPr/>
              <a:t>24/10/2022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8F58484-829D-4A9A-A787-07BF5808BDD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7F42B0CF-2246-4B68-BD89-43306A3E5AFD}" type="datetimeFigureOut">
              <a:rPr lang="el-GR" smtClean="0"/>
              <a:pPr/>
              <a:t>24/10/2022</a:t>
            </a:fld>
            <a:endParaRPr lang="el-GR" dirty="0"/>
          </a:p>
        </p:txBody>
      </p:sp>
      <p:sp>
        <p:nvSpPr>
          <p:cNvPr id="5" name="4 - Θέση υποσέλιδου"/>
          <p:cNvSpPr>
            <a:spLocks noGrp="1"/>
          </p:cNvSpPr>
          <p:nvPr>
            <p:ph type="ftr" sz="quarter" idx="11"/>
          </p:nvPr>
        </p:nvSpPr>
        <p:spPr>
          <a:xfrm>
            <a:off x="457200" y="6480970"/>
            <a:ext cx="4260056" cy="300831"/>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8F58484-829D-4A9A-A787-07BF5808BDD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 Ισοσκελές τρίγωνο"/>
          <p:cNvSpPr/>
          <p:nvPr/>
        </p:nvSpPr>
        <p:spPr>
          <a:xfrm rot="5400000" flipV="1">
            <a:off x="7554354" y="309491"/>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ημερομηνίας"/>
          <p:cNvSpPr>
            <a:spLocks noGrp="1"/>
          </p:cNvSpPr>
          <p:nvPr>
            <p:ph type="dt" sz="half" idx="10"/>
          </p:nvPr>
        </p:nvSpPr>
        <p:spPr>
          <a:xfrm>
            <a:off x="6955632" y="6477000"/>
            <a:ext cx="2133600" cy="304800"/>
          </a:xfrm>
        </p:spPr>
        <p:txBody>
          <a:bodyPr/>
          <a:lstStyle/>
          <a:p>
            <a:fld id="{7F42B0CF-2246-4B68-BD89-43306A3E5AFD}" type="datetimeFigureOut">
              <a:rPr lang="el-GR" smtClean="0"/>
              <a:pPr/>
              <a:t>24/10/2022</a:t>
            </a:fld>
            <a:endParaRPr lang="el-GR" dirty="0"/>
          </a:p>
        </p:txBody>
      </p:sp>
      <p:sp>
        <p:nvSpPr>
          <p:cNvPr id="5" name="4 - Θέση υποσέλιδου"/>
          <p:cNvSpPr>
            <a:spLocks noGrp="1"/>
          </p:cNvSpPr>
          <p:nvPr>
            <p:ph type="ftr" sz="quarter" idx="11"/>
          </p:nvPr>
        </p:nvSpPr>
        <p:spPr>
          <a:xfrm>
            <a:off x="2619376" y="6480970"/>
            <a:ext cx="4260056" cy="300831"/>
          </a:xfrm>
        </p:spPr>
        <p:txBody>
          <a:bodyPr/>
          <a:lstStyle/>
          <a:p>
            <a:endParaRPr lang="el-GR"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F8F58484-829D-4A9A-A787-07BF5808BDDD}" type="slidenum">
              <a:rPr lang="el-GR" smtClean="0"/>
              <a:pPr/>
              <a:t>‹#›</a:t>
            </a:fld>
            <a:endParaRPr lang="el-GR" dirty="0"/>
          </a:p>
        </p:txBody>
      </p:sp>
      <p:cxnSp>
        <p:nvCxnSpPr>
          <p:cNvPr id="11" name="10 - Ευθεία γραμμή σύνδεσης"/>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5"/>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7F42B0CF-2246-4B68-BD89-43306A3E5AFD}" type="datetimeFigureOut">
              <a:rPr lang="el-GR" smtClean="0"/>
              <a:pPr/>
              <a:t>24/10/2022</a:t>
            </a:fld>
            <a:endParaRPr lang="el-GR" dirty="0"/>
          </a:p>
        </p:txBody>
      </p:sp>
      <p:sp>
        <p:nvSpPr>
          <p:cNvPr id="6" name="5 - Θέση υποσέλιδου"/>
          <p:cNvSpPr>
            <a:spLocks noGrp="1"/>
          </p:cNvSpPr>
          <p:nvPr>
            <p:ph type="ftr" sz="quarter" idx="11"/>
          </p:nvPr>
        </p:nvSpPr>
        <p:spPr>
          <a:xfrm>
            <a:off x="457200" y="6480969"/>
            <a:ext cx="4260056" cy="301752"/>
          </a:xfrm>
        </p:spPr>
        <p:txBody>
          <a:bodyPr/>
          <a:lstStyle/>
          <a:p>
            <a:endParaRPr lang="el-GR"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F8F58484-829D-4A9A-A787-07BF5808BDD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7F42B0CF-2246-4B68-BD89-43306A3E5AFD}" type="datetimeFigureOut">
              <a:rPr lang="el-GR" smtClean="0"/>
              <a:pPr/>
              <a:t>24/10/2022</a:t>
            </a:fld>
            <a:endParaRPr lang="el-GR" dirty="0"/>
          </a:p>
        </p:txBody>
      </p:sp>
      <p:sp>
        <p:nvSpPr>
          <p:cNvPr id="8" name="7 - Θέση υποσέλιδου"/>
          <p:cNvSpPr>
            <a:spLocks noGrp="1"/>
          </p:cNvSpPr>
          <p:nvPr>
            <p:ph type="ftr" sz="quarter" idx="11"/>
          </p:nvPr>
        </p:nvSpPr>
        <p:spPr>
          <a:xfrm>
            <a:off x="457200" y="6480969"/>
            <a:ext cx="4261104" cy="301752"/>
          </a:xfrm>
        </p:spPr>
        <p:txBody>
          <a:bodyPr/>
          <a:lstStyle/>
          <a:p>
            <a:endParaRPr lang="el-GR"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F8F58484-829D-4A9A-A787-07BF5808BDD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F42B0CF-2246-4B68-BD89-43306A3E5AFD}" type="datetimeFigureOut">
              <a:rPr lang="el-GR" smtClean="0"/>
              <a:pPr/>
              <a:t>24/10/2022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F8F58484-829D-4A9A-A787-07BF5808BDD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7F42B0CF-2246-4B68-BD89-43306A3E5AFD}" type="datetimeFigureOut">
              <a:rPr lang="el-GR" smtClean="0"/>
              <a:pPr/>
              <a:t>24/10/2022</a:t>
            </a:fld>
            <a:endParaRPr lang="el-GR" dirty="0"/>
          </a:p>
        </p:txBody>
      </p:sp>
      <p:sp>
        <p:nvSpPr>
          <p:cNvPr id="3" name="2 - Θέση υποσέλιδου"/>
          <p:cNvSpPr>
            <a:spLocks noGrp="1"/>
          </p:cNvSpPr>
          <p:nvPr>
            <p:ph type="ftr" sz="quarter" idx="11"/>
          </p:nvPr>
        </p:nvSpPr>
        <p:spPr>
          <a:xfrm>
            <a:off x="457200" y="6481891"/>
            <a:ext cx="4260056" cy="300831"/>
          </a:xfrm>
        </p:spPr>
        <p:txBody>
          <a:bodyPr/>
          <a:lstStyle/>
          <a:p>
            <a:endParaRPr lang="el-GR"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F8F58484-829D-4A9A-A787-07BF5808BDD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7F42B0CF-2246-4B68-BD89-43306A3E5AFD}" type="datetimeFigureOut">
              <a:rPr lang="el-GR" smtClean="0"/>
              <a:pPr/>
              <a:t>24/10/2022</a:t>
            </a:fld>
            <a:endParaRPr lang="el-GR"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F8F58484-829D-4A9A-A787-07BF5808BDD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7F42B0CF-2246-4B68-BD89-43306A3E5AFD}" type="datetimeFigureOut">
              <a:rPr lang="el-GR" smtClean="0"/>
              <a:pPr/>
              <a:t>24/10/2022</a:t>
            </a:fld>
            <a:endParaRPr lang="el-GR"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F8F58484-829D-4A9A-A787-07BF5808BDD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5" y="1406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 Ευθεία γραμμή σύνδεσης"/>
          <p:cNvCxnSpPr/>
          <p:nvPr/>
        </p:nvCxnSpPr>
        <p:spPr>
          <a:xfrm>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F42B0CF-2246-4B68-BD89-43306A3E5AFD}" type="datetimeFigureOut">
              <a:rPr lang="el-GR" smtClean="0"/>
              <a:pPr/>
              <a:t>24/10/2022</a:t>
            </a:fld>
            <a:endParaRPr lang="el-GR" dirty="0"/>
          </a:p>
        </p:txBody>
      </p:sp>
      <p:sp>
        <p:nvSpPr>
          <p:cNvPr id="3" name="2 - Θέση υποσέλιδου"/>
          <p:cNvSpPr>
            <a:spLocks noGrp="1"/>
          </p:cNvSpPr>
          <p:nvPr>
            <p:ph type="ftr" sz="quarter" idx="3"/>
          </p:nvPr>
        </p:nvSpPr>
        <p:spPr>
          <a:xfrm>
            <a:off x="457200" y="6481891"/>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8F58484-829D-4A9A-A787-07BF5808BDDD}"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04800" y="609601"/>
            <a:ext cx="8534400" cy="2990851"/>
          </a:xfrm>
        </p:spPr>
        <p:txBody>
          <a:bodyPr>
            <a:noAutofit/>
          </a:bodyPr>
          <a:lstStyle/>
          <a:p>
            <a:pPr algn="ctr"/>
            <a:r>
              <a:rPr lang="el-GR" sz="5600" b="1" dirty="0" smtClean="0">
                <a:solidFill>
                  <a:schemeClr val="bg1"/>
                </a:solidFill>
                <a:effectLst>
                  <a:outerShdw blurRad="38100" dist="38100" dir="2700000" algn="tl">
                    <a:srgbClr val="000000">
                      <a:alpha val="43137"/>
                    </a:srgbClr>
                  </a:outerShdw>
                </a:effectLst>
              </a:rPr>
              <a:t>Μέση Παιδική</a:t>
            </a:r>
            <a:r>
              <a:rPr lang="en-US" sz="5600" b="1" dirty="0" smtClean="0">
                <a:solidFill>
                  <a:schemeClr val="bg1"/>
                </a:solidFill>
                <a:effectLst>
                  <a:outerShdw blurRad="38100" dist="38100" dir="2700000" algn="tl">
                    <a:srgbClr val="000000">
                      <a:alpha val="43137"/>
                    </a:srgbClr>
                  </a:outerShdw>
                </a:effectLst>
              </a:rPr>
              <a:t> </a:t>
            </a:r>
            <a:r>
              <a:rPr lang="el-GR" sz="5600" b="1" dirty="0" smtClean="0">
                <a:solidFill>
                  <a:schemeClr val="bg1"/>
                </a:solidFill>
                <a:effectLst>
                  <a:outerShdw blurRad="38100" dist="38100" dir="2700000" algn="tl">
                    <a:srgbClr val="000000">
                      <a:alpha val="43137"/>
                    </a:srgbClr>
                  </a:outerShdw>
                </a:effectLst>
              </a:rPr>
              <a:t>Ηλικία:</a:t>
            </a:r>
            <a:br>
              <a:rPr lang="el-GR" sz="5600" b="1" dirty="0" smtClean="0">
                <a:solidFill>
                  <a:schemeClr val="bg1"/>
                </a:solidFill>
                <a:effectLst>
                  <a:outerShdw blurRad="38100" dist="38100" dir="2700000" algn="tl">
                    <a:srgbClr val="000000">
                      <a:alpha val="43137"/>
                    </a:srgbClr>
                  </a:outerShdw>
                </a:effectLst>
              </a:rPr>
            </a:br>
            <a:r>
              <a:rPr lang="el-GR" sz="5600" b="1" dirty="0" smtClean="0">
                <a:solidFill>
                  <a:schemeClr val="bg1"/>
                </a:solidFill>
                <a:effectLst>
                  <a:outerShdw blurRad="38100" dist="38100" dir="2700000" algn="tl">
                    <a:srgbClr val="000000">
                      <a:alpha val="43137"/>
                    </a:srgbClr>
                  </a:outerShdw>
                </a:effectLst>
              </a:rPr>
              <a:t>Σωματική και Γνωστική Ανάπτυξη</a:t>
            </a:r>
            <a:endParaRPr lang="el-GR" sz="5600" b="1" dirty="0">
              <a:solidFill>
                <a:schemeClr val="bg1"/>
              </a:solidFill>
              <a:effectLst>
                <a:outerShdw blurRad="38100" dist="38100" dir="2700000" algn="tl">
                  <a:srgbClr val="000000">
                    <a:alpha val="43137"/>
                  </a:srgbClr>
                </a:outerShdw>
              </a:effectLst>
            </a:endParaRPr>
          </a:p>
        </p:txBody>
      </p:sp>
      <p:sp>
        <p:nvSpPr>
          <p:cNvPr id="3" name="2 - Υπότιτλος"/>
          <p:cNvSpPr>
            <a:spLocks noGrp="1"/>
          </p:cNvSpPr>
          <p:nvPr>
            <p:ph type="subTitle" idx="1"/>
          </p:nvPr>
        </p:nvSpPr>
        <p:spPr>
          <a:xfrm>
            <a:off x="533400" y="4038600"/>
            <a:ext cx="8062912" cy="1752600"/>
          </a:xfrm>
        </p:spPr>
        <p:txBody>
          <a:bodyPr>
            <a:normAutofit lnSpcReduction="10000"/>
          </a:bodyPr>
          <a:lstStyle/>
          <a:p>
            <a:pPr algn="l"/>
            <a:r>
              <a:rPr lang="el-GR" dirty="0" smtClean="0"/>
              <a:t>Χρήστος Σενγκέργκι</a:t>
            </a:r>
          </a:p>
          <a:p>
            <a:pPr algn="l"/>
            <a:endParaRPr lang="el-GR" dirty="0" smtClean="0"/>
          </a:p>
          <a:p>
            <a:pPr algn="l"/>
            <a:r>
              <a:rPr lang="el-GR" dirty="0" smtClean="0"/>
              <a:t>Ανάπτυξη του Ανθρώπου</a:t>
            </a:r>
          </a:p>
          <a:p>
            <a:pPr algn="l"/>
            <a:r>
              <a:rPr lang="el-GR" dirty="0" smtClean="0"/>
              <a:t>(Μέρος Πρώτο)</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gn="ctr">
              <a:buNone/>
            </a:pPr>
            <a:r>
              <a:rPr lang="el-GR" sz="3200" dirty="0" smtClean="0">
                <a:solidFill>
                  <a:schemeClr val="accent1"/>
                </a:solidFill>
                <a:effectLst>
                  <a:outerShdw blurRad="38100" dist="38100" dir="2700000" algn="tl">
                    <a:srgbClr val="000000">
                      <a:alpha val="43137"/>
                    </a:srgbClr>
                  </a:outerShdw>
                </a:effectLst>
              </a:rPr>
              <a:t>Οι Δοκιμασίες </a:t>
            </a:r>
            <a:r>
              <a:rPr lang="en-US" sz="3200" dirty="0" smtClean="0">
                <a:solidFill>
                  <a:schemeClr val="accent1"/>
                </a:solidFill>
                <a:effectLst>
                  <a:outerShdw blurRad="38100" dist="38100" dir="2700000" algn="tl">
                    <a:srgbClr val="000000">
                      <a:alpha val="43137"/>
                    </a:srgbClr>
                  </a:outerShdw>
                </a:effectLst>
              </a:rPr>
              <a:t>Wechsler</a:t>
            </a:r>
          </a:p>
          <a:p>
            <a:pPr>
              <a:buNone/>
            </a:pPr>
            <a:r>
              <a:rPr lang="el-GR" sz="2800" dirty="0" smtClean="0"/>
              <a:t>Ωστόσο, υπήρχαν προβλήματα. Ο τύπος ήταν αρκετά αποτελεσματικός με παιδιά και εφήβους οι γνωστικές ικανότητες των οποίων συνέχιζαν να βελτιώνονται με προβλέψιμους τρόπους, αλλά ήταν δύσκολο να αξιολογηθεί η νοημοσύνη των ενηλίκων με τον τρόπο αυτό. Εξαιτίας του μειονεκτήματος αυτού, ο Δ.Ν. αξιολογείται σήμερα με το </a:t>
            </a:r>
            <a:r>
              <a:rPr lang="el-GR" sz="2800" b="1" dirty="0" smtClean="0"/>
              <a:t>Δ.Ν. απόκλισης</a:t>
            </a:r>
            <a:r>
              <a:rPr lang="el-GR" sz="2800" dirty="0" smtClean="0"/>
              <a:t>. Η μέτρηση αυτή αναπτύχθηκε αρχικά από τον </a:t>
            </a:r>
            <a:r>
              <a:rPr lang="el-GR" sz="2800" dirty="0" err="1" smtClean="0"/>
              <a:t>David</a:t>
            </a:r>
            <a:r>
              <a:rPr lang="el-GR" sz="2800" dirty="0" smtClean="0"/>
              <a:t> </a:t>
            </a:r>
            <a:r>
              <a:rPr lang="el-GR" sz="2800" dirty="0" err="1" smtClean="0"/>
              <a:t>Wechsler</a:t>
            </a:r>
            <a:r>
              <a:rPr lang="el-GR" sz="2800" dirty="0" smtClean="0"/>
              <a:t> και εφαρμόστηκε σε δοκιμασίες νοημοσύνης, τις οποίες κατασκεύασε ο ίδιος και οι συνεργάτες του για τη νηπιακή, την παιδική, την εφηβική ηλικία και την ενήλικη ζωή.</a:t>
            </a:r>
            <a:endParaRPr lang="en-US" sz="2800" dirty="0" smtClean="0">
              <a:solidFill>
                <a:schemeClr val="accent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10000"/>
          </a:bodyPr>
          <a:lstStyle/>
          <a:p>
            <a:pPr>
              <a:buNone/>
            </a:pPr>
            <a:r>
              <a:rPr lang="el-GR" dirty="0" smtClean="0"/>
              <a:t>Ωστόσο, οι βαθμολογίες αυτές δεν αποδίδουν την πλήρη εικόνα. Αν και οι σύγχρονες εκδόσεις των δοκιμασιών παρέχουν «επιμέρους βαθμολογίες» για τις επιδόσεις σε συγκεκριμένους τομείς, όπως οι γλωσσικές και μαθηματικές ικανότητες, υπάρχει ομοφωνία ως προς το ότι δεν μετρούν το σύνολο αυτού που θεωρείται συνήθως ως νοημοσύνη. Μια δημοφιλής εσφαλμένη αντίληψη είναι η κατηγοριοποίηση των παιδιών ως «έξυπνων» ή «κατώτερης νοημοσύνης», με βάση τις βαθμολογίες στις δοκιμασίες νοημοσύνης μπορεί να είναι παραπλανητική ή ακόμα και καταστρεπτική για το παιδί. Οι βαθμολογίες νοημοσύνης μπορούν να αλλάξουν σημαντικά με την πάροδο του χρόνου, αλλά η παλιά ετικέτα μπορεί να παραμείνει.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pPr algn="ctr"/>
            <a:r>
              <a:rPr lang="el-GR" dirty="0" smtClean="0"/>
              <a:t>Μάθηση και σκέψη</a:t>
            </a:r>
            <a:br>
              <a:rPr lang="el-GR" dirty="0" smtClean="0"/>
            </a:br>
            <a:r>
              <a:rPr lang="el-GR" dirty="0" smtClean="0"/>
              <a:t>στο σχολειό</a:t>
            </a:r>
            <a:endParaRPr lang="el-GR" dirty="0"/>
          </a:p>
        </p:txBody>
      </p:sp>
      <p:sp>
        <p:nvSpPr>
          <p:cNvPr id="5" name="4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dirty="0" smtClean="0"/>
              <a:t>Όπου υπάρχουν, κρατικά σχολεία παίζουν έναν καθοριστικό ρόλο στην ανάπτυξη των παιδιών. Στο σχολείο, τα παιδιά δοκιμάζουν τις νοητικές, σωματικές, κοινωνικές και συναισθηματικές τους ικανότητες για να ανακαλύψουν εάν μπορούν να ανταποκριθούν στα κριτήρια τα οποία τους έχουν θέσει οι γονείς, οι δάσκαλοι και η κοινωνία γενικότερα. Επίσης, αποχτούν εμπιστοσύνη στην ικανότητά τους να κατακτήσουν τον κόσμο τους και να αναπτύξουν καλές σχέσεις με συνομηλίκους.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dirty="0" smtClean="0"/>
              <a:t>Αρχίζοντας το σχολείο, τα παιδιά αντιμετωπίζουν απαιτήσεις και προσδοκίες, οι οποίες διαφέρουν σημαντικά από εκείνες που έχουν αντιμετωπίσει στο σπίτι. Τα παιδιά διαφέρουν σημαντικά ως προς την προσαρμογή στις απαιτήσεις αυτές, στην ικανότητά τους να χρησιμοποιούν κριτική σκέψη, στη συνολική επιτυχία τους στο σχολείο και στο πόσο τα βοηθούν οι γονείς τους να μαθαίνουν. Σε όλο τον κόσμο, τα παιδιά έχουν διαφορετικές ευκαιρίες να πάνε σχολείο και διαφέρουν ως προς το βαθμό στον οποίο μπορούν (ή τους επιτρέπεται) να αξιοποιήσουν την εμπειρία αυτή.</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9053" y="13580"/>
          <a:ext cx="9134947" cy="68444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533400" y="0"/>
            <a:ext cx="8062912" cy="1470025"/>
          </a:xfrm>
        </p:spPr>
        <p:txBody>
          <a:bodyPr/>
          <a:lstStyle/>
          <a:p>
            <a:pPr algn="ctr"/>
            <a:r>
              <a:rPr lang="el-GR" dirty="0" smtClean="0"/>
              <a:t>Νέες απαιτήσεις και προσδοκίες</a:t>
            </a:r>
            <a:endParaRPr lang="el-GR" dirty="0"/>
          </a:p>
        </p:txBody>
      </p:sp>
      <p:sp>
        <p:nvSpPr>
          <p:cNvPr id="5" name="4 - Υπότιτλος"/>
          <p:cNvSpPr>
            <a:spLocks noGrp="1"/>
          </p:cNvSpPr>
          <p:nvPr>
            <p:ph type="subTitle" idx="1"/>
          </p:nvPr>
        </p:nvSpPr>
        <p:spPr>
          <a:xfrm>
            <a:off x="0" y="1447800"/>
            <a:ext cx="9144000" cy="5410200"/>
          </a:xfrm>
        </p:spPr>
        <p:txBody>
          <a:bodyPr>
            <a:normAutofit lnSpcReduction="10000"/>
          </a:bodyPr>
          <a:lstStyle/>
          <a:p>
            <a:pPr algn="l"/>
            <a:r>
              <a:rPr lang="el-GR" dirty="0" smtClean="0">
                <a:latin typeface="Century Gothic (Κυρίως κείμενο)"/>
              </a:rPr>
              <a:t>Τα παιδιά, πηγαίνοντας στο σχολείο, κάποια για πρώτη φορά, αποχωρίζονται τους γονείς τους και πρέπει να μάθουν να εμπιστεύονται άγνωστους </a:t>
            </a:r>
            <a:r>
              <a:rPr lang="el-GR" dirty="0" smtClean="0"/>
              <a:t>ενηλίκους. </a:t>
            </a:r>
            <a:r>
              <a:rPr lang="el-GR" dirty="0" smtClean="0">
                <a:latin typeface="Century Gothic (Κυρίως κείμενο)"/>
              </a:rPr>
              <a:t>Ταυτοχρόνως, αναμένεται από αυτά μεγαλύτερη ανεξαρτησία. Το μικρό αγόρι δεν μπορεί πλέον να φωνάξει στη μητέρα του «Φόρεσέ μου τα παπούτσια!». Ο δάσκαλος περιμένει ότι θα το κάνει μόνο του, ακριβώς όπως περιμένει ότι και τα μικρά κορίτσια θα κάνουν πράγματα μόνα τους. Ακόμη και σε μικρές τάξεις, τα παιδιά πρέπει πλέον να συναγωνιστούν για την προσοχή και τη             βοήθεια του ενηλίκου</a:t>
            </a:r>
            <a:r>
              <a:rPr lang="el-GR" dirty="0" smtClean="0"/>
              <a:t>.</a:t>
            </a:r>
            <a:endParaRPr lang="el-GR" dirty="0" smtClean="0">
              <a:latin typeface="Century Gothic (Κυρίως κείμενο)"/>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sz="2800" dirty="0" smtClean="0"/>
              <a:t>Τα παιδιά, τα οποία έχουν μόλις αρχίσει να εσωτερικεύουν τους κανόνες της οικογενειακής ζωής αναμένεται, να προσαρμοστούν σε ένα νέο σύνολο κριτηρίων. Η επιτυχία τους θα εξαρτηθεί από το οικογενειακό τους υπόβαθρο, το σχολικό περιβάλλον και τη δική τους ατομικότητα. Το πόσο καλά έχει αντιμετωπίσει ένα παιδί την εξάρτηση, την αυτονομία, την εξουσία, την επιθετικότητα και τη συνείδηση θα επηρεάσει την προσαρμογή του στο σχολείο. Αν και οι δάσκαλοι παραδέχονται ότι ο εσωτερικός κόσμος του παιδιού, το οποίο έχει μόλις αρχίσει το σχολείο μπορεί να κλονίζεται, παρόλα αυτά επιμένουν να προσαρμοστεί το παιδί και μάλιστα σύντομα.</a:t>
            </a:r>
            <a:endParaRPr lang="el-G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lnSpcReduction="10000"/>
          </a:bodyPr>
          <a:lstStyle/>
          <a:p>
            <a:pPr>
              <a:buNone/>
            </a:pPr>
            <a:r>
              <a:rPr lang="el-GR" dirty="0" smtClean="0"/>
              <a:t>Από την πρώτη κιόλας ημέρα στο σχολείο, τα παιδιά αναμένεται να μάθουν τους περίπλοκους κοινωνικούς κανόνες, οι οποίοι καθορίζουν την κοινωνική ζωή της τάξης. Οι σχέσεις με τους συμμαθητές περιλαμβάνουν την εύρεση της σωστής ισορροπίας μεταξύ της συνεργασίας και του συναγωνισμού. Παρομοίως, οι σχέσεις με τους δασκάλους περιλαμβάνουν την επίτευξη ενός συμβιβασμού μεταξύ της αυτονομίας και της υπακοής. Ορισμένα σχολεία θέτουν περίπλοκους κώδικες συμπεριφοράς: Τα παιδιά πρέπει να κάνουν σειρά για να βγουν έξω για διάλειμμα, να παίρνουν άδεια για να πάνε στην τουαλέτα και να σηκώνουν το χέρι τους για να μιλήσουν.</a:t>
            </a:r>
            <a:endParaRPr lang="el-GR"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pPr algn="ctr"/>
            <a:r>
              <a:rPr lang="el-GR" dirty="0" smtClean="0"/>
              <a:t>Δημιουργώντας ικανούς μαθητές με κριτική σκέψη</a:t>
            </a:r>
            <a:endParaRPr lang="el-GR" dirty="0"/>
          </a:p>
        </p:txBody>
      </p:sp>
      <p:sp>
        <p:nvSpPr>
          <p:cNvPr id="5" name="4 - Υπότιτλος"/>
          <p:cNvSpPr>
            <a:spLocks noGrp="1"/>
          </p:cNvSpPr>
          <p:nvPr>
            <p:ph type="subTitle" idx="1"/>
          </p:nvPr>
        </p:nvSpPr>
        <p:spPr>
          <a:xfrm>
            <a:off x="0" y="2250280"/>
            <a:ext cx="9144000" cy="4607720"/>
          </a:xfrm>
        </p:spPr>
        <p:txBody>
          <a:bodyPr>
            <a:normAutofit/>
          </a:bodyPr>
          <a:lstStyle/>
          <a:p>
            <a:pPr algn="l"/>
            <a:r>
              <a:rPr lang="el-GR" dirty="0" smtClean="0">
                <a:latin typeface="Century Gothic (Κυρίως κείμενο)"/>
              </a:rPr>
              <a:t>Σε έναν κόσμο που αναπτύσσεται ραγδαία, υπάρχουν πολλά για να μάθει κάποιος σε λίγο χρόνο. Επομένως, πολλοί εκπαιδευτικοί δεν εστιάζουν πλέον στο να βάζουν τα παιδιά να απομνημονεύουν ασύνδετα γεγονότα και αρχές. αλλά, αντιθέτως τα βοηθούν να γίνουν αυτόνομοι, ικανοί μαθητές με κριτική σκέψη.</a:t>
            </a:r>
            <a:endParaRPr lang="el-GR" dirty="0">
              <a:latin typeface="Century Gothic (Κυρίως κείμενο)"/>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Νοημοσύνη και Επίδοση</a:t>
            </a:r>
            <a:endParaRPr lang="el-GR" dirty="0"/>
          </a:p>
        </p:txBody>
      </p:sp>
      <p:sp>
        <p:nvSpPr>
          <p:cNvPr id="6" name="5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20000"/>
          </a:bodyPr>
          <a:lstStyle/>
          <a:p>
            <a:pPr>
              <a:buNone/>
            </a:pPr>
            <a:r>
              <a:rPr lang="el-GR" dirty="0" smtClean="0"/>
              <a:t>Οι εκπαιδευτικοί ψυχολόγοι προτείνουν ένα πλήθος στρατηγικών διδασκαλίας για την ανάπτυξη της σκέψης των μαθητών. Τα παιδιά πρέπει να αναπτύξουν έξι είδη σκέψης</a:t>
            </a:r>
            <a:r>
              <a:rPr lang="en-US" dirty="0" smtClean="0"/>
              <a:t>:</a:t>
            </a:r>
          </a:p>
          <a:p>
            <a:pPr marL="578358" indent="-514350">
              <a:buAutoNum type="arabicPeriod"/>
            </a:pPr>
            <a:r>
              <a:rPr lang="el-GR" u="sng" dirty="0" smtClean="0"/>
              <a:t>Ενθύμηση</a:t>
            </a:r>
            <a:r>
              <a:rPr lang="en-US" u="sng" dirty="0" smtClean="0"/>
              <a:t>:</a:t>
            </a:r>
            <a:r>
              <a:rPr lang="el-GR" dirty="0" smtClean="0"/>
              <a:t> Να ανακαλούν ένα γεγονός, μια ιδέα ή μια έννοια. </a:t>
            </a:r>
            <a:endParaRPr lang="en-US" dirty="0" smtClean="0"/>
          </a:p>
          <a:p>
            <a:pPr marL="578358" indent="-514350">
              <a:buAutoNum type="arabicPeriod"/>
            </a:pPr>
            <a:r>
              <a:rPr lang="el-GR" u="sng" dirty="0" smtClean="0"/>
              <a:t>Επανάληψη:</a:t>
            </a:r>
            <a:r>
              <a:rPr lang="el-GR" dirty="0" smtClean="0"/>
              <a:t> Να ακολουθούν ένα πρότυπο ή μια διαδικασία.</a:t>
            </a:r>
            <a:endParaRPr lang="en-US" dirty="0" smtClean="0"/>
          </a:p>
          <a:p>
            <a:pPr marL="578358" indent="-514350">
              <a:buAutoNum type="arabicPeriod"/>
            </a:pPr>
            <a:r>
              <a:rPr lang="el-GR" u="sng" dirty="0" smtClean="0"/>
              <a:t>Λογική σκέψη:</a:t>
            </a:r>
            <a:r>
              <a:rPr lang="el-GR" dirty="0" smtClean="0"/>
              <a:t> Να συσχετίζουν ένα συγκεκριμένο περιστατικό με μια γενική αρχή ή έννοια.</a:t>
            </a:r>
            <a:endParaRPr lang="en-US" dirty="0" smtClean="0"/>
          </a:p>
          <a:p>
            <a:pPr marL="578358" indent="-514350">
              <a:buAutoNum type="arabicPeriod"/>
            </a:pPr>
            <a:r>
              <a:rPr lang="el-GR" u="sng" dirty="0" smtClean="0"/>
              <a:t>Αναδιοργάνωση:</a:t>
            </a:r>
            <a:r>
              <a:rPr lang="el-GR" dirty="0" smtClean="0"/>
              <a:t> Να επεκτείνουν τη γνώση σε νέα πλαίσια και να βρίσκουν πρωτότυπες λύσεις σε προβλήματα.</a:t>
            </a:r>
            <a:endParaRPr lang="en-US" dirty="0" smtClean="0"/>
          </a:p>
          <a:p>
            <a:pPr marL="578358" indent="-514350">
              <a:buAutoNum type="arabicPeriod"/>
            </a:pPr>
            <a:r>
              <a:rPr lang="el-GR" u="sng" dirty="0" smtClean="0"/>
              <a:t>Συσχέτιση:</a:t>
            </a:r>
            <a:r>
              <a:rPr lang="el-GR" dirty="0" smtClean="0"/>
              <a:t> Να συνδέουν την γνώση που αποκτήθηκε πρόσφατα με την παρελθούσα ή με προσωπικές εμπειρίες. </a:t>
            </a:r>
            <a:endParaRPr lang="en-US" dirty="0" smtClean="0"/>
          </a:p>
          <a:p>
            <a:pPr marL="578358" indent="-514350">
              <a:buAutoNum type="arabicPeriod"/>
            </a:pPr>
            <a:r>
              <a:rPr lang="el-GR" u="sng" dirty="0" err="1" smtClean="0"/>
              <a:t>Αναστοχασμός</a:t>
            </a:r>
            <a:r>
              <a:rPr lang="el-GR" u="sng" dirty="0" smtClean="0"/>
              <a:t>:</a:t>
            </a:r>
            <a:r>
              <a:rPr lang="el-GR" dirty="0" smtClean="0"/>
              <a:t> Να διερευνούν την ίδια τη σκέψη και πώς εμφανίζεται.</a:t>
            </a:r>
            <a:endParaRPr lang="en-US" dirty="0" smtClean="0"/>
          </a:p>
          <a:p>
            <a:pPr marL="578358" indent="-514350">
              <a:buAutoNum type="arabicPeriod"/>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r>
              <a:rPr lang="el-GR" dirty="0" smtClean="0"/>
              <a:t>Η διδασκαλία των μαθητών προκειμένου να αναπτύξουν κριτική σκέψη είναι περισσότερο δύσκολη από την απλή μετάδοση γεγονότων και αρχών</a:t>
            </a:r>
            <a:r>
              <a:rPr lang="en-US" dirty="0" smtClean="0"/>
              <a:t>. </a:t>
            </a:r>
            <a:r>
              <a:rPr lang="el-GR" dirty="0" smtClean="0"/>
              <a:t>Για να αναπτύξουν τη λογική σκέψη, για παράδειγμα, οι δάσκαλοι πρέπει να προκαλέσουν τους μαθητές με ενδιαφέροντα προβλήματα και υλικά. Ο στόχος είναι να ενισχυθεί η περιέργεια των μαθητών, η καλλιέργεια της αμφισβήτησης, η ανάπτυξη σχετικών εννοιών, η ενθάρρυνση της αξιολόγησης εναλλακτικών λύσεων και να βοηθηθούν οι μαθητές στην επινόηση και στον έλεγχο υποθέσεων.</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pPr algn="ctr"/>
            <a:r>
              <a:rPr lang="el-GR" dirty="0" smtClean="0"/>
              <a:t>Επιτυχία στο σχολείο</a:t>
            </a:r>
            <a:endParaRPr lang="el-GR" dirty="0"/>
          </a:p>
        </p:txBody>
      </p:sp>
      <p:sp>
        <p:nvSpPr>
          <p:cNvPr id="5" name="4 - Υπότιτλος"/>
          <p:cNvSpPr>
            <a:spLocks noGrp="1"/>
          </p:cNvSpPr>
          <p:nvPr>
            <p:ph type="subTitle" idx="1"/>
          </p:nvPr>
        </p:nvSpPr>
        <p:spPr>
          <a:xfrm>
            <a:off x="0" y="2250280"/>
            <a:ext cx="9144000" cy="4607720"/>
          </a:xfrm>
        </p:spPr>
        <p:txBody>
          <a:bodyPr>
            <a:normAutofit/>
          </a:bodyPr>
          <a:lstStyle/>
          <a:p>
            <a:pPr algn="l"/>
            <a:r>
              <a:rPr lang="el-GR" dirty="0" smtClean="0">
                <a:latin typeface="Century Gothic (Κυρίως κείμενο)"/>
              </a:rPr>
              <a:t>Η επιτυχία στο σχολείο επηρεάζεται από πολλούς παράγοντες. Τα παιδιά με κακή υγεία, όσα υποσιτίζονται, όσα αντιμετωπίζουν προβλήματα στο σπίτι ή έχουν χαμηλή αυτοεκτίμηση, δεν έχουν καλή επίδοση. Η ικανότητα ενός μαθητή, όπως γίνεται αντιληπτή από τον ίδιο, μπορεί να επηρεάσει τη σχολική επίδοση.</a:t>
            </a:r>
            <a:endParaRPr lang="el-GR" dirty="0">
              <a:latin typeface="Century Gothic (Κυρίως κείμενο)"/>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a:bodyPr>
          <a:lstStyle/>
          <a:p>
            <a:pPr algn="ctr">
              <a:buNone/>
            </a:pPr>
            <a:r>
              <a:rPr lang="el-GR" dirty="0" smtClean="0">
                <a:solidFill>
                  <a:schemeClr val="accent1"/>
                </a:solidFill>
                <a:effectLst>
                  <a:outerShdw blurRad="38100" dist="38100" dir="2700000" algn="tl">
                    <a:srgbClr val="000000">
                      <a:alpha val="43137"/>
                    </a:srgbClr>
                  </a:outerShdw>
                </a:effectLst>
              </a:rPr>
              <a:t>Διαφορές φύλου και σχολική επιτυχία. </a:t>
            </a:r>
          </a:p>
          <a:p>
            <a:pPr>
              <a:buNone/>
            </a:pPr>
            <a:r>
              <a:rPr lang="el-GR" dirty="0" smtClean="0"/>
              <a:t>Η επιτυχία στο σχολείο επηρεάζεται, επίσης, από τις διαφορές φύλου. Μια πρωτοποριακή επισκόπηση της βιβλιογραφίας σχετικά με τις διαφορές φύλου </a:t>
            </a:r>
            <a:r>
              <a:rPr lang="el-GR" dirty="0" smtClean="0"/>
              <a:t>κατέληξε </a:t>
            </a:r>
            <a:r>
              <a:rPr lang="el-GR" dirty="0" smtClean="0"/>
              <a:t>στο συμπέρασμα ότι, κατά μέσο όρο, τα κορίτσια τείνουν να υπερέχουν των αγοριών στις λεκτικές δεξιότητες και τα αγόρια τείνουν να υπερέχουν σε έργα για την ποσότητα και το χώρο. Υπάρχουν πολλές πιθανές ερμηνείες για το φαινόμενο αυτό. Για παράδειγμα, μπορεί να υπάρχουν μικρές διαφορές μεταξύ των δύο φύλων στην ανάπτυξη του εγκεφάλου. Ωστόσο, οι διαφορετικές κοινωνικές προσδοκίες για τα αγόρια και τα </a:t>
            </a:r>
            <a:r>
              <a:rPr lang="el-GR" dirty="0" smtClean="0"/>
              <a:t>κορίτσια </a:t>
            </a:r>
            <a:r>
              <a:rPr lang="el-GR" dirty="0" smtClean="0"/>
              <a:t>επηρεάζουν καθοριστικά τη συμπεριφορά τους.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10000"/>
          </a:bodyPr>
          <a:lstStyle/>
          <a:p>
            <a:pPr>
              <a:buNone/>
            </a:pPr>
            <a:r>
              <a:rPr lang="el-GR" dirty="0" smtClean="0"/>
              <a:t>Οι έρευνες καταδεικνύουν ότι, ενώ οι διαφορές μεταξύ των δύο φύλων εξακολουθούν να παρατηρούνται στις σταθμισμένες δοκιμασίες, ορισμένες </a:t>
            </a:r>
            <a:r>
              <a:rPr lang="el-GR" dirty="0" smtClean="0"/>
              <a:t>έχουν μειωθεί</a:t>
            </a:r>
            <a:r>
              <a:rPr lang="en-US" dirty="0" smtClean="0"/>
              <a:t>. </a:t>
            </a:r>
            <a:r>
              <a:rPr lang="el-GR" dirty="0" smtClean="0"/>
              <a:t>Για </a:t>
            </a:r>
            <a:r>
              <a:rPr lang="el-GR" dirty="0" smtClean="0"/>
              <a:t>παράδειγμα, μελετώντας τα </a:t>
            </a:r>
            <a:r>
              <a:rPr lang="el-GR" dirty="0" smtClean="0"/>
              <a:t>αποτελέσματα </a:t>
            </a:r>
            <a:r>
              <a:rPr lang="el-GR" dirty="0" smtClean="0"/>
              <a:t>της Προκαταρκτικής Δοκιμασίας Σχολικών </a:t>
            </a:r>
            <a:r>
              <a:rPr lang="el-GR" dirty="0" smtClean="0"/>
              <a:t>Ικανοτήτων, </a:t>
            </a:r>
            <a:r>
              <a:rPr lang="el-GR" dirty="0" smtClean="0"/>
              <a:t>οι ερευνητές βρήκαν σημαντικές διαφορές φύλου. Κατά μέσο όρο, τα κορίτσια είχαν </a:t>
            </a:r>
            <a:r>
              <a:rPr lang="el-GR" dirty="0" smtClean="0"/>
              <a:t>υψηλότερη βαθμολογία από </a:t>
            </a:r>
            <a:r>
              <a:rPr lang="el-GR" dirty="0" smtClean="0"/>
              <a:t>τα αγόρια στη γραμματική, στην ορθογραφία και στην ταχύτητα αντίληψης. Τα αγόρια </a:t>
            </a:r>
            <a:r>
              <a:rPr lang="el-GR" dirty="0" smtClean="0"/>
              <a:t>είχαν </a:t>
            </a:r>
            <a:r>
              <a:rPr lang="el-GR" dirty="0" smtClean="0"/>
              <a:t>υψηλότερη βαθμολογία στην ο</a:t>
            </a:r>
            <a:r>
              <a:rPr lang="el-GR" dirty="0" smtClean="0"/>
              <a:t>πτικοχωρική </a:t>
            </a:r>
            <a:r>
              <a:rPr lang="el-GR" dirty="0" smtClean="0"/>
              <a:t>απεικόνιση, στα </a:t>
            </a:r>
            <a:r>
              <a:rPr lang="el-GR" dirty="0" smtClean="0"/>
              <a:t>μαθηματικά </a:t>
            </a:r>
            <a:r>
              <a:rPr lang="el-GR" dirty="0" smtClean="0"/>
              <a:t>του γυμνασίου και στη </a:t>
            </a:r>
            <a:r>
              <a:rPr lang="el-GR" dirty="0" smtClean="0"/>
              <a:t>μηχανική ικανότητα</a:t>
            </a:r>
            <a:r>
              <a:rPr lang="el-GR" dirty="0" smtClean="0"/>
              <a:t>. Δεν βρέθηκαν διαφορές στους λεκτικούς συλλογισμούς, στην </a:t>
            </a:r>
            <a:r>
              <a:rPr lang="el-GR" dirty="0" smtClean="0"/>
              <a:t>αριθμητική </a:t>
            </a:r>
            <a:r>
              <a:rPr lang="el-GR" dirty="0" smtClean="0"/>
              <a:t>και στη σχηματική λογική</a:t>
            </a:r>
            <a:r>
              <a:rPr lang="el-GR" dirty="0" smtClean="0"/>
              <a:t>.</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sz="2800" dirty="0" smtClean="0"/>
              <a:t>Ωστόσο, το χάσμα μεταξύ των δύο φύλων παρέμεινε σταθερό σε υψηλότερα επίπεδα </a:t>
            </a:r>
            <a:r>
              <a:rPr lang="el-GR" sz="2800" dirty="0" smtClean="0"/>
              <a:t>επίδοσης. Οι </a:t>
            </a:r>
            <a:r>
              <a:rPr lang="el-GR" sz="2800" dirty="0" smtClean="0"/>
              <a:t>αρνητικές εμπειρίες στην τάξη και στο σπίτι, σε συνδυασμό με τα παρωχημένα αλλά ακόμα ευρέως </a:t>
            </a:r>
            <a:r>
              <a:rPr lang="el-GR" sz="2800" dirty="0" smtClean="0"/>
              <a:t>αποδεκτά </a:t>
            </a:r>
            <a:r>
              <a:rPr lang="el-GR" sz="2800" dirty="0" smtClean="0"/>
              <a:t>στερεότυπα για τους άνδρες και τις γυναίκες, συμβάλλουν πολύ </a:t>
            </a:r>
            <a:r>
              <a:rPr lang="el-GR" sz="2800" dirty="0" smtClean="0"/>
              <a:t>περισσότερο </a:t>
            </a:r>
            <a:r>
              <a:rPr lang="el-GR" sz="2800" dirty="0" smtClean="0"/>
              <a:t>στις διαφορές μεταξύ των δύο φύλων από όσο η πραγματική </a:t>
            </a:r>
            <a:r>
              <a:rPr lang="el-GR" sz="2800" dirty="0" smtClean="0"/>
              <a:t>φυσιολογία </a:t>
            </a:r>
            <a:r>
              <a:rPr lang="el-GR" sz="2800" dirty="0" smtClean="0"/>
              <a:t>του εγκεφάλου.</a:t>
            </a:r>
            <a:endParaRPr lang="el-G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10000"/>
          </a:bodyPr>
          <a:lstStyle/>
          <a:p>
            <a:pPr algn="ctr">
              <a:buNone/>
            </a:pPr>
            <a:r>
              <a:rPr lang="el-GR" dirty="0" smtClean="0">
                <a:solidFill>
                  <a:schemeClr val="accent1"/>
                </a:solidFill>
                <a:effectLst>
                  <a:outerShdw blurRad="38100" dist="38100" dir="2700000" algn="tl">
                    <a:srgbClr val="000000">
                      <a:alpha val="43137"/>
                    </a:srgbClr>
                  </a:outerShdw>
                </a:effectLst>
              </a:rPr>
              <a:t>Γονεϊκή επιρροή στη σχολική επιτυχία</a:t>
            </a:r>
          </a:p>
          <a:p>
            <a:pPr>
              <a:buNone/>
            </a:pPr>
            <a:r>
              <a:rPr lang="el-GR" sz="2700" dirty="0" smtClean="0"/>
              <a:t>Οι γονείς μπορούν να </a:t>
            </a:r>
            <a:r>
              <a:rPr lang="el-GR" sz="2700" dirty="0" smtClean="0"/>
              <a:t>διαδραματίζουν </a:t>
            </a:r>
            <a:r>
              <a:rPr lang="el-GR" sz="2700" dirty="0" smtClean="0"/>
              <a:t>σημαντικό ρόλο στη δημιουργία ενός υποστηρικτικού πλαισίου και να συμβάλλουν στην ανάπτυξη συγκεκριμένων δεξιοτήτων οι οποίες βοηθούν τα παιδιά να επιτύχουν. Η αρνητική πλευρά είναι ότι παιδιά τα οποία προέρχονται από πολυμελείς οικογένειες ή από οικογένειες </a:t>
            </a:r>
            <a:r>
              <a:rPr lang="el-GR" sz="2700" dirty="0" smtClean="0"/>
              <a:t>που χαρακτηρίζονται </a:t>
            </a:r>
            <a:r>
              <a:rPr lang="el-GR" sz="2700" dirty="0" smtClean="0"/>
              <a:t>από σοβαρές δυσκολίες μεταξύ του ζευγαριού, από εγκληματικότητα ή ψυχική διαταραχή των γονέων </a:t>
            </a:r>
            <a:r>
              <a:rPr lang="el-GR" sz="2700" dirty="0" smtClean="0"/>
              <a:t>διατρέχουν ιδιαίτερο </a:t>
            </a:r>
            <a:r>
              <a:rPr lang="el-GR" sz="2700" dirty="0" smtClean="0"/>
              <a:t>κίνδυνο σχολικής </a:t>
            </a:r>
            <a:r>
              <a:rPr lang="el-GR" sz="2700" dirty="0" smtClean="0"/>
              <a:t>αποτυχίας.</a:t>
            </a:r>
            <a:r>
              <a:rPr lang="el-GR" sz="2800" dirty="0" smtClean="0"/>
              <a:t> Εάν μελετήσει κάποιος τους γονείς των παιδιών, τα οποία </a:t>
            </a:r>
            <a:r>
              <a:rPr lang="el-GR" sz="2800" dirty="0" smtClean="0"/>
              <a:t>επιτυγχάνουν </a:t>
            </a:r>
            <a:r>
              <a:rPr lang="el-GR" sz="2800" dirty="0" smtClean="0"/>
              <a:t>στο σχολείο, παρατηρεί συμπεριφορές τις οποίες μπορεί να εκδηλώσει </a:t>
            </a:r>
            <a:r>
              <a:rPr lang="el-GR" sz="2800" dirty="0" smtClean="0"/>
              <a:t>σχεδόν </a:t>
            </a:r>
            <a:r>
              <a:rPr lang="el-GR" sz="2800" dirty="0" smtClean="0"/>
              <a:t>οποιοσδήποτε γονέας, ανεξάρτητα από οικονομικές συνθήκες. Οι ερευνητές γνωρίζουν, εδώ και καιρό, ότι οι </a:t>
            </a:r>
            <a:r>
              <a:rPr lang="el-GR" sz="2800" dirty="0" err="1" smtClean="0"/>
              <a:t>γονεϊκοί</a:t>
            </a:r>
            <a:r>
              <a:rPr lang="el-GR" sz="2800" dirty="0" smtClean="0"/>
              <a:t> παράγοντες οι οποίοι σχετίζονται με την επιτυχία του παιδιού στο σχολείο </a:t>
            </a:r>
            <a:r>
              <a:rPr lang="el-GR" sz="2800" dirty="0" smtClean="0"/>
              <a:t>περιλαμβάνουν:</a:t>
            </a:r>
            <a:endParaRPr lang="el-GR" sz="2700" dirty="0">
              <a:solidFill>
                <a:schemeClr val="accen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marL="578358" indent="-514350">
              <a:buFont typeface="+mj-lt"/>
              <a:buAutoNum type="arabicPeriod"/>
            </a:pPr>
            <a:r>
              <a:rPr lang="el-GR" sz="2400" dirty="0" smtClean="0"/>
              <a:t>Οι γονείς των παιδιών που επιτυγχάνουν έχουν ρεαλιστικές πεποιθήσεις σχετικά με τις ικανότητες των παιδιών τους, αλλά έχουν, επίσης, υψηλές προσδοκίες για το μέλλον. Οι γονείς αυτοί βοηθούν τα </a:t>
            </a:r>
            <a:r>
              <a:rPr lang="el-GR" sz="2400" dirty="0" smtClean="0"/>
              <a:t>παιδιά τους να αναπτύξουν </a:t>
            </a:r>
            <a:r>
              <a:rPr lang="el-GR" sz="2400" dirty="0" smtClean="0"/>
              <a:t>αυτοπεποίθηση </a:t>
            </a:r>
            <a:r>
              <a:rPr lang="el-GR" sz="2400" dirty="0" smtClean="0"/>
              <a:t>ενθαρρύνοντάς τα να εκτελούν τόσο στο σχολείο όσο και στο σπίτι έργα κατάλληλα για την ηλικία τους</a:t>
            </a:r>
            <a:r>
              <a:rPr lang="el-GR" sz="2400" dirty="0" smtClean="0"/>
              <a:t>.</a:t>
            </a:r>
          </a:p>
          <a:p>
            <a:pPr marL="578358" indent="-514350">
              <a:buFont typeface="+mj-lt"/>
              <a:buAutoNum type="arabicPeriod"/>
            </a:pPr>
            <a:r>
              <a:rPr lang="el-GR" sz="2400" dirty="0" smtClean="0"/>
              <a:t>Οι σχέσεις γονέα-παιδιού είναι ζεστές και στοργικές και οι γονείς χρησιμοποιούν στρατηγικές πειθαρχίας και ελέγχου, οι οποίες είναι αυστηρές και όχι αυταρχικές. Οι γονείς θέτουν όρια στη συμπεριφορά των παιδιών τους, αλλά τα παιδιά νιώθουν ασφαλή και αποδεκτά. </a:t>
            </a:r>
          </a:p>
          <a:p>
            <a:pPr marL="578358" indent="-514350">
              <a:buFont typeface="+mj-lt"/>
              <a:buAutoNum type="arabicPeriod"/>
            </a:pPr>
            <a:r>
              <a:rPr lang="el-GR" sz="2400" dirty="0" smtClean="0"/>
              <a:t>Τελευταίο</a:t>
            </a:r>
            <a:r>
              <a:rPr lang="el-GR" sz="2400" dirty="0" smtClean="0"/>
              <a:t>, και ίσως πιο σημαντικό, είναι το γεγονός ότι οι γονείς μιλούν με τα παιδιά τους. Τους διαβάζουν ιστορίες, τα ακούν και συζητούν </a:t>
            </a:r>
            <a:r>
              <a:rPr lang="el-GR" sz="2400" dirty="0" smtClean="0"/>
              <a:t>τακτικά </a:t>
            </a:r>
            <a:r>
              <a:rPr lang="el-GR" sz="2400" dirty="0" smtClean="0"/>
              <a:t>μαζί τους. Ενισχύουν και εμπλουτίζουν την εξερεύνηση και την περιέργεια των παιδιών τους, λειτουργώντας στη διαδικασία αυτή ως πρότυπα προς μίμηση.</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r>
              <a:rPr lang="el-GR" dirty="0" smtClean="0"/>
              <a:t>Στις δεκαετίες του 1940 και του 1950 πραγματοποιήθηκαν σε παιδιά σχολικής ηλικίας στις ΗΠΑ, δοκιμασίες επίδοσης, προσωπικότητας και δεξιοτήτων επαγγελματικού προσανατολισμού. Όμως στην δεκαετία του 1960 πολλοί γονείς και εκπαιδευτικοί συνειδητοποίησαν την κατάχρηση των δοκιμασιών. Συγκεκριμένα εάν η διάγνωση είναι ορθή ή όχι, το γεγονός ότι ένα παιδί έχει την ετικέτα του </a:t>
            </a:r>
            <a:r>
              <a:rPr lang="el-GR" b="1" i="1" dirty="0" smtClean="0"/>
              <a:t>καθυστερημένου</a:t>
            </a:r>
            <a:r>
              <a:rPr lang="el-GR" dirty="0" smtClean="0"/>
              <a:t> ή του </a:t>
            </a:r>
            <a:r>
              <a:rPr lang="el-GR" b="1" i="1" dirty="0" smtClean="0"/>
              <a:t>δυσλεκτικού</a:t>
            </a:r>
            <a:r>
              <a:rPr lang="el-GR" dirty="0" smtClean="0"/>
              <a:t>  μπορεί να το ακολουθεί για την υπόλοιπη ζωη του και να δημιουργήσει μια </a:t>
            </a:r>
            <a:r>
              <a:rPr lang="el-GR" sz="2000" dirty="0" smtClean="0"/>
              <a:t>&lt;&lt;</a:t>
            </a:r>
            <a:r>
              <a:rPr lang="el-GR" dirty="0" smtClean="0"/>
              <a:t>Αυτοεκπληρούμενη Προφητεία</a:t>
            </a:r>
            <a:r>
              <a:rPr lang="el-GR" sz="2000" dirty="0" smtClean="0"/>
              <a:t>&gt;&gt;</a:t>
            </a:r>
            <a:r>
              <a:rPr lang="el-GR" dirty="0" smtClean="0"/>
              <a:t> η οποία εμποδίζει την ποιοτική εκπαίδευση.</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r>
              <a:rPr lang="el-GR" dirty="0" smtClean="0"/>
              <a:t>Ωστόσο, όταν χρησιμοποιούνται καταλλήλως, οι δοκιμασίες είναι σημαντικά εκπαιδευτικά εργαλεία. Προσδιορίζουν τι μπορούν και τι δεν μπορούν να κάνουν τα παιδιά, επιτρέποντας τον δάσκαλο να εξυπηρετήσουν τις ανάγκες του κάθε παιδιού. Προτιμητέο είναι το παιδί να μην κατηγοριοποιηθεί απλώς ως </a:t>
            </a:r>
            <a:r>
              <a:rPr lang="el-GR" b="1" i="1" dirty="0" smtClean="0"/>
              <a:t>καλύτερος</a:t>
            </a:r>
            <a:r>
              <a:rPr lang="el-GR" dirty="0" smtClean="0"/>
              <a:t> ή </a:t>
            </a:r>
            <a:r>
              <a:rPr lang="el-GR" b="1" i="1" dirty="0" smtClean="0"/>
              <a:t>χειρότερος</a:t>
            </a:r>
            <a:r>
              <a:rPr lang="el-GR" dirty="0" smtClean="0"/>
              <a:t> μαθητής, άλλα να αξιολογηθεί όσον αφόρα συγκεκριμένες συμπεριφορές και δεξιότητες.</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533400" y="0"/>
            <a:ext cx="8062912" cy="1470025"/>
          </a:xfrm>
        </p:spPr>
        <p:txBody>
          <a:bodyPr/>
          <a:lstStyle/>
          <a:p>
            <a:pPr algn="ctr"/>
            <a:r>
              <a:rPr lang="el-GR" dirty="0" smtClean="0"/>
              <a:t>Δοκιμασίες Νοημοσύνης</a:t>
            </a:r>
            <a:endParaRPr lang="el-GR" dirty="0"/>
          </a:p>
        </p:txBody>
      </p:sp>
      <p:sp>
        <p:nvSpPr>
          <p:cNvPr id="5" name="4 - Υπότιτλος"/>
          <p:cNvSpPr>
            <a:spLocks noGrp="1"/>
          </p:cNvSpPr>
          <p:nvPr>
            <p:ph type="subTitle" idx="1"/>
          </p:nvPr>
        </p:nvSpPr>
        <p:spPr>
          <a:xfrm>
            <a:off x="0" y="1600200"/>
            <a:ext cx="9144000" cy="5257800"/>
          </a:xfrm>
        </p:spPr>
        <p:txBody>
          <a:bodyPr>
            <a:normAutofit/>
          </a:bodyPr>
          <a:lstStyle/>
          <a:p>
            <a:pPr algn="l"/>
            <a:r>
              <a:rPr lang="el-GR" dirty="0" smtClean="0">
                <a:latin typeface="Century Gothic (Κυρίως κείμενο)"/>
              </a:rPr>
              <a:t> Οι βαθμολογίες των παιδιών μπορούν να επηρεάσουν το βαθμό και την ποιότητα της εκπαίδευσής τους, να καθορίσουν ποιο επάγγελμα θα ακολουθήσουν ως ενήλικοι. Γιατί πρέπει να μετρηθεί; Στην ενότητα αυτή εξετάζονται οι προσεγγίσεις μέτρησης της νοημοσύνης και ο ορισμός της.</a:t>
            </a:r>
            <a:endParaRPr lang="el-GR" dirty="0">
              <a:latin typeface="Century Gothic (Κυρίως κείμενο)"/>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idx="1"/>
          </p:nvPr>
        </p:nvSpPr>
        <p:spPr>
          <a:xfrm>
            <a:off x="0" y="0"/>
            <a:ext cx="9144000" cy="6858000"/>
          </a:xfrm>
        </p:spPr>
        <p:txBody>
          <a:bodyPr/>
          <a:lstStyle/>
          <a:p>
            <a:pPr algn="ctr">
              <a:buNone/>
            </a:pPr>
            <a:r>
              <a:rPr lang="el-GR" sz="3200" dirty="0" smtClean="0">
                <a:solidFill>
                  <a:schemeClr val="accent1"/>
                </a:solidFill>
                <a:effectLst>
                  <a:outerShdw blurRad="38100" dist="38100" dir="2700000" algn="tl">
                    <a:srgbClr val="000000">
                      <a:alpha val="43137"/>
                    </a:srgbClr>
                  </a:outerShdw>
                </a:effectLst>
              </a:rPr>
              <a:t>Η δοκιμασία </a:t>
            </a:r>
            <a:r>
              <a:rPr lang="el-GR" sz="3200" dirty="0" err="1" smtClean="0">
                <a:solidFill>
                  <a:schemeClr val="accent1"/>
                </a:solidFill>
                <a:effectLst>
                  <a:outerShdw blurRad="38100" dist="38100" dir="2700000" algn="tl">
                    <a:srgbClr val="000000">
                      <a:alpha val="43137"/>
                    </a:srgbClr>
                  </a:outerShdw>
                </a:effectLst>
              </a:rPr>
              <a:t>Stanford</a:t>
            </a:r>
            <a:r>
              <a:rPr lang="el-GR" sz="3200" dirty="0" smtClean="0">
                <a:solidFill>
                  <a:schemeClr val="accent1"/>
                </a:solidFill>
                <a:effectLst>
                  <a:outerShdw blurRad="38100" dist="38100" dir="2700000" algn="tl">
                    <a:srgbClr val="000000">
                      <a:alpha val="43137"/>
                    </a:srgbClr>
                  </a:outerShdw>
                </a:effectLst>
              </a:rPr>
              <a:t>-</a:t>
            </a:r>
            <a:r>
              <a:rPr lang="el-GR" sz="3200" dirty="0" err="1" smtClean="0">
                <a:solidFill>
                  <a:schemeClr val="accent1"/>
                </a:solidFill>
                <a:effectLst>
                  <a:outerShdw blurRad="38100" dist="38100" dir="2700000" algn="tl">
                    <a:srgbClr val="000000">
                      <a:alpha val="43137"/>
                    </a:srgbClr>
                  </a:outerShdw>
                </a:effectLst>
              </a:rPr>
              <a:t>Hinet</a:t>
            </a:r>
            <a:r>
              <a:rPr lang="el-GR" sz="3200" dirty="0" smtClean="0">
                <a:solidFill>
                  <a:schemeClr val="accent1"/>
                </a:solidFill>
                <a:effectLst>
                  <a:outerShdw blurRad="38100" dist="38100" dir="2700000" algn="tl">
                    <a:srgbClr val="000000">
                      <a:alpha val="43137"/>
                    </a:srgbClr>
                  </a:outerShdw>
                </a:effectLst>
              </a:rPr>
              <a:t> </a:t>
            </a:r>
          </a:p>
          <a:p>
            <a:pPr>
              <a:buNone/>
            </a:pPr>
            <a:r>
              <a:rPr lang="el-GR" dirty="0" smtClean="0"/>
              <a:t>Η πρώτη πλήρης δοκιμασία νοημοσύνης σχεδιάστηκε στις αρχές του 20ού αιώνα από τον Alfred Binet, έναν ψυχολόγο, στον οποίο η γαλλική κυβέρνηση είχε αναθέσει να κατασκευάσει μια αντικειμενική μέθοδο εντοπισμού των παιδιών, τα οποία δεν είχαν καλή σχολική επίδοση. Το 1961 δημιουργήθηκε μια αμερικανική εκδοχή της δοκιμασίας του Binet από τον </a:t>
            </a:r>
            <a:r>
              <a:rPr lang="el-GR" dirty="0" err="1" smtClean="0"/>
              <a:t>Lewis</a:t>
            </a:r>
            <a:r>
              <a:rPr lang="el-GR" dirty="0" smtClean="0"/>
              <a:t> </a:t>
            </a:r>
            <a:r>
              <a:rPr lang="el-GR" dirty="0" err="1" smtClean="0"/>
              <a:t>Terman</a:t>
            </a:r>
            <a:r>
              <a:rPr lang="el-GR" dirty="0" smtClean="0"/>
              <a:t> και τους συνεργάτες του στο Πανεπιστήμιο του </a:t>
            </a:r>
            <a:r>
              <a:rPr lang="el-GR" dirty="0" err="1" smtClean="0"/>
              <a:t>Stanford</a:t>
            </a:r>
            <a:r>
              <a:rPr lang="el-GR" dirty="0" smtClean="0"/>
              <a:t> και η δοκιμασία ονομάστηκε </a:t>
            </a:r>
            <a:r>
              <a:rPr lang="el-GR" dirty="0" err="1" smtClean="0"/>
              <a:t>Stanford</a:t>
            </a:r>
            <a:r>
              <a:rPr lang="el-GR" dirty="0" smtClean="0"/>
              <a:t>-Binet.</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dirty="0" smtClean="0"/>
              <a:t>Αρχικά, ο Binet θεώρησε ότι η νοημοσύνη εστιάζεται σε πολύπλοκες νοητικές διεργασίες, όπως η κρίση, η λογική, η μνήμη και η κατανόηση. Μέσω εκτεταμένης δοκιμής και πλάνης, ανέπτυξε δοκιμασίες οι οποίες περιλαμβάνουν την επίλυση προβλημάτων, τον ορισμό λέξεων και τις γενικές γνώσεις και φαίνεται να διαφοροποιούν τα παιδιά, ανάλογα με τη </a:t>
            </a:r>
            <a:r>
              <a:rPr lang="el-GR" b="1" i="1" dirty="0" smtClean="0"/>
              <a:t>νοητική ηλικία (Ν.Η.). </a:t>
            </a:r>
            <a:r>
              <a:rPr lang="el-GR" dirty="0" smtClean="0"/>
              <a:t>Για παράδειγμα, εάν τα περισσότερα από τα μισά παιδιά των πέντε ετών αλλά λιγότερα από τα μισά παιδιά των τεσσάρων ετών μπορούσαν να ορίσουν την λέξη </a:t>
            </a:r>
            <a:r>
              <a:rPr lang="el-GR" b="1" i="1" dirty="0" smtClean="0"/>
              <a:t>μπάλα</a:t>
            </a:r>
            <a:r>
              <a:rPr lang="el-GR" dirty="0" smtClean="0"/>
              <a:t>, αυτή αποτελούσε ερώτημα για δοκιμασία παιδιών πέντε ετών.</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gn="ctr">
              <a:buNone/>
            </a:pPr>
            <a:r>
              <a:rPr lang="el-GR" sz="3200" dirty="0" smtClean="0">
                <a:solidFill>
                  <a:schemeClr val="accent1"/>
                </a:solidFill>
                <a:effectLst>
                  <a:outerShdw blurRad="38100" dist="38100" dir="2700000" algn="tl">
                    <a:srgbClr val="000000">
                      <a:alpha val="43137"/>
                    </a:srgbClr>
                  </a:outerShdw>
                </a:effectLst>
              </a:rPr>
              <a:t>Ο Δείκτης Νοημοσύνης</a:t>
            </a:r>
          </a:p>
          <a:p>
            <a:pPr>
              <a:buNone/>
            </a:pPr>
            <a:r>
              <a:rPr lang="el-GR" dirty="0" smtClean="0"/>
              <a:t>Σύμφωνα με το σκεπτικό αυτό, ένα παιδί 4 ετών το οποίο θα μπορούσε να απαντήσει σε ερωτήσεις επιπέδου ενός παιδιού 5 ετών θα είχε νοητική ηλικία 5 και αυτό είναι το έσχατο σημείο στο οποίο έφτασε ο Binet στην ανάπτυξη των πρώτων του δοκιμασιών. Ωστόσο, οι μετέπειτα ερευνητές των δοκιμασιών ανέπτυξαν αργότερα έναν τύπο για να εκφράσουν το νοητικό επίπεδο του παιδιού, ο οποίος κατέστησε δυνατή τη σύγκριση παιδιών διαφορετικής </a:t>
            </a:r>
            <a:r>
              <a:rPr lang="el-GR" b="1" dirty="0" smtClean="0"/>
              <a:t>χρονολογικής ηλικίας (Χ.Η.)</a:t>
            </a:r>
            <a:r>
              <a:rPr lang="el-GR" dirty="0" smtClean="0"/>
              <a:t>. Η μέτρηση αυτή, </a:t>
            </a:r>
            <a:r>
              <a:rPr lang="el-GR" b="1" dirty="0" smtClean="0"/>
              <a:t>Δείκτης Νοημοσύνης (Δ.Ν.)</a:t>
            </a:r>
            <a:r>
              <a:rPr lang="el-GR" dirty="0" smtClean="0"/>
              <a:t>, υπολογίζεται ως εξής: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endParaRPr lang="el-GR" dirty="0" smtClean="0"/>
          </a:p>
          <a:p>
            <a:pPr algn="ctr">
              <a:buNone/>
            </a:pPr>
            <a:r>
              <a:rPr lang="el-GR" b="1" dirty="0" smtClean="0"/>
              <a:t>Ν.Η. / Χ.Η. </a:t>
            </a:r>
            <a:r>
              <a:rPr lang="en-US" b="1" dirty="0" smtClean="0"/>
              <a:t>x 100 = </a:t>
            </a:r>
            <a:r>
              <a:rPr lang="el-GR" b="1" dirty="0" smtClean="0"/>
              <a:t>Δ.Ν.</a:t>
            </a:r>
          </a:p>
          <a:p>
            <a:pPr algn="ctr">
              <a:buNone/>
            </a:pPr>
            <a:endParaRPr lang="el-GR" b="1" dirty="0" smtClean="0"/>
          </a:p>
          <a:p>
            <a:pPr>
              <a:buNone/>
            </a:pPr>
            <a:r>
              <a:rPr lang="el-GR" dirty="0" smtClean="0"/>
              <a:t>Επομένως, ένα μέσο παιδί ηλικίας 4 ετών πρέπει να έχει βαθμολογία 4 στη Ν.Η. της δοκιμασίας. Τότε ο Δ.Ν. του θα είναι 100 (4 / 4 x 100 = 100).</a:t>
            </a:r>
          </a:p>
          <a:p>
            <a:pPr>
              <a:buNone/>
            </a:pPr>
            <a:r>
              <a:rPr lang="el-GR" dirty="0" smtClean="0"/>
              <a:t>Ένα παιδί 4 ετών πάνω από το μέσο όρο με Ν.Η. 5 θα έχει Δ.Ν. 125 (5 / 4 x 100 =125). </a:t>
            </a:r>
          </a:p>
          <a:p>
            <a:pPr>
              <a:buNone/>
            </a:pPr>
            <a:r>
              <a:rPr lang="el-GR" dirty="0" smtClean="0"/>
              <a:t>Ένα παιδί κάτω από το μέσο όρο, με Ν.Η. 3, θα έχει Δ.Ν. 75. (3 / 4 </a:t>
            </a:r>
            <a:r>
              <a:rPr lang="en-US" dirty="0" smtClean="0"/>
              <a:t>x </a:t>
            </a:r>
            <a:r>
              <a:rPr lang="el-GR" dirty="0" smtClean="0"/>
              <a:t>100 = 75)</a:t>
            </a:r>
          </a:p>
          <a:p>
            <a:pPr algn="r">
              <a:buNone/>
            </a:pPr>
            <a:r>
              <a:rPr lang="el-GR" b="1" i="1" dirty="0" smtClean="0"/>
              <a:t>Νοητική Ηλικία (Ν.Η.).</a:t>
            </a:r>
          </a:p>
          <a:p>
            <a:pPr algn="r">
              <a:buNone/>
            </a:pPr>
            <a:r>
              <a:rPr lang="el-GR" b="1" dirty="0" smtClean="0"/>
              <a:t>Χρονολογική Ηλικία (Χ.Η.)</a:t>
            </a:r>
            <a:r>
              <a:rPr lang="el-GR" dirty="0" smtClean="0"/>
              <a:t>.</a:t>
            </a:r>
          </a:p>
          <a:p>
            <a:pPr algn="r">
              <a:buNone/>
            </a:pPr>
            <a:r>
              <a:rPr lang="el-GR" b="1" dirty="0" smtClean="0"/>
              <a:t>Δείκτης Νοημοσύνης (Δ.Ν.)</a:t>
            </a:r>
            <a:endParaRPr lang="el-GR" dirty="0" smtClean="0"/>
          </a:p>
          <a:p>
            <a:pPr algn="r">
              <a:buNone/>
            </a:pPr>
            <a:endParaRPr lang="el-G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366</TotalTime>
  <Words>2129</Words>
  <Application>Microsoft Office PowerPoint</Application>
  <PresentationFormat>Προβολή στην οθόνη (4:3)</PresentationFormat>
  <Paragraphs>57</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Ζωντάνια</vt:lpstr>
      <vt:lpstr>Μέση Παιδική Ηλικία: Σωματική και Γνωστική Ανάπτυξη</vt:lpstr>
      <vt:lpstr>Νοημοσύνη και Επίδοση</vt:lpstr>
      <vt:lpstr>Διαφάνεια 3</vt:lpstr>
      <vt:lpstr>Διαφάνεια 4</vt:lpstr>
      <vt:lpstr>Δοκιμασίες Νοημοσύνης</vt:lpstr>
      <vt:lpstr> </vt:lpstr>
      <vt:lpstr>Διαφάνεια 7</vt:lpstr>
      <vt:lpstr>Διαφάνεια 8</vt:lpstr>
      <vt:lpstr>Διαφάνεια 9</vt:lpstr>
      <vt:lpstr>Διαφάνεια 10</vt:lpstr>
      <vt:lpstr>Διαφάνεια 11</vt:lpstr>
      <vt:lpstr>Μάθηση και σκέψη στο σχολειό</vt:lpstr>
      <vt:lpstr>Διαφάνεια 13</vt:lpstr>
      <vt:lpstr>Διαφάνεια 14</vt:lpstr>
      <vt:lpstr>Διαφάνεια 15</vt:lpstr>
      <vt:lpstr>Νέες απαιτήσεις και προσδοκίες</vt:lpstr>
      <vt:lpstr>Διαφάνεια 17</vt:lpstr>
      <vt:lpstr>Διαφάνεια 18</vt:lpstr>
      <vt:lpstr>Δημιουργώντας ικανούς μαθητές με κριτική σκέψη</vt:lpstr>
      <vt:lpstr>Διαφάνεια 20</vt:lpstr>
      <vt:lpstr>Διαφάνεια 21</vt:lpstr>
      <vt:lpstr>Επιτυχία στο σχολείο</vt:lpstr>
      <vt:lpstr>Διαφάνεια 23</vt:lpstr>
      <vt:lpstr>Διαφάνεια 24</vt:lpstr>
      <vt:lpstr>Διαφάνεια 25</vt:lpstr>
      <vt:lpstr>Διαφάνεια 26</vt:lpstr>
      <vt:lpstr>Διαφάνεια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Μέση Παιδική Ηλικία: Σωματική και Γνωστική Ανάπτυξη</dc:title>
  <dc:creator>User</dc:creator>
  <cp:lastModifiedBy>User</cp:lastModifiedBy>
  <cp:revision>42</cp:revision>
  <dcterms:created xsi:type="dcterms:W3CDTF">2022-10-18T14:33:07Z</dcterms:created>
  <dcterms:modified xsi:type="dcterms:W3CDTF">2022-10-24T19:17:40Z</dcterms:modified>
</cp:coreProperties>
</file>