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1" r:id="rId10"/>
    <p:sldId id="262" r:id="rId11"/>
    <p:sldId id="263" r:id="rId12"/>
    <p:sldId id="264"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09EA3103-A424-4683-8F32-72C49EA09CEF}" type="datetimeFigureOut">
              <a:rPr lang="el-GR" smtClean="0"/>
              <a:pPr/>
              <a:t>4/11/2022</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E927D71-A6CF-4473-8850-B54464383BD4}"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27D71-A6CF-4473-8850-B54464383BD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27D71-A6CF-4473-8850-B54464383BD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27D71-A6CF-4473-8850-B54464383BD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09EA3103-A424-4683-8F32-72C49EA09CEF}" type="datetimeFigureOut">
              <a:rPr lang="el-GR" smtClean="0"/>
              <a:pPr/>
              <a:t>4/11/2022</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E927D71-A6CF-4473-8850-B54464383BD4}"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0E927D71-A6CF-4473-8850-B54464383BD4}"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0E927D71-A6CF-4473-8850-B54464383BD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E927D71-A6CF-4473-8850-B54464383BD4}"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09EA3103-A424-4683-8F32-72C49EA09CEF}" type="datetimeFigureOut">
              <a:rPr lang="el-GR" smtClean="0"/>
              <a:pPr/>
              <a:t>4/11/2022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E927D71-A6CF-4473-8850-B54464383BD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09EA3103-A424-4683-8F32-72C49EA09CEF}" type="datetimeFigureOut">
              <a:rPr lang="el-GR" smtClean="0"/>
              <a:pPr/>
              <a:t>4/11/2022</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E927D71-A6CF-4473-8850-B54464383BD4}"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09EA3103-A424-4683-8F32-72C49EA09CEF}" type="datetimeFigureOut">
              <a:rPr lang="el-GR" smtClean="0"/>
              <a:pPr/>
              <a:t>4/11/2022</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E927D71-A6CF-4473-8850-B54464383BD4}"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9EA3103-A424-4683-8F32-72C49EA09CEF}" type="datetimeFigureOut">
              <a:rPr lang="el-GR" smtClean="0"/>
              <a:pPr/>
              <a:t>4/11/2022</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E927D71-A6CF-4473-8850-B54464383BD4}"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ΕΦΗΒΕΙΑ:ΣΩΜΑΤΙΚΗ &amp; ΓΝΩΣΤΙΚΗ ΑΝΑΠΤΥΞΗ</a:t>
            </a:r>
            <a:endParaRPr lang="el-GR" dirty="0"/>
          </a:p>
        </p:txBody>
      </p:sp>
      <p:sp>
        <p:nvSpPr>
          <p:cNvPr id="3" name="2 - Υπότιτλος"/>
          <p:cNvSpPr>
            <a:spLocks noGrp="1"/>
          </p:cNvSpPr>
          <p:nvPr>
            <p:ph type="subTitle" idx="1"/>
          </p:nvPr>
        </p:nvSpPr>
        <p:spPr/>
        <p:txBody>
          <a:bodyPr/>
          <a:lstStyle/>
          <a:p>
            <a:r>
              <a:rPr lang="el-GR" dirty="0" smtClean="0"/>
              <a:t>ΧΑΣΤΑΣ ΓΙΑΝΝΗΣ</a:t>
            </a:r>
          </a:p>
          <a:p>
            <a:r>
              <a:rPr lang="el-GR" dirty="0" smtClean="0"/>
              <a:t>Α’ ΕΞΑΜΗΝΟ</a:t>
            </a:r>
            <a:endParaRPr lang="el-GR"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Η «έκρηξη» της ανάπτυξης συνοδεύεται συνήθως από αδεξιότητα και αμηχανία, καθώς τα παιδιά μαθαίνουν να ελέγχουν το «νέο» τους σώμα. Η αδεξιότητα αυτή προκαλείται, εν μέρει, επειδή η «έκρηξη» της ανάπτυξης δεν είναι πάντοτε συμμετρική. Όπως μπορεί κάποιος να φανταστεί, η «έκρηξη» της ανάπτυξης συνοδεύεται από ακόρεστη όρεξη για φαγητό, καθώς το σώμα αναζητά τα θρεπτικά στοιχεία που είναι απαραίτητα για τέτοια ραγδαία ανάπτυξη. Και στα δύο φύλα παρατηρούνται μεγάλες διαφορές ως προς το χρόνο εμφάνισης των ορμονικών μεταβολών που συνοδεύουν την είσοδο στην εφηβεία. υπάρχουν άτομα που «ωριμάζουν πρόωρα» και άτομα που «ωριμάζουν αργοπορημένα» και ο χρόνος της ωρίμανσης μπορεί να επιφέρει σημαντικές επιδράσεις στην προσαρμογή. Οι «ανδρικές» και «γυναικείες» ορμόνες υπάρχουν στα μέλη και των δύο φύλων, αλλά οι άνδρες αρχίζουν να παράγουν περισσότερες ορμόνες του ανδρικού γεννητικού συστήματος, η πιο σημαντική εκ των οποίων είναι η τεστοστερόνη, και οι γυναίκες αρχίζουν να παράγουν περισσότερες ορμόνες , όπως τα οιστρογόνα και η προγεστερόνη ( </a:t>
            </a:r>
            <a:r>
              <a:rPr lang="el-GR" dirty="0" err="1" smtClean="0"/>
              <a:t>Tanner</a:t>
            </a:r>
            <a:r>
              <a:rPr lang="el-GR" dirty="0" smtClean="0"/>
              <a:t> , 1978).</a:t>
            </a:r>
            <a:endParaRPr lang="el-GR"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ΕΝΑΣΧΟΛΗΣΗ ΜΕ ΤΗΝ ΕΙΚΟΝΑ ΤΟΥ ΣΩΜΑΤΟΣ</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Κατά τη διάρκεια της μέσης παιδικής ηλικίας, τα παιδιά αρχίζουν να αποκτούν επίγνωση των διαφορετικών </a:t>
            </a:r>
            <a:r>
              <a:rPr lang="el-GR" dirty="0" err="1" smtClean="0"/>
              <a:t>σωματότυπων</a:t>
            </a:r>
            <a:r>
              <a:rPr lang="el-GR" dirty="0" smtClean="0"/>
              <a:t> και ιδανικών για το σώμα και έχουν αρκετά καλή αντίληψη του δικού τους </a:t>
            </a:r>
            <a:r>
              <a:rPr lang="el-GR" dirty="0" err="1" smtClean="0"/>
              <a:t>σωματότυπου</a:t>
            </a:r>
            <a:r>
              <a:rPr lang="el-GR" dirty="0" smtClean="0"/>
              <a:t>, των αναλογιών και των δεξιοτήτων τους. Στην εφηβεία, ο </a:t>
            </a:r>
            <a:r>
              <a:rPr lang="el-GR" dirty="0" err="1" smtClean="0"/>
              <a:t>σωματότυπος</a:t>
            </a:r>
            <a:r>
              <a:rPr lang="el-GR" dirty="0" smtClean="0"/>
              <a:t> εξετάζεται με ακόμα περισσότερη λεπτομέρεια. Ορισμένοι νέοι υποβάλλουν τον εαυτό τους σε αυστηρή δίαιτα, ενώ άλλοι ε μπλέκονται σε ένα αυστηρά οργανωμένο πρόγραμμα σωματικής άσκησης και ενδυνάμωσης. Τα αγόρια ενδιαφέρονται κυρίως για τη σωματική δύναμη (</a:t>
            </a:r>
            <a:r>
              <a:rPr lang="el-GR" dirty="0" err="1" smtClean="0"/>
              <a:t>Lerner</a:t>
            </a:r>
            <a:r>
              <a:rPr lang="el-GR" dirty="0" smtClean="0"/>
              <a:t>, </a:t>
            </a:r>
            <a:r>
              <a:rPr lang="el-GR" dirty="0" err="1" smtClean="0"/>
              <a:t>Orlos</a:t>
            </a:r>
            <a:r>
              <a:rPr lang="el-GR" dirty="0" smtClean="0"/>
              <a:t> &amp; </a:t>
            </a:r>
            <a:r>
              <a:rPr lang="el-GR" dirty="0" err="1" smtClean="0"/>
              <a:t>Knapp</a:t>
            </a:r>
            <a:r>
              <a:rPr lang="el-GR" dirty="0" smtClean="0"/>
              <a:t>, 1976). Το ύψος και οι μύες αποκτούν ιδιαίτερη σημασία. Τα κορίτσια, αντίθετα, ανησυχούν υπέρ το δέον για το αν είναι υπερβολικά ψηλά ή με υπερβολικό βάρος. Επικεντρώνονται στο βάρος κυρίως επειδή ανησυχούν για την κοινωνική τους αποδοχή. Επομένως, πολλά φυσιολογικά ή ακόμα και αδύνατα κορίτσια θεωρούν ότι είναι υπέρβαρα. Τέτοιες ανησυχίες στην ακραία τους μορφή μπορεί να οδηγήσουν σε διαταραχές πρόσληψης τροφής, ιδιαίτερα στην ψυχογενή ανορεξία και στην ψυχογενή βουλιμία, όπως περιγράφονται στο «Μια Εγγύτερη Ματιά».</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ΠΡΟΩΡΗ ΚΑΙ ΑΡΓΟΠΟΡΗΜΕΝΗ ΩΡΙΜΑΝΣΗ</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8400" dirty="0" smtClean="0"/>
              <a:t>         Πρόωρη και αργοπορημένη ωρίμανση. Οι επιδράσεις του χρόνου εμφάνισης της ωρίμανσης έχουν αποτελέσει αντικείμενο έρευνας στον ίδιο βαθμό με αυτή καθεαυτή την εφηβεία. Αν και πολλοί έφηβοι έχουν σχετικά θετική στάση ως προς το ρυθμό της ωρίμανσής τους (</a:t>
            </a:r>
            <a:r>
              <a:rPr lang="el-GR" sz="8400" dirty="0" err="1" smtClean="0"/>
              <a:t>Pelletz</a:t>
            </a:r>
            <a:r>
              <a:rPr lang="el-GR" sz="8400" dirty="0" smtClean="0"/>
              <a:t>, 1995), η ωρίμανση που έχει κακό συγχρονισμό μπορεί να αποτελέσει πρόβλημα. Αυτό ισχύει ιδιαίτερα για τα αγόρια με αργοπορημένη ωρίμανση. Επειδή τα κορίτσια ωριμάζουν, κατά μέσο όρο, 2 χρόνια νωρίτερα από τα αγόρια, ένα αγόρι που αργεί να ωριμάσει είναι το τελευταίο στο οποίο παρατηρείται η «έκρηξη» της ανάπτυξης και το οποίο φτάνει στην ήβη. Επομένως, είναι μικρότερο και λιγότερο μυώδες από τους συνομηλίκους του, γεγονός που το θέτει σε μειονεκτική θέση στα περισσότερα αθλήματα και στις περισσότερες κοινωνικές συνθήκες. Τα άλλα παιδιά και οι ενήλικοι τείνουν να αντιμετωπίζουν ένα παιδί που αργεί να ωριμάσει σαν να είναι μικρότερο και το παιδί αυτό έχει χαμηλότερη κοινωνική θέση μεταξύ των συνομηλίκων του και θεωρείται λιγότερο ικανό από τους ενηλίκους (</a:t>
            </a:r>
            <a:r>
              <a:rPr lang="el-GR" sz="8400" dirty="0" err="1" smtClean="0"/>
              <a:t>Brackbill</a:t>
            </a:r>
            <a:r>
              <a:rPr lang="el-GR" sz="8400" dirty="0" smtClean="0"/>
              <a:t> &amp; </a:t>
            </a:r>
            <a:r>
              <a:rPr lang="el-GR" sz="8400" dirty="0" err="1" smtClean="0"/>
              <a:t>Nevill</a:t>
            </a:r>
            <a:r>
              <a:rPr lang="el-GR" sz="8400" dirty="0" smtClean="0"/>
              <a:t>, 1981).</a:t>
            </a:r>
          </a:p>
          <a:p>
            <a:endParaRPr lang="el-GR" dirty="0"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t>        </a:t>
            </a:r>
            <a:r>
              <a:rPr lang="el-GR" sz="3400" dirty="0" smtClean="0"/>
              <a:t>Ορισμένες φορές, η συγκεκριμένη αντίληψη γίνεται </a:t>
            </a:r>
            <a:r>
              <a:rPr lang="el-GR" sz="3400" dirty="0" err="1" smtClean="0"/>
              <a:t>αυτοεκπληρούμενη</a:t>
            </a:r>
            <a:r>
              <a:rPr lang="el-GR" sz="3400" dirty="0" smtClean="0"/>
              <a:t> προφητεία και το αγόρι αντιδρά με παιδική εξάρτηση και ανώριμη συμπεριφορά. Σε άλλες περιπτώσεις, το αγόρι μπορεί να </a:t>
            </a:r>
            <a:r>
              <a:rPr lang="el-GR" sz="3400" dirty="0" err="1" smtClean="0"/>
              <a:t>υπεραναπληρώσει</a:t>
            </a:r>
            <a:r>
              <a:rPr lang="el-GR" sz="3400" dirty="0" smtClean="0"/>
              <a:t> με το να γίνει υπερβολικά επιθετικό. Αντίθετα, τα αγόρια με πρόωρη ωρίμανση τείνουν να αποκτούν κοινωνικά και αθλητικά πλεονεκτήματα μεταξύ των συνομηλίκων τους και να απολαμβάνουν θετική </a:t>
            </a:r>
            <a:r>
              <a:rPr lang="el-GR" sz="3400" dirty="0" err="1" smtClean="0"/>
              <a:t>αυτοεκπληρούμενη</a:t>
            </a:r>
            <a:r>
              <a:rPr lang="el-GR" sz="3400" dirty="0" smtClean="0"/>
              <a:t> προφητεία. Από τη μέση παιδική ηλικία και αργότερα, τα αγόρια με πρόωρη ωρίμανση είναι πιθανό να είναι αρχηγοί των ομάδων συνομηλίκων τους (</a:t>
            </a:r>
            <a:r>
              <a:rPr lang="el-GR" sz="3400" dirty="0" err="1" smtClean="0"/>
              <a:t>Weisfeld</a:t>
            </a:r>
            <a:r>
              <a:rPr lang="el-GR" sz="3400" dirty="0" smtClean="0"/>
              <a:t> &amp; </a:t>
            </a:r>
            <a:r>
              <a:rPr lang="el-GR" sz="3400" dirty="0" err="1" smtClean="0"/>
              <a:t>Billings</a:t>
            </a:r>
            <a:r>
              <a:rPr lang="el-GR" sz="3400" dirty="0" smtClean="0"/>
              <a:t>, 1988).</a:t>
            </a:r>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ΨΥΧΟΓΕΝΗΣ   ΑΝΟΡΕΞΙΑ</a:t>
            </a:r>
            <a:endParaRPr lang="el-GR" dirty="0"/>
          </a:p>
        </p:txBody>
      </p:sp>
      <p:sp>
        <p:nvSpPr>
          <p:cNvPr id="3" name="2 - Θέση περιεχομένου"/>
          <p:cNvSpPr>
            <a:spLocks noGrp="1"/>
          </p:cNvSpPr>
          <p:nvPr>
            <p:ph idx="1"/>
          </p:nvPr>
        </p:nvSpPr>
        <p:spPr>
          <a:xfrm>
            <a:off x="467544" y="1484784"/>
            <a:ext cx="8229600" cy="4526280"/>
          </a:xfrm>
        </p:spPr>
        <p:txBody>
          <a:bodyPr>
            <a:noAutofit/>
          </a:bodyPr>
          <a:lstStyle/>
          <a:p>
            <a:pPr algn="just">
              <a:buNone/>
            </a:pPr>
            <a:r>
              <a:rPr lang="el-GR" sz="1600" dirty="0" smtClean="0"/>
              <a:t>           Τα θύματα της διαταραχής που είναι γνωστή ως ψυχογενής ανορεξία μπορούν να πεθάνουν στην κυριολεξία από την πείνα. Έχοντας έμμονες  σκέψεις για το φαγητό και για μια εικόνα του «τέλεια» αδύνατου, που δεν είναι εφικτή, αρνούνται να φάνε και μπορεί να αρχίσουν να προκαλούν εμετό ή να κάνουν κατάχρηση καθαρτικών. Αν και μπορεί να αισθάνονται ότι γίνονται ολοένα και πιο ελκυστικά, αρχίζουν στην πραγματικότητα να αδυνατίζουν πολύ και να αρρωσταίνουν σωματικά. Στη σύγχρονη εποχή, στις Ηνωμένες Πολιτείες υπάρχουν πάνω από 100.000 άτομα με ανορεξία (10 φορές περισσότερα από όσα πριν από δύο δεκαετίες) και 10.000 15.000 άτομα θα πεθάνουν εξαιτίας ιατρικών προβλημάτων τα οποία σχετίζονται  με τη διαταραχή αυτή . Οι περισσότεροι άνθρωποι με ανορεξία είναι γυναίκες κάτω των 25 ετών. Μολονότι η διαταραχή δεν έχει μόνο μια προσδιορισμένη αιτία, πολλές γυναίκες με ανορεξία είναι προφανώς θύματα της εμμονής του δυτικού πολιτισμού με το αδύνατο σώμα και της έμφασης στη θηλυκή ελκυστικότητα (</a:t>
            </a:r>
            <a:r>
              <a:rPr lang="el-GR" sz="1600" dirty="0" err="1" smtClean="0"/>
              <a:t>Nagel</a:t>
            </a:r>
            <a:r>
              <a:rPr lang="el-GR" sz="1600" dirty="0" smtClean="0"/>
              <a:t> &amp; </a:t>
            </a:r>
            <a:r>
              <a:rPr lang="el-GR" sz="1600" dirty="0" err="1" smtClean="0"/>
              <a:t>Jones</a:t>
            </a:r>
            <a:r>
              <a:rPr lang="el-GR" sz="1600" dirty="0" smtClean="0"/>
              <a:t>, 1992). Λαμβάνουν συνεχώς το μήνυμα ότι το αδύνατο είναι όμορφο και το παχύ είναι απωθητικό, και φοβούνται ότι οι καμπύλες και το επιπλέον βάρος που συνοδεύουν την εφηβεία θα τις κάνουν μη ελκυστικές και ανεπιθύμητες. Οι οικογενειακές πιέσεις για να παραμείνουν αδύνατες ή να είναι ελκυστικές επιδεινώνουν την κατάσταση. Ένας πατέρας που λέει στην κόρη του, πειράζοντάς την, ότι έχει αυξηθεί το βάρος της, μπορεί να αυξήσει την αρνητική αυτοαντίληψη της και να συμβάλει στη διαταραχή . Έως προσφάτως δεν έχει βρεθεί θεραπεία για την ψυχογενή ανορεξία και δεν υπάρχει καμία μέθοδος αντιμετώπισης που να είναι γενικά αποδεκτή.</a:t>
            </a:r>
            <a:endParaRPr lang="el-GR" sz="1600" dirty="0"/>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ΨΥΧΟΓΕΝΗΣ  ΒΟΥΛΙΜΙΑ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Η ψυχογενής βουλιμία έχει κάποια κοινά στοιχεία με την ανορεξία, αλλά έχει ταξινομηθεί ως ξεχωριστή διαταραχή στο DSM-IV (Διαγνωστικό και Στατιστικό Εγχειρίδιο). Μια σημαντική διαφορά είναι ότι τα άτομα με βουλιμία συνήθως δεν χάνουν βάρος, και μάλιστα είναι στην πραγματικότητα ελαφρώς υπέρβαρα. Αν και έχουν υπερβολικό άγχος για το βάρος τους, τα άτομα με βουλιμία, όπως και τα άτομα με ανορεξία, έχουν μια περιοδική ανεξέλεγκτη επιτακτική ανάγκη να φάνε, κυρίως γλυκά και αλμυρά. Τα άτομα με βουλιμία, όταν βρίσκονται σε «έξαρση», καταναλώνουν τεράστιες ποσότητες υδατανθράκων σε πολύ σύντομο χρονικό διάστημα, συνήθως μέσα σε μία ή δύο ώρες. Έπειτα, αισθάνονται απελπισμένα και εκτός ελέγχου. Ως αντιστάθμισμα, προκαλούν εμετό ή παίρνουν καθαρτικά .Όπως και τα άτομα με ανορεξία, τα περισσότερα άτομα με βουλιμία είναι γυναίκες. Η βουλιμία συνήθως προσβάλλει άτομα στην ύστερη εφηβεία (αντιθέτως, πολλά άτομα που πάσχουν από ανορεξία βρίσκονται στην αρχή ή στο μέσο της εφηβείας). Υπολογίζεται ότι περίπου το 20% των φοιτητριών εκδηλώνουν ψυχογενή βουλιμία (</a:t>
            </a:r>
            <a:r>
              <a:rPr lang="el-GR" dirty="0" err="1" smtClean="0"/>
              <a:t>Muuss</a:t>
            </a:r>
            <a:r>
              <a:rPr lang="el-GR" dirty="0" smtClean="0"/>
              <a:t>, 1986).</a:t>
            </a:r>
            <a:endParaRPr lang="el-GR" dirty="0"/>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a:t>
            </a:r>
            <a:r>
              <a:rPr lang="el-GR" sz="3400" dirty="0" smtClean="0"/>
              <a:t>        Μολονότι η βουλιμία δεν έχει θανατηφόρο αποτέλεσμα, είναι πάρα  πολύ επικίνδυνη για το άτομο και απαιτείται θεραπευτική αντιμετώπιση. Τα άτομα με βουλιμία αναπτύσσουν γαστρεντερικές διαταραχές, έλκη στο λαιμό και στο στόμα και διάβρωση των δοντιών εξαιτίας του συχνού περάσματος των τοξικών υγρών του στομάχου μέσω του εμετού. Οι εμετοί μερικές φορές προκαλούν ακόμα και κήλη. Ευτυχώς, τα άτομα με βουλιμία τείνουν να ανταποκρίνονται περισσότερο στη θεραπεία σε σύγκριση με τα άτομα με ανορεξία. Τα αντικαταθλιπτικά φάρμακα συχνά βοηθούν στη θεραπεία της συγκεκριμένης διαταραχής, ακόμα και σε ασθενείς που δεν παρουσιάζουν συμπτώματα κατάθλιψης, υποδηλώνοντας ότι μπορεί να συνυπάρχει κάποια βιοχημική ανωμαλία (</a:t>
            </a:r>
            <a:r>
              <a:rPr lang="el-GR" sz="3400" dirty="0" err="1" smtClean="0"/>
              <a:t>Walsh</a:t>
            </a:r>
            <a:r>
              <a:rPr lang="el-GR" sz="3400" dirty="0" smtClean="0"/>
              <a:t>, 1988).</a:t>
            </a:r>
            <a:endParaRPr lang="el-GR" sz="3400" dirty="0"/>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ΕΦΗΒΟΙ ΓΟΝΕΙΣ</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Το </a:t>
            </a:r>
            <a:r>
              <a:rPr lang="el-GR" dirty="0" smtClean="0"/>
              <a:t>ποσοστό των βρεφών που </a:t>
            </a:r>
            <a:r>
              <a:rPr lang="el-GR" dirty="0" smtClean="0"/>
              <a:t>γεννιούνται </a:t>
            </a:r>
            <a:r>
              <a:rPr lang="el-GR" dirty="0" smtClean="0"/>
              <a:t>στις ΗΠΑ από εφήβους έ χει μειωθεί γενικά από τη </a:t>
            </a:r>
            <a:r>
              <a:rPr lang="el-GR" dirty="0" smtClean="0"/>
              <a:t>δεκαετία </a:t>
            </a:r>
            <a:r>
              <a:rPr lang="el-GR" dirty="0" smtClean="0"/>
              <a:t>του 1960, όπως και η αναλογία των βρεφών που γεννήθηκαν από άγαμες έφηβες (</a:t>
            </a:r>
            <a:r>
              <a:rPr lang="el-GR" dirty="0" err="1" smtClean="0"/>
              <a:t>Ventura</a:t>
            </a:r>
            <a:r>
              <a:rPr lang="el-GR" dirty="0" smtClean="0"/>
              <a:t> </a:t>
            </a:r>
            <a:r>
              <a:rPr lang="el-GR" dirty="0" err="1" smtClean="0"/>
              <a:t>et</a:t>
            </a:r>
            <a:r>
              <a:rPr lang="el-GR" dirty="0" smtClean="0"/>
              <a:t> </a:t>
            </a:r>
            <a:r>
              <a:rPr lang="el-GR" dirty="0" err="1" smtClean="0"/>
              <a:t>al</a:t>
            </a:r>
            <a:r>
              <a:rPr lang="el-GR" dirty="0" smtClean="0"/>
              <a:t>., 2000 </a:t>
            </a:r>
            <a:r>
              <a:rPr lang="el-GR" dirty="0" err="1" smtClean="0"/>
              <a:t>Henshaw</a:t>
            </a:r>
            <a:r>
              <a:rPr lang="el-GR" dirty="0" smtClean="0"/>
              <a:t>, 1998), αλλά </a:t>
            </a:r>
            <a:r>
              <a:rPr lang="el-GR" dirty="0" smtClean="0"/>
              <a:t>εκα</a:t>
            </a:r>
            <a:r>
              <a:rPr lang="el-GR" dirty="0" smtClean="0"/>
              <a:t>τ</a:t>
            </a:r>
            <a:r>
              <a:rPr lang="el-GR" dirty="0" smtClean="0"/>
              <a:t>οντάδες </a:t>
            </a:r>
            <a:r>
              <a:rPr lang="el-GR" dirty="0" smtClean="0"/>
              <a:t>έφηβες εξακολουθούν να μένουν έγκυοι. Το 50% περίπου </a:t>
            </a:r>
            <a:r>
              <a:rPr lang="el-GR" dirty="0" smtClean="0"/>
              <a:t>από </a:t>
            </a:r>
            <a:r>
              <a:rPr lang="el-GR" dirty="0" smtClean="0"/>
              <a:t>τις εγκυμοσύνες αυτές </a:t>
            </a:r>
            <a:r>
              <a:rPr lang="el-GR" dirty="0" smtClean="0"/>
              <a:t>καταλήγουν </a:t>
            </a:r>
            <a:r>
              <a:rPr lang="el-GR" dirty="0" smtClean="0"/>
              <a:t>σε αποβολή ή έκτρωση. </a:t>
            </a:r>
            <a:r>
              <a:rPr lang="el-GR" dirty="0" smtClean="0"/>
              <a:t>Το </a:t>
            </a:r>
            <a:r>
              <a:rPr lang="el-GR" dirty="0" smtClean="0"/>
              <a:t>υ</a:t>
            </a:r>
            <a:r>
              <a:rPr lang="el-GR" dirty="0" smtClean="0"/>
              <a:t>πόλοιπο </a:t>
            </a:r>
            <a:r>
              <a:rPr lang="el-GR" dirty="0" smtClean="0"/>
              <a:t>50% καταλήγουν σε </a:t>
            </a:r>
            <a:r>
              <a:rPr lang="el-GR" dirty="0" smtClean="0"/>
              <a:t>τοκετό </a:t>
            </a:r>
            <a:r>
              <a:rPr lang="el-GR" dirty="0" smtClean="0"/>
              <a:t>(</a:t>
            </a:r>
            <a:r>
              <a:rPr lang="el-GR" dirty="0" err="1" smtClean="0"/>
              <a:t>Alan</a:t>
            </a:r>
            <a:r>
              <a:rPr lang="el-GR" dirty="0" smtClean="0"/>
              <a:t> </a:t>
            </a:r>
            <a:r>
              <a:rPr lang="el-GR" dirty="0" err="1" smtClean="0"/>
              <a:t>Guttmacher</a:t>
            </a:r>
            <a:r>
              <a:rPr lang="el-GR" dirty="0" smtClean="0"/>
              <a:t> </a:t>
            </a:r>
            <a:r>
              <a:rPr lang="el-GR" dirty="0" err="1" smtClean="0"/>
              <a:t>Institute</a:t>
            </a:r>
            <a:r>
              <a:rPr lang="el-GR" dirty="0" smtClean="0"/>
              <a:t>, 1994' </a:t>
            </a:r>
            <a:r>
              <a:rPr lang="el-GR" dirty="0" err="1" smtClean="0"/>
              <a:t>Brooks</a:t>
            </a:r>
            <a:r>
              <a:rPr lang="el-GR" dirty="0" smtClean="0"/>
              <a:t>-</a:t>
            </a:r>
            <a:r>
              <a:rPr lang="el-GR" dirty="0" err="1" smtClean="0"/>
              <a:t>Gunn</a:t>
            </a:r>
            <a:r>
              <a:rPr lang="el-GR" dirty="0" smtClean="0"/>
              <a:t> &amp; </a:t>
            </a:r>
            <a:r>
              <a:rPr lang="el-GR" dirty="0" err="1" smtClean="0"/>
              <a:t>Furstenberg</a:t>
            </a:r>
            <a:r>
              <a:rPr lang="el-GR" dirty="0" smtClean="0"/>
              <a:t>, 1989 </a:t>
            </a:r>
            <a:r>
              <a:rPr lang="el-GR" dirty="0" err="1" smtClean="0"/>
              <a:t>Sonenstein</a:t>
            </a:r>
            <a:r>
              <a:rPr lang="el-GR" dirty="0" smtClean="0"/>
              <a:t>, 1987). Το έτος 1998 γεννήθηκαν σχεδόν 380.000 βρέφη από </a:t>
            </a:r>
            <a:r>
              <a:rPr lang="el-GR" dirty="0" smtClean="0"/>
              <a:t>άγαμες </a:t>
            </a:r>
            <a:r>
              <a:rPr lang="el-GR" dirty="0" smtClean="0"/>
              <a:t>μητέρες ηλικίας 15-19 ετών, και 9.000 βρέφη γεννήθηκαν επίσης από άγαμες μητέρες κάτω των 15 ετών (</a:t>
            </a:r>
            <a:r>
              <a:rPr lang="el-GR" dirty="0" err="1" smtClean="0"/>
              <a:t>Ventura</a:t>
            </a:r>
            <a:r>
              <a:rPr lang="el-GR" dirty="0" smtClean="0"/>
              <a:t> </a:t>
            </a:r>
            <a:r>
              <a:rPr lang="el-GR" dirty="0" err="1" smtClean="0"/>
              <a:t>et</a:t>
            </a:r>
            <a:r>
              <a:rPr lang="el-GR" dirty="0" smtClean="0"/>
              <a:t> </a:t>
            </a:r>
            <a:r>
              <a:rPr lang="el-GR" dirty="0" err="1" smtClean="0"/>
              <a:t>al</a:t>
            </a:r>
            <a:r>
              <a:rPr lang="el-GR" dirty="0" smtClean="0"/>
              <a:t>., 2000). Σε κάθε </a:t>
            </a:r>
            <a:r>
              <a:rPr lang="el-GR" dirty="0" smtClean="0"/>
              <a:t>περίπτωση</a:t>
            </a:r>
            <a:r>
              <a:rPr lang="el-GR" dirty="0" smtClean="0"/>
              <a:t>, το ποσοστό των εφήβων που είναι μαύρες ή ισπανόφωνες ήταν </a:t>
            </a:r>
            <a:r>
              <a:rPr lang="el-GR" dirty="0" smtClean="0"/>
              <a:t>μεγαλύτερο </a:t>
            </a:r>
            <a:r>
              <a:rPr lang="el-GR" dirty="0" smtClean="0"/>
              <a:t>από το διπλάσιο σε σύγκριση με το ποσοστό των λευκών εφήβων. </a:t>
            </a:r>
            <a:endParaRPr lang="el-GR" dirty="0"/>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ΤΑ ΑΠΟΤΕΛΕΣΜΑΤΑ ΤΗΣ ΠΡΩΙΜΗΣ ΑΠΟΚΤΗΣΗΣ ΠΑΙΔΙΟΥ</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t>           </a:t>
            </a:r>
            <a:r>
              <a:rPr lang="el-GR" sz="2300" dirty="0" smtClean="0"/>
              <a:t>Πρέπει κανείς να αναφέρει και τις επιπτώσεις που έχει η  πρώιμη απόκτηση παιδιού στην ανάπτυξη της έφηβης. Οι </a:t>
            </a:r>
            <a:r>
              <a:rPr lang="el-GR" sz="2300" dirty="0" smtClean="0"/>
              <a:t>έφηβες μητέρες τείνουν να εγκαταλείπουν το σχολείο και, για το λόγο </a:t>
            </a:r>
            <a:r>
              <a:rPr lang="el-GR" sz="2300" dirty="0" smtClean="0"/>
              <a:t>αυτό</a:t>
            </a:r>
            <a:r>
              <a:rPr lang="el-GR" sz="2300" dirty="0" smtClean="0"/>
              <a:t>, απασχολούνται σε χαμηλά αμειβόμενες εργασίες, νιώθουν </a:t>
            </a:r>
            <a:r>
              <a:rPr lang="el-GR" sz="2300" dirty="0" smtClean="0"/>
              <a:t>επαγγελματική </a:t>
            </a:r>
            <a:r>
              <a:rPr lang="el-GR" sz="2300" dirty="0" smtClean="0"/>
              <a:t>απογοήτευση και εξαρτώνται από την κρατική στήριξη (</a:t>
            </a:r>
            <a:r>
              <a:rPr lang="el-GR" sz="2300" dirty="0" err="1" smtClean="0"/>
              <a:t>Coley</a:t>
            </a:r>
            <a:r>
              <a:rPr lang="el-GR" sz="2300" dirty="0" smtClean="0"/>
              <a:t> &amp; </a:t>
            </a:r>
            <a:r>
              <a:rPr lang="el-GR" sz="2300" dirty="0" err="1" smtClean="0"/>
              <a:t>Chase</a:t>
            </a:r>
            <a:r>
              <a:rPr lang="el-GR" sz="2300" dirty="0" smtClean="0"/>
              <a:t> </a:t>
            </a:r>
            <a:r>
              <a:rPr lang="el-GR" sz="2300" dirty="0" err="1" smtClean="0"/>
              <a:t>Lansdale</a:t>
            </a:r>
            <a:r>
              <a:rPr lang="el-GR" sz="2300" dirty="0" smtClean="0"/>
              <a:t>, 1998). Επίσης, οι έφηβες μητέρες πρέπει να αντιμετωπίσουν τη δική τους προσωπική και κοινωνική ανάπτυξη, ενώ προσπαθούν να </a:t>
            </a:r>
            <a:r>
              <a:rPr lang="el-GR" sz="2300" dirty="0" smtClean="0"/>
              <a:t>προσαρμοστούν </a:t>
            </a:r>
            <a:r>
              <a:rPr lang="el-GR" sz="2300" dirty="0" smtClean="0"/>
              <a:t>στις ανάγκες ενός βρέφους ή ενός μικρού παιδιού (</a:t>
            </a:r>
            <a:r>
              <a:rPr lang="el-GR" sz="2300" dirty="0" err="1" smtClean="0"/>
              <a:t>Rogel</a:t>
            </a:r>
            <a:r>
              <a:rPr lang="el-GR" sz="2300" dirty="0" smtClean="0"/>
              <a:t> &amp; </a:t>
            </a:r>
            <a:r>
              <a:rPr lang="el-GR" sz="2300" dirty="0" err="1" smtClean="0"/>
              <a:t>Peterson</a:t>
            </a:r>
            <a:r>
              <a:rPr lang="el-GR" sz="2300" dirty="0" smtClean="0"/>
              <a:t>, 1984</a:t>
            </a:r>
            <a:r>
              <a:rPr lang="el-GR" sz="2300" dirty="0" smtClean="0"/>
              <a:t>).Τα </a:t>
            </a:r>
            <a:r>
              <a:rPr lang="el-GR" sz="2300" dirty="0" smtClean="0"/>
              <a:t>αποτελέσματα της πατρότητας στη ζωή των έφηβων αγοριών είναι αρνητικά και μακροχρόνια. Εξαιτίας των πιέσεων που υφίστανται στην </a:t>
            </a:r>
            <a:r>
              <a:rPr lang="el-GR" sz="2300" dirty="0" smtClean="0"/>
              <a:t>προσπάθεια </a:t>
            </a:r>
            <a:r>
              <a:rPr lang="el-GR" sz="2300" dirty="0" smtClean="0"/>
              <a:t>να στηρίξουν τη νέα τους οικογένεια, πολλοί έφηβοι πατέρες </a:t>
            </a:r>
            <a:r>
              <a:rPr lang="el-GR" sz="2300" dirty="0" smtClean="0"/>
              <a:t>εγκαταλείπουν </a:t>
            </a:r>
            <a:r>
              <a:rPr lang="el-GR" sz="2300" dirty="0" smtClean="0"/>
              <a:t>το σχολείο και απασχολούνται ως ανειδίκευτοι σε εργασίες με </a:t>
            </a:r>
            <a:r>
              <a:rPr lang="el-GR" sz="2300" dirty="0" smtClean="0"/>
              <a:t>χαμηλές </a:t>
            </a:r>
            <a:r>
              <a:rPr lang="el-GR" sz="2300" dirty="0" smtClean="0"/>
              <a:t>αποδοχές. Καθώς τα χρόνια περνούν, είναι πιο πιθανό να έχουν προ βλήματα με το γάμο τους (</a:t>
            </a:r>
            <a:r>
              <a:rPr lang="el-GR" sz="2300" dirty="0" err="1" smtClean="0"/>
              <a:t>Card</a:t>
            </a:r>
            <a:r>
              <a:rPr lang="el-GR" sz="2300" dirty="0" smtClean="0"/>
              <a:t> &amp; </a:t>
            </a:r>
            <a:r>
              <a:rPr lang="el-GR" sz="2300" dirty="0" err="1" smtClean="0"/>
              <a:t>Wise</a:t>
            </a:r>
            <a:r>
              <a:rPr lang="el-GR" sz="2300" dirty="0" smtClean="0"/>
              <a:t>, 1978).</a:t>
            </a:r>
            <a:endParaRPr lang="el-GR" sz="2300"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Οι </a:t>
            </a:r>
            <a:r>
              <a:rPr lang="el-GR" dirty="0" smtClean="0"/>
              <a:t>έφηβες που μένουν έγκυοι αντιμετωπίζουν συχνά πολύ ισχυρή από δοκιμασία στο σπίτι. Επίσης, εάν δεν παντρευτούν, δεν έχουν άλλη επιλογή παρά να συνεχίζουν να μένουν στο σπίτι σε κατάσταση εξάρτησης τόσο </a:t>
            </a:r>
            <a:r>
              <a:rPr lang="el-GR" dirty="0" smtClean="0"/>
              <a:t>κατά </a:t>
            </a:r>
            <a:r>
              <a:rPr lang="el-GR" dirty="0" smtClean="0"/>
              <a:t>τη διάρκεια όσο και μετά την εγκυμοσύνη. Επομένως, ορισμένες έφηβες κινητοποιούνται να παντρευτούν προκειμένου να αποκτήσουν το δικές τους σπίτι. Ωστόσο, ο γάμος δεν είναι απαραίτητα η καλύτερη λύση για τα προ βλήματα μιας έφηβης μητέρας. Ορισμένοι ερευνητές πιστεύουν ότι η </a:t>
            </a:r>
            <a:r>
              <a:rPr lang="el-GR" dirty="0" smtClean="0"/>
              <a:t>πρόωρη </a:t>
            </a:r>
            <a:r>
              <a:rPr lang="el-GR" dirty="0" smtClean="0"/>
              <a:t>μητρότητα, παρότι παρεμποδίζει την ενηλικίωση, σε πολλές περιπτώσεις είναι προτιμητέα σε σχέση με την πρόωρη μητρότητα η οποία συνοδεύεται από πρόωρο γάμο. Ο γάμος μεταξύ εφήβων είναι πιθανότερο να οδηγήσει στην εγκατάλειψη του σχολείου εξαιτίας της εγκυμοσύνης. </a:t>
            </a:r>
            <a:r>
              <a:rPr lang="el-GR" dirty="0" smtClean="0"/>
              <a:t>Παρομοίως , όσες παντρεύονται </a:t>
            </a:r>
            <a:r>
              <a:rPr lang="el-GR" dirty="0" smtClean="0"/>
              <a:t>σε μικρή ηλικία είναι πιθανότερο να χωρίσουν σε </a:t>
            </a:r>
            <a:r>
              <a:rPr lang="el-GR" dirty="0" smtClean="0"/>
              <a:t>σύγκριση </a:t>
            </a:r>
            <a:r>
              <a:rPr lang="el-GR" dirty="0" smtClean="0"/>
              <a:t>με εκείνες που γεννούν ένα παιδί και παντρεύονται </a:t>
            </a:r>
            <a:r>
              <a:rPr lang="el-GR" dirty="0" smtClean="0"/>
              <a:t>αργότερα.</a:t>
            </a:r>
            <a:endParaRPr lang="el-GR" dirty="0" smtClean="0"/>
          </a:p>
          <a:p>
            <a:endParaRPr lang="el-GR"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ΔΙΑΡΚΕΙΑ ΤΗΣ ΕΦΗΒΕΙΑΣ</a:t>
            </a:r>
            <a:endParaRPr lang="el-GR" dirty="0"/>
          </a:p>
        </p:txBody>
      </p:sp>
      <p:sp>
        <p:nvSpPr>
          <p:cNvPr id="3" name="2 - Θέση περιεχομένου"/>
          <p:cNvSpPr>
            <a:spLocks noGrp="1"/>
          </p:cNvSpPr>
          <p:nvPr>
            <p:ph idx="1"/>
          </p:nvPr>
        </p:nvSpPr>
        <p:spPr/>
        <p:txBody>
          <a:bodyPr numCol="1">
            <a:normAutofit fontScale="47500" lnSpcReduction="20000"/>
          </a:bodyPr>
          <a:lstStyle/>
          <a:p>
            <a:pPr algn="just">
              <a:buNone/>
            </a:pPr>
            <a:r>
              <a:rPr lang="el-GR" dirty="0" smtClean="0"/>
              <a:t>             </a:t>
            </a:r>
            <a:r>
              <a:rPr lang="el-GR" sz="3600" dirty="0" smtClean="0"/>
              <a:t>Στις Ηνωμένες Πολιτείες και σε άλλες χώρες με ανεπτυγμένη βιομηχανία, η εφηβεία διαρκεί, περίπου, μία δεκαετία ή και περισσότερο. Τόσο η αρχή όσο και το τέλος της εφηβείας είναι συχνά ασαφή. Τα παιδιά αρχίζουν, πολλές φορές, να αντιδρούν ως έφηβοι πριν αρχίσουν να αλλάζουν σωματικά. Άλλωστε πώς μπορεί κάποιος να καθορίσει πότε ο έφηβος γίνεται πραγματικά ενήλικος; Ίσως η καλύτερη ένδειξη της ενηλικίωσης είναι η συναισθηματική ωρίμανση σε σύγκριση με άλλα περισσότερο εμφανή κριτήρια, όπως η ολοκλήρωση της εκπαίδευσης, η εξασφάλιση εισοδήματος, ο γάμος ή η μητρότητα/πατρότητα (Baldwin,1986). Ωστόσο, η συναισθηματική ωρίμανση είναι δύσκολο να οριστεί. Παρά τις διαφορετικές απόψεις ως προς τα όριά της, υπάρχει ομοφωνία ότι η παρατεταμένη μεταβατική περίοδος από την παιδική ηλικία στην ενήλικη ζωή αποτελεί σύγχρονο φαινόμενο το οποίο παρατηρείται κυρίως σε ανεπτυγμένες χώρες. Αυτό ισχύει ακόμη σε περιοχές ορισμένων αναπτυσσόμενων χωρών, όπου τα νεαρά άτομα υπόκεινται σε σωματικές αλλαγές λόγω της ήβης. Αυτό μπορεί να διαρκέσει ένα έως δυο χρόνια και, στην ηλικία των 16 ή 17 ετών περίπου, το νεαρό άτομο ενηλικιώνεται πλήρως, τουλάχιστον θεωρητικά. Μια τέτοια, σχετικά σύντομη μετάβαση είναι πιθανή, επειδή οι δεξιότητες που απαιτούνται για την ενήλικη ζωή σε λιγότερο πολύπλοκες κοινωνίες μπορούν να κατακτηθούν χωρίς μακρόχρονη εκπαίδευση. Ωστόσο, η αναγκαιότητα μεταβατικής φάσης αναγνωρίζεται παντού αλλά σε καμία κοινωνία δεν απαιτείται από ένα παιδί να γίνει ενήλικος μέσα σε μία νύχτα και δεν παραβλέπεται η σημασία της επίτευξης της ενηλικίωσης. </a:t>
            </a:r>
          </a:p>
          <a:p>
            <a:endParaRPr lang="el-GR" dirty="0" smtClean="0"/>
          </a:p>
          <a:p>
            <a:pPr>
              <a:buNone/>
            </a:pPr>
            <a:endParaRPr lang="el-GR"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ΤΑ ΠΑΙΔΙΑ ΤΩΝ ΕΦΗΒΩΝ</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 </a:t>
            </a:r>
            <a:r>
              <a:rPr lang="el-GR" dirty="0" smtClean="0"/>
              <a:t>         Τα </a:t>
            </a:r>
            <a:r>
              <a:rPr lang="el-GR" dirty="0" smtClean="0"/>
              <a:t>παιδιά των έφηβων γονέων βρίσκονται σε μειονεκτική θέση σε </a:t>
            </a:r>
            <a:r>
              <a:rPr lang="el-GR" dirty="0" smtClean="0"/>
              <a:t>σύγκριση </a:t>
            </a:r>
            <a:r>
              <a:rPr lang="el-GR" dirty="0" smtClean="0"/>
              <a:t>με εκείνα των γονέων μεγαλύτερης ηλικίας. Μπορεί να υποφέρουν από την απειρία των γονέων τους στη διαχείριση των υποχρεώσεων ενός </a:t>
            </a:r>
            <a:r>
              <a:rPr lang="el-GR" dirty="0" smtClean="0"/>
              <a:t>ενήλικα </a:t>
            </a:r>
            <a:r>
              <a:rPr lang="el-GR" dirty="0" smtClean="0"/>
              <a:t>και στην ανάληψη της φροντίδας άλλων ανθρώπων. Επειδή οι νέοι </a:t>
            </a:r>
            <a:r>
              <a:rPr lang="el-GR" dirty="0" smtClean="0"/>
              <a:t>γονείς </a:t>
            </a:r>
            <a:r>
              <a:rPr lang="el-GR" dirty="0" smtClean="0"/>
              <a:t>είναι συχνά πιεσμένοι και απογοητευμένοι, είναι πιθανότερο να </a:t>
            </a:r>
            <a:r>
              <a:rPr lang="el-GR" dirty="0" smtClean="0"/>
              <a:t>παραμελήσουν </a:t>
            </a:r>
            <a:r>
              <a:rPr lang="el-GR" dirty="0" smtClean="0"/>
              <a:t>ή να κακοποιήσουν τα παιδιά τους. Τα παιδιά των έφηβων </a:t>
            </a:r>
            <a:r>
              <a:rPr lang="el-GR" dirty="0" smtClean="0"/>
              <a:t>γονέων </a:t>
            </a:r>
            <a:r>
              <a:rPr lang="el-GR" dirty="0" smtClean="0"/>
              <a:t>συχνά παρουσιάζουν γενικότερα αργή ανάπτυξη και καθυστέρηση στη γνωστική ανάπτυξη (</a:t>
            </a:r>
            <a:r>
              <a:rPr lang="el-GR" dirty="0" err="1" smtClean="0"/>
              <a:t>Brooks</a:t>
            </a:r>
            <a:r>
              <a:rPr lang="el-GR" dirty="0" smtClean="0"/>
              <a:t>-</a:t>
            </a:r>
            <a:r>
              <a:rPr lang="el-GR" dirty="0" err="1" smtClean="0"/>
              <a:t>Gunn</a:t>
            </a:r>
            <a:r>
              <a:rPr lang="el-GR" dirty="0" smtClean="0"/>
              <a:t> &amp; </a:t>
            </a:r>
            <a:r>
              <a:rPr lang="el-GR" dirty="0" err="1" smtClean="0"/>
              <a:t>Furstenberg</a:t>
            </a:r>
            <a:r>
              <a:rPr lang="el-GR" dirty="0" smtClean="0"/>
              <a:t>. 1986). Εάν σε μια </a:t>
            </a:r>
            <a:r>
              <a:rPr lang="el-GR" dirty="0" smtClean="0"/>
              <a:t>οικογένεια</a:t>
            </a:r>
            <a:r>
              <a:rPr lang="el-GR" dirty="0" smtClean="0"/>
              <a:t>, συνυπάρχουν, για μεγάλο χρονικό διάστημα, ένδεια, διαπληκτισμοί μεταξύ των γονέων και χαμηλό εκπαιδευτικό επίπεδο οι πιθανότητες </a:t>
            </a:r>
            <a:r>
              <a:rPr lang="el-GR" dirty="0" smtClean="0"/>
              <a:t>εμφάνισης </a:t>
            </a:r>
            <a:r>
              <a:rPr lang="el-GR" dirty="0" smtClean="0"/>
              <a:t>των συγκεκριμένων προβλημάτων και άλλων συναισθηματικών </a:t>
            </a:r>
            <a:r>
              <a:rPr lang="el-GR" dirty="0" smtClean="0"/>
              <a:t>προβλημάτων </a:t>
            </a:r>
            <a:r>
              <a:rPr lang="el-GR" dirty="0" smtClean="0"/>
              <a:t>στο παιδί αυξάνονται (</a:t>
            </a:r>
            <a:r>
              <a:rPr lang="el-GR" dirty="0" err="1" smtClean="0"/>
              <a:t>McLoyd</a:t>
            </a:r>
            <a:r>
              <a:rPr lang="el-GR" dirty="0" smtClean="0"/>
              <a:t>, 1998). Ωστόσο, εάν δοθεί βοήθεια σε ορισμένους έφηβους γονείς, τα </a:t>
            </a:r>
            <a:r>
              <a:rPr lang="el-GR" dirty="0" smtClean="0"/>
              <a:t>καταφέρνουν </a:t>
            </a:r>
            <a:r>
              <a:rPr lang="el-GR" dirty="0" smtClean="0"/>
              <a:t>εξαιρετικά με την ανατροφή των παιδιών τους, ενώ συνεχίζουν να </a:t>
            </a:r>
            <a:r>
              <a:rPr lang="el-GR" dirty="0" smtClean="0"/>
              <a:t>οδεύουν </a:t>
            </a:r>
            <a:r>
              <a:rPr lang="el-GR" dirty="0" smtClean="0"/>
              <a:t>και οι ίδιοι προς την ενηλικίωση. Η παροχή βοήθειας στους γονείς και στα παιδιά τους, έτσι ώστε να αναπτυχθούν και να γίνουν </a:t>
            </a:r>
            <a:r>
              <a:rPr lang="el-GR" dirty="0" smtClean="0"/>
              <a:t>παραγωγικοί.</a:t>
            </a:r>
            <a:endParaRPr lang="el-GR"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ΤΕΛΟΣ</a:t>
            </a:r>
            <a:endParaRPr lang="el-GR" dirty="0"/>
          </a:p>
        </p:txBody>
      </p:sp>
      <p:sp>
        <p:nvSpPr>
          <p:cNvPr id="3" name="2 - Θέση περιεχομένου"/>
          <p:cNvSpPr>
            <a:spLocks noGrp="1"/>
          </p:cNvSpPr>
          <p:nvPr>
            <p:ph idx="1"/>
          </p:nvPr>
        </p:nvSpPr>
        <p:spPr/>
        <p:txBody>
          <a:bodyPr/>
          <a:lstStyle/>
          <a:p>
            <a:pPr algn="ctr">
              <a:buNone/>
            </a:pPr>
            <a:r>
              <a:rPr lang="el-GR" dirty="0" smtClean="0"/>
              <a:t>   </a:t>
            </a:r>
          </a:p>
          <a:p>
            <a:pPr algn="ctr">
              <a:buNone/>
            </a:pPr>
            <a:endParaRPr lang="el-GR" dirty="0" smtClean="0"/>
          </a:p>
          <a:p>
            <a:pPr algn="ctr">
              <a:buNone/>
            </a:pPr>
            <a:endParaRPr lang="el-GR" dirty="0" smtClean="0"/>
          </a:p>
          <a:p>
            <a:pPr algn="ctr">
              <a:buNone/>
            </a:pPr>
            <a:r>
              <a:rPr lang="el-GR" sz="3600" dirty="0" smtClean="0"/>
              <a:t>ΕΥΧΑΡΙΣΤΩ ΓΙΑ ΤΗΝ ΠΡΟΣΟΧΗ ΣΑΣ</a:t>
            </a:r>
            <a:endParaRPr lang="el-GR" sz="36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7931224" cy="1008112"/>
          </a:xfrm>
        </p:spPr>
        <p:txBody>
          <a:bodyPr>
            <a:normAutofit fontScale="90000"/>
          </a:bodyPr>
          <a:lstStyle/>
          <a:p>
            <a:pPr algn="ctr"/>
            <a:r>
              <a:rPr lang="el-GR" dirty="0" smtClean="0"/>
              <a:t>ΣΥΓΧΡΟΝΑ  ΖΗΤΗΜΑΤΑ  ΤΗΣ  ΕΦΗΒΕΙΑΣ </a:t>
            </a:r>
            <a:endParaRPr lang="el-GR" dirty="0"/>
          </a:p>
        </p:txBody>
      </p:sp>
      <p:sp>
        <p:nvSpPr>
          <p:cNvPr id="3" name="2 - Θέση περιεχομένου"/>
          <p:cNvSpPr>
            <a:spLocks noGrp="1"/>
          </p:cNvSpPr>
          <p:nvPr>
            <p:ph idx="1"/>
          </p:nvPr>
        </p:nvSpPr>
        <p:spPr>
          <a:xfrm>
            <a:off x="0" y="1484784"/>
            <a:ext cx="8604448" cy="4824536"/>
          </a:xfrm>
        </p:spPr>
        <p:txBody>
          <a:bodyPr numCol="1">
            <a:noAutofit/>
          </a:bodyPr>
          <a:lstStyle/>
          <a:p>
            <a:pPr algn="just">
              <a:buNone/>
            </a:pPr>
            <a:r>
              <a:rPr lang="el-GR" sz="1500" dirty="0" smtClean="0"/>
              <a:t>           Στις  ΗΠΑ αλληλεπιδρούν κυρίως με εφήβους και πολύ λιγότερο με παιδιά μικρότερης ηλικίας ή ενηλίκους. Αυτό οφείλεται, κυρίως, στο γεγονός ότι επιλέγουν να το κάνουν ίσως επειδή δεν θέλουν να θεωρούνται παιδιά κάνοντας παρέα με αυτά ή, ίσως, επειδή θέλουν να ανακαλύψουν πράγματα για τον εαυτό τους, χωρίς τους περιορισμούς που επιβάλλουν οι ενήλικοι . Ο διαχωρισμός με βάση την ηλικία μπορεί να έχει αρνητικές συνέπειες. Ο διαχωρισμός από παιδιά μικρότερης ηλικίας ελαχιστοποιεί τις ευκαιρίες των εφήβων να καθοδηγήσουν και να συμβουλεύσουν άτομα που γνωρίζουν λιγότερα από τους ίδιους. Οι μόνες εξαιρέσεις είναι τα σύντομα χρονικά διαστήματα που περνούν φροντίζοντας τα μικρότερα αδέρφια τους ή όταν εργάζονται είτε ως </a:t>
            </a:r>
            <a:r>
              <a:rPr lang="el-GR" sz="1500" dirty="0" err="1" smtClean="0"/>
              <a:t>μπέιμπι</a:t>
            </a:r>
            <a:r>
              <a:rPr lang="el-GR" sz="1500" dirty="0" smtClean="0"/>
              <a:t>-</a:t>
            </a:r>
            <a:r>
              <a:rPr lang="el-GR" sz="1500" dirty="0" err="1" smtClean="0"/>
              <a:t>σίτερ</a:t>
            </a:r>
            <a:r>
              <a:rPr lang="el-GR" sz="1500" dirty="0" smtClean="0"/>
              <a:t> είτε ως βοηθοί σε κατασκηνώσεις. Με αυτό τον τρόπο οι έφηβοι χάνουν ευκαιρίες να μαθητεύσουν, δηλαδή να μάθουν ορισμένες εργασίες, κοντά σε μεγαλύτερους και πεπειραμένους ανθρώπους. Η παρατεταμένη οικονομική εξάρτηση αποτελεί ένα ακόμη χαρακτηριστικό της εφηβείας. Σε μια κοινωνία, όπως οι Ηνωμένες Πολιτείες, οι έφηβοι εξαρτώνται συχνά από τους γονείς τους όσον αφορά την οικονομική υποστήριξη, καθώς αποκτούν την εκτεταμένη εκπαίδευση η οποία είναι  απαραίτητη για εργασίες που απαιτούν εξειδικευμένες τεχνολογικές δεξιότητες. Για όσους δεν αποκτήσουν επαρκή εκπαίδευση, οι εργασίες που δεν απαιτούν εξειδικευμένες γνώσεις, οι οποίες είναι διαθέσιμες, δεν είναι ούτε ενδιαφέρουσες ούτε οικονομικά προσοδοφόρες. Ούτως ή άλλως, οι έφηβοι συχνά απογοητεύονται και ανησυχούν για τη θέση τους στον κόσμο. Η εφηβεία εξακολουθεί να είναι, από ορισμένες απόψεις, χρονικό διάστημα με περιορισμένα δικαιώματα και ευκαιρίες και προδιαγεγραμμένους ρόλους. Ο </a:t>
            </a:r>
            <a:r>
              <a:rPr lang="el-GR" sz="1500" dirty="0" err="1" smtClean="0"/>
              <a:t>Erikson</a:t>
            </a:r>
            <a:r>
              <a:rPr lang="el-GR" sz="1500" dirty="0" smtClean="0"/>
              <a:t> , υιοθετεί πιο θετική άποψη και θεωρεί την εφηβεία φάση κατά την οποία επιτρέπεται στα άτομα να εξερευνήσουν και να πειραματιστούν με ποικίλους ρόλους, πριν αναλάβουν, τελικά, τις υπευθυνότητες του κόσμου των ενηλίκων .</a:t>
            </a:r>
            <a:endParaRPr lang="el-GR" sz="150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536"/>
            <a:ext cx="8229600" cy="439160"/>
          </a:xfrm>
        </p:spPr>
        <p:txBody>
          <a:bodyPr>
            <a:normAutofit fontScale="90000"/>
          </a:bodyPr>
          <a:lstStyle/>
          <a:p>
            <a:endParaRPr lang="el-GR" dirty="0"/>
          </a:p>
        </p:txBody>
      </p:sp>
      <p:sp>
        <p:nvSpPr>
          <p:cNvPr id="3" name="2 - Θέση περιεχομένου"/>
          <p:cNvSpPr>
            <a:spLocks noGrp="1"/>
          </p:cNvSpPr>
          <p:nvPr>
            <p:ph idx="1"/>
          </p:nvPr>
        </p:nvSpPr>
        <p:spPr>
          <a:xfrm>
            <a:off x="457200" y="1484784"/>
            <a:ext cx="8229600" cy="5184576"/>
          </a:xfrm>
        </p:spPr>
        <p:txBody>
          <a:bodyPr>
            <a:normAutofit fontScale="92500" lnSpcReduction="10000"/>
          </a:bodyPr>
          <a:lstStyle/>
          <a:p>
            <a:pPr algn="just">
              <a:buNone/>
            </a:pPr>
            <a:r>
              <a:rPr lang="el-GR" dirty="0" smtClean="0"/>
              <a:t>         </a:t>
            </a:r>
            <a:r>
              <a:rPr lang="el-GR" sz="1800" dirty="0" smtClean="0"/>
              <a:t>Οι έφηβοι επηρεάζονται, επίσης, από τα γεγονότα της χρονικής στιγμής στην οποία ζουν. Σε κάθε εποχή υπάρχουν πόλεμοι, θρησκευτικά κινήματα και οικονομική αστάθεια. Οι έφηβοι είναι ιδιαίτερα ευάλωτοι σε τέτοιες κρίσεις. Η κατάσταση του κόσμου επηρεάζει τους εφήβους πολύ περισσότερο από όσο τα παιδιά μικρότερης ηλικίας. Οι έφηβοι και οι νεαροί ενήλικοι μάχονται σε πολέμους, συμμετέχουν σε εξεγέρσεις και διοχετεύουν την ενεργητικότητά τους σε κινήματα για κοινωνική μεταρρύθμιση. Τέλος, τα μέσα μαζικής ενημέρωσης ασκούν συγκεκριμένες επιρροές στους εφήβους. Όπως έχει επανειλημμένα επισημανθεί, οι θεωρίες για την ανάπτυξη του ανθρώπου δίνουν έμφαση στη σημασία ενός συναισθηματικά υποστηρικτικού και ανταποδοτικού περιβάλλοντος. Άνθρωποι οποιασδήποτε ηλικίας μαθαίνουν καλύτερα όταν μπορούν να επενεργήσουν στο περιβάλλον τους, να αντιληφθούν τα αποτελέσματα των πράξεών τους και να έχουν κάποια δύναμη να προκαλέσουν αλλαγή. Ωστόσο, δεν υπάρχει κάποιος τρόπος να μεταβάλουν τα γεγονότα που προβάλλονται από την τηλεόραση και τα άλλα μέσα μαζικής ενημέρωσης. Φαίνεται ότι οι έφηβοι, με τις ραγδαία αναπτυσσόμενες σωματικές και γνωστικές τους ικανότητες, είναι ιδιαίτερα ευάλωτοι στον παθητικό ρόλο του καταναλωτή που προβάλλεται από τα μέσα μαζικής ενημέρωσης. Αποδέχονται την τραγωδία και την ωμότητα ως καθημερινά φαινόμενα. Ίσως επιθυμούν να δέχονται υπερβολικά ερεθίσματα ή να χρησιμοποιούν ως πρότυπα για τη συμπεριφορά τους τα κοινότοπα ή παράξενα γεγονότα που βλέπουν να προβάλλονται. </a:t>
            </a:r>
            <a:endParaRPr lang="el-GR" sz="1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ΣΩΜΑΤΙΚΗ ΑΝΑΠΤΥΞΗ &amp; ΠΡΟΣΑΡΜΟΓΗ</a:t>
            </a:r>
            <a:endParaRPr lang="el-GR" dirty="0"/>
          </a:p>
        </p:txBody>
      </p:sp>
      <p:sp>
        <p:nvSpPr>
          <p:cNvPr id="3" name="2 - Θέση περιεχομένου"/>
          <p:cNvSpPr>
            <a:spLocks noGrp="1"/>
          </p:cNvSpPr>
          <p:nvPr>
            <p:ph idx="1"/>
          </p:nvPr>
        </p:nvSpPr>
        <p:spPr>
          <a:xfrm>
            <a:off x="457200" y="1646236"/>
            <a:ext cx="8229600" cy="4735091"/>
          </a:xfrm>
        </p:spPr>
        <p:txBody>
          <a:bodyPr>
            <a:normAutofit fontScale="25000" lnSpcReduction="20000"/>
          </a:bodyPr>
          <a:lstStyle/>
          <a:p>
            <a:pPr algn="just">
              <a:buNone/>
            </a:pPr>
            <a:r>
              <a:rPr lang="el-GR" dirty="0" smtClean="0"/>
              <a:t>                         </a:t>
            </a:r>
            <a:r>
              <a:rPr lang="el-GR" sz="8800" dirty="0" smtClean="0"/>
              <a:t>Σωματικά, η εφηβεία ανήκει στην ίδια κατηγορία με την εμβρυϊκή και τη βρεφική φάση ανάπτυξης, ως χρονικό διάστημα εξαιρετικά ραγδαίας σωματικής μεταβολής. Ωστόσο, οι έφηβοι, παρατηρώντας τη διαδικασία αυτή, βιώνουν λύπες και χαρές. Παρατηρούν τον εαυτό τους με διαδοχικά συναισθήματα γοητείας, ευχαρίστησης και τρόμου, καθώς το σώμα τους μεταβάλλεται. Έκπληκτοι, αμήχανοι και αβέβαιοι, συγκρίνουν συνεχώς τον εαυτό τους με άλλους και αναθεωρούν την εικόνα που έχουν για τον εαυτό τους. Και τα δύο φύλα παρατηρούν με ανησυχία την ανάπτυξή τους, ή την έλλειψή της, με βάση τις κρίσεις τους οι οποίες προέρχονται τόσο από τη γνώση όσο και από την εσφαλμένη πληροφόρηση. Συγκρίνουν τον εαυτό τους με τα κυρίαρχα ιδανικά όσον αφορά το φύλο τους. Στην πραγματικότητα, η προσπάθεια συμφιλίωσης των διαφορών μεταξύ του πραγματικού και του ιδανικού αποτελεί πολύ σημαντικό πρόβλημα για τους εφήβους. Ο τρόπος με τον οποίο αντιδρούν οι γονείς στις σωματικές μεταβολές του παιδιού τους μπορεί να επηρεάσει καθοριστικά την προσαρμογή του εφήβου.</a:t>
            </a:r>
          </a:p>
          <a:p>
            <a:endParaRPr lang="el-GR" dirty="0" smtClean="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ΗΒΗ</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a:t>
            </a:r>
            <a:r>
              <a:rPr lang="el-GR" sz="3400" dirty="0" smtClean="0"/>
              <a:t>Η ήβη αναφέρεται στην επίτευξη της σεξουαλικής ωρίμανσης και της ικανότητας απόκτησης παιδιών. Για τα κορίτσια, η πρώτη έμμηνος ρύση ή η έναρξη εμμηνόρροιας αποτελεί ένδειξη έναρξης της εφηβείας, αν και, αντίθετα με την επικρατούσα αντίληψη, η πρώτη ωορρηξία μπορεί να συντελεστεί ένα χρόνο αργότερα ή και περισσότερο (</a:t>
            </a:r>
            <a:r>
              <a:rPr lang="el-GR" sz="3400" dirty="0" err="1" smtClean="0"/>
              <a:t>Tanner</a:t>
            </a:r>
            <a:r>
              <a:rPr lang="el-GR" sz="3400" dirty="0" smtClean="0"/>
              <a:t>, 1978). Για τα αγόρια, η εφηβεία σηματοδοτείται από την πρώτη εκσπερμάτωση που περιέχει γόνιμα </a:t>
            </a:r>
            <a:r>
              <a:rPr lang="el-GR" sz="3400" dirty="0" err="1" smtClean="0"/>
              <a:t>σπερματοζωάρια.Παλαιότερα</a:t>
            </a:r>
            <a:r>
              <a:rPr lang="el-GR" sz="3400" dirty="0" smtClean="0"/>
              <a:t>, η ήβη συντελούνταν αργότερα από όσο στη σύγχρονη εποχή. Για παράδειγμα, στη δεκαετία του 1980, ο μέσος όρος εκδήλωσης της ήβης ήταν τα 15 έτη για τα κορίτσια (</a:t>
            </a:r>
            <a:r>
              <a:rPr lang="el-GR" sz="3400" dirty="0" err="1" smtClean="0"/>
              <a:t>Frisch</a:t>
            </a:r>
            <a:r>
              <a:rPr lang="el-GR" sz="3400" dirty="0" smtClean="0"/>
              <a:t>, 1988) και η κοινωνική μετάβαση από τη νεότητα στην ενηλικίωση ακολουθούσε σε σύντομο χρονικό διάστημα σε αντίθεση με </a:t>
            </a:r>
            <a:r>
              <a:rPr lang="el-GR" sz="3400" dirty="0" err="1" smtClean="0"/>
              <a:t>ό,τι</a:t>
            </a:r>
            <a:r>
              <a:rPr lang="el-GR" sz="3400" dirty="0" smtClean="0"/>
              <a:t> συμβαίνει σήμερα.</a:t>
            </a:r>
            <a:endParaRPr lang="el-GR" sz="34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ΩΡΙΜΑΝΣΗ ΑΓΟΡΙΩΝ</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dirty="0" smtClean="0"/>
              <a:t>                    </a:t>
            </a:r>
            <a:r>
              <a:rPr lang="el-GR" sz="7800" dirty="0" smtClean="0"/>
              <a:t>Στα αγόρια, η πρώτη ένδειξη της ήβης είναι η επιτάχυνση της ανάπτυξης των όρχεων και της κύστης των όρχεων. Το πέος υπόκειται σε παρόμοια επιτάχυνση της ανάπτυξης ένα χρόνο αργότερα. Εντωμεταξύ, η ηβική τριχοφυΐα αρχίζει να εμφανίζεται, αλλά δεν αποπερατώνεται έως την ολοκλήρωση της ανάπτυξης των γεννητικών οργάνων. Κατά τη διάρκεια αυτού του χρονικού διαστήματος παρατηρούνται, επίσης, αυξήσεις στο μέγεθός της καρδιάς και των πνευμόνων. Εξαιτίας της παρουσίας της τεστοστερόνης, τα αγόρια αναπτύσσουν περισσότερα ερυθρά αιμοσφαίρια σε σύγκριση με τα κορίτσια. Η εκτενής παραγωγή ερυθρών αιμοσφαιρίων ενδεχομένως να αποτελεί παράγοντα για την κατά μέσο όρο ανώτερη δύναμη και αθλητική ικανότητα των έφηβων αγοριών. Η πρώτη εκσπερμάτωση μπορεί να συμβεί τόσο νωρίς όσο στην ηλικία των 11 ετών ή τόσο αργά όσο στην ηλικία των 16 ετών. Χαρακτηριστικά, οι διαφοροποιήσεις των έφηβων αγοριών περιλαμβάνουν τις παράξενα βαριές φωνές τους. Η πραγματική αλλαγή της φωνής παρατηρείται σχετικά αργά στην αλληλουχία των μεταβολών της ήβης, και σε πολλά αγόρια συντελείται τόσο σταδιακά ώστε δεν αποτελεί αναπτυξιακό ορόσημο (</a:t>
            </a:r>
            <a:r>
              <a:rPr lang="el-GR" sz="7800" dirty="0" err="1" smtClean="0"/>
              <a:t>Tanner</a:t>
            </a:r>
            <a:r>
              <a:rPr lang="el-GR" sz="7800" dirty="0" smtClean="0"/>
              <a:t>, 1978).</a:t>
            </a:r>
            <a:endParaRPr lang="el-GR" sz="7800"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ΩΡΙΜΑΝΣΗ ΚΟΡΙΤΣΙΩΝ</a:t>
            </a:r>
            <a:endParaRPr lang="el-GR" dirty="0"/>
          </a:p>
        </p:txBody>
      </p:sp>
      <p:sp>
        <p:nvSpPr>
          <p:cNvPr id="3" name="2 - Θέση περιεχομένου"/>
          <p:cNvSpPr>
            <a:spLocks noGrp="1"/>
          </p:cNvSpPr>
          <p:nvPr>
            <p:ph idx="1"/>
          </p:nvPr>
        </p:nvSpPr>
        <p:spPr/>
        <p:txBody>
          <a:bodyPr>
            <a:noAutofit/>
          </a:bodyPr>
          <a:lstStyle/>
          <a:p>
            <a:pPr algn="just">
              <a:buNone/>
            </a:pPr>
            <a:r>
              <a:rPr lang="el-GR" sz="1600" dirty="0" smtClean="0"/>
              <a:t>            Στα κορίτσια οι «βλαστοί του στήθους» αποτελούν συνήθως την πρώτη ένδειξη ότι οι μεταβολές που οδηγούν στην εφηβεία έχουν αρχίσει. Η μήτρα και ο κόλπος αρχίζουν να αναπτύσσονται και συνοδεύονται από μεγέθυνση στα χείλη του αιδοίου και στην κλειτορίδα. Η έναρξη της εμμηνόρροιας, που είναι το πιο εντυπωσιακό και συμβολικό χαρακτηριστικό της μεταβαλλόμενης κατάστασης ενός κοριτσιού, παρατηρείται αργά στην ακολουθία, μετά την ακμή της «έκρηξης» της ανάπτυξης. Μπορεί να συντελεστεί ακόμα και από την ηλικία των 9 ετών ή τόσο αργά όσο στην ηλικία των 16 ετών. Στις Ηνωμένες Πολιτείες, ο μέσος όρος ηλικίας έναρξης της εμμηνόρροιας για τα κορίτσια είναι τα 12 έτη περίπου. Σε άλλες περιοχές του κόσμου η έναρξη της εμμηνόρροιας συντελείται αρκετά αργότερα: Το μέσο κορίτσι στην πρώην Τσεχοσλοβακία είχε την πρώτη περίοδο στην ηλικία των 14 ετών. Στη φυλή των </a:t>
            </a:r>
            <a:r>
              <a:rPr lang="el-GR" sz="1600" dirty="0" err="1" smtClean="0"/>
              <a:t>Kikuyu</a:t>
            </a:r>
            <a:r>
              <a:rPr lang="el-GR" sz="1600" dirty="0" smtClean="0"/>
              <a:t> της Κένυας, ο μέσος όρος ηλικίας είναι τα 16 έτη. Για τη φυλή των </a:t>
            </a:r>
            <a:r>
              <a:rPr lang="el-GR" sz="1600" dirty="0" err="1" smtClean="0"/>
              <a:t>Bindi</a:t>
            </a:r>
            <a:r>
              <a:rPr lang="el-GR" sz="1600" dirty="0" smtClean="0"/>
              <a:t>, στη Νέα </a:t>
            </a:r>
            <a:r>
              <a:rPr lang="el-GR" sz="1600" dirty="0" err="1" smtClean="0"/>
              <a:t>Γουινέ</a:t>
            </a:r>
            <a:r>
              <a:rPr lang="el-GR" sz="1600" dirty="0" smtClean="0"/>
              <a:t> α, είναι τα 18 έτη (</a:t>
            </a:r>
            <a:r>
              <a:rPr lang="el-GR" sz="1600" dirty="0" err="1" smtClean="0"/>
              <a:t>Powers</a:t>
            </a:r>
            <a:r>
              <a:rPr lang="el-GR" sz="1600" dirty="0" smtClean="0"/>
              <a:t>, </a:t>
            </a:r>
            <a:r>
              <a:rPr lang="el-GR" sz="1600" dirty="0" err="1" smtClean="0"/>
              <a:t>Hauser</a:t>
            </a:r>
            <a:r>
              <a:rPr lang="el-GR" sz="1600" dirty="0" smtClean="0"/>
              <a:t> &amp; </a:t>
            </a:r>
            <a:r>
              <a:rPr lang="el-GR" sz="1600" dirty="0" err="1" smtClean="0"/>
              <a:t>Kilner</a:t>
            </a:r>
            <a:r>
              <a:rPr lang="el-GR" sz="1600" dirty="0" smtClean="0"/>
              <a:t>, 1989). Η έναρξη της εμμηνόρροιας συντελείται, συνήθως, όταν ένα κορίτσι πλησιάζει το ενήλικο ύψος του και έχει αποθηκεύσει ορισμένο λίπος στο σώμα. Για ένα κορίτσι μέτριου ύψους, η έναρξη της εμμηνόρροιας συντελείται συνήθως όταν ζυγίζει πε ρίπου 50 κιλά (</a:t>
            </a:r>
            <a:r>
              <a:rPr lang="el-GR" sz="1600" dirty="0" err="1" smtClean="0"/>
              <a:t>Frisch</a:t>
            </a:r>
            <a:r>
              <a:rPr lang="el-GR" sz="1600" dirty="0" smtClean="0"/>
              <a:t>, 1988).Οι πρώτοι κύκλοι της εμμήνου ρύσεως διαφέρουν πάρα πολύ από το έ να κορίτσι στο άλλο. Τείνουν, επίσης, να διαφέρουν από τον έναν κύκλο στον άλλο. Σε πολλές περιπτώσεις, οι πρώτοι κύκλοι είναι ακανόνιστοι και χωρίς ωορρηξία, δηλαδή, δεν παράγεται ώριμο ωάριο (</a:t>
            </a:r>
            <a:r>
              <a:rPr lang="el-GR" sz="1600" dirty="0" err="1" smtClean="0"/>
              <a:t>Tanner</a:t>
            </a:r>
            <a:r>
              <a:rPr lang="el-GR" sz="1600" dirty="0" smtClean="0"/>
              <a:t>, 1978). </a:t>
            </a:r>
            <a:endParaRPr lang="el-GR" sz="1600" dirty="0"/>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Η ΣΩΜΑΤΙΚΗ ΑΝΑΠΤΥΞΗ ΚΑΙ ΟΙ ΜΕΤΑΒΟΛΕΣ</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dirty="0" smtClean="0"/>
              <a:t>        </a:t>
            </a:r>
            <a:r>
              <a:rPr lang="el-GR" sz="2000" dirty="0" smtClean="0"/>
              <a:t>Τα βιολογικά ορόσημα της εφηβείας είναι η χαρακτηριστική επιτάχυνση του ρυθμού της ανάπτυξης, η ραγδαία ανάπτυξη των οργάνων αναπαραγωγής και η εμφάνιση δευτερευόντων χαρακτηριστικών του φύλου, όπως η τριχοφυΐα στο σώμα, η αύξηση του σωματικού λίπους και των μυών, η μεγέθυνση και η ωρίμανση των γενετικών οργάνων.  Ορισμένες μεταβολές είναι ίδιες  για αγόρια και κορίτσια, αύξηση του μεγέθους αλλά οι περισσότερες μεταβολές είναι διαφορετικές για το κάθε φύλο. Οι σωματικές μεταβολές, οι οποίες συντελούνται με την είσοδο στην εφηβεία, ελέγχονται από ορμόνες, βιοχημικές ουσίες οι ο ποίες εκκρίνονται στο κυκλοφορικό σύστημα, σε ελάχιστες ποσότητες, από εσωτερικά όργανα τα οποία ονομάζονται ενδοκρινείς αδένες. Οι ορμόνες αυτές είναι παρούσες σε ανιχνεύσιμα επίπεδα ήδη από την εμβρυική φάση ανάπτυξης, ιδιαίτερα δε από τη δεύτερη εμβρυική περίοδο, αλλά η παραγωγή τους αυξάνεται σημαντικά στην ηλικία των 10 12 ετών περίπου για τα κορίτσια και των 12 ή 13 ετών για τα αγόρια, παρότι υπάρχουν πάντοτε αξιοσημείωτες ατομικές διαφορές. Έπειτα, εμφανίζεται η «έκρηξη» της ανάπτυξης στην εφηβεία, χρονικό διάστημα ραγδαίας μεταβολής στο σωματικό μέγεθος και στη δύναμη που συνοδεύεται από μεταβολές στις σωματικές αναλογίες. Ιδιαίτερα για τα κορίτσια, η «έκρηξη» της ανάπτυξης αποτελεί ένδειξη εισόδου στην εφηβεία. Οι πιο εμφανείς μεταβολές που σχετίζονται με την ήβη (σεξουαλική ωρίμανση) έπονται της «έκρηξης» της ανάπτυξης κατά περίπου ένα χρόνο.</a:t>
            </a:r>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352</TotalTime>
  <Words>3736</Words>
  <Application>Microsoft Office PowerPoint</Application>
  <PresentationFormat>Προβολή στην οθόνη (4:3)</PresentationFormat>
  <Paragraphs>41</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Τήξη</vt:lpstr>
      <vt:lpstr>ΕΦΗΒΕΙΑ:ΣΩΜΑΤΙΚΗ &amp; ΓΝΩΣΤΙΚΗ ΑΝΑΠΤΥΞΗ</vt:lpstr>
      <vt:lpstr>ΔΙΑΡΚΕΙΑ ΤΗΣ ΕΦΗΒΕΙΑΣ</vt:lpstr>
      <vt:lpstr>ΣΥΓΧΡΟΝΑ  ΖΗΤΗΜΑΤΑ  ΤΗΣ  ΕΦΗΒΕΙΑΣ </vt:lpstr>
      <vt:lpstr>Διαφάνεια 4</vt:lpstr>
      <vt:lpstr>ΣΩΜΑΤΙΚΗ ΑΝΑΠΤΥΞΗ &amp; ΠΡΟΣΑΡΜΟΓΗ</vt:lpstr>
      <vt:lpstr>ΗΒΗ</vt:lpstr>
      <vt:lpstr>ΩΡΙΜΑΝΣΗ ΑΓΟΡΙΩΝ</vt:lpstr>
      <vt:lpstr>ΩΡΙΜΑΝΣΗ ΚΟΡΙΤΣΙΩΝ</vt:lpstr>
      <vt:lpstr>Η ΣΩΜΑΤΙΚΗ ΑΝΑΠΤΥΞΗ ΚΑΙ ΟΙ ΜΕΤΑΒΟΛΕΣ</vt:lpstr>
      <vt:lpstr>Διαφάνεια 10</vt:lpstr>
      <vt:lpstr>ΕΝΑΣΧΟΛΗΣΗ ΜΕ ΤΗΝ ΕΙΚΟΝΑ ΤΟΥ ΣΩΜΑΤΟΣ</vt:lpstr>
      <vt:lpstr>ΠΡΟΩΡΗ ΚΑΙ ΑΡΓΟΠΟΡΗΜΕΝΗ ΩΡΙΜΑΝΣΗ</vt:lpstr>
      <vt:lpstr>Διαφάνεια 13</vt:lpstr>
      <vt:lpstr>ΨΥΧΟΓΕΝΗΣ   ΑΝΟΡΕΞΙΑ</vt:lpstr>
      <vt:lpstr>ΨΥΧΟΓΕΝΗΣ  ΒΟΥΛΙΜΙΑ</vt:lpstr>
      <vt:lpstr>Διαφάνεια 16</vt:lpstr>
      <vt:lpstr>ΕΦΗΒΟΙ ΓΟΝΕΙΣ</vt:lpstr>
      <vt:lpstr>ΤΑ ΑΠΟΤΕΛΕΣΜΑΤΑ ΤΗΣ ΠΡΩΙΜΗΣ ΑΠΟΚΤΗΣΗΣ ΠΑΙΔΙΟΥ</vt:lpstr>
      <vt:lpstr>Διαφάνεια 19</vt:lpstr>
      <vt:lpstr>ΤΑ ΠΑΙΔΙΑ ΤΩΝ ΕΦΗΒΩΝ</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Χρήστης των Windows</cp:lastModifiedBy>
  <cp:revision>34</cp:revision>
  <dcterms:created xsi:type="dcterms:W3CDTF">2022-10-27T14:42:30Z</dcterms:created>
  <dcterms:modified xsi:type="dcterms:W3CDTF">2022-11-04T18:49:35Z</dcterms:modified>
</cp:coreProperties>
</file>