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8" name="Τίτλος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l-GR" smtClean="0"/>
              <a:t>Στυλ κύριου τίτλου</a:t>
            </a:r>
            <a:endParaRPr kumimoji="0" lang="en-US"/>
          </a:p>
        </p:txBody>
      </p:sp>
      <p:sp>
        <p:nvSpPr>
          <p:cNvPr id="28" name="Θέση ημερομηνίας 27"/>
          <p:cNvSpPr>
            <a:spLocks noGrp="1"/>
          </p:cNvSpPr>
          <p:nvPr>
            <p:ph type="dt" sz="half" idx="10"/>
          </p:nvPr>
        </p:nvSpPr>
        <p:spPr/>
        <p:txBody>
          <a:bodyPr/>
          <a:lstStyle/>
          <a:p>
            <a:fld id="{F2853615-BFDE-46DE-814C-47EC6EF6D371}" type="datetimeFigureOut">
              <a:rPr lang="el-GR" smtClean="0"/>
              <a:t>19/11/2020</a:t>
            </a:fld>
            <a:endParaRPr lang="el-GR"/>
          </a:p>
        </p:txBody>
      </p:sp>
      <p:sp>
        <p:nvSpPr>
          <p:cNvPr id="17" name="Θέση υποσέλιδου 16"/>
          <p:cNvSpPr>
            <a:spLocks noGrp="1"/>
          </p:cNvSpPr>
          <p:nvPr>
            <p:ph type="ftr" sz="quarter" idx="11"/>
          </p:nvPr>
        </p:nvSpPr>
        <p:spPr/>
        <p:txBody>
          <a:bodyPr/>
          <a:lstStyle/>
          <a:p>
            <a:endParaRPr lang="el-GR"/>
          </a:p>
        </p:txBody>
      </p:sp>
      <p:sp>
        <p:nvSpPr>
          <p:cNvPr id="29" name="Θέση αριθμού διαφάνειας 28"/>
          <p:cNvSpPr>
            <a:spLocks noGrp="1"/>
          </p:cNvSpPr>
          <p:nvPr>
            <p:ph type="sldNum" sz="quarter" idx="12"/>
          </p:nvPr>
        </p:nvSpPr>
        <p:spPr/>
        <p:txBody>
          <a:bodyPr/>
          <a:lstStyle/>
          <a:p>
            <a:fld id="{3DF53439-851E-44AD-84B1-B6BFC3D0C743}" type="slidenum">
              <a:rPr lang="el-GR" smtClean="0"/>
              <a:t>‹#›</a:t>
            </a:fld>
            <a:endParaRPr lang="el-GR"/>
          </a:p>
        </p:txBody>
      </p:sp>
      <p:sp>
        <p:nvSpPr>
          <p:cNvPr id="9" name="Υπότιτλος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l-GR" smtClean="0"/>
              <a:t>Στυλ κύριου υπότιτλου</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19/11/2020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p>
            <a:r>
              <a:rPr kumimoji="0" lang="el-GR" smtClean="0"/>
              <a:t>Στυλ κύριου τίτλου</a:t>
            </a:r>
            <a:endParaRPr kumimoji="0" lang="en-US"/>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19/11/2020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idx="1"/>
          </p:nvPr>
        </p:nvSpPr>
        <p:spPr/>
        <p:txBody>
          <a:body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ημερομηνίας 3"/>
          <p:cNvSpPr>
            <a:spLocks noGrp="1"/>
          </p:cNvSpPr>
          <p:nvPr>
            <p:ph type="dt" sz="half" idx="10"/>
          </p:nvPr>
        </p:nvSpPr>
        <p:spPr/>
        <p:txBody>
          <a:bodyPr/>
          <a:lstStyle/>
          <a:p>
            <a:fld id="{F2853615-BFDE-46DE-814C-47EC6EF6D371}" type="datetimeFigureOut">
              <a:rPr lang="el-GR" smtClean="0"/>
              <a:t>19/11/2020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2" name="Τίτλος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l-GR" smtClean="0"/>
              <a:t>Στυλ υποδείγματος κειμένου</a:t>
            </a:r>
          </a:p>
        </p:txBody>
      </p:sp>
      <p:sp>
        <p:nvSpPr>
          <p:cNvPr id="4" name="Θέση ημερομηνίας 3"/>
          <p:cNvSpPr>
            <a:spLocks noGrp="1"/>
          </p:cNvSpPr>
          <p:nvPr>
            <p:ph type="dt" sz="half" idx="10"/>
          </p:nvPr>
        </p:nvSpPr>
        <p:spPr/>
        <p:txBody>
          <a:bodyPr/>
          <a:lstStyle/>
          <a:p>
            <a:fld id="{F2853615-BFDE-46DE-814C-47EC6EF6D371}" type="datetimeFigureOut">
              <a:rPr lang="el-GR" smtClean="0"/>
              <a:t>19/11/2020</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a:xfrm>
            <a:off x="7924800" y="6416675"/>
            <a:ext cx="762000" cy="365125"/>
          </a:xfrm>
        </p:spPr>
        <p:txBody>
          <a:bodyPr/>
          <a:lstStyle/>
          <a:p>
            <a:fld id="{3DF53439-851E-44AD-84B1-B6BFC3D0C743}" type="slidenum">
              <a:rPr lang="el-GR" smtClean="0"/>
              <a:t>‹#›</a:t>
            </a:fld>
            <a:endParaRPr lang="el-G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περιεχομένου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4" name="Θέση περιεχομένου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t>19/11/2020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8229600" cy="1143000"/>
          </a:xfrm>
        </p:spPr>
        <p:txBody>
          <a:bodyPr anchor="ctr"/>
          <a:lstStyle>
            <a:lvl1pPr>
              <a:defRPr/>
            </a:lvl1pPr>
          </a:lstStyle>
          <a:p>
            <a:r>
              <a:rPr kumimoji="0" lang="el-GR" smtClean="0"/>
              <a:t>Στυλ κύριου τίτλου</a:t>
            </a:r>
            <a:endParaRPr kumimoji="0" lang="en-US"/>
          </a:p>
        </p:txBody>
      </p:sp>
      <p:sp>
        <p:nvSpPr>
          <p:cNvPr id="3" name="Θέση κειμένου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4" name="Θέση κειμένου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l-GR" smtClean="0"/>
              <a:t>Στυλ υποδείγματος κειμένου</a:t>
            </a:r>
          </a:p>
        </p:txBody>
      </p:sp>
      <p:sp>
        <p:nvSpPr>
          <p:cNvPr id="5" name="Θέση περιεχομένου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6" name="Θέση περιεχομένου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7" name="Θέση ημερομηνίας 6"/>
          <p:cNvSpPr>
            <a:spLocks noGrp="1"/>
          </p:cNvSpPr>
          <p:nvPr>
            <p:ph type="dt" sz="half" idx="10"/>
          </p:nvPr>
        </p:nvSpPr>
        <p:spPr/>
        <p:txBody>
          <a:bodyPr/>
          <a:lstStyle/>
          <a:p>
            <a:fld id="{F2853615-BFDE-46DE-814C-47EC6EF6D371}" type="datetimeFigureOut">
              <a:rPr lang="el-GR" smtClean="0"/>
              <a:t>19/11/2020</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kumimoji="0" lang="el-GR" smtClean="0"/>
              <a:t>Στυλ κύριου τίτλου</a:t>
            </a:r>
            <a:endParaRPr kumimoji="0" lang="en-US"/>
          </a:p>
        </p:txBody>
      </p:sp>
      <p:sp>
        <p:nvSpPr>
          <p:cNvPr id="3" name="Θέση ημερομηνίας 2"/>
          <p:cNvSpPr>
            <a:spLocks noGrp="1"/>
          </p:cNvSpPr>
          <p:nvPr>
            <p:ph type="dt" sz="half" idx="10"/>
          </p:nvPr>
        </p:nvSpPr>
        <p:spPr/>
        <p:txBody>
          <a:bodyPr/>
          <a:lstStyle/>
          <a:p>
            <a:fld id="{F2853615-BFDE-46DE-814C-47EC6EF6D371}" type="datetimeFigureOut">
              <a:rPr lang="el-GR" smtClean="0"/>
              <a:t>19/11/2020</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F2853615-BFDE-46DE-814C-47EC6EF6D371}" type="datetimeFigureOut">
              <a:rPr lang="el-GR" smtClean="0"/>
              <a:t>19/11/2020</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l-GR" smtClean="0"/>
              <a:t>Στυλ κύριου τίτλου</a:t>
            </a:r>
            <a:endParaRPr kumimoji="0" lang="en-US"/>
          </a:p>
        </p:txBody>
      </p:sp>
      <p:sp>
        <p:nvSpPr>
          <p:cNvPr id="3" name="Θέση κειμένου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l-GR" smtClean="0"/>
              <a:t>Στυλ υποδείγματος κειμένου</a:t>
            </a:r>
          </a:p>
        </p:txBody>
      </p:sp>
      <p:sp>
        <p:nvSpPr>
          <p:cNvPr id="4" name="Θέση περιεχομένου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el-GR" smtClean="0"/>
              <a:t>Στυλ υποδείγματος κειμένου</a:t>
            </a:r>
          </a:p>
          <a:p>
            <a:pPr lvl="1" eaLnBrk="1" latinLnBrk="0" hangingPunct="1"/>
            <a:r>
              <a:rPr lang="el-GR" smtClean="0"/>
              <a:t>Δεύτερου επιπέδου</a:t>
            </a:r>
          </a:p>
          <a:p>
            <a:pPr lvl="2" eaLnBrk="1" latinLnBrk="0" hangingPunct="1"/>
            <a:r>
              <a:rPr lang="el-GR" smtClean="0"/>
              <a:t>Τρίτου επιπέδου</a:t>
            </a:r>
          </a:p>
          <a:p>
            <a:pPr lvl="3" eaLnBrk="1" latinLnBrk="0" hangingPunct="1"/>
            <a:r>
              <a:rPr lang="el-GR" smtClean="0"/>
              <a:t>Τέταρτου επιπέδου</a:t>
            </a:r>
          </a:p>
          <a:p>
            <a:pPr lvl="4" eaLnBrk="1" latinLnBrk="0" hangingPunct="1"/>
            <a:r>
              <a:rPr lang="el-GR" smtClean="0"/>
              <a:t>Πέμπτου επιπέδου</a:t>
            </a:r>
            <a:endParaRPr kumimoji="0" lang="en-US"/>
          </a:p>
        </p:txBody>
      </p:sp>
      <p:sp>
        <p:nvSpPr>
          <p:cNvPr id="5" name="Θέση ημερομηνίας 4"/>
          <p:cNvSpPr>
            <a:spLocks noGrp="1"/>
          </p:cNvSpPr>
          <p:nvPr>
            <p:ph type="dt" sz="half" idx="10"/>
          </p:nvPr>
        </p:nvSpPr>
        <p:spPr/>
        <p:txBody>
          <a:bodyPr/>
          <a:lstStyle/>
          <a:p>
            <a:fld id="{F2853615-BFDE-46DE-814C-47EC6EF6D371}" type="datetimeFigureOut">
              <a:rPr lang="el-GR" smtClean="0"/>
              <a:t>19/11/2020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el-GR" smtClean="0"/>
              <a:t>Στυλ κύριου τίτλου</a:t>
            </a:r>
            <a:endParaRPr kumimoji="0" lang="en-US"/>
          </a:p>
        </p:txBody>
      </p:sp>
      <p:sp>
        <p:nvSpPr>
          <p:cNvPr id="3" name="Θέση εικόνας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l-GR" smtClean="0">
                <a:solidFill>
                  <a:schemeClr val="lt1"/>
                </a:solidFill>
                <a:latin typeface="+mn-lt"/>
                <a:ea typeface="+mn-ea"/>
                <a:cs typeface="+mn-cs"/>
              </a:rPr>
              <a:t>Κάντε κλικ στο εικονίδιο για να προσθέσετε μια εικόνα</a:t>
            </a:r>
            <a:endParaRPr kumimoji="0" lang="en-US" dirty="0">
              <a:solidFill>
                <a:schemeClr val="lt1"/>
              </a:solidFill>
              <a:latin typeface="+mn-lt"/>
              <a:ea typeface="+mn-ea"/>
              <a:cs typeface="+mn-cs"/>
            </a:endParaRPr>
          </a:p>
        </p:txBody>
      </p:sp>
      <p:sp>
        <p:nvSpPr>
          <p:cNvPr id="4" name="Θέση κειμένου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l-GR" smtClean="0"/>
              <a:t>Στυλ υποδείγματος κειμένου</a:t>
            </a:r>
          </a:p>
        </p:txBody>
      </p:sp>
      <p:sp>
        <p:nvSpPr>
          <p:cNvPr id="5" name="Θέση ημερομηνίας 4"/>
          <p:cNvSpPr>
            <a:spLocks noGrp="1"/>
          </p:cNvSpPr>
          <p:nvPr>
            <p:ph type="dt" sz="half" idx="10"/>
          </p:nvPr>
        </p:nvSpPr>
        <p:spPr/>
        <p:txBody>
          <a:bodyPr/>
          <a:lstStyle/>
          <a:p>
            <a:fld id="{F2853615-BFDE-46DE-814C-47EC6EF6D371}" type="datetimeFigureOut">
              <a:rPr lang="el-GR" smtClean="0"/>
              <a:t>19/11/2020</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3DF53439-851E-44AD-84B1-B6BFC3D0C743}" type="slidenum">
              <a:rPr lang="el-GR" smtClean="0"/>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Θέση τίτλου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l-GR" smtClean="0"/>
              <a:t>Στυλ κύριου τίτλου</a:t>
            </a:r>
            <a:endParaRPr kumimoji="0" lang="en-US"/>
          </a:p>
        </p:txBody>
      </p:sp>
      <p:sp>
        <p:nvSpPr>
          <p:cNvPr id="13" name="Θέση κειμένου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el-GR" smtClean="0"/>
              <a:t>Στυλ υποδείγματος κειμένου</a:t>
            </a:r>
          </a:p>
          <a:p>
            <a:pPr lvl="1" eaLnBrk="1" latinLnBrk="0" hangingPunct="1"/>
            <a:r>
              <a:rPr kumimoji="0" lang="el-GR" smtClean="0"/>
              <a:t>Δεύτερου επιπέδου</a:t>
            </a:r>
          </a:p>
          <a:p>
            <a:pPr lvl="2" eaLnBrk="1" latinLnBrk="0" hangingPunct="1"/>
            <a:r>
              <a:rPr kumimoji="0" lang="el-GR" smtClean="0"/>
              <a:t>Τρίτου επιπέδου</a:t>
            </a:r>
          </a:p>
          <a:p>
            <a:pPr lvl="3" eaLnBrk="1" latinLnBrk="0" hangingPunct="1"/>
            <a:r>
              <a:rPr kumimoji="0" lang="el-GR" smtClean="0"/>
              <a:t>Τέταρτου επιπέδου</a:t>
            </a:r>
          </a:p>
          <a:p>
            <a:pPr lvl="4" eaLnBrk="1" latinLnBrk="0" hangingPunct="1"/>
            <a:r>
              <a:rPr kumimoji="0" lang="el-GR" smtClean="0"/>
              <a:t>Πέμπτου επιπέδου</a:t>
            </a:r>
            <a:endParaRPr kumimoji="0" lang="en-US"/>
          </a:p>
        </p:txBody>
      </p:sp>
      <p:sp>
        <p:nvSpPr>
          <p:cNvPr id="14" name="Θέση ημερομηνίας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F2853615-BFDE-46DE-814C-47EC6EF6D371}" type="datetimeFigureOut">
              <a:rPr lang="el-GR" smtClean="0"/>
              <a:t>19/11/2020</a:t>
            </a:fld>
            <a:endParaRPr lang="el-GR"/>
          </a:p>
        </p:txBody>
      </p:sp>
      <p:sp>
        <p:nvSpPr>
          <p:cNvPr id="3" name="Θέση υποσέλιδου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l-GR"/>
          </a:p>
        </p:txBody>
      </p:sp>
      <p:sp>
        <p:nvSpPr>
          <p:cNvPr id="23" name="Θέση αριθμού διαφάνειας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3DF53439-851E-44AD-84B1-B6BFC3D0C743}" type="slidenum">
              <a:rPr lang="el-GR" smtClean="0"/>
              <a:t>‹#›</a:t>
            </a:fld>
            <a:endParaRPr lang="el-GR"/>
          </a:p>
        </p:txBody>
      </p:sp>
    </p:spTree>
  </p:cSld>
  <p:clrMap bg1="dk1" tx1="lt1" bg2="dk2" tx2="lt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3568" y="476673"/>
            <a:ext cx="7772400" cy="1872208"/>
          </a:xfrm>
          <a:noFill/>
          <a:ln>
            <a:noFill/>
          </a:ln>
          <a:effectLst/>
          <a:scene3d>
            <a:camera prst="orthographicFront">
              <a:rot lat="0" lon="0" rev="0"/>
            </a:camera>
            <a:lightRig rig="chilly" dir="t">
              <a:rot lat="0" lon="0" rev="18480000"/>
            </a:lightRig>
          </a:scene3d>
          <a:sp3d prstMaterial="clear">
            <a:bevelT h="63500"/>
          </a:sp3d>
        </p:spPr>
        <p:style>
          <a:lnRef idx="1">
            <a:schemeClr val="accent6"/>
          </a:lnRef>
          <a:fillRef idx="2">
            <a:schemeClr val="accent6"/>
          </a:fillRef>
          <a:effectRef idx="1">
            <a:schemeClr val="accent6"/>
          </a:effectRef>
          <a:fontRef idx="minor">
            <a:schemeClr val="dk1"/>
          </a:fontRef>
        </p:style>
        <p:txBody>
          <a:bodyPr>
            <a:normAutofit/>
          </a:bodyPr>
          <a:lstStyle/>
          <a:p>
            <a:r>
              <a:rPr lang="el-GR" dirty="0" smtClean="0"/>
              <a:t>Εισαγωγή </a:t>
            </a:r>
            <a:r>
              <a:rPr lang="el-GR" dirty="0"/>
              <a:t>στην Εκπαιδευτική </a:t>
            </a:r>
            <a:r>
              <a:rPr lang="el-GR" dirty="0" smtClean="0"/>
              <a:t>Έρευνα</a:t>
            </a:r>
            <a:endParaRPr lang="el-GR" dirty="0"/>
          </a:p>
        </p:txBody>
      </p:sp>
      <p:sp>
        <p:nvSpPr>
          <p:cNvPr id="3" name="Υπότιτλος 2"/>
          <p:cNvSpPr>
            <a:spLocks noGrp="1"/>
          </p:cNvSpPr>
          <p:nvPr>
            <p:ph type="subTitle" idx="1"/>
          </p:nvPr>
        </p:nvSpPr>
        <p:spPr>
          <a:xfrm rot="10800000" flipV="1">
            <a:off x="1403087" y="3603368"/>
            <a:ext cx="7406640" cy="2489928"/>
          </a:xfrm>
          <a:noFill/>
        </p:spPr>
        <p:style>
          <a:lnRef idx="1">
            <a:schemeClr val="accent6"/>
          </a:lnRef>
          <a:fillRef idx="2">
            <a:schemeClr val="accent6"/>
          </a:fillRef>
          <a:effectRef idx="1">
            <a:schemeClr val="accent6"/>
          </a:effectRef>
          <a:fontRef idx="minor">
            <a:schemeClr val="dk1"/>
          </a:fontRef>
        </p:style>
        <p:txBody>
          <a:bodyPr/>
          <a:lstStyle/>
          <a:p>
            <a:r>
              <a:rPr lang="el-GR" dirty="0" smtClean="0"/>
              <a:t>ΚΑΛΕΡΑΝΤΕ ΕΥΑΓΓΕΛΙΑ</a:t>
            </a:r>
          </a:p>
          <a:p>
            <a:r>
              <a:rPr lang="el-GR" dirty="0" smtClean="0"/>
              <a:t>ΑΝΑΠΛΗΡΩΤΡΙΑ ΚΑΘΗΓΗΤΡΙΑ</a:t>
            </a:r>
          </a:p>
          <a:p>
            <a:r>
              <a:rPr lang="el-GR" dirty="0" smtClean="0"/>
              <a:t>ΠΑΝΕΠΙΣΤΗΜΙΟ ΔΥΤΙΚΗΣ ΜΑΚΕΔΟΝΙΑΣ</a:t>
            </a:r>
            <a:endParaRPr lang="el-GR" dirty="0"/>
          </a:p>
        </p:txBody>
      </p:sp>
    </p:spTree>
    <p:extLst>
      <p:ext uri="{BB962C8B-B14F-4D97-AF65-F5344CB8AC3E}">
        <p14:creationId xmlns:p14="http://schemas.microsoft.com/office/powerpoint/2010/main" val="11109207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Αποτελέσματα</a:t>
            </a:r>
            <a:endParaRPr lang="el-GR" dirty="0"/>
          </a:p>
        </p:txBody>
      </p:sp>
      <p:sp>
        <p:nvSpPr>
          <p:cNvPr id="3" name="Θέση περιεχομένου 2"/>
          <p:cNvSpPr>
            <a:spLocks noGrp="1"/>
          </p:cNvSpPr>
          <p:nvPr>
            <p:ph idx="1"/>
          </p:nvPr>
        </p:nvSpPr>
        <p:spPr/>
        <p:txBody>
          <a:bodyPr/>
          <a:lstStyle/>
          <a:p>
            <a:r>
              <a:rPr lang="el-GR" dirty="0" smtClean="0"/>
              <a:t>Σύνοψη αποτελεσμάτων</a:t>
            </a:r>
          </a:p>
          <a:p>
            <a:endParaRPr lang="el-GR" dirty="0"/>
          </a:p>
          <a:p>
            <a:r>
              <a:rPr lang="el-GR" dirty="0" smtClean="0"/>
              <a:t>Θεωρητική παρουσίαση</a:t>
            </a:r>
          </a:p>
          <a:p>
            <a:endParaRPr lang="el-GR" dirty="0"/>
          </a:p>
          <a:p>
            <a:r>
              <a:rPr lang="el-GR" dirty="0" smtClean="0"/>
              <a:t>Προβληματισμοί</a:t>
            </a:r>
          </a:p>
          <a:p>
            <a:endParaRPr lang="el-GR" dirty="0"/>
          </a:p>
          <a:p>
            <a:r>
              <a:rPr lang="el-GR" dirty="0" smtClean="0"/>
              <a:t>Προτάσεις για νέα έρευνα</a:t>
            </a:r>
            <a:endParaRPr lang="el-GR" dirty="0"/>
          </a:p>
        </p:txBody>
      </p:sp>
    </p:spTree>
    <p:extLst>
      <p:ext uri="{BB962C8B-B14F-4D97-AF65-F5344CB8AC3E}">
        <p14:creationId xmlns:p14="http://schemas.microsoft.com/office/powerpoint/2010/main" val="41975070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a:xfrm>
            <a:off x="457200" y="548680"/>
            <a:ext cx="8229600" cy="5577483"/>
          </a:xfrm>
        </p:spPr>
        <p:txBody>
          <a:bodyPr>
            <a:normAutofit fontScale="92500" lnSpcReduction="20000"/>
          </a:bodyPr>
          <a:lstStyle/>
          <a:p>
            <a:pPr marL="0" indent="0" algn="just">
              <a:buNone/>
            </a:pPr>
            <a:r>
              <a:rPr lang="el-GR" dirty="0" smtClean="0"/>
              <a:t>Στην σύνοψη αποτελεσμάτων παρουσιάζονται και αναλύονται τα ευρήματα της έρευνας, τα οποία συσχετίζονται με πιθανά ευρήματα άλλων ερευνών. Δίνεται έμφαση στη συνεισφορά της έρευνας και συνοπτικά μπορούν να αναφερθούν ζητήματα που προκύπτουν για επόμενες έρευνες. Δείχνοντας τελικά ότι αυτό που ενδιαφέρει με βάση την αξιοπιστία και εγκυρότητα μιας έρευνας είναι η επιστημονική τεκμηρίωση των αποτελεσμάτων, η αποσαφήνιση θέσεων, αλλά και η παρουσίαση των παρατηρήσεων, επιφυλάξεων ή των μελλοντικών προτάσεων για έρευνα. Αν και δεν υπάρχει η έννοια της γενίκευσης, η ποιοτική έρευνα συνεισφέρει στην επιστημονική ανάλυση των θεμάτων μέσα από την τεκμηριωμένη προσέγγιση ή ανάδειξη προβλημάτων που είναι ενσωματωμένα στο κοινωνικό περιβάλλον και στους ευρύτερους χώρους, που εντάσσονται στα δυναμικά πεδία διαφορετικών μορφών κουλτούρας.</a:t>
            </a:r>
            <a:endParaRPr lang="el-GR" dirty="0"/>
          </a:p>
        </p:txBody>
      </p:sp>
    </p:spTree>
    <p:extLst>
      <p:ext uri="{BB962C8B-B14F-4D97-AF65-F5344CB8AC3E}">
        <p14:creationId xmlns:p14="http://schemas.microsoft.com/office/powerpoint/2010/main" val="11207861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Βιβλιογραφία</a:t>
            </a:r>
            <a:endParaRPr lang="el-GR" dirty="0"/>
          </a:p>
        </p:txBody>
      </p:sp>
      <p:sp>
        <p:nvSpPr>
          <p:cNvPr id="3" name="Θέση περιεχομένου 2"/>
          <p:cNvSpPr>
            <a:spLocks noGrp="1"/>
          </p:cNvSpPr>
          <p:nvPr>
            <p:ph idx="1"/>
          </p:nvPr>
        </p:nvSpPr>
        <p:spPr/>
        <p:txBody>
          <a:bodyPr>
            <a:normAutofit/>
          </a:bodyPr>
          <a:lstStyle/>
          <a:p>
            <a:pPr algn="just"/>
            <a:r>
              <a:rPr lang="en-US" dirty="0" smtClean="0"/>
              <a:t>Cohen, L., </a:t>
            </a:r>
            <a:r>
              <a:rPr lang="en-US" dirty="0" err="1" smtClean="0"/>
              <a:t>Manion</a:t>
            </a:r>
            <a:r>
              <a:rPr lang="en-US" dirty="0" smtClean="0"/>
              <a:t>, L. &amp; Morrison, K. (2011). </a:t>
            </a:r>
            <a:r>
              <a:rPr lang="en-US" i="1" dirty="0" smtClean="0"/>
              <a:t>Research Methods in Education</a:t>
            </a:r>
            <a:r>
              <a:rPr lang="en-US" dirty="0" smtClean="0"/>
              <a:t>. London: </a:t>
            </a:r>
            <a:r>
              <a:rPr lang="en-US" dirty="0" err="1" smtClean="0"/>
              <a:t>Routledge</a:t>
            </a:r>
            <a:r>
              <a:rPr lang="en-US" dirty="0" smtClean="0"/>
              <a:t>.</a:t>
            </a:r>
          </a:p>
          <a:p>
            <a:pPr algn="just"/>
            <a:r>
              <a:rPr lang="en-US" dirty="0" smtClean="0"/>
              <a:t>Creswell, J. (2013). </a:t>
            </a:r>
            <a:r>
              <a:rPr lang="en-US" i="1" dirty="0" smtClean="0"/>
              <a:t>Qualitative, Quantitative, and Mixed Methods Approaches.</a:t>
            </a:r>
            <a:r>
              <a:rPr lang="en-US" dirty="0" smtClean="0"/>
              <a:t> London: Sage.</a:t>
            </a:r>
            <a:endParaRPr lang="el-GR" dirty="0" smtClean="0"/>
          </a:p>
          <a:p>
            <a:pPr algn="just"/>
            <a:r>
              <a:rPr lang="en-US" dirty="0" err="1" smtClean="0"/>
              <a:t>Mertens</a:t>
            </a:r>
            <a:r>
              <a:rPr lang="en-US" dirty="0" smtClean="0"/>
              <a:t>, D. (2003</a:t>
            </a:r>
            <a:r>
              <a:rPr lang="en-US" i="1" dirty="0" smtClean="0"/>
              <a:t>). Research </a:t>
            </a:r>
            <a:r>
              <a:rPr lang="en-US" i="1" dirty="0"/>
              <a:t>and Evaluation Methods in Special </a:t>
            </a:r>
            <a:r>
              <a:rPr lang="en-US" i="1" dirty="0" smtClean="0"/>
              <a:t>Education. </a:t>
            </a:r>
            <a:r>
              <a:rPr lang="en-US" dirty="0" smtClean="0"/>
              <a:t>USA: Corwin.</a:t>
            </a:r>
          </a:p>
          <a:p>
            <a:pPr algn="just"/>
            <a:r>
              <a:rPr lang="en-US" dirty="0" smtClean="0"/>
              <a:t>O'Connell</a:t>
            </a:r>
            <a:r>
              <a:rPr lang="el-GR" dirty="0" smtClean="0"/>
              <a:t>, Α.</a:t>
            </a:r>
            <a:r>
              <a:rPr lang="en-US" dirty="0" smtClean="0"/>
              <a:t> </a:t>
            </a:r>
            <a:r>
              <a:rPr lang="el-GR" dirty="0" smtClean="0"/>
              <a:t>&amp;</a:t>
            </a:r>
            <a:r>
              <a:rPr lang="en-US" dirty="0" smtClean="0"/>
              <a:t> </a:t>
            </a:r>
            <a:r>
              <a:rPr lang="en-US" dirty="0" err="1" smtClean="0"/>
              <a:t>McCoach</a:t>
            </a:r>
            <a:r>
              <a:rPr lang="el-GR" dirty="0" smtClean="0"/>
              <a:t>, </a:t>
            </a:r>
            <a:r>
              <a:rPr lang="en-US" dirty="0" smtClean="0"/>
              <a:t>D.</a:t>
            </a:r>
            <a:r>
              <a:rPr lang="el-GR" dirty="0" smtClean="0"/>
              <a:t>Β.</a:t>
            </a:r>
            <a:r>
              <a:rPr lang="en-US" dirty="0" smtClean="0"/>
              <a:t> (2008). </a:t>
            </a:r>
            <a:r>
              <a:rPr lang="en-US" i="1" dirty="0" smtClean="0"/>
              <a:t>Multilevel Modeling of Educational Data</a:t>
            </a:r>
            <a:r>
              <a:rPr lang="en-US" dirty="0" smtClean="0"/>
              <a:t>. New </a:t>
            </a:r>
            <a:r>
              <a:rPr lang="en-US" dirty="0" err="1" smtClean="0"/>
              <a:t>York:Information</a:t>
            </a:r>
            <a:r>
              <a:rPr lang="en-US" dirty="0" smtClean="0"/>
              <a:t> Age Publishing.</a:t>
            </a:r>
          </a:p>
          <a:p>
            <a:pPr algn="just"/>
            <a:endParaRPr lang="el-GR" dirty="0"/>
          </a:p>
        </p:txBody>
      </p:sp>
    </p:spTree>
    <p:extLst>
      <p:ext uri="{BB962C8B-B14F-4D97-AF65-F5344CB8AC3E}">
        <p14:creationId xmlns:p14="http://schemas.microsoft.com/office/powerpoint/2010/main" val="37643752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n-US" dirty="0" smtClean="0"/>
              <a:t> </a:t>
            </a:r>
            <a:endParaRPr lang="el-GR" dirty="0"/>
          </a:p>
        </p:txBody>
      </p:sp>
      <p:sp>
        <p:nvSpPr>
          <p:cNvPr id="3" name="Θέση περιεχομένου 2"/>
          <p:cNvSpPr>
            <a:spLocks noGrp="1"/>
          </p:cNvSpPr>
          <p:nvPr>
            <p:ph idx="1"/>
          </p:nvPr>
        </p:nvSpPr>
        <p:spPr/>
        <p:txBody>
          <a:bodyPr>
            <a:normAutofit lnSpcReduction="10000"/>
          </a:bodyPr>
          <a:lstStyle/>
          <a:p>
            <a:pPr algn="just"/>
            <a:r>
              <a:rPr lang="en-US" dirty="0" err="1" smtClean="0"/>
              <a:t>Payl</a:t>
            </a:r>
            <a:r>
              <a:rPr lang="en-US" dirty="0" smtClean="0"/>
              <a:t>, J</a:t>
            </a:r>
            <a:r>
              <a:rPr lang="en-US" dirty="0"/>
              <a:t>., </a:t>
            </a:r>
            <a:r>
              <a:rPr lang="en-US" dirty="0" err="1" smtClean="0"/>
              <a:t>Kleinhammer-Tramill</a:t>
            </a:r>
            <a:r>
              <a:rPr lang="en-US" dirty="0" smtClean="0"/>
              <a:t>, J. &amp; Fowler, K. (2009). </a:t>
            </a:r>
            <a:r>
              <a:rPr lang="en-US" i="1" dirty="0" smtClean="0"/>
              <a:t>Qualitative </a:t>
            </a:r>
            <a:r>
              <a:rPr lang="en-US" i="1" dirty="0"/>
              <a:t>Research Methods in Special </a:t>
            </a:r>
            <a:r>
              <a:rPr lang="en-US" i="1" dirty="0" smtClean="0"/>
              <a:t>Education</a:t>
            </a:r>
            <a:r>
              <a:rPr lang="en-US" dirty="0" smtClean="0"/>
              <a:t>. </a:t>
            </a:r>
            <a:r>
              <a:rPr lang="en-US" dirty="0"/>
              <a:t>United Kingdom: Love Pub </a:t>
            </a:r>
            <a:r>
              <a:rPr lang="en-US" dirty="0" smtClean="0"/>
              <a:t>Co.</a:t>
            </a:r>
            <a:endParaRPr lang="en-US" dirty="0"/>
          </a:p>
          <a:p>
            <a:pPr algn="just"/>
            <a:r>
              <a:rPr lang="en-US" dirty="0" smtClean="0"/>
              <a:t>Punch, K.F. (2009). Introduction to Research Methods in Education. London: </a:t>
            </a:r>
            <a:r>
              <a:rPr lang="en-US" dirty="0" err="1" smtClean="0"/>
              <a:t>Routledge</a:t>
            </a:r>
            <a:r>
              <a:rPr lang="en-US" dirty="0" smtClean="0"/>
              <a:t>.</a:t>
            </a:r>
          </a:p>
          <a:p>
            <a:pPr algn="just"/>
            <a:r>
              <a:rPr lang="en-US" dirty="0" err="1" smtClean="0"/>
              <a:t>Raudenbush</a:t>
            </a:r>
            <a:r>
              <a:rPr lang="en-US" dirty="0" smtClean="0"/>
              <a:t>, S.W.  &amp; </a:t>
            </a:r>
            <a:r>
              <a:rPr lang="en-US" dirty="0" err="1" smtClean="0"/>
              <a:t>Bryk</a:t>
            </a:r>
            <a:r>
              <a:rPr lang="en-US" dirty="0" smtClean="0"/>
              <a:t>, A.S. (2001). Hierarchical Linear Models: Applications and Data Analysis Methods. London: Sage.</a:t>
            </a:r>
          </a:p>
          <a:p>
            <a:pPr algn="just"/>
            <a:r>
              <a:rPr lang="en-US" dirty="0" err="1" smtClean="0"/>
              <a:t>Sheperis</a:t>
            </a:r>
            <a:r>
              <a:rPr lang="en-US" dirty="0" smtClean="0"/>
              <a:t>, C.J. &amp; Young, J.S. (2009). </a:t>
            </a:r>
            <a:r>
              <a:rPr lang="en-US" i="1" dirty="0" smtClean="0"/>
              <a:t>Counseling Research: Quantitative, Qualitative, and Mixed Methods</a:t>
            </a:r>
            <a:r>
              <a:rPr lang="en-US" dirty="0" smtClean="0"/>
              <a:t>. New York: Pearson.</a:t>
            </a:r>
          </a:p>
          <a:p>
            <a:pPr algn="just"/>
            <a:endParaRPr lang="en-US" dirty="0" smtClean="0"/>
          </a:p>
        </p:txBody>
      </p:sp>
    </p:spTree>
    <p:extLst>
      <p:ext uri="{BB962C8B-B14F-4D97-AF65-F5344CB8AC3E}">
        <p14:creationId xmlns:p14="http://schemas.microsoft.com/office/powerpoint/2010/main" val="17826152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Ποσοτική –ποιοτική έρευνα</a:t>
            </a:r>
            <a:endParaRPr lang="el-GR" dirty="0"/>
          </a:p>
        </p:txBody>
      </p:sp>
      <p:sp>
        <p:nvSpPr>
          <p:cNvPr id="3" name="Θέση περιεχομένου 2"/>
          <p:cNvSpPr>
            <a:spLocks noGrp="1"/>
          </p:cNvSpPr>
          <p:nvPr>
            <p:ph idx="1"/>
          </p:nvPr>
        </p:nvSpPr>
        <p:spPr/>
        <p:txBody>
          <a:bodyPr/>
          <a:lstStyle/>
          <a:p>
            <a:r>
              <a:rPr lang="el-GR" dirty="0" smtClean="0"/>
              <a:t>Ερευνητικός σχεδιασμός</a:t>
            </a:r>
          </a:p>
          <a:p>
            <a:pPr marL="0" indent="0">
              <a:buNone/>
            </a:pPr>
            <a:endParaRPr lang="el-GR" dirty="0" smtClean="0"/>
          </a:p>
          <a:p>
            <a:r>
              <a:rPr lang="el-GR" dirty="0" smtClean="0"/>
              <a:t>Χαρακτηριστικά ποιοτικής και ποσοτικής έρευνας</a:t>
            </a:r>
          </a:p>
          <a:p>
            <a:pPr marL="0" indent="0">
              <a:buNone/>
            </a:pPr>
            <a:endParaRPr lang="el-GR" dirty="0" smtClean="0"/>
          </a:p>
          <a:p>
            <a:r>
              <a:rPr lang="el-GR" dirty="0" smtClean="0"/>
              <a:t>Ιστορικό ποιοτικής έρευνας </a:t>
            </a:r>
            <a:endParaRPr lang="el-GR" dirty="0"/>
          </a:p>
        </p:txBody>
      </p:sp>
    </p:spTree>
    <p:extLst>
      <p:ext uri="{BB962C8B-B14F-4D97-AF65-F5344CB8AC3E}">
        <p14:creationId xmlns:p14="http://schemas.microsoft.com/office/powerpoint/2010/main" val="2106449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a:xfrm>
            <a:off x="457200" y="980728"/>
            <a:ext cx="8229600" cy="5145435"/>
          </a:xfrm>
        </p:spPr>
        <p:txBody>
          <a:bodyPr/>
          <a:lstStyle/>
          <a:p>
            <a:pPr marL="0" indent="0" algn="just">
              <a:buNone/>
            </a:pPr>
            <a:r>
              <a:rPr lang="el-GR" dirty="0" smtClean="0"/>
              <a:t>Αναλύεται η δομή και το περιεχόμενο της έρευνας με έμφαση στο σχεδιασμό της έρευνας, τη συγκέντρωση δεδομένων και στην επιλογή των ερευνητικών εργαλείων. Συγκρίνονται ποσοτικές με ποιοτικές μεθόδους, αναλύονται οι διαφορές και συνδυαστικά προσεγγίζεται η σχέση του εκπαιδευτικού ερευνητικού προβλήματος με την επιλογή μεθόδου διερεύνησης και ερμηνείας. </a:t>
            </a:r>
            <a:endParaRPr lang="el-GR" dirty="0"/>
          </a:p>
        </p:txBody>
      </p:sp>
    </p:spTree>
    <p:extLst>
      <p:ext uri="{BB962C8B-B14F-4D97-AF65-F5344CB8AC3E}">
        <p14:creationId xmlns:p14="http://schemas.microsoft.com/office/powerpoint/2010/main" val="34285468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Ποιοτική έρευνα</a:t>
            </a:r>
            <a:endParaRPr lang="el-GR" dirty="0"/>
          </a:p>
        </p:txBody>
      </p:sp>
      <p:sp>
        <p:nvSpPr>
          <p:cNvPr id="3" name="Θέση περιεχομένου 2"/>
          <p:cNvSpPr>
            <a:spLocks noGrp="1"/>
          </p:cNvSpPr>
          <p:nvPr>
            <p:ph idx="1"/>
          </p:nvPr>
        </p:nvSpPr>
        <p:spPr/>
        <p:txBody>
          <a:bodyPr/>
          <a:lstStyle/>
          <a:p>
            <a:r>
              <a:rPr lang="el-GR" dirty="0" smtClean="0"/>
              <a:t>Ερευνητικά ερωτήματα</a:t>
            </a:r>
          </a:p>
          <a:p>
            <a:pPr marL="0" indent="0">
              <a:buNone/>
            </a:pPr>
            <a:endParaRPr lang="el-GR" dirty="0" smtClean="0"/>
          </a:p>
          <a:p>
            <a:r>
              <a:rPr lang="el-GR" dirty="0" smtClean="0"/>
              <a:t>Ερευνητικές υποθέσεις</a:t>
            </a:r>
          </a:p>
          <a:p>
            <a:pPr marL="0" indent="0">
              <a:buNone/>
            </a:pPr>
            <a:endParaRPr lang="el-GR" dirty="0" smtClean="0"/>
          </a:p>
          <a:p>
            <a:r>
              <a:rPr lang="el-GR" dirty="0" smtClean="0"/>
              <a:t>Δημιουργία κατηγοριών </a:t>
            </a:r>
          </a:p>
          <a:p>
            <a:pPr marL="0" indent="0">
              <a:buNone/>
            </a:pPr>
            <a:endParaRPr lang="el-GR" dirty="0" smtClean="0"/>
          </a:p>
          <a:p>
            <a:r>
              <a:rPr lang="el-GR" dirty="0" smtClean="0"/>
              <a:t>Συσχέτιση κατηγοριών</a:t>
            </a:r>
            <a:endParaRPr lang="el-GR" dirty="0"/>
          </a:p>
        </p:txBody>
      </p:sp>
    </p:spTree>
    <p:extLst>
      <p:ext uri="{BB962C8B-B14F-4D97-AF65-F5344CB8AC3E}">
        <p14:creationId xmlns:p14="http://schemas.microsoft.com/office/powerpoint/2010/main" val="1591104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a:xfrm>
            <a:off x="457200" y="764704"/>
            <a:ext cx="8229600" cy="5361459"/>
          </a:xfrm>
        </p:spPr>
        <p:txBody>
          <a:bodyPr/>
          <a:lstStyle/>
          <a:p>
            <a:pPr marL="0" indent="0" algn="just">
              <a:buNone/>
            </a:pPr>
            <a:r>
              <a:rPr lang="el-GR" dirty="0" smtClean="0"/>
              <a:t>Εστιαζόμαστε στην ποιοτική έρευνα προσδιορίζουμε τη διαδικασία συγκέντρωσης προσωπικών στοιχείων- δεδομένων, περιγράφουμε τη διαδικασία επιλογής και αξιολόγησης τους. Αναφερόμαστε στο δείγμα του προς μελέτη πληθυσμού συσχετίζουμε τα ερευνητικά ερωτήματα και τις ερευνητικές υποθέσεις με τα  αντίστοιχα χαρακτηριστικά και κατηγορίες.</a:t>
            </a:r>
            <a:endParaRPr lang="el-GR" dirty="0"/>
          </a:p>
        </p:txBody>
      </p:sp>
    </p:spTree>
    <p:extLst>
      <p:ext uri="{BB962C8B-B14F-4D97-AF65-F5344CB8AC3E}">
        <p14:creationId xmlns:p14="http://schemas.microsoft.com/office/powerpoint/2010/main" val="3858518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r>
              <a:rPr lang="el-GR" dirty="0" smtClean="0"/>
              <a:t>Ερμηνεία ποιοτικών δεδομένω</a:t>
            </a:r>
            <a:r>
              <a:rPr lang="el-GR" dirty="0"/>
              <a:t>ν</a:t>
            </a:r>
          </a:p>
        </p:txBody>
      </p:sp>
      <p:sp>
        <p:nvSpPr>
          <p:cNvPr id="3" name="Θέση περιεχομένου 2"/>
          <p:cNvSpPr>
            <a:spLocks noGrp="1"/>
          </p:cNvSpPr>
          <p:nvPr>
            <p:ph idx="1"/>
          </p:nvPr>
        </p:nvSpPr>
        <p:spPr/>
        <p:txBody>
          <a:bodyPr/>
          <a:lstStyle/>
          <a:p>
            <a:r>
              <a:rPr lang="el-GR" dirty="0" smtClean="0"/>
              <a:t>Ανάλυση κατηγοριών</a:t>
            </a:r>
          </a:p>
          <a:p>
            <a:endParaRPr lang="el-GR" dirty="0"/>
          </a:p>
          <a:p>
            <a:r>
              <a:rPr lang="el-GR" dirty="0" smtClean="0"/>
              <a:t>Θεωρητική πλαισίωση στοιχείων</a:t>
            </a:r>
          </a:p>
          <a:p>
            <a:pPr marL="137160" indent="0">
              <a:buNone/>
            </a:pPr>
            <a:endParaRPr lang="el-GR" dirty="0"/>
          </a:p>
          <a:p>
            <a:r>
              <a:rPr lang="el-GR" dirty="0" smtClean="0"/>
              <a:t>Συγκριτική προσέγγιση ερμηνευτικών αποφάνσεων</a:t>
            </a:r>
          </a:p>
          <a:p>
            <a:endParaRPr lang="el-GR" dirty="0" smtClean="0"/>
          </a:p>
          <a:p>
            <a:r>
              <a:rPr lang="el-GR" dirty="0" smtClean="0"/>
              <a:t>Όρια ερευνητικής μεθόδου</a:t>
            </a:r>
            <a:endParaRPr lang="el-GR" dirty="0"/>
          </a:p>
        </p:txBody>
      </p:sp>
    </p:spTree>
    <p:extLst>
      <p:ext uri="{BB962C8B-B14F-4D97-AF65-F5344CB8AC3E}">
        <p14:creationId xmlns:p14="http://schemas.microsoft.com/office/powerpoint/2010/main" val="27306641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a:xfrm>
            <a:off x="457200" y="692696"/>
            <a:ext cx="8229600" cy="5433467"/>
          </a:xfrm>
        </p:spPr>
        <p:txBody>
          <a:bodyPr>
            <a:normAutofit/>
          </a:bodyPr>
          <a:lstStyle/>
          <a:p>
            <a:pPr marL="0" indent="0" algn="just">
              <a:buNone/>
            </a:pPr>
            <a:r>
              <a:rPr lang="el-GR" dirty="0" smtClean="0"/>
              <a:t>Τα ερευνητικά δεδομένα για την μελέτη ενός συγκεκριμένου εκπαιδευτικού συστήματος θα κατηγοριοποιηθούν και θα δοθεί έμφαση στην περαιτέρω επεξεργασία με επικέντρωση στην ανάλυση φαινομένων και στην εις βάθος προσέγγιση απόψεων, στάσεων, συμπεριφορών, ανάλογα με τη θεματική της έρευνας. Ο λόγος αξιολογείται ως δομικό σύστημα, άρα αναλύεται ως κατασκευή στο πλαίσιο συγκεκριμένης κουλτούρας. Οι απόψεις των ερωτώμενων ή ο </a:t>
            </a:r>
            <a:r>
              <a:rPr lang="el-GR" dirty="0" err="1" smtClean="0"/>
              <a:t>κειμενικός</a:t>
            </a:r>
            <a:r>
              <a:rPr lang="el-GR" dirty="0" smtClean="0"/>
              <a:t> λόγος εκλαμβάνεται ως κατατετμημένο   σχήμα νοημάτων.</a:t>
            </a:r>
          </a:p>
        </p:txBody>
      </p:sp>
    </p:spTree>
    <p:extLst>
      <p:ext uri="{BB962C8B-B14F-4D97-AF65-F5344CB8AC3E}">
        <p14:creationId xmlns:p14="http://schemas.microsoft.com/office/powerpoint/2010/main" val="732537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Παρουσίαση αποτελεσμάτων</a:t>
            </a:r>
            <a:endParaRPr lang="el-GR" dirty="0"/>
          </a:p>
        </p:txBody>
      </p:sp>
      <p:sp>
        <p:nvSpPr>
          <p:cNvPr id="3" name="Θέση περιεχομένου 2"/>
          <p:cNvSpPr>
            <a:spLocks noGrp="1"/>
          </p:cNvSpPr>
          <p:nvPr>
            <p:ph idx="1"/>
          </p:nvPr>
        </p:nvSpPr>
        <p:spPr/>
        <p:txBody>
          <a:bodyPr/>
          <a:lstStyle/>
          <a:p>
            <a:r>
              <a:rPr lang="el-GR" dirty="0" smtClean="0"/>
              <a:t>Διαγράμματα</a:t>
            </a:r>
          </a:p>
          <a:p>
            <a:endParaRPr lang="el-GR" dirty="0"/>
          </a:p>
          <a:p>
            <a:r>
              <a:rPr lang="el-GR" dirty="0" smtClean="0"/>
              <a:t>Πίνακες</a:t>
            </a:r>
          </a:p>
          <a:p>
            <a:endParaRPr lang="el-GR" dirty="0"/>
          </a:p>
          <a:p>
            <a:r>
              <a:rPr lang="el-GR" dirty="0" smtClean="0"/>
              <a:t>Περιγραφική ανάλυση</a:t>
            </a:r>
          </a:p>
          <a:p>
            <a:endParaRPr lang="el-GR" dirty="0"/>
          </a:p>
          <a:p>
            <a:r>
              <a:rPr lang="el-GR" dirty="0" err="1" smtClean="0"/>
              <a:t>Κειμενικός</a:t>
            </a:r>
            <a:r>
              <a:rPr lang="el-GR" dirty="0" smtClean="0"/>
              <a:t> λόγος</a:t>
            </a:r>
          </a:p>
          <a:p>
            <a:endParaRPr lang="el-GR" dirty="0"/>
          </a:p>
          <a:p>
            <a:r>
              <a:rPr lang="el-GR" dirty="0" smtClean="0"/>
              <a:t>Θεωρητική πλαισίωση</a:t>
            </a:r>
            <a:endParaRPr lang="el-GR" dirty="0"/>
          </a:p>
        </p:txBody>
      </p:sp>
    </p:spTree>
    <p:extLst>
      <p:ext uri="{BB962C8B-B14F-4D97-AF65-F5344CB8AC3E}">
        <p14:creationId xmlns:p14="http://schemas.microsoft.com/office/powerpoint/2010/main" val="15762093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 </a:t>
            </a:r>
            <a:endParaRPr lang="el-GR" dirty="0"/>
          </a:p>
        </p:txBody>
      </p:sp>
      <p:sp>
        <p:nvSpPr>
          <p:cNvPr id="3" name="Θέση περιεχομένου 2"/>
          <p:cNvSpPr>
            <a:spLocks noGrp="1"/>
          </p:cNvSpPr>
          <p:nvPr>
            <p:ph idx="1"/>
          </p:nvPr>
        </p:nvSpPr>
        <p:spPr>
          <a:xfrm>
            <a:off x="457200" y="980728"/>
            <a:ext cx="8229600" cy="5145435"/>
          </a:xfrm>
        </p:spPr>
        <p:txBody>
          <a:bodyPr>
            <a:normAutofit/>
          </a:bodyPr>
          <a:lstStyle/>
          <a:p>
            <a:pPr marL="0" indent="0" algn="just">
              <a:buNone/>
            </a:pPr>
            <a:r>
              <a:rPr lang="el-GR" dirty="0" smtClean="0"/>
              <a:t>Παρουσιάζονται ενδεικτικά τα αποτελέσματα μιας εκπαιδευτικής έρευνας σε διαγράμματα και πίνακες, ώστε να προβληθούν οι πληροφορίες της έρευνας, τα νέα στοιχεία με ευκρινή και ευανάγνωστο τρόπο. Αν και πρόκειται για ποιοτική έρευνα, τα αποτελέσματα συνοψίζονται σε σχήματα- εικόνες, προκειμένου να είναι εύκολο στον ερευνητή να θεωρητικοποιήσει τα αποτελέσματα και στον αναγνώστη να συσχετίσει την αποτύπωση των αποτελεσμάτων με πίνακες- σχήματα εναρμονισμένα με το θεωρητικό μοντέλο ανάλυσης.</a:t>
            </a:r>
            <a:endParaRPr lang="el-GR" dirty="0"/>
          </a:p>
        </p:txBody>
      </p:sp>
    </p:spTree>
    <p:extLst>
      <p:ext uri="{BB962C8B-B14F-4D97-AF65-F5344CB8AC3E}">
        <p14:creationId xmlns:p14="http://schemas.microsoft.com/office/powerpoint/2010/main" val="8496593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ποκορύφωμα">
  <a:themeElements>
    <a:clrScheme name="Αποκορύφωμα">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Αποκορύφωμα">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Αποκορύφωμα">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145</TotalTime>
  <Words>628</Words>
  <Application>Microsoft Office PowerPoint</Application>
  <PresentationFormat>Προβολή στην οθόνη (4:3)</PresentationFormat>
  <Paragraphs>64</Paragraphs>
  <Slides>13</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13</vt:i4>
      </vt:variant>
    </vt:vector>
  </HeadingPairs>
  <TitlesOfParts>
    <vt:vector size="14" baseType="lpstr">
      <vt:lpstr>Αποκορύφωμα</vt:lpstr>
      <vt:lpstr>Εισαγωγή στην Εκπαιδευτική Έρευνα</vt:lpstr>
      <vt:lpstr>Ποσοτική –ποιοτική έρευνα</vt:lpstr>
      <vt:lpstr> </vt:lpstr>
      <vt:lpstr>Ποιοτική έρευνα</vt:lpstr>
      <vt:lpstr> </vt:lpstr>
      <vt:lpstr>Ερμηνεία ποιοτικών δεδομένων</vt:lpstr>
      <vt:lpstr> </vt:lpstr>
      <vt:lpstr>Παρουσίαση αποτελεσμάτων</vt:lpstr>
      <vt:lpstr> </vt:lpstr>
      <vt:lpstr>Αποτελέσματα</vt:lpstr>
      <vt:lpstr> </vt:lpstr>
      <vt:lpstr>Βιβλιογραφία</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Εισαγωγή στην Εκπαιδευτική Έρευνα – Ποσοτική Ανάλυση Δεδομένων</dc:title>
  <dc:creator>user</dc:creator>
  <cp:lastModifiedBy>user</cp:lastModifiedBy>
  <cp:revision>26</cp:revision>
  <dcterms:created xsi:type="dcterms:W3CDTF">2014-10-16T09:39:59Z</dcterms:created>
  <dcterms:modified xsi:type="dcterms:W3CDTF">2020-11-19T15:34:32Z</dcterms:modified>
</cp:coreProperties>
</file>