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57" r:id="rId4"/>
    <p:sldId id="258" r:id="rId5"/>
    <p:sldId id="259" r:id="rId6"/>
    <p:sldId id="271" r:id="rId7"/>
    <p:sldId id="260" r:id="rId8"/>
    <p:sldId id="272" r:id="rId9"/>
    <p:sldId id="273" r:id="rId10"/>
    <p:sldId id="269" r:id="rId11"/>
    <p:sldId id="275" r:id="rId12"/>
    <p:sldId id="274" r:id="rId13"/>
    <p:sldId id="276" r:id="rId14"/>
    <p:sldId id="277" r:id="rId15"/>
    <p:sldId id="282" r:id="rId16"/>
    <p:sldId id="280" r:id="rId17"/>
    <p:sldId id="281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64D76-5574-499F-9650-50277DA6D029}" type="datetimeFigureOut">
              <a:rPr lang="el-GR" smtClean="0"/>
              <a:t>9/5/2021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718AA-56AB-4569-86D7-BF5DC0E162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90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9/5/2021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99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9/5/2021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35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9/5/2021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54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9/5/2021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26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9/5/2021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11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9/5/2021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5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9/5/2021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19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9/5/2021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92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9/5/2021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28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9/5/2021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561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9/5/2021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3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14EE6-7EDA-44C6-97CB-3E4AF0A4DA4E}" type="datetimeFigureOut">
              <a:rPr lang="el-GR" smtClean="0"/>
              <a:t>9/5/2021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37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570.png"/><Relationship Id="rId7" Type="http://schemas.openxmlformats.org/officeDocument/2006/relationships/image" Target="../media/image61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50.png"/><Relationship Id="rId10" Type="http://schemas.openxmlformats.org/officeDocument/2006/relationships/image" Target="../media/image500.png"/><Relationship Id="rId4" Type="http://schemas.openxmlformats.org/officeDocument/2006/relationships/image" Target="../media/image460.png"/><Relationship Id="rId9" Type="http://schemas.openxmlformats.org/officeDocument/2006/relationships/image" Target="../media/image4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50.png"/><Relationship Id="rId3" Type="http://schemas.openxmlformats.org/officeDocument/2006/relationships/image" Target="../media/image570.png"/><Relationship Id="rId7" Type="http://schemas.openxmlformats.org/officeDocument/2006/relationships/image" Target="../media/image511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530.png"/><Relationship Id="rId5" Type="http://schemas.openxmlformats.org/officeDocument/2006/relationships/image" Target="../media/image61.png"/><Relationship Id="rId15" Type="http://schemas.openxmlformats.org/officeDocument/2006/relationships/image" Target="../media/image590.png"/><Relationship Id="rId10" Type="http://schemas.openxmlformats.org/officeDocument/2006/relationships/image" Target="../media/image540.png"/><Relationship Id="rId4" Type="http://schemas.openxmlformats.org/officeDocument/2006/relationships/image" Target="../media/image600.png"/><Relationship Id="rId14" Type="http://schemas.openxmlformats.org/officeDocument/2006/relationships/image" Target="../media/image5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30.png"/><Relationship Id="rId10" Type="http://schemas.openxmlformats.org/officeDocument/2006/relationships/image" Target="../media/image121.png"/><Relationship Id="rId4" Type="http://schemas.openxmlformats.org/officeDocument/2006/relationships/image" Target="../media/image17.png"/><Relationship Id="rId9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30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5" y="3089274"/>
            <a:ext cx="8013700" cy="2441575"/>
          </a:xfrm>
          <a:prstGeom prst="rect">
            <a:avLst/>
          </a:prstGeom>
        </p:spPr>
      </p:pic>
      <p:sp>
        <p:nvSpPr>
          <p:cNvPr id="5" name="1 - Τίτλος"/>
          <p:cNvSpPr>
            <a:spLocks noGrp="1"/>
          </p:cNvSpPr>
          <p:nvPr/>
        </p:nvSpPr>
        <p:spPr bwMode="auto">
          <a:xfrm>
            <a:off x="5199933" y="538162"/>
            <a:ext cx="41449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2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000" dirty="0" smtClean="0">
                <a:solidFill>
                  <a:srgbClr val="FF0000"/>
                </a:solidFill>
                <a:cs typeface="Times New Roman" pitchFamily="18" charset="0"/>
              </a:rPr>
              <a:t>Α</a:t>
            </a:r>
            <a:r>
              <a:rPr lang="el-GR" dirty="0" smtClean="0">
                <a:solidFill>
                  <a:srgbClr val="FFFF00"/>
                </a:solidFill>
                <a:cs typeface="Times New Roman" pitchFamily="18" charset="0"/>
              </a:rPr>
              <a:t>ΝΩΤΑΤΗ</a:t>
            </a:r>
            <a:r>
              <a:rPr lang="el-GR" sz="3000" dirty="0" smtClean="0">
                <a:cs typeface="Times New Roman" pitchFamily="18" charset="0"/>
              </a:rPr>
              <a:t> </a:t>
            </a:r>
            <a:r>
              <a:rPr lang="en-US" sz="3000" dirty="0" smtClean="0">
                <a:cs typeface="Times New Roman" pitchFamily="18" charset="0"/>
              </a:rPr>
              <a:t/>
            </a:r>
            <a:br>
              <a:rPr lang="en-US" sz="3000" dirty="0" smtClean="0">
                <a:cs typeface="Times New Roman" pitchFamily="18" charset="0"/>
              </a:rPr>
            </a:br>
            <a:r>
              <a:rPr lang="el-GR" sz="3000" dirty="0" smtClean="0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el-GR" dirty="0" smtClean="0">
                <a:solidFill>
                  <a:srgbClr val="FFFF00"/>
                </a:solidFill>
                <a:cs typeface="Times New Roman" pitchFamily="18" charset="0"/>
              </a:rPr>
              <a:t>ΧΟΛΗ</a:t>
            </a:r>
            <a:r>
              <a:rPr lang="el-GR" sz="3000" dirty="0">
                <a:cs typeface="Times New Roman" pitchFamily="18" charset="0"/>
              </a:rPr>
              <a:t/>
            </a:r>
            <a:br>
              <a:rPr lang="el-GR" sz="3000" dirty="0">
                <a:cs typeface="Times New Roman" pitchFamily="18" charset="0"/>
              </a:rPr>
            </a:br>
            <a:r>
              <a:rPr lang="el-GR" sz="3000" dirty="0">
                <a:solidFill>
                  <a:srgbClr val="FF0000"/>
                </a:solidFill>
                <a:cs typeface="Times New Roman" pitchFamily="18" charset="0"/>
              </a:rPr>
              <a:t>ΠΑΙ</a:t>
            </a:r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ΔΑΓΩΓΙΚΗΣ</a:t>
            </a:r>
            <a:r>
              <a:rPr lang="el-GR" sz="3000" dirty="0">
                <a:cs typeface="Times New Roman" pitchFamily="18" charset="0"/>
              </a:rPr>
              <a:t> </a:t>
            </a:r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ΚΑΙ</a:t>
            </a:r>
            <a:r>
              <a:rPr lang="el-GR" sz="3000" dirty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el-GR" sz="30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l-GR" sz="3000" dirty="0">
                <a:solidFill>
                  <a:srgbClr val="FF0000"/>
                </a:solidFill>
                <a:cs typeface="Times New Roman" pitchFamily="18" charset="0"/>
              </a:rPr>
              <a:t>Τ</a:t>
            </a:r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ΕΧΝΟΛΟΓΙΚΗΣ</a:t>
            </a:r>
            <a:r>
              <a:rPr lang="el-GR" sz="3000" dirty="0">
                <a:cs typeface="Times New Roman" pitchFamily="18" charset="0"/>
              </a:rPr>
              <a:t/>
            </a:r>
            <a:br>
              <a:rPr lang="el-GR" sz="3000" dirty="0">
                <a:cs typeface="Times New Roman" pitchFamily="18" charset="0"/>
              </a:rPr>
            </a:br>
            <a:r>
              <a:rPr lang="el-GR" sz="3000" dirty="0" smtClean="0">
                <a:solidFill>
                  <a:srgbClr val="FF0000"/>
                </a:solidFill>
                <a:cs typeface="Times New Roman" pitchFamily="18" charset="0"/>
              </a:rPr>
              <a:t>Ε</a:t>
            </a:r>
            <a:r>
              <a:rPr lang="el-GR" dirty="0" smtClean="0">
                <a:solidFill>
                  <a:srgbClr val="FFFF00"/>
                </a:solidFill>
                <a:cs typeface="Times New Roman" pitchFamily="18" charset="0"/>
              </a:rPr>
              <a:t>ΚΠΑΙΔΕΥΣΗΣ</a:t>
            </a:r>
            <a:endParaRPr lang="el-GR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6" name="Objec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5" y="619124"/>
            <a:ext cx="270033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4 - Ορθογώνιο"/>
          <p:cNvSpPr>
            <a:spLocks noChangeArrowheads="1"/>
          </p:cNvSpPr>
          <p:nvPr/>
        </p:nvSpPr>
        <p:spPr bwMode="auto">
          <a:xfrm>
            <a:off x="1841505" y="5857874"/>
            <a:ext cx="820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l-GR" altLang="el-GR" sz="2400">
                <a:solidFill>
                  <a:srgbClr val="FFFF00"/>
                </a:solidFill>
                <a:cs typeface="Times New Roman" pitchFamily="18" charset="0"/>
              </a:rPr>
              <a:t>Καθηγητής Σιδερής  Ευστάθιος</a:t>
            </a:r>
          </a:p>
        </p:txBody>
      </p:sp>
    </p:spTree>
    <p:extLst>
      <p:ext uri="{BB962C8B-B14F-4D97-AF65-F5344CB8AC3E}">
        <p14:creationId xmlns:p14="http://schemas.microsoft.com/office/powerpoint/2010/main" val="36473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Ομάδα 114"/>
          <p:cNvGrpSpPr/>
          <p:nvPr/>
        </p:nvGrpSpPr>
        <p:grpSpPr>
          <a:xfrm>
            <a:off x="4228129" y="2064184"/>
            <a:ext cx="1870064" cy="2444791"/>
            <a:chOff x="5016799" y="2692834"/>
            <a:chExt cx="1870064" cy="2444791"/>
          </a:xfrm>
        </p:grpSpPr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9488" y="2692834"/>
              <a:ext cx="1505160" cy="2095792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5016799" y="4737515"/>
              <a:ext cx="1870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Διαφανές υλικό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Ομάδα 106"/>
          <p:cNvGrpSpPr/>
          <p:nvPr/>
        </p:nvGrpSpPr>
        <p:grpSpPr>
          <a:xfrm>
            <a:off x="1514909" y="1130284"/>
            <a:ext cx="7886423" cy="4124819"/>
            <a:chOff x="2292149" y="1701784"/>
            <a:chExt cx="7886423" cy="4124819"/>
          </a:xfrm>
        </p:grpSpPr>
        <p:sp>
          <p:nvSpPr>
            <p:cNvPr id="24" name="TextBox 23"/>
            <p:cNvSpPr txBox="1"/>
            <p:nvPr/>
          </p:nvSpPr>
          <p:spPr>
            <a:xfrm>
              <a:off x="2665705" y="5426493"/>
              <a:ext cx="1199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Πολωτής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81654" y="3809385"/>
              <a:ext cx="12375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Αναλυτής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4" name="Ομάδα 103"/>
            <p:cNvGrpSpPr/>
            <p:nvPr/>
          </p:nvGrpSpPr>
          <p:grpSpPr>
            <a:xfrm>
              <a:off x="2292149" y="1701784"/>
              <a:ext cx="7886423" cy="3800711"/>
              <a:chOff x="2292149" y="1701784"/>
              <a:chExt cx="7886423" cy="3800711"/>
            </a:xfrm>
          </p:grpSpPr>
          <p:pic>
            <p:nvPicPr>
              <p:cNvPr id="7" name="Εικόνα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8782" y="1701784"/>
                <a:ext cx="1581371" cy="2067213"/>
              </a:xfrm>
              <a:prstGeom prst="rect">
                <a:avLst/>
              </a:prstGeom>
            </p:spPr>
          </p:pic>
          <p:cxnSp>
            <p:nvCxnSpPr>
              <p:cNvPr id="9" name="Ευθεία γραμμή σύνδεσης 8"/>
              <p:cNvCxnSpPr/>
              <p:nvPr/>
            </p:nvCxnSpPr>
            <p:spPr>
              <a:xfrm flipH="1" flipV="1">
                <a:off x="9638572" y="3178014"/>
                <a:ext cx="540000" cy="252000"/>
              </a:xfrm>
              <a:prstGeom prst="line">
                <a:avLst/>
              </a:prstGeom>
              <a:ln w="76200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Ευθεία γραμμή σύνδεσης 37"/>
              <p:cNvCxnSpPr/>
              <p:nvPr/>
            </p:nvCxnSpPr>
            <p:spPr>
              <a:xfrm>
                <a:off x="2989117" y="2922320"/>
                <a:ext cx="3465" cy="575307"/>
              </a:xfrm>
              <a:prstGeom prst="line">
                <a:avLst/>
              </a:prstGeom>
              <a:ln w="76200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Εικόνα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2149" y="3435282"/>
                <a:ext cx="1581371" cy="2067213"/>
              </a:xfrm>
              <a:prstGeom prst="rect">
                <a:avLst/>
              </a:prstGeom>
            </p:spPr>
          </p:pic>
        </p:grpSp>
      </p:grpSp>
      <p:grpSp>
        <p:nvGrpSpPr>
          <p:cNvPr id="2" name="Ομάδα 1"/>
          <p:cNvGrpSpPr/>
          <p:nvPr/>
        </p:nvGrpSpPr>
        <p:grpSpPr>
          <a:xfrm>
            <a:off x="263848" y="1660396"/>
            <a:ext cx="9700974" cy="3618333"/>
            <a:chOff x="263848" y="1660396"/>
            <a:chExt cx="9700974" cy="3618333"/>
          </a:xfrm>
        </p:grpSpPr>
        <p:cxnSp>
          <p:nvCxnSpPr>
            <p:cNvPr id="100" name="Ευθεία γραμμή σύνδεσης 99"/>
            <p:cNvCxnSpPr/>
            <p:nvPr/>
          </p:nvCxnSpPr>
          <p:spPr>
            <a:xfrm>
              <a:off x="8126977" y="1768216"/>
              <a:ext cx="36000" cy="90000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Ομάδα 109"/>
            <p:cNvGrpSpPr/>
            <p:nvPr/>
          </p:nvGrpSpPr>
          <p:grpSpPr>
            <a:xfrm>
              <a:off x="263848" y="1660396"/>
              <a:ext cx="9700974" cy="3618333"/>
              <a:chOff x="1041088" y="2231896"/>
              <a:chExt cx="9700974" cy="3618333"/>
            </a:xfrm>
          </p:grpSpPr>
          <p:cxnSp>
            <p:nvCxnSpPr>
              <p:cNvPr id="22" name="Ευθεία γραμμή σύνδεσης 21"/>
              <p:cNvCxnSpPr/>
              <p:nvPr/>
            </p:nvCxnSpPr>
            <p:spPr>
              <a:xfrm flipV="1">
                <a:off x="1992628" y="4543668"/>
                <a:ext cx="1011910" cy="31061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Ομάδα 105"/>
              <p:cNvGrpSpPr/>
              <p:nvPr/>
            </p:nvGrpSpPr>
            <p:grpSpPr>
              <a:xfrm>
                <a:off x="1041088" y="2231896"/>
                <a:ext cx="9700974" cy="3618333"/>
                <a:chOff x="1041088" y="2231896"/>
                <a:chExt cx="9700974" cy="3618333"/>
              </a:xfrm>
            </p:grpSpPr>
            <p:cxnSp>
              <p:nvCxnSpPr>
                <p:cNvPr id="18" name="Ευθεία γραμμή σύνδεσης 17"/>
                <p:cNvCxnSpPr/>
                <p:nvPr/>
              </p:nvCxnSpPr>
              <p:spPr>
                <a:xfrm flipV="1">
                  <a:off x="6421454" y="3043970"/>
                  <a:ext cx="1579015" cy="46900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Ευθεία γραμμή σύνδεσης 19"/>
                <p:cNvCxnSpPr/>
                <p:nvPr/>
              </p:nvCxnSpPr>
              <p:spPr>
                <a:xfrm flipV="1">
                  <a:off x="9639176" y="2231896"/>
                  <a:ext cx="1102886" cy="32485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Ευθεία γραμμή σύνδεσης 4"/>
                <p:cNvCxnSpPr/>
                <p:nvPr/>
              </p:nvCxnSpPr>
              <p:spPr>
                <a:xfrm flipV="1">
                  <a:off x="3750786" y="3739053"/>
                  <a:ext cx="1944000" cy="5760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0" name="Ομάδα 39"/>
                <p:cNvGrpSpPr/>
                <p:nvPr/>
              </p:nvGrpSpPr>
              <p:grpSpPr>
                <a:xfrm rot="20152417">
                  <a:off x="1041088" y="3513045"/>
                  <a:ext cx="1305678" cy="2337184"/>
                  <a:chOff x="813664" y="181272"/>
                  <a:chExt cx="1305678" cy="2337184"/>
                </a:xfrm>
              </p:grpSpPr>
              <p:grpSp>
                <p:nvGrpSpPr>
                  <p:cNvPr id="43" name="Ομάδα 42"/>
                  <p:cNvGrpSpPr/>
                  <p:nvPr/>
                </p:nvGrpSpPr>
                <p:grpSpPr>
                  <a:xfrm rot="20998594">
                    <a:off x="1228375" y="652408"/>
                    <a:ext cx="842574" cy="1866048"/>
                    <a:chOff x="8892749" y="3903515"/>
                    <a:chExt cx="842574" cy="1866048"/>
                  </a:xfrm>
                </p:grpSpPr>
                <p:grpSp>
                  <p:nvGrpSpPr>
                    <p:cNvPr id="45" name="Ομάδα 44"/>
                    <p:cNvGrpSpPr/>
                    <p:nvPr/>
                  </p:nvGrpSpPr>
                  <p:grpSpPr>
                    <a:xfrm>
                      <a:off x="8892749" y="3985429"/>
                      <a:ext cx="842574" cy="1743898"/>
                      <a:chOff x="2000508" y="4732020"/>
                      <a:chExt cx="842574" cy="1743898"/>
                    </a:xfrm>
                  </p:grpSpPr>
                  <p:cxnSp>
                    <p:nvCxnSpPr>
                      <p:cNvPr id="48" name="Ευθύγραμμο βέλος σύνδεσης 47"/>
                      <p:cNvCxnSpPr/>
                      <p:nvPr/>
                    </p:nvCxnSpPr>
                    <p:spPr>
                      <a:xfrm flipH="1">
                        <a:off x="2091690" y="4732020"/>
                        <a:ext cx="630585" cy="1743898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Ευθύγραμμο βέλος σύνδεσης 48"/>
                      <p:cNvCxnSpPr/>
                      <p:nvPr/>
                    </p:nvCxnSpPr>
                    <p:spPr>
                      <a:xfrm flipH="1">
                        <a:off x="2000509" y="4870092"/>
                        <a:ext cx="842573" cy="1467326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Ευθύγραμμο βέλος σύνδεσης 49"/>
                      <p:cNvCxnSpPr/>
                      <p:nvPr/>
                    </p:nvCxnSpPr>
                    <p:spPr>
                      <a:xfrm flipH="1">
                        <a:off x="2301779" y="4904418"/>
                        <a:ext cx="216000" cy="142157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Ευθύγραμμο βέλος σύνδεσης 50"/>
                      <p:cNvCxnSpPr/>
                      <p:nvPr/>
                    </p:nvCxnSpPr>
                    <p:spPr>
                      <a:xfrm flipH="1">
                        <a:off x="2000508" y="5178015"/>
                        <a:ext cx="842574" cy="838537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Ευθύγραμμο βέλος σύνδεσης 51"/>
                      <p:cNvCxnSpPr/>
                      <p:nvPr/>
                    </p:nvCxnSpPr>
                    <p:spPr>
                      <a:xfrm>
                        <a:off x="2091690" y="5603969"/>
                        <a:ext cx="569491" cy="11234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Ευθύγραμμο βέλος σύνδεσης 52"/>
                      <p:cNvCxnSpPr/>
                      <p:nvPr/>
                    </p:nvCxnSpPr>
                    <p:spPr>
                      <a:xfrm>
                        <a:off x="2301779" y="5178015"/>
                        <a:ext cx="191106" cy="830013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6" name="Οβάλ 45"/>
                    <p:cNvSpPr/>
                    <p:nvPr/>
                  </p:nvSpPr>
                  <p:spPr>
                    <a:xfrm>
                      <a:off x="9224010" y="4815666"/>
                      <a:ext cx="108222" cy="10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47" name="Οβάλ 46"/>
                    <p:cNvSpPr/>
                    <p:nvPr/>
                  </p:nvSpPr>
                  <p:spPr>
                    <a:xfrm rot="1311563">
                      <a:off x="8980757" y="3903515"/>
                      <a:ext cx="602173" cy="1866048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13664" y="181272"/>
                    <a:ext cx="130567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Φυσικό Φως</a:t>
                    </a:r>
                    <a:endParaRPr lang="el-GR" sz="1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2" name="Ομάδα 61"/>
                <p:cNvGrpSpPr/>
                <p:nvPr/>
              </p:nvGrpSpPr>
              <p:grpSpPr>
                <a:xfrm>
                  <a:off x="3746392" y="3429387"/>
                  <a:ext cx="1986444" cy="1234986"/>
                  <a:chOff x="3746392" y="3429387"/>
                  <a:chExt cx="1951516" cy="1234986"/>
                </a:xfrm>
              </p:grpSpPr>
              <p:grpSp>
                <p:nvGrpSpPr>
                  <p:cNvPr id="60" name="Ομάδα 59"/>
                  <p:cNvGrpSpPr/>
                  <p:nvPr/>
                </p:nvGrpSpPr>
                <p:grpSpPr>
                  <a:xfrm>
                    <a:off x="3746392" y="3578331"/>
                    <a:ext cx="1476813" cy="1086042"/>
                    <a:chOff x="3873520" y="1979800"/>
                    <a:chExt cx="1476813" cy="829177"/>
                  </a:xfrm>
                </p:grpSpPr>
                <p:sp>
                  <p:nvSpPr>
                    <p:cNvPr id="56" name="Ελεύθερη σχεδίαση 55"/>
                    <p:cNvSpPr/>
                    <p:nvPr/>
                  </p:nvSpPr>
                  <p:spPr>
                    <a:xfrm>
                      <a:off x="3873520" y="2213747"/>
                      <a:ext cx="509155" cy="595230"/>
                    </a:xfrm>
                    <a:custGeom>
                      <a:avLst/>
                      <a:gdLst>
                        <a:gd name="connsiteX0" fmla="*/ 0 w 509155"/>
                        <a:gd name="connsiteY0" fmla="*/ 428332 h 595230"/>
                        <a:gd name="connsiteX1" fmla="*/ 135082 w 509155"/>
                        <a:gd name="connsiteY1" fmla="*/ 2304 h 595230"/>
                        <a:gd name="connsiteX2" fmla="*/ 353291 w 509155"/>
                        <a:gd name="connsiteY2" fmla="*/ 594586 h 595230"/>
                        <a:gd name="connsiteX3" fmla="*/ 509155 w 509155"/>
                        <a:gd name="connsiteY3" fmla="*/ 126995 h 595230"/>
                        <a:gd name="connsiteX4" fmla="*/ 509155 w 509155"/>
                        <a:gd name="connsiteY4" fmla="*/ 126995 h 595230"/>
                        <a:gd name="connsiteX5" fmla="*/ 509155 w 509155"/>
                        <a:gd name="connsiteY5" fmla="*/ 126995 h 595230"/>
                        <a:gd name="connsiteX0" fmla="*/ 0 w 509155"/>
                        <a:gd name="connsiteY0" fmla="*/ 428332 h 595230"/>
                        <a:gd name="connsiteX1" fmla="*/ 135082 w 509155"/>
                        <a:gd name="connsiteY1" fmla="*/ 2304 h 595230"/>
                        <a:gd name="connsiteX2" fmla="*/ 353291 w 509155"/>
                        <a:gd name="connsiteY2" fmla="*/ 594586 h 595230"/>
                        <a:gd name="connsiteX3" fmla="*/ 509155 w 509155"/>
                        <a:gd name="connsiteY3" fmla="*/ 126995 h 595230"/>
                        <a:gd name="connsiteX4" fmla="*/ 509155 w 509155"/>
                        <a:gd name="connsiteY4" fmla="*/ 126995 h 595230"/>
                        <a:gd name="connsiteX5" fmla="*/ 488373 w 509155"/>
                        <a:gd name="connsiteY5" fmla="*/ 126995 h 595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09155" h="595230">
                          <a:moveTo>
                            <a:pt x="0" y="428332"/>
                          </a:moveTo>
                          <a:cubicBezTo>
                            <a:pt x="38100" y="201463"/>
                            <a:pt x="76200" y="-25405"/>
                            <a:pt x="135082" y="2304"/>
                          </a:cubicBezTo>
                          <a:cubicBezTo>
                            <a:pt x="193964" y="30013"/>
                            <a:pt x="290945" y="573804"/>
                            <a:pt x="353291" y="594586"/>
                          </a:cubicBezTo>
                          <a:cubicBezTo>
                            <a:pt x="415637" y="615368"/>
                            <a:pt x="509155" y="126995"/>
                            <a:pt x="509155" y="126995"/>
                          </a:cubicBezTo>
                          <a:lnTo>
                            <a:pt x="509155" y="126995"/>
                          </a:lnTo>
                          <a:lnTo>
                            <a:pt x="488373" y="126995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57" name="Ελεύθερη σχεδίαση 56"/>
                    <p:cNvSpPr/>
                    <p:nvPr/>
                  </p:nvSpPr>
                  <p:spPr>
                    <a:xfrm>
                      <a:off x="4346058" y="2089862"/>
                      <a:ext cx="519546" cy="595230"/>
                    </a:xfrm>
                    <a:custGeom>
                      <a:avLst/>
                      <a:gdLst>
                        <a:gd name="connsiteX0" fmla="*/ 0 w 509155"/>
                        <a:gd name="connsiteY0" fmla="*/ 428332 h 595230"/>
                        <a:gd name="connsiteX1" fmla="*/ 135082 w 509155"/>
                        <a:gd name="connsiteY1" fmla="*/ 2304 h 595230"/>
                        <a:gd name="connsiteX2" fmla="*/ 353291 w 509155"/>
                        <a:gd name="connsiteY2" fmla="*/ 594586 h 595230"/>
                        <a:gd name="connsiteX3" fmla="*/ 509155 w 509155"/>
                        <a:gd name="connsiteY3" fmla="*/ 126995 h 595230"/>
                        <a:gd name="connsiteX4" fmla="*/ 509155 w 509155"/>
                        <a:gd name="connsiteY4" fmla="*/ 126995 h 595230"/>
                        <a:gd name="connsiteX5" fmla="*/ 509155 w 509155"/>
                        <a:gd name="connsiteY5" fmla="*/ 126995 h 595230"/>
                        <a:gd name="connsiteX0" fmla="*/ 0 w 519546"/>
                        <a:gd name="connsiteY0" fmla="*/ 428332 h 595230"/>
                        <a:gd name="connsiteX1" fmla="*/ 145473 w 519546"/>
                        <a:gd name="connsiteY1" fmla="*/ 2304 h 595230"/>
                        <a:gd name="connsiteX2" fmla="*/ 363682 w 519546"/>
                        <a:gd name="connsiteY2" fmla="*/ 594586 h 595230"/>
                        <a:gd name="connsiteX3" fmla="*/ 519546 w 519546"/>
                        <a:gd name="connsiteY3" fmla="*/ 126995 h 595230"/>
                        <a:gd name="connsiteX4" fmla="*/ 519546 w 519546"/>
                        <a:gd name="connsiteY4" fmla="*/ 126995 h 595230"/>
                        <a:gd name="connsiteX5" fmla="*/ 519546 w 519546"/>
                        <a:gd name="connsiteY5" fmla="*/ 126995 h 595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9546" h="595230">
                          <a:moveTo>
                            <a:pt x="0" y="428332"/>
                          </a:moveTo>
                          <a:cubicBezTo>
                            <a:pt x="38100" y="201463"/>
                            <a:pt x="84859" y="-25405"/>
                            <a:pt x="145473" y="2304"/>
                          </a:cubicBezTo>
                          <a:cubicBezTo>
                            <a:pt x="206087" y="30013"/>
                            <a:pt x="301336" y="573804"/>
                            <a:pt x="363682" y="594586"/>
                          </a:cubicBezTo>
                          <a:cubicBezTo>
                            <a:pt x="426028" y="615368"/>
                            <a:pt x="519546" y="126995"/>
                            <a:pt x="519546" y="126995"/>
                          </a:cubicBezTo>
                          <a:lnTo>
                            <a:pt x="519546" y="126995"/>
                          </a:lnTo>
                          <a:lnTo>
                            <a:pt x="519546" y="126995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59" name="Ελεύθερη σχεδίαση 58"/>
                    <p:cNvSpPr/>
                    <p:nvPr/>
                  </p:nvSpPr>
                  <p:spPr>
                    <a:xfrm>
                      <a:off x="4830787" y="1979800"/>
                      <a:ext cx="519546" cy="595230"/>
                    </a:xfrm>
                    <a:custGeom>
                      <a:avLst/>
                      <a:gdLst>
                        <a:gd name="connsiteX0" fmla="*/ 0 w 509155"/>
                        <a:gd name="connsiteY0" fmla="*/ 428332 h 595230"/>
                        <a:gd name="connsiteX1" fmla="*/ 135082 w 509155"/>
                        <a:gd name="connsiteY1" fmla="*/ 2304 h 595230"/>
                        <a:gd name="connsiteX2" fmla="*/ 353291 w 509155"/>
                        <a:gd name="connsiteY2" fmla="*/ 594586 h 595230"/>
                        <a:gd name="connsiteX3" fmla="*/ 509155 w 509155"/>
                        <a:gd name="connsiteY3" fmla="*/ 126995 h 595230"/>
                        <a:gd name="connsiteX4" fmla="*/ 509155 w 509155"/>
                        <a:gd name="connsiteY4" fmla="*/ 126995 h 595230"/>
                        <a:gd name="connsiteX5" fmla="*/ 509155 w 509155"/>
                        <a:gd name="connsiteY5" fmla="*/ 126995 h 595230"/>
                        <a:gd name="connsiteX0" fmla="*/ 0 w 519546"/>
                        <a:gd name="connsiteY0" fmla="*/ 428332 h 595230"/>
                        <a:gd name="connsiteX1" fmla="*/ 145473 w 519546"/>
                        <a:gd name="connsiteY1" fmla="*/ 2304 h 595230"/>
                        <a:gd name="connsiteX2" fmla="*/ 363682 w 519546"/>
                        <a:gd name="connsiteY2" fmla="*/ 594586 h 595230"/>
                        <a:gd name="connsiteX3" fmla="*/ 519546 w 519546"/>
                        <a:gd name="connsiteY3" fmla="*/ 126995 h 595230"/>
                        <a:gd name="connsiteX4" fmla="*/ 519546 w 519546"/>
                        <a:gd name="connsiteY4" fmla="*/ 126995 h 595230"/>
                        <a:gd name="connsiteX5" fmla="*/ 519546 w 519546"/>
                        <a:gd name="connsiteY5" fmla="*/ 126995 h 595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9546" h="595230">
                          <a:moveTo>
                            <a:pt x="0" y="428332"/>
                          </a:moveTo>
                          <a:cubicBezTo>
                            <a:pt x="38100" y="201463"/>
                            <a:pt x="84859" y="-25405"/>
                            <a:pt x="145473" y="2304"/>
                          </a:cubicBezTo>
                          <a:cubicBezTo>
                            <a:pt x="206087" y="30013"/>
                            <a:pt x="301336" y="573804"/>
                            <a:pt x="363682" y="594586"/>
                          </a:cubicBezTo>
                          <a:cubicBezTo>
                            <a:pt x="426028" y="615368"/>
                            <a:pt x="519546" y="126995"/>
                            <a:pt x="519546" y="126995"/>
                          </a:cubicBezTo>
                          <a:lnTo>
                            <a:pt x="519546" y="126995"/>
                          </a:lnTo>
                          <a:lnTo>
                            <a:pt x="519546" y="126995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sp>
                <p:nvSpPr>
                  <p:cNvPr id="61" name="Ελεύθερη σχεδίαση 60"/>
                  <p:cNvSpPr/>
                  <p:nvPr/>
                </p:nvSpPr>
                <p:spPr>
                  <a:xfrm>
                    <a:off x="5178362" y="3429387"/>
                    <a:ext cx="519546" cy="779622"/>
                  </a:xfrm>
                  <a:custGeom>
                    <a:avLst/>
                    <a:gdLst>
                      <a:gd name="connsiteX0" fmla="*/ 0 w 509155"/>
                      <a:gd name="connsiteY0" fmla="*/ 428332 h 595230"/>
                      <a:gd name="connsiteX1" fmla="*/ 135082 w 509155"/>
                      <a:gd name="connsiteY1" fmla="*/ 2304 h 595230"/>
                      <a:gd name="connsiteX2" fmla="*/ 353291 w 509155"/>
                      <a:gd name="connsiteY2" fmla="*/ 594586 h 595230"/>
                      <a:gd name="connsiteX3" fmla="*/ 509155 w 509155"/>
                      <a:gd name="connsiteY3" fmla="*/ 126995 h 595230"/>
                      <a:gd name="connsiteX4" fmla="*/ 509155 w 509155"/>
                      <a:gd name="connsiteY4" fmla="*/ 126995 h 595230"/>
                      <a:gd name="connsiteX5" fmla="*/ 509155 w 509155"/>
                      <a:gd name="connsiteY5" fmla="*/ 126995 h 595230"/>
                      <a:gd name="connsiteX0" fmla="*/ 0 w 519546"/>
                      <a:gd name="connsiteY0" fmla="*/ 428332 h 595230"/>
                      <a:gd name="connsiteX1" fmla="*/ 145473 w 519546"/>
                      <a:gd name="connsiteY1" fmla="*/ 2304 h 595230"/>
                      <a:gd name="connsiteX2" fmla="*/ 363682 w 519546"/>
                      <a:gd name="connsiteY2" fmla="*/ 594586 h 595230"/>
                      <a:gd name="connsiteX3" fmla="*/ 519546 w 519546"/>
                      <a:gd name="connsiteY3" fmla="*/ 126995 h 595230"/>
                      <a:gd name="connsiteX4" fmla="*/ 519546 w 519546"/>
                      <a:gd name="connsiteY4" fmla="*/ 126995 h 595230"/>
                      <a:gd name="connsiteX5" fmla="*/ 519546 w 519546"/>
                      <a:gd name="connsiteY5" fmla="*/ 126995 h 595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9546" h="595230">
                        <a:moveTo>
                          <a:pt x="0" y="428332"/>
                        </a:moveTo>
                        <a:cubicBezTo>
                          <a:pt x="38100" y="201463"/>
                          <a:pt x="84859" y="-25405"/>
                          <a:pt x="145473" y="2304"/>
                        </a:cubicBezTo>
                        <a:cubicBezTo>
                          <a:pt x="206087" y="30013"/>
                          <a:pt x="301336" y="573804"/>
                          <a:pt x="363682" y="594586"/>
                        </a:cubicBezTo>
                        <a:cubicBezTo>
                          <a:pt x="426028" y="615368"/>
                          <a:pt x="519546" y="126995"/>
                          <a:pt x="519546" y="126995"/>
                        </a:cubicBezTo>
                        <a:lnTo>
                          <a:pt x="519546" y="126995"/>
                        </a:lnTo>
                        <a:lnTo>
                          <a:pt x="519546" y="126995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grpSp>
              <p:nvGrpSpPr>
                <p:cNvPr id="99" name="Ομάδα 98"/>
                <p:cNvGrpSpPr/>
                <p:nvPr/>
              </p:nvGrpSpPr>
              <p:grpSpPr>
                <a:xfrm>
                  <a:off x="6446397" y="2461361"/>
                  <a:ext cx="2484000" cy="1360021"/>
                  <a:chOff x="6445522" y="2461361"/>
                  <a:chExt cx="2436429" cy="1360021"/>
                </a:xfrm>
              </p:grpSpPr>
              <p:grpSp>
                <p:nvGrpSpPr>
                  <p:cNvPr id="92" name="Ομάδα 91"/>
                  <p:cNvGrpSpPr/>
                  <p:nvPr/>
                </p:nvGrpSpPr>
                <p:grpSpPr>
                  <a:xfrm>
                    <a:off x="6445522" y="2586401"/>
                    <a:ext cx="1951517" cy="1234981"/>
                    <a:chOff x="3791236" y="3372237"/>
                    <a:chExt cx="1951517" cy="1234981"/>
                  </a:xfrm>
                </p:grpSpPr>
                <p:grpSp>
                  <p:nvGrpSpPr>
                    <p:cNvPr id="93" name="Ομάδα 92"/>
                    <p:cNvGrpSpPr/>
                    <p:nvPr/>
                  </p:nvGrpSpPr>
                  <p:grpSpPr>
                    <a:xfrm>
                      <a:off x="3791236" y="3521175"/>
                      <a:ext cx="1466605" cy="1086043"/>
                      <a:chOff x="3918364" y="1936165"/>
                      <a:chExt cx="1466605" cy="829178"/>
                    </a:xfrm>
                  </p:grpSpPr>
                  <p:sp>
                    <p:nvSpPr>
                      <p:cNvPr id="95" name="Ελεύθερη σχεδίαση 94"/>
                      <p:cNvSpPr/>
                      <p:nvPr/>
                    </p:nvSpPr>
                    <p:spPr>
                      <a:xfrm>
                        <a:off x="3918364" y="2170113"/>
                        <a:ext cx="509155" cy="595230"/>
                      </a:xfrm>
                      <a:custGeom>
                        <a:avLst/>
                        <a:gdLst>
                          <a:gd name="connsiteX0" fmla="*/ 0 w 509155"/>
                          <a:gd name="connsiteY0" fmla="*/ 428332 h 595230"/>
                          <a:gd name="connsiteX1" fmla="*/ 135082 w 509155"/>
                          <a:gd name="connsiteY1" fmla="*/ 2304 h 595230"/>
                          <a:gd name="connsiteX2" fmla="*/ 353291 w 509155"/>
                          <a:gd name="connsiteY2" fmla="*/ 594586 h 595230"/>
                          <a:gd name="connsiteX3" fmla="*/ 509155 w 509155"/>
                          <a:gd name="connsiteY3" fmla="*/ 126995 h 595230"/>
                          <a:gd name="connsiteX4" fmla="*/ 509155 w 509155"/>
                          <a:gd name="connsiteY4" fmla="*/ 126995 h 595230"/>
                          <a:gd name="connsiteX5" fmla="*/ 509155 w 509155"/>
                          <a:gd name="connsiteY5" fmla="*/ 126995 h 595230"/>
                          <a:gd name="connsiteX0" fmla="*/ 0 w 509155"/>
                          <a:gd name="connsiteY0" fmla="*/ 428332 h 595230"/>
                          <a:gd name="connsiteX1" fmla="*/ 135082 w 509155"/>
                          <a:gd name="connsiteY1" fmla="*/ 2304 h 595230"/>
                          <a:gd name="connsiteX2" fmla="*/ 353291 w 509155"/>
                          <a:gd name="connsiteY2" fmla="*/ 594586 h 595230"/>
                          <a:gd name="connsiteX3" fmla="*/ 509155 w 509155"/>
                          <a:gd name="connsiteY3" fmla="*/ 126995 h 595230"/>
                          <a:gd name="connsiteX4" fmla="*/ 509155 w 509155"/>
                          <a:gd name="connsiteY4" fmla="*/ 126995 h 595230"/>
                          <a:gd name="connsiteX5" fmla="*/ 488373 w 509155"/>
                          <a:gd name="connsiteY5" fmla="*/ 126995 h 5952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09155" h="595230">
                            <a:moveTo>
                              <a:pt x="0" y="428332"/>
                            </a:moveTo>
                            <a:cubicBezTo>
                              <a:pt x="38100" y="201463"/>
                              <a:pt x="76200" y="-25405"/>
                              <a:pt x="135082" y="2304"/>
                            </a:cubicBezTo>
                            <a:cubicBezTo>
                              <a:pt x="193964" y="30013"/>
                              <a:pt x="290945" y="573804"/>
                              <a:pt x="353291" y="594586"/>
                            </a:cubicBezTo>
                            <a:cubicBezTo>
                              <a:pt x="415637" y="615368"/>
                              <a:pt x="509155" y="126995"/>
                              <a:pt x="509155" y="126995"/>
                            </a:cubicBezTo>
                            <a:lnTo>
                              <a:pt x="509155" y="126995"/>
                            </a:lnTo>
                            <a:lnTo>
                              <a:pt x="488373" y="126995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96" name="Ελεύθερη σχεδίαση 95"/>
                      <p:cNvSpPr/>
                      <p:nvPr/>
                    </p:nvSpPr>
                    <p:spPr>
                      <a:xfrm>
                        <a:off x="4390902" y="2046226"/>
                        <a:ext cx="519546" cy="595230"/>
                      </a:xfrm>
                      <a:custGeom>
                        <a:avLst/>
                        <a:gdLst>
                          <a:gd name="connsiteX0" fmla="*/ 0 w 509155"/>
                          <a:gd name="connsiteY0" fmla="*/ 428332 h 595230"/>
                          <a:gd name="connsiteX1" fmla="*/ 135082 w 509155"/>
                          <a:gd name="connsiteY1" fmla="*/ 2304 h 595230"/>
                          <a:gd name="connsiteX2" fmla="*/ 353291 w 509155"/>
                          <a:gd name="connsiteY2" fmla="*/ 594586 h 595230"/>
                          <a:gd name="connsiteX3" fmla="*/ 509155 w 509155"/>
                          <a:gd name="connsiteY3" fmla="*/ 126995 h 595230"/>
                          <a:gd name="connsiteX4" fmla="*/ 509155 w 509155"/>
                          <a:gd name="connsiteY4" fmla="*/ 126995 h 595230"/>
                          <a:gd name="connsiteX5" fmla="*/ 509155 w 509155"/>
                          <a:gd name="connsiteY5" fmla="*/ 126995 h 595230"/>
                          <a:gd name="connsiteX0" fmla="*/ 0 w 519546"/>
                          <a:gd name="connsiteY0" fmla="*/ 428332 h 595230"/>
                          <a:gd name="connsiteX1" fmla="*/ 145473 w 519546"/>
                          <a:gd name="connsiteY1" fmla="*/ 2304 h 595230"/>
                          <a:gd name="connsiteX2" fmla="*/ 363682 w 519546"/>
                          <a:gd name="connsiteY2" fmla="*/ 594586 h 595230"/>
                          <a:gd name="connsiteX3" fmla="*/ 519546 w 519546"/>
                          <a:gd name="connsiteY3" fmla="*/ 126995 h 595230"/>
                          <a:gd name="connsiteX4" fmla="*/ 519546 w 519546"/>
                          <a:gd name="connsiteY4" fmla="*/ 126995 h 595230"/>
                          <a:gd name="connsiteX5" fmla="*/ 519546 w 519546"/>
                          <a:gd name="connsiteY5" fmla="*/ 126995 h 5952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19546" h="595230">
                            <a:moveTo>
                              <a:pt x="0" y="428332"/>
                            </a:moveTo>
                            <a:cubicBezTo>
                              <a:pt x="38100" y="201463"/>
                              <a:pt x="84859" y="-25405"/>
                              <a:pt x="145473" y="2304"/>
                            </a:cubicBezTo>
                            <a:cubicBezTo>
                              <a:pt x="206087" y="30013"/>
                              <a:pt x="301336" y="573804"/>
                              <a:pt x="363682" y="594586"/>
                            </a:cubicBezTo>
                            <a:cubicBezTo>
                              <a:pt x="426028" y="615368"/>
                              <a:pt x="519546" y="126995"/>
                              <a:pt x="519546" y="126995"/>
                            </a:cubicBezTo>
                            <a:lnTo>
                              <a:pt x="519546" y="126995"/>
                            </a:lnTo>
                            <a:lnTo>
                              <a:pt x="519546" y="126995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97" name="Ελεύθερη σχεδίαση 96"/>
                      <p:cNvSpPr/>
                      <p:nvPr/>
                    </p:nvSpPr>
                    <p:spPr>
                      <a:xfrm>
                        <a:off x="4865423" y="1936165"/>
                        <a:ext cx="519546" cy="595230"/>
                      </a:xfrm>
                      <a:custGeom>
                        <a:avLst/>
                        <a:gdLst>
                          <a:gd name="connsiteX0" fmla="*/ 0 w 509155"/>
                          <a:gd name="connsiteY0" fmla="*/ 428332 h 595230"/>
                          <a:gd name="connsiteX1" fmla="*/ 135082 w 509155"/>
                          <a:gd name="connsiteY1" fmla="*/ 2304 h 595230"/>
                          <a:gd name="connsiteX2" fmla="*/ 353291 w 509155"/>
                          <a:gd name="connsiteY2" fmla="*/ 594586 h 595230"/>
                          <a:gd name="connsiteX3" fmla="*/ 509155 w 509155"/>
                          <a:gd name="connsiteY3" fmla="*/ 126995 h 595230"/>
                          <a:gd name="connsiteX4" fmla="*/ 509155 w 509155"/>
                          <a:gd name="connsiteY4" fmla="*/ 126995 h 595230"/>
                          <a:gd name="connsiteX5" fmla="*/ 509155 w 509155"/>
                          <a:gd name="connsiteY5" fmla="*/ 126995 h 595230"/>
                          <a:gd name="connsiteX0" fmla="*/ 0 w 519546"/>
                          <a:gd name="connsiteY0" fmla="*/ 428332 h 595230"/>
                          <a:gd name="connsiteX1" fmla="*/ 145473 w 519546"/>
                          <a:gd name="connsiteY1" fmla="*/ 2304 h 595230"/>
                          <a:gd name="connsiteX2" fmla="*/ 363682 w 519546"/>
                          <a:gd name="connsiteY2" fmla="*/ 594586 h 595230"/>
                          <a:gd name="connsiteX3" fmla="*/ 519546 w 519546"/>
                          <a:gd name="connsiteY3" fmla="*/ 126995 h 595230"/>
                          <a:gd name="connsiteX4" fmla="*/ 519546 w 519546"/>
                          <a:gd name="connsiteY4" fmla="*/ 126995 h 595230"/>
                          <a:gd name="connsiteX5" fmla="*/ 519546 w 519546"/>
                          <a:gd name="connsiteY5" fmla="*/ 126995 h 5952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19546" h="595230">
                            <a:moveTo>
                              <a:pt x="0" y="428332"/>
                            </a:moveTo>
                            <a:cubicBezTo>
                              <a:pt x="38100" y="201463"/>
                              <a:pt x="84859" y="-25405"/>
                              <a:pt x="145473" y="2304"/>
                            </a:cubicBezTo>
                            <a:cubicBezTo>
                              <a:pt x="206087" y="30013"/>
                              <a:pt x="301336" y="573804"/>
                              <a:pt x="363682" y="594586"/>
                            </a:cubicBezTo>
                            <a:cubicBezTo>
                              <a:pt x="426028" y="615368"/>
                              <a:pt x="519546" y="126995"/>
                              <a:pt x="519546" y="126995"/>
                            </a:cubicBezTo>
                            <a:lnTo>
                              <a:pt x="519546" y="126995"/>
                            </a:lnTo>
                            <a:lnTo>
                              <a:pt x="519546" y="126995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sp>
                  <p:nvSpPr>
                    <p:cNvPr id="94" name="Ελεύθερη σχεδίαση 93"/>
                    <p:cNvSpPr/>
                    <p:nvPr/>
                  </p:nvSpPr>
                  <p:spPr>
                    <a:xfrm>
                      <a:off x="5223207" y="3372237"/>
                      <a:ext cx="519546" cy="779622"/>
                    </a:xfrm>
                    <a:custGeom>
                      <a:avLst/>
                      <a:gdLst>
                        <a:gd name="connsiteX0" fmla="*/ 0 w 509155"/>
                        <a:gd name="connsiteY0" fmla="*/ 428332 h 595230"/>
                        <a:gd name="connsiteX1" fmla="*/ 135082 w 509155"/>
                        <a:gd name="connsiteY1" fmla="*/ 2304 h 595230"/>
                        <a:gd name="connsiteX2" fmla="*/ 353291 w 509155"/>
                        <a:gd name="connsiteY2" fmla="*/ 594586 h 595230"/>
                        <a:gd name="connsiteX3" fmla="*/ 509155 w 509155"/>
                        <a:gd name="connsiteY3" fmla="*/ 126995 h 595230"/>
                        <a:gd name="connsiteX4" fmla="*/ 509155 w 509155"/>
                        <a:gd name="connsiteY4" fmla="*/ 126995 h 595230"/>
                        <a:gd name="connsiteX5" fmla="*/ 509155 w 509155"/>
                        <a:gd name="connsiteY5" fmla="*/ 126995 h 595230"/>
                        <a:gd name="connsiteX0" fmla="*/ 0 w 519546"/>
                        <a:gd name="connsiteY0" fmla="*/ 428332 h 595230"/>
                        <a:gd name="connsiteX1" fmla="*/ 145473 w 519546"/>
                        <a:gd name="connsiteY1" fmla="*/ 2304 h 595230"/>
                        <a:gd name="connsiteX2" fmla="*/ 363682 w 519546"/>
                        <a:gd name="connsiteY2" fmla="*/ 594586 h 595230"/>
                        <a:gd name="connsiteX3" fmla="*/ 519546 w 519546"/>
                        <a:gd name="connsiteY3" fmla="*/ 126995 h 595230"/>
                        <a:gd name="connsiteX4" fmla="*/ 519546 w 519546"/>
                        <a:gd name="connsiteY4" fmla="*/ 126995 h 595230"/>
                        <a:gd name="connsiteX5" fmla="*/ 519546 w 519546"/>
                        <a:gd name="connsiteY5" fmla="*/ 126995 h 595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9546" h="595230">
                          <a:moveTo>
                            <a:pt x="0" y="428332"/>
                          </a:moveTo>
                          <a:cubicBezTo>
                            <a:pt x="38100" y="201463"/>
                            <a:pt x="84859" y="-25405"/>
                            <a:pt x="145473" y="2304"/>
                          </a:cubicBezTo>
                          <a:cubicBezTo>
                            <a:pt x="206087" y="30013"/>
                            <a:pt x="301336" y="573804"/>
                            <a:pt x="363682" y="594586"/>
                          </a:cubicBezTo>
                          <a:cubicBezTo>
                            <a:pt x="426028" y="615368"/>
                            <a:pt x="519546" y="126995"/>
                            <a:pt x="519546" y="126995"/>
                          </a:cubicBezTo>
                          <a:lnTo>
                            <a:pt x="519546" y="126995"/>
                          </a:lnTo>
                          <a:lnTo>
                            <a:pt x="519546" y="126995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sp>
                <p:nvSpPr>
                  <p:cNvPr id="98" name="Ελεύθερη σχεδίαση 97"/>
                  <p:cNvSpPr/>
                  <p:nvPr/>
                </p:nvSpPr>
                <p:spPr>
                  <a:xfrm>
                    <a:off x="8362405" y="2461361"/>
                    <a:ext cx="519546" cy="779622"/>
                  </a:xfrm>
                  <a:custGeom>
                    <a:avLst/>
                    <a:gdLst>
                      <a:gd name="connsiteX0" fmla="*/ 0 w 509155"/>
                      <a:gd name="connsiteY0" fmla="*/ 428332 h 595230"/>
                      <a:gd name="connsiteX1" fmla="*/ 135082 w 509155"/>
                      <a:gd name="connsiteY1" fmla="*/ 2304 h 595230"/>
                      <a:gd name="connsiteX2" fmla="*/ 353291 w 509155"/>
                      <a:gd name="connsiteY2" fmla="*/ 594586 h 595230"/>
                      <a:gd name="connsiteX3" fmla="*/ 509155 w 509155"/>
                      <a:gd name="connsiteY3" fmla="*/ 126995 h 595230"/>
                      <a:gd name="connsiteX4" fmla="*/ 509155 w 509155"/>
                      <a:gd name="connsiteY4" fmla="*/ 126995 h 595230"/>
                      <a:gd name="connsiteX5" fmla="*/ 509155 w 509155"/>
                      <a:gd name="connsiteY5" fmla="*/ 126995 h 595230"/>
                      <a:gd name="connsiteX0" fmla="*/ 0 w 519546"/>
                      <a:gd name="connsiteY0" fmla="*/ 428332 h 595230"/>
                      <a:gd name="connsiteX1" fmla="*/ 145473 w 519546"/>
                      <a:gd name="connsiteY1" fmla="*/ 2304 h 595230"/>
                      <a:gd name="connsiteX2" fmla="*/ 363682 w 519546"/>
                      <a:gd name="connsiteY2" fmla="*/ 594586 h 595230"/>
                      <a:gd name="connsiteX3" fmla="*/ 519546 w 519546"/>
                      <a:gd name="connsiteY3" fmla="*/ 126995 h 595230"/>
                      <a:gd name="connsiteX4" fmla="*/ 519546 w 519546"/>
                      <a:gd name="connsiteY4" fmla="*/ 126995 h 595230"/>
                      <a:gd name="connsiteX5" fmla="*/ 519546 w 519546"/>
                      <a:gd name="connsiteY5" fmla="*/ 126995 h 595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9546" h="595230">
                        <a:moveTo>
                          <a:pt x="0" y="428332"/>
                        </a:moveTo>
                        <a:cubicBezTo>
                          <a:pt x="38100" y="201463"/>
                          <a:pt x="84859" y="-25405"/>
                          <a:pt x="145473" y="2304"/>
                        </a:cubicBezTo>
                        <a:cubicBezTo>
                          <a:pt x="206087" y="30013"/>
                          <a:pt x="301336" y="573804"/>
                          <a:pt x="363682" y="594586"/>
                        </a:cubicBezTo>
                        <a:cubicBezTo>
                          <a:pt x="426028" y="615368"/>
                          <a:pt x="519546" y="126995"/>
                          <a:pt x="519546" y="126995"/>
                        </a:cubicBezTo>
                        <a:lnTo>
                          <a:pt x="519546" y="126995"/>
                        </a:lnTo>
                        <a:lnTo>
                          <a:pt x="519546" y="126995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cxnSp>
              <p:nvCxnSpPr>
                <p:cNvPr id="105" name="Ευθεία γραμμή σύνδεσης 104"/>
                <p:cNvCxnSpPr/>
                <p:nvPr/>
              </p:nvCxnSpPr>
              <p:spPr>
                <a:xfrm flipV="1">
                  <a:off x="7971592" y="2766586"/>
                  <a:ext cx="972000" cy="27671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2" name="TextBox 141"/>
          <p:cNvSpPr txBox="1"/>
          <p:nvPr/>
        </p:nvSpPr>
        <p:spPr>
          <a:xfrm>
            <a:off x="0" y="5673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</a:t>
            </a:r>
            <a:r>
              <a:rPr lang="el-GR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Πολαροσκόπιο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-3465" y="235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ΦΩΤΟΕΛΑΣΤΙΚΟΤΗΤΑ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0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Ομάδα 71"/>
          <p:cNvGrpSpPr/>
          <p:nvPr/>
        </p:nvGrpSpPr>
        <p:grpSpPr>
          <a:xfrm>
            <a:off x="1526339" y="1130284"/>
            <a:ext cx="7886423" cy="4124819"/>
            <a:chOff x="2292149" y="1701784"/>
            <a:chExt cx="7886423" cy="4124819"/>
          </a:xfrm>
        </p:grpSpPr>
        <p:pic>
          <p:nvPicPr>
            <p:cNvPr id="66" name="Εικόνα 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7352" y="1701784"/>
              <a:ext cx="1581371" cy="2067213"/>
            </a:xfrm>
            <a:prstGeom prst="rect">
              <a:avLst/>
            </a:prstGeom>
          </p:spPr>
        </p:pic>
        <p:grpSp>
          <p:nvGrpSpPr>
            <p:cNvPr id="7" name="Ομάδα 6"/>
            <p:cNvGrpSpPr/>
            <p:nvPr/>
          </p:nvGrpSpPr>
          <p:grpSpPr>
            <a:xfrm>
              <a:off x="2292149" y="2922320"/>
              <a:ext cx="7527088" cy="2904283"/>
              <a:chOff x="2292149" y="2922320"/>
              <a:chExt cx="7527088" cy="290428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665705" y="5426493"/>
                <a:ext cx="11993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Πολωτής</a:t>
                </a:r>
                <a:endPara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581654" y="3809385"/>
                <a:ext cx="12375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Αναλυτής</a:t>
                </a:r>
                <a:endPara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Ομάδα 9"/>
              <p:cNvGrpSpPr/>
              <p:nvPr/>
            </p:nvGrpSpPr>
            <p:grpSpPr>
              <a:xfrm>
                <a:off x="2292149" y="2922320"/>
                <a:ext cx="1581371" cy="2580175"/>
                <a:chOff x="2292149" y="2922320"/>
                <a:chExt cx="1581371" cy="2580175"/>
              </a:xfrm>
            </p:grpSpPr>
            <p:cxnSp>
              <p:nvCxnSpPr>
                <p:cNvPr id="13" name="Ευθεία γραμμή σύνδεσης 12"/>
                <p:cNvCxnSpPr/>
                <p:nvPr/>
              </p:nvCxnSpPr>
              <p:spPr>
                <a:xfrm>
                  <a:off x="2989117" y="2922320"/>
                  <a:ext cx="3465" cy="575307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Εικόνα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92149" y="3435282"/>
                  <a:ext cx="1581371" cy="2067213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67" name="Ευθεία γραμμή σύνδεσης 66"/>
            <p:cNvCxnSpPr/>
            <p:nvPr/>
          </p:nvCxnSpPr>
          <p:spPr>
            <a:xfrm flipH="1" flipV="1">
              <a:off x="9638572" y="3178014"/>
              <a:ext cx="540000" cy="252000"/>
            </a:xfrm>
            <a:prstGeom prst="line">
              <a:avLst/>
            </a:prstGeom>
            <a:ln w="762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Ομάδα 3"/>
          <p:cNvGrpSpPr/>
          <p:nvPr/>
        </p:nvGrpSpPr>
        <p:grpSpPr>
          <a:xfrm>
            <a:off x="4239559" y="2064184"/>
            <a:ext cx="1870064" cy="3016291"/>
            <a:chOff x="5016799" y="2692834"/>
            <a:chExt cx="1870064" cy="3016291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9488" y="2692834"/>
              <a:ext cx="1505160" cy="20957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16799" y="5309015"/>
              <a:ext cx="1870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Διαφανές υλικό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" name="Ομάδα 98"/>
          <p:cNvGrpSpPr/>
          <p:nvPr/>
        </p:nvGrpSpPr>
        <p:grpSpPr>
          <a:xfrm>
            <a:off x="280587" y="965821"/>
            <a:ext cx="11065587" cy="4316586"/>
            <a:chOff x="1046397" y="1537321"/>
            <a:chExt cx="11065587" cy="4316586"/>
          </a:xfrm>
        </p:grpSpPr>
        <p:grpSp>
          <p:nvGrpSpPr>
            <p:cNvPr id="77" name="Ομάδα 76"/>
            <p:cNvGrpSpPr/>
            <p:nvPr/>
          </p:nvGrpSpPr>
          <p:grpSpPr>
            <a:xfrm>
              <a:off x="1046397" y="1841411"/>
              <a:ext cx="11065587" cy="4012496"/>
              <a:chOff x="1046397" y="1841411"/>
              <a:chExt cx="11065587" cy="4012496"/>
            </a:xfrm>
          </p:grpSpPr>
          <p:grpSp>
            <p:nvGrpSpPr>
              <p:cNvPr id="73" name="Ομάδα 72"/>
              <p:cNvGrpSpPr/>
              <p:nvPr/>
            </p:nvGrpSpPr>
            <p:grpSpPr>
              <a:xfrm>
                <a:off x="1046397" y="1841411"/>
                <a:ext cx="11065587" cy="4012496"/>
                <a:chOff x="1046397" y="1841411"/>
                <a:chExt cx="11065587" cy="4012496"/>
              </a:xfrm>
            </p:grpSpPr>
            <p:pic>
              <p:nvPicPr>
                <p:cNvPr id="49" name="Εικόνα 4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965953">
                  <a:off x="6050921" y="2295549"/>
                  <a:ext cx="3610410" cy="1712300"/>
                </a:xfrm>
                <a:prstGeom prst="rect">
                  <a:avLst/>
                </a:prstGeom>
              </p:spPr>
            </p:pic>
            <p:grpSp>
              <p:nvGrpSpPr>
                <p:cNvPr id="16" name="Ομάδα 15"/>
                <p:cNvGrpSpPr/>
                <p:nvPr/>
              </p:nvGrpSpPr>
              <p:grpSpPr>
                <a:xfrm>
                  <a:off x="1046397" y="1841411"/>
                  <a:ext cx="11065587" cy="4012496"/>
                  <a:chOff x="1046397" y="1841411"/>
                  <a:chExt cx="11065587" cy="4012496"/>
                </a:xfrm>
              </p:grpSpPr>
              <p:cxnSp>
                <p:nvCxnSpPr>
                  <p:cNvPr id="17" name="Ευθεία γραμμή σύνδεσης 16"/>
                  <p:cNvCxnSpPr/>
                  <p:nvPr/>
                </p:nvCxnSpPr>
                <p:spPr>
                  <a:xfrm flipV="1">
                    <a:off x="1992628" y="4543668"/>
                    <a:ext cx="1011910" cy="31061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" name="Ομάδα 17"/>
                  <p:cNvGrpSpPr/>
                  <p:nvPr/>
                </p:nvGrpSpPr>
                <p:grpSpPr>
                  <a:xfrm>
                    <a:off x="1046397" y="1841411"/>
                    <a:ext cx="11065587" cy="4012496"/>
                    <a:chOff x="1046397" y="1841411"/>
                    <a:chExt cx="11065587" cy="4012496"/>
                  </a:xfrm>
                </p:grpSpPr>
                <p:cxnSp>
                  <p:nvCxnSpPr>
                    <p:cNvPr id="19" name="Ευθεία γραμμή σύνδεσης 18"/>
                    <p:cNvCxnSpPr/>
                    <p:nvPr/>
                  </p:nvCxnSpPr>
                  <p:spPr>
                    <a:xfrm flipV="1">
                      <a:off x="6421454" y="3043970"/>
                      <a:ext cx="1579015" cy="469006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Ευθεία γραμμή σύνδεσης 19"/>
                    <p:cNvCxnSpPr/>
                    <p:nvPr/>
                  </p:nvCxnSpPr>
                  <p:spPr>
                    <a:xfrm flipV="1">
                      <a:off x="9639176" y="1841411"/>
                      <a:ext cx="2472808" cy="71533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  <a:tailEnd type="triangle" w="med" len="lg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Ευθεία γραμμή σύνδεσης 20"/>
                    <p:cNvCxnSpPr/>
                    <p:nvPr/>
                  </p:nvCxnSpPr>
                  <p:spPr>
                    <a:xfrm flipV="1">
                      <a:off x="3750786" y="3739053"/>
                      <a:ext cx="1944000" cy="57600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" name="Ομάδα 21"/>
                    <p:cNvGrpSpPr/>
                    <p:nvPr/>
                  </p:nvGrpSpPr>
                  <p:grpSpPr>
                    <a:xfrm rot="20152417">
                      <a:off x="1046397" y="3643266"/>
                      <a:ext cx="1305678" cy="2210641"/>
                      <a:chOff x="791145" y="307815"/>
                      <a:chExt cx="1305678" cy="2210641"/>
                    </a:xfrm>
                  </p:grpSpPr>
                  <p:grpSp>
                    <p:nvGrpSpPr>
                      <p:cNvPr id="38" name="Ομάδα 37"/>
                      <p:cNvGrpSpPr/>
                      <p:nvPr/>
                    </p:nvGrpSpPr>
                    <p:grpSpPr>
                      <a:xfrm rot="20998594">
                        <a:off x="1228375" y="652408"/>
                        <a:ext cx="842574" cy="1866048"/>
                        <a:chOff x="8892749" y="3903515"/>
                        <a:chExt cx="842574" cy="1866048"/>
                      </a:xfrm>
                    </p:grpSpPr>
                    <p:grpSp>
                      <p:nvGrpSpPr>
                        <p:cNvPr id="40" name="Ομάδα 39"/>
                        <p:cNvGrpSpPr/>
                        <p:nvPr/>
                      </p:nvGrpSpPr>
                      <p:grpSpPr>
                        <a:xfrm>
                          <a:off x="8892749" y="3985429"/>
                          <a:ext cx="842574" cy="1743898"/>
                          <a:chOff x="2000508" y="4732020"/>
                          <a:chExt cx="842574" cy="1743898"/>
                        </a:xfrm>
                      </p:grpSpPr>
                      <p:cxnSp>
                        <p:nvCxnSpPr>
                          <p:cNvPr id="43" name="Ευθύγραμμο βέλος σύνδεσης 42"/>
                          <p:cNvCxnSpPr/>
                          <p:nvPr/>
                        </p:nvCxnSpPr>
                        <p:spPr>
                          <a:xfrm flipH="1">
                            <a:off x="2091690" y="4732020"/>
                            <a:ext cx="630585" cy="1743898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4" name="Ευθύγραμμο βέλος σύνδεσης 43"/>
                          <p:cNvCxnSpPr/>
                          <p:nvPr/>
                        </p:nvCxnSpPr>
                        <p:spPr>
                          <a:xfrm flipH="1">
                            <a:off x="2000509" y="4870092"/>
                            <a:ext cx="842573" cy="1467326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5" name="Ευθύγραμμο βέλος σύνδεσης 44"/>
                          <p:cNvCxnSpPr/>
                          <p:nvPr/>
                        </p:nvCxnSpPr>
                        <p:spPr>
                          <a:xfrm flipH="1">
                            <a:off x="2301779" y="4904418"/>
                            <a:ext cx="216000" cy="1421570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6" name="Ευθύγραμμο βέλος σύνδεσης 45"/>
                          <p:cNvCxnSpPr/>
                          <p:nvPr/>
                        </p:nvCxnSpPr>
                        <p:spPr>
                          <a:xfrm flipH="1">
                            <a:off x="2000508" y="5178015"/>
                            <a:ext cx="842574" cy="838537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7" name="Ευθύγραμμο βέλος σύνδεσης 46"/>
                          <p:cNvCxnSpPr/>
                          <p:nvPr/>
                        </p:nvCxnSpPr>
                        <p:spPr>
                          <a:xfrm>
                            <a:off x="2091690" y="5603969"/>
                            <a:ext cx="569491" cy="11234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8" name="Ευθύγραμμο βέλος σύνδεσης 47"/>
                          <p:cNvCxnSpPr/>
                          <p:nvPr/>
                        </p:nvCxnSpPr>
                        <p:spPr>
                          <a:xfrm>
                            <a:off x="2301779" y="5178015"/>
                            <a:ext cx="191106" cy="830013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41" name="Οβάλ 40"/>
                        <p:cNvSpPr/>
                        <p:nvPr/>
                      </p:nvSpPr>
                      <p:spPr>
                        <a:xfrm>
                          <a:off x="9224010" y="4815666"/>
                          <a:ext cx="108222" cy="1080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42" name="Οβάλ 41"/>
                        <p:cNvSpPr/>
                        <p:nvPr/>
                      </p:nvSpPr>
                      <p:spPr>
                        <a:xfrm rot="1311563">
                          <a:off x="8980757" y="3903515"/>
                          <a:ext cx="602173" cy="1866048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prstDash val="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791145" y="307815"/>
                        <a:ext cx="1305678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l-GR" sz="16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Φυσικό Φως</a:t>
                        </a:r>
                        <a:endParaRPr lang="el-G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23" name="Ομάδα 22"/>
                    <p:cNvGrpSpPr/>
                    <p:nvPr/>
                  </p:nvGrpSpPr>
                  <p:grpSpPr>
                    <a:xfrm>
                      <a:off x="3746392" y="3429387"/>
                      <a:ext cx="1986444" cy="1234986"/>
                      <a:chOff x="3746392" y="3429387"/>
                      <a:chExt cx="1951516" cy="1234986"/>
                    </a:xfrm>
                  </p:grpSpPr>
                  <p:grpSp>
                    <p:nvGrpSpPr>
                      <p:cNvPr id="33" name="Ομάδα 32"/>
                      <p:cNvGrpSpPr/>
                      <p:nvPr/>
                    </p:nvGrpSpPr>
                    <p:grpSpPr>
                      <a:xfrm>
                        <a:off x="3746392" y="3578331"/>
                        <a:ext cx="1476813" cy="1086042"/>
                        <a:chOff x="3873520" y="1979800"/>
                        <a:chExt cx="1476813" cy="829177"/>
                      </a:xfrm>
                    </p:grpSpPr>
                    <p:sp>
                      <p:nvSpPr>
                        <p:cNvPr id="35" name="Ελεύθερη σχεδίαση 34"/>
                        <p:cNvSpPr/>
                        <p:nvPr/>
                      </p:nvSpPr>
                      <p:spPr>
                        <a:xfrm>
                          <a:off x="3873520" y="2213747"/>
                          <a:ext cx="509155" cy="595230"/>
                        </a:xfrm>
                        <a:custGeom>
                          <a:avLst/>
                          <a:gdLst>
                            <a:gd name="connsiteX0" fmla="*/ 0 w 509155"/>
                            <a:gd name="connsiteY0" fmla="*/ 428332 h 595230"/>
                            <a:gd name="connsiteX1" fmla="*/ 135082 w 509155"/>
                            <a:gd name="connsiteY1" fmla="*/ 2304 h 595230"/>
                            <a:gd name="connsiteX2" fmla="*/ 353291 w 509155"/>
                            <a:gd name="connsiteY2" fmla="*/ 594586 h 595230"/>
                            <a:gd name="connsiteX3" fmla="*/ 509155 w 509155"/>
                            <a:gd name="connsiteY3" fmla="*/ 126995 h 595230"/>
                            <a:gd name="connsiteX4" fmla="*/ 509155 w 509155"/>
                            <a:gd name="connsiteY4" fmla="*/ 126995 h 595230"/>
                            <a:gd name="connsiteX5" fmla="*/ 509155 w 509155"/>
                            <a:gd name="connsiteY5" fmla="*/ 126995 h 595230"/>
                            <a:gd name="connsiteX0" fmla="*/ 0 w 509155"/>
                            <a:gd name="connsiteY0" fmla="*/ 428332 h 595230"/>
                            <a:gd name="connsiteX1" fmla="*/ 135082 w 509155"/>
                            <a:gd name="connsiteY1" fmla="*/ 2304 h 595230"/>
                            <a:gd name="connsiteX2" fmla="*/ 353291 w 509155"/>
                            <a:gd name="connsiteY2" fmla="*/ 594586 h 595230"/>
                            <a:gd name="connsiteX3" fmla="*/ 509155 w 509155"/>
                            <a:gd name="connsiteY3" fmla="*/ 126995 h 595230"/>
                            <a:gd name="connsiteX4" fmla="*/ 509155 w 509155"/>
                            <a:gd name="connsiteY4" fmla="*/ 126995 h 595230"/>
                            <a:gd name="connsiteX5" fmla="*/ 488373 w 509155"/>
                            <a:gd name="connsiteY5" fmla="*/ 126995 h 5952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509155" h="595230">
                              <a:moveTo>
                                <a:pt x="0" y="428332"/>
                              </a:moveTo>
                              <a:cubicBezTo>
                                <a:pt x="38100" y="201463"/>
                                <a:pt x="76200" y="-25405"/>
                                <a:pt x="135082" y="2304"/>
                              </a:cubicBezTo>
                              <a:cubicBezTo>
                                <a:pt x="193964" y="30013"/>
                                <a:pt x="290945" y="573804"/>
                                <a:pt x="353291" y="594586"/>
                              </a:cubicBezTo>
                              <a:cubicBezTo>
                                <a:pt x="415637" y="615368"/>
                                <a:pt x="509155" y="126995"/>
                                <a:pt x="509155" y="126995"/>
                              </a:cubicBezTo>
                              <a:lnTo>
                                <a:pt x="509155" y="126995"/>
                              </a:lnTo>
                              <a:lnTo>
                                <a:pt x="488373" y="126995"/>
                              </a:ln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36" name="Ελεύθερη σχεδίαση 35"/>
                        <p:cNvSpPr/>
                        <p:nvPr/>
                      </p:nvSpPr>
                      <p:spPr>
                        <a:xfrm>
                          <a:off x="4346058" y="2089862"/>
                          <a:ext cx="519546" cy="595230"/>
                        </a:xfrm>
                        <a:custGeom>
                          <a:avLst/>
                          <a:gdLst>
                            <a:gd name="connsiteX0" fmla="*/ 0 w 509155"/>
                            <a:gd name="connsiteY0" fmla="*/ 428332 h 595230"/>
                            <a:gd name="connsiteX1" fmla="*/ 135082 w 509155"/>
                            <a:gd name="connsiteY1" fmla="*/ 2304 h 595230"/>
                            <a:gd name="connsiteX2" fmla="*/ 353291 w 509155"/>
                            <a:gd name="connsiteY2" fmla="*/ 594586 h 595230"/>
                            <a:gd name="connsiteX3" fmla="*/ 509155 w 509155"/>
                            <a:gd name="connsiteY3" fmla="*/ 126995 h 595230"/>
                            <a:gd name="connsiteX4" fmla="*/ 509155 w 509155"/>
                            <a:gd name="connsiteY4" fmla="*/ 126995 h 595230"/>
                            <a:gd name="connsiteX5" fmla="*/ 509155 w 509155"/>
                            <a:gd name="connsiteY5" fmla="*/ 126995 h 595230"/>
                            <a:gd name="connsiteX0" fmla="*/ 0 w 519546"/>
                            <a:gd name="connsiteY0" fmla="*/ 428332 h 595230"/>
                            <a:gd name="connsiteX1" fmla="*/ 145473 w 519546"/>
                            <a:gd name="connsiteY1" fmla="*/ 2304 h 595230"/>
                            <a:gd name="connsiteX2" fmla="*/ 363682 w 519546"/>
                            <a:gd name="connsiteY2" fmla="*/ 594586 h 595230"/>
                            <a:gd name="connsiteX3" fmla="*/ 519546 w 519546"/>
                            <a:gd name="connsiteY3" fmla="*/ 126995 h 595230"/>
                            <a:gd name="connsiteX4" fmla="*/ 519546 w 519546"/>
                            <a:gd name="connsiteY4" fmla="*/ 126995 h 595230"/>
                            <a:gd name="connsiteX5" fmla="*/ 519546 w 519546"/>
                            <a:gd name="connsiteY5" fmla="*/ 126995 h 5952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519546" h="595230">
                              <a:moveTo>
                                <a:pt x="0" y="428332"/>
                              </a:moveTo>
                              <a:cubicBezTo>
                                <a:pt x="38100" y="201463"/>
                                <a:pt x="84859" y="-25405"/>
                                <a:pt x="145473" y="2304"/>
                              </a:cubicBezTo>
                              <a:cubicBezTo>
                                <a:pt x="206087" y="30013"/>
                                <a:pt x="301336" y="573804"/>
                                <a:pt x="363682" y="594586"/>
                              </a:cubicBezTo>
                              <a:cubicBezTo>
                                <a:pt x="426028" y="615368"/>
                                <a:pt x="519546" y="126995"/>
                                <a:pt x="519546" y="126995"/>
                              </a:cubicBezTo>
                              <a:lnTo>
                                <a:pt x="519546" y="126995"/>
                              </a:lnTo>
                              <a:lnTo>
                                <a:pt x="519546" y="126995"/>
                              </a:ln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37" name="Ελεύθερη σχεδίαση 36"/>
                        <p:cNvSpPr/>
                        <p:nvPr/>
                      </p:nvSpPr>
                      <p:spPr>
                        <a:xfrm>
                          <a:off x="4830787" y="1979800"/>
                          <a:ext cx="519546" cy="595230"/>
                        </a:xfrm>
                        <a:custGeom>
                          <a:avLst/>
                          <a:gdLst>
                            <a:gd name="connsiteX0" fmla="*/ 0 w 509155"/>
                            <a:gd name="connsiteY0" fmla="*/ 428332 h 595230"/>
                            <a:gd name="connsiteX1" fmla="*/ 135082 w 509155"/>
                            <a:gd name="connsiteY1" fmla="*/ 2304 h 595230"/>
                            <a:gd name="connsiteX2" fmla="*/ 353291 w 509155"/>
                            <a:gd name="connsiteY2" fmla="*/ 594586 h 595230"/>
                            <a:gd name="connsiteX3" fmla="*/ 509155 w 509155"/>
                            <a:gd name="connsiteY3" fmla="*/ 126995 h 595230"/>
                            <a:gd name="connsiteX4" fmla="*/ 509155 w 509155"/>
                            <a:gd name="connsiteY4" fmla="*/ 126995 h 595230"/>
                            <a:gd name="connsiteX5" fmla="*/ 509155 w 509155"/>
                            <a:gd name="connsiteY5" fmla="*/ 126995 h 595230"/>
                            <a:gd name="connsiteX0" fmla="*/ 0 w 519546"/>
                            <a:gd name="connsiteY0" fmla="*/ 428332 h 595230"/>
                            <a:gd name="connsiteX1" fmla="*/ 145473 w 519546"/>
                            <a:gd name="connsiteY1" fmla="*/ 2304 h 595230"/>
                            <a:gd name="connsiteX2" fmla="*/ 363682 w 519546"/>
                            <a:gd name="connsiteY2" fmla="*/ 594586 h 595230"/>
                            <a:gd name="connsiteX3" fmla="*/ 519546 w 519546"/>
                            <a:gd name="connsiteY3" fmla="*/ 126995 h 595230"/>
                            <a:gd name="connsiteX4" fmla="*/ 519546 w 519546"/>
                            <a:gd name="connsiteY4" fmla="*/ 126995 h 595230"/>
                            <a:gd name="connsiteX5" fmla="*/ 519546 w 519546"/>
                            <a:gd name="connsiteY5" fmla="*/ 126995 h 5952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519546" h="595230">
                              <a:moveTo>
                                <a:pt x="0" y="428332"/>
                              </a:moveTo>
                              <a:cubicBezTo>
                                <a:pt x="38100" y="201463"/>
                                <a:pt x="84859" y="-25405"/>
                                <a:pt x="145473" y="2304"/>
                              </a:cubicBezTo>
                              <a:cubicBezTo>
                                <a:pt x="206087" y="30013"/>
                                <a:pt x="301336" y="573804"/>
                                <a:pt x="363682" y="594586"/>
                              </a:cubicBezTo>
                              <a:cubicBezTo>
                                <a:pt x="426028" y="615368"/>
                                <a:pt x="519546" y="126995"/>
                                <a:pt x="519546" y="126995"/>
                              </a:cubicBezTo>
                              <a:lnTo>
                                <a:pt x="519546" y="126995"/>
                              </a:lnTo>
                              <a:lnTo>
                                <a:pt x="519546" y="126995"/>
                              </a:ln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34" name="Ελεύθερη σχεδίαση 33"/>
                      <p:cNvSpPr/>
                      <p:nvPr/>
                    </p:nvSpPr>
                    <p:spPr>
                      <a:xfrm>
                        <a:off x="5178362" y="3429387"/>
                        <a:ext cx="519546" cy="779622"/>
                      </a:xfrm>
                      <a:custGeom>
                        <a:avLst/>
                        <a:gdLst>
                          <a:gd name="connsiteX0" fmla="*/ 0 w 509155"/>
                          <a:gd name="connsiteY0" fmla="*/ 428332 h 595230"/>
                          <a:gd name="connsiteX1" fmla="*/ 135082 w 509155"/>
                          <a:gd name="connsiteY1" fmla="*/ 2304 h 595230"/>
                          <a:gd name="connsiteX2" fmla="*/ 353291 w 509155"/>
                          <a:gd name="connsiteY2" fmla="*/ 594586 h 595230"/>
                          <a:gd name="connsiteX3" fmla="*/ 509155 w 509155"/>
                          <a:gd name="connsiteY3" fmla="*/ 126995 h 595230"/>
                          <a:gd name="connsiteX4" fmla="*/ 509155 w 509155"/>
                          <a:gd name="connsiteY4" fmla="*/ 126995 h 595230"/>
                          <a:gd name="connsiteX5" fmla="*/ 509155 w 509155"/>
                          <a:gd name="connsiteY5" fmla="*/ 126995 h 595230"/>
                          <a:gd name="connsiteX0" fmla="*/ 0 w 519546"/>
                          <a:gd name="connsiteY0" fmla="*/ 428332 h 595230"/>
                          <a:gd name="connsiteX1" fmla="*/ 145473 w 519546"/>
                          <a:gd name="connsiteY1" fmla="*/ 2304 h 595230"/>
                          <a:gd name="connsiteX2" fmla="*/ 363682 w 519546"/>
                          <a:gd name="connsiteY2" fmla="*/ 594586 h 595230"/>
                          <a:gd name="connsiteX3" fmla="*/ 519546 w 519546"/>
                          <a:gd name="connsiteY3" fmla="*/ 126995 h 595230"/>
                          <a:gd name="connsiteX4" fmla="*/ 519546 w 519546"/>
                          <a:gd name="connsiteY4" fmla="*/ 126995 h 595230"/>
                          <a:gd name="connsiteX5" fmla="*/ 519546 w 519546"/>
                          <a:gd name="connsiteY5" fmla="*/ 126995 h 5952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19546" h="595230">
                            <a:moveTo>
                              <a:pt x="0" y="428332"/>
                            </a:moveTo>
                            <a:cubicBezTo>
                              <a:pt x="38100" y="201463"/>
                              <a:pt x="84859" y="-25405"/>
                              <a:pt x="145473" y="2304"/>
                            </a:cubicBezTo>
                            <a:cubicBezTo>
                              <a:pt x="206087" y="30013"/>
                              <a:pt x="301336" y="573804"/>
                              <a:pt x="363682" y="594586"/>
                            </a:cubicBezTo>
                            <a:cubicBezTo>
                              <a:pt x="426028" y="615368"/>
                              <a:pt x="519546" y="126995"/>
                              <a:pt x="519546" y="126995"/>
                            </a:cubicBezTo>
                            <a:lnTo>
                              <a:pt x="519546" y="126995"/>
                            </a:lnTo>
                            <a:lnTo>
                              <a:pt x="519546" y="126995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</p:grpSp>
            </p:grpSp>
          </p:grpSp>
          <p:cxnSp>
            <p:nvCxnSpPr>
              <p:cNvPr id="68" name="Ευθεία γραμμή σύνδεσης 67"/>
              <p:cNvCxnSpPr/>
              <p:nvPr/>
            </p:nvCxnSpPr>
            <p:spPr>
              <a:xfrm flipV="1">
                <a:off x="7971592" y="2778016"/>
                <a:ext cx="972000" cy="2767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Ομάδα 85"/>
            <p:cNvGrpSpPr/>
            <p:nvPr/>
          </p:nvGrpSpPr>
          <p:grpSpPr>
            <a:xfrm rot="10800000">
              <a:off x="9900934" y="1865659"/>
              <a:ext cx="1369872" cy="851923"/>
              <a:chOff x="9968688" y="1816549"/>
              <a:chExt cx="1365001" cy="851923"/>
            </a:xfrm>
          </p:grpSpPr>
          <p:sp>
            <p:nvSpPr>
              <p:cNvPr id="78" name="Ελεύθερη σχεδίαση 77"/>
              <p:cNvSpPr/>
              <p:nvPr/>
            </p:nvSpPr>
            <p:spPr>
              <a:xfrm rot="1414666">
                <a:off x="9968688" y="1823442"/>
                <a:ext cx="659130" cy="845030"/>
              </a:xfrm>
              <a:custGeom>
                <a:avLst/>
                <a:gdLst>
                  <a:gd name="connsiteX0" fmla="*/ 0 w 365760"/>
                  <a:gd name="connsiteY0" fmla="*/ 291151 h 291151"/>
                  <a:gd name="connsiteX1" fmla="*/ 217170 w 365760"/>
                  <a:gd name="connsiteY1" fmla="*/ 5401 h 291151"/>
                  <a:gd name="connsiteX2" fmla="*/ 365760 w 365760"/>
                  <a:gd name="connsiteY2" fmla="*/ 96841 h 291151"/>
                  <a:gd name="connsiteX3" fmla="*/ 365760 w 365760"/>
                  <a:gd name="connsiteY3" fmla="*/ 96841 h 29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91151">
                    <a:moveTo>
                      <a:pt x="0" y="291151"/>
                    </a:moveTo>
                    <a:cubicBezTo>
                      <a:pt x="78105" y="164468"/>
                      <a:pt x="156210" y="37786"/>
                      <a:pt x="217170" y="5401"/>
                    </a:cubicBezTo>
                    <a:cubicBezTo>
                      <a:pt x="278130" y="-26984"/>
                      <a:pt x="365760" y="96841"/>
                      <a:pt x="365760" y="96841"/>
                    </a:cubicBezTo>
                    <a:lnTo>
                      <a:pt x="365760" y="9684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5" name="Ελεύθερη σχεδίαση 84"/>
              <p:cNvSpPr/>
              <p:nvPr/>
            </p:nvSpPr>
            <p:spPr>
              <a:xfrm rot="12214666">
                <a:off x="10674559" y="1816549"/>
                <a:ext cx="659130" cy="845030"/>
              </a:xfrm>
              <a:custGeom>
                <a:avLst/>
                <a:gdLst>
                  <a:gd name="connsiteX0" fmla="*/ 0 w 365760"/>
                  <a:gd name="connsiteY0" fmla="*/ 291151 h 291151"/>
                  <a:gd name="connsiteX1" fmla="*/ 217170 w 365760"/>
                  <a:gd name="connsiteY1" fmla="*/ 5401 h 291151"/>
                  <a:gd name="connsiteX2" fmla="*/ 365760 w 365760"/>
                  <a:gd name="connsiteY2" fmla="*/ 96841 h 291151"/>
                  <a:gd name="connsiteX3" fmla="*/ 365760 w 365760"/>
                  <a:gd name="connsiteY3" fmla="*/ 96841 h 29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91151">
                    <a:moveTo>
                      <a:pt x="0" y="291151"/>
                    </a:moveTo>
                    <a:cubicBezTo>
                      <a:pt x="78105" y="164468"/>
                      <a:pt x="156210" y="37786"/>
                      <a:pt x="217170" y="5401"/>
                    </a:cubicBezTo>
                    <a:cubicBezTo>
                      <a:pt x="278130" y="-26984"/>
                      <a:pt x="365760" y="96841"/>
                      <a:pt x="365760" y="96841"/>
                    </a:cubicBezTo>
                    <a:lnTo>
                      <a:pt x="365760" y="9684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87" name="Ομάδα 86"/>
            <p:cNvGrpSpPr/>
            <p:nvPr/>
          </p:nvGrpSpPr>
          <p:grpSpPr>
            <a:xfrm flipH="1" flipV="1">
              <a:off x="10122149" y="1537321"/>
              <a:ext cx="1571928" cy="1328189"/>
              <a:chOff x="9061478" y="1823442"/>
              <a:chExt cx="1566339" cy="1328189"/>
            </a:xfrm>
          </p:grpSpPr>
          <p:sp>
            <p:nvSpPr>
              <p:cNvPr id="88" name="Ελεύθερη σχεδίαση 87"/>
              <p:cNvSpPr/>
              <p:nvPr/>
            </p:nvSpPr>
            <p:spPr>
              <a:xfrm rot="1414666">
                <a:off x="9968687" y="1823442"/>
                <a:ext cx="659130" cy="845030"/>
              </a:xfrm>
              <a:custGeom>
                <a:avLst/>
                <a:gdLst>
                  <a:gd name="connsiteX0" fmla="*/ 0 w 365760"/>
                  <a:gd name="connsiteY0" fmla="*/ 291151 h 291151"/>
                  <a:gd name="connsiteX1" fmla="*/ 217170 w 365760"/>
                  <a:gd name="connsiteY1" fmla="*/ 5401 h 291151"/>
                  <a:gd name="connsiteX2" fmla="*/ 365760 w 365760"/>
                  <a:gd name="connsiteY2" fmla="*/ 96841 h 291151"/>
                  <a:gd name="connsiteX3" fmla="*/ 365760 w 365760"/>
                  <a:gd name="connsiteY3" fmla="*/ 96841 h 29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91151">
                    <a:moveTo>
                      <a:pt x="0" y="291151"/>
                    </a:moveTo>
                    <a:cubicBezTo>
                      <a:pt x="78105" y="164468"/>
                      <a:pt x="156210" y="37786"/>
                      <a:pt x="217170" y="5401"/>
                    </a:cubicBezTo>
                    <a:cubicBezTo>
                      <a:pt x="278130" y="-26984"/>
                      <a:pt x="365760" y="96841"/>
                      <a:pt x="365760" y="96841"/>
                    </a:cubicBezTo>
                    <a:lnTo>
                      <a:pt x="365760" y="96841"/>
                    </a:ln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9" name="Ελεύθερη σχεδίαση 88"/>
              <p:cNvSpPr/>
              <p:nvPr/>
            </p:nvSpPr>
            <p:spPr>
              <a:xfrm rot="12214666">
                <a:off x="9061478" y="2306601"/>
                <a:ext cx="659130" cy="845030"/>
              </a:xfrm>
              <a:custGeom>
                <a:avLst/>
                <a:gdLst>
                  <a:gd name="connsiteX0" fmla="*/ 0 w 365760"/>
                  <a:gd name="connsiteY0" fmla="*/ 291151 h 291151"/>
                  <a:gd name="connsiteX1" fmla="*/ 217170 w 365760"/>
                  <a:gd name="connsiteY1" fmla="*/ 5401 h 291151"/>
                  <a:gd name="connsiteX2" fmla="*/ 365760 w 365760"/>
                  <a:gd name="connsiteY2" fmla="*/ 96841 h 291151"/>
                  <a:gd name="connsiteX3" fmla="*/ 365760 w 365760"/>
                  <a:gd name="connsiteY3" fmla="*/ 96841 h 29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91151">
                    <a:moveTo>
                      <a:pt x="0" y="291151"/>
                    </a:moveTo>
                    <a:cubicBezTo>
                      <a:pt x="78105" y="164468"/>
                      <a:pt x="156210" y="37786"/>
                      <a:pt x="217170" y="5401"/>
                    </a:cubicBezTo>
                    <a:cubicBezTo>
                      <a:pt x="278130" y="-26984"/>
                      <a:pt x="365760" y="96841"/>
                      <a:pt x="365760" y="96841"/>
                    </a:cubicBezTo>
                    <a:lnTo>
                      <a:pt x="365760" y="96841"/>
                    </a:ln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13" name="Ομάδα 112"/>
          <p:cNvGrpSpPr/>
          <p:nvPr/>
        </p:nvGrpSpPr>
        <p:grpSpPr>
          <a:xfrm>
            <a:off x="3893478" y="1269911"/>
            <a:ext cx="2671565" cy="4268190"/>
            <a:chOff x="4659288" y="1841411"/>
            <a:chExt cx="2671565" cy="4268190"/>
          </a:xfrm>
        </p:grpSpPr>
        <p:grpSp>
          <p:nvGrpSpPr>
            <p:cNvPr id="98" name="Ομάδα 97"/>
            <p:cNvGrpSpPr/>
            <p:nvPr/>
          </p:nvGrpSpPr>
          <p:grpSpPr>
            <a:xfrm>
              <a:off x="4659288" y="1841411"/>
              <a:ext cx="2671565" cy="4268190"/>
              <a:chOff x="4659288" y="1841411"/>
              <a:chExt cx="2671565" cy="4268190"/>
            </a:xfrm>
          </p:grpSpPr>
          <p:grpSp>
            <p:nvGrpSpPr>
              <p:cNvPr id="76" name="Ομάδα 75"/>
              <p:cNvGrpSpPr/>
              <p:nvPr/>
            </p:nvGrpSpPr>
            <p:grpSpPr>
              <a:xfrm>
                <a:off x="5203991" y="1841411"/>
                <a:ext cx="1123560" cy="3375005"/>
                <a:chOff x="5203991" y="1841411"/>
                <a:chExt cx="1123560" cy="3375005"/>
              </a:xfrm>
            </p:grpSpPr>
            <p:grpSp>
              <p:nvGrpSpPr>
                <p:cNvPr id="74" name="Ομάδα 73"/>
                <p:cNvGrpSpPr/>
                <p:nvPr/>
              </p:nvGrpSpPr>
              <p:grpSpPr>
                <a:xfrm>
                  <a:off x="5203991" y="2136646"/>
                  <a:ext cx="1123560" cy="3079770"/>
                  <a:chOff x="5203991" y="2136646"/>
                  <a:chExt cx="1123560" cy="3079770"/>
                </a:xfrm>
              </p:grpSpPr>
              <p:cxnSp>
                <p:nvCxnSpPr>
                  <p:cNvPr id="51" name="Ευθύγραμμο βέλος σύνδεσης 50"/>
                  <p:cNvCxnSpPr/>
                  <p:nvPr/>
                </p:nvCxnSpPr>
                <p:spPr>
                  <a:xfrm>
                    <a:off x="5203991" y="22318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Ευθύγραμμο βέλος σύνδεσης 54"/>
                  <p:cNvCxnSpPr/>
                  <p:nvPr/>
                </p:nvCxnSpPr>
                <p:spPr>
                  <a:xfrm>
                    <a:off x="5356391" y="220141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Ευθύγραμμο βέλος σύνδεσης 55"/>
                  <p:cNvCxnSpPr/>
                  <p:nvPr/>
                </p:nvCxnSpPr>
                <p:spPr>
                  <a:xfrm>
                    <a:off x="5508791" y="21937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Ευθύγραμμο βέλος σύνδεσης 56"/>
                  <p:cNvCxnSpPr/>
                  <p:nvPr/>
                </p:nvCxnSpPr>
                <p:spPr>
                  <a:xfrm>
                    <a:off x="5661191" y="217474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Ευθύγραμμο βέλος σύνδεσης 57"/>
                  <p:cNvCxnSpPr/>
                  <p:nvPr/>
                </p:nvCxnSpPr>
                <p:spPr>
                  <a:xfrm>
                    <a:off x="5813591" y="214426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Ευθύγραμμο βέλος σύνδεσης 58"/>
                  <p:cNvCxnSpPr/>
                  <p:nvPr/>
                </p:nvCxnSpPr>
                <p:spPr>
                  <a:xfrm>
                    <a:off x="5965991" y="213664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Ευθύγραμμο βέλος σύνδεσης 59"/>
                  <p:cNvCxnSpPr/>
                  <p:nvPr/>
                </p:nvCxnSpPr>
                <p:spPr>
                  <a:xfrm rot="10800000">
                    <a:off x="5493551" y="468172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Ευθύγραμμο βέλος σύνδεσης 60"/>
                  <p:cNvCxnSpPr/>
                  <p:nvPr/>
                </p:nvCxnSpPr>
                <p:spPr>
                  <a:xfrm rot="10800000">
                    <a:off x="5645951" y="467410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Ευθύγραμμο βέλος σύνδεσης 61"/>
                  <p:cNvCxnSpPr/>
                  <p:nvPr/>
                </p:nvCxnSpPr>
                <p:spPr>
                  <a:xfrm rot="10800000">
                    <a:off x="5798351" y="466648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Ευθύγραμμο βέλος σύνδεσης 62"/>
                  <p:cNvCxnSpPr/>
                  <p:nvPr/>
                </p:nvCxnSpPr>
                <p:spPr>
                  <a:xfrm rot="10800000">
                    <a:off x="5950751" y="464743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Ευθύγραμμο βέλος σύνδεσης 63"/>
                  <p:cNvCxnSpPr/>
                  <p:nvPr/>
                </p:nvCxnSpPr>
                <p:spPr>
                  <a:xfrm rot="10800000">
                    <a:off x="6103151" y="463981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Ευθύγραμμο βέλος σύνδεσης 64"/>
                  <p:cNvCxnSpPr/>
                  <p:nvPr/>
                </p:nvCxnSpPr>
                <p:spPr>
                  <a:xfrm rot="10800000">
                    <a:off x="6255551" y="46321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435777" y="1841411"/>
                  <a:ext cx="3561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dirty="0" smtClean="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l-GR" sz="2000" b="1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4659288" y="5709491"/>
                <a:ext cx="2671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Γίνεται </a:t>
                </a:r>
                <a:r>
                  <a:rPr lang="el-GR" sz="20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διπλοθλαστικό</a:t>
                </a:r>
                <a:endPara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7" name="Ευθεία γραμμή σύνδεσης 106"/>
            <p:cNvCxnSpPr/>
            <p:nvPr/>
          </p:nvCxnSpPr>
          <p:spPr>
            <a:xfrm>
              <a:off x="5150413" y="2928242"/>
              <a:ext cx="1177138" cy="16696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Ευθεία γραμμή σύνδεσης 107"/>
            <p:cNvCxnSpPr/>
            <p:nvPr/>
          </p:nvCxnSpPr>
          <p:spPr>
            <a:xfrm flipH="1">
              <a:off x="5287421" y="3161424"/>
              <a:ext cx="987649" cy="104477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4803202" y="2589249"/>
              <a:ext cx="473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</a:p>
            <a:p>
              <a:r>
                <a:rPr lang="el-GR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r>
                <a:rPr lang="el-GR" sz="2000" b="1" baseline="-25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 rot="219547">
              <a:off x="6072956" y="2858562"/>
              <a:ext cx="4249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</a:p>
            <a:p>
              <a:r>
                <a:rPr lang="el-GR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r>
                <a:rPr lang="el-GR" sz="2000" b="1" baseline="-25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Ομάδα 114"/>
          <p:cNvGrpSpPr/>
          <p:nvPr/>
        </p:nvGrpSpPr>
        <p:grpSpPr>
          <a:xfrm>
            <a:off x="8998492" y="1867374"/>
            <a:ext cx="3175859" cy="872818"/>
            <a:chOff x="8998492" y="2438874"/>
            <a:chExt cx="3175859" cy="872818"/>
          </a:xfrm>
        </p:grpSpPr>
        <p:cxnSp>
          <p:nvCxnSpPr>
            <p:cNvPr id="101" name="Ευθεία γραμμή σύνδεσης 100"/>
            <p:cNvCxnSpPr/>
            <p:nvPr/>
          </p:nvCxnSpPr>
          <p:spPr>
            <a:xfrm>
              <a:off x="8998492" y="2526504"/>
              <a:ext cx="829359" cy="40031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Ευθεία γραμμή σύνδεσης 101"/>
            <p:cNvCxnSpPr/>
            <p:nvPr/>
          </p:nvCxnSpPr>
          <p:spPr>
            <a:xfrm>
              <a:off x="9310912" y="2438874"/>
              <a:ext cx="829359" cy="40031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Ορθογώνιο 113"/>
                <p:cNvSpPr/>
                <p:nvPr/>
              </p:nvSpPr>
              <p:spPr>
                <a:xfrm>
                  <a:off x="9807293" y="2646574"/>
                  <a:ext cx="2367058" cy="665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14" name="Ορθογώνιο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293" y="2646574"/>
                  <a:ext cx="2367058" cy="66511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6" name="TextBox 115"/>
          <p:cNvSpPr txBox="1"/>
          <p:nvPr/>
        </p:nvSpPr>
        <p:spPr>
          <a:xfrm>
            <a:off x="7001946" y="4004084"/>
            <a:ext cx="4164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δείκτες διάθλασης </a:t>
            </a:r>
            <a:r>
              <a:rPr lang="el-GR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ανάλογες των τάσεων </a:t>
            </a:r>
            <a:r>
              <a:rPr lang="el-GR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0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σ</a:t>
            </a:r>
            <a:r>
              <a:rPr lang="el-GR" sz="20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8" name="Ευθύγραμμο βέλος σύνδεσης 117"/>
          <p:cNvCxnSpPr/>
          <p:nvPr/>
        </p:nvCxnSpPr>
        <p:spPr>
          <a:xfrm flipH="1" flipV="1">
            <a:off x="4579151" y="2583654"/>
            <a:ext cx="376445" cy="544474"/>
          </a:xfrm>
          <a:prstGeom prst="straightConnector1">
            <a:avLst/>
          </a:prstGeom>
          <a:ln w="38100">
            <a:solidFill>
              <a:srgbClr val="002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Ευθύγραμμο βέλος σύνδεσης 118"/>
          <p:cNvCxnSpPr/>
          <p:nvPr/>
        </p:nvCxnSpPr>
        <p:spPr>
          <a:xfrm flipV="1">
            <a:off x="4955596" y="2857887"/>
            <a:ext cx="244585" cy="270242"/>
          </a:xfrm>
          <a:prstGeom prst="straightConnector1">
            <a:avLst/>
          </a:prstGeom>
          <a:ln w="38100">
            <a:solidFill>
              <a:srgbClr val="002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Ορθογώνιο 123"/>
          <p:cNvSpPr/>
          <p:nvPr/>
        </p:nvSpPr>
        <p:spPr>
          <a:xfrm>
            <a:off x="4616909" y="2364119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b="1" baseline="-25000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l-GR" dirty="0">
              <a:solidFill>
                <a:srgbClr val="002B82"/>
              </a:solidFill>
            </a:endParaRPr>
          </a:p>
        </p:txBody>
      </p:sp>
      <p:sp>
        <p:nvSpPr>
          <p:cNvPr id="125" name="Ορθογώνιο 124"/>
          <p:cNvSpPr/>
          <p:nvPr/>
        </p:nvSpPr>
        <p:spPr>
          <a:xfrm>
            <a:off x="4815029" y="256847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b="1" baseline="-250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l-GR" dirty="0">
              <a:solidFill>
                <a:srgbClr val="002B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7040693" y="4700825"/>
                <a:ext cx="2947987" cy="36933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kumimoji="0" lang="el-GR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𝛕</m:t>
                        </m:r>
                      </m:sub>
                    </m:sSub>
                    <m:r>
                      <a:rPr kumimoji="0" lang="el-GR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𝐜</m:t>
                    </m:r>
                    <m:r>
                      <a:rPr kumimoji="0" lang="el-GR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l-GR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l-GR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kumimoji="0" lang="el-GR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𝛕</m:t>
                        </m:r>
                      </m:sub>
                    </m:sSub>
                  </m:oMath>
                </a14:m>
                <a:r>
                  <a:rPr kumimoji="0" lang="el-GR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     και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lang="el-GR" b="1" i="0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𝛆</m:t>
                        </m:r>
                      </m:sub>
                    </m:sSub>
                    <m:r>
                      <a:rPr lang="el-GR" b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l-GR" b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b="1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el-GR" b="1" i="0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𝛆</m:t>
                        </m:r>
                      </m:sub>
                    </m:sSub>
                  </m:oMath>
                </a14:m>
                <a:endParaRPr kumimoji="0" lang="el-GR" b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693" y="4700825"/>
                <a:ext cx="2947987" cy="369332"/>
              </a:xfrm>
              <a:prstGeom prst="rect">
                <a:avLst/>
              </a:prstGeom>
              <a:blipFill>
                <a:blip r:embed="rId6"/>
                <a:stretch>
                  <a:fillRect t="-4545" b="-1818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Ομάδα 137"/>
          <p:cNvGrpSpPr/>
          <p:nvPr/>
        </p:nvGrpSpPr>
        <p:grpSpPr>
          <a:xfrm>
            <a:off x="9297351" y="2638472"/>
            <a:ext cx="2439194" cy="3625260"/>
            <a:chOff x="9297351" y="2638472"/>
            <a:chExt cx="2439194" cy="3625260"/>
          </a:xfrm>
        </p:grpSpPr>
        <p:cxnSp>
          <p:nvCxnSpPr>
            <p:cNvPr id="128" name="Ευθύγραμμο βέλος σύνδεσης 127"/>
            <p:cNvCxnSpPr/>
            <p:nvPr/>
          </p:nvCxnSpPr>
          <p:spPr>
            <a:xfrm>
              <a:off x="11239516" y="2638472"/>
              <a:ext cx="0" cy="295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Ευθύγραμμο βέλος σύνδεσης 128"/>
            <p:cNvCxnSpPr/>
            <p:nvPr/>
          </p:nvCxnSpPr>
          <p:spPr>
            <a:xfrm flipH="1">
              <a:off x="9671856" y="5080475"/>
              <a:ext cx="0" cy="504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Ορθογώνιο 130"/>
                <p:cNvSpPr/>
                <p:nvPr/>
              </p:nvSpPr>
              <p:spPr>
                <a:xfrm>
                  <a:off x="9297351" y="5598614"/>
                  <a:ext cx="2439194" cy="665118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  <m:r>
                              <a:rPr kumimoji="0" lang="en-US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𝐜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</m:e>
                              <m:sub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</m:e>
                              <m:sub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31" name="Ορθογώνιο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7351" y="5598614"/>
                  <a:ext cx="2439194" cy="66511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2" name="TextBox 131"/>
          <p:cNvSpPr txBox="1"/>
          <p:nvPr/>
        </p:nvSpPr>
        <p:spPr>
          <a:xfrm>
            <a:off x="6737504" y="5778281"/>
            <a:ext cx="232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Τασεοπτικός</a:t>
            </a:r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Νόμος</a:t>
            </a:r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752744" y="6296441"/>
            <a:ext cx="2853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r>
              <a:rPr lang="el-GR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Τασεοπτική</a:t>
            </a:r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σταθερά</a:t>
            </a:r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0" y="5673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</a:t>
            </a:r>
            <a:r>
              <a:rPr lang="el-GR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Πολαροσκόπιο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3465" y="235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ΦΩΤΟΕΛΑΣΤΙΚΟΤΗΤΑ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24" grpId="0"/>
      <p:bldP spid="125" grpId="0"/>
      <p:bldP spid="126" grpId="0" animBg="1"/>
      <p:bldP spid="132" grpId="0"/>
      <p:bldP spid="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Ομάδα 148"/>
          <p:cNvGrpSpPr/>
          <p:nvPr/>
        </p:nvGrpSpPr>
        <p:grpSpPr>
          <a:xfrm>
            <a:off x="2292149" y="880901"/>
            <a:ext cx="7863563" cy="4270287"/>
            <a:chOff x="2292149" y="880901"/>
            <a:chExt cx="7863563" cy="4270287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7092" y="2151131"/>
              <a:ext cx="1609950" cy="2067213"/>
            </a:xfrm>
            <a:prstGeom prst="rect">
              <a:avLst/>
            </a:prstGeom>
          </p:spPr>
        </p:pic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4524" y="1318002"/>
              <a:ext cx="1571844" cy="2067213"/>
            </a:xfrm>
            <a:prstGeom prst="rect">
              <a:avLst/>
            </a:prstGeom>
          </p:spPr>
        </p:pic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6313" y="880901"/>
              <a:ext cx="1581371" cy="2067213"/>
            </a:xfrm>
            <a:prstGeom prst="rect">
              <a:avLst/>
            </a:prstGeom>
          </p:spPr>
        </p:pic>
        <p:cxnSp>
          <p:nvCxnSpPr>
            <p:cNvPr id="7" name="Ευθεία γραμμή σύνδεσης 6"/>
            <p:cNvCxnSpPr/>
            <p:nvPr/>
          </p:nvCxnSpPr>
          <p:spPr>
            <a:xfrm flipH="1" flipV="1">
              <a:off x="9615712" y="2357131"/>
              <a:ext cx="540000" cy="252000"/>
            </a:xfrm>
            <a:prstGeom prst="line">
              <a:avLst/>
            </a:prstGeom>
            <a:ln w="762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7"/>
            <p:cNvCxnSpPr/>
            <p:nvPr/>
          </p:nvCxnSpPr>
          <p:spPr>
            <a:xfrm>
              <a:off x="4649781" y="2140739"/>
              <a:ext cx="99186" cy="198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Ομάδα 8"/>
            <p:cNvGrpSpPr/>
            <p:nvPr/>
          </p:nvGrpSpPr>
          <p:grpSpPr>
            <a:xfrm>
              <a:off x="4249882" y="2357131"/>
              <a:ext cx="976745" cy="1680775"/>
              <a:chOff x="4249882" y="3140606"/>
              <a:chExt cx="976745" cy="1680775"/>
            </a:xfrm>
          </p:grpSpPr>
          <p:cxnSp>
            <p:nvCxnSpPr>
              <p:cNvPr id="10" name="Ευθεία γραμμή σύνδεσης 9"/>
              <p:cNvCxnSpPr/>
              <p:nvPr/>
            </p:nvCxnSpPr>
            <p:spPr>
              <a:xfrm flipV="1">
                <a:off x="4249882" y="3470562"/>
                <a:ext cx="976745" cy="95868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Ευθεία γραμμή σύνδεσης 10"/>
              <p:cNvCxnSpPr/>
              <p:nvPr/>
            </p:nvCxnSpPr>
            <p:spPr>
              <a:xfrm>
                <a:off x="4249882" y="3140606"/>
                <a:ext cx="831273" cy="168077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Ευθεία γραμμή σύνδεσης 19"/>
            <p:cNvCxnSpPr/>
            <p:nvPr/>
          </p:nvCxnSpPr>
          <p:spPr>
            <a:xfrm flipH="1" flipV="1">
              <a:off x="6846632" y="2223029"/>
              <a:ext cx="1260980" cy="44191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>
              <a:off x="2989117" y="2138845"/>
              <a:ext cx="3465" cy="575307"/>
            </a:xfrm>
            <a:prstGeom prst="line">
              <a:avLst/>
            </a:prstGeom>
            <a:ln w="762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Εικόνα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2149" y="2651807"/>
              <a:ext cx="1581371" cy="206721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187724" y="2038836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13735" y="2399676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00618" y="1238936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52997" y="1567611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Ευθεία γραμμή σύνδεσης 17"/>
            <p:cNvCxnSpPr/>
            <p:nvPr/>
          </p:nvCxnSpPr>
          <p:spPr>
            <a:xfrm>
              <a:off x="6991791" y="1529238"/>
              <a:ext cx="831273" cy="16807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V="1">
              <a:off x="7022964" y="1848803"/>
              <a:ext cx="976745" cy="95868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665705" y="4751078"/>
              <a:ext cx="1199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Πολωτής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27128" y="2929267"/>
              <a:ext cx="12375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Αναλυτής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87301" y="4216950"/>
              <a:ext cx="16065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Πλακίδιο λ/4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85049" y="3393068"/>
              <a:ext cx="16065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Πλακίδιο λ/4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3" name="Ομάδα 152"/>
          <p:cNvGrpSpPr/>
          <p:nvPr/>
        </p:nvGrpSpPr>
        <p:grpSpPr>
          <a:xfrm>
            <a:off x="5361082" y="1733750"/>
            <a:ext cx="2004853" cy="3042657"/>
            <a:chOff x="5361082" y="1733750"/>
            <a:chExt cx="2004853" cy="3042657"/>
          </a:xfrm>
        </p:grpSpPr>
        <p:pic>
          <p:nvPicPr>
            <p:cNvPr id="74" name="Εικόνα 7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1082" y="1733750"/>
              <a:ext cx="1505160" cy="2095792"/>
            </a:xfrm>
            <a:prstGeom prst="rect">
              <a:avLst/>
            </a:prstGeom>
          </p:spPr>
        </p:pic>
        <p:sp>
          <p:nvSpPr>
            <p:cNvPr id="152" name="TextBox 151"/>
            <p:cNvSpPr txBox="1"/>
            <p:nvPr/>
          </p:nvSpPr>
          <p:spPr>
            <a:xfrm>
              <a:off x="5495871" y="4376297"/>
              <a:ext cx="1870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Διαφανές υλικό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Ομάδα 126"/>
          <p:cNvGrpSpPr/>
          <p:nvPr/>
        </p:nvGrpSpPr>
        <p:grpSpPr>
          <a:xfrm>
            <a:off x="4922187" y="937399"/>
            <a:ext cx="2671565" cy="4268190"/>
            <a:chOff x="4659288" y="1841411"/>
            <a:chExt cx="2671565" cy="4268190"/>
          </a:xfrm>
        </p:grpSpPr>
        <p:grpSp>
          <p:nvGrpSpPr>
            <p:cNvPr id="128" name="Ομάδα 127"/>
            <p:cNvGrpSpPr/>
            <p:nvPr/>
          </p:nvGrpSpPr>
          <p:grpSpPr>
            <a:xfrm>
              <a:off x="4659288" y="1841411"/>
              <a:ext cx="2671565" cy="4268190"/>
              <a:chOff x="4659288" y="1841411"/>
              <a:chExt cx="2671565" cy="4268190"/>
            </a:xfrm>
          </p:grpSpPr>
          <p:grpSp>
            <p:nvGrpSpPr>
              <p:cNvPr id="133" name="Ομάδα 132"/>
              <p:cNvGrpSpPr/>
              <p:nvPr/>
            </p:nvGrpSpPr>
            <p:grpSpPr>
              <a:xfrm>
                <a:off x="5203991" y="1841411"/>
                <a:ext cx="1123560" cy="3375005"/>
                <a:chOff x="5203991" y="1841411"/>
                <a:chExt cx="1123560" cy="3375005"/>
              </a:xfrm>
            </p:grpSpPr>
            <p:grpSp>
              <p:nvGrpSpPr>
                <p:cNvPr id="135" name="Ομάδα 134"/>
                <p:cNvGrpSpPr/>
                <p:nvPr/>
              </p:nvGrpSpPr>
              <p:grpSpPr>
                <a:xfrm>
                  <a:off x="5203991" y="2136646"/>
                  <a:ext cx="1123560" cy="3079770"/>
                  <a:chOff x="5203991" y="2136646"/>
                  <a:chExt cx="1123560" cy="3079770"/>
                </a:xfrm>
              </p:grpSpPr>
              <p:cxnSp>
                <p:nvCxnSpPr>
                  <p:cNvPr id="137" name="Ευθύγραμμο βέλος σύνδεσης 136"/>
                  <p:cNvCxnSpPr/>
                  <p:nvPr/>
                </p:nvCxnSpPr>
                <p:spPr>
                  <a:xfrm>
                    <a:off x="5203991" y="22318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Ευθύγραμμο βέλος σύνδεσης 137"/>
                  <p:cNvCxnSpPr/>
                  <p:nvPr/>
                </p:nvCxnSpPr>
                <p:spPr>
                  <a:xfrm>
                    <a:off x="5356391" y="220141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Ευθύγραμμο βέλος σύνδεσης 138"/>
                  <p:cNvCxnSpPr/>
                  <p:nvPr/>
                </p:nvCxnSpPr>
                <p:spPr>
                  <a:xfrm>
                    <a:off x="5508791" y="21937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Ευθύγραμμο βέλος σύνδεσης 139"/>
                  <p:cNvCxnSpPr/>
                  <p:nvPr/>
                </p:nvCxnSpPr>
                <p:spPr>
                  <a:xfrm>
                    <a:off x="5661191" y="217474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Ευθύγραμμο βέλος σύνδεσης 140"/>
                  <p:cNvCxnSpPr/>
                  <p:nvPr/>
                </p:nvCxnSpPr>
                <p:spPr>
                  <a:xfrm>
                    <a:off x="5813591" y="214426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Ευθύγραμμο βέλος σύνδεσης 141"/>
                  <p:cNvCxnSpPr/>
                  <p:nvPr/>
                </p:nvCxnSpPr>
                <p:spPr>
                  <a:xfrm>
                    <a:off x="5965991" y="213664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Ευθύγραμμο βέλος σύνδεσης 142"/>
                  <p:cNvCxnSpPr/>
                  <p:nvPr/>
                </p:nvCxnSpPr>
                <p:spPr>
                  <a:xfrm rot="10800000">
                    <a:off x="5493551" y="468172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Ευθύγραμμο βέλος σύνδεσης 143"/>
                  <p:cNvCxnSpPr/>
                  <p:nvPr/>
                </p:nvCxnSpPr>
                <p:spPr>
                  <a:xfrm rot="10800000">
                    <a:off x="5645951" y="467410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Ευθύγραμμο βέλος σύνδεσης 144"/>
                  <p:cNvCxnSpPr/>
                  <p:nvPr/>
                </p:nvCxnSpPr>
                <p:spPr>
                  <a:xfrm rot="10800000">
                    <a:off x="5798351" y="466648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Ευθύγραμμο βέλος σύνδεσης 145"/>
                  <p:cNvCxnSpPr/>
                  <p:nvPr/>
                </p:nvCxnSpPr>
                <p:spPr>
                  <a:xfrm rot="10800000">
                    <a:off x="5950751" y="464743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Ευθύγραμμο βέλος σύνδεσης 146"/>
                  <p:cNvCxnSpPr/>
                  <p:nvPr/>
                </p:nvCxnSpPr>
                <p:spPr>
                  <a:xfrm rot="10800000">
                    <a:off x="6103151" y="463981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Ευθύγραμμο βέλος σύνδεσης 147"/>
                  <p:cNvCxnSpPr/>
                  <p:nvPr/>
                </p:nvCxnSpPr>
                <p:spPr>
                  <a:xfrm rot="10800000">
                    <a:off x="6255551" y="46321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6" name="TextBox 135"/>
                <p:cNvSpPr txBox="1"/>
                <p:nvPr/>
              </p:nvSpPr>
              <p:spPr>
                <a:xfrm>
                  <a:off x="5435777" y="1841411"/>
                  <a:ext cx="3561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dirty="0" smtClean="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l-GR" sz="2000" b="1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4" name="TextBox 133"/>
              <p:cNvSpPr txBox="1"/>
              <p:nvPr/>
            </p:nvSpPr>
            <p:spPr>
              <a:xfrm>
                <a:off x="4659288" y="5709491"/>
                <a:ext cx="2671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Γίνεται </a:t>
                </a:r>
                <a:r>
                  <a:rPr lang="el-GR" sz="20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διπλοθλαστικό</a:t>
                </a:r>
                <a:endPara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9" name="Ευθεία γραμμή σύνδεσης 128"/>
            <p:cNvCxnSpPr/>
            <p:nvPr/>
          </p:nvCxnSpPr>
          <p:spPr>
            <a:xfrm>
              <a:off x="5150413" y="2928242"/>
              <a:ext cx="1177138" cy="16696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Ευθεία γραμμή σύνδεσης 129"/>
            <p:cNvCxnSpPr/>
            <p:nvPr/>
          </p:nvCxnSpPr>
          <p:spPr>
            <a:xfrm flipH="1">
              <a:off x="5287421" y="3161424"/>
              <a:ext cx="987649" cy="104477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4834375" y="2589249"/>
              <a:ext cx="473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l-GR" sz="2000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 rot="219547">
              <a:off x="6072956" y="2858562"/>
              <a:ext cx="4249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l-GR" sz="2000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Ομάδα 154"/>
          <p:cNvGrpSpPr/>
          <p:nvPr/>
        </p:nvGrpSpPr>
        <p:grpSpPr>
          <a:xfrm>
            <a:off x="305447" y="695655"/>
            <a:ext cx="11821153" cy="4553880"/>
            <a:chOff x="305447" y="695655"/>
            <a:chExt cx="11821153" cy="4553880"/>
          </a:xfrm>
        </p:grpSpPr>
        <p:grpSp>
          <p:nvGrpSpPr>
            <p:cNvPr id="126" name="Ομάδα 125"/>
            <p:cNvGrpSpPr/>
            <p:nvPr/>
          </p:nvGrpSpPr>
          <p:grpSpPr>
            <a:xfrm>
              <a:off x="305447" y="695655"/>
              <a:ext cx="11821153" cy="4553880"/>
              <a:chOff x="305447" y="695655"/>
              <a:chExt cx="11821153" cy="4553880"/>
            </a:xfrm>
          </p:grpSpPr>
          <p:grpSp>
            <p:nvGrpSpPr>
              <p:cNvPr id="75" name="Ομάδα 74"/>
              <p:cNvGrpSpPr/>
              <p:nvPr/>
            </p:nvGrpSpPr>
            <p:grpSpPr>
              <a:xfrm>
                <a:off x="305447" y="695655"/>
                <a:ext cx="11821153" cy="4553880"/>
                <a:chOff x="1071257" y="1287937"/>
                <a:chExt cx="11821153" cy="4553880"/>
              </a:xfrm>
            </p:grpSpPr>
            <p:grpSp>
              <p:nvGrpSpPr>
                <p:cNvPr id="76" name="Ομάδα 75"/>
                <p:cNvGrpSpPr/>
                <p:nvPr/>
              </p:nvGrpSpPr>
              <p:grpSpPr>
                <a:xfrm>
                  <a:off x="1071257" y="1566026"/>
                  <a:ext cx="11821153" cy="4275791"/>
                  <a:chOff x="1071257" y="1566026"/>
                  <a:chExt cx="11821153" cy="4275791"/>
                </a:xfrm>
              </p:grpSpPr>
              <p:grpSp>
                <p:nvGrpSpPr>
                  <p:cNvPr id="86" name="Ομάδα 85"/>
                  <p:cNvGrpSpPr/>
                  <p:nvPr/>
                </p:nvGrpSpPr>
                <p:grpSpPr>
                  <a:xfrm>
                    <a:off x="1071257" y="1566026"/>
                    <a:ext cx="11821153" cy="4275791"/>
                    <a:chOff x="1071257" y="1566026"/>
                    <a:chExt cx="11821153" cy="4275791"/>
                  </a:xfrm>
                </p:grpSpPr>
                <p:cxnSp>
                  <p:nvCxnSpPr>
                    <p:cNvPr id="87" name="Ευθεία γραμμή σύνδεσης 86"/>
                    <p:cNvCxnSpPr/>
                    <p:nvPr/>
                  </p:nvCxnSpPr>
                  <p:spPr>
                    <a:xfrm flipV="1">
                      <a:off x="1992628" y="4315053"/>
                      <a:ext cx="1753764" cy="539227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8" name="Ομάδα 87"/>
                    <p:cNvGrpSpPr/>
                    <p:nvPr/>
                  </p:nvGrpSpPr>
                  <p:grpSpPr>
                    <a:xfrm>
                      <a:off x="1071257" y="1566026"/>
                      <a:ext cx="11821153" cy="4275791"/>
                      <a:chOff x="1071257" y="1566026"/>
                      <a:chExt cx="11821153" cy="4275791"/>
                    </a:xfrm>
                  </p:grpSpPr>
                  <p:cxnSp>
                    <p:nvCxnSpPr>
                      <p:cNvPr id="90" name="Ευθεία γραμμή σύνδεσης 89"/>
                      <p:cNvCxnSpPr/>
                      <p:nvPr/>
                    </p:nvCxnSpPr>
                    <p:spPr>
                      <a:xfrm flipV="1">
                        <a:off x="10436758" y="1566026"/>
                        <a:ext cx="2455652" cy="756382"/>
                      </a:xfrm>
                      <a:prstGeom prst="line">
                        <a:avLst/>
                      </a:prstGeom>
                      <a:ln w="38100">
                        <a:solidFill>
                          <a:srgbClr val="FF0000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Ευθεία γραμμή σύνδεσης 90"/>
                      <p:cNvCxnSpPr/>
                      <p:nvPr/>
                    </p:nvCxnSpPr>
                    <p:spPr>
                      <a:xfrm flipV="1">
                        <a:off x="4484146" y="3794518"/>
                        <a:ext cx="1044000" cy="288000"/>
                      </a:xfrm>
                      <a:prstGeom prst="line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92" name="Ομάδα 91"/>
                      <p:cNvGrpSpPr/>
                      <p:nvPr/>
                    </p:nvGrpSpPr>
                    <p:grpSpPr>
                      <a:xfrm rot="20152417">
                        <a:off x="1071257" y="3611218"/>
                        <a:ext cx="1305678" cy="2230599"/>
                        <a:chOff x="822852" y="287857"/>
                        <a:chExt cx="1305678" cy="2230599"/>
                      </a:xfrm>
                    </p:grpSpPr>
                    <p:grpSp>
                      <p:nvGrpSpPr>
                        <p:cNvPr id="99" name="Ομάδα 98"/>
                        <p:cNvGrpSpPr/>
                        <p:nvPr/>
                      </p:nvGrpSpPr>
                      <p:grpSpPr>
                        <a:xfrm rot="20998594">
                          <a:off x="1228376" y="652408"/>
                          <a:ext cx="842574" cy="1866048"/>
                          <a:chOff x="8892749" y="3903515"/>
                          <a:chExt cx="842574" cy="1866048"/>
                        </a:xfrm>
                      </p:grpSpPr>
                      <p:grpSp>
                        <p:nvGrpSpPr>
                          <p:cNvPr id="101" name="Ομάδα 100"/>
                          <p:cNvGrpSpPr/>
                          <p:nvPr/>
                        </p:nvGrpSpPr>
                        <p:grpSpPr>
                          <a:xfrm>
                            <a:off x="8892749" y="3985429"/>
                            <a:ext cx="842574" cy="1743898"/>
                            <a:chOff x="2000508" y="4732020"/>
                            <a:chExt cx="842574" cy="1743898"/>
                          </a:xfrm>
                        </p:grpSpPr>
                        <p:cxnSp>
                          <p:nvCxnSpPr>
                            <p:cNvPr id="104" name="Ευθύγραμμο βέλος σύνδεσης 103"/>
                            <p:cNvCxnSpPr/>
                            <p:nvPr/>
                          </p:nvCxnSpPr>
                          <p:spPr>
                            <a:xfrm flipH="1">
                              <a:off x="2091690" y="4732020"/>
                              <a:ext cx="630585" cy="1743898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5" name="Ευθύγραμμο βέλος σύνδεσης 104"/>
                            <p:cNvCxnSpPr/>
                            <p:nvPr/>
                          </p:nvCxnSpPr>
                          <p:spPr>
                            <a:xfrm flipH="1">
                              <a:off x="2000509" y="4870092"/>
                              <a:ext cx="842573" cy="1467326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6" name="Ευθύγραμμο βέλος σύνδεσης 105"/>
                            <p:cNvCxnSpPr/>
                            <p:nvPr/>
                          </p:nvCxnSpPr>
                          <p:spPr>
                            <a:xfrm flipH="1">
                              <a:off x="2301779" y="4904418"/>
                              <a:ext cx="216000" cy="1421570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7" name="Ευθύγραμμο βέλος σύνδεσης 106"/>
                            <p:cNvCxnSpPr/>
                            <p:nvPr/>
                          </p:nvCxnSpPr>
                          <p:spPr>
                            <a:xfrm flipH="1">
                              <a:off x="2000508" y="5178015"/>
                              <a:ext cx="842574" cy="838537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8" name="Ευθύγραμμο βέλος σύνδεσης 107"/>
                            <p:cNvCxnSpPr/>
                            <p:nvPr/>
                          </p:nvCxnSpPr>
                          <p:spPr>
                            <a:xfrm>
                              <a:off x="2091690" y="5603969"/>
                              <a:ext cx="569491" cy="11234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9" name="Ευθύγραμμο βέλος σύνδεσης 108"/>
                            <p:cNvCxnSpPr/>
                            <p:nvPr/>
                          </p:nvCxnSpPr>
                          <p:spPr>
                            <a:xfrm>
                              <a:off x="2301779" y="5178015"/>
                              <a:ext cx="191106" cy="830013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102" name="Οβάλ 101"/>
                          <p:cNvSpPr/>
                          <p:nvPr/>
                        </p:nvSpPr>
                        <p:spPr>
                          <a:xfrm>
                            <a:off x="9224010" y="4815666"/>
                            <a:ext cx="108222" cy="108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103" name="Οβάλ 102"/>
                          <p:cNvSpPr/>
                          <p:nvPr/>
                        </p:nvSpPr>
                        <p:spPr>
                          <a:xfrm rot="1311563">
                            <a:off x="8980756" y="3903515"/>
                            <a:ext cx="602173" cy="1866048"/>
                          </a:xfrm>
                          <a:prstGeom prst="ellipse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sp>
                      <p:nvSpPr>
                        <p:cNvPr id="100" name="TextBox 99"/>
                        <p:cNvSpPr txBox="1"/>
                        <p:nvPr/>
                      </p:nvSpPr>
                      <p:spPr>
                        <a:xfrm>
                          <a:off x="822852" y="287857"/>
                          <a:ext cx="1305678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l-GR" sz="1600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Φυσικό Φως</a:t>
                          </a:r>
                          <a:endParaRPr lang="el-GR" sz="16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cxnSp>
                <p:nvCxnSpPr>
                  <p:cNvPr id="84" name="Ευθεία γραμμή σύνδεσης 83"/>
                  <p:cNvCxnSpPr/>
                  <p:nvPr/>
                </p:nvCxnSpPr>
                <p:spPr>
                  <a:xfrm flipV="1">
                    <a:off x="7524779" y="2997065"/>
                    <a:ext cx="694015" cy="1800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Ομάδα 76"/>
                <p:cNvGrpSpPr/>
                <p:nvPr/>
              </p:nvGrpSpPr>
              <p:grpSpPr>
                <a:xfrm rot="10800000">
                  <a:off x="10752991" y="1574711"/>
                  <a:ext cx="1369872" cy="851923"/>
                  <a:chOff x="9119660" y="2107497"/>
                  <a:chExt cx="1365001" cy="851923"/>
                </a:xfrm>
              </p:grpSpPr>
              <p:sp>
                <p:nvSpPr>
                  <p:cNvPr id="81" name="Ελεύθερη σχεδίαση 80"/>
                  <p:cNvSpPr/>
                  <p:nvPr/>
                </p:nvSpPr>
                <p:spPr>
                  <a:xfrm rot="1414666">
                    <a:off x="9119660" y="2114390"/>
                    <a:ext cx="659130" cy="845030"/>
                  </a:xfrm>
                  <a:custGeom>
                    <a:avLst/>
                    <a:gdLst>
                      <a:gd name="connsiteX0" fmla="*/ 0 w 365760"/>
                      <a:gd name="connsiteY0" fmla="*/ 291151 h 291151"/>
                      <a:gd name="connsiteX1" fmla="*/ 217170 w 365760"/>
                      <a:gd name="connsiteY1" fmla="*/ 5401 h 291151"/>
                      <a:gd name="connsiteX2" fmla="*/ 365760 w 365760"/>
                      <a:gd name="connsiteY2" fmla="*/ 96841 h 291151"/>
                      <a:gd name="connsiteX3" fmla="*/ 365760 w 365760"/>
                      <a:gd name="connsiteY3" fmla="*/ 96841 h 29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760" h="291151">
                        <a:moveTo>
                          <a:pt x="0" y="291151"/>
                        </a:moveTo>
                        <a:cubicBezTo>
                          <a:pt x="78105" y="164468"/>
                          <a:pt x="156210" y="37786"/>
                          <a:pt x="217170" y="5401"/>
                        </a:cubicBezTo>
                        <a:cubicBezTo>
                          <a:pt x="278130" y="-26984"/>
                          <a:pt x="365760" y="96841"/>
                          <a:pt x="365760" y="96841"/>
                        </a:cubicBezTo>
                        <a:lnTo>
                          <a:pt x="365760" y="96841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82" name="Ελεύθερη σχεδίαση 81"/>
                  <p:cNvSpPr/>
                  <p:nvPr/>
                </p:nvSpPr>
                <p:spPr>
                  <a:xfrm rot="12214666">
                    <a:off x="9825531" y="2107497"/>
                    <a:ext cx="659130" cy="845030"/>
                  </a:xfrm>
                  <a:custGeom>
                    <a:avLst/>
                    <a:gdLst>
                      <a:gd name="connsiteX0" fmla="*/ 0 w 365760"/>
                      <a:gd name="connsiteY0" fmla="*/ 291151 h 291151"/>
                      <a:gd name="connsiteX1" fmla="*/ 217170 w 365760"/>
                      <a:gd name="connsiteY1" fmla="*/ 5401 h 291151"/>
                      <a:gd name="connsiteX2" fmla="*/ 365760 w 365760"/>
                      <a:gd name="connsiteY2" fmla="*/ 96841 h 291151"/>
                      <a:gd name="connsiteX3" fmla="*/ 365760 w 365760"/>
                      <a:gd name="connsiteY3" fmla="*/ 96841 h 29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760" h="291151">
                        <a:moveTo>
                          <a:pt x="0" y="291151"/>
                        </a:moveTo>
                        <a:cubicBezTo>
                          <a:pt x="78105" y="164468"/>
                          <a:pt x="156210" y="37786"/>
                          <a:pt x="217170" y="5401"/>
                        </a:cubicBezTo>
                        <a:cubicBezTo>
                          <a:pt x="278130" y="-26984"/>
                          <a:pt x="365760" y="96841"/>
                          <a:pt x="365760" y="96841"/>
                        </a:cubicBezTo>
                        <a:lnTo>
                          <a:pt x="365760" y="96841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grpSp>
              <p:nvGrpSpPr>
                <p:cNvPr id="78" name="Ομάδα 77"/>
                <p:cNvGrpSpPr/>
                <p:nvPr/>
              </p:nvGrpSpPr>
              <p:grpSpPr>
                <a:xfrm flipH="1" flipV="1">
                  <a:off x="10911863" y="1287937"/>
                  <a:ext cx="1571929" cy="1328189"/>
                  <a:chOff x="8274581" y="2072826"/>
                  <a:chExt cx="1566343" cy="1328189"/>
                </a:xfrm>
              </p:grpSpPr>
              <p:sp>
                <p:nvSpPr>
                  <p:cNvPr id="79" name="Ελεύθερη σχεδίαση 78"/>
                  <p:cNvSpPr/>
                  <p:nvPr/>
                </p:nvSpPr>
                <p:spPr>
                  <a:xfrm rot="1414666">
                    <a:off x="9181793" y="2072826"/>
                    <a:ext cx="659131" cy="845030"/>
                  </a:xfrm>
                  <a:custGeom>
                    <a:avLst/>
                    <a:gdLst>
                      <a:gd name="connsiteX0" fmla="*/ 0 w 365760"/>
                      <a:gd name="connsiteY0" fmla="*/ 291151 h 291151"/>
                      <a:gd name="connsiteX1" fmla="*/ 217170 w 365760"/>
                      <a:gd name="connsiteY1" fmla="*/ 5401 h 291151"/>
                      <a:gd name="connsiteX2" fmla="*/ 365760 w 365760"/>
                      <a:gd name="connsiteY2" fmla="*/ 96841 h 291151"/>
                      <a:gd name="connsiteX3" fmla="*/ 365760 w 365760"/>
                      <a:gd name="connsiteY3" fmla="*/ 96841 h 29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760" h="291151">
                        <a:moveTo>
                          <a:pt x="0" y="291151"/>
                        </a:moveTo>
                        <a:cubicBezTo>
                          <a:pt x="78105" y="164468"/>
                          <a:pt x="156210" y="37786"/>
                          <a:pt x="217170" y="5401"/>
                        </a:cubicBezTo>
                        <a:cubicBezTo>
                          <a:pt x="278130" y="-26984"/>
                          <a:pt x="365760" y="96841"/>
                          <a:pt x="365760" y="96841"/>
                        </a:cubicBezTo>
                        <a:lnTo>
                          <a:pt x="365760" y="96841"/>
                        </a:lnTo>
                      </a:path>
                    </a:pathLst>
                  </a:custGeom>
                  <a:no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80" name="Ελεύθερη σχεδίαση 79"/>
                  <p:cNvSpPr/>
                  <p:nvPr/>
                </p:nvSpPr>
                <p:spPr>
                  <a:xfrm rot="12214666">
                    <a:off x="8274581" y="2555985"/>
                    <a:ext cx="659131" cy="845030"/>
                  </a:xfrm>
                  <a:custGeom>
                    <a:avLst/>
                    <a:gdLst>
                      <a:gd name="connsiteX0" fmla="*/ 0 w 365760"/>
                      <a:gd name="connsiteY0" fmla="*/ 291151 h 291151"/>
                      <a:gd name="connsiteX1" fmla="*/ 217170 w 365760"/>
                      <a:gd name="connsiteY1" fmla="*/ 5401 h 291151"/>
                      <a:gd name="connsiteX2" fmla="*/ 365760 w 365760"/>
                      <a:gd name="connsiteY2" fmla="*/ 96841 h 291151"/>
                      <a:gd name="connsiteX3" fmla="*/ 365760 w 365760"/>
                      <a:gd name="connsiteY3" fmla="*/ 96841 h 29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760" h="291151">
                        <a:moveTo>
                          <a:pt x="0" y="291151"/>
                        </a:moveTo>
                        <a:cubicBezTo>
                          <a:pt x="78105" y="164468"/>
                          <a:pt x="156210" y="37786"/>
                          <a:pt x="217170" y="5401"/>
                        </a:cubicBezTo>
                        <a:cubicBezTo>
                          <a:pt x="278130" y="-26984"/>
                          <a:pt x="365760" y="96841"/>
                          <a:pt x="365760" y="96841"/>
                        </a:cubicBezTo>
                        <a:lnTo>
                          <a:pt x="365760" y="96841"/>
                        </a:lnTo>
                      </a:path>
                    </a:pathLst>
                  </a:custGeom>
                  <a:no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cxnSp>
            <p:nvCxnSpPr>
              <p:cNvPr id="125" name="Ευθεία γραμμή σύνδεσης 124"/>
              <p:cNvCxnSpPr/>
              <p:nvPr/>
            </p:nvCxnSpPr>
            <p:spPr>
              <a:xfrm flipV="1">
                <a:off x="8158581" y="1978056"/>
                <a:ext cx="694015" cy="1800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Ευθεία γραμμή σύνδεσης 153"/>
            <p:cNvCxnSpPr/>
            <p:nvPr/>
          </p:nvCxnSpPr>
          <p:spPr>
            <a:xfrm flipV="1">
              <a:off x="5338422" y="2834848"/>
              <a:ext cx="612000" cy="1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7" name="TextBox 156"/>
          <p:cNvSpPr txBox="1"/>
          <p:nvPr/>
        </p:nvSpPr>
        <p:spPr>
          <a:xfrm>
            <a:off x="0" y="5673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 </a:t>
            </a:r>
            <a:r>
              <a:rPr lang="el-GR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Πολαροσκόπιο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-3465" y="235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ΦΩΤΟΕΛΑΣΤΙΚΟΤΗΤΑ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85886" y="620688"/>
            <a:ext cx="4638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 </a:t>
            </a:r>
            <a:r>
              <a:rPr lang="el-GR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Πολαρασκόπιο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Εργαστηρίου Φυσικής ΑΣΠΑΙΤΕ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2633420" y="1534813"/>
            <a:ext cx="8100392" cy="5186683"/>
            <a:chOff x="1043608" y="1844824"/>
            <a:chExt cx="6885273" cy="479354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844824"/>
              <a:ext cx="6885273" cy="479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43609" y="2196153"/>
              <a:ext cx="97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Φωτεινή Πηγή</a:t>
              </a:r>
              <a:endParaRPr lang="el-G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5736" y="1916864"/>
              <a:ext cx="100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Πολωτής</a:t>
              </a:r>
              <a:endParaRPr lang="el-G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7850" y="2276872"/>
              <a:ext cx="133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Πλακίδιο λ/4</a:t>
              </a:r>
              <a:endParaRPr lang="el-G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76040" y="1844824"/>
              <a:ext cx="7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Υλικό προς έλεγχο</a:t>
              </a:r>
              <a:endParaRPr lang="el-G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8176" y="2132856"/>
              <a:ext cx="10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Πλακίδιο λ/4</a:t>
              </a:r>
              <a:endParaRPr lang="el-G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2272" y="2348912"/>
              <a:ext cx="10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Αναλυτής</a:t>
              </a:r>
              <a:endParaRPr lang="el-G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32240" y="3284984"/>
              <a:ext cx="10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Camera</a:t>
              </a:r>
              <a:endParaRPr lang="el-G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3465" y="235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ΦΩΤΟΕΛΑΣΤΙΚΟΤΗΤΑ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ideris\Pictures\Logitech Webcam\Picture 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40" y="4428544"/>
            <a:ext cx="2905631" cy="23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ideris\Pictures\Logitech Webcam\Picture 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623" y="4388510"/>
            <a:ext cx="2600889" cy="22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40" y="1668400"/>
            <a:ext cx="2927148" cy="23417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624" y="1669172"/>
            <a:ext cx="2600889" cy="23409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59831" y="620688"/>
            <a:ext cx="509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Εικόνες από Κυκλικό </a:t>
            </a:r>
            <a:r>
              <a:rPr lang="el-GR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Πολαρασκόπιο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Εργαστηρίου Φυσικής ΑΣΠΑΙΤΕ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465" y="235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ΦΩΤΟΕΛΑΣΤΙΚΟΤΗΤΑ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8" y="1646908"/>
            <a:ext cx="2508781" cy="2340947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8" y="4388510"/>
            <a:ext cx="2508781" cy="22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8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20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Ανακλαστικότητα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Διαπερατότητα Φωτεινού Κύματος σε</a:t>
            </a:r>
          </a:p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Διαχωριστική Επιφάνεια Δυο Μέσων Διάδοσης</a:t>
            </a:r>
          </a:p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 Δείκτες Διάθλασης η</a:t>
            </a:r>
            <a:r>
              <a:rPr lang="el-GR" sz="28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η</a:t>
            </a:r>
            <a:r>
              <a:rPr lang="el-GR" sz="28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Ομάδα 31"/>
          <p:cNvGrpSpPr/>
          <p:nvPr/>
        </p:nvGrpSpPr>
        <p:grpSpPr>
          <a:xfrm>
            <a:off x="2899145" y="1514594"/>
            <a:ext cx="6365356" cy="1124289"/>
            <a:chOff x="2899145" y="1514594"/>
            <a:chExt cx="6365356" cy="1124289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2902688" y="1594883"/>
              <a:ext cx="6361813" cy="1044000"/>
              <a:chOff x="2902688" y="1594883"/>
              <a:chExt cx="6361813" cy="1044000"/>
            </a:xfrm>
          </p:grpSpPr>
          <p:sp>
            <p:nvSpPr>
              <p:cNvPr id="2" name="Ορθογώνιο 1"/>
              <p:cNvSpPr/>
              <p:nvPr/>
            </p:nvSpPr>
            <p:spPr>
              <a:xfrm>
                <a:off x="2902688" y="1594883"/>
                <a:ext cx="3179135" cy="1044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" name="Ορθογώνιο 4"/>
              <p:cNvSpPr/>
              <p:nvPr/>
            </p:nvSpPr>
            <p:spPr>
              <a:xfrm>
                <a:off x="6085366" y="1594883"/>
                <a:ext cx="3179135" cy="1044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6" name="Ορθογώνιο 5"/>
            <p:cNvSpPr/>
            <p:nvPr/>
          </p:nvSpPr>
          <p:spPr>
            <a:xfrm>
              <a:off x="2899145" y="1581742"/>
              <a:ext cx="415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r>
                <a:rPr lang="el-GR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sz="2000" dirty="0"/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8849003" y="1514594"/>
              <a:ext cx="415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r>
                <a:rPr lang="el-GR" sz="20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l-GR" sz="2000" dirty="0"/>
            </a:p>
          </p:txBody>
        </p:sp>
      </p:grpSp>
      <p:cxnSp>
        <p:nvCxnSpPr>
          <p:cNvPr id="12" name="Ευθεία γραμμή σύνδεσης 11"/>
          <p:cNvCxnSpPr/>
          <p:nvPr/>
        </p:nvCxnSpPr>
        <p:spPr>
          <a:xfrm>
            <a:off x="3508744" y="15948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Ομάδα 32"/>
          <p:cNvGrpSpPr/>
          <p:nvPr/>
        </p:nvGrpSpPr>
        <p:grpSpPr>
          <a:xfrm>
            <a:off x="3540643" y="1435391"/>
            <a:ext cx="2537637" cy="545641"/>
            <a:chOff x="3540643" y="1435391"/>
            <a:chExt cx="2537637" cy="545641"/>
          </a:xfrm>
        </p:grpSpPr>
        <p:sp>
          <p:nvSpPr>
            <p:cNvPr id="25" name="Ελεύθερη σχεδίαση 24"/>
            <p:cNvSpPr/>
            <p:nvPr/>
          </p:nvSpPr>
          <p:spPr>
            <a:xfrm>
              <a:off x="3540643" y="1828807"/>
              <a:ext cx="2537637" cy="152225"/>
            </a:xfrm>
            <a:custGeom>
              <a:avLst/>
              <a:gdLst>
                <a:gd name="connsiteX0" fmla="*/ 0 w 2849525"/>
                <a:gd name="connsiteY0" fmla="*/ 361510 h 712387"/>
                <a:gd name="connsiteX1" fmla="*/ 329609 w 2849525"/>
                <a:gd name="connsiteY1" fmla="*/ 10635 h 712387"/>
                <a:gd name="connsiteX2" fmla="*/ 659218 w 2849525"/>
                <a:gd name="connsiteY2" fmla="*/ 701752 h 712387"/>
                <a:gd name="connsiteX3" fmla="*/ 978195 w 2849525"/>
                <a:gd name="connsiteY3" fmla="*/ 3 h 712387"/>
                <a:gd name="connsiteX4" fmla="*/ 1286539 w 2849525"/>
                <a:gd name="connsiteY4" fmla="*/ 712384 h 712387"/>
                <a:gd name="connsiteX5" fmla="*/ 1605516 w 2849525"/>
                <a:gd name="connsiteY5" fmla="*/ 10635 h 712387"/>
                <a:gd name="connsiteX6" fmla="*/ 1945758 w 2849525"/>
                <a:gd name="connsiteY6" fmla="*/ 712384 h 712387"/>
                <a:gd name="connsiteX7" fmla="*/ 2254102 w 2849525"/>
                <a:gd name="connsiteY7" fmla="*/ 10635 h 712387"/>
                <a:gd name="connsiteX8" fmla="*/ 2583711 w 2849525"/>
                <a:gd name="connsiteY8" fmla="*/ 701752 h 712387"/>
                <a:gd name="connsiteX9" fmla="*/ 2849525 w 2849525"/>
                <a:gd name="connsiteY9" fmla="*/ 202021 h 712387"/>
                <a:gd name="connsiteX0" fmla="*/ 0 w 2711301"/>
                <a:gd name="connsiteY0" fmla="*/ 372143 h 712387"/>
                <a:gd name="connsiteX1" fmla="*/ 191385 w 2711301"/>
                <a:gd name="connsiteY1" fmla="*/ 10635 h 712387"/>
                <a:gd name="connsiteX2" fmla="*/ 520994 w 2711301"/>
                <a:gd name="connsiteY2" fmla="*/ 701752 h 712387"/>
                <a:gd name="connsiteX3" fmla="*/ 839971 w 2711301"/>
                <a:gd name="connsiteY3" fmla="*/ 3 h 712387"/>
                <a:gd name="connsiteX4" fmla="*/ 1148315 w 2711301"/>
                <a:gd name="connsiteY4" fmla="*/ 712384 h 712387"/>
                <a:gd name="connsiteX5" fmla="*/ 1467292 w 2711301"/>
                <a:gd name="connsiteY5" fmla="*/ 10635 h 712387"/>
                <a:gd name="connsiteX6" fmla="*/ 1807534 w 2711301"/>
                <a:gd name="connsiteY6" fmla="*/ 712384 h 712387"/>
                <a:gd name="connsiteX7" fmla="*/ 2115878 w 2711301"/>
                <a:gd name="connsiteY7" fmla="*/ 10635 h 712387"/>
                <a:gd name="connsiteX8" fmla="*/ 2445487 w 2711301"/>
                <a:gd name="connsiteY8" fmla="*/ 701752 h 712387"/>
                <a:gd name="connsiteX9" fmla="*/ 2711301 w 2711301"/>
                <a:gd name="connsiteY9" fmla="*/ 202021 h 71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1301" h="712387">
                  <a:moveTo>
                    <a:pt x="0" y="372143"/>
                  </a:moveTo>
                  <a:cubicBezTo>
                    <a:pt x="109869" y="168352"/>
                    <a:pt x="104553" y="-44300"/>
                    <a:pt x="191385" y="10635"/>
                  </a:cubicBezTo>
                  <a:cubicBezTo>
                    <a:pt x="278217" y="65570"/>
                    <a:pt x="412896" y="703524"/>
                    <a:pt x="520994" y="701752"/>
                  </a:cubicBezTo>
                  <a:cubicBezTo>
                    <a:pt x="629092" y="699980"/>
                    <a:pt x="735418" y="-1769"/>
                    <a:pt x="839971" y="3"/>
                  </a:cubicBezTo>
                  <a:cubicBezTo>
                    <a:pt x="944524" y="1775"/>
                    <a:pt x="1043762" y="710612"/>
                    <a:pt x="1148315" y="712384"/>
                  </a:cubicBezTo>
                  <a:cubicBezTo>
                    <a:pt x="1252868" y="714156"/>
                    <a:pt x="1357422" y="10635"/>
                    <a:pt x="1467292" y="10635"/>
                  </a:cubicBezTo>
                  <a:cubicBezTo>
                    <a:pt x="1577162" y="10635"/>
                    <a:pt x="1699436" y="712384"/>
                    <a:pt x="1807534" y="712384"/>
                  </a:cubicBezTo>
                  <a:cubicBezTo>
                    <a:pt x="1915632" y="712384"/>
                    <a:pt x="2009553" y="12407"/>
                    <a:pt x="2115878" y="10635"/>
                  </a:cubicBezTo>
                  <a:cubicBezTo>
                    <a:pt x="2222203" y="8863"/>
                    <a:pt x="2346250" y="669854"/>
                    <a:pt x="2445487" y="701752"/>
                  </a:cubicBezTo>
                  <a:cubicBezTo>
                    <a:pt x="2544724" y="733650"/>
                    <a:pt x="2628012" y="467835"/>
                    <a:pt x="2711301" y="20202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Ορθογώνιο 27"/>
            <p:cNvSpPr/>
            <p:nvPr/>
          </p:nvSpPr>
          <p:spPr>
            <a:xfrm>
              <a:off x="4490484" y="1435391"/>
              <a:ext cx="415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sz="20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sz="2000" dirty="0"/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3522126" y="2225563"/>
            <a:ext cx="2537637" cy="410837"/>
            <a:chOff x="3522126" y="2225563"/>
            <a:chExt cx="2537637" cy="410837"/>
          </a:xfrm>
        </p:grpSpPr>
        <p:sp>
          <p:nvSpPr>
            <p:cNvPr id="27" name="Ελεύθερη σχεδίαση 26"/>
            <p:cNvSpPr/>
            <p:nvPr/>
          </p:nvSpPr>
          <p:spPr>
            <a:xfrm flipH="1">
              <a:off x="3522126" y="2225563"/>
              <a:ext cx="2537637" cy="152225"/>
            </a:xfrm>
            <a:custGeom>
              <a:avLst/>
              <a:gdLst>
                <a:gd name="connsiteX0" fmla="*/ 0 w 2849525"/>
                <a:gd name="connsiteY0" fmla="*/ 361510 h 712387"/>
                <a:gd name="connsiteX1" fmla="*/ 329609 w 2849525"/>
                <a:gd name="connsiteY1" fmla="*/ 10635 h 712387"/>
                <a:gd name="connsiteX2" fmla="*/ 659218 w 2849525"/>
                <a:gd name="connsiteY2" fmla="*/ 701752 h 712387"/>
                <a:gd name="connsiteX3" fmla="*/ 978195 w 2849525"/>
                <a:gd name="connsiteY3" fmla="*/ 3 h 712387"/>
                <a:gd name="connsiteX4" fmla="*/ 1286539 w 2849525"/>
                <a:gd name="connsiteY4" fmla="*/ 712384 h 712387"/>
                <a:gd name="connsiteX5" fmla="*/ 1605516 w 2849525"/>
                <a:gd name="connsiteY5" fmla="*/ 10635 h 712387"/>
                <a:gd name="connsiteX6" fmla="*/ 1945758 w 2849525"/>
                <a:gd name="connsiteY6" fmla="*/ 712384 h 712387"/>
                <a:gd name="connsiteX7" fmla="*/ 2254102 w 2849525"/>
                <a:gd name="connsiteY7" fmla="*/ 10635 h 712387"/>
                <a:gd name="connsiteX8" fmla="*/ 2583711 w 2849525"/>
                <a:gd name="connsiteY8" fmla="*/ 701752 h 712387"/>
                <a:gd name="connsiteX9" fmla="*/ 2849525 w 2849525"/>
                <a:gd name="connsiteY9" fmla="*/ 202021 h 712387"/>
                <a:gd name="connsiteX0" fmla="*/ 0 w 2711301"/>
                <a:gd name="connsiteY0" fmla="*/ 372143 h 712387"/>
                <a:gd name="connsiteX1" fmla="*/ 191385 w 2711301"/>
                <a:gd name="connsiteY1" fmla="*/ 10635 h 712387"/>
                <a:gd name="connsiteX2" fmla="*/ 520994 w 2711301"/>
                <a:gd name="connsiteY2" fmla="*/ 701752 h 712387"/>
                <a:gd name="connsiteX3" fmla="*/ 839971 w 2711301"/>
                <a:gd name="connsiteY3" fmla="*/ 3 h 712387"/>
                <a:gd name="connsiteX4" fmla="*/ 1148315 w 2711301"/>
                <a:gd name="connsiteY4" fmla="*/ 712384 h 712387"/>
                <a:gd name="connsiteX5" fmla="*/ 1467292 w 2711301"/>
                <a:gd name="connsiteY5" fmla="*/ 10635 h 712387"/>
                <a:gd name="connsiteX6" fmla="*/ 1807534 w 2711301"/>
                <a:gd name="connsiteY6" fmla="*/ 712384 h 712387"/>
                <a:gd name="connsiteX7" fmla="*/ 2115878 w 2711301"/>
                <a:gd name="connsiteY7" fmla="*/ 10635 h 712387"/>
                <a:gd name="connsiteX8" fmla="*/ 2445487 w 2711301"/>
                <a:gd name="connsiteY8" fmla="*/ 701752 h 712387"/>
                <a:gd name="connsiteX9" fmla="*/ 2711301 w 2711301"/>
                <a:gd name="connsiteY9" fmla="*/ 202021 h 71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1301" h="712387">
                  <a:moveTo>
                    <a:pt x="0" y="372143"/>
                  </a:moveTo>
                  <a:cubicBezTo>
                    <a:pt x="109869" y="168352"/>
                    <a:pt x="104553" y="-44300"/>
                    <a:pt x="191385" y="10635"/>
                  </a:cubicBezTo>
                  <a:cubicBezTo>
                    <a:pt x="278217" y="65570"/>
                    <a:pt x="412896" y="703524"/>
                    <a:pt x="520994" y="701752"/>
                  </a:cubicBezTo>
                  <a:cubicBezTo>
                    <a:pt x="629092" y="699980"/>
                    <a:pt x="735418" y="-1769"/>
                    <a:pt x="839971" y="3"/>
                  </a:cubicBezTo>
                  <a:cubicBezTo>
                    <a:pt x="944524" y="1775"/>
                    <a:pt x="1043762" y="710612"/>
                    <a:pt x="1148315" y="712384"/>
                  </a:cubicBezTo>
                  <a:cubicBezTo>
                    <a:pt x="1252868" y="714156"/>
                    <a:pt x="1357422" y="10635"/>
                    <a:pt x="1467292" y="10635"/>
                  </a:cubicBezTo>
                  <a:cubicBezTo>
                    <a:pt x="1577162" y="10635"/>
                    <a:pt x="1699436" y="712384"/>
                    <a:pt x="1807534" y="712384"/>
                  </a:cubicBezTo>
                  <a:cubicBezTo>
                    <a:pt x="1915632" y="712384"/>
                    <a:pt x="2009553" y="12407"/>
                    <a:pt x="2115878" y="10635"/>
                  </a:cubicBezTo>
                  <a:cubicBezTo>
                    <a:pt x="2222203" y="8863"/>
                    <a:pt x="2346250" y="669854"/>
                    <a:pt x="2445487" y="701752"/>
                  </a:cubicBezTo>
                  <a:cubicBezTo>
                    <a:pt x="2544724" y="733650"/>
                    <a:pt x="2628012" y="467835"/>
                    <a:pt x="2711301" y="20202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Ορθογώνιο 28"/>
            <p:cNvSpPr/>
            <p:nvPr/>
          </p:nvSpPr>
          <p:spPr>
            <a:xfrm>
              <a:off x="4593953" y="2236290"/>
              <a:ext cx="415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sz="20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sz="2000" dirty="0"/>
            </a:p>
          </p:txBody>
        </p:sp>
      </p:grpSp>
      <p:grpSp>
        <p:nvGrpSpPr>
          <p:cNvPr id="34" name="Ομάδα 33"/>
          <p:cNvGrpSpPr/>
          <p:nvPr/>
        </p:nvGrpSpPr>
        <p:grpSpPr>
          <a:xfrm>
            <a:off x="6117265" y="1619210"/>
            <a:ext cx="2537637" cy="531101"/>
            <a:chOff x="6117265" y="1619210"/>
            <a:chExt cx="2537637" cy="531101"/>
          </a:xfrm>
        </p:grpSpPr>
        <p:sp>
          <p:nvSpPr>
            <p:cNvPr id="26" name="Ελεύθερη σχεδίαση 25"/>
            <p:cNvSpPr/>
            <p:nvPr/>
          </p:nvSpPr>
          <p:spPr>
            <a:xfrm>
              <a:off x="6117265" y="1998086"/>
              <a:ext cx="2537637" cy="152225"/>
            </a:xfrm>
            <a:custGeom>
              <a:avLst/>
              <a:gdLst>
                <a:gd name="connsiteX0" fmla="*/ 0 w 2849525"/>
                <a:gd name="connsiteY0" fmla="*/ 361510 h 712387"/>
                <a:gd name="connsiteX1" fmla="*/ 329609 w 2849525"/>
                <a:gd name="connsiteY1" fmla="*/ 10635 h 712387"/>
                <a:gd name="connsiteX2" fmla="*/ 659218 w 2849525"/>
                <a:gd name="connsiteY2" fmla="*/ 701752 h 712387"/>
                <a:gd name="connsiteX3" fmla="*/ 978195 w 2849525"/>
                <a:gd name="connsiteY3" fmla="*/ 3 h 712387"/>
                <a:gd name="connsiteX4" fmla="*/ 1286539 w 2849525"/>
                <a:gd name="connsiteY4" fmla="*/ 712384 h 712387"/>
                <a:gd name="connsiteX5" fmla="*/ 1605516 w 2849525"/>
                <a:gd name="connsiteY5" fmla="*/ 10635 h 712387"/>
                <a:gd name="connsiteX6" fmla="*/ 1945758 w 2849525"/>
                <a:gd name="connsiteY6" fmla="*/ 712384 h 712387"/>
                <a:gd name="connsiteX7" fmla="*/ 2254102 w 2849525"/>
                <a:gd name="connsiteY7" fmla="*/ 10635 h 712387"/>
                <a:gd name="connsiteX8" fmla="*/ 2583711 w 2849525"/>
                <a:gd name="connsiteY8" fmla="*/ 701752 h 712387"/>
                <a:gd name="connsiteX9" fmla="*/ 2849525 w 2849525"/>
                <a:gd name="connsiteY9" fmla="*/ 202021 h 712387"/>
                <a:gd name="connsiteX0" fmla="*/ 0 w 2711301"/>
                <a:gd name="connsiteY0" fmla="*/ 372143 h 712387"/>
                <a:gd name="connsiteX1" fmla="*/ 191385 w 2711301"/>
                <a:gd name="connsiteY1" fmla="*/ 10635 h 712387"/>
                <a:gd name="connsiteX2" fmla="*/ 520994 w 2711301"/>
                <a:gd name="connsiteY2" fmla="*/ 701752 h 712387"/>
                <a:gd name="connsiteX3" fmla="*/ 839971 w 2711301"/>
                <a:gd name="connsiteY3" fmla="*/ 3 h 712387"/>
                <a:gd name="connsiteX4" fmla="*/ 1148315 w 2711301"/>
                <a:gd name="connsiteY4" fmla="*/ 712384 h 712387"/>
                <a:gd name="connsiteX5" fmla="*/ 1467292 w 2711301"/>
                <a:gd name="connsiteY5" fmla="*/ 10635 h 712387"/>
                <a:gd name="connsiteX6" fmla="*/ 1807534 w 2711301"/>
                <a:gd name="connsiteY6" fmla="*/ 712384 h 712387"/>
                <a:gd name="connsiteX7" fmla="*/ 2115878 w 2711301"/>
                <a:gd name="connsiteY7" fmla="*/ 10635 h 712387"/>
                <a:gd name="connsiteX8" fmla="*/ 2445487 w 2711301"/>
                <a:gd name="connsiteY8" fmla="*/ 701752 h 712387"/>
                <a:gd name="connsiteX9" fmla="*/ 2711301 w 2711301"/>
                <a:gd name="connsiteY9" fmla="*/ 202021 h 71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1301" h="712387">
                  <a:moveTo>
                    <a:pt x="0" y="372143"/>
                  </a:moveTo>
                  <a:cubicBezTo>
                    <a:pt x="109869" y="168352"/>
                    <a:pt x="104553" y="-44300"/>
                    <a:pt x="191385" y="10635"/>
                  </a:cubicBezTo>
                  <a:cubicBezTo>
                    <a:pt x="278217" y="65570"/>
                    <a:pt x="412896" y="703524"/>
                    <a:pt x="520994" y="701752"/>
                  </a:cubicBezTo>
                  <a:cubicBezTo>
                    <a:pt x="629092" y="699980"/>
                    <a:pt x="735418" y="-1769"/>
                    <a:pt x="839971" y="3"/>
                  </a:cubicBezTo>
                  <a:cubicBezTo>
                    <a:pt x="944524" y="1775"/>
                    <a:pt x="1043762" y="710612"/>
                    <a:pt x="1148315" y="712384"/>
                  </a:cubicBezTo>
                  <a:cubicBezTo>
                    <a:pt x="1252868" y="714156"/>
                    <a:pt x="1357422" y="10635"/>
                    <a:pt x="1467292" y="10635"/>
                  </a:cubicBezTo>
                  <a:cubicBezTo>
                    <a:pt x="1577162" y="10635"/>
                    <a:pt x="1699436" y="712384"/>
                    <a:pt x="1807534" y="712384"/>
                  </a:cubicBezTo>
                  <a:cubicBezTo>
                    <a:pt x="1915632" y="712384"/>
                    <a:pt x="2009553" y="12407"/>
                    <a:pt x="2115878" y="10635"/>
                  </a:cubicBezTo>
                  <a:cubicBezTo>
                    <a:pt x="2222203" y="8863"/>
                    <a:pt x="2346250" y="669854"/>
                    <a:pt x="2445487" y="701752"/>
                  </a:cubicBezTo>
                  <a:cubicBezTo>
                    <a:pt x="2544724" y="733650"/>
                    <a:pt x="2628012" y="467835"/>
                    <a:pt x="2711301" y="20202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Ορθογώνιο 29"/>
            <p:cNvSpPr/>
            <p:nvPr/>
          </p:nvSpPr>
          <p:spPr>
            <a:xfrm>
              <a:off x="7556205" y="1619210"/>
              <a:ext cx="4026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sz="20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l-GR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1965" y="1781797"/>
                <a:ext cx="1372042" cy="523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5" y="1781797"/>
                <a:ext cx="1372042" cy="523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Ορθογώνιο 37"/>
              <p:cNvSpPr/>
              <p:nvPr/>
            </p:nvSpPr>
            <p:spPr>
              <a:xfrm>
                <a:off x="1535906" y="1743250"/>
                <a:ext cx="1035733" cy="616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𝛖</m:t>
                          </m:r>
                        </m:e>
                        <m:sub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l-GR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b="1" i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8" name="Ορθογώνιο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06" y="1743250"/>
                <a:ext cx="1035733" cy="6160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96731" y="1867354"/>
                <a:ext cx="1426544" cy="523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731" y="1867354"/>
                <a:ext cx="1426544" cy="523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Ορθογώνιο 39"/>
              <p:cNvSpPr/>
              <p:nvPr/>
            </p:nvSpPr>
            <p:spPr>
              <a:xfrm>
                <a:off x="10900672" y="1828807"/>
                <a:ext cx="1037335" cy="617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𝛖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l-GR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0" name="Ορθογώνιο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672" y="1828807"/>
                <a:ext cx="1037335" cy="6175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Ομάδα 61"/>
          <p:cNvGrpSpPr/>
          <p:nvPr/>
        </p:nvGrpSpPr>
        <p:grpSpPr>
          <a:xfrm>
            <a:off x="35470" y="3518067"/>
            <a:ext cx="3933087" cy="523670"/>
            <a:chOff x="35470" y="3103380"/>
            <a:chExt cx="3933087" cy="523670"/>
          </a:xfrm>
        </p:grpSpPr>
        <p:sp>
          <p:nvSpPr>
            <p:cNvPr id="41" name="Ορθογώνιο 40"/>
            <p:cNvSpPr/>
            <p:nvPr/>
          </p:nvSpPr>
          <p:spPr>
            <a:xfrm>
              <a:off x="35470" y="3180549"/>
              <a:ext cx="20235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Ανακλαστικότητα</a:t>
              </a:r>
              <a:r>
                <a:rPr lang="el-G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155688" y="3103380"/>
                  <a:ext cx="1812869" cy="523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 </m:t>
                        </m:r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5688" y="3103380"/>
                  <a:ext cx="1812869" cy="5236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4065208" y="3254746"/>
                <a:ext cx="1968679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08" y="3254746"/>
                <a:ext cx="1968679" cy="1030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Ορθογώνιο 43"/>
              <p:cNvSpPr/>
              <p:nvPr/>
            </p:nvSpPr>
            <p:spPr>
              <a:xfrm>
                <a:off x="1653361" y="4539254"/>
                <a:ext cx="2477280" cy="1138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Ορθογώνιο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361" y="4539254"/>
                <a:ext cx="2477280" cy="11380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Ομάδα 47"/>
          <p:cNvGrpSpPr/>
          <p:nvPr/>
        </p:nvGrpSpPr>
        <p:grpSpPr>
          <a:xfrm>
            <a:off x="2296630" y="4704741"/>
            <a:ext cx="150629" cy="833313"/>
            <a:chOff x="2753833" y="4088027"/>
            <a:chExt cx="150629" cy="833313"/>
          </a:xfrm>
        </p:grpSpPr>
        <p:cxnSp>
          <p:nvCxnSpPr>
            <p:cNvPr id="46" name="Ευθεία γραμμή σύνδεσης 45"/>
            <p:cNvCxnSpPr/>
            <p:nvPr/>
          </p:nvCxnSpPr>
          <p:spPr>
            <a:xfrm flipH="1">
              <a:off x="2753833" y="4088027"/>
              <a:ext cx="145312" cy="283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 flipH="1">
              <a:off x="2759150" y="4638189"/>
              <a:ext cx="145312" cy="283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Ορθογώνιο 48"/>
              <p:cNvSpPr/>
              <p:nvPr/>
            </p:nvSpPr>
            <p:spPr>
              <a:xfrm>
                <a:off x="4040912" y="4613685"/>
                <a:ext cx="1991764" cy="1055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Ορθογώνιο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912" y="4613685"/>
                <a:ext cx="1991764" cy="1055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Ορθογώνιο 49"/>
              <p:cNvSpPr/>
              <p:nvPr/>
            </p:nvSpPr>
            <p:spPr>
              <a:xfrm>
                <a:off x="3434284" y="6036543"/>
                <a:ext cx="1864485" cy="792653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l-GR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2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Ορθογώνιο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84" y="6036543"/>
                <a:ext cx="1864485" cy="7926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Ομάδα 62"/>
          <p:cNvGrpSpPr/>
          <p:nvPr/>
        </p:nvGrpSpPr>
        <p:grpSpPr>
          <a:xfrm>
            <a:off x="6586263" y="3508084"/>
            <a:ext cx="3691483" cy="565732"/>
            <a:chOff x="6586263" y="3093397"/>
            <a:chExt cx="3691483" cy="565732"/>
          </a:xfrm>
        </p:grpSpPr>
        <p:sp>
          <p:nvSpPr>
            <p:cNvPr id="51" name="Ορθογώνιο 50"/>
            <p:cNvSpPr/>
            <p:nvPr/>
          </p:nvSpPr>
          <p:spPr>
            <a:xfrm>
              <a:off x="6586263" y="3170566"/>
              <a:ext cx="1776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Διαπερατότητα: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8519380" y="3093397"/>
                  <a:ext cx="1758366" cy="5657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 </m:t>
                        </m:r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9380" y="3093397"/>
                  <a:ext cx="1758366" cy="5657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Ορθογώνιο 52"/>
              <p:cNvSpPr/>
              <p:nvPr/>
            </p:nvSpPr>
            <p:spPr>
              <a:xfrm>
                <a:off x="10318036" y="3250251"/>
                <a:ext cx="1968680" cy="10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Ορθογώνιο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036" y="3250251"/>
                <a:ext cx="1968680" cy="10724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Ορθογώνιο 53"/>
              <p:cNvSpPr/>
              <p:nvPr/>
            </p:nvSpPr>
            <p:spPr>
              <a:xfrm>
                <a:off x="7704769" y="4549547"/>
                <a:ext cx="2450030" cy="1139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Ορθογώνιο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769" y="4549547"/>
                <a:ext cx="2450030" cy="11396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Ομάδα 54"/>
          <p:cNvGrpSpPr/>
          <p:nvPr/>
        </p:nvGrpSpPr>
        <p:grpSpPr>
          <a:xfrm>
            <a:off x="8342112" y="4721317"/>
            <a:ext cx="435482" cy="815530"/>
            <a:chOff x="2759150" y="4105810"/>
            <a:chExt cx="435482" cy="815530"/>
          </a:xfrm>
        </p:grpSpPr>
        <p:cxnSp>
          <p:nvCxnSpPr>
            <p:cNvPr id="56" name="Ευθεία γραμμή σύνδεσης 55"/>
            <p:cNvCxnSpPr/>
            <p:nvPr/>
          </p:nvCxnSpPr>
          <p:spPr>
            <a:xfrm flipH="1">
              <a:off x="3049320" y="4105810"/>
              <a:ext cx="145312" cy="283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Ευθεία γραμμή σύνδεσης 56"/>
            <p:cNvCxnSpPr/>
            <p:nvPr/>
          </p:nvCxnSpPr>
          <p:spPr>
            <a:xfrm flipH="1">
              <a:off x="2759150" y="4638189"/>
              <a:ext cx="145312" cy="283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Ορθογώνιο 57"/>
              <p:cNvSpPr/>
              <p:nvPr/>
            </p:nvSpPr>
            <p:spPr>
              <a:xfrm>
                <a:off x="10062316" y="4564045"/>
                <a:ext cx="1991764" cy="1095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Ορθογώνιο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316" y="4564045"/>
                <a:ext cx="1991764" cy="10957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Ορθογώνιο 58"/>
              <p:cNvSpPr/>
              <p:nvPr/>
            </p:nvSpPr>
            <p:spPr>
              <a:xfrm>
                <a:off x="8456110" y="6001960"/>
                <a:ext cx="1896545" cy="848694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l-GR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2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Ορθογώνιο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110" y="6001960"/>
                <a:ext cx="1896545" cy="8486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Ευθεία γραμμή σύνδεσης 60"/>
          <p:cNvCxnSpPr/>
          <p:nvPr/>
        </p:nvCxnSpPr>
        <p:spPr>
          <a:xfrm rot="5400000">
            <a:off x="4322723" y="5086964"/>
            <a:ext cx="3528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Ορθογώνιο 65"/>
              <p:cNvSpPr/>
              <p:nvPr/>
            </p:nvSpPr>
            <p:spPr>
              <a:xfrm>
                <a:off x="5624887" y="2637874"/>
                <a:ext cx="1334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6" name="Ορθογώνιο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887" y="2637874"/>
                <a:ext cx="1334916" cy="461665"/>
              </a:xfrm>
              <a:prstGeom prst="rect">
                <a:avLst/>
              </a:prstGeom>
              <a:blipFill>
                <a:blip r:embed="rId1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Ομάδα 66"/>
          <p:cNvGrpSpPr/>
          <p:nvPr/>
        </p:nvGrpSpPr>
        <p:grpSpPr>
          <a:xfrm>
            <a:off x="3443149" y="2187984"/>
            <a:ext cx="2635131" cy="228464"/>
            <a:chOff x="489098" y="5401341"/>
            <a:chExt cx="2635131" cy="228464"/>
          </a:xfrm>
        </p:grpSpPr>
        <p:sp>
          <p:nvSpPr>
            <p:cNvPr id="65" name="Ορθογώνιο 64"/>
            <p:cNvSpPr/>
            <p:nvPr/>
          </p:nvSpPr>
          <p:spPr>
            <a:xfrm>
              <a:off x="489098" y="5401341"/>
              <a:ext cx="2635131" cy="2284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4" name="Ελεύθερη σχεδίαση 63"/>
            <p:cNvSpPr/>
            <p:nvPr/>
          </p:nvSpPr>
          <p:spPr>
            <a:xfrm flipH="1" flipV="1">
              <a:off x="586592" y="5440619"/>
              <a:ext cx="2537637" cy="152225"/>
            </a:xfrm>
            <a:custGeom>
              <a:avLst/>
              <a:gdLst>
                <a:gd name="connsiteX0" fmla="*/ 0 w 2849525"/>
                <a:gd name="connsiteY0" fmla="*/ 361510 h 712387"/>
                <a:gd name="connsiteX1" fmla="*/ 329609 w 2849525"/>
                <a:gd name="connsiteY1" fmla="*/ 10635 h 712387"/>
                <a:gd name="connsiteX2" fmla="*/ 659218 w 2849525"/>
                <a:gd name="connsiteY2" fmla="*/ 701752 h 712387"/>
                <a:gd name="connsiteX3" fmla="*/ 978195 w 2849525"/>
                <a:gd name="connsiteY3" fmla="*/ 3 h 712387"/>
                <a:gd name="connsiteX4" fmla="*/ 1286539 w 2849525"/>
                <a:gd name="connsiteY4" fmla="*/ 712384 h 712387"/>
                <a:gd name="connsiteX5" fmla="*/ 1605516 w 2849525"/>
                <a:gd name="connsiteY5" fmla="*/ 10635 h 712387"/>
                <a:gd name="connsiteX6" fmla="*/ 1945758 w 2849525"/>
                <a:gd name="connsiteY6" fmla="*/ 712384 h 712387"/>
                <a:gd name="connsiteX7" fmla="*/ 2254102 w 2849525"/>
                <a:gd name="connsiteY7" fmla="*/ 10635 h 712387"/>
                <a:gd name="connsiteX8" fmla="*/ 2583711 w 2849525"/>
                <a:gd name="connsiteY8" fmla="*/ 701752 h 712387"/>
                <a:gd name="connsiteX9" fmla="*/ 2849525 w 2849525"/>
                <a:gd name="connsiteY9" fmla="*/ 202021 h 712387"/>
                <a:gd name="connsiteX0" fmla="*/ 0 w 2711301"/>
                <a:gd name="connsiteY0" fmla="*/ 372143 h 712387"/>
                <a:gd name="connsiteX1" fmla="*/ 191385 w 2711301"/>
                <a:gd name="connsiteY1" fmla="*/ 10635 h 712387"/>
                <a:gd name="connsiteX2" fmla="*/ 520994 w 2711301"/>
                <a:gd name="connsiteY2" fmla="*/ 701752 h 712387"/>
                <a:gd name="connsiteX3" fmla="*/ 839971 w 2711301"/>
                <a:gd name="connsiteY3" fmla="*/ 3 h 712387"/>
                <a:gd name="connsiteX4" fmla="*/ 1148315 w 2711301"/>
                <a:gd name="connsiteY4" fmla="*/ 712384 h 712387"/>
                <a:gd name="connsiteX5" fmla="*/ 1467292 w 2711301"/>
                <a:gd name="connsiteY5" fmla="*/ 10635 h 712387"/>
                <a:gd name="connsiteX6" fmla="*/ 1807534 w 2711301"/>
                <a:gd name="connsiteY6" fmla="*/ 712384 h 712387"/>
                <a:gd name="connsiteX7" fmla="*/ 2115878 w 2711301"/>
                <a:gd name="connsiteY7" fmla="*/ 10635 h 712387"/>
                <a:gd name="connsiteX8" fmla="*/ 2445487 w 2711301"/>
                <a:gd name="connsiteY8" fmla="*/ 701752 h 712387"/>
                <a:gd name="connsiteX9" fmla="*/ 2711301 w 2711301"/>
                <a:gd name="connsiteY9" fmla="*/ 202021 h 71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1301" h="712387">
                  <a:moveTo>
                    <a:pt x="0" y="372143"/>
                  </a:moveTo>
                  <a:cubicBezTo>
                    <a:pt x="109869" y="168352"/>
                    <a:pt x="104553" y="-44300"/>
                    <a:pt x="191385" y="10635"/>
                  </a:cubicBezTo>
                  <a:cubicBezTo>
                    <a:pt x="278217" y="65570"/>
                    <a:pt x="412896" y="703524"/>
                    <a:pt x="520994" y="701752"/>
                  </a:cubicBezTo>
                  <a:cubicBezTo>
                    <a:pt x="629092" y="699980"/>
                    <a:pt x="735418" y="-1769"/>
                    <a:pt x="839971" y="3"/>
                  </a:cubicBezTo>
                  <a:cubicBezTo>
                    <a:pt x="944524" y="1775"/>
                    <a:pt x="1043762" y="710612"/>
                    <a:pt x="1148315" y="712384"/>
                  </a:cubicBezTo>
                  <a:cubicBezTo>
                    <a:pt x="1252868" y="714156"/>
                    <a:pt x="1357422" y="10635"/>
                    <a:pt x="1467292" y="10635"/>
                  </a:cubicBezTo>
                  <a:cubicBezTo>
                    <a:pt x="1577162" y="10635"/>
                    <a:pt x="1699436" y="712384"/>
                    <a:pt x="1807534" y="712384"/>
                  </a:cubicBezTo>
                  <a:cubicBezTo>
                    <a:pt x="1915632" y="712384"/>
                    <a:pt x="2009553" y="12407"/>
                    <a:pt x="2115878" y="10635"/>
                  </a:cubicBezTo>
                  <a:cubicBezTo>
                    <a:pt x="2222203" y="8863"/>
                    <a:pt x="2346250" y="669854"/>
                    <a:pt x="2445487" y="701752"/>
                  </a:cubicBezTo>
                  <a:cubicBezTo>
                    <a:pt x="2544724" y="733650"/>
                    <a:pt x="2628012" y="467835"/>
                    <a:pt x="2711301" y="20202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Ορθογώνιο 67"/>
              <p:cNvSpPr/>
              <p:nvPr/>
            </p:nvSpPr>
            <p:spPr>
              <a:xfrm>
                <a:off x="5608832" y="2650387"/>
                <a:ext cx="1334916" cy="461665"/>
              </a:xfrm>
              <a:prstGeom prst="rect">
                <a:avLst/>
              </a:prstGeom>
              <a:solidFill>
                <a:srgbClr val="0000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8" name="Ορθογώνιο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832" y="2650387"/>
                <a:ext cx="1334916" cy="461665"/>
              </a:xfrm>
              <a:prstGeom prst="rect">
                <a:avLst/>
              </a:prstGeom>
              <a:blipFill>
                <a:blip r:embed="rId1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44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3" grpId="0"/>
      <p:bldP spid="44" grpId="0"/>
      <p:bldP spid="49" grpId="0"/>
      <p:bldP spid="50" grpId="0" animBg="1"/>
      <p:bldP spid="53" grpId="0"/>
      <p:bldP spid="54" grpId="0"/>
      <p:bldP spid="58" grpId="0"/>
      <p:bldP spid="59" grpId="0" animBg="1"/>
      <p:bldP spid="66" grpId="0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5613342" y="1125502"/>
            <a:ext cx="936000" cy="3024336"/>
            <a:chOff x="3923928" y="1124744"/>
            <a:chExt cx="936000" cy="3024336"/>
          </a:xfrm>
          <a:solidFill>
            <a:srgbClr val="FF9999"/>
          </a:solidFill>
        </p:grpSpPr>
        <p:sp>
          <p:nvSpPr>
            <p:cNvPr id="5" name="Ορθογώνιο 4"/>
            <p:cNvSpPr/>
            <p:nvPr/>
          </p:nvSpPr>
          <p:spPr>
            <a:xfrm>
              <a:off x="3923928" y="1124744"/>
              <a:ext cx="936000" cy="3024336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39952" y="1982847"/>
              <a:ext cx="461665" cy="1283365"/>
            </a:xfrm>
            <a:prstGeom prst="rect">
              <a:avLst/>
            </a:prstGeom>
            <a:grpFill/>
          </p:spPr>
          <p:txBody>
            <a:bodyPr vert="vert270"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Υπόστρωμα</a:t>
              </a:r>
              <a:endPara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Ευθύγραμμο βέλος σύνδεσης 6"/>
          <p:cNvCxnSpPr/>
          <p:nvPr/>
        </p:nvCxnSpPr>
        <p:spPr>
          <a:xfrm>
            <a:off x="2780522" y="1035916"/>
            <a:ext cx="2844000" cy="0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01174" y="649152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l-GR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103910" y="44624"/>
            <a:ext cx="1208809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ΛΕΠΤΑ ΟΠΤΙΚΑ ΥΜΕΝΙΑ</a:t>
            </a:r>
            <a:endParaRPr lang="el-G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822016" y="1125502"/>
            <a:ext cx="2791326" cy="3024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2055012" y="1053494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6055" y="1117882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0349" y="1129758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4950" y="152793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1724910" y="2267580"/>
            <a:ext cx="1080120" cy="370090"/>
            <a:chOff x="395536" y="2194814"/>
            <a:chExt cx="1080120" cy="370090"/>
          </a:xfrm>
        </p:grpSpPr>
        <p:cxnSp>
          <p:nvCxnSpPr>
            <p:cNvPr id="16" name="Ευθύγραμμο βέλος σύνδεσης 15"/>
            <p:cNvCxnSpPr/>
            <p:nvPr/>
          </p:nvCxnSpPr>
          <p:spPr>
            <a:xfrm>
              <a:off x="395536" y="2564904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55576" y="219481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endPara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8280" y="5684998"/>
            <a:ext cx="357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μήκος κύματος στον αέρα</a:t>
            </a:r>
            <a:endParaRPr lang="el-GR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2837" y="771945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Περίπτωση: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530" y="6435594"/>
            <a:ext cx="2997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φάση κύματος στο αέρα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6405" y="4215221"/>
            <a:ext cx="273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άχος λεπτού </a:t>
            </a:r>
            <a:r>
              <a:rPr lang="el-GR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υμενίου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405" y="4581128"/>
            <a:ext cx="4136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δείκτης διάθλασης λεπτού </a:t>
            </a:r>
            <a:r>
              <a:rPr lang="el-GR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υμενίου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406" y="4953043"/>
            <a:ext cx="409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δείκτης διάθλασης υποστρώματος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530" y="5324958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δείκτης διάθλασης αέρα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Ομάδα 24"/>
          <p:cNvGrpSpPr/>
          <p:nvPr/>
        </p:nvGrpSpPr>
        <p:grpSpPr>
          <a:xfrm>
            <a:off x="2864405" y="2291330"/>
            <a:ext cx="1080120" cy="369332"/>
            <a:chOff x="395536" y="2200822"/>
            <a:chExt cx="1080120" cy="369332"/>
          </a:xfrm>
        </p:grpSpPr>
        <p:cxnSp>
          <p:nvCxnSpPr>
            <p:cNvPr id="26" name="Ευθύγραμμο βέλος σύνδεσης 25"/>
            <p:cNvCxnSpPr/>
            <p:nvPr/>
          </p:nvCxnSpPr>
          <p:spPr>
            <a:xfrm>
              <a:off x="395536" y="2564904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55576" y="220082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endPara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1281" y="6069546"/>
            <a:ext cx="433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μήκος κύματος στον μέσα στο </a:t>
            </a:r>
            <a:r>
              <a:rPr lang="el-GR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υμένιο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1455" y="1485542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κύμα εισέρχεται στο </a:t>
            </a:r>
            <a:r>
              <a:rPr lang="el-GR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υμένιο</a:t>
            </a:r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 την ίδια φάση 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9712" y="2061606"/>
            <a:ext cx="316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ανακλάτε με φάση  </a:t>
            </a:r>
            <a:r>
              <a:rPr lang="el-GR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φ+π</a:t>
            </a:r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επειδή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Ομάδα 30"/>
          <p:cNvGrpSpPr/>
          <p:nvPr/>
        </p:nvGrpSpPr>
        <p:grpSpPr>
          <a:xfrm flipH="1">
            <a:off x="1712277" y="2714170"/>
            <a:ext cx="1080120" cy="369332"/>
            <a:chOff x="395536" y="2209356"/>
            <a:chExt cx="1080120" cy="369332"/>
          </a:xfrm>
        </p:grpSpPr>
        <p:cxnSp>
          <p:nvCxnSpPr>
            <p:cNvPr id="32" name="Ευθύγραμμο βέλος σύνδεσης 31"/>
            <p:cNvCxnSpPr/>
            <p:nvPr/>
          </p:nvCxnSpPr>
          <p:spPr>
            <a:xfrm>
              <a:off x="395536" y="2564904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33299" y="2209356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φ+π</a:t>
              </a:r>
              <a:endPara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Ομάδα 33"/>
          <p:cNvGrpSpPr/>
          <p:nvPr/>
        </p:nvGrpSpPr>
        <p:grpSpPr>
          <a:xfrm>
            <a:off x="4513234" y="2078067"/>
            <a:ext cx="1100108" cy="595228"/>
            <a:chOff x="2823820" y="2005301"/>
            <a:chExt cx="1100108" cy="595228"/>
          </a:xfrm>
        </p:grpSpPr>
        <p:cxnSp>
          <p:nvCxnSpPr>
            <p:cNvPr id="35" name="Ευθύγραμμο βέλος σύνδεσης 34"/>
            <p:cNvCxnSpPr/>
            <p:nvPr/>
          </p:nvCxnSpPr>
          <p:spPr>
            <a:xfrm>
              <a:off x="2843808" y="2582646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823820" y="2005301"/>
                  <a:ext cx="1061829" cy="595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𝝋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l-GR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3820" y="2005301"/>
                  <a:ext cx="1061829" cy="59522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Ομάδα 36"/>
          <p:cNvGrpSpPr/>
          <p:nvPr/>
        </p:nvGrpSpPr>
        <p:grpSpPr>
          <a:xfrm flipH="1">
            <a:off x="4245190" y="3282281"/>
            <a:ext cx="1447960" cy="595228"/>
            <a:chOff x="2764000" y="2011168"/>
            <a:chExt cx="1447960" cy="595228"/>
          </a:xfrm>
        </p:grpSpPr>
        <p:cxnSp>
          <p:nvCxnSpPr>
            <p:cNvPr id="38" name="Ευθύγραμμο βέλος σύνδεσης 37"/>
            <p:cNvCxnSpPr/>
            <p:nvPr/>
          </p:nvCxnSpPr>
          <p:spPr>
            <a:xfrm>
              <a:off x="2843808" y="2582646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764000" y="2011168"/>
                  <a:ext cx="1447960" cy="595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𝝋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el-GR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000" y="2011168"/>
                  <a:ext cx="1447960" cy="59522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54297" y="2956840"/>
                <a:ext cx="3344185" cy="888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𝛕𝛐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𝛋</m:t>
                    </m:r>
                    <m:r>
                      <m:rPr>
                        <m:sty m:val="p"/>
                      </m:rP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ύ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𝛍𝛂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𝛗𝛉𝛂𝛎𝛆𝛊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𝛔𝛕𝛐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sz="1700" b="1" i="0" dirty="0" smtClean="0">
                    <a:solidFill>
                      <a:schemeClr val="bg1"/>
                    </a:solidFill>
                    <a:latin typeface="Cambria Math"/>
                  </a:rPr>
                  <a:t>υπόστρωμα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𝛍𝛆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𝛗𝛂𝛔𝛈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:</m:t>
                      </m:r>
                      <m:r>
                        <a:rPr lang="el-GR" sz="17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sSub>
                            <m:sSubPr>
                              <m:ctrlP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l-GR" sz="17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297" y="2956840"/>
                <a:ext cx="3344185" cy="888192"/>
              </a:xfrm>
              <a:prstGeom prst="rect">
                <a:avLst/>
              </a:prstGeom>
              <a:blipFill>
                <a:blip r:embed="rId4"/>
                <a:stretch>
                  <a:fillRect t="-2055" r="-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6657837" y="3851756"/>
            <a:ext cx="260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ανακλάται με φάση: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587666" y="4098562"/>
                <a:ext cx="3767506" cy="720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𝝅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</m:t>
                      </m:r>
                      <m:r>
                        <a:rPr lang="el-GR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𝛆𝛑𝛆𝛊𝛅𝛈</m:t>
                      </m:r>
                      <m:r>
                        <a:rPr lang="el-GR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l-GR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l-GR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666" y="4098562"/>
                <a:ext cx="3767506" cy="7208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Ομάδα 42"/>
          <p:cNvGrpSpPr/>
          <p:nvPr/>
        </p:nvGrpSpPr>
        <p:grpSpPr>
          <a:xfrm flipH="1">
            <a:off x="2708659" y="3277695"/>
            <a:ext cx="1605568" cy="595228"/>
            <a:chOff x="2460514" y="1999293"/>
            <a:chExt cx="1605568" cy="595228"/>
          </a:xfrm>
        </p:grpSpPr>
        <p:cxnSp>
          <p:nvCxnSpPr>
            <p:cNvPr id="44" name="Ευθύγραμμο βέλος σύνδεσης 43"/>
            <p:cNvCxnSpPr/>
            <p:nvPr/>
          </p:nvCxnSpPr>
          <p:spPr>
            <a:xfrm>
              <a:off x="2843808" y="2582646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460514" y="1999293"/>
                  <a:ext cx="1605568" cy="595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𝝋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f>
                          <m:fPr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el-GR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0514" y="1999293"/>
                  <a:ext cx="1605568" cy="5952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Ομάδα 45"/>
          <p:cNvGrpSpPr/>
          <p:nvPr/>
        </p:nvGrpSpPr>
        <p:grpSpPr>
          <a:xfrm flipH="1">
            <a:off x="1208221" y="3273109"/>
            <a:ext cx="1605568" cy="595228"/>
            <a:chOff x="2832574" y="1999293"/>
            <a:chExt cx="1605568" cy="595228"/>
          </a:xfrm>
        </p:grpSpPr>
        <p:cxnSp>
          <p:nvCxnSpPr>
            <p:cNvPr id="47" name="Ευθύγραμμο βέλος σύνδεσης 46"/>
            <p:cNvCxnSpPr/>
            <p:nvPr/>
          </p:nvCxnSpPr>
          <p:spPr>
            <a:xfrm>
              <a:off x="2843808" y="2582646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832574" y="1999293"/>
                  <a:ext cx="1605568" cy="595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𝝋</m:t>
                        </m:r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  <m:f>
                          <m:fPr>
                            <m:ctrlPr>
                              <a:rPr lang="el-G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l-GR" sz="1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el-GR" sz="16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574" y="1999293"/>
                  <a:ext cx="1605568" cy="59522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flipH="1">
                <a:off x="6248781" y="5241398"/>
                <a:ext cx="3615092" cy="626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𝛖𝛍𝛆𝛎𝛊𝛐𝛖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𝛍𝛆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𝛗𝛂𝛔𝛈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:  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sSub>
                            <m:sSubPr>
                              <m:ctrlP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l-GR" sz="17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48781" y="5241398"/>
                <a:ext cx="3615092" cy="6265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270173" y="4944074"/>
            <a:ext cx="367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κύμα φθάνει στην επιφάνεια του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 flipH="1">
                <a:off x="6312335" y="6042778"/>
                <a:ext cx="2752677" cy="626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𝛍𝛆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𝛗𝛂𝛔𝛈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:  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sSub>
                            <m:sSubPr>
                              <m:ctrlP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l-GR" sz="17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12335" y="6042778"/>
                <a:ext cx="2752677" cy="6265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6291565" y="5745454"/>
            <a:ext cx="29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εξέρχεται από το </a:t>
            </a:r>
            <a:r>
              <a:rPr lang="el-GR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υμένιο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542682" y="1539682"/>
                <a:ext cx="1121076" cy="72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l-G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682" y="1539682"/>
                <a:ext cx="1121076" cy="7298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22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  <p:bldP spid="30" grpId="0"/>
      <p:bldP spid="40" grpId="0"/>
      <p:bldP spid="41" grpId="0"/>
      <p:bldP spid="42" grpId="0"/>
      <p:bldP spid="49" grpId="0"/>
      <p:bldP spid="50" grpId="0"/>
      <p:bldP spid="5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Τίτλος 1"/>
          <p:cNvSpPr txBox="1">
            <a:spLocks/>
          </p:cNvSpPr>
          <p:nvPr/>
        </p:nvSpPr>
        <p:spPr>
          <a:xfrm>
            <a:off x="1007927" y="44624"/>
            <a:ext cx="914400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ΛΕΠΤΑ ΟΠΤΙΚΑ ΥΜΕΝΙΑ</a:t>
            </a:r>
            <a:endParaRPr lang="el-G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Ομάδα 54"/>
          <p:cNvGrpSpPr/>
          <p:nvPr/>
        </p:nvGrpSpPr>
        <p:grpSpPr>
          <a:xfrm>
            <a:off x="1187439" y="620688"/>
            <a:ext cx="5341121" cy="3529150"/>
            <a:chOff x="179512" y="620688"/>
            <a:chExt cx="5341121" cy="3529150"/>
          </a:xfrm>
        </p:grpSpPr>
        <p:grpSp>
          <p:nvGrpSpPr>
            <p:cNvPr id="56" name="Ομάδα 55"/>
            <p:cNvGrpSpPr/>
            <p:nvPr/>
          </p:nvGrpSpPr>
          <p:grpSpPr>
            <a:xfrm>
              <a:off x="179512" y="620688"/>
              <a:ext cx="5341121" cy="3529150"/>
              <a:chOff x="179512" y="620688"/>
              <a:chExt cx="5341121" cy="3529150"/>
            </a:xfrm>
          </p:grpSpPr>
          <p:sp>
            <p:nvSpPr>
              <p:cNvPr id="58" name="Ορθογώνιο 57"/>
              <p:cNvSpPr/>
              <p:nvPr/>
            </p:nvSpPr>
            <p:spPr>
              <a:xfrm>
                <a:off x="1793307" y="1125502"/>
                <a:ext cx="2791326" cy="3024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grpSp>
            <p:nvGrpSpPr>
              <p:cNvPr id="59" name="Ομάδα 58"/>
              <p:cNvGrpSpPr/>
              <p:nvPr/>
            </p:nvGrpSpPr>
            <p:grpSpPr>
              <a:xfrm>
                <a:off x="179512" y="620688"/>
                <a:ext cx="5341121" cy="3529150"/>
                <a:chOff x="179512" y="620688"/>
                <a:chExt cx="5341121" cy="3529150"/>
              </a:xfrm>
            </p:grpSpPr>
            <p:grpSp>
              <p:nvGrpSpPr>
                <p:cNvPr id="60" name="Ομάδα 59"/>
                <p:cNvGrpSpPr/>
                <p:nvPr/>
              </p:nvGrpSpPr>
              <p:grpSpPr>
                <a:xfrm>
                  <a:off x="4584633" y="1125502"/>
                  <a:ext cx="936000" cy="3024336"/>
                  <a:chOff x="3923928" y="1124744"/>
                  <a:chExt cx="936000" cy="3024336"/>
                </a:xfrm>
              </p:grpSpPr>
              <p:sp>
                <p:nvSpPr>
                  <p:cNvPr id="88" name="Ορθογώνιο 87"/>
                  <p:cNvSpPr/>
                  <p:nvPr/>
                </p:nvSpPr>
                <p:spPr>
                  <a:xfrm>
                    <a:off x="3923928" y="1124744"/>
                    <a:ext cx="936000" cy="3024336"/>
                  </a:xfrm>
                  <a:prstGeom prst="rect">
                    <a:avLst/>
                  </a:prstGeom>
                  <a:solidFill>
                    <a:srgbClr val="FF9999"/>
                  </a:solidFill>
                  <a:ln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139952" y="1982847"/>
                    <a:ext cx="461665" cy="1283365"/>
                  </a:xfrm>
                  <a:prstGeom prst="rect">
                    <a:avLst/>
                  </a:prstGeom>
                  <a:noFill/>
                </p:spPr>
                <p:txBody>
                  <a:bodyPr vert="vert270" wrap="none" rtlCol="0">
                    <a:spAutoFit/>
                  </a:bodyPr>
                  <a:lstStyle/>
                  <a:p>
                    <a:r>
                      <a:rPr lang="el-GR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Υπόστρωμα</a:t>
                    </a:r>
                    <a:endParaRPr lang="el-GR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61" name="Ευθύγραμμο βέλος σύνδεσης 60"/>
                <p:cNvCxnSpPr/>
                <p:nvPr/>
              </p:nvCxnSpPr>
              <p:spPr>
                <a:xfrm>
                  <a:off x="1751813" y="1020078"/>
                  <a:ext cx="2844000" cy="0"/>
                </a:xfrm>
                <a:prstGeom prst="straightConnector1">
                  <a:avLst/>
                </a:prstGeom>
                <a:ln w="19050">
                  <a:solidFill>
                    <a:srgbClr val="FFFF00"/>
                  </a:solidFill>
                  <a:headEnd type="arrow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/>
              </p:nvSpPr>
              <p:spPr>
                <a:xfrm>
                  <a:off x="3072465" y="620688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l-GR" sz="24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026303" y="1053494"/>
                  <a:ext cx="4619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l-GR" sz="2400" b="1" baseline="-25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2777346" y="1117882"/>
                  <a:ext cx="4619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l-GR" sz="2400" b="1" baseline="-250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l-G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056241" y="1527933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b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λ</a:t>
                  </a:r>
                  <a:r>
                    <a:rPr lang="el-GR" sz="2400" b="1" baseline="-25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6" name="Ομάδα 65"/>
                <p:cNvGrpSpPr/>
                <p:nvPr/>
              </p:nvGrpSpPr>
              <p:grpSpPr>
                <a:xfrm>
                  <a:off x="696201" y="2267580"/>
                  <a:ext cx="1080120" cy="370090"/>
                  <a:chOff x="395536" y="2194814"/>
                  <a:chExt cx="1080120" cy="370090"/>
                </a:xfrm>
              </p:grpSpPr>
              <p:cxnSp>
                <p:nvCxnSpPr>
                  <p:cNvPr id="86" name="Ευθύγραμμο βέλος σύνδεσης 85"/>
                  <p:cNvCxnSpPr/>
                  <p:nvPr/>
                </p:nvCxnSpPr>
                <p:spPr>
                  <a:xfrm>
                    <a:off x="395536" y="2564904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755576" y="2194814"/>
                    <a:ext cx="3289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φ</a:t>
                    </a:r>
                    <a:endParaRPr lang="el-GR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7" name="Ομάδα 66"/>
                <p:cNvGrpSpPr/>
                <p:nvPr/>
              </p:nvGrpSpPr>
              <p:grpSpPr>
                <a:xfrm>
                  <a:off x="1776321" y="2291330"/>
                  <a:ext cx="1080120" cy="369332"/>
                  <a:chOff x="395536" y="2200822"/>
                  <a:chExt cx="1080120" cy="369332"/>
                </a:xfrm>
              </p:grpSpPr>
              <p:cxnSp>
                <p:nvCxnSpPr>
                  <p:cNvPr id="84" name="Ευθύγραμμο βέλος σύνδεσης 83"/>
                  <p:cNvCxnSpPr/>
                  <p:nvPr/>
                </p:nvCxnSpPr>
                <p:spPr>
                  <a:xfrm>
                    <a:off x="395536" y="2564904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755576" y="2200822"/>
                    <a:ext cx="3289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φ</a:t>
                    </a:r>
                    <a:endParaRPr lang="el-GR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8" name="Ομάδα 67"/>
                <p:cNvGrpSpPr/>
                <p:nvPr/>
              </p:nvGrpSpPr>
              <p:grpSpPr>
                <a:xfrm flipH="1">
                  <a:off x="683568" y="2714170"/>
                  <a:ext cx="1080120" cy="369332"/>
                  <a:chOff x="395536" y="2209356"/>
                  <a:chExt cx="1080120" cy="369332"/>
                </a:xfrm>
              </p:grpSpPr>
              <p:cxnSp>
                <p:nvCxnSpPr>
                  <p:cNvPr id="82" name="Ευθύγραμμο βέλος σύνδεσης 81"/>
                  <p:cNvCxnSpPr/>
                  <p:nvPr/>
                </p:nvCxnSpPr>
                <p:spPr>
                  <a:xfrm>
                    <a:off x="395536" y="2564904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733299" y="2209356"/>
                    <a:ext cx="5870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b="1" dirty="0" err="1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φ+π</a:t>
                    </a:r>
                    <a:endParaRPr lang="el-GR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9" name="Ομάδα 68"/>
                <p:cNvGrpSpPr/>
                <p:nvPr/>
              </p:nvGrpSpPr>
              <p:grpSpPr>
                <a:xfrm>
                  <a:off x="3484525" y="2078067"/>
                  <a:ext cx="1100108" cy="595228"/>
                  <a:chOff x="2823820" y="2005301"/>
                  <a:chExt cx="1100108" cy="595228"/>
                </a:xfrm>
              </p:grpSpPr>
              <p:cxnSp>
                <p:nvCxnSpPr>
                  <p:cNvPr id="80" name="Ευθύγραμμο βέλος σύνδεσης 79"/>
                  <p:cNvCxnSpPr/>
                  <p:nvPr/>
                </p:nvCxnSpPr>
                <p:spPr>
                  <a:xfrm>
                    <a:off x="2843808" y="2582646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1" name="TextBox 80"/>
                      <p:cNvSpPr txBox="1"/>
                      <p:nvPr/>
                    </p:nvSpPr>
                    <p:spPr>
                      <a:xfrm>
                        <a:off x="2823820" y="2005301"/>
                        <a:ext cx="1061829" cy="5952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𝝋</m:t>
                              </m:r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" name="TextBox 3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23820" y="2005301"/>
                        <a:ext cx="1061829" cy="595228"/>
                      </a:xfrm>
                      <a:prstGeom prst="rect">
                        <a:avLst/>
                      </a:prstGeom>
                      <a:blipFill rotWithShape="1">
                        <a:blip r:embed="rId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0" name="Ομάδα 69"/>
                <p:cNvGrpSpPr/>
                <p:nvPr/>
              </p:nvGrpSpPr>
              <p:grpSpPr>
                <a:xfrm flipH="1">
                  <a:off x="3216481" y="3282281"/>
                  <a:ext cx="1447960" cy="595228"/>
                  <a:chOff x="2764000" y="2011168"/>
                  <a:chExt cx="1447960" cy="595228"/>
                </a:xfrm>
              </p:grpSpPr>
              <p:cxnSp>
                <p:nvCxnSpPr>
                  <p:cNvPr id="78" name="Ευθύγραμμο βέλος σύνδεσης 77"/>
                  <p:cNvCxnSpPr/>
                  <p:nvPr/>
                </p:nvCxnSpPr>
                <p:spPr>
                  <a:xfrm>
                    <a:off x="2843808" y="2582646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9" name="TextBox 78"/>
                      <p:cNvSpPr txBox="1"/>
                      <p:nvPr/>
                    </p:nvSpPr>
                    <p:spPr>
                      <a:xfrm>
                        <a:off x="2764000" y="2011168"/>
                        <a:ext cx="1447960" cy="5952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𝝋</m:t>
                              </m:r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7" name="TextBox 3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64000" y="2011168"/>
                        <a:ext cx="1447960" cy="595228"/>
                      </a:xfrm>
                      <a:prstGeom prst="rect">
                        <a:avLst/>
                      </a:prstGeom>
                      <a:blipFill rotWithShape="1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1" name="Ομάδα 70"/>
                <p:cNvGrpSpPr/>
                <p:nvPr/>
              </p:nvGrpSpPr>
              <p:grpSpPr>
                <a:xfrm flipH="1">
                  <a:off x="1696513" y="3277695"/>
                  <a:ext cx="1605568" cy="595228"/>
                  <a:chOff x="2398168" y="1999293"/>
                  <a:chExt cx="1605568" cy="595228"/>
                </a:xfrm>
              </p:grpSpPr>
              <p:cxnSp>
                <p:nvCxnSpPr>
                  <p:cNvPr id="76" name="Ευθύγραμμο βέλος σύνδεσης 75"/>
                  <p:cNvCxnSpPr/>
                  <p:nvPr/>
                </p:nvCxnSpPr>
                <p:spPr>
                  <a:xfrm>
                    <a:off x="2843808" y="2582646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2398168" y="1999293"/>
                        <a:ext cx="1605568" cy="5952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𝝋</m:t>
                              </m:r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3" name="TextBox 4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98168" y="1999293"/>
                        <a:ext cx="1605568" cy="595228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2" name="Ομάδα 71"/>
                <p:cNvGrpSpPr/>
                <p:nvPr/>
              </p:nvGrpSpPr>
              <p:grpSpPr>
                <a:xfrm flipH="1">
                  <a:off x="179512" y="3273109"/>
                  <a:ext cx="1605568" cy="595228"/>
                  <a:chOff x="2832574" y="1999293"/>
                  <a:chExt cx="1605568" cy="595228"/>
                </a:xfrm>
              </p:grpSpPr>
              <p:cxnSp>
                <p:nvCxnSpPr>
                  <p:cNvPr id="74" name="Ευθύγραμμο βέλος σύνδεσης 73"/>
                  <p:cNvCxnSpPr/>
                  <p:nvPr/>
                </p:nvCxnSpPr>
                <p:spPr>
                  <a:xfrm>
                    <a:off x="2843808" y="2582646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2832574" y="1999293"/>
                        <a:ext cx="1605568" cy="5952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𝝋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l-GR" sz="16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6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l-GR" sz="16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rgbClr val="FFFF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6" name="TextBox 4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32574" y="1999293"/>
                        <a:ext cx="1605568" cy="595228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2513973" y="1539682"/>
                      <a:ext cx="1121076" cy="72981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</m:oMath>
                        </m:oMathPara>
                      </a14:m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13973" y="1539682"/>
                      <a:ext cx="1121076" cy="729815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7" name="TextBox 56"/>
            <p:cNvSpPr txBox="1"/>
            <p:nvPr/>
          </p:nvSpPr>
          <p:spPr>
            <a:xfrm>
              <a:off x="4821640" y="1129758"/>
              <a:ext cx="461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l-GR" sz="24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469812" y="771945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Περίπτωση: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69812" y="1412776"/>
            <a:ext cx="3361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την επιφάνεια του </a:t>
            </a:r>
            <a:r>
              <a:rPr lang="el-GR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υμενίου</a:t>
            </a:r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φεύγουν δυο κύματα με διαφορά φάσης: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194406" y="2348880"/>
                <a:ext cx="380379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𝚫𝛗</m:t>
                      </m:r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f>
                            <m:f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rgbClr val="FFFF00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l-GR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l-GR" b="1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  <m:r>
                            <a:rPr lang="el-GR" b="1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l-GR" b="1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406" y="2348880"/>
                <a:ext cx="3803798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7397804" y="3083503"/>
            <a:ext cx="1348446" cy="1002536"/>
            <a:chOff x="7397804" y="3083503"/>
            <a:chExt cx="1348446" cy="1002536"/>
          </a:xfrm>
        </p:grpSpPr>
        <p:sp>
          <p:nvSpPr>
            <p:cNvPr id="93" name="Βέλος προς τα κάτω 40"/>
            <p:cNvSpPr/>
            <p:nvPr/>
          </p:nvSpPr>
          <p:spPr>
            <a:xfrm>
              <a:off x="8127548" y="3083503"/>
              <a:ext cx="168741" cy="345498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7397804" y="3429000"/>
                  <a:ext cx="1348446" cy="6570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𝚫𝛗</m:t>
                        </m:r>
                        <m:r>
                          <a:rPr lang="el-GR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7804" y="3429000"/>
                  <a:ext cx="1348446" cy="6570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0" name="TextBox 99"/>
          <p:cNvSpPr txBox="1"/>
          <p:nvPr/>
        </p:nvSpPr>
        <p:spPr>
          <a:xfrm>
            <a:off x="1326352" y="4509120"/>
            <a:ext cx="297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Αποσβεστική συμβολή όταν: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99407" y="4941168"/>
                <a:ext cx="4184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𝚫𝛗</m:t>
                      </m:r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𝛑</m:t>
                      </m:r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 . . . </m:t>
                      </m:r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07" y="4941168"/>
                <a:ext cx="4184992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Ορθογώνιο 101"/>
              <p:cNvSpPr/>
              <p:nvPr/>
            </p:nvSpPr>
            <p:spPr>
              <a:xfrm>
                <a:off x="5214602" y="4688761"/>
                <a:ext cx="2381549" cy="658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l-GR" b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l-GR" b="1">
                          <a:solidFill>
                            <a:srgbClr val="FFFF00"/>
                          </a:solidFill>
                          <a:latin typeface="Cambria Math"/>
                        </a:rPr>
                        <m:t>𝛑</m:t>
                      </m:r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2" name="Ορθογώνιο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602" y="4688761"/>
                <a:ext cx="2381549" cy="6583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Ομάδα 14"/>
          <p:cNvGrpSpPr/>
          <p:nvPr/>
        </p:nvGrpSpPr>
        <p:grpSpPr>
          <a:xfrm>
            <a:off x="5484169" y="4719962"/>
            <a:ext cx="2004349" cy="464150"/>
            <a:chOff x="5484169" y="4719962"/>
            <a:chExt cx="2004349" cy="464150"/>
          </a:xfrm>
        </p:grpSpPr>
        <p:cxnSp>
          <p:nvCxnSpPr>
            <p:cNvPr id="103" name="Ευθεία γραμμή σύνδεσης 102"/>
            <p:cNvCxnSpPr/>
            <p:nvPr/>
          </p:nvCxnSpPr>
          <p:spPr>
            <a:xfrm flipH="1">
              <a:off x="5484169" y="4719962"/>
              <a:ext cx="157199" cy="288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Ευθεία γραμμή σύνδεσης 103"/>
            <p:cNvCxnSpPr/>
            <p:nvPr/>
          </p:nvCxnSpPr>
          <p:spPr>
            <a:xfrm flipH="1">
              <a:off x="7331319" y="4896112"/>
              <a:ext cx="157199" cy="288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Ομάδα 13"/>
          <p:cNvGrpSpPr/>
          <p:nvPr/>
        </p:nvGrpSpPr>
        <p:grpSpPr>
          <a:xfrm>
            <a:off x="1043423" y="4437112"/>
            <a:ext cx="4077424" cy="1224136"/>
            <a:chOff x="1043423" y="4437112"/>
            <a:chExt cx="4077424" cy="1224136"/>
          </a:xfrm>
        </p:grpSpPr>
        <p:sp>
          <p:nvSpPr>
            <p:cNvPr id="108" name="Έλλειψη 55"/>
            <p:cNvSpPr/>
            <p:nvPr/>
          </p:nvSpPr>
          <p:spPr>
            <a:xfrm>
              <a:off x="1043423" y="4437112"/>
              <a:ext cx="3760949" cy="12241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9" name="Δεξιό βέλος 56"/>
            <p:cNvSpPr/>
            <p:nvPr/>
          </p:nvSpPr>
          <p:spPr>
            <a:xfrm>
              <a:off x="4832847" y="4951481"/>
              <a:ext cx="288000" cy="144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6988461" y="5637208"/>
            <a:ext cx="520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ΣΥΝΘΗΚΗ ΑΝΤΙΑΝΑΚΛΑΣΤΙΚΟΥ ΥΜΕΝΙΟΥ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Ομάδα 94"/>
          <p:cNvGrpSpPr/>
          <p:nvPr/>
        </p:nvGrpSpPr>
        <p:grpSpPr>
          <a:xfrm>
            <a:off x="3521900" y="1591423"/>
            <a:ext cx="4546910" cy="2376996"/>
            <a:chOff x="2513973" y="1591423"/>
            <a:chExt cx="4546910" cy="2376996"/>
          </a:xfrm>
        </p:grpSpPr>
        <p:sp>
          <p:nvSpPr>
            <p:cNvPr id="96" name="Έλλειψη 43"/>
            <p:cNvSpPr/>
            <p:nvPr/>
          </p:nvSpPr>
          <p:spPr>
            <a:xfrm>
              <a:off x="2513973" y="1591423"/>
              <a:ext cx="1265939" cy="676157"/>
            </a:xfrm>
            <a:prstGeom prst="ellips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7" name="Ελεύθερη σχεδίαση 96"/>
            <p:cNvSpPr/>
            <p:nvPr/>
          </p:nvSpPr>
          <p:spPr>
            <a:xfrm>
              <a:off x="3063834" y="2256311"/>
              <a:ext cx="3997049" cy="1712108"/>
            </a:xfrm>
            <a:custGeom>
              <a:avLst/>
              <a:gdLst>
                <a:gd name="connsiteX0" fmla="*/ 0 w 4263241"/>
                <a:gd name="connsiteY0" fmla="*/ 0 h 1923802"/>
                <a:gd name="connsiteX1" fmla="*/ 1021278 w 4263241"/>
                <a:gd name="connsiteY1" fmla="*/ 771896 h 1923802"/>
                <a:gd name="connsiteX2" fmla="*/ 2802576 w 4263241"/>
                <a:gd name="connsiteY2" fmla="*/ 1662545 h 1923802"/>
                <a:gd name="connsiteX3" fmla="*/ 4263241 w 4263241"/>
                <a:gd name="connsiteY3" fmla="*/ 1923802 h 1923802"/>
                <a:gd name="connsiteX0" fmla="*/ 0 w 4263241"/>
                <a:gd name="connsiteY0" fmla="*/ 0 h 1923802"/>
                <a:gd name="connsiteX1" fmla="*/ 986087 w 4263241"/>
                <a:gd name="connsiteY1" fmla="*/ 771896 h 1923802"/>
                <a:gd name="connsiteX2" fmla="*/ 2802576 w 4263241"/>
                <a:gd name="connsiteY2" fmla="*/ 1662545 h 1923802"/>
                <a:gd name="connsiteX3" fmla="*/ 4263241 w 4263241"/>
                <a:gd name="connsiteY3" fmla="*/ 1923802 h 1923802"/>
                <a:gd name="connsiteX0" fmla="*/ 0 w 4263241"/>
                <a:gd name="connsiteY0" fmla="*/ 0 h 1923802"/>
                <a:gd name="connsiteX1" fmla="*/ 915705 w 4263241"/>
                <a:gd name="connsiteY1" fmla="*/ 832222 h 1923802"/>
                <a:gd name="connsiteX2" fmla="*/ 2802576 w 4263241"/>
                <a:gd name="connsiteY2" fmla="*/ 1662545 h 1923802"/>
                <a:gd name="connsiteX3" fmla="*/ 4263241 w 4263241"/>
                <a:gd name="connsiteY3" fmla="*/ 1923802 h 1923802"/>
                <a:gd name="connsiteX0" fmla="*/ 0 w 4263241"/>
                <a:gd name="connsiteY0" fmla="*/ 0 h 1923802"/>
                <a:gd name="connsiteX1" fmla="*/ 915705 w 4263241"/>
                <a:gd name="connsiteY1" fmla="*/ 832222 h 1923802"/>
                <a:gd name="connsiteX2" fmla="*/ 2697003 w 4263241"/>
                <a:gd name="connsiteY2" fmla="*/ 1650480 h 1923802"/>
                <a:gd name="connsiteX3" fmla="*/ 4263241 w 4263241"/>
                <a:gd name="connsiteY3" fmla="*/ 1923802 h 192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241" h="1923802">
                  <a:moveTo>
                    <a:pt x="0" y="0"/>
                  </a:moveTo>
                  <a:cubicBezTo>
                    <a:pt x="277091" y="247402"/>
                    <a:pt x="466205" y="557142"/>
                    <a:pt x="915705" y="832222"/>
                  </a:cubicBezTo>
                  <a:cubicBezTo>
                    <a:pt x="1365205" y="1107302"/>
                    <a:pt x="2139080" y="1468550"/>
                    <a:pt x="2697003" y="1650480"/>
                  </a:cubicBezTo>
                  <a:cubicBezTo>
                    <a:pt x="3254926" y="1832410"/>
                    <a:pt x="3803072" y="1889165"/>
                    <a:pt x="4263241" y="1923802"/>
                  </a:cubicBezTo>
                </a:path>
              </a:pathLst>
            </a:custGeom>
            <a:noFill/>
            <a:ln w="28575">
              <a:solidFill>
                <a:schemeClr val="accent4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8837996" y="3418687"/>
            <a:ext cx="1999691" cy="658385"/>
            <a:chOff x="8837996" y="3418687"/>
            <a:chExt cx="1999691" cy="658385"/>
          </a:xfrm>
        </p:grpSpPr>
        <p:sp>
          <p:nvSpPr>
            <p:cNvPr id="98" name="Βέλος προς τα κάτω 45"/>
            <p:cNvSpPr/>
            <p:nvPr/>
          </p:nvSpPr>
          <p:spPr>
            <a:xfrm rot="16200000">
              <a:off x="8909996" y="3645047"/>
              <a:ext cx="144000" cy="2880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9184734" y="3418687"/>
                  <a:ext cx="1652953" cy="6583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𝚫𝛗</m:t>
                        </m:r>
                        <m:r>
                          <a:rPr lang="el-GR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𝝅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4734" y="3418687"/>
                  <a:ext cx="1652953" cy="65838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Ομάδα 12"/>
          <p:cNvGrpSpPr/>
          <p:nvPr/>
        </p:nvGrpSpPr>
        <p:grpSpPr>
          <a:xfrm>
            <a:off x="7596151" y="3418687"/>
            <a:ext cx="3619847" cy="2073994"/>
            <a:chOff x="7596151" y="3418687"/>
            <a:chExt cx="3619847" cy="20739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Ορθογώνιο 105"/>
                <p:cNvSpPr/>
                <p:nvPr/>
              </p:nvSpPr>
              <p:spPr>
                <a:xfrm>
                  <a:off x="8518913" y="4635459"/>
                  <a:ext cx="2697085" cy="857222"/>
                </a:xfrm>
                <a:prstGeom prst="rect">
                  <a:avLst/>
                </a:prstGeom>
                <a:ln w="28575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l-GR" sz="24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l-GR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sz="24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lang="el-GR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4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Ορθογώνιο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8913" y="4635459"/>
                  <a:ext cx="2697085" cy="8572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Ομάδα 11"/>
            <p:cNvGrpSpPr/>
            <p:nvPr/>
          </p:nvGrpSpPr>
          <p:grpSpPr>
            <a:xfrm>
              <a:off x="7596151" y="3418687"/>
              <a:ext cx="3154858" cy="1599267"/>
              <a:chOff x="7596151" y="3418687"/>
              <a:chExt cx="3154858" cy="1599267"/>
            </a:xfrm>
          </p:grpSpPr>
          <p:sp>
            <p:nvSpPr>
              <p:cNvPr id="111" name="Έλλειψη 58"/>
              <p:cNvSpPr/>
              <p:nvPr/>
            </p:nvSpPr>
            <p:spPr>
              <a:xfrm>
                <a:off x="9288290" y="3418687"/>
                <a:ext cx="1462719" cy="73115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3" name="Ευθύγραμμο βέλος σύνδεσης 2"/>
              <p:cNvCxnSpPr>
                <a:stCxn id="102" idx="3"/>
              </p:cNvCxnSpPr>
              <p:nvPr/>
            </p:nvCxnSpPr>
            <p:spPr>
              <a:xfrm>
                <a:off x="7596151" y="5017954"/>
                <a:ext cx="700138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Ευθύγραμμο βέλος σύνδεσης 113"/>
              <p:cNvCxnSpPr/>
              <p:nvPr/>
            </p:nvCxnSpPr>
            <p:spPr>
              <a:xfrm>
                <a:off x="10055333" y="4149838"/>
                <a:ext cx="0" cy="4680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Ομάδα 17"/>
          <p:cNvGrpSpPr/>
          <p:nvPr/>
        </p:nvGrpSpPr>
        <p:grpSpPr>
          <a:xfrm>
            <a:off x="368398" y="2708920"/>
            <a:ext cx="2336042" cy="1368152"/>
            <a:chOff x="368398" y="2708920"/>
            <a:chExt cx="2336042" cy="1368152"/>
          </a:xfrm>
        </p:grpSpPr>
        <p:sp>
          <p:nvSpPr>
            <p:cNvPr id="16" name="Οβάλ 15"/>
            <p:cNvSpPr/>
            <p:nvPr/>
          </p:nvSpPr>
          <p:spPr>
            <a:xfrm>
              <a:off x="1187439" y="2708920"/>
              <a:ext cx="1517001" cy="136815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5" name="Δεξιό βέλος 56"/>
            <p:cNvSpPr/>
            <p:nvPr/>
          </p:nvSpPr>
          <p:spPr>
            <a:xfrm flipH="1">
              <a:off x="909566" y="3285000"/>
              <a:ext cx="288000" cy="14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Ορθογώνιο 16"/>
                <p:cNvSpPr/>
                <p:nvPr/>
              </p:nvSpPr>
              <p:spPr>
                <a:xfrm>
                  <a:off x="368398" y="3142269"/>
                  <a:ext cx="5629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𝚫𝛗</m:t>
                        </m:r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Ορθογώνιο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98" y="3142269"/>
                  <a:ext cx="562975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58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0" grpId="0"/>
      <p:bldP spid="101" grpId="0"/>
      <p:bldP spid="102" grpId="0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2701636" y="1484783"/>
            <a:ext cx="8229600" cy="4248473"/>
          </a:xfrm>
        </p:spPr>
        <p:txBody>
          <a:bodyPr>
            <a:normAutofit/>
          </a:bodyPr>
          <a:lstStyle/>
          <a:p>
            <a:r>
              <a:rPr lang="el-GR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endParaRPr lang="el-GR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Πλακίδια λ/4</a:t>
            </a:r>
          </a:p>
          <a:p>
            <a:endParaRPr lang="el-GR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Πολαροσκόπιο</a:t>
            </a:r>
            <a:endParaRPr lang="el-GR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Λεπτά </a:t>
            </a:r>
            <a:r>
              <a:rPr lang="el-GR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Υμένια</a:t>
            </a:r>
            <a:endParaRPr lang="el-GR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Ομάδα 54"/>
          <p:cNvGrpSpPr/>
          <p:nvPr/>
        </p:nvGrpSpPr>
        <p:grpSpPr>
          <a:xfrm>
            <a:off x="3269446" y="4105536"/>
            <a:ext cx="2067702" cy="1537553"/>
            <a:chOff x="3269446" y="4105536"/>
            <a:chExt cx="2067702" cy="1537553"/>
          </a:xfrm>
        </p:grpSpPr>
        <p:grpSp>
          <p:nvGrpSpPr>
            <p:cNvPr id="4" name="Ομάδα 3"/>
            <p:cNvGrpSpPr/>
            <p:nvPr/>
          </p:nvGrpSpPr>
          <p:grpSpPr>
            <a:xfrm>
              <a:off x="3795652" y="4105536"/>
              <a:ext cx="969445" cy="1411744"/>
              <a:chOff x="4611350" y="4105536"/>
              <a:chExt cx="969721" cy="1411744"/>
            </a:xfrm>
          </p:grpSpPr>
          <p:cxnSp>
            <p:nvCxnSpPr>
              <p:cNvPr id="5" name="Ευθύγραμμο βέλος σύνδεσης 4"/>
              <p:cNvCxnSpPr/>
              <p:nvPr/>
            </p:nvCxnSpPr>
            <p:spPr>
              <a:xfrm>
                <a:off x="5381666" y="4105536"/>
                <a:ext cx="0" cy="140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6" name="Ευθύγραμμο βέλος σύνδεσης 5"/>
              <p:cNvCxnSpPr/>
              <p:nvPr/>
            </p:nvCxnSpPr>
            <p:spPr>
              <a:xfrm>
                <a:off x="4798910" y="4113280"/>
                <a:ext cx="0" cy="140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7" name="Ευθύγραμμο βέλος σύνδεσης 6"/>
              <p:cNvCxnSpPr/>
              <p:nvPr/>
            </p:nvCxnSpPr>
            <p:spPr>
              <a:xfrm>
                <a:off x="4615544" y="4437128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8" name="Ευθύγραμμο βέλος σύνδεσης 7"/>
              <p:cNvCxnSpPr/>
              <p:nvPr/>
            </p:nvCxnSpPr>
            <p:spPr>
              <a:xfrm>
                <a:off x="4611350" y="4653152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9" name="Ευθύγραμμο βέλος σύνδεσης 8"/>
              <p:cNvCxnSpPr/>
              <p:nvPr/>
            </p:nvCxnSpPr>
            <p:spPr>
              <a:xfrm>
                <a:off x="4611390" y="4869176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0" name="Ευθύγραμμο βέλος σύνδεσης 9"/>
              <p:cNvCxnSpPr/>
              <p:nvPr/>
            </p:nvCxnSpPr>
            <p:spPr>
              <a:xfrm>
                <a:off x="4611350" y="5085200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1" name="Ευθύγραμμο βέλος σύνδεσης 10"/>
              <p:cNvCxnSpPr/>
              <p:nvPr/>
            </p:nvCxnSpPr>
            <p:spPr>
              <a:xfrm rot="-1800000">
                <a:off x="5214962" y="4428782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2" name="Ευθύγραμμο βέλος σύνδεσης 11"/>
              <p:cNvCxnSpPr/>
              <p:nvPr/>
            </p:nvCxnSpPr>
            <p:spPr>
              <a:xfrm rot="-1800000">
                <a:off x="5221071" y="4644806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3" name="Ευθύγραμμο βέλος σύνδεσης 12"/>
              <p:cNvCxnSpPr/>
              <p:nvPr/>
            </p:nvCxnSpPr>
            <p:spPr>
              <a:xfrm rot="-1800000">
                <a:off x="5210185" y="4860830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4" name="Ευθύγραμμο βέλος σύνδεσης 13"/>
              <p:cNvCxnSpPr/>
              <p:nvPr/>
            </p:nvCxnSpPr>
            <p:spPr>
              <a:xfrm rot="-1800000">
                <a:off x="5210185" y="5076854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</p:grpSp>
        <p:sp>
          <p:nvSpPr>
            <p:cNvPr id="3" name="Ορθογώνιο 2"/>
            <p:cNvSpPr/>
            <p:nvPr/>
          </p:nvSpPr>
          <p:spPr>
            <a:xfrm>
              <a:off x="3516566" y="5077905"/>
              <a:ext cx="3497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</a:p>
          </p:txBody>
        </p:sp>
        <p:sp>
          <p:nvSpPr>
            <p:cNvPr id="42" name="Ορθογώνιο 41"/>
            <p:cNvSpPr/>
            <p:nvPr/>
          </p:nvSpPr>
          <p:spPr>
            <a:xfrm>
              <a:off x="4686728" y="5119869"/>
              <a:ext cx="3385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800" dirty="0"/>
            </a:p>
          </p:txBody>
        </p:sp>
        <p:sp>
          <p:nvSpPr>
            <p:cNvPr id="50" name="Ορθογώνιο 49"/>
            <p:cNvSpPr/>
            <p:nvPr/>
          </p:nvSpPr>
          <p:spPr>
            <a:xfrm>
              <a:off x="3269446" y="4522385"/>
              <a:ext cx="447558" cy="461665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kumimoji="0" lang="el-GR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51" name="Ευθύγραμμο βέλος σύνδεσης 50"/>
            <p:cNvCxnSpPr/>
            <p:nvPr/>
          </p:nvCxnSpPr>
          <p:spPr>
            <a:xfrm>
              <a:off x="3673503" y="4629179"/>
              <a:ext cx="0" cy="54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  <p:sp>
          <p:nvSpPr>
            <p:cNvPr id="52" name="Ορθογώνιο 51"/>
            <p:cNvSpPr/>
            <p:nvPr/>
          </p:nvSpPr>
          <p:spPr>
            <a:xfrm>
              <a:off x="4889590" y="4497152"/>
              <a:ext cx="447558" cy="461665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kumimoji="0" lang="el-GR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3" name="Ευθύγραμμο βέλος σύνδεσης 52"/>
            <p:cNvCxnSpPr/>
            <p:nvPr/>
          </p:nvCxnSpPr>
          <p:spPr>
            <a:xfrm>
              <a:off x="4888398" y="4572773"/>
              <a:ext cx="0" cy="54000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tailEnd type="triangle" w="med" len="lg"/>
            </a:ln>
            <a:effectLst/>
          </p:spPr>
        </p:cxnSp>
      </p:grpSp>
      <p:sp>
        <p:nvSpPr>
          <p:cNvPr id="29" name="Τίτλος 1"/>
          <p:cNvSpPr txBox="1">
            <a:spLocks/>
          </p:cNvSpPr>
          <p:nvPr/>
        </p:nvSpPr>
        <p:spPr>
          <a:xfrm>
            <a:off x="1" y="44625"/>
            <a:ext cx="1219200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endParaRPr lang="el-GR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Παραλληλόγραμμο 29"/>
          <p:cNvSpPr/>
          <p:nvPr/>
        </p:nvSpPr>
        <p:spPr>
          <a:xfrm rot="21352368">
            <a:off x="1588581" y="2386456"/>
            <a:ext cx="3026080" cy="1915020"/>
          </a:xfrm>
          <a:prstGeom prst="parallelogram">
            <a:avLst>
              <a:gd name="adj" fmla="val 24590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>
              <a:rot lat="600000" lon="4200000" rev="0"/>
            </a:camera>
            <a:lightRig rig="balanced" dir="t"/>
          </a:scene3d>
          <a:sp3d extrusionH="2159000" contourW="12700" prstMaterial="clear">
            <a:extrusionClr>
              <a:srgbClr val="FFCC99"/>
            </a:extrusionClr>
            <a:contourClr>
              <a:srgbClr val="C0504D">
                <a:lumMod val="40000"/>
                <a:lumOff val="6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aphicFrame>
        <p:nvGraphicFramePr>
          <p:cNvPr id="40" name="Πίνακας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127559"/>
              </p:ext>
            </p:extLst>
          </p:nvPr>
        </p:nvGraphicFramePr>
        <p:xfrm>
          <a:off x="7255151" y="4112736"/>
          <a:ext cx="4901017" cy="2707640"/>
        </p:xfrm>
        <a:graphic>
          <a:graphicData uri="http://schemas.openxmlformats.org/drawingml/2006/table">
            <a:tbl>
              <a:tblPr firstRow="1" bandRow="1"/>
              <a:tblGrid>
                <a:gridCol w="216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Διπλοθλαστικά</a:t>
                      </a:r>
                      <a:r>
                        <a:rPr lang="el-GR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Υλικά (λ=590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nm)</a:t>
                      </a:r>
                      <a:endParaRPr lang="el-GR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Υλικό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Δομή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l-GR" sz="2000" b="1" baseline="-25000" dirty="0" smtClean="0">
                          <a:solidFill>
                            <a:srgbClr val="FF0000"/>
                          </a:solidFill>
                        </a:rPr>
                        <a:t>τ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l-GR" sz="2000" b="1" baseline="-25000" dirty="0" smtClean="0">
                          <a:solidFill>
                            <a:srgbClr val="FF0000"/>
                          </a:solidFill>
                        </a:rPr>
                        <a:t>ε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Ασβεστίτης (</a:t>
                      </a:r>
                      <a:r>
                        <a:rPr lang="en-US" b="1" dirty="0" smtClean="0"/>
                        <a:t>CaCO</a:t>
                      </a:r>
                      <a:r>
                        <a:rPr lang="en-US" b="1" baseline="-25000" dirty="0" smtClean="0"/>
                        <a:t>3</a:t>
                      </a:r>
                      <a:r>
                        <a:rPr lang="en-US" b="1" baseline="0" dirty="0" smtClean="0"/>
                        <a:t>)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Τριγωνική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1,658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1,486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Ρουβίδιο (</a:t>
                      </a:r>
                      <a:r>
                        <a:rPr lang="en-US" b="1" dirty="0" smtClean="0"/>
                        <a:t>Al</a:t>
                      </a:r>
                      <a:r>
                        <a:rPr lang="en-US" b="1" baseline="-25000" dirty="0" smtClean="0"/>
                        <a:t>2</a:t>
                      </a:r>
                      <a:r>
                        <a:rPr lang="en-US" b="1" baseline="0" dirty="0" smtClean="0"/>
                        <a:t>O</a:t>
                      </a:r>
                      <a:r>
                        <a:rPr lang="en-US" b="1" baseline="-25000" dirty="0" smtClean="0"/>
                        <a:t>3</a:t>
                      </a:r>
                      <a:r>
                        <a:rPr lang="en-US" b="1" baseline="0" dirty="0" smtClean="0"/>
                        <a:t>)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Τριγωνική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1,770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1,762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Πάγος Η</a:t>
                      </a:r>
                      <a:r>
                        <a:rPr lang="el-GR" b="1" baseline="-25000" dirty="0" smtClean="0"/>
                        <a:t>2</a:t>
                      </a:r>
                      <a:r>
                        <a:rPr lang="el-GR" b="1" baseline="0" dirty="0" smtClean="0"/>
                        <a:t>Ο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Εξαγωνική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1,309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1,313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Χαλαζίας  (</a:t>
                      </a:r>
                      <a:r>
                        <a:rPr lang="en-US" b="1" dirty="0" smtClean="0"/>
                        <a:t>SiO</a:t>
                      </a:r>
                      <a:r>
                        <a:rPr lang="en-US" b="1" baseline="-25000" dirty="0" smtClean="0"/>
                        <a:t>2</a:t>
                      </a:r>
                      <a:r>
                        <a:rPr lang="en-US" b="1" baseline="0" dirty="0" smtClean="0"/>
                        <a:t>)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Τριγωνική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1,544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1,553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Καρβίδιο Πυριτίου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Εξαγωνική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2,647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2,693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" name="Ορθογώνιο 40"/>
          <p:cNvSpPr/>
          <p:nvPr/>
        </p:nvSpPr>
        <p:spPr>
          <a:xfrm>
            <a:off x="2387687" y="5571559"/>
            <a:ext cx="3950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Επίπεδα πόλωσης κάθετα μεταξύ τους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54" name="Ομάδα 53"/>
          <p:cNvGrpSpPr/>
          <p:nvPr/>
        </p:nvGrpSpPr>
        <p:grpSpPr>
          <a:xfrm>
            <a:off x="3411342" y="477520"/>
            <a:ext cx="3581740" cy="1799352"/>
            <a:chOff x="3411342" y="477520"/>
            <a:chExt cx="3581740" cy="1799352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3411342" y="477520"/>
              <a:ext cx="1151672" cy="1799352"/>
              <a:chOff x="4227040" y="477520"/>
              <a:chExt cx="1152000" cy="1799352"/>
            </a:xfrm>
          </p:grpSpPr>
          <p:cxnSp>
            <p:nvCxnSpPr>
              <p:cNvPr id="32" name="Ευθύγραμμο βέλος σύνδεσης 31"/>
              <p:cNvCxnSpPr/>
              <p:nvPr/>
            </p:nvCxnSpPr>
            <p:spPr>
              <a:xfrm>
                <a:off x="4788024" y="980872"/>
                <a:ext cx="0" cy="1296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33" name="Ομάδα 32"/>
              <p:cNvGrpSpPr/>
              <p:nvPr/>
            </p:nvGrpSpPr>
            <p:grpSpPr>
              <a:xfrm flipH="1">
                <a:off x="4227040" y="477520"/>
                <a:ext cx="1152000" cy="972000"/>
                <a:chOff x="179513" y="1034997"/>
                <a:chExt cx="1296143" cy="1553302"/>
              </a:xfrm>
              <a:scene3d>
                <a:camera prst="orthographicFront">
                  <a:rot lat="4200000" lon="1500000" rev="1800000"/>
                </a:camera>
                <a:lightRig rig="threePt" dir="t"/>
              </a:scene3d>
            </p:grpSpPr>
            <p:cxnSp>
              <p:nvCxnSpPr>
                <p:cNvPr id="34" name="Ευθεία γραμμή σύνδεσης 33"/>
                <p:cNvCxnSpPr/>
                <p:nvPr/>
              </p:nvCxnSpPr>
              <p:spPr>
                <a:xfrm flipH="1">
                  <a:off x="179513" y="1739997"/>
                  <a:ext cx="1296143" cy="16240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5" name="Ευθεία γραμμή σύνδεσης 34"/>
                <p:cNvCxnSpPr/>
                <p:nvPr/>
              </p:nvCxnSpPr>
              <p:spPr>
                <a:xfrm flipH="1">
                  <a:off x="408518" y="1201202"/>
                  <a:ext cx="916511" cy="115993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6" name="Ευθεία γραμμή σύνδεσης 35"/>
                <p:cNvCxnSpPr/>
                <p:nvPr/>
              </p:nvCxnSpPr>
              <p:spPr>
                <a:xfrm flipH="1" flipV="1">
                  <a:off x="323529" y="1309607"/>
                  <a:ext cx="962311" cy="99927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7" name="Ευθεία γραμμή σύνδεσης 36"/>
                <p:cNvCxnSpPr/>
                <p:nvPr/>
              </p:nvCxnSpPr>
              <p:spPr>
                <a:xfrm flipH="1">
                  <a:off x="801460" y="1034997"/>
                  <a:ext cx="72006" cy="155330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</p:grpSp>
        </p:grpSp>
        <p:sp>
          <p:nvSpPr>
            <p:cNvPr id="47" name="Ορθογώνιο 46"/>
            <p:cNvSpPr/>
            <p:nvPr/>
          </p:nvSpPr>
          <p:spPr>
            <a:xfrm>
              <a:off x="3450216" y="1051145"/>
              <a:ext cx="447558" cy="461665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kumimoji="0" lang="el-GR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48" name="Ευθύγραμμο βέλος σύνδεσης 47"/>
            <p:cNvCxnSpPr/>
            <p:nvPr/>
          </p:nvCxnSpPr>
          <p:spPr>
            <a:xfrm>
              <a:off x="3864664" y="1168330"/>
              <a:ext cx="0" cy="54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  <p:sp>
          <p:nvSpPr>
            <p:cNvPr id="49" name="Ορθογώνιο 48"/>
            <p:cNvSpPr/>
            <p:nvPr/>
          </p:nvSpPr>
          <p:spPr>
            <a:xfrm>
              <a:off x="4010967" y="1110540"/>
              <a:ext cx="298211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Φυσικό (μη</a:t>
              </a:r>
              <a:r>
                <a:rPr kumimoji="0" lang="el-GR" sz="18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πολωμένο) φως με ταχύτητα διάδοσης  </a:t>
              </a:r>
              <a:r>
                <a:rPr kumimoji="0" lang="el-GR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kumimoji="0" lang="el-GR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Ορθογώνιο 57"/>
          <p:cNvSpPr/>
          <p:nvPr/>
        </p:nvSpPr>
        <p:spPr>
          <a:xfrm>
            <a:off x="1469825" y="6014907"/>
            <a:ext cx="5689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Τακτική και έκτακτη ακτίνα διανύουν πρακτικά το ίδιο διάστημα μέσα στον κρύσταλλο.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-21576" y="2277016"/>
            <a:ext cx="8481787" cy="1872064"/>
            <a:chOff x="-21576" y="2277016"/>
            <a:chExt cx="8481787" cy="1872064"/>
          </a:xfrm>
        </p:grpSpPr>
        <p:sp>
          <p:nvSpPr>
            <p:cNvPr id="38" name="TextBox 37"/>
            <p:cNvSpPr txBox="1"/>
            <p:nvPr/>
          </p:nvSpPr>
          <p:spPr>
            <a:xfrm>
              <a:off x="-21576" y="2503310"/>
              <a:ext cx="283751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Τακτική </a:t>
              </a:r>
              <a:r>
                <a:rPr lang="el-GR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ακτίνα</a:t>
              </a:r>
            </a:p>
            <a:p>
              <a:r>
                <a:rPr lang="el-GR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Ταχύτητα διάδοσης  </a:t>
              </a:r>
              <a:r>
                <a:rPr lang="el-GR" sz="24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sz="2400" b="1" baseline="-250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l-GR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Δείκτης διάθλασης </a:t>
              </a:r>
              <a:r>
                <a:rPr lang="el-GR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l-GR" sz="2400" b="1" baseline="-250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12076" y="2502541"/>
              <a:ext cx="274813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Έκτακτη </a:t>
              </a:r>
              <a:r>
                <a:rPr lang="el-GR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ακτίνα</a:t>
              </a:r>
            </a:p>
            <a:p>
              <a:r>
                <a:rPr lang="el-GR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Ταχύτητα διάδοσης  </a:t>
              </a:r>
              <a:r>
                <a:rPr lang="el-GR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sz="2400" b="1" baseline="-25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l-GR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Δείκτης </a:t>
              </a:r>
              <a:r>
                <a:rPr lang="el-GR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διάθλασης 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l-GR" sz="2400" b="1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7" name="Ομάδα 56"/>
            <p:cNvGrpSpPr/>
            <p:nvPr/>
          </p:nvGrpSpPr>
          <p:grpSpPr>
            <a:xfrm>
              <a:off x="3567982" y="2277016"/>
              <a:ext cx="1144939" cy="1872064"/>
              <a:chOff x="3567982" y="2277016"/>
              <a:chExt cx="1144939" cy="1872064"/>
            </a:xfrm>
          </p:grpSpPr>
          <p:sp>
            <p:nvSpPr>
              <p:cNvPr id="43" name="Ορθογώνιο 42"/>
              <p:cNvSpPr/>
              <p:nvPr/>
            </p:nvSpPr>
            <p:spPr>
              <a:xfrm>
                <a:off x="3567982" y="2696374"/>
                <a:ext cx="439544" cy="461665"/>
              </a:xfrm>
              <a:prstGeom prst="rect">
                <a:avLst/>
              </a:prstGeom>
              <a:ln w="3810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kumimoji="0" lang="el-GR" sz="2400" b="1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endPara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4" name="Ευθύγραμμο βέλος σύνδεσης 43"/>
              <p:cNvCxnSpPr/>
              <p:nvPr/>
            </p:nvCxnSpPr>
            <p:spPr>
              <a:xfrm>
                <a:off x="3888911" y="2636912"/>
                <a:ext cx="0" cy="36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triangle" w="med" len="lg"/>
              </a:ln>
              <a:effectLst/>
            </p:spPr>
          </p:cxnSp>
          <p:grpSp>
            <p:nvGrpSpPr>
              <p:cNvPr id="56" name="Ομάδα 55"/>
              <p:cNvGrpSpPr/>
              <p:nvPr/>
            </p:nvGrpSpPr>
            <p:grpSpPr>
              <a:xfrm>
                <a:off x="3806538" y="2277016"/>
                <a:ext cx="906383" cy="1872064"/>
                <a:chOff x="3806538" y="2277016"/>
                <a:chExt cx="906383" cy="1872064"/>
              </a:xfrm>
            </p:grpSpPr>
            <p:grpSp>
              <p:nvGrpSpPr>
                <p:cNvPr id="15" name="Ομάδα 14"/>
                <p:cNvGrpSpPr/>
                <p:nvPr/>
              </p:nvGrpSpPr>
              <p:grpSpPr>
                <a:xfrm>
                  <a:off x="3806538" y="2277016"/>
                  <a:ext cx="906383" cy="1872064"/>
                  <a:chOff x="4622236" y="2277016"/>
                  <a:chExt cx="906641" cy="1872064"/>
                </a:xfrm>
              </p:grpSpPr>
              <p:cxnSp>
                <p:nvCxnSpPr>
                  <p:cNvPr id="16" name="Ευθύγραμμο βέλος σύνδεσης 15"/>
                  <p:cNvCxnSpPr/>
                  <p:nvPr/>
                </p:nvCxnSpPr>
                <p:spPr>
                  <a:xfrm>
                    <a:off x="4798910" y="2277016"/>
                    <a:ext cx="0" cy="1872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17" name="Ευθύγραμμο βέλος σύνδεσης 16"/>
                  <p:cNvCxnSpPr/>
                  <p:nvPr/>
                </p:nvCxnSpPr>
                <p:spPr>
                  <a:xfrm>
                    <a:off x="4622276" y="3140968"/>
                    <a:ext cx="360000" cy="144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  <a:headEnd type="triangle" w="med" len="med"/>
                    <a:tailEnd type="triangle"/>
                  </a:ln>
                  <a:effectLst/>
                </p:spPr>
              </p:cxnSp>
              <p:cxnSp>
                <p:nvCxnSpPr>
                  <p:cNvPr id="18" name="Ευθύγραμμο βέλος σύνδεσης 17"/>
                  <p:cNvCxnSpPr/>
                  <p:nvPr/>
                </p:nvCxnSpPr>
                <p:spPr>
                  <a:xfrm>
                    <a:off x="4622236" y="3789056"/>
                    <a:ext cx="360000" cy="144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  <a:headEnd type="triangle" w="med" len="med"/>
                    <a:tailEnd type="triangle"/>
                  </a:ln>
                  <a:effectLst/>
                </p:spPr>
              </p:cxnSp>
              <p:cxnSp>
                <p:nvCxnSpPr>
                  <p:cNvPr id="19" name="Ευθύγραμμο βέλος σύνδεσης 18"/>
                  <p:cNvCxnSpPr/>
                  <p:nvPr/>
                </p:nvCxnSpPr>
                <p:spPr>
                  <a:xfrm>
                    <a:off x="4633122" y="3357008"/>
                    <a:ext cx="360000" cy="144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  <a:headEnd type="triangle" w="med" len="med"/>
                    <a:tailEnd type="triangle"/>
                  </a:ln>
                  <a:effectLst/>
                </p:spPr>
              </p:cxnSp>
              <p:cxnSp>
                <p:nvCxnSpPr>
                  <p:cNvPr id="20" name="Ευθύγραμμο βέλος σύνδεσης 19"/>
                  <p:cNvCxnSpPr/>
                  <p:nvPr/>
                </p:nvCxnSpPr>
                <p:spPr>
                  <a:xfrm>
                    <a:off x="4622276" y="4005080"/>
                    <a:ext cx="360000" cy="144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  <a:headEnd type="triangle" w="med" len="med"/>
                    <a:tailEnd type="triangle"/>
                  </a:ln>
                  <a:effectLst/>
                </p:spPr>
              </p:cxnSp>
              <p:cxnSp>
                <p:nvCxnSpPr>
                  <p:cNvPr id="21" name="Ευθύγραμμο βέλος σύνδεσης 20"/>
                  <p:cNvCxnSpPr/>
                  <p:nvPr/>
                </p:nvCxnSpPr>
                <p:spPr>
                  <a:xfrm>
                    <a:off x="4622236" y="3573032"/>
                    <a:ext cx="360000" cy="144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  <a:headEnd type="triangle" w="med" len="med"/>
                    <a:tailEnd type="triangle"/>
                  </a:ln>
                  <a:effectLst/>
                </p:spPr>
              </p:cxnSp>
              <p:grpSp>
                <p:nvGrpSpPr>
                  <p:cNvPr id="22" name="Ομάδα 21"/>
                  <p:cNvGrpSpPr/>
                  <p:nvPr/>
                </p:nvGrpSpPr>
                <p:grpSpPr>
                  <a:xfrm>
                    <a:off x="4826259" y="2279982"/>
                    <a:ext cx="702618" cy="1833034"/>
                    <a:chOff x="4826259" y="2279982"/>
                    <a:chExt cx="702618" cy="1833034"/>
                  </a:xfrm>
                </p:grpSpPr>
                <p:cxnSp>
                  <p:nvCxnSpPr>
                    <p:cNvPr id="23" name="Ευθύγραμμο βέλος σύνδεσης 22"/>
                    <p:cNvCxnSpPr/>
                    <p:nvPr/>
                  </p:nvCxnSpPr>
                  <p:spPr>
                    <a:xfrm>
                      <a:off x="4826259" y="2279982"/>
                      <a:ext cx="552781" cy="1833034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24" name="Ευθύγραμμο βέλος σύνδεσης 23"/>
                    <p:cNvCxnSpPr/>
                    <p:nvPr/>
                  </p:nvCxnSpPr>
                  <p:spPr>
                    <a:xfrm rot="-1800000">
                      <a:off x="4900928" y="3051330"/>
                      <a:ext cx="360000" cy="14400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25" name="Ευθύγραμμο βέλος σύνδεσης 24"/>
                    <p:cNvCxnSpPr/>
                    <p:nvPr/>
                  </p:nvCxnSpPr>
                  <p:spPr>
                    <a:xfrm rot="-1800000">
                      <a:off x="4976583" y="3276654"/>
                      <a:ext cx="360000" cy="14400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26" name="Ευθύγραμμο βέλος σύνδεσης 25"/>
                    <p:cNvCxnSpPr/>
                    <p:nvPr/>
                  </p:nvCxnSpPr>
                  <p:spPr>
                    <a:xfrm rot="19800000">
                      <a:off x="5037705" y="3492678"/>
                      <a:ext cx="360000" cy="14400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27" name="Ευθύγραμμο βέλος σύνδεσης 26"/>
                    <p:cNvCxnSpPr/>
                    <p:nvPr/>
                  </p:nvCxnSpPr>
                  <p:spPr>
                    <a:xfrm rot="19800000">
                      <a:off x="5098827" y="3708702"/>
                      <a:ext cx="360000" cy="14400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28" name="Ευθύγραμμο βέλος σύνδεσης 27"/>
                    <p:cNvCxnSpPr/>
                    <p:nvPr/>
                  </p:nvCxnSpPr>
                  <p:spPr>
                    <a:xfrm rot="19800000">
                      <a:off x="5168877" y="3924726"/>
                      <a:ext cx="360000" cy="14400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</p:grpSp>
            </p:grpSp>
            <p:cxnSp>
              <p:nvCxnSpPr>
                <p:cNvPr id="45" name="Ευθύγραμμο βέλος σύνδεσης 44"/>
                <p:cNvCxnSpPr/>
                <p:nvPr/>
              </p:nvCxnSpPr>
              <p:spPr>
                <a:xfrm>
                  <a:off x="4218254" y="2595348"/>
                  <a:ext cx="114642" cy="360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C000"/>
                  </a:solidFill>
                  <a:prstDash val="solid"/>
                  <a:tailEnd type="triangle" w="med" len="lg"/>
                </a:ln>
                <a:effectLst/>
              </p:spPr>
            </p:cxnSp>
            <p:sp>
              <p:nvSpPr>
                <p:cNvPr id="46" name="Ορθογώνιο 45"/>
                <p:cNvSpPr/>
                <p:nvPr/>
              </p:nvSpPr>
              <p:spPr>
                <a:xfrm>
                  <a:off x="4259079" y="2595348"/>
                  <a:ext cx="433132" cy="46166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υ</a:t>
                  </a:r>
                  <a:r>
                    <a:rPr kumimoji="0" lang="el-GR" sz="2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ε</a:t>
                  </a:r>
                  <a:endParaRPr kumimoji="0" lang="el-G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62" name="Ομάδα 61"/>
          <p:cNvGrpSpPr/>
          <p:nvPr/>
        </p:nvGrpSpPr>
        <p:grpSpPr>
          <a:xfrm>
            <a:off x="349642" y="3595214"/>
            <a:ext cx="6728306" cy="730943"/>
            <a:chOff x="349642" y="3595214"/>
            <a:chExt cx="6728306" cy="730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Ορθογώνιο 59"/>
                <p:cNvSpPr/>
                <p:nvPr/>
              </p:nvSpPr>
              <p:spPr>
                <a:xfrm>
                  <a:off x="349642" y="3650523"/>
                  <a:ext cx="1109856" cy="6756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l-GR" sz="2000" b="1" ker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𝛕</m:t>
                            </m:r>
                          </m:sub>
                        </m:sSub>
                        <m:r>
                          <a:rPr lang="en-US" sz="20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0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𝛕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Ορθογώνιο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642" y="3650523"/>
                  <a:ext cx="1109856" cy="6756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Ορθογώνιο 60"/>
                <p:cNvSpPr/>
                <p:nvPr/>
              </p:nvSpPr>
              <p:spPr>
                <a:xfrm>
                  <a:off x="5968092" y="3595214"/>
                  <a:ext cx="1109856" cy="6756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l-GR" sz="2000" b="1" i="0" kern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𝛆</m:t>
                            </m:r>
                          </m:sub>
                        </m:sSub>
                        <m:r>
                          <a:rPr lang="en-US" sz="2000" b="1" i="1" kern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0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Ορθογώνιο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8092" y="3595214"/>
                  <a:ext cx="1109856" cy="6756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44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4464989" y="897857"/>
            <a:ext cx="5163593" cy="1301447"/>
            <a:chOff x="3923928" y="897857"/>
            <a:chExt cx="5163593" cy="1301447"/>
          </a:xfrm>
        </p:grpSpPr>
        <p:sp>
          <p:nvSpPr>
            <p:cNvPr id="5" name="Ορθογώνιο 4"/>
            <p:cNvSpPr/>
            <p:nvPr/>
          </p:nvSpPr>
          <p:spPr>
            <a:xfrm>
              <a:off x="3923928" y="897857"/>
              <a:ext cx="51635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Η τακτική ακτίνα διανύει το διάστημα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σε χρόνο: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39952" y="1267189"/>
                  <a:ext cx="2421047" cy="932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l-G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𝝉</m:t>
                            </m:r>
                          </m:sub>
                        </m:sSub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𝝉</m:t>
                                </m:r>
                              </m:sub>
                            </m:sSub>
                          </m:den>
                        </m:f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f>
                              <m:f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  <m:sub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1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b>
                                    <m:r>
                                      <a:rPr kumimoji="0" lang="el-GR" sz="2000" b="1" i="0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𝛕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       </m:t>
                        </m:r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⇒</m:t>
                        </m:r>
                      </m:oMath>
                    </m:oMathPara>
                  </a14:m>
                  <a:endPara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1267189"/>
                  <a:ext cx="2421047" cy="93211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7046785" y="1298067"/>
                <a:ext cx="1376467" cy="72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𝛕</m:t>
                          </m:r>
                        </m:sub>
                      </m:sSub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𝛕</m:t>
                          </m:r>
                        </m:sub>
                      </m:sSub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785" y="1298067"/>
                <a:ext cx="1376467" cy="7287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Ομάδα 7"/>
          <p:cNvGrpSpPr/>
          <p:nvPr/>
        </p:nvGrpSpPr>
        <p:grpSpPr>
          <a:xfrm>
            <a:off x="4464989" y="2139479"/>
            <a:ext cx="5190845" cy="1301447"/>
            <a:chOff x="3923928" y="2139479"/>
            <a:chExt cx="5190845" cy="1301447"/>
          </a:xfrm>
        </p:grpSpPr>
        <p:sp>
          <p:nvSpPr>
            <p:cNvPr id="9" name="Ορθογώνιο 8"/>
            <p:cNvSpPr/>
            <p:nvPr/>
          </p:nvSpPr>
          <p:spPr>
            <a:xfrm>
              <a:off x="3923928" y="2139479"/>
              <a:ext cx="51908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Η έκτακτη ακτίνα διανύει το διάστημα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σε χρόνο: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139952" y="2508811"/>
                  <a:ext cx="2421047" cy="932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l-G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𝛆</m:t>
                            </m:r>
                          </m:sub>
                        </m:sSub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𝜺</m:t>
                                </m:r>
                              </m:sub>
                            </m:sSub>
                          </m:den>
                        </m:f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f>
                              <m:f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  <m:sub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1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b>
                                    <m:r>
                                      <a:rPr kumimoji="0" lang="el-GR" sz="2000" b="1" i="0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𝛆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       </m:t>
                        </m:r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⇒</m:t>
                        </m:r>
                      </m:oMath>
                    </m:oMathPara>
                  </a14:m>
                  <a:endPara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2508811"/>
                  <a:ext cx="2421047" cy="9321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7046785" y="2539689"/>
                <a:ext cx="1376467" cy="72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𝛆</m:t>
                          </m:r>
                        </m:sub>
                      </m:sSub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𝛆</m:t>
                          </m:r>
                        </m:sub>
                      </m:sSub>
                    </m:oMath>
                  </m:oMathPara>
                </a14:m>
                <a:endParaRPr kumimoji="0" lang="el-GR" sz="2000" b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785" y="2539689"/>
                <a:ext cx="1376467" cy="728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Ομάδα 11"/>
          <p:cNvGrpSpPr/>
          <p:nvPr/>
        </p:nvGrpSpPr>
        <p:grpSpPr>
          <a:xfrm>
            <a:off x="4381861" y="3513227"/>
            <a:ext cx="5342616" cy="976174"/>
            <a:chOff x="3923928" y="3419708"/>
            <a:chExt cx="5342616" cy="976174"/>
          </a:xfrm>
        </p:grpSpPr>
        <p:sp>
          <p:nvSpPr>
            <p:cNvPr id="13" name="Ορθογώνιο 12"/>
            <p:cNvSpPr/>
            <p:nvPr/>
          </p:nvSpPr>
          <p:spPr>
            <a:xfrm>
              <a:off x="3923928" y="3419708"/>
              <a:ext cx="53426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δυο ακτίνες εξέρχονται με χρονική καθυστέρηση: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Ορθογώνιο 13"/>
                <p:cNvSpPr/>
                <p:nvPr/>
              </p:nvSpPr>
              <p:spPr>
                <a:xfrm>
                  <a:off x="3995936" y="3995772"/>
                  <a:ext cx="184011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𝐭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𝛕</m:t>
                            </m:r>
                          </m:sub>
                        </m:sSub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𝛆</m:t>
                            </m:r>
                          </m:sub>
                        </m:sSub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4" name="Ορθογώνιο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936" y="3995772"/>
                  <a:ext cx="1840119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Ορθογώνιο 14"/>
              <p:cNvSpPr/>
              <p:nvPr/>
            </p:nvSpPr>
            <p:spPr>
              <a:xfrm>
                <a:off x="6110053" y="3937529"/>
                <a:ext cx="1982402" cy="72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𝛕</m:t>
                          </m:r>
                        </m:sub>
                      </m:sSub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𝛆</m:t>
                          </m:r>
                        </m:sub>
                      </m:sSub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Ορθογώνιο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053" y="3937529"/>
                <a:ext cx="1982402" cy="7287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/>
              <p:cNvSpPr/>
              <p:nvPr/>
            </p:nvSpPr>
            <p:spPr>
              <a:xfrm>
                <a:off x="8029378" y="3926635"/>
                <a:ext cx="1620187" cy="72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Ορθογώνι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378" y="3926635"/>
                <a:ext cx="1620187" cy="7287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4464989" y="5376861"/>
            <a:ext cx="6887399" cy="400110"/>
            <a:chOff x="3923928" y="4545581"/>
            <a:chExt cx="6887399" cy="400110"/>
          </a:xfrm>
        </p:grpSpPr>
        <p:sp>
          <p:nvSpPr>
            <p:cNvPr id="18" name="Ορθογώνιο 17"/>
            <p:cNvSpPr/>
            <p:nvPr/>
          </p:nvSpPr>
          <p:spPr>
            <a:xfrm>
              <a:off x="3923928" y="4571836"/>
              <a:ext cx="468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δυο ακτίνες εξέρχονται με διαφορά φάσης: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Ορθογώνιο 18"/>
                <p:cNvSpPr/>
                <p:nvPr/>
              </p:nvSpPr>
              <p:spPr>
                <a:xfrm>
                  <a:off x="8612776" y="4545581"/>
                  <a:ext cx="219855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𝛑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𝒇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𝒕</m:t>
                        </m:r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⇨</m:t>
                        </m:r>
                      </m:oMath>
                    </m:oMathPara>
                  </a14:m>
                  <a:endParaRPr kumimoji="0" lang="el-GR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9" name="Ορθογώνιο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2776" y="4545581"/>
                  <a:ext cx="2198551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/>
              <p:cNvSpPr/>
              <p:nvPr/>
            </p:nvSpPr>
            <p:spPr>
              <a:xfrm>
                <a:off x="9122376" y="6023762"/>
                <a:ext cx="2542299" cy="72872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𝚫𝛗</m:t>
                      </m:r>
                      <m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𝟐</m:t>
                          </m:r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𝝅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376" y="6023762"/>
                <a:ext cx="2542299" cy="7287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Τίτλος 1"/>
          <p:cNvSpPr txBox="1">
            <a:spLocks/>
          </p:cNvSpPr>
          <p:nvPr/>
        </p:nvSpPr>
        <p:spPr>
          <a:xfrm>
            <a:off x="0" y="44625"/>
            <a:ext cx="12115799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endParaRPr lang="el-GR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Ομάδα 24"/>
          <p:cNvGrpSpPr/>
          <p:nvPr/>
        </p:nvGrpSpPr>
        <p:grpSpPr>
          <a:xfrm>
            <a:off x="72501" y="477520"/>
            <a:ext cx="3555515" cy="5543768"/>
            <a:chOff x="-115539" y="477520"/>
            <a:chExt cx="3555515" cy="5543768"/>
          </a:xfrm>
        </p:grpSpPr>
        <p:grpSp>
          <p:nvGrpSpPr>
            <p:cNvPr id="26" name="Ομάδα 25"/>
            <p:cNvGrpSpPr/>
            <p:nvPr/>
          </p:nvGrpSpPr>
          <p:grpSpPr>
            <a:xfrm>
              <a:off x="-115539" y="477520"/>
              <a:ext cx="3555515" cy="5543768"/>
              <a:chOff x="-115539" y="477520"/>
              <a:chExt cx="3555515" cy="5543768"/>
            </a:xfrm>
          </p:grpSpPr>
          <p:grpSp>
            <p:nvGrpSpPr>
              <p:cNvPr id="29" name="Ομάδα 28"/>
              <p:cNvGrpSpPr/>
              <p:nvPr/>
            </p:nvGrpSpPr>
            <p:grpSpPr>
              <a:xfrm>
                <a:off x="-115539" y="477520"/>
                <a:ext cx="3555515" cy="5543768"/>
                <a:chOff x="-115539" y="477520"/>
                <a:chExt cx="3555515" cy="5543768"/>
              </a:xfrm>
            </p:grpSpPr>
            <p:grpSp>
              <p:nvGrpSpPr>
                <p:cNvPr id="31" name="Ομάδα 30"/>
                <p:cNvGrpSpPr/>
                <p:nvPr/>
              </p:nvGrpSpPr>
              <p:grpSpPr>
                <a:xfrm>
                  <a:off x="-115539" y="477520"/>
                  <a:ext cx="3555515" cy="5543768"/>
                  <a:chOff x="-115539" y="477520"/>
                  <a:chExt cx="3555515" cy="5543768"/>
                </a:xfrm>
              </p:grpSpPr>
              <p:grpSp>
                <p:nvGrpSpPr>
                  <p:cNvPr id="35" name="Ομάδα 34"/>
                  <p:cNvGrpSpPr/>
                  <p:nvPr/>
                </p:nvGrpSpPr>
                <p:grpSpPr>
                  <a:xfrm>
                    <a:off x="2091533" y="4105536"/>
                    <a:ext cx="969721" cy="1411744"/>
                    <a:chOff x="4611350" y="4105536"/>
                    <a:chExt cx="969721" cy="1411744"/>
                  </a:xfrm>
                </p:grpSpPr>
                <p:cxnSp>
                  <p:nvCxnSpPr>
                    <p:cNvPr id="66" name="Ευθύγραμμο βέλος σύνδεσης 65"/>
                    <p:cNvCxnSpPr/>
                    <p:nvPr/>
                  </p:nvCxnSpPr>
                  <p:spPr>
                    <a:xfrm>
                      <a:off x="5381666" y="4105536"/>
                      <a:ext cx="0" cy="140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67" name="Ευθύγραμμο βέλος σύνδεσης 66"/>
                    <p:cNvCxnSpPr/>
                    <p:nvPr/>
                  </p:nvCxnSpPr>
                  <p:spPr>
                    <a:xfrm>
                      <a:off x="4798910" y="4113280"/>
                      <a:ext cx="0" cy="140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68" name="Ευθύγραμμο βέλος σύνδεσης 67"/>
                    <p:cNvCxnSpPr/>
                    <p:nvPr/>
                  </p:nvCxnSpPr>
                  <p:spPr>
                    <a:xfrm>
                      <a:off x="4615544" y="443712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69" name="Ευθύγραμμο βέλος σύνδεσης 68"/>
                    <p:cNvCxnSpPr/>
                    <p:nvPr/>
                  </p:nvCxnSpPr>
                  <p:spPr>
                    <a:xfrm>
                      <a:off x="4611350" y="465315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0" name="Ευθύγραμμο βέλος σύνδεσης 69"/>
                    <p:cNvCxnSpPr/>
                    <p:nvPr/>
                  </p:nvCxnSpPr>
                  <p:spPr>
                    <a:xfrm>
                      <a:off x="4611390" y="4869176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1" name="Ευθύγραμμο βέλος σύνδεσης 70"/>
                    <p:cNvCxnSpPr/>
                    <p:nvPr/>
                  </p:nvCxnSpPr>
                  <p:spPr>
                    <a:xfrm>
                      <a:off x="4611350" y="5085200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2" name="Ευθύγραμμο βέλος σύνδεσης 71"/>
                    <p:cNvCxnSpPr/>
                    <p:nvPr/>
                  </p:nvCxnSpPr>
                  <p:spPr>
                    <a:xfrm rot="-1800000">
                      <a:off x="5214962" y="442878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3" name="Ευθύγραμμο βέλος σύνδεσης 72"/>
                    <p:cNvCxnSpPr/>
                    <p:nvPr/>
                  </p:nvCxnSpPr>
                  <p:spPr>
                    <a:xfrm rot="-1800000">
                      <a:off x="5221071" y="4644806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4" name="Ευθύγραμμο βέλος σύνδεσης 73"/>
                    <p:cNvCxnSpPr/>
                    <p:nvPr/>
                  </p:nvCxnSpPr>
                  <p:spPr>
                    <a:xfrm rot="-1800000">
                      <a:off x="5210185" y="4860830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5" name="Ευθύγραμμο βέλος σύνδεσης 74"/>
                    <p:cNvCxnSpPr/>
                    <p:nvPr/>
                  </p:nvCxnSpPr>
                  <p:spPr>
                    <a:xfrm rot="-1800000">
                      <a:off x="5210185" y="5076854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</p:grp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619672" y="5517232"/>
                    <a:ext cx="904415" cy="461665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τ,  </a:t>
                    </a:r>
                    <a: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kumimoji="0" lang="el-GR" sz="2400" b="1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707083" y="5559623"/>
                    <a:ext cx="732893" cy="461665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ε, </a:t>
                    </a:r>
                    <a: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kumimoji="0" lang="el-GR" sz="2400" b="1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endPara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8" name="Ομάδα 37"/>
                  <p:cNvGrpSpPr/>
                  <p:nvPr/>
                </p:nvGrpSpPr>
                <p:grpSpPr>
                  <a:xfrm>
                    <a:off x="467544" y="2276872"/>
                    <a:ext cx="324032" cy="1872000"/>
                    <a:chOff x="539552" y="2276872"/>
                    <a:chExt cx="324032" cy="1872000"/>
                  </a:xfrm>
                </p:grpSpPr>
                <p:cxnSp>
                  <p:nvCxnSpPr>
                    <p:cNvPr id="64" name="Ευθύγραμμο βέλος σύνδεσης 63"/>
                    <p:cNvCxnSpPr/>
                    <p:nvPr/>
                  </p:nvCxnSpPr>
                  <p:spPr>
                    <a:xfrm flipH="1">
                      <a:off x="827584" y="2276872"/>
                      <a:ext cx="3600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arrow"/>
                      <a:tailEnd type="arrow"/>
                    </a:ln>
                    <a:effectLst/>
                  </p:spPr>
                </p:cxnSp>
                <p:sp>
                  <p:nvSpPr>
                    <p:cNvPr id="65" name="Ορθογώνιο 64"/>
                    <p:cNvSpPr/>
                    <p:nvPr/>
                  </p:nvSpPr>
                  <p:spPr>
                    <a:xfrm>
                      <a:off x="539552" y="3028206"/>
                      <a:ext cx="312906" cy="369332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39" name="Ορθογώνιο 38"/>
                  <p:cNvSpPr/>
                  <p:nvPr/>
                </p:nvSpPr>
                <p:spPr>
                  <a:xfrm>
                    <a:off x="2267744" y="1308953"/>
                    <a:ext cx="402674" cy="400110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0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40" name="Ομάδα 39"/>
                  <p:cNvGrpSpPr/>
                  <p:nvPr/>
                </p:nvGrpSpPr>
                <p:grpSpPr>
                  <a:xfrm>
                    <a:off x="1691680" y="5045114"/>
                    <a:ext cx="1671694" cy="554649"/>
                    <a:chOff x="1763688" y="5045114"/>
                    <a:chExt cx="1671694" cy="554649"/>
                  </a:xfrm>
                </p:grpSpPr>
                <p:sp>
                  <p:nvSpPr>
                    <p:cNvPr id="62" name="Ορθογώνιο 61"/>
                    <p:cNvSpPr/>
                    <p:nvPr/>
                  </p:nvSpPr>
                  <p:spPr>
                    <a:xfrm>
                      <a:off x="1763688" y="5045114"/>
                      <a:ext cx="447558" cy="461665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</a:t>
                      </a:r>
                      <a:r>
                        <a:rPr kumimoji="0" lang="el-GR" sz="24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l-G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3" name="Ορθογώνιο 62"/>
                    <p:cNvSpPr/>
                    <p:nvPr/>
                  </p:nvSpPr>
                  <p:spPr>
                    <a:xfrm>
                      <a:off x="2987824" y="5138098"/>
                      <a:ext cx="447558" cy="461665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</a:t>
                      </a:r>
                      <a:r>
                        <a:rPr kumimoji="0" lang="el-GR" sz="24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l-G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41" name="Ομάδα 40"/>
                  <p:cNvGrpSpPr/>
                  <p:nvPr/>
                </p:nvGrpSpPr>
                <p:grpSpPr>
                  <a:xfrm>
                    <a:off x="2102419" y="2277016"/>
                    <a:ext cx="836591" cy="1872000"/>
                    <a:chOff x="4622236" y="2277016"/>
                    <a:chExt cx="836591" cy="1872000"/>
                  </a:xfrm>
                </p:grpSpPr>
                <p:cxnSp>
                  <p:nvCxnSpPr>
                    <p:cNvPr id="52" name="Ευθύγραμμο βέλος σύνδεσης 51"/>
                    <p:cNvCxnSpPr/>
                    <p:nvPr/>
                  </p:nvCxnSpPr>
                  <p:spPr>
                    <a:xfrm>
                      <a:off x="4798910" y="2277016"/>
                      <a:ext cx="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noFill/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53" name="Ευθύγραμμο βέλος σύνδεσης 52"/>
                    <p:cNvCxnSpPr/>
                    <p:nvPr/>
                  </p:nvCxnSpPr>
                  <p:spPr>
                    <a:xfrm>
                      <a:off x="4622276" y="314096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4" name="Ευθύγραμμο βέλος σύνδεσης 53"/>
                    <p:cNvCxnSpPr/>
                    <p:nvPr/>
                  </p:nvCxnSpPr>
                  <p:spPr>
                    <a:xfrm>
                      <a:off x="4633122" y="335700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5" name="Ευθύγραμμο βέλος σύνδεσης 54"/>
                    <p:cNvCxnSpPr/>
                    <p:nvPr/>
                  </p:nvCxnSpPr>
                  <p:spPr>
                    <a:xfrm>
                      <a:off x="4622236" y="357303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56" name="Ομάδα 55"/>
                    <p:cNvGrpSpPr/>
                    <p:nvPr/>
                  </p:nvGrpSpPr>
                  <p:grpSpPr>
                    <a:xfrm>
                      <a:off x="4826259" y="2279982"/>
                      <a:ext cx="632568" cy="1833034"/>
                      <a:chOff x="4826259" y="2279982"/>
                      <a:chExt cx="632568" cy="1833034"/>
                    </a:xfrm>
                  </p:grpSpPr>
                  <p:cxnSp>
                    <p:nvCxnSpPr>
                      <p:cNvPr id="57" name="Ευθύγραμμο βέλος σύνδεσης 56"/>
                      <p:cNvCxnSpPr/>
                      <p:nvPr/>
                    </p:nvCxnSpPr>
                    <p:spPr>
                      <a:xfrm>
                        <a:off x="4826259" y="2279982"/>
                        <a:ext cx="552781" cy="1833034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ysClr val="window" lastClr="FFFFFF"/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  <p:cxnSp>
                    <p:nvCxnSpPr>
                      <p:cNvPr id="58" name="Ευθύγραμμο βέλος σύνδεσης 57"/>
                      <p:cNvCxnSpPr/>
                      <p:nvPr/>
                    </p:nvCxnSpPr>
                    <p:spPr>
                      <a:xfrm rot="-1800000">
                        <a:off x="4900928" y="3051330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59" name="Ευθύγραμμο βέλος σύνδεσης 58"/>
                      <p:cNvCxnSpPr/>
                      <p:nvPr/>
                    </p:nvCxnSpPr>
                    <p:spPr>
                      <a:xfrm rot="-1800000">
                        <a:off x="4976583" y="3276654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60" name="Ευθύγραμμο βέλος σύνδεσης 59"/>
                      <p:cNvCxnSpPr/>
                      <p:nvPr/>
                    </p:nvCxnSpPr>
                    <p:spPr>
                      <a:xfrm rot="19800000">
                        <a:off x="5037705" y="3492678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61" name="Ευθύγραμμο βέλος σύνδεσης 60"/>
                      <p:cNvCxnSpPr/>
                      <p:nvPr/>
                    </p:nvCxnSpPr>
                    <p:spPr>
                      <a:xfrm rot="19800000">
                        <a:off x="5098827" y="3708702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</p:grpSp>
              </p:grpSp>
              <p:grpSp>
                <p:nvGrpSpPr>
                  <p:cNvPr id="42" name="Ομάδα 41"/>
                  <p:cNvGrpSpPr/>
                  <p:nvPr/>
                </p:nvGrpSpPr>
                <p:grpSpPr>
                  <a:xfrm flipH="1">
                    <a:off x="1707223" y="477520"/>
                    <a:ext cx="1152000" cy="972000"/>
                    <a:chOff x="179513" y="1034997"/>
                    <a:chExt cx="1296143" cy="1553302"/>
                  </a:xfrm>
                  <a:scene3d>
                    <a:camera prst="orthographicFront">
                      <a:rot lat="4200000" lon="1500000" rev="1800000"/>
                    </a:camera>
                    <a:lightRig rig="threePt" dir="t"/>
                  </a:scene3d>
                </p:grpSpPr>
                <p:cxnSp>
                  <p:nvCxnSpPr>
                    <p:cNvPr id="48" name="Ευθεία γραμμή σύνδεσης 47"/>
                    <p:cNvCxnSpPr/>
                    <p:nvPr/>
                  </p:nvCxnSpPr>
                  <p:spPr>
                    <a:xfrm flipH="1">
                      <a:off x="179513" y="1739997"/>
                      <a:ext cx="1296143" cy="162408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49" name="Ευθεία γραμμή σύνδεσης 48"/>
                    <p:cNvCxnSpPr/>
                    <p:nvPr/>
                  </p:nvCxnSpPr>
                  <p:spPr>
                    <a:xfrm flipH="1">
                      <a:off x="408518" y="1201202"/>
                      <a:ext cx="916511" cy="115993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50" name="Ευθεία γραμμή σύνδεσης 49"/>
                    <p:cNvCxnSpPr/>
                    <p:nvPr/>
                  </p:nvCxnSpPr>
                  <p:spPr>
                    <a:xfrm flipH="1" flipV="1">
                      <a:off x="323529" y="1309607"/>
                      <a:ext cx="962311" cy="999273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51" name="Ευθεία γραμμή σύνδεσης 50"/>
                    <p:cNvCxnSpPr/>
                    <p:nvPr/>
                  </p:nvCxnSpPr>
                  <p:spPr>
                    <a:xfrm flipH="1">
                      <a:off x="801460" y="1034997"/>
                      <a:ext cx="72006" cy="1553302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</p:grpSp>
              <p:sp>
                <p:nvSpPr>
                  <p:cNvPr id="43" name="Ορθογώνιο 42"/>
                  <p:cNvSpPr/>
                  <p:nvPr/>
                </p:nvSpPr>
                <p:spPr>
                  <a:xfrm>
                    <a:off x="1828200" y="2679303"/>
                    <a:ext cx="439544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44" name="Ευθύγραμμο βέλος σύνδεσης 43"/>
                  <p:cNvCxnSpPr/>
                  <p:nvPr/>
                </p:nvCxnSpPr>
                <p:spPr>
                  <a:xfrm>
                    <a:off x="2183795" y="2636912"/>
                    <a:ext cx="0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cxnSp>
                <p:nvCxnSpPr>
                  <p:cNvPr id="45" name="Ευθύγραμμο βέλος σύνδεσης 44"/>
                  <p:cNvCxnSpPr/>
                  <p:nvPr/>
                </p:nvCxnSpPr>
                <p:spPr>
                  <a:xfrm>
                    <a:off x="2513142" y="2636912"/>
                    <a:ext cx="114642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sp>
                <p:nvSpPr>
                  <p:cNvPr id="46" name="Ορθογώνιο 45"/>
                  <p:cNvSpPr/>
                  <p:nvPr/>
                </p:nvSpPr>
                <p:spPr>
                  <a:xfrm>
                    <a:off x="2626700" y="2636912"/>
                    <a:ext cx="433132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" name="Παραλληλόγραμμο 46"/>
                  <p:cNvSpPr/>
                  <p:nvPr/>
                </p:nvSpPr>
                <p:spPr>
                  <a:xfrm rot="21352368">
                    <a:off x="-115539" y="2386425"/>
                    <a:ext cx="3026942" cy="1915020"/>
                  </a:xfrm>
                  <a:prstGeom prst="parallelogram">
                    <a:avLst>
                      <a:gd name="adj" fmla="val 24590"/>
                    </a:avLst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>
                      <a:rot lat="600000" lon="4200000" rev="0"/>
                    </a:camera>
                    <a:lightRig rig="flat" dir="t"/>
                  </a:scene3d>
                  <a:sp3d extrusionH="2159000" contourW="12700" prstMaterial="clear">
                    <a:extrusionClr>
                      <a:srgbClr val="FFC000"/>
                    </a:extrusionClr>
                    <a:contourClr>
                      <a:srgbClr val="FFC000"/>
                    </a:contourClr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32" name="Ευθύγραμμο βέλος σύνδεσης 31"/>
                <p:cNvCxnSpPr/>
                <p:nvPr/>
              </p:nvCxnSpPr>
              <p:spPr>
                <a:xfrm rot="19800000">
                  <a:off x="2649060" y="392472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FF00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33" name="Ευθύγραμμο βέλος σύνδεσης 32"/>
                <p:cNvCxnSpPr/>
                <p:nvPr/>
              </p:nvCxnSpPr>
              <p:spPr>
                <a:xfrm>
                  <a:off x="2102419" y="378905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34" name="Ευθύγραμμο βέλος σύνδεσης 33"/>
                <p:cNvCxnSpPr/>
                <p:nvPr/>
              </p:nvCxnSpPr>
              <p:spPr>
                <a:xfrm>
                  <a:off x="2102459" y="4005080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</p:grpSp>
          <p:cxnSp>
            <p:nvCxnSpPr>
              <p:cNvPr id="30" name="Ευθύγραμμο βέλος σύνδεσης 29"/>
              <p:cNvCxnSpPr/>
              <p:nvPr/>
            </p:nvCxnSpPr>
            <p:spPr>
              <a:xfrm>
                <a:off x="2268207" y="980872"/>
                <a:ext cx="0" cy="1296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27" name="Ευθύγραμμο βέλος σύνδεσης 26"/>
            <p:cNvCxnSpPr/>
            <p:nvPr/>
          </p:nvCxnSpPr>
          <p:spPr>
            <a:xfrm>
              <a:off x="2278630" y="2593576"/>
              <a:ext cx="0" cy="1548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28" name="Ευθύγραμμο βέλος σύνδεσης 27"/>
            <p:cNvCxnSpPr/>
            <p:nvPr/>
          </p:nvCxnSpPr>
          <p:spPr>
            <a:xfrm>
              <a:off x="2379102" y="2521184"/>
              <a:ext cx="468000" cy="154501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Ορθογώνιο 75"/>
              <p:cNvSpPr/>
              <p:nvPr/>
            </p:nvSpPr>
            <p:spPr>
              <a:xfrm>
                <a:off x="8065331" y="4784730"/>
                <a:ext cx="12573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kumimoji="0" lang="en-U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6" name="Ορθογώνιο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331" y="4784730"/>
                <a:ext cx="1257332" cy="400110"/>
              </a:xfrm>
              <a:prstGeom prst="rect">
                <a:avLst/>
              </a:prstGeom>
              <a:blipFill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Δεξιό άγκιστρο 41"/>
          <p:cNvSpPr/>
          <p:nvPr/>
        </p:nvSpPr>
        <p:spPr>
          <a:xfrm>
            <a:off x="9539845" y="4177660"/>
            <a:ext cx="288000" cy="1008000"/>
          </a:xfrm>
          <a:prstGeom prst="rightBrace">
            <a:avLst>
              <a:gd name="adj1" fmla="val 43607"/>
              <a:gd name="adj2" fmla="val 50000"/>
            </a:avLst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Ορθογώνιο 80"/>
              <p:cNvSpPr/>
              <p:nvPr/>
            </p:nvSpPr>
            <p:spPr>
              <a:xfrm>
                <a:off x="9767550" y="4286565"/>
                <a:ext cx="2431114" cy="73090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𝒇</m:t>
                          </m:r>
                        </m:den>
                      </m:f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1" name="Ορθογώνιο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550" y="4286565"/>
                <a:ext cx="2431114" cy="7309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Ευθύγραμμο βέλος σύνδεσης 81"/>
          <p:cNvCxnSpPr>
            <a:stCxn id="81" idx="2"/>
          </p:cNvCxnSpPr>
          <p:nvPr/>
        </p:nvCxnSpPr>
        <p:spPr>
          <a:xfrm flipH="1">
            <a:off x="10609118" y="5017471"/>
            <a:ext cx="373989" cy="4893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Ομάδα 78"/>
          <p:cNvGrpSpPr/>
          <p:nvPr/>
        </p:nvGrpSpPr>
        <p:grpSpPr>
          <a:xfrm>
            <a:off x="1712641" y="5998564"/>
            <a:ext cx="2403927" cy="676749"/>
            <a:chOff x="1712641" y="5998564"/>
            <a:chExt cx="2403927" cy="676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Ορθογώνιο 79"/>
                <p:cNvSpPr/>
                <p:nvPr/>
              </p:nvSpPr>
              <p:spPr>
                <a:xfrm>
                  <a:off x="1712641" y="5998564"/>
                  <a:ext cx="1109856" cy="6756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l-GR" sz="2000" b="1" ker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𝛕</m:t>
                            </m:r>
                          </m:sub>
                        </m:sSub>
                        <m:r>
                          <a:rPr lang="en-US" sz="20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0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𝛕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Ορθογώνιο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2641" y="5998564"/>
                  <a:ext cx="1109856" cy="67563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Ορθογώνιο 82"/>
                <p:cNvSpPr/>
                <p:nvPr/>
              </p:nvSpPr>
              <p:spPr>
                <a:xfrm>
                  <a:off x="3006712" y="5999679"/>
                  <a:ext cx="1109856" cy="6756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l-GR" sz="2000" b="1" i="0" kern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𝛆</m:t>
                            </m:r>
                          </m:sub>
                        </m:sSub>
                        <m:r>
                          <a:rPr lang="en-US" sz="2000" b="1" i="1" kern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0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Ορθογώνιο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712" y="5999679"/>
                  <a:ext cx="1109856" cy="67563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66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6" grpId="0"/>
      <p:bldP spid="23" grpId="0" animBg="1"/>
      <p:bldP spid="76" grpId="0"/>
      <p:bldP spid="77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 txBox="1">
            <a:spLocks/>
          </p:cNvSpPr>
          <p:nvPr/>
        </p:nvSpPr>
        <p:spPr>
          <a:xfrm>
            <a:off x="1049483" y="44625"/>
            <a:ext cx="914400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endParaRPr lang="el-GR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508915" y="477520"/>
            <a:ext cx="3175371" cy="3823925"/>
            <a:chOff x="-115539" y="477520"/>
            <a:chExt cx="3175371" cy="3823925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-115539" y="477520"/>
              <a:ext cx="3175371" cy="3823925"/>
              <a:chOff x="-115539" y="477520"/>
              <a:chExt cx="3175371" cy="3823925"/>
            </a:xfrm>
          </p:grpSpPr>
          <p:grpSp>
            <p:nvGrpSpPr>
              <p:cNvPr id="16" name="Ομάδα 15"/>
              <p:cNvGrpSpPr/>
              <p:nvPr/>
            </p:nvGrpSpPr>
            <p:grpSpPr>
              <a:xfrm>
                <a:off x="-115539" y="477520"/>
                <a:ext cx="3175371" cy="3823925"/>
                <a:chOff x="-115539" y="477520"/>
                <a:chExt cx="3175371" cy="3823925"/>
              </a:xfrm>
            </p:grpSpPr>
            <p:grpSp>
              <p:nvGrpSpPr>
                <p:cNvPr id="18" name="Ομάδα 17"/>
                <p:cNvGrpSpPr/>
                <p:nvPr/>
              </p:nvGrpSpPr>
              <p:grpSpPr>
                <a:xfrm>
                  <a:off x="-115539" y="477520"/>
                  <a:ext cx="3175371" cy="3823925"/>
                  <a:chOff x="-115539" y="477520"/>
                  <a:chExt cx="3175371" cy="3823925"/>
                </a:xfrm>
              </p:grpSpPr>
              <p:grpSp>
                <p:nvGrpSpPr>
                  <p:cNvPr id="25" name="Ομάδα 24"/>
                  <p:cNvGrpSpPr/>
                  <p:nvPr/>
                </p:nvGrpSpPr>
                <p:grpSpPr>
                  <a:xfrm>
                    <a:off x="467544" y="2276872"/>
                    <a:ext cx="324032" cy="1872000"/>
                    <a:chOff x="539552" y="2276872"/>
                    <a:chExt cx="324032" cy="1872000"/>
                  </a:xfrm>
                </p:grpSpPr>
                <p:cxnSp>
                  <p:nvCxnSpPr>
                    <p:cNvPr id="51" name="Ευθύγραμμο βέλος σύνδεσης 50"/>
                    <p:cNvCxnSpPr/>
                    <p:nvPr/>
                  </p:nvCxnSpPr>
                  <p:spPr>
                    <a:xfrm flipH="1">
                      <a:off x="827584" y="2276872"/>
                      <a:ext cx="3600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arrow"/>
                      <a:tailEnd type="arrow"/>
                    </a:ln>
                    <a:effectLst/>
                  </p:spPr>
                </p:cxnSp>
                <p:sp>
                  <p:nvSpPr>
                    <p:cNvPr id="52" name="Ορθογώνιο 51"/>
                    <p:cNvSpPr/>
                    <p:nvPr/>
                  </p:nvSpPr>
                  <p:spPr>
                    <a:xfrm>
                      <a:off x="539552" y="3028206"/>
                      <a:ext cx="312906" cy="369332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26" name="Ορθογώνιο 25"/>
                  <p:cNvSpPr/>
                  <p:nvPr/>
                </p:nvSpPr>
                <p:spPr>
                  <a:xfrm>
                    <a:off x="2267744" y="1308953"/>
                    <a:ext cx="402674" cy="400110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0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28" name="Ομάδα 27"/>
                  <p:cNvGrpSpPr/>
                  <p:nvPr/>
                </p:nvGrpSpPr>
                <p:grpSpPr>
                  <a:xfrm>
                    <a:off x="2102419" y="2277016"/>
                    <a:ext cx="836591" cy="1872000"/>
                    <a:chOff x="4622236" y="2277016"/>
                    <a:chExt cx="836591" cy="1872000"/>
                  </a:xfrm>
                </p:grpSpPr>
                <p:cxnSp>
                  <p:nvCxnSpPr>
                    <p:cNvPr id="39" name="Ευθύγραμμο βέλος σύνδεσης 38"/>
                    <p:cNvCxnSpPr/>
                    <p:nvPr/>
                  </p:nvCxnSpPr>
                  <p:spPr>
                    <a:xfrm>
                      <a:off x="4798910" y="2277016"/>
                      <a:ext cx="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noFill/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40" name="Ευθύγραμμο βέλος σύνδεσης 39"/>
                    <p:cNvCxnSpPr/>
                    <p:nvPr/>
                  </p:nvCxnSpPr>
                  <p:spPr>
                    <a:xfrm>
                      <a:off x="4622276" y="314096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41" name="Ευθύγραμμο βέλος σύνδεσης 40"/>
                    <p:cNvCxnSpPr/>
                    <p:nvPr/>
                  </p:nvCxnSpPr>
                  <p:spPr>
                    <a:xfrm>
                      <a:off x="4633122" y="335700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42" name="Ευθύγραμμο βέλος σύνδεσης 41"/>
                    <p:cNvCxnSpPr/>
                    <p:nvPr/>
                  </p:nvCxnSpPr>
                  <p:spPr>
                    <a:xfrm>
                      <a:off x="4622236" y="357303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43" name="Ομάδα 42"/>
                    <p:cNvGrpSpPr/>
                    <p:nvPr/>
                  </p:nvGrpSpPr>
                  <p:grpSpPr>
                    <a:xfrm>
                      <a:off x="4826259" y="2279982"/>
                      <a:ext cx="632568" cy="1833034"/>
                      <a:chOff x="4826259" y="2279982"/>
                      <a:chExt cx="632568" cy="1833034"/>
                    </a:xfrm>
                  </p:grpSpPr>
                  <p:cxnSp>
                    <p:nvCxnSpPr>
                      <p:cNvPr id="44" name="Ευθύγραμμο βέλος σύνδεσης 43"/>
                      <p:cNvCxnSpPr/>
                      <p:nvPr/>
                    </p:nvCxnSpPr>
                    <p:spPr>
                      <a:xfrm>
                        <a:off x="4826259" y="2279982"/>
                        <a:ext cx="552781" cy="1833034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ysClr val="window" lastClr="FFFFFF"/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  <p:cxnSp>
                    <p:nvCxnSpPr>
                      <p:cNvPr id="45" name="Ευθύγραμμο βέλος σύνδεσης 44"/>
                      <p:cNvCxnSpPr/>
                      <p:nvPr/>
                    </p:nvCxnSpPr>
                    <p:spPr>
                      <a:xfrm rot="-1800000">
                        <a:off x="4900928" y="3051330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6" name="Ευθύγραμμο βέλος σύνδεσης 45"/>
                      <p:cNvCxnSpPr/>
                      <p:nvPr/>
                    </p:nvCxnSpPr>
                    <p:spPr>
                      <a:xfrm rot="-1800000">
                        <a:off x="4976583" y="3276654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7" name="Ευθύγραμμο βέλος σύνδεσης 46"/>
                      <p:cNvCxnSpPr/>
                      <p:nvPr/>
                    </p:nvCxnSpPr>
                    <p:spPr>
                      <a:xfrm rot="19800000">
                        <a:off x="5037705" y="3492678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8" name="Ευθύγραμμο βέλος σύνδεσης 47"/>
                      <p:cNvCxnSpPr/>
                      <p:nvPr/>
                    </p:nvCxnSpPr>
                    <p:spPr>
                      <a:xfrm rot="19800000">
                        <a:off x="5098827" y="3708702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</p:grpSp>
              </p:grpSp>
              <p:grpSp>
                <p:nvGrpSpPr>
                  <p:cNvPr id="29" name="Ομάδα 28"/>
                  <p:cNvGrpSpPr/>
                  <p:nvPr/>
                </p:nvGrpSpPr>
                <p:grpSpPr>
                  <a:xfrm flipH="1">
                    <a:off x="1707223" y="477520"/>
                    <a:ext cx="1152000" cy="972000"/>
                    <a:chOff x="179513" y="1034997"/>
                    <a:chExt cx="1296143" cy="1553302"/>
                  </a:xfrm>
                  <a:scene3d>
                    <a:camera prst="orthographicFront">
                      <a:rot lat="4200000" lon="1500000" rev="1800000"/>
                    </a:camera>
                    <a:lightRig rig="threePt" dir="t"/>
                  </a:scene3d>
                </p:grpSpPr>
                <p:cxnSp>
                  <p:nvCxnSpPr>
                    <p:cNvPr id="35" name="Ευθεία γραμμή σύνδεσης 34"/>
                    <p:cNvCxnSpPr/>
                    <p:nvPr/>
                  </p:nvCxnSpPr>
                  <p:spPr>
                    <a:xfrm flipH="1">
                      <a:off x="179513" y="1739997"/>
                      <a:ext cx="1296143" cy="162408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6" name="Ευθεία γραμμή σύνδεσης 35"/>
                    <p:cNvCxnSpPr/>
                    <p:nvPr/>
                  </p:nvCxnSpPr>
                  <p:spPr>
                    <a:xfrm flipH="1">
                      <a:off x="408518" y="1201202"/>
                      <a:ext cx="916511" cy="115993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7" name="Ευθεία γραμμή σύνδεσης 36"/>
                    <p:cNvCxnSpPr/>
                    <p:nvPr/>
                  </p:nvCxnSpPr>
                  <p:spPr>
                    <a:xfrm flipH="1" flipV="1">
                      <a:off x="323529" y="1309607"/>
                      <a:ext cx="962311" cy="999273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8" name="Ευθεία γραμμή σύνδεσης 37"/>
                    <p:cNvCxnSpPr/>
                    <p:nvPr/>
                  </p:nvCxnSpPr>
                  <p:spPr>
                    <a:xfrm flipH="1">
                      <a:off x="801460" y="1034997"/>
                      <a:ext cx="72006" cy="1553302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</p:grpSp>
              <p:sp>
                <p:nvSpPr>
                  <p:cNvPr id="30" name="Ορθογώνιο 29"/>
                  <p:cNvSpPr/>
                  <p:nvPr/>
                </p:nvSpPr>
                <p:spPr>
                  <a:xfrm>
                    <a:off x="1828200" y="2679303"/>
                    <a:ext cx="439544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31" name="Ευθύγραμμο βέλος σύνδεσης 30"/>
                  <p:cNvCxnSpPr/>
                  <p:nvPr/>
                </p:nvCxnSpPr>
                <p:spPr>
                  <a:xfrm>
                    <a:off x="2183795" y="2636912"/>
                    <a:ext cx="0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cxnSp>
                <p:nvCxnSpPr>
                  <p:cNvPr id="32" name="Ευθύγραμμο βέλος σύνδεσης 31"/>
                  <p:cNvCxnSpPr/>
                  <p:nvPr/>
                </p:nvCxnSpPr>
                <p:spPr>
                  <a:xfrm>
                    <a:off x="2513142" y="2636912"/>
                    <a:ext cx="114642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sp>
                <p:nvSpPr>
                  <p:cNvPr id="33" name="Ορθογώνιο 32"/>
                  <p:cNvSpPr/>
                  <p:nvPr/>
                </p:nvSpPr>
                <p:spPr>
                  <a:xfrm>
                    <a:off x="2626700" y="2636912"/>
                    <a:ext cx="433132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Παραλληλόγραμμο 33"/>
                  <p:cNvSpPr/>
                  <p:nvPr/>
                </p:nvSpPr>
                <p:spPr>
                  <a:xfrm rot="21352368">
                    <a:off x="-115539" y="2386425"/>
                    <a:ext cx="3026942" cy="1915020"/>
                  </a:xfrm>
                  <a:prstGeom prst="parallelogram">
                    <a:avLst>
                      <a:gd name="adj" fmla="val 24590"/>
                    </a:avLst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>
                      <a:rot lat="600000" lon="4200000" rev="0"/>
                    </a:camera>
                    <a:lightRig rig="flat" dir="t"/>
                  </a:scene3d>
                  <a:sp3d extrusionH="2159000" contourW="12700" prstMaterial="clear">
                    <a:extrusionClr>
                      <a:srgbClr val="FFC000"/>
                    </a:extrusionClr>
                    <a:contourClr>
                      <a:srgbClr val="FFC000"/>
                    </a:contourClr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19" name="Ευθύγραμμο βέλος σύνδεσης 18"/>
                <p:cNvCxnSpPr/>
                <p:nvPr/>
              </p:nvCxnSpPr>
              <p:spPr>
                <a:xfrm rot="19800000">
                  <a:off x="2649060" y="392472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FF00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20" name="Ευθύγραμμο βέλος σύνδεσης 19"/>
                <p:cNvCxnSpPr/>
                <p:nvPr/>
              </p:nvCxnSpPr>
              <p:spPr>
                <a:xfrm>
                  <a:off x="2102419" y="378905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21" name="Ευθύγραμμο βέλος σύνδεσης 20"/>
                <p:cNvCxnSpPr/>
                <p:nvPr/>
              </p:nvCxnSpPr>
              <p:spPr>
                <a:xfrm>
                  <a:off x="2102459" y="4005080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</p:grpSp>
          <p:cxnSp>
            <p:nvCxnSpPr>
              <p:cNvPr id="17" name="Ευθύγραμμο βέλος σύνδεσης 16"/>
              <p:cNvCxnSpPr/>
              <p:nvPr/>
            </p:nvCxnSpPr>
            <p:spPr>
              <a:xfrm>
                <a:off x="2268207" y="980872"/>
                <a:ext cx="0" cy="1296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14" name="Ευθύγραμμο βέλος σύνδεσης 13"/>
            <p:cNvCxnSpPr/>
            <p:nvPr/>
          </p:nvCxnSpPr>
          <p:spPr>
            <a:xfrm>
              <a:off x="2278630" y="2593576"/>
              <a:ext cx="0" cy="1548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15" name="Ευθύγραμμο βέλος σύνδεσης 14"/>
            <p:cNvCxnSpPr/>
            <p:nvPr/>
          </p:nvCxnSpPr>
          <p:spPr>
            <a:xfrm>
              <a:off x="2379102" y="2521184"/>
              <a:ext cx="468000" cy="154501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</p:grpSp>
      <p:grpSp>
        <p:nvGrpSpPr>
          <p:cNvPr id="11" name="Ομάδα 10"/>
          <p:cNvGrpSpPr/>
          <p:nvPr/>
        </p:nvGrpSpPr>
        <p:grpSpPr>
          <a:xfrm>
            <a:off x="3314822" y="3608393"/>
            <a:ext cx="8761871" cy="2791197"/>
            <a:chOff x="3314822" y="3608393"/>
            <a:chExt cx="8761871" cy="2791197"/>
          </a:xfrm>
        </p:grpSpPr>
        <p:grpSp>
          <p:nvGrpSpPr>
            <p:cNvPr id="4" name="Ομάδα 3"/>
            <p:cNvGrpSpPr/>
            <p:nvPr/>
          </p:nvGrpSpPr>
          <p:grpSpPr>
            <a:xfrm>
              <a:off x="7308896" y="3608393"/>
              <a:ext cx="4767797" cy="2791197"/>
              <a:chOff x="7423196" y="2133923"/>
              <a:chExt cx="4767797" cy="2791197"/>
            </a:xfrm>
          </p:grpSpPr>
          <p:grpSp>
            <p:nvGrpSpPr>
              <p:cNvPr id="2" name="Ομάδα 1"/>
              <p:cNvGrpSpPr/>
              <p:nvPr/>
            </p:nvGrpSpPr>
            <p:grpSpPr>
              <a:xfrm>
                <a:off x="7423196" y="2133923"/>
                <a:ext cx="4767797" cy="2791197"/>
                <a:chOff x="7423196" y="2133923"/>
                <a:chExt cx="4767797" cy="2791197"/>
              </a:xfrm>
              <a:solidFill>
                <a:schemeClr val="accent1"/>
              </a:solidFill>
            </p:grpSpPr>
            <p:grpSp>
              <p:nvGrpSpPr>
                <p:cNvPr id="69" name="Ομάδα 68"/>
                <p:cNvGrpSpPr/>
                <p:nvPr/>
              </p:nvGrpSpPr>
              <p:grpSpPr>
                <a:xfrm>
                  <a:off x="7423196" y="2145732"/>
                  <a:ext cx="4480454" cy="2554129"/>
                  <a:chOff x="8273173" y="2108521"/>
                  <a:chExt cx="4480454" cy="2554129"/>
                </a:xfrm>
                <a:grpFill/>
              </p:grpSpPr>
              <p:sp>
                <p:nvSpPr>
                  <p:cNvPr id="70" name="Ελεύθερη σχεδίαση 69"/>
                  <p:cNvSpPr/>
                  <p:nvPr/>
                </p:nvSpPr>
                <p:spPr>
                  <a:xfrm>
                    <a:off x="8273173" y="2108521"/>
                    <a:ext cx="4480454" cy="2545773"/>
                  </a:xfrm>
                  <a:custGeom>
                    <a:avLst/>
                    <a:gdLst>
                      <a:gd name="connsiteX0" fmla="*/ 0 w 4665519"/>
                      <a:gd name="connsiteY0" fmla="*/ 477982 h 2680855"/>
                      <a:gd name="connsiteX1" fmla="*/ 831273 w 4665519"/>
                      <a:gd name="connsiteY1" fmla="*/ 0 h 2680855"/>
                      <a:gd name="connsiteX2" fmla="*/ 4665519 w 4665519"/>
                      <a:gd name="connsiteY2" fmla="*/ 2213264 h 2680855"/>
                      <a:gd name="connsiteX3" fmla="*/ 3844637 w 4665519"/>
                      <a:gd name="connsiteY3" fmla="*/ 2680855 h 2680855"/>
                      <a:gd name="connsiteX4" fmla="*/ 0 w 4665519"/>
                      <a:gd name="connsiteY4" fmla="*/ 477982 h 2680855"/>
                      <a:gd name="connsiteX0" fmla="*/ 0 w 4530437"/>
                      <a:gd name="connsiteY0" fmla="*/ 477982 h 2680855"/>
                      <a:gd name="connsiteX1" fmla="*/ 831273 w 4530437"/>
                      <a:gd name="connsiteY1" fmla="*/ 0 h 2680855"/>
                      <a:gd name="connsiteX2" fmla="*/ 4530437 w 4530437"/>
                      <a:gd name="connsiteY2" fmla="*/ 2296392 h 2680855"/>
                      <a:gd name="connsiteX3" fmla="*/ 3844637 w 4530437"/>
                      <a:gd name="connsiteY3" fmla="*/ 2680855 h 2680855"/>
                      <a:gd name="connsiteX4" fmla="*/ 0 w 4530437"/>
                      <a:gd name="connsiteY4" fmla="*/ 477982 h 2680855"/>
                      <a:gd name="connsiteX0" fmla="*/ 0 w 4530437"/>
                      <a:gd name="connsiteY0" fmla="*/ 384464 h 2587337"/>
                      <a:gd name="connsiteX1" fmla="*/ 675409 w 4530437"/>
                      <a:gd name="connsiteY1" fmla="*/ 0 h 2587337"/>
                      <a:gd name="connsiteX2" fmla="*/ 4530437 w 4530437"/>
                      <a:gd name="connsiteY2" fmla="*/ 2202874 h 2587337"/>
                      <a:gd name="connsiteX3" fmla="*/ 3844637 w 4530437"/>
                      <a:gd name="connsiteY3" fmla="*/ 2587337 h 2587337"/>
                      <a:gd name="connsiteX4" fmla="*/ 0 w 4530437"/>
                      <a:gd name="connsiteY4" fmla="*/ 384464 h 2587337"/>
                      <a:gd name="connsiteX0" fmla="*/ 0 w 4407769"/>
                      <a:gd name="connsiteY0" fmla="*/ 384464 h 2587337"/>
                      <a:gd name="connsiteX1" fmla="*/ 675409 w 4407769"/>
                      <a:gd name="connsiteY1" fmla="*/ 0 h 2587337"/>
                      <a:gd name="connsiteX2" fmla="*/ 4407769 w 4407769"/>
                      <a:gd name="connsiteY2" fmla="*/ 2171701 h 2587337"/>
                      <a:gd name="connsiteX3" fmla="*/ 3844637 w 4407769"/>
                      <a:gd name="connsiteY3" fmla="*/ 2587337 h 2587337"/>
                      <a:gd name="connsiteX4" fmla="*/ 0 w 4407769"/>
                      <a:gd name="connsiteY4" fmla="*/ 384464 h 2587337"/>
                      <a:gd name="connsiteX0" fmla="*/ 0 w 4407769"/>
                      <a:gd name="connsiteY0" fmla="*/ 384464 h 2545773"/>
                      <a:gd name="connsiteX1" fmla="*/ 675409 w 4407769"/>
                      <a:gd name="connsiteY1" fmla="*/ 0 h 2545773"/>
                      <a:gd name="connsiteX2" fmla="*/ 4407769 w 4407769"/>
                      <a:gd name="connsiteY2" fmla="*/ 2171701 h 2545773"/>
                      <a:gd name="connsiteX3" fmla="*/ 3793525 w 4407769"/>
                      <a:gd name="connsiteY3" fmla="*/ 2545773 h 2545773"/>
                      <a:gd name="connsiteX4" fmla="*/ 0 w 4407769"/>
                      <a:gd name="connsiteY4" fmla="*/ 384464 h 25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07769" h="2545773">
                        <a:moveTo>
                          <a:pt x="0" y="384464"/>
                        </a:moveTo>
                        <a:lnTo>
                          <a:pt x="675409" y="0"/>
                        </a:lnTo>
                        <a:lnTo>
                          <a:pt x="4407769" y="2171701"/>
                        </a:lnTo>
                        <a:lnTo>
                          <a:pt x="3793525" y="2545773"/>
                        </a:lnTo>
                        <a:lnTo>
                          <a:pt x="0" y="3844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71" name="Ελεύθερη σχεδίαση 70"/>
                  <p:cNvSpPr/>
                  <p:nvPr/>
                </p:nvSpPr>
                <p:spPr>
                  <a:xfrm>
                    <a:off x="8453300" y="2300365"/>
                    <a:ext cx="4062845" cy="2362285"/>
                  </a:xfrm>
                  <a:custGeom>
                    <a:avLst/>
                    <a:gdLst>
                      <a:gd name="connsiteX0" fmla="*/ 0 w 4062846"/>
                      <a:gd name="connsiteY0" fmla="*/ 113106 h 2362285"/>
                      <a:gd name="connsiteX1" fmla="*/ 914400 w 4062846"/>
                      <a:gd name="connsiteY1" fmla="*/ 40370 h 2362285"/>
                      <a:gd name="connsiteX2" fmla="*/ 716973 w 4062846"/>
                      <a:gd name="connsiteY2" fmla="*/ 663824 h 2362285"/>
                      <a:gd name="connsiteX3" fmla="*/ 1849582 w 4062846"/>
                      <a:gd name="connsiteY3" fmla="*/ 570306 h 2362285"/>
                      <a:gd name="connsiteX4" fmla="*/ 1662546 w 4062846"/>
                      <a:gd name="connsiteY4" fmla="*/ 1204152 h 2362285"/>
                      <a:gd name="connsiteX5" fmla="*/ 2795155 w 4062846"/>
                      <a:gd name="connsiteY5" fmla="*/ 1131415 h 2362285"/>
                      <a:gd name="connsiteX6" fmla="*/ 2628900 w 4062846"/>
                      <a:gd name="connsiteY6" fmla="*/ 1775652 h 2362285"/>
                      <a:gd name="connsiteX7" fmla="*/ 3751118 w 4062846"/>
                      <a:gd name="connsiteY7" fmla="*/ 1682133 h 2362285"/>
                      <a:gd name="connsiteX8" fmla="*/ 3553691 w 4062846"/>
                      <a:gd name="connsiteY8" fmla="*/ 2305588 h 2362285"/>
                      <a:gd name="connsiteX9" fmla="*/ 4062846 w 4062846"/>
                      <a:gd name="connsiteY9" fmla="*/ 2295197 h 2362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062846" h="2362285">
                        <a:moveTo>
                          <a:pt x="0" y="113106"/>
                        </a:moveTo>
                        <a:cubicBezTo>
                          <a:pt x="397452" y="30845"/>
                          <a:pt x="794905" y="-51416"/>
                          <a:pt x="914400" y="40370"/>
                        </a:cubicBezTo>
                        <a:cubicBezTo>
                          <a:pt x="1033895" y="132156"/>
                          <a:pt x="561109" y="575501"/>
                          <a:pt x="716973" y="663824"/>
                        </a:cubicBezTo>
                        <a:cubicBezTo>
                          <a:pt x="872837" y="752147"/>
                          <a:pt x="1691987" y="480251"/>
                          <a:pt x="1849582" y="570306"/>
                        </a:cubicBezTo>
                        <a:cubicBezTo>
                          <a:pt x="2007177" y="660361"/>
                          <a:pt x="1504951" y="1110634"/>
                          <a:pt x="1662546" y="1204152"/>
                        </a:cubicBezTo>
                        <a:cubicBezTo>
                          <a:pt x="1820141" y="1297670"/>
                          <a:pt x="2634096" y="1036165"/>
                          <a:pt x="2795155" y="1131415"/>
                        </a:cubicBezTo>
                        <a:cubicBezTo>
                          <a:pt x="2956214" y="1226665"/>
                          <a:pt x="2469573" y="1683866"/>
                          <a:pt x="2628900" y="1775652"/>
                        </a:cubicBezTo>
                        <a:cubicBezTo>
                          <a:pt x="2788227" y="1867438"/>
                          <a:pt x="3596986" y="1593810"/>
                          <a:pt x="3751118" y="1682133"/>
                        </a:cubicBezTo>
                        <a:cubicBezTo>
                          <a:pt x="3905250" y="1770456"/>
                          <a:pt x="3501736" y="2203411"/>
                          <a:pt x="3553691" y="2305588"/>
                        </a:cubicBezTo>
                        <a:cubicBezTo>
                          <a:pt x="3605646" y="2407765"/>
                          <a:pt x="3834246" y="2351481"/>
                          <a:pt x="4062846" y="229519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cxnSp>
              <p:nvCxnSpPr>
                <p:cNvPr id="87" name="Ευθύγραμμο βέλος σύνδεσης 86"/>
                <p:cNvCxnSpPr/>
                <p:nvPr/>
              </p:nvCxnSpPr>
              <p:spPr>
                <a:xfrm>
                  <a:off x="7470040" y="2133923"/>
                  <a:ext cx="4720953" cy="2791197"/>
                </a:xfrm>
                <a:prstGeom prst="straightConnector1">
                  <a:avLst/>
                </a:prstGeom>
                <a:grpFill/>
                <a:ln w="28575">
                  <a:solidFill>
                    <a:schemeClr val="bg1"/>
                  </a:solidFill>
                  <a:tailEnd type="triangle" w="med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Ευθύγραμμο βέλος σύνδεσης 90"/>
              <p:cNvCxnSpPr/>
              <p:nvPr/>
            </p:nvCxnSpPr>
            <p:spPr>
              <a:xfrm>
                <a:off x="9589608" y="2824514"/>
                <a:ext cx="948690" cy="564645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9923103" y="2741752"/>
                <a:ext cx="3113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lang="el-GR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Ομάδα 6"/>
            <p:cNvGrpSpPr/>
            <p:nvPr/>
          </p:nvGrpSpPr>
          <p:grpSpPr>
            <a:xfrm>
              <a:off x="3314822" y="4105536"/>
              <a:ext cx="749608" cy="1915752"/>
              <a:chOff x="3314822" y="4105536"/>
              <a:chExt cx="749608" cy="1915752"/>
            </a:xfrm>
          </p:grpSpPr>
          <p:cxnSp>
            <p:nvCxnSpPr>
              <p:cNvPr id="114" name="Ευθύγραμμο βέλος σύνδεσης 113"/>
              <p:cNvCxnSpPr/>
              <p:nvPr/>
            </p:nvCxnSpPr>
            <p:spPr>
              <a:xfrm>
                <a:off x="3486303" y="4105536"/>
                <a:ext cx="0" cy="140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15" name="Ευθύγραμμο βέλος σύνδεσης 114"/>
              <p:cNvCxnSpPr/>
              <p:nvPr/>
            </p:nvCxnSpPr>
            <p:spPr>
              <a:xfrm rot="19800000">
                <a:off x="3319599" y="4428782"/>
                <a:ext cx="360000" cy="14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16" name="Ευθύγραμμο βέλος σύνδεσης 115"/>
              <p:cNvCxnSpPr/>
              <p:nvPr/>
            </p:nvCxnSpPr>
            <p:spPr>
              <a:xfrm rot="19800000">
                <a:off x="3325708" y="4644806"/>
                <a:ext cx="360000" cy="14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18" name="Ευθύγραμμο βέλος σύνδεσης 117"/>
              <p:cNvCxnSpPr/>
              <p:nvPr/>
            </p:nvCxnSpPr>
            <p:spPr>
              <a:xfrm rot="19800000">
                <a:off x="3314822" y="4860830"/>
                <a:ext cx="360000" cy="14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19" name="Ευθύγραμμο βέλος σύνδεσης 118"/>
              <p:cNvCxnSpPr/>
              <p:nvPr/>
            </p:nvCxnSpPr>
            <p:spPr>
              <a:xfrm rot="19800000">
                <a:off x="3314822" y="5076854"/>
                <a:ext cx="360000" cy="14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sp>
            <p:nvSpPr>
              <p:cNvPr id="121" name="TextBox 120"/>
              <p:cNvSpPr txBox="1"/>
              <p:nvPr/>
            </p:nvSpPr>
            <p:spPr>
              <a:xfrm>
                <a:off x="3331537" y="5559623"/>
                <a:ext cx="7328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ε, 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l-GR" sz="2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Ορθογώνιο 121"/>
              <p:cNvSpPr/>
              <p:nvPr/>
            </p:nvSpPr>
            <p:spPr>
              <a:xfrm>
                <a:off x="3540270" y="5138098"/>
                <a:ext cx="447558" cy="461665"/>
              </a:xfrm>
              <a:prstGeom prst="rect">
                <a:avLst/>
              </a:prstGeom>
              <a:ln w="3810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kumimoji="0" lang="el-GR" sz="24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" name="Ομάδα 2"/>
          <p:cNvGrpSpPr/>
          <p:nvPr/>
        </p:nvGrpSpPr>
        <p:grpSpPr>
          <a:xfrm>
            <a:off x="2244126" y="1027658"/>
            <a:ext cx="7128208" cy="5721751"/>
            <a:chOff x="2244126" y="1027658"/>
            <a:chExt cx="7128208" cy="5721751"/>
          </a:xfrm>
        </p:grpSpPr>
        <p:grpSp>
          <p:nvGrpSpPr>
            <p:cNvPr id="63" name="Ομάδα 62"/>
            <p:cNvGrpSpPr/>
            <p:nvPr/>
          </p:nvGrpSpPr>
          <p:grpSpPr>
            <a:xfrm>
              <a:off x="2244126" y="3296698"/>
              <a:ext cx="7128208" cy="3452711"/>
              <a:chOff x="2244126" y="3296698"/>
              <a:chExt cx="7128208" cy="3452711"/>
            </a:xfrm>
          </p:grpSpPr>
          <p:grpSp>
            <p:nvGrpSpPr>
              <p:cNvPr id="124" name="Ομάδα 123"/>
              <p:cNvGrpSpPr/>
              <p:nvPr/>
            </p:nvGrpSpPr>
            <p:grpSpPr>
              <a:xfrm>
                <a:off x="4339736" y="3296698"/>
                <a:ext cx="5032598" cy="3452711"/>
                <a:chOff x="3601985" y="1822228"/>
                <a:chExt cx="5032598" cy="3452711"/>
              </a:xfrm>
            </p:grpSpPr>
            <p:grpSp>
              <p:nvGrpSpPr>
                <p:cNvPr id="68" name="Ομάδα 67"/>
                <p:cNvGrpSpPr/>
                <p:nvPr/>
              </p:nvGrpSpPr>
              <p:grpSpPr>
                <a:xfrm>
                  <a:off x="3601985" y="1822228"/>
                  <a:ext cx="5032598" cy="3452711"/>
                  <a:chOff x="2623162" y="1816190"/>
                  <a:chExt cx="5032598" cy="3452711"/>
                </a:xfrm>
              </p:grpSpPr>
              <p:sp>
                <p:nvSpPr>
                  <p:cNvPr id="74" name="Παραλληλόγραμμο 73"/>
                  <p:cNvSpPr/>
                  <p:nvPr/>
                </p:nvSpPr>
                <p:spPr>
                  <a:xfrm rot="1849891" flipV="1">
                    <a:off x="2623162" y="2941411"/>
                    <a:ext cx="5032598" cy="1225590"/>
                  </a:xfrm>
                  <a:prstGeom prst="parallelogram">
                    <a:avLst>
                      <a:gd name="adj" fmla="val 52162"/>
                    </a:avLst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72" name="Ελεύθερη σχεδίαση 71"/>
                  <p:cNvSpPr/>
                  <p:nvPr/>
                </p:nvSpPr>
                <p:spPr>
                  <a:xfrm>
                    <a:off x="3280788" y="1816190"/>
                    <a:ext cx="3761509" cy="3452711"/>
                  </a:xfrm>
                  <a:custGeom>
                    <a:avLst/>
                    <a:gdLst>
                      <a:gd name="connsiteX0" fmla="*/ 0 w 3761509"/>
                      <a:gd name="connsiteY0" fmla="*/ 621464 h 3452711"/>
                      <a:gd name="connsiteX1" fmla="*/ 187036 w 3761509"/>
                      <a:gd name="connsiteY1" fmla="*/ 49964 h 3452711"/>
                      <a:gd name="connsiteX2" fmla="*/ 706582 w 3761509"/>
                      <a:gd name="connsiteY2" fmla="*/ 1754073 h 3452711"/>
                      <a:gd name="connsiteX3" fmla="*/ 1143000 w 3761509"/>
                      <a:gd name="connsiteY3" fmla="*/ 600682 h 3452711"/>
                      <a:gd name="connsiteX4" fmla="*/ 1641764 w 3761509"/>
                      <a:gd name="connsiteY4" fmla="*/ 2315182 h 3452711"/>
                      <a:gd name="connsiteX5" fmla="*/ 2088573 w 3761509"/>
                      <a:gd name="connsiteY5" fmla="*/ 1151400 h 3452711"/>
                      <a:gd name="connsiteX6" fmla="*/ 2597727 w 3761509"/>
                      <a:gd name="connsiteY6" fmla="*/ 2855510 h 3452711"/>
                      <a:gd name="connsiteX7" fmla="*/ 3034146 w 3761509"/>
                      <a:gd name="connsiteY7" fmla="*/ 1702119 h 3452711"/>
                      <a:gd name="connsiteX8" fmla="*/ 3532909 w 3761509"/>
                      <a:gd name="connsiteY8" fmla="*/ 3406228 h 3452711"/>
                      <a:gd name="connsiteX9" fmla="*/ 3761509 w 3761509"/>
                      <a:gd name="connsiteY9" fmla="*/ 2803555 h 345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61509" h="3452711">
                        <a:moveTo>
                          <a:pt x="0" y="621464"/>
                        </a:moveTo>
                        <a:cubicBezTo>
                          <a:pt x="34636" y="241330"/>
                          <a:pt x="69272" y="-138804"/>
                          <a:pt x="187036" y="49964"/>
                        </a:cubicBezTo>
                        <a:cubicBezTo>
                          <a:pt x="304800" y="238732"/>
                          <a:pt x="547255" y="1662287"/>
                          <a:pt x="706582" y="1754073"/>
                        </a:cubicBezTo>
                        <a:cubicBezTo>
                          <a:pt x="865909" y="1845859"/>
                          <a:pt x="987136" y="507164"/>
                          <a:pt x="1143000" y="600682"/>
                        </a:cubicBezTo>
                        <a:cubicBezTo>
                          <a:pt x="1298864" y="694200"/>
                          <a:pt x="1484168" y="2223396"/>
                          <a:pt x="1641764" y="2315182"/>
                        </a:cubicBezTo>
                        <a:cubicBezTo>
                          <a:pt x="1799360" y="2406968"/>
                          <a:pt x="1929246" y="1061345"/>
                          <a:pt x="2088573" y="1151400"/>
                        </a:cubicBezTo>
                        <a:cubicBezTo>
                          <a:pt x="2247900" y="1241455"/>
                          <a:pt x="2440131" y="2763723"/>
                          <a:pt x="2597727" y="2855510"/>
                        </a:cubicBezTo>
                        <a:cubicBezTo>
                          <a:pt x="2755323" y="2947297"/>
                          <a:pt x="2878282" y="1610333"/>
                          <a:pt x="3034146" y="1702119"/>
                        </a:cubicBezTo>
                        <a:cubicBezTo>
                          <a:pt x="3190010" y="1793905"/>
                          <a:pt x="3411682" y="3222655"/>
                          <a:pt x="3532909" y="3406228"/>
                        </a:cubicBezTo>
                        <a:cubicBezTo>
                          <a:pt x="3654136" y="3589801"/>
                          <a:pt x="3707822" y="3196678"/>
                          <a:pt x="3761509" y="2803555"/>
                        </a:cubicBezTo>
                      </a:path>
                    </a:pathLst>
                  </a:custGeom>
                  <a:gradFill>
                    <a:gsLst>
                      <a:gs pos="63000">
                        <a:schemeClr val="accent1">
                          <a:lumMod val="60000"/>
                          <a:lumOff val="40000"/>
                        </a:schemeClr>
                      </a:gs>
                      <a:gs pos="95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73" name="Ευθύγραμμο βέλος σύνδεσης 72"/>
                  <p:cNvCxnSpPr/>
                  <p:nvPr/>
                </p:nvCxnSpPr>
                <p:spPr>
                  <a:xfrm>
                    <a:off x="2861152" y="2183936"/>
                    <a:ext cx="4761184" cy="2798954"/>
                  </a:xfrm>
                  <a:prstGeom prst="straightConnector1">
                    <a:avLst/>
                  </a:prstGeom>
                  <a:ln w="28575">
                    <a:solidFill>
                      <a:schemeClr val="bg1"/>
                    </a:solidFill>
                    <a:tailEnd type="triangle" w="med" len="lg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7" name="Ευθύγραμμο βέλος σύνδεσης 116"/>
                <p:cNvCxnSpPr/>
                <p:nvPr/>
              </p:nvCxnSpPr>
              <p:spPr>
                <a:xfrm>
                  <a:off x="5435862" y="2316588"/>
                  <a:ext cx="948690" cy="564645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TextBox 119"/>
                <p:cNvSpPr txBox="1"/>
                <p:nvPr/>
              </p:nvSpPr>
              <p:spPr>
                <a:xfrm>
                  <a:off x="5769357" y="2233826"/>
                  <a:ext cx="3113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0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λ</a:t>
                  </a:r>
                  <a:endParaRPr lang="el-GR" sz="2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" name="Ομάδα 5"/>
              <p:cNvGrpSpPr/>
              <p:nvPr/>
            </p:nvGrpSpPr>
            <p:grpSpPr>
              <a:xfrm>
                <a:off x="2244126" y="4113280"/>
                <a:ext cx="904415" cy="1865617"/>
                <a:chOff x="2244126" y="4113280"/>
                <a:chExt cx="904415" cy="1865617"/>
              </a:xfrm>
            </p:grpSpPr>
            <p:cxnSp>
              <p:nvCxnSpPr>
                <p:cNvPr id="123" name="Ευθύγραμμο βέλος σύνδεσης 122"/>
                <p:cNvCxnSpPr/>
                <p:nvPr/>
              </p:nvCxnSpPr>
              <p:spPr>
                <a:xfrm>
                  <a:off x="2903547" y="4113280"/>
                  <a:ext cx="0" cy="140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25" name="Ευθύγραμμο βέλος σύνδεσης 124"/>
                <p:cNvCxnSpPr/>
                <p:nvPr/>
              </p:nvCxnSpPr>
              <p:spPr>
                <a:xfrm>
                  <a:off x="2720181" y="4437128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126" name="Ευθύγραμμο βέλος σύνδεσης 125"/>
                <p:cNvCxnSpPr/>
                <p:nvPr/>
              </p:nvCxnSpPr>
              <p:spPr>
                <a:xfrm>
                  <a:off x="2715987" y="4653152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127" name="Ευθύγραμμο βέλος σύνδεσης 126"/>
                <p:cNvCxnSpPr/>
                <p:nvPr/>
              </p:nvCxnSpPr>
              <p:spPr>
                <a:xfrm>
                  <a:off x="2716027" y="486917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128" name="Ευθύγραμμο βέλος σύνδεσης 127"/>
                <p:cNvCxnSpPr/>
                <p:nvPr/>
              </p:nvCxnSpPr>
              <p:spPr>
                <a:xfrm>
                  <a:off x="2715987" y="5085200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sp>
              <p:nvSpPr>
                <p:cNvPr id="129" name="TextBox 128"/>
                <p:cNvSpPr txBox="1"/>
                <p:nvPr/>
              </p:nvSpPr>
              <p:spPr>
                <a:xfrm>
                  <a:off x="2244126" y="5517232"/>
                  <a:ext cx="904415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τ,  </a:t>
                  </a:r>
                  <a: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kumimoji="0" lang="el-GR" sz="2400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τ</a:t>
                  </a:r>
                  <a:endPara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Ορθογώνιο 129"/>
                <p:cNvSpPr/>
                <p:nvPr/>
              </p:nvSpPr>
              <p:spPr>
                <a:xfrm>
                  <a:off x="2316134" y="5045114"/>
                  <a:ext cx="447558" cy="46166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υ</a:t>
                  </a:r>
                  <a:r>
                    <a:rPr kumimoji="0" lang="el-GR" sz="2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kumimoji="0" lang="el-GR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Ορθογώνιο 74"/>
                <p:cNvSpPr/>
                <p:nvPr/>
              </p:nvSpPr>
              <p:spPr>
                <a:xfrm>
                  <a:off x="4868141" y="1027658"/>
                  <a:ext cx="2371803" cy="730906"/>
                </a:xfrm>
                <a:prstGeom prst="rect">
                  <a:avLst/>
                </a:prstGeom>
                <a:ln w="28575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𝒇</m:t>
                            </m:r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5" name="Ορθογώνιο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8141" y="1027658"/>
                  <a:ext cx="2371803" cy="73090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4277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1049483" y="44625"/>
            <a:ext cx="914400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endParaRPr lang="el-GR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08915" y="477520"/>
            <a:ext cx="3555515" cy="5543768"/>
            <a:chOff x="-115539" y="477520"/>
            <a:chExt cx="3555515" cy="5543768"/>
          </a:xfrm>
        </p:grpSpPr>
        <p:grpSp>
          <p:nvGrpSpPr>
            <p:cNvPr id="7" name="Ομάδα 6"/>
            <p:cNvGrpSpPr/>
            <p:nvPr/>
          </p:nvGrpSpPr>
          <p:grpSpPr>
            <a:xfrm>
              <a:off x="-115539" y="477520"/>
              <a:ext cx="3555515" cy="5543768"/>
              <a:chOff x="-115539" y="477520"/>
              <a:chExt cx="3555515" cy="5543768"/>
            </a:xfrm>
          </p:grpSpPr>
          <p:grpSp>
            <p:nvGrpSpPr>
              <p:cNvPr id="10" name="Ομάδα 9"/>
              <p:cNvGrpSpPr/>
              <p:nvPr/>
            </p:nvGrpSpPr>
            <p:grpSpPr>
              <a:xfrm>
                <a:off x="-115539" y="477520"/>
                <a:ext cx="3555515" cy="5543768"/>
                <a:chOff x="-115539" y="477520"/>
                <a:chExt cx="3555515" cy="5543768"/>
              </a:xfrm>
            </p:grpSpPr>
            <p:grpSp>
              <p:nvGrpSpPr>
                <p:cNvPr id="12" name="Ομάδα 11"/>
                <p:cNvGrpSpPr/>
                <p:nvPr/>
              </p:nvGrpSpPr>
              <p:grpSpPr>
                <a:xfrm>
                  <a:off x="-115539" y="477520"/>
                  <a:ext cx="3555515" cy="5543768"/>
                  <a:chOff x="-115539" y="477520"/>
                  <a:chExt cx="3555515" cy="5543768"/>
                </a:xfrm>
              </p:grpSpPr>
              <p:grpSp>
                <p:nvGrpSpPr>
                  <p:cNvPr id="16" name="Ομάδα 15"/>
                  <p:cNvGrpSpPr/>
                  <p:nvPr/>
                </p:nvGrpSpPr>
                <p:grpSpPr>
                  <a:xfrm>
                    <a:off x="2091533" y="4105536"/>
                    <a:ext cx="969721" cy="1411744"/>
                    <a:chOff x="4611350" y="4105536"/>
                    <a:chExt cx="969721" cy="1411744"/>
                  </a:xfrm>
                </p:grpSpPr>
                <p:cxnSp>
                  <p:nvCxnSpPr>
                    <p:cNvPr id="47" name="Ευθύγραμμο βέλος σύνδεσης 46"/>
                    <p:cNvCxnSpPr/>
                    <p:nvPr/>
                  </p:nvCxnSpPr>
                  <p:spPr>
                    <a:xfrm>
                      <a:off x="5381666" y="4105536"/>
                      <a:ext cx="0" cy="140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48" name="Ευθύγραμμο βέλος σύνδεσης 47"/>
                    <p:cNvCxnSpPr/>
                    <p:nvPr/>
                  </p:nvCxnSpPr>
                  <p:spPr>
                    <a:xfrm>
                      <a:off x="4798910" y="4113280"/>
                      <a:ext cx="0" cy="140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49" name="Ευθύγραμμο βέλος σύνδεσης 48"/>
                    <p:cNvCxnSpPr/>
                    <p:nvPr/>
                  </p:nvCxnSpPr>
                  <p:spPr>
                    <a:xfrm>
                      <a:off x="4615544" y="443712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0" name="Ευθύγραμμο βέλος σύνδεσης 49"/>
                    <p:cNvCxnSpPr/>
                    <p:nvPr/>
                  </p:nvCxnSpPr>
                  <p:spPr>
                    <a:xfrm>
                      <a:off x="4611350" y="465315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1" name="Ευθύγραμμο βέλος σύνδεσης 50"/>
                    <p:cNvCxnSpPr/>
                    <p:nvPr/>
                  </p:nvCxnSpPr>
                  <p:spPr>
                    <a:xfrm>
                      <a:off x="4611390" y="4869176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2" name="Ευθύγραμμο βέλος σύνδεσης 51"/>
                    <p:cNvCxnSpPr/>
                    <p:nvPr/>
                  </p:nvCxnSpPr>
                  <p:spPr>
                    <a:xfrm>
                      <a:off x="4611350" y="5085200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3" name="Ευθύγραμμο βέλος σύνδεσης 52"/>
                    <p:cNvCxnSpPr/>
                    <p:nvPr/>
                  </p:nvCxnSpPr>
                  <p:spPr>
                    <a:xfrm rot="-1800000">
                      <a:off x="5214962" y="442878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4" name="Ευθύγραμμο βέλος σύνδεσης 53"/>
                    <p:cNvCxnSpPr/>
                    <p:nvPr/>
                  </p:nvCxnSpPr>
                  <p:spPr>
                    <a:xfrm rot="-1800000">
                      <a:off x="5221071" y="4644806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5" name="Ευθύγραμμο βέλος σύνδεσης 54"/>
                    <p:cNvCxnSpPr/>
                    <p:nvPr/>
                  </p:nvCxnSpPr>
                  <p:spPr>
                    <a:xfrm rot="-1800000">
                      <a:off x="5210185" y="4860830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6" name="Ευθύγραμμο βέλος σύνδεσης 55"/>
                    <p:cNvCxnSpPr/>
                    <p:nvPr/>
                  </p:nvCxnSpPr>
                  <p:spPr>
                    <a:xfrm rot="-1800000">
                      <a:off x="5210185" y="5076854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</p:grp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619672" y="5517232"/>
                    <a:ext cx="904415" cy="461665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τ,  </a:t>
                    </a:r>
                    <a: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kumimoji="0" lang="el-GR" sz="2400" b="1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707083" y="5559623"/>
                    <a:ext cx="732893" cy="461665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ε, </a:t>
                    </a:r>
                    <a: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kumimoji="0" lang="el-GR" sz="2400" b="1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endPara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9" name="Ομάδα 18"/>
                  <p:cNvGrpSpPr/>
                  <p:nvPr/>
                </p:nvGrpSpPr>
                <p:grpSpPr>
                  <a:xfrm>
                    <a:off x="467544" y="2276872"/>
                    <a:ext cx="324032" cy="1872000"/>
                    <a:chOff x="539552" y="2276872"/>
                    <a:chExt cx="324032" cy="1872000"/>
                  </a:xfrm>
                </p:grpSpPr>
                <p:cxnSp>
                  <p:nvCxnSpPr>
                    <p:cNvPr id="45" name="Ευθύγραμμο βέλος σύνδεσης 44"/>
                    <p:cNvCxnSpPr/>
                    <p:nvPr/>
                  </p:nvCxnSpPr>
                  <p:spPr>
                    <a:xfrm flipH="1">
                      <a:off x="827584" y="2276872"/>
                      <a:ext cx="3600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arrow"/>
                      <a:tailEnd type="arrow"/>
                    </a:ln>
                    <a:effectLst/>
                  </p:spPr>
                </p:cxnSp>
                <p:sp>
                  <p:nvSpPr>
                    <p:cNvPr id="46" name="Ορθογώνιο 45"/>
                    <p:cNvSpPr/>
                    <p:nvPr/>
                  </p:nvSpPr>
                  <p:spPr>
                    <a:xfrm>
                      <a:off x="539552" y="3028206"/>
                      <a:ext cx="312906" cy="369332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20" name="Ορθογώνιο 19"/>
                  <p:cNvSpPr/>
                  <p:nvPr/>
                </p:nvSpPr>
                <p:spPr>
                  <a:xfrm>
                    <a:off x="2267744" y="1308953"/>
                    <a:ext cx="402674" cy="400110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0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21" name="Ομάδα 20"/>
                  <p:cNvGrpSpPr/>
                  <p:nvPr/>
                </p:nvGrpSpPr>
                <p:grpSpPr>
                  <a:xfrm>
                    <a:off x="1691680" y="5045114"/>
                    <a:ext cx="1671694" cy="554649"/>
                    <a:chOff x="1763688" y="5045114"/>
                    <a:chExt cx="1671694" cy="554649"/>
                  </a:xfrm>
                </p:grpSpPr>
                <p:sp>
                  <p:nvSpPr>
                    <p:cNvPr id="43" name="Ορθογώνιο 42"/>
                    <p:cNvSpPr/>
                    <p:nvPr/>
                  </p:nvSpPr>
                  <p:spPr>
                    <a:xfrm>
                      <a:off x="1763688" y="5045114"/>
                      <a:ext cx="447558" cy="461665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</a:t>
                      </a:r>
                      <a:r>
                        <a:rPr kumimoji="0" lang="el-GR" sz="24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l-G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" name="Ορθογώνιο 43"/>
                    <p:cNvSpPr/>
                    <p:nvPr/>
                  </p:nvSpPr>
                  <p:spPr>
                    <a:xfrm>
                      <a:off x="2987824" y="5138098"/>
                      <a:ext cx="447558" cy="461665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</a:t>
                      </a:r>
                      <a:r>
                        <a:rPr kumimoji="0" lang="el-GR" sz="24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l-G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22" name="Ομάδα 21"/>
                  <p:cNvGrpSpPr/>
                  <p:nvPr/>
                </p:nvGrpSpPr>
                <p:grpSpPr>
                  <a:xfrm>
                    <a:off x="2102419" y="2277016"/>
                    <a:ext cx="836591" cy="1872000"/>
                    <a:chOff x="4622236" y="2277016"/>
                    <a:chExt cx="836591" cy="1872000"/>
                  </a:xfrm>
                </p:grpSpPr>
                <p:cxnSp>
                  <p:nvCxnSpPr>
                    <p:cNvPr id="33" name="Ευθύγραμμο βέλος σύνδεσης 32"/>
                    <p:cNvCxnSpPr/>
                    <p:nvPr/>
                  </p:nvCxnSpPr>
                  <p:spPr>
                    <a:xfrm>
                      <a:off x="4798910" y="2277016"/>
                      <a:ext cx="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noFill/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34" name="Ευθύγραμμο βέλος σύνδεσης 33"/>
                    <p:cNvCxnSpPr/>
                    <p:nvPr/>
                  </p:nvCxnSpPr>
                  <p:spPr>
                    <a:xfrm>
                      <a:off x="4622276" y="314096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35" name="Ευθύγραμμο βέλος σύνδεσης 34"/>
                    <p:cNvCxnSpPr/>
                    <p:nvPr/>
                  </p:nvCxnSpPr>
                  <p:spPr>
                    <a:xfrm>
                      <a:off x="4633122" y="335700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36" name="Ευθύγραμμο βέλος σύνδεσης 35"/>
                    <p:cNvCxnSpPr/>
                    <p:nvPr/>
                  </p:nvCxnSpPr>
                  <p:spPr>
                    <a:xfrm>
                      <a:off x="4622236" y="357303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37" name="Ομάδα 36"/>
                    <p:cNvGrpSpPr/>
                    <p:nvPr/>
                  </p:nvGrpSpPr>
                  <p:grpSpPr>
                    <a:xfrm>
                      <a:off x="4826259" y="2279982"/>
                      <a:ext cx="632568" cy="1833034"/>
                      <a:chOff x="4826259" y="2279982"/>
                      <a:chExt cx="632568" cy="1833034"/>
                    </a:xfrm>
                  </p:grpSpPr>
                  <p:cxnSp>
                    <p:nvCxnSpPr>
                      <p:cNvPr id="38" name="Ευθύγραμμο βέλος σύνδεσης 37"/>
                      <p:cNvCxnSpPr/>
                      <p:nvPr/>
                    </p:nvCxnSpPr>
                    <p:spPr>
                      <a:xfrm>
                        <a:off x="4826259" y="2279982"/>
                        <a:ext cx="552781" cy="1833034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ysClr val="window" lastClr="FFFFFF"/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  <p:cxnSp>
                    <p:nvCxnSpPr>
                      <p:cNvPr id="39" name="Ευθύγραμμο βέλος σύνδεσης 38"/>
                      <p:cNvCxnSpPr/>
                      <p:nvPr/>
                    </p:nvCxnSpPr>
                    <p:spPr>
                      <a:xfrm rot="-1800000">
                        <a:off x="4900928" y="3051330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0" name="Ευθύγραμμο βέλος σύνδεσης 39"/>
                      <p:cNvCxnSpPr/>
                      <p:nvPr/>
                    </p:nvCxnSpPr>
                    <p:spPr>
                      <a:xfrm rot="-1800000">
                        <a:off x="4976583" y="3276654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1" name="Ευθύγραμμο βέλος σύνδεσης 40"/>
                      <p:cNvCxnSpPr/>
                      <p:nvPr/>
                    </p:nvCxnSpPr>
                    <p:spPr>
                      <a:xfrm rot="19800000">
                        <a:off x="5037705" y="3492678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2" name="Ευθύγραμμο βέλος σύνδεσης 41"/>
                      <p:cNvCxnSpPr/>
                      <p:nvPr/>
                    </p:nvCxnSpPr>
                    <p:spPr>
                      <a:xfrm rot="19800000">
                        <a:off x="5098827" y="3708702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</p:grpSp>
              </p:grpSp>
              <p:grpSp>
                <p:nvGrpSpPr>
                  <p:cNvPr id="23" name="Ομάδα 22"/>
                  <p:cNvGrpSpPr/>
                  <p:nvPr/>
                </p:nvGrpSpPr>
                <p:grpSpPr>
                  <a:xfrm flipH="1">
                    <a:off x="1707223" y="477520"/>
                    <a:ext cx="1152000" cy="972000"/>
                    <a:chOff x="179513" y="1034997"/>
                    <a:chExt cx="1296143" cy="1553302"/>
                  </a:xfrm>
                  <a:scene3d>
                    <a:camera prst="orthographicFront">
                      <a:rot lat="4200000" lon="1500000" rev="1800000"/>
                    </a:camera>
                    <a:lightRig rig="threePt" dir="t"/>
                  </a:scene3d>
                </p:grpSpPr>
                <p:cxnSp>
                  <p:nvCxnSpPr>
                    <p:cNvPr id="29" name="Ευθεία γραμμή σύνδεσης 28"/>
                    <p:cNvCxnSpPr/>
                    <p:nvPr/>
                  </p:nvCxnSpPr>
                  <p:spPr>
                    <a:xfrm flipH="1">
                      <a:off x="179513" y="1739997"/>
                      <a:ext cx="1296143" cy="162408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0" name="Ευθεία γραμμή σύνδεσης 29"/>
                    <p:cNvCxnSpPr/>
                    <p:nvPr/>
                  </p:nvCxnSpPr>
                  <p:spPr>
                    <a:xfrm flipH="1">
                      <a:off x="408518" y="1201202"/>
                      <a:ext cx="916511" cy="115993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1" name="Ευθεία γραμμή σύνδεσης 30"/>
                    <p:cNvCxnSpPr/>
                    <p:nvPr/>
                  </p:nvCxnSpPr>
                  <p:spPr>
                    <a:xfrm flipH="1" flipV="1">
                      <a:off x="323529" y="1309607"/>
                      <a:ext cx="962311" cy="999273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2" name="Ευθεία γραμμή σύνδεσης 31"/>
                    <p:cNvCxnSpPr/>
                    <p:nvPr/>
                  </p:nvCxnSpPr>
                  <p:spPr>
                    <a:xfrm flipH="1">
                      <a:off x="801460" y="1034997"/>
                      <a:ext cx="72006" cy="1553302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</p:grpSp>
              <p:sp>
                <p:nvSpPr>
                  <p:cNvPr id="24" name="Ορθογώνιο 23"/>
                  <p:cNvSpPr/>
                  <p:nvPr/>
                </p:nvSpPr>
                <p:spPr>
                  <a:xfrm>
                    <a:off x="1828200" y="2679303"/>
                    <a:ext cx="439544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25" name="Ευθύγραμμο βέλος σύνδεσης 24"/>
                  <p:cNvCxnSpPr/>
                  <p:nvPr/>
                </p:nvCxnSpPr>
                <p:spPr>
                  <a:xfrm>
                    <a:off x="2183795" y="2636912"/>
                    <a:ext cx="0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cxnSp>
                <p:nvCxnSpPr>
                  <p:cNvPr id="26" name="Ευθύγραμμο βέλος σύνδεσης 25"/>
                  <p:cNvCxnSpPr/>
                  <p:nvPr/>
                </p:nvCxnSpPr>
                <p:spPr>
                  <a:xfrm>
                    <a:off x="2513142" y="2636912"/>
                    <a:ext cx="114642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sp>
                <p:nvSpPr>
                  <p:cNvPr id="27" name="Ορθογώνιο 26"/>
                  <p:cNvSpPr/>
                  <p:nvPr/>
                </p:nvSpPr>
                <p:spPr>
                  <a:xfrm>
                    <a:off x="2626700" y="2636912"/>
                    <a:ext cx="433132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" name="Παραλληλόγραμμο 27"/>
                  <p:cNvSpPr/>
                  <p:nvPr/>
                </p:nvSpPr>
                <p:spPr>
                  <a:xfrm rot="21352368">
                    <a:off x="-115539" y="2386425"/>
                    <a:ext cx="3026942" cy="1915020"/>
                  </a:xfrm>
                  <a:prstGeom prst="parallelogram">
                    <a:avLst>
                      <a:gd name="adj" fmla="val 24590"/>
                    </a:avLst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>
                      <a:rot lat="600000" lon="4200000" rev="0"/>
                    </a:camera>
                    <a:lightRig rig="flat" dir="t"/>
                  </a:scene3d>
                  <a:sp3d extrusionH="2159000" contourW="12700" prstMaterial="clear">
                    <a:extrusionClr>
                      <a:srgbClr val="FFC000"/>
                    </a:extrusionClr>
                    <a:contourClr>
                      <a:srgbClr val="FFC000"/>
                    </a:contourClr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13" name="Ευθύγραμμο βέλος σύνδεσης 12"/>
                <p:cNvCxnSpPr/>
                <p:nvPr/>
              </p:nvCxnSpPr>
              <p:spPr>
                <a:xfrm rot="19800000">
                  <a:off x="2649060" y="392472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FF00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14" name="Ευθύγραμμο βέλος σύνδεσης 13"/>
                <p:cNvCxnSpPr/>
                <p:nvPr/>
              </p:nvCxnSpPr>
              <p:spPr>
                <a:xfrm>
                  <a:off x="2102419" y="378905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15" name="Ευθύγραμμο βέλος σύνδεσης 14"/>
                <p:cNvCxnSpPr/>
                <p:nvPr/>
              </p:nvCxnSpPr>
              <p:spPr>
                <a:xfrm>
                  <a:off x="2102459" y="4005080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</p:grpSp>
          <p:cxnSp>
            <p:nvCxnSpPr>
              <p:cNvPr id="11" name="Ευθύγραμμο βέλος σύνδεσης 10"/>
              <p:cNvCxnSpPr/>
              <p:nvPr/>
            </p:nvCxnSpPr>
            <p:spPr>
              <a:xfrm>
                <a:off x="2268207" y="980872"/>
                <a:ext cx="0" cy="1296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8" name="Ευθύγραμμο βέλος σύνδεσης 7"/>
            <p:cNvCxnSpPr/>
            <p:nvPr/>
          </p:nvCxnSpPr>
          <p:spPr>
            <a:xfrm>
              <a:off x="2278630" y="2593576"/>
              <a:ext cx="0" cy="1548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9" name="Ευθύγραμμο βέλος σύνδεσης 8"/>
            <p:cNvCxnSpPr/>
            <p:nvPr/>
          </p:nvCxnSpPr>
          <p:spPr>
            <a:xfrm>
              <a:off x="2379102" y="2521184"/>
              <a:ext cx="468000" cy="154501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</p:grpSp>
      <p:grpSp>
        <p:nvGrpSpPr>
          <p:cNvPr id="90" name="Ομάδα 89"/>
          <p:cNvGrpSpPr/>
          <p:nvPr/>
        </p:nvGrpSpPr>
        <p:grpSpPr>
          <a:xfrm>
            <a:off x="6354193" y="1047208"/>
            <a:ext cx="4171808" cy="2560797"/>
            <a:chOff x="6354193" y="1047208"/>
            <a:chExt cx="4171808" cy="2560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Ορθογώνιο 4"/>
                <p:cNvSpPr/>
                <p:nvPr/>
              </p:nvSpPr>
              <p:spPr>
                <a:xfrm>
                  <a:off x="7983702" y="1047208"/>
                  <a:ext cx="2542299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" name="Ορθογώνιο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3702" y="1047208"/>
                  <a:ext cx="2542299" cy="72872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Ομάδα 59"/>
            <p:cNvGrpSpPr/>
            <p:nvPr/>
          </p:nvGrpSpPr>
          <p:grpSpPr>
            <a:xfrm>
              <a:off x="6354193" y="2865415"/>
              <a:ext cx="1290137" cy="742590"/>
              <a:chOff x="6354193" y="2865415"/>
              <a:chExt cx="1290137" cy="742590"/>
            </a:xfrm>
          </p:grpSpPr>
          <p:grpSp>
            <p:nvGrpSpPr>
              <p:cNvPr id="61" name="Ομάδα 60"/>
              <p:cNvGrpSpPr/>
              <p:nvPr/>
            </p:nvGrpSpPr>
            <p:grpSpPr>
              <a:xfrm>
                <a:off x="6354193" y="3207895"/>
                <a:ext cx="723424" cy="400110"/>
                <a:chOff x="5042503" y="3320657"/>
                <a:chExt cx="723424" cy="400110"/>
              </a:xfrm>
            </p:grpSpPr>
            <p:cxnSp>
              <p:nvCxnSpPr>
                <p:cNvPr id="64" name="Ευθύγραμμο βέλος σύνδεσης 63"/>
                <p:cNvCxnSpPr/>
                <p:nvPr/>
              </p:nvCxnSpPr>
              <p:spPr>
                <a:xfrm>
                  <a:off x="5388309" y="3341308"/>
                  <a:ext cx="144016" cy="1188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tailEnd type="triangle" w="med" len="med"/>
                </a:ln>
                <a:effectLst/>
              </p:spPr>
            </p:cxnSp>
            <p:cxnSp>
              <p:nvCxnSpPr>
                <p:cNvPr id="65" name="Ευθύγραμμο βέλος σύνδεσης 64"/>
                <p:cNvCxnSpPr/>
                <p:nvPr/>
              </p:nvCxnSpPr>
              <p:spPr>
                <a:xfrm rot="10800000">
                  <a:off x="5621911" y="3514819"/>
                  <a:ext cx="144016" cy="114226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tailEnd type="triangle" w="med" len="med"/>
                </a:ln>
                <a:effectLst/>
              </p:spPr>
            </p:cxnSp>
            <p:sp>
              <p:nvSpPr>
                <p:cNvPr id="66" name="TextBox 65"/>
                <p:cNvSpPr txBox="1"/>
                <p:nvPr/>
              </p:nvSpPr>
              <p:spPr>
                <a:xfrm>
                  <a:off x="5042503" y="3320657"/>
                  <a:ext cx="4956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0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lang="el-GR" sz="2000" b="1" i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φ</a:t>
                  </a:r>
                  <a:endParaRPr lang="el-GR" sz="2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62" name="Ευθεία γραμμή σύνδεσης 61"/>
              <p:cNvCxnSpPr/>
              <p:nvPr/>
            </p:nvCxnSpPr>
            <p:spPr>
              <a:xfrm flipH="1">
                <a:off x="6781262" y="2865415"/>
                <a:ext cx="755154" cy="51967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Ευθεία γραμμή σύνδεσης 62"/>
              <p:cNvCxnSpPr/>
              <p:nvPr/>
            </p:nvCxnSpPr>
            <p:spPr>
              <a:xfrm flipH="1">
                <a:off x="6897109" y="2938853"/>
                <a:ext cx="747221" cy="50516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Ομάδα 66"/>
          <p:cNvGrpSpPr/>
          <p:nvPr/>
        </p:nvGrpSpPr>
        <p:grpSpPr>
          <a:xfrm>
            <a:off x="6565848" y="3444017"/>
            <a:ext cx="3239973" cy="2859453"/>
            <a:chOff x="6565848" y="3444017"/>
            <a:chExt cx="3239973" cy="2859453"/>
          </a:xfrm>
        </p:grpSpPr>
        <p:sp>
          <p:nvSpPr>
            <p:cNvPr id="68" name="TextBox 67"/>
            <p:cNvSpPr txBox="1"/>
            <p:nvPr/>
          </p:nvSpPr>
          <p:spPr>
            <a:xfrm>
              <a:off x="7014929" y="5934138"/>
              <a:ext cx="2790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Ελλειπτικά πολωμένο φως</a:t>
              </a:r>
              <a:endParaRPr lang="el-G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Ομάδα 68"/>
            <p:cNvGrpSpPr/>
            <p:nvPr/>
          </p:nvGrpSpPr>
          <p:grpSpPr>
            <a:xfrm>
              <a:off x="6565848" y="3444017"/>
              <a:ext cx="2500230" cy="2362045"/>
              <a:chOff x="6565848" y="3444017"/>
              <a:chExt cx="2500230" cy="2362045"/>
            </a:xfrm>
          </p:grpSpPr>
          <p:grpSp>
            <p:nvGrpSpPr>
              <p:cNvPr id="70" name="Ομάδα 69"/>
              <p:cNvGrpSpPr/>
              <p:nvPr/>
            </p:nvGrpSpPr>
            <p:grpSpPr>
              <a:xfrm>
                <a:off x="6565848" y="3576104"/>
                <a:ext cx="842574" cy="1866048"/>
                <a:chOff x="8892749" y="3910549"/>
                <a:chExt cx="842574" cy="1866048"/>
              </a:xfrm>
            </p:grpSpPr>
            <p:grpSp>
              <p:nvGrpSpPr>
                <p:cNvPr id="73" name="Ομάδα 72"/>
                <p:cNvGrpSpPr/>
                <p:nvPr/>
              </p:nvGrpSpPr>
              <p:grpSpPr>
                <a:xfrm>
                  <a:off x="8892749" y="3985429"/>
                  <a:ext cx="842574" cy="1743898"/>
                  <a:chOff x="2000508" y="4732020"/>
                  <a:chExt cx="842574" cy="1743898"/>
                </a:xfrm>
              </p:grpSpPr>
              <p:cxnSp>
                <p:nvCxnSpPr>
                  <p:cNvPr id="76" name="Ευθύγραμμο βέλος σύνδεσης 75"/>
                  <p:cNvCxnSpPr/>
                  <p:nvPr/>
                </p:nvCxnSpPr>
                <p:spPr>
                  <a:xfrm flipH="1">
                    <a:off x="2091690" y="4732020"/>
                    <a:ext cx="630585" cy="1743898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Ευθύγραμμο βέλος σύνδεσης 76"/>
                  <p:cNvCxnSpPr/>
                  <p:nvPr/>
                </p:nvCxnSpPr>
                <p:spPr>
                  <a:xfrm flipH="1">
                    <a:off x="2000509" y="4870092"/>
                    <a:ext cx="842573" cy="1467326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Ευθύγραμμο βέλος σύνδεσης 77"/>
                  <p:cNvCxnSpPr/>
                  <p:nvPr/>
                </p:nvCxnSpPr>
                <p:spPr>
                  <a:xfrm flipH="1">
                    <a:off x="2301779" y="4904418"/>
                    <a:ext cx="216000" cy="1421570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Ευθύγραμμο βέλος σύνδεσης 78"/>
                  <p:cNvCxnSpPr/>
                  <p:nvPr/>
                </p:nvCxnSpPr>
                <p:spPr>
                  <a:xfrm flipH="1">
                    <a:off x="2000508" y="5178015"/>
                    <a:ext cx="842574" cy="838537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Ευθύγραμμο βέλος σύνδεσης 79"/>
                  <p:cNvCxnSpPr/>
                  <p:nvPr/>
                </p:nvCxnSpPr>
                <p:spPr>
                  <a:xfrm>
                    <a:off x="2091690" y="5603969"/>
                    <a:ext cx="569491" cy="11234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Ευθύγραμμο βέλος σύνδεσης 80"/>
                  <p:cNvCxnSpPr/>
                  <p:nvPr/>
                </p:nvCxnSpPr>
                <p:spPr>
                  <a:xfrm>
                    <a:off x="2301779" y="5178015"/>
                    <a:ext cx="191106" cy="830013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Οβάλ 73"/>
                <p:cNvSpPr/>
                <p:nvPr/>
              </p:nvSpPr>
              <p:spPr>
                <a:xfrm>
                  <a:off x="9224010" y="4815666"/>
                  <a:ext cx="108222" cy="108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5" name="Οβάλ 74"/>
                <p:cNvSpPr/>
                <p:nvPr/>
              </p:nvSpPr>
              <p:spPr>
                <a:xfrm rot="1311563">
                  <a:off x="9047379" y="3910549"/>
                  <a:ext cx="504000" cy="1866048"/>
                </a:xfrm>
                <a:prstGeom prst="ellipse">
                  <a:avLst/>
                </a:prstGeom>
                <a:noFill/>
                <a:ln w="1905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71" name="Ευθύγραμμο βέλος σύνδεσης 70"/>
              <p:cNvCxnSpPr/>
              <p:nvPr/>
            </p:nvCxnSpPr>
            <p:spPr>
              <a:xfrm>
                <a:off x="6951220" y="4538678"/>
                <a:ext cx="2114858" cy="1267384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Τόξο 71"/>
              <p:cNvSpPr/>
              <p:nvPr/>
            </p:nvSpPr>
            <p:spPr>
              <a:xfrm>
                <a:off x="7130672" y="3444017"/>
                <a:ext cx="350540" cy="965886"/>
              </a:xfrm>
              <a:prstGeom prst="arc">
                <a:avLst>
                  <a:gd name="adj1" fmla="val 19157109"/>
                  <a:gd name="adj2" fmla="val 4590757"/>
                </a:avLst>
              </a:prstGeom>
              <a:ln w="28575">
                <a:solidFill>
                  <a:schemeClr val="bg1"/>
                </a:solidFill>
                <a:headEnd type="triangle" w="med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89" name="Ομάδα 88"/>
          <p:cNvGrpSpPr/>
          <p:nvPr/>
        </p:nvGrpSpPr>
        <p:grpSpPr>
          <a:xfrm>
            <a:off x="6441443" y="1990676"/>
            <a:ext cx="5032598" cy="3452711"/>
            <a:chOff x="6441443" y="1990676"/>
            <a:chExt cx="5032598" cy="3452711"/>
          </a:xfrm>
        </p:grpSpPr>
        <p:grpSp>
          <p:nvGrpSpPr>
            <p:cNvPr id="57" name="Ομάδα 56"/>
            <p:cNvGrpSpPr/>
            <p:nvPr/>
          </p:nvGrpSpPr>
          <p:grpSpPr>
            <a:xfrm>
              <a:off x="6617606" y="2494660"/>
              <a:ext cx="4480454" cy="2554129"/>
              <a:chOff x="5566046" y="2457449"/>
              <a:chExt cx="4480454" cy="2554129"/>
            </a:xfrm>
          </p:grpSpPr>
          <p:sp>
            <p:nvSpPr>
              <p:cNvPr id="58" name="Ελεύθερη σχεδίαση 57"/>
              <p:cNvSpPr/>
              <p:nvPr/>
            </p:nvSpPr>
            <p:spPr>
              <a:xfrm>
                <a:off x="5566046" y="2457449"/>
                <a:ext cx="4480454" cy="2545773"/>
              </a:xfrm>
              <a:custGeom>
                <a:avLst/>
                <a:gdLst>
                  <a:gd name="connsiteX0" fmla="*/ 0 w 4665519"/>
                  <a:gd name="connsiteY0" fmla="*/ 477982 h 2680855"/>
                  <a:gd name="connsiteX1" fmla="*/ 831273 w 4665519"/>
                  <a:gd name="connsiteY1" fmla="*/ 0 h 2680855"/>
                  <a:gd name="connsiteX2" fmla="*/ 4665519 w 4665519"/>
                  <a:gd name="connsiteY2" fmla="*/ 2213264 h 2680855"/>
                  <a:gd name="connsiteX3" fmla="*/ 3844637 w 4665519"/>
                  <a:gd name="connsiteY3" fmla="*/ 2680855 h 2680855"/>
                  <a:gd name="connsiteX4" fmla="*/ 0 w 4665519"/>
                  <a:gd name="connsiteY4" fmla="*/ 477982 h 2680855"/>
                  <a:gd name="connsiteX0" fmla="*/ 0 w 4530437"/>
                  <a:gd name="connsiteY0" fmla="*/ 477982 h 2680855"/>
                  <a:gd name="connsiteX1" fmla="*/ 831273 w 4530437"/>
                  <a:gd name="connsiteY1" fmla="*/ 0 h 2680855"/>
                  <a:gd name="connsiteX2" fmla="*/ 4530437 w 4530437"/>
                  <a:gd name="connsiteY2" fmla="*/ 2296392 h 2680855"/>
                  <a:gd name="connsiteX3" fmla="*/ 3844637 w 4530437"/>
                  <a:gd name="connsiteY3" fmla="*/ 2680855 h 2680855"/>
                  <a:gd name="connsiteX4" fmla="*/ 0 w 4530437"/>
                  <a:gd name="connsiteY4" fmla="*/ 477982 h 2680855"/>
                  <a:gd name="connsiteX0" fmla="*/ 0 w 4530437"/>
                  <a:gd name="connsiteY0" fmla="*/ 384464 h 2587337"/>
                  <a:gd name="connsiteX1" fmla="*/ 675409 w 4530437"/>
                  <a:gd name="connsiteY1" fmla="*/ 0 h 2587337"/>
                  <a:gd name="connsiteX2" fmla="*/ 4530437 w 4530437"/>
                  <a:gd name="connsiteY2" fmla="*/ 2202874 h 2587337"/>
                  <a:gd name="connsiteX3" fmla="*/ 3844637 w 4530437"/>
                  <a:gd name="connsiteY3" fmla="*/ 2587337 h 2587337"/>
                  <a:gd name="connsiteX4" fmla="*/ 0 w 4530437"/>
                  <a:gd name="connsiteY4" fmla="*/ 384464 h 2587337"/>
                  <a:gd name="connsiteX0" fmla="*/ 0 w 4407769"/>
                  <a:gd name="connsiteY0" fmla="*/ 384464 h 2587337"/>
                  <a:gd name="connsiteX1" fmla="*/ 675409 w 4407769"/>
                  <a:gd name="connsiteY1" fmla="*/ 0 h 2587337"/>
                  <a:gd name="connsiteX2" fmla="*/ 4407769 w 4407769"/>
                  <a:gd name="connsiteY2" fmla="*/ 2171701 h 2587337"/>
                  <a:gd name="connsiteX3" fmla="*/ 3844637 w 4407769"/>
                  <a:gd name="connsiteY3" fmla="*/ 2587337 h 2587337"/>
                  <a:gd name="connsiteX4" fmla="*/ 0 w 4407769"/>
                  <a:gd name="connsiteY4" fmla="*/ 384464 h 2587337"/>
                  <a:gd name="connsiteX0" fmla="*/ 0 w 4407769"/>
                  <a:gd name="connsiteY0" fmla="*/ 384464 h 2545773"/>
                  <a:gd name="connsiteX1" fmla="*/ 675409 w 4407769"/>
                  <a:gd name="connsiteY1" fmla="*/ 0 h 2545773"/>
                  <a:gd name="connsiteX2" fmla="*/ 4407769 w 4407769"/>
                  <a:gd name="connsiteY2" fmla="*/ 2171701 h 2545773"/>
                  <a:gd name="connsiteX3" fmla="*/ 3793525 w 4407769"/>
                  <a:gd name="connsiteY3" fmla="*/ 2545773 h 2545773"/>
                  <a:gd name="connsiteX4" fmla="*/ 0 w 4407769"/>
                  <a:gd name="connsiteY4" fmla="*/ 384464 h 25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7769" h="2545773">
                    <a:moveTo>
                      <a:pt x="0" y="384464"/>
                    </a:moveTo>
                    <a:lnTo>
                      <a:pt x="675409" y="0"/>
                    </a:lnTo>
                    <a:lnTo>
                      <a:pt x="4407769" y="2171701"/>
                    </a:lnTo>
                    <a:lnTo>
                      <a:pt x="3793525" y="2545773"/>
                    </a:lnTo>
                    <a:lnTo>
                      <a:pt x="0" y="384464"/>
                    </a:lnTo>
                    <a:close/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9" name="Ελεύθερη σχεδίαση 58"/>
              <p:cNvSpPr/>
              <p:nvPr/>
            </p:nvSpPr>
            <p:spPr>
              <a:xfrm>
                <a:off x="5746173" y="2649293"/>
                <a:ext cx="4062845" cy="2362285"/>
              </a:xfrm>
              <a:custGeom>
                <a:avLst/>
                <a:gdLst>
                  <a:gd name="connsiteX0" fmla="*/ 0 w 4062846"/>
                  <a:gd name="connsiteY0" fmla="*/ 113106 h 2362285"/>
                  <a:gd name="connsiteX1" fmla="*/ 914400 w 4062846"/>
                  <a:gd name="connsiteY1" fmla="*/ 40370 h 2362285"/>
                  <a:gd name="connsiteX2" fmla="*/ 716973 w 4062846"/>
                  <a:gd name="connsiteY2" fmla="*/ 663824 h 2362285"/>
                  <a:gd name="connsiteX3" fmla="*/ 1849582 w 4062846"/>
                  <a:gd name="connsiteY3" fmla="*/ 570306 h 2362285"/>
                  <a:gd name="connsiteX4" fmla="*/ 1662546 w 4062846"/>
                  <a:gd name="connsiteY4" fmla="*/ 1204152 h 2362285"/>
                  <a:gd name="connsiteX5" fmla="*/ 2795155 w 4062846"/>
                  <a:gd name="connsiteY5" fmla="*/ 1131415 h 2362285"/>
                  <a:gd name="connsiteX6" fmla="*/ 2628900 w 4062846"/>
                  <a:gd name="connsiteY6" fmla="*/ 1775652 h 2362285"/>
                  <a:gd name="connsiteX7" fmla="*/ 3751118 w 4062846"/>
                  <a:gd name="connsiteY7" fmla="*/ 1682133 h 2362285"/>
                  <a:gd name="connsiteX8" fmla="*/ 3553691 w 4062846"/>
                  <a:gd name="connsiteY8" fmla="*/ 2305588 h 2362285"/>
                  <a:gd name="connsiteX9" fmla="*/ 4062846 w 4062846"/>
                  <a:gd name="connsiteY9" fmla="*/ 2295197 h 2362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62846" h="2362285">
                    <a:moveTo>
                      <a:pt x="0" y="113106"/>
                    </a:moveTo>
                    <a:cubicBezTo>
                      <a:pt x="397452" y="30845"/>
                      <a:pt x="794905" y="-51416"/>
                      <a:pt x="914400" y="40370"/>
                    </a:cubicBezTo>
                    <a:cubicBezTo>
                      <a:pt x="1033895" y="132156"/>
                      <a:pt x="561109" y="575501"/>
                      <a:pt x="716973" y="663824"/>
                    </a:cubicBezTo>
                    <a:cubicBezTo>
                      <a:pt x="872837" y="752147"/>
                      <a:pt x="1691987" y="480251"/>
                      <a:pt x="1849582" y="570306"/>
                    </a:cubicBezTo>
                    <a:cubicBezTo>
                      <a:pt x="2007177" y="660361"/>
                      <a:pt x="1504951" y="1110634"/>
                      <a:pt x="1662546" y="1204152"/>
                    </a:cubicBezTo>
                    <a:cubicBezTo>
                      <a:pt x="1820141" y="1297670"/>
                      <a:pt x="2634096" y="1036165"/>
                      <a:pt x="2795155" y="1131415"/>
                    </a:cubicBezTo>
                    <a:cubicBezTo>
                      <a:pt x="2956214" y="1226665"/>
                      <a:pt x="2469573" y="1683866"/>
                      <a:pt x="2628900" y="1775652"/>
                    </a:cubicBezTo>
                    <a:cubicBezTo>
                      <a:pt x="2788227" y="1867438"/>
                      <a:pt x="3596986" y="1593810"/>
                      <a:pt x="3751118" y="1682133"/>
                    </a:cubicBezTo>
                    <a:cubicBezTo>
                      <a:pt x="3905250" y="1770456"/>
                      <a:pt x="3501736" y="2203411"/>
                      <a:pt x="3553691" y="2305588"/>
                    </a:cubicBezTo>
                    <a:cubicBezTo>
                      <a:pt x="3605646" y="2407765"/>
                      <a:pt x="3834246" y="2351481"/>
                      <a:pt x="4062846" y="2295197"/>
                    </a:cubicBezTo>
                  </a:path>
                </a:pathLst>
              </a:custGeom>
              <a:no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82" name="Ομάδα 81"/>
            <p:cNvGrpSpPr/>
            <p:nvPr/>
          </p:nvGrpSpPr>
          <p:grpSpPr>
            <a:xfrm>
              <a:off x="6441443" y="1990676"/>
              <a:ext cx="5032598" cy="3452711"/>
              <a:chOff x="6441443" y="1990676"/>
              <a:chExt cx="5032598" cy="3452711"/>
            </a:xfrm>
          </p:grpSpPr>
          <p:grpSp>
            <p:nvGrpSpPr>
              <p:cNvPr id="83" name="Ομάδα 82"/>
              <p:cNvGrpSpPr/>
              <p:nvPr/>
            </p:nvGrpSpPr>
            <p:grpSpPr>
              <a:xfrm>
                <a:off x="6441443" y="1990676"/>
                <a:ext cx="5032598" cy="3452711"/>
                <a:chOff x="5462620" y="1984638"/>
                <a:chExt cx="5032598" cy="3452711"/>
              </a:xfrm>
            </p:grpSpPr>
            <p:sp>
              <p:nvSpPr>
                <p:cNvPr id="86" name="Ελεύθερη σχεδίαση 85"/>
                <p:cNvSpPr/>
                <p:nvPr/>
              </p:nvSpPr>
              <p:spPr>
                <a:xfrm>
                  <a:off x="6120246" y="1984638"/>
                  <a:ext cx="3761509" cy="3452711"/>
                </a:xfrm>
                <a:custGeom>
                  <a:avLst/>
                  <a:gdLst>
                    <a:gd name="connsiteX0" fmla="*/ 0 w 3761509"/>
                    <a:gd name="connsiteY0" fmla="*/ 621464 h 3452711"/>
                    <a:gd name="connsiteX1" fmla="*/ 187036 w 3761509"/>
                    <a:gd name="connsiteY1" fmla="*/ 49964 h 3452711"/>
                    <a:gd name="connsiteX2" fmla="*/ 706582 w 3761509"/>
                    <a:gd name="connsiteY2" fmla="*/ 1754073 h 3452711"/>
                    <a:gd name="connsiteX3" fmla="*/ 1143000 w 3761509"/>
                    <a:gd name="connsiteY3" fmla="*/ 600682 h 3452711"/>
                    <a:gd name="connsiteX4" fmla="*/ 1641764 w 3761509"/>
                    <a:gd name="connsiteY4" fmla="*/ 2315182 h 3452711"/>
                    <a:gd name="connsiteX5" fmla="*/ 2088573 w 3761509"/>
                    <a:gd name="connsiteY5" fmla="*/ 1151400 h 3452711"/>
                    <a:gd name="connsiteX6" fmla="*/ 2597727 w 3761509"/>
                    <a:gd name="connsiteY6" fmla="*/ 2855510 h 3452711"/>
                    <a:gd name="connsiteX7" fmla="*/ 3034146 w 3761509"/>
                    <a:gd name="connsiteY7" fmla="*/ 1702119 h 3452711"/>
                    <a:gd name="connsiteX8" fmla="*/ 3532909 w 3761509"/>
                    <a:gd name="connsiteY8" fmla="*/ 3406228 h 3452711"/>
                    <a:gd name="connsiteX9" fmla="*/ 3761509 w 3761509"/>
                    <a:gd name="connsiteY9" fmla="*/ 2803555 h 3452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61509" h="3452711">
                      <a:moveTo>
                        <a:pt x="0" y="621464"/>
                      </a:moveTo>
                      <a:cubicBezTo>
                        <a:pt x="34636" y="241330"/>
                        <a:pt x="69272" y="-138804"/>
                        <a:pt x="187036" y="49964"/>
                      </a:cubicBezTo>
                      <a:cubicBezTo>
                        <a:pt x="304800" y="238732"/>
                        <a:pt x="547255" y="1662287"/>
                        <a:pt x="706582" y="1754073"/>
                      </a:cubicBezTo>
                      <a:cubicBezTo>
                        <a:pt x="865909" y="1845859"/>
                        <a:pt x="987136" y="507164"/>
                        <a:pt x="1143000" y="600682"/>
                      </a:cubicBezTo>
                      <a:cubicBezTo>
                        <a:pt x="1298864" y="694200"/>
                        <a:pt x="1484168" y="2223396"/>
                        <a:pt x="1641764" y="2315182"/>
                      </a:cubicBezTo>
                      <a:cubicBezTo>
                        <a:pt x="1799360" y="2406968"/>
                        <a:pt x="1929246" y="1061345"/>
                        <a:pt x="2088573" y="1151400"/>
                      </a:cubicBezTo>
                      <a:cubicBezTo>
                        <a:pt x="2247900" y="1241455"/>
                        <a:pt x="2440131" y="2763723"/>
                        <a:pt x="2597727" y="2855510"/>
                      </a:cubicBezTo>
                      <a:cubicBezTo>
                        <a:pt x="2755323" y="2947297"/>
                        <a:pt x="2878282" y="1610333"/>
                        <a:pt x="3034146" y="1702119"/>
                      </a:cubicBezTo>
                      <a:cubicBezTo>
                        <a:pt x="3190010" y="1793905"/>
                        <a:pt x="3411682" y="3222655"/>
                        <a:pt x="3532909" y="3406228"/>
                      </a:cubicBezTo>
                      <a:cubicBezTo>
                        <a:pt x="3654136" y="3589801"/>
                        <a:pt x="3707822" y="3196678"/>
                        <a:pt x="3761509" y="2803555"/>
                      </a:cubicBez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87" name="Ευθύγραμμο βέλος σύνδεσης 86"/>
                <p:cNvCxnSpPr/>
                <p:nvPr/>
              </p:nvCxnSpPr>
              <p:spPr>
                <a:xfrm>
                  <a:off x="5638783" y="2341912"/>
                  <a:ext cx="4720953" cy="2791197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 w="med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Παραλληλόγραμμο 87"/>
                <p:cNvSpPr/>
                <p:nvPr/>
              </p:nvSpPr>
              <p:spPr>
                <a:xfrm rot="1849891" flipV="1">
                  <a:off x="5462620" y="3097827"/>
                  <a:ext cx="5032598" cy="1225590"/>
                </a:xfrm>
                <a:prstGeom prst="parallelogram">
                  <a:avLst>
                    <a:gd name="adj" fmla="val 52162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84" name="Ευθύγραμμο βέλος σύνδεσης 83"/>
              <p:cNvCxnSpPr/>
              <p:nvPr/>
            </p:nvCxnSpPr>
            <p:spPr>
              <a:xfrm>
                <a:off x="8275320" y="2448940"/>
                <a:ext cx="948690" cy="564645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8608815" y="2366178"/>
                <a:ext cx="3113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lang="el-GR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Ορθογώνιο 90"/>
              <p:cNvSpPr/>
              <p:nvPr/>
            </p:nvSpPr>
            <p:spPr>
              <a:xfrm>
                <a:off x="4868141" y="1027658"/>
                <a:ext cx="2371803" cy="73090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𝒇</m:t>
                          </m:r>
                        </m:den>
                      </m:f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1" name="Ορθογώνιο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141" y="1027658"/>
                <a:ext cx="2371803" cy="730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5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633851" y="44625"/>
            <a:ext cx="9144000" cy="5760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Πλακίδια λ/4</a:t>
            </a:r>
            <a:endParaRPr lang="el-GR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2019981" y="2042264"/>
            <a:ext cx="538650" cy="987493"/>
            <a:chOff x="2336826" y="2463279"/>
            <a:chExt cx="538650" cy="987493"/>
          </a:xfrm>
        </p:grpSpPr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2369911" y="3192103"/>
              <a:ext cx="432000" cy="25200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8" name="Ευθύγραμμο βέλος σύνδεσης 7"/>
            <p:cNvCxnSpPr/>
            <p:nvPr/>
          </p:nvCxnSpPr>
          <p:spPr>
            <a:xfrm flipV="1">
              <a:off x="2391684" y="2694772"/>
              <a:ext cx="0" cy="756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2339752" y="2463279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sz="2000" b="1" i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kern="0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400" b="1" kern="0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0222291">
              <a:off x="2336826" y="2793877"/>
              <a:ext cx="529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sz="2000" b="1" i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4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597339" y="1009339"/>
            <a:ext cx="2609292" cy="3168000"/>
            <a:chOff x="-36512" y="1430354"/>
            <a:chExt cx="2609292" cy="3168000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-36512" y="1430354"/>
              <a:ext cx="2553182" cy="3168000"/>
              <a:chOff x="915562" y="1484784"/>
              <a:chExt cx="2504310" cy="3096344"/>
            </a:xfrm>
          </p:grpSpPr>
          <p:cxnSp>
            <p:nvCxnSpPr>
              <p:cNvPr id="16" name="Ευθεία γραμμή σύνδεσης 15"/>
              <p:cNvCxnSpPr/>
              <p:nvPr/>
            </p:nvCxnSpPr>
            <p:spPr>
              <a:xfrm flipV="1">
                <a:off x="1183957" y="3139526"/>
                <a:ext cx="1694923" cy="950015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dash"/>
              </a:ln>
              <a:effectLst/>
            </p:spPr>
          </p:cxnSp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2369912" y="1819789"/>
                <a:ext cx="0" cy="260374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</p:cxnSp>
          <p:sp>
            <p:nvSpPr>
              <p:cNvPr id="18" name="Ορθογώνιο 17"/>
              <p:cNvSpPr/>
              <p:nvPr/>
            </p:nvSpPr>
            <p:spPr>
              <a:xfrm>
                <a:off x="986192" y="2204864"/>
                <a:ext cx="2433680" cy="237626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glow rad="1028700">
                  <a:sysClr val="windowText" lastClr="000000">
                    <a:lumMod val="95000"/>
                    <a:lumOff val="5000"/>
                  </a:sysClr>
                </a:glow>
                <a:outerShdw blurRad="50800" dist="50800" dir="5400000" sx="109000" sy="109000" algn="ctr" rotWithShape="0">
                  <a:sysClr val="windowText" lastClr="000000"/>
                </a:outerShdw>
              </a:effectLst>
              <a:scene3d>
                <a:camera prst="orthographicFront">
                  <a:rot lat="1200000" lon="7200000" rev="0"/>
                </a:camera>
                <a:lightRig rig="flat" dir="t"/>
              </a:scene3d>
              <a:sp3d extrusionH="704850" contourW="12700" prstMaterial="translucentPowder">
                <a:extrusionClr>
                  <a:srgbClr val="FFFF00"/>
                </a:extrusionClr>
                <a:contourClr>
                  <a:sysClr val="window" lastClr="FFFFFF"/>
                </a:contourClr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45636" y="1484784"/>
                <a:ext cx="321068" cy="45122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04850"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15562" y="3790120"/>
                <a:ext cx="310061" cy="45122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04850"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</a:p>
            </p:txBody>
          </p:sp>
        </p:grpSp>
        <p:grpSp>
          <p:nvGrpSpPr>
            <p:cNvPr id="13" name="Ομάδα 12"/>
            <p:cNvGrpSpPr/>
            <p:nvPr/>
          </p:nvGrpSpPr>
          <p:grpSpPr>
            <a:xfrm>
              <a:off x="1924780" y="1484784"/>
              <a:ext cx="648000" cy="403527"/>
              <a:chOff x="2227404" y="1484784"/>
              <a:chExt cx="648000" cy="403527"/>
            </a:xfrm>
          </p:grpSpPr>
          <p:cxnSp>
            <p:nvCxnSpPr>
              <p:cNvPr id="14" name="Ευθύγραμμο βέλος σύνδεσης 13"/>
              <p:cNvCxnSpPr/>
              <p:nvPr/>
            </p:nvCxnSpPr>
            <p:spPr>
              <a:xfrm>
                <a:off x="2227404" y="1773111"/>
                <a:ext cx="648000" cy="115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2411760" y="148478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kumimoji="0" lang="el-GR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" name="Ομάδα 27"/>
          <p:cNvGrpSpPr/>
          <p:nvPr/>
        </p:nvGrpSpPr>
        <p:grpSpPr>
          <a:xfrm>
            <a:off x="741355" y="3339424"/>
            <a:ext cx="3142830" cy="2243064"/>
            <a:chOff x="107504" y="3339424"/>
            <a:chExt cx="3142830" cy="2243064"/>
          </a:xfrm>
        </p:grpSpPr>
        <p:sp>
          <p:nvSpPr>
            <p:cNvPr id="29" name="Αριστερό άγκιστρο 28"/>
            <p:cNvSpPr/>
            <p:nvPr/>
          </p:nvSpPr>
          <p:spPr>
            <a:xfrm rot="16759760">
              <a:off x="2865765" y="3170854"/>
              <a:ext cx="216000" cy="553139"/>
            </a:xfrm>
            <a:prstGeom prst="leftBrace">
              <a:avLst>
                <a:gd name="adj1" fmla="val 30673"/>
                <a:gd name="adj2" fmla="val 50000"/>
              </a:avLst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30" name="Ομάδα 29"/>
            <p:cNvGrpSpPr/>
            <p:nvPr/>
          </p:nvGrpSpPr>
          <p:grpSpPr>
            <a:xfrm>
              <a:off x="107504" y="3501008"/>
              <a:ext cx="3082710" cy="2081480"/>
              <a:chOff x="107504" y="3878626"/>
              <a:chExt cx="3082710" cy="20814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Ορθογώνιο 30"/>
                  <p:cNvSpPr/>
                  <p:nvPr/>
                </p:nvSpPr>
                <p:spPr>
                  <a:xfrm>
                    <a:off x="107504" y="5229200"/>
                    <a:ext cx="2342949" cy="7309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l-GR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𝚫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𝐭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l-GR" sz="20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kumimoji="0" lang="el-GR" sz="20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𝛕</m:t>
                                  </m:r>
                                </m:sub>
                              </m:s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kumimoji="0" lang="el-GR" sz="20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𝛆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1" name="Ορθογώνιο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504" y="5229200"/>
                    <a:ext cx="2342949" cy="73090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Ορθογώνιο 31"/>
                  <p:cNvSpPr/>
                  <p:nvPr/>
                </p:nvSpPr>
                <p:spPr>
                  <a:xfrm>
                    <a:off x="2683345" y="3878626"/>
                    <a:ext cx="5068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𝚫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𝐭</m:t>
                          </m:r>
                        </m:oMath>
                      </m:oMathPara>
                    </a14:m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66" name="Ορθογώνιο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3345" y="3878626"/>
                    <a:ext cx="506869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3" name="Ομάδα 32"/>
          <p:cNvGrpSpPr/>
          <p:nvPr/>
        </p:nvGrpSpPr>
        <p:grpSpPr>
          <a:xfrm>
            <a:off x="741355" y="3834178"/>
            <a:ext cx="3161397" cy="2691166"/>
            <a:chOff x="107504" y="4211796"/>
            <a:chExt cx="3161397" cy="269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Ορθογώνιο 33"/>
                <p:cNvSpPr/>
                <p:nvPr/>
              </p:nvSpPr>
              <p:spPr>
                <a:xfrm>
                  <a:off x="107504" y="6174236"/>
                  <a:ext cx="2542299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4" name="Ορθογώνιο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6174236"/>
                  <a:ext cx="2542299" cy="72872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Ορθογώνιο 34"/>
                <p:cNvSpPr/>
                <p:nvPr/>
              </p:nvSpPr>
              <p:spPr>
                <a:xfrm>
                  <a:off x="2662645" y="4211796"/>
                  <a:ext cx="60625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1" name="Ορθογώνιο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2645" y="4211796"/>
                  <a:ext cx="606256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Ορθογώνιο 35"/>
          <p:cNvSpPr/>
          <p:nvPr/>
        </p:nvSpPr>
        <p:spPr>
          <a:xfrm>
            <a:off x="3457490" y="4986263"/>
            <a:ext cx="26124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Στα πλακίδια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λ/4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η διαφορά φάσης μεταξύ τακτικής και έκτακτης ακτίνας είναι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π/2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grpSp>
        <p:nvGrpSpPr>
          <p:cNvPr id="37" name="Ομάδα 36"/>
          <p:cNvGrpSpPr/>
          <p:nvPr/>
        </p:nvGrpSpPr>
        <p:grpSpPr>
          <a:xfrm>
            <a:off x="755396" y="4851583"/>
            <a:ext cx="5815746" cy="1765896"/>
            <a:chOff x="4500803" y="2115810"/>
            <a:chExt cx="5410760" cy="2069720"/>
          </a:xfrm>
        </p:grpSpPr>
        <p:sp>
          <p:nvSpPr>
            <p:cNvPr id="38" name="Ορθογώνιο 37"/>
            <p:cNvSpPr/>
            <p:nvPr/>
          </p:nvSpPr>
          <p:spPr>
            <a:xfrm>
              <a:off x="4500803" y="2115810"/>
              <a:ext cx="4956978" cy="2069720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39" name="Ευθύγραμμο βέλος σύνδεσης 38"/>
            <p:cNvCxnSpPr/>
            <p:nvPr/>
          </p:nvCxnSpPr>
          <p:spPr>
            <a:xfrm>
              <a:off x="9512263" y="3028599"/>
              <a:ext cx="3993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</p:grpSp>
      <p:grpSp>
        <p:nvGrpSpPr>
          <p:cNvPr id="40" name="Ομάδα 39"/>
          <p:cNvGrpSpPr/>
          <p:nvPr/>
        </p:nvGrpSpPr>
        <p:grpSpPr>
          <a:xfrm>
            <a:off x="6739536" y="5266016"/>
            <a:ext cx="2930811" cy="728726"/>
            <a:chOff x="6105685" y="4348058"/>
            <a:chExt cx="2930811" cy="728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Ορθογώνιο 40"/>
                <p:cNvSpPr/>
                <p:nvPr/>
              </p:nvSpPr>
              <p:spPr>
                <a:xfrm>
                  <a:off x="6105685" y="4348058"/>
                  <a:ext cx="2354747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1" name="Ορθογώνιο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685" y="4348058"/>
                  <a:ext cx="2354747" cy="7287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Ευθύγραμμο βέλος σύνδεσης 41"/>
            <p:cNvCxnSpPr/>
            <p:nvPr/>
          </p:nvCxnSpPr>
          <p:spPr>
            <a:xfrm>
              <a:off x="8568496" y="4689690"/>
              <a:ext cx="468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6884719" y="6093296"/>
                <a:ext cx="2072555" cy="675698"/>
              </a:xfrm>
              <a:prstGeom prst="rect">
                <a:avLst/>
              </a:prstGeom>
              <a:ln w="28575">
                <a:solidFill>
                  <a:sysClr val="window" lastClr="FFFFFF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19" y="6093296"/>
                <a:ext cx="2072555" cy="6756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Ομάδα 47"/>
          <p:cNvGrpSpPr/>
          <p:nvPr/>
        </p:nvGrpSpPr>
        <p:grpSpPr>
          <a:xfrm>
            <a:off x="2053573" y="3018871"/>
            <a:ext cx="3055713" cy="878490"/>
            <a:chOff x="2053573" y="3018871"/>
            <a:chExt cx="3055713" cy="878490"/>
          </a:xfrm>
        </p:grpSpPr>
        <p:grpSp>
          <p:nvGrpSpPr>
            <p:cNvPr id="94" name="Ομάδα 93"/>
            <p:cNvGrpSpPr/>
            <p:nvPr/>
          </p:nvGrpSpPr>
          <p:grpSpPr>
            <a:xfrm>
              <a:off x="2053573" y="3018871"/>
              <a:ext cx="2893682" cy="504056"/>
              <a:chOff x="2053573" y="3018871"/>
              <a:chExt cx="2893682" cy="504056"/>
            </a:xfrm>
          </p:grpSpPr>
          <p:cxnSp>
            <p:nvCxnSpPr>
              <p:cNvPr id="4" name="Ευθεία γραμμή σύνδεσης 3"/>
              <p:cNvCxnSpPr/>
              <p:nvPr/>
            </p:nvCxnSpPr>
            <p:spPr>
              <a:xfrm>
                <a:off x="2053573" y="3018871"/>
                <a:ext cx="648072" cy="1152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Ευθεία γραμμή σύνδεσης 22"/>
              <p:cNvCxnSpPr/>
              <p:nvPr/>
            </p:nvCxnSpPr>
            <p:spPr>
              <a:xfrm>
                <a:off x="2685571" y="3126927"/>
                <a:ext cx="2261684" cy="396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triangle" w="med" len="lg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Ορθογώνιο 44"/>
                <p:cNvSpPr/>
                <p:nvPr/>
              </p:nvSpPr>
              <p:spPr>
                <a:xfrm>
                  <a:off x="4598185" y="3497251"/>
                  <a:ext cx="51110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000" kern="0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Ορθογώνιο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8185" y="3497251"/>
                  <a:ext cx="511101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Ομάδα 50"/>
          <p:cNvGrpSpPr/>
          <p:nvPr/>
        </p:nvGrpSpPr>
        <p:grpSpPr>
          <a:xfrm>
            <a:off x="3920641" y="1041075"/>
            <a:ext cx="5068366" cy="2839234"/>
            <a:chOff x="3920641" y="1041075"/>
            <a:chExt cx="5068366" cy="2839234"/>
          </a:xfrm>
        </p:grpSpPr>
        <p:sp>
          <p:nvSpPr>
            <p:cNvPr id="26" name="TextBox 25"/>
            <p:cNvSpPr txBox="1"/>
            <p:nvPr/>
          </p:nvSpPr>
          <p:spPr>
            <a:xfrm rot="20222291">
              <a:off x="3959385" y="2646944"/>
              <a:ext cx="529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sz="2000" b="1" i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4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Ευθύγραμμο βέλος σύνδεσης 26"/>
            <p:cNvCxnSpPr/>
            <p:nvPr/>
          </p:nvCxnSpPr>
          <p:spPr>
            <a:xfrm flipV="1">
              <a:off x="3920641" y="3083367"/>
              <a:ext cx="432000" cy="25200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tailEnd type="triangle" w="med" len="lg"/>
            </a:ln>
            <a:effectLst/>
          </p:spPr>
        </p:cxnSp>
        <p:grpSp>
          <p:nvGrpSpPr>
            <p:cNvPr id="89" name="Ομάδα 88"/>
            <p:cNvGrpSpPr/>
            <p:nvPr/>
          </p:nvGrpSpPr>
          <p:grpSpPr>
            <a:xfrm>
              <a:off x="4364313" y="1041075"/>
              <a:ext cx="4137660" cy="2378643"/>
              <a:chOff x="4211350" y="1334458"/>
              <a:chExt cx="4137660" cy="2378643"/>
            </a:xfrm>
          </p:grpSpPr>
          <p:sp>
            <p:nvSpPr>
              <p:cNvPr id="92" name="Ελεύθερη σχεδίαση 91"/>
              <p:cNvSpPr/>
              <p:nvPr/>
            </p:nvSpPr>
            <p:spPr>
              <a:xfrm>
                <a:off x="4211350" y="1334458"/>
                <a:ext cx="4137660" cy="2378643"/>
              </a:xfrm>
              <a:custGeom>
                <a:avLst/>
                <a:gdLst>
                  <a:gd name="connsiteX0" fmla="*/ 0 w 4126230"/>
                  <a:gd name="connsiteY0" fmla="*/ 571500 h 2354580"/>
                  <a:gd name="connsiteX1" fmla="*/ 1040130 w 4126230"/>
                  <a:gd name="connsiteY1" fmla="*/ 0 h 2354580"/>
                  <a:gd name="connsiteX2" fmla="*/ 4126230 w 4126230"/>
                  <a:gd name="connsiteY2" fmla="*/ 1783080 h 2354580"/>
                  <a:gd name="connsiteX3" fmla="*/ 3074670 w 4126230"/>
                  <a:gd name="connsiteY3" fmla="*/ 2354580 h 2354580"/>
                  <a:gd name="connsiteX4" fmla="*/ 0 w 4126230"/>
                  <a:gd name="connsiteY4" fmla="*/ 571500 h 2354580"/>
                  <a:gd name="connsiteX0" fmla="*/ 0 w 4126230"/>
                  <a:gd name="connsiteY0" fmla="*/ 571500 h 2377440"/>
                  <a:gd name="connsiteX1" fmla="*/ 1040130 w 4126230"/>
                  <a:gd name="connsiteY1" fmla="*/ 0 h 2377440"/>
                  <a:gd name="connsiteX2" fmla="*/ 4126230 w 4126230"/>
                  <a:gd name="connsiteY2" fmla="*/ 1783080 h 2377440"/>
                  <a:gd name="connsiteX3" fmla="*/ 3040380 w 4126230"/>
                  <a:gd name="connsiteY3" fmla="*/ 2377440 h 2377440"/>
                  <a:gd name="connsiteX4" fmla="*/ 0 w 4126230"/>
                  <a:gd name="connsiteY4" fmla="*/ 571500 h 2377440"/>
                  <a:gd name="connsiteX0" fmla="*/ 0 w 4137660"/>
                  <a:gd name="connsiteY0" fmla="*/ 582930 h 2377440"/>
                  <a:gd name="connsiteX1" fmla="*/ 1051560 w 4137660"/>
                  <a:gd name="connsiteY1" fmla="*/ 0 h 2377440"/>
                  <a:gd name="connsiteX2" fmla="*/ 4137660 w 4137660"/>
                  <a:gd name="connsiteY2" fmla="*/ 1783080 h 2377440"/>
                  <a:gd name="connsiteX3" fmla="*/ 3051810 w 4137660"/>
                  <a:gd name="connsiteY3" fmla="*/ 2377440 h 2377440"/>
                  <a:gd name="connsiteX4" fmla="*/ 0 w 4137660"/>
                  <a:gd name="connsiteY4" fmla="*/ 582930 h 2377440"/>
                  <a:gd name="connsiteX0" fmla="*/ 0 w 4137660"/>
                  <a:gd name="connsiteY0" fmla="*/ 582930 h 2354580"/>
                  <a:gd name="connsiteX1" fmla="*/ 1051560 w 4137660"/>
                  <a:gd name="connsiteY1" fmla="*/ 0 h 2354580"/>
                  <a:gd name="connsiteX2" fmla="*/ 4137660 w 4137660"/>
                  <a:gd name="connsiteY2" fmla="*/ 1783080 h 2354580"/>
                  <a:gd name="connsiteX3" fmla="*/ 3097530 w 4137660"/>
                  <a:gd name="connsiteY3" fmla="*/ 2354580 h 2354580"/>
                  <a:gd name="connsiteX4" fmla="*/ 0 w 4137660"/>
                  <a:gd name="connsiteY4" fmla="*/ 582930 h 2354580"/>
                  <a:gd name="connsiteX0" fmla="*/ 0 w 4137660"/>
                  <a:gd name="connsiteY0" fmla="*/ 582930 h 2390675"/>
                  <a:gd name="connsiteX1" fmla="*/ 1051560 w 4137660"/>
                  <a:gd name="connsiteY1" fmla="*/ 0 h 2390675"/>
                  <a:gd name="connsiteX2" fmla="*/ 4137660 w 4137660"/>
                  <a:gd name="connsiteY2" fmla="*/ 1783080 h 2390675"/>
                  <a:gd name="connsiteX3" fmla="*/ 3097530 w 4137660"/>
                  <a:gd name="connsiteY3" fmla="*/ 2390675 h 2390675"/>
                  <a:gd name="connsiteX4" fmla="*/ 0 w 4137660"/>
                  <a:gd name="connsiteY4" fmla="*/ 582930 h 2390675"/>
                  <a:gd name="connsiteX0" fmla="*/ 0 w 4137660"/>
                  <a:gd name="connsiteY0" fmla="*/ 582930 h 2378643"/>
                  <a:gd name="connsiteX1" fmla="*/ 1051560 w 4137660"/>
                  <a:gd name="connsiteY1" fmla="*/ 0 h 2378643"/>
                  <a:gd name="connsiteX2" fmla="*/ 4137660 w 4137660"/>
                  <a:gd name="connsiteY2" fmla="*/ 1783080 h 2378643"/>
                  <a:gd name="connsiteX3" fmla="*/ 3121593 w 4137660"/>
                  <a:gd name="connsiteY3" fmla="*/ 2378643 h 2378643"/>
                  <a:gd name="connsiteX4" fmla="*/ 0 w 4137660"/>
                  <a:gd name="connsiteY4" fmla="*/ 582930 h 237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7660" h="2378643">
                    <a:moveTo>
                      <a:pt x="0" y="582930"/>
                    </a:moveTo>
                    <a:lnTo>
                      <a:pt x="1051560" y="0"/>
                    </a:lnTo>
                    <a:lnTo>
                      <a:pt x="4137660" y="1783080"/>
                    </a:lnTo>
                    <a:lnTo>
                      <a:pt x="3121593" y="2378643"/>
                    </a:lnTo>
                    <a:lnTo>
                      <a:pt x="0" y="58293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1" name="Ελεύθερη σχεδίαση 90"/>
              <p:cNvSpPr/>
              <p:nvPr/>
            </p:nvSpPr>
            <p:spPr>
              <a:xfrm>
                <a:off x="4274214" y="1509494"/>
                <a:ext cx="3604736" cy="2170810"/>
              </a:xfrm>
              <a:custGeom>
                <a:avLst/>
                <a:gdLst>
                  <a:gd name="connsiteX0" fmla="*/ 0 w 3726180"/>
                  <a:gd name="connsiteY0" fmla="*/ 380481 h 2183569"/>
                  <a:gd name="connsiteX1" fmla="*/ 1394460 w 3726180"/>
                  <a:gd name="connsiteY1" fmla="*/ 14721 h 2183569"/>
                  <a:gd name="connsiteX2" fmla="*/ 765810 w 3726180"/>
                  <a:gd name="connsiteY2" fmla="*/ 826251 h 2183569"/>
                  <a:gd name="connsiteX3" fmla="*/ 2160270 w 3726180"/>
                  <a:gd name="connsiteY3" fmla="*/ 460491 h 2183569"/>
                  <a:gd name="connsiteX4" fmla="*/ 1543050 w 3726180"/>
                  <a:gd name="connsiteY4" fmla="*/ 1272021 h 2183569"/>
                  <a:gd name="connsiteX5" fmla="*/ 2914650 w 3726180"/>
                  <a:gd name="connsiteY5" fmla="*/ 894831 h 2183569"/>
                  <a:gd name="connsiteX6" fmla="*/ 2286000 w 3726180"/>
                  <a:gd name="connsiteY6" fmla="*/ 1717791 h 2183569"/>
                  <a:gd name="connsiteX7" fmla="*/ 3691890 w 3726180"/>
                  <a:gd name="connsiteY7" fmla="*/ 1340601 h 2183569"/>
                  <a:gd name="connsiteX8" fmla="*/ 3063240 w 3726180"/>
                  <a:gd name="connsiteY8" fmla="*/ 2140701 h 2183569"/>
                  <a:gd name="connsiteX9" fmla="*/ 3726180 w 3726180"/>
                  <a:gd name="connsiteY9" fmla="*/ 2003541 h 2183569"/>
                  <a:gd name="connsiteX0" fmla="*/ 0 w 3360420"/>
                  <a:gd name="connsiteY0" fmla="*/ 273697 h 2202515"/>
                  <a:gd name="connsiteX1" fmla="*/ 1028700 w 3360420"/>
                  <a:gd name="connsiteY1" fmla="*/ 33667 h 2202515"/>
                  <a:gd name="connsiteX2" fmla="*/ 400050 w 3360420"/>
                  <a:gd name="connsiteY2" fmla="*/ 845197 h 2202515"/>
                  <a:gd name="connsiteX3" fmla="*/ 1794510 w 3360420"/>
                  <a:gd name="connsiteY3" fmla="*/ 479437 h 2202515"/>
                  <a:gd name="connsiteX4" fmla="*/ 1177290 w 3360420"/>
                  <a:gd name="connsiteY4" fmla="*/ 1290967 h 2202515"/>
                  <a:gd name="connsiteX5" fmla="*/ 2548890 w 3360420"/>
                  <a:gd name="connsiteY5" fmla="*/ 913777 h 2202515"/>
                  <a:gd name="connsiteX6" fmla="*/ 1920240 w 3360420"/>
                  <a:gd name="connsiteY6" fmla="*/ 1736737 h 2202515"/>
                  <a:gd name="connsiteX7" fmla="*/ 3326130 w 3360420"/>
                  <a:gd name="connsiteY7" fmla="*/ 1359547 h 2202515"/>
                  <a:gd name="connsiteX8" fmla="*/ 2697480 w 3360420"/>
                  <a:gd name="connsiteY8" fmla="*/ 2159647 h 2202515"/>
                  <a:gd name="connsiteX9" fmla="*/ 3360420 w 3360420"/>
                  <a:gd name="connsiteY9" fmla="*/ 2022487 h 2202515"/>
                  <a:gd name="connsiteX0" fmla="*/ 0 w 3343009"/>
                  <a:gd name="connsiteY0" fmla="*/ 273697 h 2283745"/>
                  <a:gd name="connsiteX1" fmla="*/ 1028700 w 3343009"/>
                  <a:gd name="connsiteY1" fmla="*/ 33667 h 2283745"/>
                  <a:gd name="connsiteX2" fmla="*/ 400050 w 3343009"/>
                  <a:gd name="connsiteY2" fmla="*/ 845197 h 2283745"/>
                  <a:gd name="connsiteX3" fmla="*/ 1794510 w 3343009"/>
                  <a:gd name="connsiteY3" fmla="*/ 479437 h 2283745"/>
                  <a:gd name="connsiteX4" fmla="*/ 1177290 w 3343009"/>
                  <a:gd name="connsiteY4" fmla="*/ 1290967 h 2283745"/>
                  <a:gd name="connsiteX5" fmla="*/ 2548890 w 3343009"/>
                  <a:gd name="connsiteY5" fmla="*/ 913777 h 2283745"/>
                  <a:gd name="connsiteX6" fmla="*/ 1920240 w 3343009"/>
                  <a:gd name="connsiteY6" fmla="*/ 1736737 h 2283745"/>
                  <a:gd name="connsiteX7" fmla="*/ 3326130 w 3343009"/>
                  <a:gd name="connsiteY7" fmla="*/ 1359547 h 2283745"/>
                  <a:gd name="connsiteX8" fmla="*/ 2697480 w 3343009"/>
                  <a:gd name="connsiteY8" fmla="*/ 2159647 h 2283745"/>
                  <a:gd name="connsiteX9" fmla="*/ 2708910 w 3343009"/>
                  <a:gd name="connsiteY9" fmla="*/ 2205367 h 2283745"/>
                  <a:gd name="connsiteX0" fmla="*/ 0 w 3343009"/>
                  <a:gd name="connsiteY0" fmla="*/ 273697 h 2243680"/>
                  <a:gd name="connsiteX1" fmla="*/ 1028700 w 3343009"/>
                  <a:gd name="connsiteY1" fmla="*/ 33667 h 2243680"/>
                  <a:gd name="connsiteX2" fmla="*/ 400050 w 3343009"/>
                  <a:gd name="connsiteY2" fmla="*/ 845197 h 2243680"/>
                  <a:gd name="connsiteX3" fmla="*/ 1794510 w 3343009"/>
                  <a:gd name="connsiteY3" fmla="*/ 479437 h 2243680"/>
                  <a:gd name="connsiteX4" fmla="*/ 1177290 w 3343009"/>
                  <a:gd name="connsiteY4" fmla="*/ 1290967 h 2243680"/>
                  <a:gd name="connsiteX5" fmla="*/ 2548890 w 3343009"/>
                  <a:gd name="connsiteY5" fmla="*/ 913777 h 2243680"/>
                  <a:gd name="connsiteX6" fmla="*/ 1920240 w 3343009"/>
                  <a:gd name="connsiteY6" fmla="*/ 1736737 h 2243680"/>
                  <a:gd name="connsiteX7" fmla="*/ 3326130 w 3343009"/>
                  <a:gd name="connsiteY7" fmla="*/ 1359547 h 2243680"/>
                  <a:gd name="connsiteX8" fmla="*/ 2697480 w 3343009"/>
                  <a:gd name="connsiteY8" fmla="*/ 2159647 h 2243680"/>
                  <a:gd name="connsiteX9" fmla="*/ 2708910 w 3343009"/>
                  <a:gd name="connsiteY9" fmla="*/ 2205367 h 2243680"/>
                  <a:gd name="connsiteX0" fmla="*/ 0 w 3341846"/>
                  <a:gd name="connsiteY0" fmla="*/ 273697 h 2193781"/>
                  <a:gd name="connsiteX1" fmla="*/ 1028700 w 3341846"/>
                  <a:gd name="connsiteY1" fmla="*/ 33667 h 2193781"/>
                  <a:gd name="connsiteX2" fmla="*/ 400050 w 3341846"/>
                  <a:gd name="connsiteY2" fmla="*/ 845197 h 2193781"/>
                  <a:gd name="connsiteX3" fmla="*/ 1794510 w 3341846"/>
                  <a:gd name="connsiteY3" fmla="*/ 479437 h 2193781"/>
                  <a:gd name="connsiteX4" fmla="*/ 1177290 w 3341846"/>
                  <a:gd name="connsiteY4" fmla="*/ 1290967 h 2193781"/>
                  <a:gd name="connsiteX5" fmla="*/ 2548890 w 3341846"/>
                  <a:gd name="connsiteY5" fmla="*/ 913777 h 2193781"/>
                  <a:gd name="connsiteX6" fmla="*/ 1920240 w 3341846"/>
                  <a:gd name="connsiteY6" fmla="*/ 1736737 h 2193781"/>
                  <a:gd name="connsiteX7" fmla="*/ 3326130 w 3341846"/>
                  <a:gd name="connsiteY7" fmla="*/ 1359547 h 2193781"/>
                  <a:gd name="connsiteX8" fmla="*/ 2697480 w 3341846"/>
                  <a:gd name="connsiteY8" fmla="*/ 2159647 h 2193781"/>
                  <a:gd name="connsiteX9" fmla="*/ 3051810 w 3341846"/>
                  <a:gd name="connsiteY9" fmla="*/ 2045347 h 2193781"/>
                  <a:gd name="connsiteX0" fmla="*/ 0 w 3604736"/>
                  <a:gd name="connsiteY0" fmla="*/ 422176 h 2170810"/>
                  <a:gd name="connsiteX1" fmla="*/ 1291590 w 3604736"/>
                  <a:gd name="connsiteY1" fmla="*/ 10696 h 2170810"/>
                  <a:gd name="connsiteX2" fmla="*/ 662940 w 3604736"/>
                  <a:gd name="connsiteY2" fmla="*/ 822226 h 2170810"/>
                  <a:gd name="connsiteX3" fmla="*/ 2057400 w 3604736"/>
                  <a:gd name="connsiteY3" fmla="*/ 456466 h 2170810"/>
                  <a:gd name="connsiteX4" fmla="*/ 1440180 w 3604736"/>
                  <a:gd name="connsiteY4" fmla="*/ 1267996 h 2170810"/>
                  <a:gd name="connsiteX5" fmla="*/ 2811780 w 3604736"/>
                  <a:gd name="connsiteY5" fmla="*/ 890806 h 2170810"/>
                  <a:gd name="connsiteX6" fmla="*/ 2183130 w 3604736"/>
                  <a:gd name="connsiteY6" fmla="*/ 1713766 h 2170810"/>
                  <a:gd name="connsiteX7" fmla="*/ 3589020 w 3604736"/>
                  <a:gd name="connsiteY7" fmla="*/ 1336576 h 2170810"/>
                  <a:gd name="connsiteX8" fmla="*/ 2960370 w 3604736"/>
                  <a:gd name="connsiteY8" fmla="*/ 2136676 h 2170810"/>
                  <a:gd name="connsiteX9" fmla="*/ 3314700 w 3604736"/>
                  <a:gd name="connsiteY9" fmla="*/ 2022376 h 21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4736" h="2170810">
                    <a:moveTo>
                      <a:pt x="0" y="422176"/>
                    </a:moveTo>
                    <a:cubicBezTo>
                      <a:pt x="633412" y="202148"/>
                      <a:pt x="1181100" y="-55979"/>
                      <a:pt x="1291590" y="10696"/>
                    </a:cubicBezTo>
                    <a:cubicBezTo>
                      <a:pt x="1402080" y="77371"/>
                      <a:pt x="535305" y="747931"/>
                      <a:pt x="662940" y="822226"/>
                    </a:cubicBezTo>
                    <a:cubicBezTo>
                      <a:pt x="790575" y="896521"/>
                      <a:pt x="1927860" y="382171"/>
                      <a:pt x="2057400" y="456466"/>
                    </a:cubicBezTo>
                    <a:cubicBezTo>
                      <a:pt x="2186940" y="530761"/>
                      <a:pt x="1314450" y="1195606"/>
                      <a:pt x="1440180" y="1267996"/>
                    </a:cubicBezTo>
                    <a:cubicBezTo>
                      <a:pt x="1565910" y="1340386"/>
                      <a:pt x="2687955" y="816511"/>
                      <a:pt x="2811780" y="890806"/>
                    </a:cubicBezTo>
                    <a:cubicBezTo>
                      <a:pt x="2935605" y="965101"/>
                      <a:pt x="2053590" y="1639471"/>
                      <a:pt x="2183130" y="1713766"/>
                    </a:cubicBezTo>
                    <a:cubicBezTo>
                      <a:pt x="2312670" y="1788061"/>
                      <a:pt x="3459480" y="1266091"/>
                      <a:pt x="3589020" y="1336576"/>
                    </a:cubicBezTo>
                    <a:cubicBezTo>
                      <a:pt x="3718560" y="1407061"/>
                      <a:pt x="3006090" y="2022376"/>
                      <a:pt x="2960370" y="2136676"/>
                    </a:cubicBezTo>
                    <a:cubicBezTo>
                      <a:pt x="2914650" y="2250976"/>
                      <a:pt x="3340417" y="2043331"/>
                      <a:pt x="3314700" y="2022376"/>
                    </a:cubicBezTo>
                  </a:path>
                </a:pathLst>
              </a:custGeom>
              <a:solidFill>
                <a:srgbClr val="000099">
                  <a:alpha val="0"/>
                </a:srgbClr>
              </a:solidFill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79" name="Ευθύγραμμο βέλος σύνδεσης 78"/>
            <p:cNvCxnSpPr/>
            <p:nvPr/>
          </p:nvCxnSpPr>
          <p:spPr>
            <a:xfrm>
              <a:off x="4698810" y="1218166"/>
              <a:ext cx="4286250" cy="2439434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w="med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Ευθύγραμμο βέλος σύνδεσης 81"/>
            <p:cNvCxnSpPr/>
            <p:nvPr/>
          </p:nvCxnSpPr>
          <p:spPr>
            <a:xfrm>
              <a:off x="6573529" y="1592716"/>
              <a:ext cx="784642" cy="449548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6907024" y="1509954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endParaRPr lang="el-GR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Ορθογώνιο 86"/>
                <p:cNvSpPr/>
                <p:nvPr/>
              </p:nvSpPr>
              <p:spPr>
                <a:xfrm>
                  <a:off x="8477906" y="3480199"/>
                  <a:ext cx="51110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000" kern="0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Ορθογώνιο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7906" y="3480199"/>
                  <a:ext cx="511101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Ομάδα 52"/>
          <p:cNvGrpSpPr/>
          <p:nvPr/>
        </p:nvGrpSpPr>
        <p:grpSpPr>
          <a:xfrm>
            <a:off x="3296496" y="747568"/>
            <a:ext cx="8399701" cy="3201564"/>
            <a:chOff x="3296496" y="747568"/>
            <a:chExt cx="8399701" cy="3201564"/>
          </a:xfrm>
        </p:grpSpPr>
        <p:grpSp>
          <p:nvGrpSpPr>
            <p:cNvPr id="21" name="Ομάδα 20"/>
            <p:cNvGrpSpPr/>
            <p:nvPr/>
          </p:nvGrpSpPr>
          <p:grpSpPr>
            <a:xfrm>
              <a:off x="3296496" y="747568"/>
              <a:ext cx="7405198" cy="2960370"/>
              <a:chOff x="3296496" y="747568"/>
              <a:chExt cx="7405198" cy="2960370"/>
            </a:xfrm>
          </p:grpSpPr>
          <p:grpSp>
            <p:nvGrpSpPr>
              <p:cNvPr id="86" name="Ομάδα 85"/>
              <p:cNvGrpSpPr/>
              <p:nvPr/>
            </p:nvGrpSpPr>
            <p:grpSpPr>
              <a:xfrm>
                <a:off x="3296496" y="747568"/>
                <a:ext cx="7405198" cy="2960370"/>
                <a:chOff x="3459584" y="1015731"/>
                <a:chExt cx="7405198" cy="2960370"/>
              </a:xfrm>
            </p:grpSpPr>
            <p:grpSp>
              <p:nvGrpSpPr>
                <p:cNvPr id="84" name="Ομάδα 83"/>
                <p:cNvGrpSpPr/>
                <p:nvPr/>
              </p:nvGrpSpPr>
              <p:grpSpPr>
                <a:xfrm>
                  <a:off x="3459584" y="2427108"/>
                  <a:ext cx="535724" cy="1089554"/>
                  <a:chOff x="3459584" y="2427108"/>
                  <a:chExt cx="535724" cy="1089554"/>
                </a:xfrm>
              </p:grpSpPr>
              <p:cxnSp>
                <p:nvCxnSpPr>
                  <p:cNvPr id="24" name="Ευθύγραμμο βέλος σύνδεσης 23"/>
                  <p:cNvCxnSpPr/>
                  <p:nvPr/>
                </p:nvCxnSpPr>
                <p:spPr>
                  <a:xfrm flipV="1">
                    <a:off x="3521978" y="2760662"/>
                    <a:ext cx="0" cy="756000"/>
                  </a:xfrm>
                  <a:prstGeom prst="straightConnector1">
                    <a:avLst/>
                  </a:prstGeom>
                  <a:noFill/>
                  <a:ln w="5715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459584" y="2427108"/>
                    <a:ext cx="53572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l-GR" sz="2000" b="1" i="1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r>
                      <a:rPr lang="el-GR" sz="2000" b="1" kern="0" baseline="-2500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r>
                      <a:rPr lang="el-GR" sz="2400" b="1" kern="0" baseline="-2500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lang="el-GR" sz="2400" b="1" kern="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2" name="Ομάδα 51"/>
                <p:cNvGrpSpPr/>
                <p:nvPr/>
              </p:nvGrpSpPr>
              <p:grpSpPr>
                <a:xfrm>
                  <a:off x="7744392" y="1015731"/>
                  <a:ext cx="3120390" cy="2960370"/>
                  <a:chOff x="6966585" y="3457389"/>
                  <a:chExt cx="3120390" cy="2960370"/>
                </a:xfrm>
              </p:grpSpPr>
              <p:sp>
                <p:nvSpPr>
                  <p:cNvPr id="55" name="Ελεύθερη σχεδίαση 54"/>
                  <p:cNvSpPr/>
                  <p:nvPr/>
                </p:nvSpPr>
                <p:spPr>
                  <a:xfrm>
                    <a:off x="6966585" y="3457389"/>
                    <a:ext cx="3097530" cy="2960370"/>
                  </a:xfrm>
                  <a:custGeom>
                    <a:avLst/>
                    <a:gdLst>
                      <a:gd name="connsiteX0" fmla="*/ 0 w 3097530"/>
                      <a:gd name="connsiteY0" fmla="*/ 1120140 h 2914650"/>
                      <a:gd name="connsiteX1" fmla="*/ 0 w 3097530"/>
                      <a:gd name="connsiteY1" fmla="*/ 0 h 2914650"/>
                      <a:gd name="connsiteX2" fmla="*/ 3097530 w 3097530"/>
                      <a:gd name="connsiteY2" fmla="*/ 1760220 h 2914650"/>
                      <a:gd name="connsiteX3" fmla="*/ 3086100 w 3097530"/>
                      <a:gd name="connsiteY3" fmla="*/ 2914650 h 2914650"/>
                      <a:gd name="connsiteX4" fmla="*/ 0 w 3097530"/>
                      <a:gd name="connsiteY4" fmla="*/ 1120140 h 2914650"/>
                      <a:gd name="connsiteX0" fmla="*/ 0 w 3097530"/>
                      <a:gd name="connsiteY0" fmla="*/ 1200150 h 2914650"/>
                      <a:gd name="connsiteX1" fmla="*/ 0 w 3097530"/>
                      <a:gd name="connsiteY1" fmla="*/ 0 h 2914650"/>
                      <a:gd name="connsiteX2" fmla="*/ 3097530 w 3097530"/>
                      <a:gd name="connsiteY2" fmla="*/ 1760220 h 2914650"/>
                      <a:gd name="connsiteX3" fmla="*/ 3086100 w 3097530"/>
                      <a:gd name="connsiteY3" fmla="*/ 2914650 h 2914650"/>
                      <a:gd name="connsiteX4" fmla="*/ 0 w 3097530"/>
                      <a:gd name="connsiteY4" fmla="*/ 1200150 h 2914650"/>
                      <a:gd name="connsiteX0" fmla="*/ 0 w 3097530"/>
                      <a:gd name="connsiteY0" fmla="*/ 1200150 h 2960370"/>
                      <a:gd name="connsiteX1" fmla="*/ 0 w 3097530"/>
                      <a:gd name="connsiteY1" fmla="*/ 0 h 2960370"/>
                      <a:gd name="connsiteX2" fmla="*/ 3097530 w 3097530"/>
                      <a:gd name="connsiteY2" fmla="*/ 1760220 h 2960370"/>
                      <a:gd name="connsiteX3" fmla="*/ 3086100 w 3097530"/>
                      <a:gd name="connsiteY3" fmla="*/ 2960370 h 2960370"/>
                      <a:gd name="connsiteX4" fmla="*/ 0 w 3097530"/>
                      <a:gd name="connsiteY4" fmla="*/ 1200150 h 296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7530" h="2960370">
                        <a:moveTo>
                          <a:pt x="0" y="1200150"/>
                        </a:moveTo>
                        <a:lnTo>
                          <a:pt x="0" y="0"/>
                        </a:lnTo>
                        <a:lnTo>
                          <a:pt x="3097530" y="1760220"/>
                        </a:lnTo>
                        <a:lnTo>
                          <a:pt x="3086100" y="2960370"/>
                        </a:lnTo>
                        <a:lnTo>
                          <a:pt x="0" y="120015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  <a:alpha val="4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54" name="Ελεύθερη σχεδίαση 53"/>
                  <p:cNvSpPr/>
                  <p:nvPr/>
                </p:nvSpPr>
                <p:spPr>
                  <a:xfrm>
                    <a:off x="6978015" y="3557509"/>
                    <a:ext cx="3108960" cy="2749804"/>
                  </a:xfrm>
                  <a:custGeom>
                    <a:avLst/>
                    <a:gdLst>
                      <a:gd name="connsiteX0" fmla="*/ 0 w 3108960"/>
                      <a:gd name="connsiteY0" fmla="*/ 478383 h 2762335"/>
                      <a:gd name="connsiteX1" fmla="*/ 194310 w 3108960"/>
                      <a:gd name="connsiteY1" fmla="*/ 44043 h 2762335"/>
                      <a:gd name="connsiteX2" fmla="*/ 571500 w 3108960"/>
                      <a:gd name="connsiteY2" fmla="*/ 1427073 h 2762335"/>
                      <a:gd name="connsiteX3" fmla="*/ 937260 w 3108960"/>
                      <a:gd name="connsiteY3" fmla="*/ 478383 h 2762335"/>
                      <a:gd name="connsiteX4" fmla="*/ 1337310 w 3108960"/>
                      <a:gd name="connsiteY4" fmla="*/ 1872843 h 2762335"/>
                      <a:gd name="connsiteX5" fmla="*/ 1714500 w 3108960"/>
                      <a:gd name="connsiteY5" fmla="*/ 924153 h 2762335"/>
                      <a:gd name="connsiteX6" fmla="*/ 2103120 w 3108960"/>
                      <a:gd name="connsiteY6" fmla="*/ 2318613 h 2762335"/>
                      <a:gd name="connsiteX7" fmla="*/ 2480310 w 3108960"/>
                      <a:gd name="connsiteY7" fmla="*/ 1381353 h 2762335"/>
                      <a:gd name="connsiteX8" fmla="*/ 2891790 w 3108960"/>
                      <a:gd name="connsiteY8" fmla="*/ 2752953 h 2762335"/>
                      <a:gd name="connsiteX9" fmla="*/ 3108960 w 3108960"/>
                      <a:gd name="connsiteY9" fmla="*/ 2021433 h 2762335"/>
                      <a:gd name="connsiteX10" fmla="*/ 3108960 w 3108960"/>
                      <a:gd name="connsiteY10" fmla="*/ 2021433 h 2762335"/>
                      <a:gd name="connsiteX0" fmla="*/ 0 w 3108960"/>
                      <a:gd name="connsiteY0" fmla="*/ 557292 h 2749804"/>
                      <a:gd name="connsiteX1" fmla="*/ 194310 w 3108960"/>
                      <a:gd name="connsiteY1" fmla="*/ 31512 h 2749804"/>
                      <a:gd name="connsiteX2" fmla="*/ 571500 w 3108960"/>
                      <a:gd name="connsiteY2" fmla="*/ 1414542 h 2749804"/>
                      <a:gd name="connsiteX3" fmla="*/ 937260 w 3108960"/>
                      <a:gd name="connsiteY3" fmla="*/ 465852 h 2749804"/>
                      <a:gd name="connsiteX4" fmla="*/ 1337310 w 3108960"/>
                      <a:gd name="connsiteY4" fmla="*/ 1860312 h 2749804"/>
                      <a:gd name="connsiteX5" fmla="*/ 1714500 w 3108960"/>
                      <a:gd name="connsiteY5" fmla="*/ 911622 h 2749804"/>
                      <a:gd name="connsiteX6" fmla="*/ 2103120 w 3108960"/>
                      <a:gd name="connsiteY6" fmla="*/ 2306082 h 2749804"/>
                      <a:gd name="connsiteX7" fmla="*/ 2480310 w 3108960"/>
                      <a:gd name="connsiteY7" fmla="*/ 1368822 h 2749804"/>
                      <a:gd name="connsiteX8" fmla="*/ 2891790 w 3108960"/>
                      <a:gd name="connsiteY8" fmla="*/ 2740422 h 2749804"/>
                      <a:gd name="connsiteX9" fmla="*/ 3108960 w 3108960"/>
                      <a:gd name="connsiteY9" fmla="*/ 2008902 h 2749804"/>
                      <a:gd name="connsiteX10" fmla="*/ 3108960 w 3108960"/>
                      <a:gd name="connsiteY10" fmla="*/ 2008902 h 2749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08960" h="2749804">
                        <a:moveTo>
                          <a:pt x="0" y="557292"/>
                        </a:moveTo>
                        <a:cubicBezTo>
                          <a:pt x="49530" y="261064"/>
                          <a:pt x="99060" y="-111363"/>
                          <a:pt x="194310" y="31512"/>
                        </a:cubicBezTo>
                        <a:cubicBezTo>
                          <a:pt x="289560" y="174387"/>
                          <a:pt x="447675" y="1342152"/>
                          <a:pt x="571500" y="1414542"/>
                        </a:cubicBezTo>
                        <a:cubicBezTo>
                          <a:pt x="695325" y="1486932"/>
                          <a:pt x="809625" y="391557"/>
                          <a:pt x="937260" y="465852"/>
                        </a:cubicBezTo>
                        <a:cubicBezTo>
                          <a:pt x="1064895" y="540147"/>
                          <a:pt x="1207770" y="1786017"/>
                          <a:pt x="1337310" y="1860312"/>
                        </a:cubicBezTo>
                        <a:cubicBezTo>
                          <a:pt x="1466850" y="1934607"/>
                          <a:pt x="1586865" y="837327"/>
                          <a:pt x="1714500" y="911622"/>
                        </a:cubicBezTo>
                        <a:cubicBezTo>
                          <a:pt x="1842135" y="985917"/>
                          <a:pt x="1975485" y="2229882"/>
                          <a:pt x="2103120" y="2306082"/>
                        </a:cubicBezTo>
                        <a:cubicBezTo>
                          <a:pt x="2230755" y="2382282"/>
                          <a:pt x="2348865" y="1296432"/>
                          <a:pt x="2480310" y="1368822"/>
                        </a:cubicBezTo>
                        <a:cubicBezTo>
                          <a:pt x="2611755" y="1441212"/>
                          <a:pt x="2787015" y="2633742"/>
                          <a:pt x="2891790" y="2740422"/>
                        </a:cubicBezTo>
                        <a:cubicBezTo>
                          <a:pt x="2996565" y="2847102"/>
                          <a:pt x="3108960" y="2008902"/>
                          <a:pt x="3108960" y="2008902"/>
                        </a:cubicBezTo>
                        <a:lnTo>
                          <a:pt x="3108960" y="2008902"/>
                        </a:lnTo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cxnSp>
            <p:nvCxnSpPr>
              <p:cNvPr id="80" name="Ευθύγραμμο βέλος σύνδεσης 79"/>
              <p:cNvCxnSpPr/>
              <p:nvPr/>
            </p:nvCxnSpPr>
            <p:spPr>
              <a:xfrm>
                <a:off x="8574824" y="1158785"/>
                <a:ext cx="801894" cy="494439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8908319" y="1076023"/>
                <a:ext cx="3113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lang="el-GR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0" name="Ευθύγραμμο βέλος σύνδεσης 89"/>
            <p:cNvCxnSpPr/>
            <p:nvPr/>
          </p:nvCxnSpPr>
          <p:spPr>
            <a:xfrm>
              <a:off x="7409947" y="1234214"/>
              <a:ext cx="4286250" cy="2439434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w="med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Ορθογώνιο 94"/>
                <p:cNvSpPr/>
                <p:nvPr/>
              </p:nvSpPr>
              <p:spPr>
                <a:xfrm>
                  <a:off x="11185096" y="3549022"/>
                  <a:ext cx="51110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000" kern="0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Ορθογώνιο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5096" y="3549022"/>
                  <a:ext cx="511101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30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633851" y="44625"/>
            <a:ext cx="9144000" cy="5760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Πλακίδια λ/4</a:t>
            </a:r>
            <a:endParaRPr lang="el-GR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2019981" y="2042264"/>
            <a:ext cx="538650" cy="987493"/>
            <a:chOff x="2336826" y="2463279"/>
            <a:chExt cx="538650" cy="987493"/>
          </a:xfrm>
        </p:grpSpPr>
        <p:cxnSp>
          <p:nvCxnSpPr>
            <p:cNvPr id="6" name="Ευθύγραμμο βέλος σύνδεσης 5"/>
            <p:cNvCxnSpPr/>
            <p:nvPr/>
          </p:nvCxnSpPr>
          <p:spPr>
            <a:xfrm flipV="1">
              <a:off x="2369911" y="3192103"/>
              <a:ext cx="432000" cy="25200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2391684" y="2694772"/>
              <a:ext cx="0" cy="756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2339752" y="2463279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sz="2000" b="1" i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kern="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400" b="1" kern="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222291">
              <a:off x="2336826" y="2793877"/>
              <a:ext cx="529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sz="2000" b="1" i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4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597339" y="1009339"/>
            <a:ext cx="2609292" cy="3168000"/>
            <a:chOff x="-36512" y="1430354"/>
            <a:chExt cx="2609292" cy="3168000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-36512" y="1430354"/>
              <a:ext cx="2553182" cy="3168000"/>
              <a:chOff x="915562" y="1484784"/>
              <a:chExt cx="2504310" cy="3096344"/>
            </a:xfrm>
          </p:grpSpPr>
          <p:cxnSp>
            <p:nvCxnSpPr>
              <p:cNvPr id="15" name="Ευθεία γραμμή σύνδεσης 14"/>
              <p:cNvCxnSpPr/>
              <p:nvPr/>
            </p:nvCxnSpPr>
            <p:spPr>
              <a:xfrm flipV="1">
                <a:off x="1183957" y="3139526"/>
                <a:ext cx="1694923" cy="950015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dash"/>
              </a:ln>
              <a:effectLst/>
            </p:spPr>
          </p:cxnSp>
          <p:cxnSp>
            <p:nvCxnSpPr>
              <p:cNvPr id="16" name="Ευθεία γραμμή σύνδεσης 15"/>
              <p:cNvCxnSpPr/>
              <p:nvPr/>
            </p:nvCxnSpPr>
            <p:spPr>
              <a:xfrm>
                <a:off x="2369912" y="1819789"/>
                <a:ext cx="0" cy="260374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</p:cxnSp>
          <p:sp>
            <p:nvSpPr>
              <p:cNvPr id="17" name="Ορθογώνιο 16"/>
              <p:cNvSpPr/>
              <p:nvPr/>
            </p:nvSpPr>
            <p:spPr>
              <a:xfrm>
                <a:off x="986192" y="2204864"/>
                <a:ext cx="2433680" cy="237626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glow rad="1028700">
                  <a:sysClr val="windowText" lastClr="000000">
                    <a:lumMod val="95000"/>
                    <a:lumOff val="5000"/>
                  </a:sysClr>
                </a:glow>
                <a:outerShdw blurRad="50800" dist="50800" dir="5400000" sx="109000" sy="109000" algn="ctr" rotWithShape="0">
                  <a:sysClr val="windowText" lastClr="000000"/>
                </a:outerShdw>
              </a:effectLst>
              <a:scene3d>
                <a:camera prst="orthographicFront">
                  <a:rot lat="1200000" lon="7200000" rev="0"/>
                </a:camera>
                <a:lightRig rig="flat" dir="t"/>
              </a:scene3d>
              <a:sp3d extrusionH="704850" contourW="12700" prstMaterial="translucentPowder">
                <a:extrusionClr>
                  <a:srgbClr val="FFFF00"/>
                </a:extrusionClr>
                <a:contourClr>
                  <a:sysClr val="window" lastClr="FFFFFF"/>
                </a:contourClr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045636" y="1484784"/>
                <a:ext cx="321068" cy="45122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04850"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15562" y="3790120"/>
                <a:ext cx="310061" cy="45122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04850"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</a:p>
            </p:txBody>
          </p:sp>
        </p:grpSp>
        <p:grpSp>
          <p:nvGrpSpPr>
            <p:cNvPr id="12" name="Ομάδα 11"/>
            <p:cNvGrpSpPr/>
            <p:nvPr/>
          </p:nvGrpSpPr>
          <p:grpSpPr>
            <a:xfrm>
              <a:off x="1924780" y="1484784"/>
              <a:ext cx="648000" cy="403527"/>
              <a:chOff x="2227404" y="1484784"/>
              <a:chExt cx="648000" cy="403527"/>
            </a:xfrm>
          </p:grpSpPr>
          <p:cxnSp>
            <p:nvCxnSpPr>
              <p:cNvPr id="13" name="Ευθύγραμμο βέλος σύνδεσης 12"/>
              <p:cNvCxnSpPr/>
              <p:nvPr/>
            </p:nvCxnSpPr>
            <p:spPr>
              <a:xfrm>
                <a:off x="2227404" y="1773111"/>
                <a:ext cx="648000" cy="115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2411760" y="148478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kumimoji="0" lang="el-GR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" name="Ομάδα 22"/>
          <p:cNvGrpSpPr/>
          <p:nvPr/>
        </p:nvGrpSpPr>
        <p:grpSpPr>
          <a:xfrm>
            <a:off x="741355" y="3339424"/>
            <a:ext cx="3142830" cy="2240884"/>
            <a:chOff x="107504" y="3339424"/>
            <a:chExt cx="3142830" cy="2240884"/>
          </a:xfrm>
        </p:grpSpPr>
        <p:sp>
          <p:nvSpPr>
            <p:cNvPr id="24" name="Αριστερό άγκιστρο 23"/>
            <p:cNvSpPr/>
            <p:nvPr/>
          </p:nvSpPr>
          <p:spPr>
            <a:xfrm rot="16759760">
              <a:off x="2865765" y="3170854"/>
              <a:ext cx="216000" cy="553139"/>
            </a:xfrm>
            <a:prstGeom prst="leftBrace">
              <a:avLst>
                <a:gd name="adj1" fmla="val 30673"/>
                <a:gd name="adj2" fmla="val 50000"/>
              </a:avLst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Ομάδα 24"/>
            <p:cNvGrpSpPr/>
            <p:nvPr/>
          </p:nvGrpSpPr>
          <p:grpSpPr>
            <a:xfrm>
              <a:off x="107504" y="3501008"/>
              <a:ext cx="3082710" cy="2079300"/>
              <a:chOff x="107504" y="3878626"/>
              <a:chExt cx="3082710" cy="20793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Ορθογώνιο 25"/>
                  <p:cNvSpPr/>
                  <p:nvPr/>
                </p:nvSpPr>
                <p:spPr>
                  <a:xfrm>
                    <a:off x="107504" y="5229200"/>
                    <a:ext cx="2219518" cy="72872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l-GR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𝚫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𝐭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kumimoji="0" lang="el-GR" sz="20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𝛕</m:t>
                                  </m:r>
                                </m:sub>
                              </m:s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kumimoji="0" lang="el-GR" sz="20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𝛆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26" name="Ορθογώνιο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504" y="5229200"/>
                    <a:ext cx="2219518" cy="72872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Ορθογώνιο 26"/>
                  <p:cNvSpPr/>
                  <p:nvPr/>
                </p:nvSpPr>
                <p:spPr>
                  <a:xfrm>
                    <a:off x="2683345" y="3878626"/>
                    <a:ext cx="5068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𝚫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𝐭</m:t>
                          </m:r>
                        </m:oMath>
                      </m:oMathPara>
                    </a14:m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66" name="Ορθογώνιο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3345" y="3878626"/>
                    <a:ext cx="506869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8" name="Ομάδα 27"/>
          <p:cNvGrpSpPr/>
          <p:nvPr/>
        </p:nvGrpSpPr>
        <p:grpSpPr>
          <a:xfrm>
            <a:off x="741355" y="3834178"/>
            <a:ext cx="3161397" cy="2691166"/>
            <a:chOff x="107504" y="4211796"/>
            <a:chExt cx="3161397" cy="269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Ορθογώνιο 28"/>
                <p:cNvSpPr/>
                <p:nvPr/>
              </p:nvSpPr>
              <p:spPr>
                <a:xfrm>
                  <a:off x="107504" y="6174236"/>
                  <a:ext cx="2524665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9" name="Ορθογώνιο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6174236"/>
                  <a:ext cx="2524665" cy="72872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Ορθογώνιο 29"/>
                <p:cNvSpPr/>
                <p:nvPr/>
              </p:nvSpPr>
              <p:spPr>
                <a:xfrm>
                  <a:off x="2662645" y="4211796"/>
                  <a:ext cx="60625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1" name="Ορθογώνιο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2645" y="4211796"/>
                  <a:ext cx="606256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Ορθογώνιο 30"/>
          <p:cNvSpPr/>
          <p:nvPr/>
        </p:nvSpPr>
        <p:spPr>
          <a:xfrm>
            <a:off x="3457490" y="4986263"/>
            <a:ext cx="26124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Στα πλακίδια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λ/4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η διαφορά φάσης μεταξύ τακτικής και έκτακτης ακτίνας είναι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π/2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grpSp>
        <p:nvGrpSpPr>
          <p:cNvPr id="32" name="Ομάδα 31"/>
          <p:cNvGrpSpPr/>
          <p:nvPr/>
        </p:nvGrpSpPr>
        <p:grpSpPr>
          <a:xfrm>
            <a:off x="755396" y="4851583"/>
            <a:ext cx="5815746" cy="1765896"/>
            <a:chOff x="4500803" y="2115810"/>
            <a:chExt cx="5410760" cy="2069720"/>
          </a:xfrm>
        </p:grpSpPr>
        <p:sp>
          <p:nvSpPr>
            <p:cNvPr id="33" name="Ορθογώνιο 32"/>
            <p:cNvSpPr/>
            <p:nvPr/>
          </p:nvSpPr>
          <p:spPr>
            <a:xfrm>
              <a:off x="4500803" y="2115810"/>
              <a:ext cx="4956978" cy="2069720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34" name="Ευθύγραμμο βέλος σύνδεσης 33"/>
            <p:cNvCxnSpPr/>
            <p:nvPr/>
          </p:nvCxnSpPr>
          <p:spPr>
            <a:xfrm>
              <a:off x="9512263" y="3028599"/>
              <a:ext cx="3993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</p:grpSp>
      <p:grpSp>
        <p:nvGrpSpPr>
          <p:cNvPr id="35" name="Ομάδα 34"/>
          <p:cNvGrpSpPr/>
          <p:nvPr/>
        </p:nvGrpSpPr>
        <p:grpSpPr>
          <a:xfrm>
            <a:off x="6739536" y="5266016"/>
            <a:ext cx="2930811" cy="728726"/>
            <a:chOff x="6105685" y="4348058"/>
            <a:chExt cx="2930811" cy="728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Ορθογώνιο 35"/>
                <p:cNvSpPr/>
                <p:nvPr/>
              </p:nvSpPr>
              <p:spPr>
                <a:xfrm>
                  <a:off x="6105685" y="4348058"/>
                  <a:ext cx="2354747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6" name="Ορθογώνιο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685" y="4348058"/>
                  <a:ext cx="2354747" cy="7287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Ευθύγραμμο βέλος σύνδεσης 36"/>
            <p:cNvCxnSpPr/>
            <p:nvPr/>
          </p:nvCxnSpPr>
          <p:spPr>
            <a:xfrm>
              <a:off x="8568496" y="4689690"/>
              <a:ext cx="468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Ορθογώνιο 37"/>
              <p:cNvSpPr/>
              <p:nvPr/>
            </p:nvSpPr>
            <p:spPr>
              <a:xfrm>
                <a:off x="6884719" y="6093296"/>
                <a:ext cx="2072555" cy="675698"/>
              </a:xfrm>
              <a:prstGeom prst="rect">
                <a:avLst/>
              </a:prstGeom>
              <a:ln w="28575">
                <a:solidFill>
                  <a:sysClr val="window" lastClr="FFFFFF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8" name="Ορθογώνιο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19" y="6093296"/>
                <a:ext cx="2072555" cy="6756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592734" y="4084052"/>
            <a:ext cx="2920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Κυκλικά Πολωμένο </a:t>
            </a: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Φως</a:t>
            </a:r>
            <a:endParaRPr lang="el-GR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Ομάδα 39"/>
          <p:cNvGrpSpPr/>
          <p:nvPr/>
        </p:nvGrpSpPr>
        <p:grpSpPr>
          <a:xfrm>
            <a:off x="6280376" y="1508044"/>
            <a:ext cx="1842502" cy="779861"/>
            <a:chOff x="6356618" y="2186966"/>
            <a:chExt cx="1842502" cy="779861"/>
          </a:xfrm>
        </p:grpSpPr>
        <p:cxnSp>
          <p:nvCxnSpPr>
            <p:cNvPr id="41" name="Ευθεία γραμμή σύνδεσης 40"/>
            <p:cNvCxnSpPr/>
            <p:nvPr/>
          </p:nvCxnSpPr>
          <p:spPr>
            <a:xfrm flipH="1">
              <a:off x="7197054" y="2186966"/>
              <a:ext cx="803946" cy="4469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Ευθεία γραμμή σύνδεσης 41"/>
            <p:cNvCxnSpPr/>
            <p:nvPr/>
          </p:nvCxnSpPr>
          <p:spPr>
            <a:xfrm flipH="1">
              <a:off x="7395174" y="2305076"/>
              <a:ext cx="803946" cy="4469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ύγραμμο βέλος σύνδεσης 42"/>
            <p:cNvCxnSpPr/>
            <p:nvPr/>
          </p:nvCxnSpPr>
          <p:spPr>
            <a:xfrm flipH="1" flipV="1">
              <a:off x="7413697" y="2732488"/>
              <a:ext cx="198683" cy="133858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44" name="Ευθύγραμμο βέλος σύνδεσης 43"/>
            <p:cNvCxnSpPr/>
            <p:nvPr/>
          </p:nvCxnSpPr>
          <p:spPr>
            <a:xfrm rot="10800000" flipH="1" flipV="1">
              <a:off x="7027581" y="2471290"/>
              <a:ext cx="198683" cy="133858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tailEnd type="triangl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6356618" y="2566717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l-GR" sz="20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π/2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10528247" y="3772574"/>
            <a:ext cx="1488004" cy="1476000"/>
            <a:chOff x="6073993" y="4772117"/>
            <a:chExt cx="1488004" cy="1476000"/>
          </a:xfrm>
        </p:grpSpPr>
        <p:grpSp>
          <p:nvGrpSpPr>
            <p:cNvPr id="56" name="Ομάδα 55"/>
            <p:cNvGrpSpPr/>
            <p:nvPr/>
          </p:nvGrpSpPr>
          <p:grpSpPr>
            <a:xfrm>
              <a:off x="6073993" y="4772117"/>
              <a:ext cx="1488004" cy="1464868"/>
              <a:chOff x="6073993" y="4772117"/>
              <a:chExt cx="1488004" cy="1464868"/>
            </a:xfrm>
          </p:grpSpPr>
          <p:grpSp>
            <p:nvGrpSpPr>
              <p:cNvPr id="58" name="Ομάδα 57"/>
              <p:cNvGrpSpPr/>
              <p:nvPr/>
            </p:nvGrpSpPr>
            <p:grpSpPr>
              <a:xfrm>
                <a:off x="6073993" y="4772117"/>
                <a:ext cx="1488004" cy="1464868"/>
                <a:chOff x="946586" y="3152852"/>
                <a:chExt cx="1488004" cy="1464868"/>
              </a:xfrm>
            </p:grpSpPr>
            <p:cxnSp>
              <p:nvCxnSpPr>
                <p:cNvPr id="60" name="Ευθύγραμμο βέλος σύνδεσης 59"/>
                <p:cNvCxnSpPr/>
                <p:nvPr/>
              </p:nvCxnSpPr>
              <p:spPr>
                <a:xfrm flipV="1">
                  <a:off x="1060532" y="3524284"/>
                  <a:ext cx="1248328" cy="765632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Ευθύγραμμο βέλος σύνδεσης 60"/>
                <p:cNvCxnSpPr/>
                <p:nvPr/>
              </p:nvCxnSpPr>
              <p:spPr>
                <a:xfrm>
                  <a:off x="946586" y="3872852"/>
                  <a:ext cx="1488004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Ευθύγραμμο βέλος σύνδεσης 61"/>
                <p:cNvCxnSpPr/>
                <p:nvPr/>
              </p:nvCxnSpPr>
              <p:spPr>
                <a:xfrm>
                  <a:off x="1055872" y="3501421"/>
                  <a:ext cx="1260000" cy="72000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Ευθύγραμμο βέλος σύνδεσης 62"/>
                <p:cNvCxnSpPr/>
                <p:nvPr/>
              </p:nvCxnSpPr>
              <p:spPr>
                <a:xfrm>
                  <a:off x="1360170" y="3246120"/>
                  <a:ext cx="697986" cy="123714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Ευθύγραμμο βέλος σύνδεσης 63"/>
                <p:cNvCxnSpPr/>
                <p:nvPr/>
              </p:nvCxnSpPr>
              <p:spPr>
                <a:xfrm flipH="1">
                  <a:off x="1699511" y="3152852"/>
                  <a:ext cx="9652" cy="1464868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Ευθύγραμμο βέλος σύνδεσης 64"/>
                <p:cNvCxnSpPr/>
                <p:nvPr/>
              </p:nvCxnSpPr>
              <p:spPr>
                <a:xfrm flipV="1">
                  <a:off x="1360170" y="3262444"/>
                  <a:ext cx="697986" cy="1314084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Οβάλ 58"/>
              <p:cNvSpPr/>
              <p:nvPr/>
            </p:nvSpPr>
            <p:spPr>
              <a:xfrm>
                <a:off x="6782809" y="5452771"/>
                <a:ext cx="108222" cy="10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57" name="Οβάλ 56"/>
            <p:cNvSpPr/>
            <p:nvPr/>
          </p:nvSpPr>
          <p:spPr>
            <a:xfrm>
              <a:off x="6080409" y="4772117"/>
              <a:ext cx="1476000" cy="147600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55" name="Τόξο 54"/>
          <p:cNvSpPr/>
          <p:nvPr/>
        </p:nvSpPr>
        <p:spPr>
          <a:xfrm>
            <a:off x="10357953" y="3604122"/>
            <a:ext cx="1800000" cy="1800000"/>
          </a:xfrm>
          <a:prstGeom prst="arc">
            <a:avLst>
              <a:gd name="adj1" fmla="val 18835609"/>
              <a:gd name="adj2" fmla="val 0"/>
            </a:avLst>
          </a:prstGeom>
          <a:noFill/>
          <a:ln w="28575">
            <a:solidFill>
              <a:schemeClr val="bg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2053573" y="2158945"/>
            <a:ext cx="2893682" cy="1374373"/>
            <a:chOff x="2053573" y="2158945"/>
            <a:chExt cx="2893682" cy="1374373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2053573" y="3018871"/>
              <a:ext cx="2893682" cy="514447"/>
              <a:chOff x="2053573" y="3018871"/>
              <a:chExt cx="2893682" cy="514447"/>
            </a:xfrm>
          </p:grpSpPr>
          <p:cxnSp>
            <p:nvCxnSpPr>
              <p:cNvPr id="21" name="Ευθεία γραμμή σύνδεσης 20"/>
              <p:cNvCxnSpPr/>
              <p:nvPr/>
            </p:nvCxnSpPr>
            <p:spPr>
              <a:xfrm>
                <a:off x="2053573" y="3018871"/>
                <a:ext cx="648072" cy="1152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Ευθεία γραμμή σύνδεσης 21"/>
              <p:cNvCxnSpPr/>
              <p:nvPr/>
            </p:nvCxnSpPr>
            <p:spPr>
              <a:xfrm>
                <a:off x="2685571" y="3137318"/>
                <a:ext cx="2261684" cy="396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triangle" w="med" len="lg"/>
              </a:ln>
              <a:effectLst/>
            </p:spPr>
          </p:cxnSp>
        </p:grpSp>
        <p:grpSp>
          <p:nvGrpSpPr>
            <p:cNvPr id="47" name="Ομάδα 46"/>
            <p:cNvGrpSpPr/>
            <p:nvPr/>
          </p:nvGrpSpPr>
          <p:grpSpPr>
            <a:xfrm>
              <a:off x="3296496" y="2158945"/>
              <a:ext cx="535724" cy="1089554"/>
              <a:chOff x="3459584" y="2427108"/>
              <a:chExt cx="535724" cy="1089554"/>
            </a:xfrm>
          </p:grpSpPr>
          <p:cxnSp>
            <p:nvCxnSpPr>
              <p:cNvPr id="51" name="Ευθύγραμμο βέλος σύνδεσης 50"/>
              <p:cNvCxnSpPr/>
              <p:nvPr/>
            </p:nvCxnSpPr>
            <p:spPr>
              <a:xfrm flipV="1">
                <a:off x="3521978" y="2760662"/>
                <a:ext cx="0" cy="7560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" lastClr="FFFFFF"/>
                </a:solidFill>
                <a:prstDash val="solid"/>
                <a:tailEnd type="triangle" w="med" len="lg"/>
              </a:ln>
              <a:effectLst/>
            </p:spPr>
          </p:cxnSp>
          <p:sp>
            <p:nvSpPr>
              <p:cNvPr id="52" name="TextBox 51"/>
              <p:cNvSpPr txBox="1"/>
              <p:nvPr/>
            </p:nvSpPr>
            <p:spPr>
              <a:xfrm>
                <a:off x="3459584" y="2427108"/>
                <a:ext cx="5357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l-GR" sz="2000" b="1" i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l-GR" sz="2000" b="1" kern="0" baseline="-250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l-GR" sz="2400" b="1" kern="0" baseline="-250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endParaRPr lang="el-GR" sz="2400" b="1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Ομάδα 66"/>
            <p:cNvGrpSpPr/>
            <p:nvPr/>
          </p:nvGrpSpPr>
          <p:grpSpPr>
            <a:xfrm>
              <a:off x="3920641" y="2646944"/>
              <a:ext cx="568056" cy="688423"/>
              <a:chOff x="3920641" y="2646944"/>
              <a:chExt cx="568056" cy="688423"/>
            </a:xfrm>
          </p:grpSpPr>
          <p:sp>
            <p:nvSpPr>
              <p:cNvPr id="73" name="TextBox 72"/>
              <p:cNvSpPr txBox="1"/>
              <p:nvPr/>
            </p:nvSpPr>
            <p:spPr>
              <a:xfrm rot="20222291">
                <a:off x="3959385" y="2646944"/>
                <a:ext cx="5293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l-GR" sz="2000" b="1" i="1" kern="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l-GR" sz="2000" b="1" kern="0" baseline="-25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l-GR" sz="2400" b="1" kern="0" baseline="-25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lang="el-GR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4" name="Ευθύγραμμο βέλος σύνδεσης 73"/>
              <p:cNvCxnSpPr/>
              <p:nvPr/>
            </p:nvCxnSpPr>
            <p:spPr>
              <a:xfrm flipV="1">
                <a:off x="3920641" y="3083367"/>
                <a:ext cx="432000" cy="2520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FF00"/>
                </a:solidFill>
                <a:prstDash val="solid"/>
                <a:tailEnd type="triangle" w="med" len="lg"/>
              </a:ln>
              <a:effectLst/>
            </p:spPr>
          </p:cxnSp>
        </p:grpSp>
      </p:grpSp>
      <p:grpSp>
        <p:nvGrpSpPr>
          <p:cNvPr id="3" name="Ομάδα 2"/>
          <p:cNvGrpSpPr/>
          <p:nvPr/>
        </p:nvGrpSpPr>
        <p:grpSpPr>
          <a:xfrm>
            <a:off x="7119548" y="747568"/>
            <a:ext cx="4576649" cy="2960370"/>
            <a:chOff x="7119548" y="747568"/>
            <a:chExt cx="4576649" cy="2960370"/>
          </a:xfrm>
        </p:grpSpPr>
        <p:grpSp>
          <p:nvGrpSpPr>
            <p:cNvPr id="48" name="Ομάδα 47"/>
            <p:cNvGrpSpPr/>
            <p:nvPr/>
          </p:nvGrpSpPr>
          <p:grpSpPr>
            <a:xfrm>
              <a:off x="7581304" y="747568"/>
              <a:ext cx="3120390" cy="2960370"/>
              <a:chOff x="6966585" y="3457389"/>
              <a:chExt cx="3120390" cy="2960370"/>
            </a:xfrm>
          </p:grpSpPr>
          <p:sp>
            <p:nvSpPr>
              <p:cNvPr id="49" name="Ελεύθερη σχεδίαση 48"/>
              <p:cNvSpPr/>
              <p:nvPr/>
            </p:nvSpPr>
            <p:spPr>
              <a:xfrm>
                <a:off x="6978015" y="3557509"/>
                <a:ext cx="3108960" cy="2749804"/>
              </a:xfrm>
              <a:custGeom>
                <a:avLst/>
                <a:gdLst>
                  <a:gd name="connsiteX0" fmla="*/ 0 w 3108960"/>
                  <a:gd name="connsiteY0" fmla="*/ 478383 h 2762335"/>
                  <a:gd name="connsiteX1" fmla="*/ 194310 w 3108960"/>
                  <a:gd name="connsiteY1" fmla="*/ 44043 h 2762335"/>
                  <a:gd name="connsiteX2" fmla="*/ 571500 w 3108960"/>
                  <a:gd name="connsiteY2" fmla="*/ 1427073 h 2762335"/>
                  <a:gd name="connsiteX3" fmla="*/ 937260 w 3108960"/>
                  <a:gd name="connsiteY3" fmla="*/ 478383 h 2762335"/>
                  <a:gd name="connsiteX4" fmla="*/ 1337310 w 3108960"/>
                  <a:gd name="connsiteY4" fmla="*/ 1872843 h 2762335"/>
                  <a:gd name="connsiteX5" fmla="*/ 1714500 w 3108960"/>
                  <a:gd name="connsiteY5" fmla="*/ 924153 h 2762335"/>
                  <a:gd name="connsiteX6" fmla="*/ 2103120 w 3108960"/>
                  <a:gd name="connsiteY6" fmla="*/ 2318613 h 2762335"/>
                  <a:gd name="connsiteX7" fmla="*/ 2480310 w 3108960"/>
                  <a:gd name="connsiteY7" fmla="*/ 1381353 h 2762335"/>
                  <a:gd name="connsiteX8" fmla="*/ 2891790 w 3108960"/>
                  <a:gd name="connsiteY8" fmla="*/ 2752953 h 2762335"/>
                  <a:gd name="connsiteX9" fmla="*/ 3108960 w 3108960"/>
                  <a:gd name="connsiteY9" fmla="*/ 2021433 h 2762335"/>
                  <a:gd name="connsiteX10" fmla="*/ 3108960 w 3108960"/>
                  <a:gd name="connsiteY10" fmla="*/ 2021433 h 2762335"/>
                  <a:gd name="connsiteX0" fmla="*/ 0 w 3108960"/>
                  <a:gd name="connsiteY0" fmla="*/ 557292 h 2749804"/>
                  <a:gd name="connsiteX1" fmla="*/ 194310 w 3108960"/>
                  <a:gd name="connsiteY1" fmla="*/ 31512 h 2749804"/>
                  <a:gd name="connsiteX2" fmla="*/ 571500 w 3108960"/>
                  <a:gd name="connsiteY2" fmla="*/ 1414542 h 2749804"/>
                  <a:gd name="connsiteX3" fmla="*/ 937260 w 3108960"/>
                  <a:gd name="connsiteY3" fmla="*/ 465852 h 2749804"/>
                  <a:gd name="connsiteX4" fmla="*/ 1337310 w 3108960"/>
                  <a:gd name="connsiteY4" fmla="*/ 1860312 h 2749804"/>
                  <a:gd name="connsiteX5" fmla="*/ 1714500 w 3108960"/>
                  <a:gd name="connsiteY5" fmla="*/ 911622 h 2749804"/>
                  <a:gd name="connsiteX6" fmla="*/ 2103120 w 3108960"/>
                  <a:gd name="connsiteY6" fmla="*/ 2306082 h 2749804"/>
                  <a:gd name="connsiteX7" fmla="*/ 2480310 w 3108960"/>
                  <a:gd name="connsiteY7" fmla="*/ 1368822 h 2749804"/>
                  <a:gd name="connsiteX8" fmla="*/ 2891790 w 3108960"/>
                  <a:gd name="connsiteY8" fmla="*/ 2740422 h 2749804"/>
                  <a:gd name="connsiteX9" fmla="*/ 3108960 w 3108960"/>
                  <a:gd name="connsiteY9" fmla="*/ 2008902 h 2749804"/>
                  <a:gd name="connsiteX10" fmla="*/ 3108960 w 3108960"/>
                  <a:gd name="connsiteY10" fmla="*/ 2008902 h 274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8960" h="2749804">
                    <a:moveTo>
                      <a:pt x="0" y="557292"/>
                    </a:moveTo>
                    <a:cubicBezTo>
                      <a:pt x="49530" y="261064"/>
                      <a:pt x="99060" y="-111363"/>
                      <a:pt x="194310" y="31512"/>
                    </a:cubicBezTo>
                    <a:cubicBezTo>
                      <a:pt x="289560" y="174387"/>
                      <a:pt x="447675" y="1342152"/>
                      <a:pt x="571500" y="1414542"/>
                    </a:cubicBezTo>
                    <a:cubicBezTo>
                      <a:pt x="695325" y="1486932"/>
                      <a:pt x="809625" y="391557"/>
                      <a:pt x="937260" y="465852"/>
                    </a:cubicBezTo>
                    <a:cubicBezTo>
                      <a:pt x="1064895" y="540147"/>
                      <a:pt x="1207770" y="1786017"/>
                      <a:pt x="1337310" y="1860312"/>
                    </a:cubicBezTo>
                    <a:cubicBezTo>
                      <a:pt x="1466850" y="1934607"/>
                      <a:pt x="1586865" y="837327"/>
                      <a:pt x="1714500" y="911622"/>
                    </a:cubicBezTo>
                    <a:cubicBezTo>
                      <a:pt x="1842135" y="985917"/>
                      <a:pt x="1975485" y="2229882"/>
                      <a:pt x="2103120" y="2306082"/>
                    </a:cubicBezTo>
                    <a:cubicBezTo>
                      <a:pt x="2230755" y="2382282"/>
                      <a:pt x="2348865" y="1296432"/>
                      <a:pt x="2480310" y="1368822"/>
                    </a:cubicBezTo>
                    <a:cubicBezTo>
                      <a:pt x="2611755" y="1441212"/>
                      <a:pt x="2787015" y="2633742"/>
                      <a:pt x="2891790" y="2740422"/>
                    </a:cubicBezTo>
                    <a:cubicBezTo>
                      <a:pt x="2996565" y="2847102"/>
                      <a:pt x="3108960" y="2008902"/>
                      <a:pt x="3108960" y="2008902"/>
                    </a:cubicBezTo>
                    <a:lnTo>
                      <a:pt x="3108960" y="2008902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0" name="Ελεύθερη σχεδίαση 49"/>
              <p:cNvSpPr/>
              <p:nvPr/>
            </p:nvSpPr>
            <p:spPr>
              <a:xfrm>
                <a:off x="6966585" y="3457389"/>
                <a:ext cx="3097530" cy="2960370"/>
              </a:xfrm>
              <a:custGeom>
                <a:avLst/>
                <a:gdLst>
                  <a:gd name="connsiteX0" fmla="*/ 0 w 3097530"/>
                  <a:gd name="connsiteY0" fmla="*/ 1120140 h 2914650"/>
                  <a:gd name="connsiteX1" fmla="*/ 0 w 3097530"/>
                  <a:gd name="connsiteY1" fmla="*/ 0 h 2914650"/>
                  <a:gd name="connsiteX2" fmla="*/ 3097530 w 3097530"/>
                  <a:gd name="connsiteY2" fmla="*/ 1760220 h 2914650"/>
                  <a:gd name="connsiteX3" fmla="*/ 3086100 w 3097530"/>
                  <a:gd name="connsiteY3" fmla="*/ 2914650 h 2914650"/>
                  <a:gd name="connsiteX4" fmla="*/ 0 w 3097530"/>
                  <a:gd name="connsiteY4" fmla="*/ 1120140 h 2914650"/>
                  <a:gd name="connsiteX0" fmla="*/ 0 w 3097530"/>
                  <a:gd name="connsiteY0" fmla="*/ 1200150 h 2914650"/>
                  <a:gd name="connsiteX1" fmla="*/ 0 w 3097530"/>
                  <a:gd name="connsiteY1" fmla="*/ 0 h 2914650"/>
                  <a:gd name="connsiteX2" fmla="*/ 3097530 w 3097530"/>
                  <a:gd name="connsiteY2" fmla="*/ 1760220 h 2914650"/>
                  <a:gd name="connsiteX3" fmla="*/ 3086100 w 3097530"/>
                  <a:gd name="connsiteY3" fmla="*/ 2914650 h 2914650"/>
                  <a:gd name="connsiteX4" fmla="*/ 0 w 3097530"/>
                  <a:gd name="connsiteY4" fmla="*/ 1200150 h 2914650"/>
                  <a:gd name="connsiteX0" fmla="*/ 0 w 3097530"/>
                  <a:gd name="connsiteY0" fmla="*/ 1200150 h 2960370"/>
                  <a:gd name="connsiteX1" fmla="*/ 0 w 3097530"/>
                  <a:gd name="connsiteY1" fmla="*/ 0 h 2960370"/>
                  <a:gd name="connsiteX2" fmla="*/ 3097530 w 3097530"/>
                  <a:gd name="connsiteY2" fmla="*/ 1760220 h 2960370"/>
                  <a:gd name="connsiteX3" fmla="*/ 3086100 w 3097530"/>
                  <a:gd name="connsiteY3" fmla="*/ 2960370 h 2960370"/>
                  <a:gd name="connsiteX4" fmla="*/ 0 w 3097530"/>
                  <a:gd name="connsiteY4" fmla="*/ 1200150 h 296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7530" h="2960370">
                    <a:moveTo>
                      <a:pt x="0" y="1200150"/>
                    </a:moveTo>
                    <a:lnTo>
                      <a:pt x="0" y="0"/>
                    </a:lnTo>
                    <a:lnTo>
                      <a:pt x="3097530" y="1760220"/>
                    </a:lnTo>
                    <a:lnTo>
                      <a:pt x="3086100" y="2960370"/>
                    </a:lnTo>
                    <a:lnTo>
                      <a:pt x="0" y="120015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8" name="Ομάδα 67"/>
            <p:cNvGrpSpPr/>
            <p:nvPr/>
          </p:nvGrpSpPr>
          <p:grpSpPr>
            <a:xfrm>
              <a:off x="7119548" y="1041075"/>
              <a:ext cx="4576649" cy="2632573"/>
              <a:chOff x="6895164" y="778195"/>
              <a:chExt cx="4576649" cy="2632573"/>
            </a:xfrm>
          </p:grpSpPr>
          <p:grpSp>
            <p:nvGrpSpPr>
              <p:cNvPr id="69" name="Ομάδα 68"/>
              <p:cNvGrpSpPr/>
              <p:nvPr/>
            </p:nvGrpSpPr>
            <p:grpSpPr>
              <a:xfrm>
                <a:off x="6895164" y="778195"/>
                <a:ext cx="4168832" cy="2354580"/>
                <a:chOff x="6966585" y="1334458"/>
                <a:chExt cx="4168832" cy="2354580"/>
              </a:xfrm>
            </p:grpSpPr>
            <p:sp>
              <p:nvSpPr>
                <p:cNvPr id="71" name="Ελεύθερη σχεδίαση 70"/>
                <p:cNvSpPr/>
                <p:nvPr/>
              </p:nvSpPr>
              <p:spPr>
                <a:xfrm>
                  <a:off x="7029449" y="1509494"/>
                  <a:ext cx="3604736" cy="2170810"/>
                </a:xfrm>
                <a:custGeom>
                  <a:avLst/>
                  <a:gdLst>
                    <a:gd name="connsiteX0" fmla="*/ 0 w 3726180"/>
                    <a:gd name="connsiteY0" fmla="*/ 380481 h 2183569"/>
                    <a:gd name="connsiteX1" fmla="*/ 1394460 w 3726180"/>
                    <a:gd name="connsiteY1" fmla="*/ 14721 h 2183569"/>
                    <a:gd name="connsiteX2" fmla="*/ 765810 w 3726180"/>
                    <a:gd name="connsiteY2" fmla="*/ 826251 h 2183569"/>
                    <a:gd name="connsiteX3" fmla="*/ 2160270 w 3726180"/>
                    <a:gd name="connsiteY3" fmla="*/ 460491 h 2183569"/>
                    <a:gd name="connsiteX4" fmla="*/ 1543050 w 3726180"/>
                    <a:gd name="connsiteY4" fmla="*/ 1272021 h 2183569"/>
                    <a:gd name="connsiteX5" fmla="*/ 2914650 w 3726180"/>
                    <a:gd name="connsiteY5" fmla="*/ 894831 h 2183569"/>
                    <a:gd name="connsiteX6" fmla="*/ 2286000 w 3726180"/>
                    <a:gd name="connsiteY6" fmla="*/ 1717791 h 2183569"/>
                    <a:gd name="connsiteX7" fmla="*/ 3691890 w 3726180"/>
                    <a:gd name="connsiteY7" fmla="*/ 1340601 h 2183569"/>
                    <a:gd name="connsiteX8" fmla="*/ 3063240 w 3726180"/>
                    <a:gd name="connsiteY8" fmla="*/ 2140701 h 2183569"/>
                    <a:gd name="connsiteX9" fmla="*/ 3726180 w 3726180"/>
                    <a:gd name="connsiteY9" fmla="*/ 2003541 h 2183569"/>
                    <a:gd name="connsiteX0" fmla="*/ 0 w 3360420"/>
                    <a:gd name="connsiteY0" fmla="*/ 273697 h 2202515"/>
                    <a:gd name="connsiteX1" fmla="*/ 1028700 w 3360420"/>
                    <a:gd name="connsiteY1" fmla="*/ 33667 h 2202515"/>
                    <a:gd name="connsiteX2" fmla="*/ 400050 w 3360420"/>
                    <a:gd name="connsiteY2" fmla="*/ 845197 h 2202515"/>
                    <a:gd name="connsiteX3" fmla="*/ 1794510 w 3360420"/>
                    <a:gd name="connsiteY3" fmla="*/ 479437 h 2202515"/>
                    <a:gd name="connsiteX4" fmla="*/ 1177290 w 3360420"/>
                    <a:gd name="connsiteY4" fmla="*/ 1290967 h 2202515"/>
                    <a:gd name="connsiteX5" fmla="*/ 2548890 w 3360420"/>
                    <a:gd name="connsiteY5" fmla="*/ 913777 h 2202515"/>
                    <a:gd name="connsiteX6" fmla="*/ 1920240 w 3360420"/>
                    <a:gd name="connsiteY6" fmla="*/ 1736737 h 2202515"/>
                    <a:gd name="connsiteX7" fmla="*/ 3326130 w 3360420"/>
                    <a:gd name="connsiteY7" fmla="*/ 1359547 h 2202515"/>
                    <a:gd name="connsiteX8" fmla="*/ 2697480 w 3360420"/>
                    <a:gd name="connsiteY8" fmla="*/ 2159647 h 2202515"/>
                    <a:gd name="connsiteX9" fmla="*/ 3360420 w 3360420"/>
                    <a:gd name="connsiteY9" fmla="*/ 2022487 h 2202515"/>
                    <a:gd name="connsiteX0" fmla="*/ 0 w 3343009"/>
                    <a:gd name="connsiteY0" fmla="*/ 273697 h 2283745"/>
                    <a:gd name="connsiteX1" fmla="*/ 1028700 w 3343009"/>
                    <a:gd name="connsiteY1" fmla="*/ 33667 h 2283745"/>
                    <a:gd name="connsiteX2" fmla="*/ 400050 w 3343009"/>
                    <a:gd name="connsiteY2" fmla="*/ 845197 h 2283745"/>
                    <a:gd name="connsiteX3" fmla="*/ 1794510 w 3343009"/>
                    <a:gd name="connsiteY3" fmla="*/ 479437 h 2283745"/>
                    <a:gd name="connsiteX4" fmla="*/ 1177290 w 3343009"/>
                    <a:gd name="connsiteY4" fmla="*/ 1290967 h 2283745"/>
                    <a:gd name="connsiteX5" fmla="*/ 2548890 w 3343009"/>
                    <a:gd name="connsiteY5" fmla="*/ 913777 h 2283745"/>
                    <a:gd name="connsiteX6" fmla="*/ 1920240 w 3343009"/>
                    <a:gd name="connsiteY6" fmla="*/ 1736737 h 2283745"/>
                    <a:gd name="connsiteX7" fmla="*/ 3326130 w 3343009"/>
                    <a:gd name="connsiteY7" fmla="*/ 1359547 h 2283745"/>
                    <a:gd name="connsiteX8" fmla="*/ 2697480 w 3343009"/>
                    <a:gd name="connsiteY8" fmla="*/ 2159647 h 2283745"/>
                    <a:gd name="connsiteX9" fmla="*/ 2708910 w 3343009"/>
                    <a:gd name="connsiteY9" fmla="*/ 2205367 h 2283745"/>
                    <a:gd name="connsiteX0" fmla="*/ 0 w 3343009"/>
                    <a:gd name="connsiteY0" fmla="*/ 273697 h 2243680"/>
                    <a:gd name="connsiteX1" fmla="*/ 1028700 w 3343009"/>
                    <a:gd name="connsiteY1" fmla="*/ 33667 h 2243680"/>
                    <a:gd name="connsiteX2" fmla="*/ 400050 w 3343009"/>
                    <a:gd name="connsiteY2" fmla="*/ 845197 h 2243680"/>
                    <a:gd name="connsiteX3" fmla="*/ 1794510 w 3343009"/>
                    <a:gd name="connsiteY3" fmla="*/ 479437 h 2243680"/>
                    <a:gd name="connsiteX4" fmla="*/ 1177290 w 3343009"/>
                    <a:gd name="connsiteY4" fmla="*/ 1290967 h 2243680"/>
                    <a:gd name="connsiteX5" fmla="*/ 2548890 w 3343009"/>
                    <a:gd name="connsiteY5" fmla="*/ 913777 h 2243680"/>
                    <a:gd name="connsiteX6" fmla="*/ 1920240 w 3343009"/>
                    <a:gd name="connsiteY6" fmla="*/ 1736737 h 2243680"/>
                    <a:gd name="connsiteX7" fmla="*/ 3326130 w 3343009"/>
                    <a:gd name="connsiteY7" fmla="*/ 1359547 h 2243680"/>
                    <a:gd name="connsiteX8" fmla="*/ 2697480 w 3343009"/>
                    <a:gd name="connsiteY8" fmla="*/ 2159647 h 2243680"/>
                    <a:gd name="connsiteX9" fmla="*/ 2708910 w 3343009"/>
                    <a:gd name="connsiteY9" fmla="*/ 2205367 h 2243680"/>
                    <a:gd name="connsiteX0" fmla="*/ 0 w 3341846"/>
                    <a:gd name="connsiteY0" fmla="*/ 273697 h 2193781"/>
                    <a:gd name="connsiteX1" fmla="*/ 1028700 w 3341846"/>
                    <a:gd name="connsiteY1" fmla="*/ 33667 h 2193781"/>
                    <a:gd name="connsiteX2" fmla="*/ 400050 w 3341846"/>
                    <a:gd name="connsiteY2" fmla="*/ 845197 h 2193781"/>
                    <a:gd name="connsiteX3" fmla="*/ 1794510 w 3341846"/>
                    <a:gd name="connsiteY3" fmla="*/ 479437 h 2193781"/>
                    <a:gd name="connsiteX4" fmla="*/ 1177290 w 3341846"/>
                    <a:gd name="connsiteY4" fmla="*/ 1290967 h 2193781"/>
                    <a:gd name="connsiteX5" fmla="*/ 2548890 w 3341846"/>
                    <a:gd name="connsiteY5" fmla="*/ 913777 h 2193781"/>
                    <a:gd name="connsiteX6" fmla="*/ 1920240 w 3341846"/>
                    <a:gd name="connsiteY6" fmla="*/ 1736737 h 2193781"/>
                    <a:gd name="connsiteX7" fmla="*/ 3326130 w 3341846"/>
                    <a:gd name="connsiteY7" fmla="*/ 1359547 h 2193781"/>
                    <a:gd name="connsiteX8" fmla="*/ 2697480 w 3341846"/>
                    <a:gd name="connsiteY8" fmla="*/ 2159647 h 2193781"/>
                    <a:gd name="connsiteX9" fmla="*/ 3051810 w 3341846"/>
                    <a:gd name="connsiteY9" fmla="*/ 2045347 h 2193781"/>
                    <a:gd name="connsiteX0" fmla="*/ 0 w 3604736"/>
                    <a:gd name="connsiteY0" fmla="*/ 422176 h 2170810"/>
                    <a:gd name="connsiteX1" fmla="*/ 1291590 w 3604736"/>
                    <a:gd name="connsiteY1" fmla="*/ 10696 h 2170810"/>
                    <a:gd name="connsiteX2" fmla="*/ 662940 w 3604736"/>
                    <a:gd name="connsiteY2" fmla="*/ 822226 h 2170810"/>
                    <a:gd name="connsiteX3" fmla="*/ 2057400 w 3604736"/>
                    <a:gd name="connsiteY3" fmla="*/ 456466 h 2170810"/>
                    <a:gd name="connsiteX4" fmla="*/ 1440180 w 3604736"/>
                    <a:gd name="connsiteY4" fmla="*/ 1267996 h 2170810"/>
                    <a:gd name="connsiteX5" fmla="*/ 2811780 w 3604736"/>
                    <a:gd name="connsiteY5" fmla="*/ 890806 h 2170810"/>
                    <a:gd name="connsiteX6" fmla="*/ 2183130 w 3604736"/>
                    <a:gd name="connsiteY6" fmla="*/ 1713766 h 2170810"/>
                    <a:gd name="connsiteX7" fmla="*/ 3589020 w 3604736"/>
                    <a:gd name="connsiteY7" fmla="*/ 1336576 h 2170810"/>
                    <a:gd name="connsiteX8" fmla="*/ 2960370 w 3604736"/>
                    <a:gd name="connsiteY8" fmla="*/ 2136676 h 2170810"/>
                    <a:gd name="connsiteX9" fmla="*/ 3314700 w 3604736"/>
                    <a:gd name="connsiteY9" fmla="*/ 2022376 h 21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04736" h="2170810">
                      <a:moveTo>
                        <a:pt x="0" y="422176"/>
                      </a:moveTo>
                      <a:cubicBezTo>
                        <a:pt x="633412" y="202148"/>
                        <a:pt x="1181100" y="-55979"/>
                        <a:pt x="1291590" y="10696"/>
                      </a:cubicBezTo>
                      <a:cubicBezTo>
                        <a:pt x="1402080" y="77371"/>
                        <a:pt x="535305" y="747931"/>
                        <a:pt x="662940" y="822226"/>
                      </a:cubicBezTo>
                      <a:cubicBezTo>
                        <a:pt x="790575" y="896521"/>
                        <a:pt x="1927860" y="382171"/>
                        <a:pt x="2057400" y="456466"/>
                      </a:cubicBezTo>
                      <a:cubicBezTo>
                        <a:pt x="2186940" y="530761"/>
                        <a:pt x="1314450" y="1195606"/>
                        <a:pt x="1440180" y="1267996"/>
                      </a:cubicBezTo>
                      <a:cubicBezTo>
                        <a:pt x="1565910" y="1340386"/>
                        <a:pt x="2687955" y="816511"/>
                        <a:pt x="2811780" y="890806"/>
                      </a:cubicBezTo>
                      <a:cubicBezTo>
                        <a:pt x="2935605" y="965101"/>
                        <a:pt x="2053590" y="1639471"/>
                        <a:pt x="2183130" y="1713766"/>
                      </a:cubicBezTo>
                      <a:cubicBezTo>
                        <a:pt x="2312670" y="1788061"/>
                        <a:pt x="3459480" y="1266091"/>
                        <a:pt x="3589020" y="1336576"/>
                      </a:cubicBezTo>
                      <a:cubicBezTo>
                        <a:pt x="3718560" y="1407061"/>
                        <a:pt x="3006090" y="2022376"/>
                        <a:pt x="2960370" y="2136676"/>
                      </a:cubicBezTo>
                      <a:cubicBezTo>
                        <a:pt x="2914650" y="2250976"/>
                        <a:pt x="3340417" y="2043331"/>
                        <a:pt x="3314700" y="2022376"/>
                      </a:cubicBezTo>
                    </a:path>
                  </a:pathLst>
                </a:custGeom>
                <a:noFill/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2" name="Ελεύθερη σχεδίαση 71"/>
                <p:cNvSpPr/>
                <p:nvPr/>
              </p:nvSpPr>
              <p:spPr>
                <a:xfrm>
                  <a:off x="6966585" y="1334458"/>
                  <a:ext cx="4168832" cy="2354580"/>
                </a:xfrm>
                <a:custGeom>
                  <a:avLst/>
                  <a:gdLst>
                    <a:gd name="connsiteX0" fmla="*/ 0 w 4126230"/>
                    <a:gd name="connsiteY0" fmla="*/ 571500 h 2354580"/>
                    <a:gd name="connsiteX1" fmla="*/ 1040130 w 4126230"/>
                    <a:gd name="connsiteY1" fmla="*/ 0 h 2354580"/>
                    <a:gd name="connsiteX2" fmla="*/ 4126230 w 4126230"/>
                    <a:gd name="connsiteY2" fmla="*/ 1783080 h 2354580"/>
                    <a:gd name="connsiteX3" fmla="*/ 3074670 w 4126230"/>
                    <a:gd name="connsiteY3" fmla="*/ 2354580 h 2354580"/>
                    <a:gd name="connsiteX4" fmla="*/ 0 w 4126230"/>
                    <a:gd name="connsiteY4" fmla="*/ 571500 h 2354580"/>
                    <a:gd name="connsiteX0" fmla="*/ 0 w 4126230"/>
                    <a:gd name="connsiteY0" fmla="*/ 571500 h 2377440"/>
                    <a:gd name="connsiteX1" fmla="*/ 1040130 w 4126230"/>
                    <a:gd name="connsiteY1" fmla="*/ 0 h 2377440"/>
                    <a:gd name="connsiteX2" fmla="*/ 4126230 w 4126230"/>
                    <a:gd name="connsiteY2" fmla="*/ 1783080 h 2377440"/>
                    <a:gd name="connsiteX3" fmla="*/ 3040380 w 4126230"/>
                    <a:gd name="connsiteY3" fmla="*/ 2377440 h 2377440"/>
                    <a:gd name="connsiteX4" fmla="*/ 0 w 4126230"/>
                    <a:gd name="connsiteY4" fmla="*/ 571500 h 2377440"/>
                    <a:gd name="connsiteX0" fmla="*/ 0 w 4137660"/>
                    <a:gd name="connsiteY0" fmla="*/ 582930 h 2377440"/>
                    <a:gd name="connsiteX1" fmla="*/ 1051560 w 4137660"/>
                    <a:gd name="connsiteY1" fmla="*/ 0 h 2377440"/>
                    <a:gd name="connsiteX2" fmla="*/ 4137660 w 4137660"/>
                    <a:gd name="connsiteY2" fmla="*/ 1783080 h 2377440"/>
                    <a:gd name="connsiteX3" fmla="*/ 3051810 w 4137660"/>
                    <a:gd name="connsiteY3" fmla="*/ 2377440 h 2377440"/>
                    <a:gd name="connsiteX4" fmla="*/ 0 w 4137660"/>
                    <a:gd name="connsiteY4" fmla="*/ 582930 h 2377440"/>
                    <a:gd name="connsiteX0" fmla="*/ 0 w 4137660"/>
                    <a:gd name="connsiteY0" fmla="*/ 582930 h 2354580"/>
                    <a:gd name="connsiteX1" fmla="*/ 1051560 w 4137660"/>
                    <a:gd name="connsiteY1" fmla="*/ 0 h 2354580"/>
                    <a:gd name="connsiteX2" fmla="*/ 4137660 w 4137660"/>
                    <a:gd name="connsiteY2" fmla="*/ 1783080 h 2354580"/>
                    <a:gd name="connsiteX3" fmla="*/ 3097530 w 4137660"/>
                    <a:gd name="connsiteY3" fmla="*/ 2354580 h 2354580"/>
                    <a:gd name="connsiteX4" fmla="*/ 0 w 4137660"/>
                    <a:gd name="connsiteY4" fmla="*/ 582930 h 2354580"/>
                    <a:gd name="connsiteX0" fmla="*/ 0 w 4168832"/>
                    <a:gd name="connsiteY0" fmla="*/ 582930 h 2354580"/>
                    <a:gd name="connsiteX1" fmla="*/ 1051560 w 4168832"/>
                    <a:gd name="connsiteY1" fmla="*/ 0 h 2354580"/>
                    <a:gd name="connsiteX2" fmla="*/ 4168832 w 4168832"/>
                    <a:gd name="connsiteY2" fmla="*/ 1762299 h 2354580"/>
                    <a:gd name="connsiteX3" fmla="*/ 3097530 w 4168832"/>
                    <a:gd name="connsiteY3" fmla="*/ 2354580 h 2354580"/>
                    <a:gd name="connsiteX4" fmla="*/ 0 w 4168832"/>
                    <a:gd name="connsiteY4" fmla="*/ 582930 h 2354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8832" h="2354580">
                      <a:moveTo>
                        <a:pt x="0" y="582930"/>
                      </a:moveTo>
                      <a:lnTo>
                        <a:pt x="1051560" y="0"/>
                      </a:lnTo>
                      <a:lnTo>
                        <a:pt x="4168832" y="1762299"/>
                      </a:lnTo>
                      <a:lnTo>
                        <a:pt x="3097530" y="2354580"/>
                      </a:lnTo>
                      <a:lnTo>
                        <a:pt x="0" y="582930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70" name="Ευθύγραμμο βέλος σύνδεσης 69"/>
              <p:cNvCxnSpPr/>
              <p:nvPr/>
            </p:nvCxnSpPr>
            <p:spPr>
              <a:xfrm>
                <a:off x="7185563" y="971334"/>
                <a:ext cx="4286250" cy="2439434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w="med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662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" name="Ομάδα 833"/>
          <p:cNvGrpSpPr/>
          <p:nvPr/>
        </p:nvGrpSpPr>
        <p:grpSpPr>
          <a:xfrm>
            <a:off x="188000" y="518160"/>
            <a:ext cx="2975738" cy="2337184"/>
            <a:chOff x="813664" y="181272"/>
            <a:chExt cx="2975738" cy="2337184"/>
          </a:xfrm>
        </p:grpSpPr>
        <p:grpSp>
          <p:nvGrpSpPr>
            <p:cNvPr id="636" name="Ομάδα 635"/>
            <p:cNvGrpSpPr/>
            <p:nvPr/>
          </p:nvGrpSpPr>
          <p:grpSpPr>
            <a:xfrm>
              <a:off x="1228375" y="652408"/>
              <a:ext cx="2561027" cy="1866048"/>
              <a:chOff x="1399825" y="690508"/>
              <a:chExt cx="2561027" cy="1866048"/>
            </a:xfrm>
          </p:grpSpPr>
          <p:grpSp>
            <p:nvGrpSpPr>
              <p:cNvPr id="618" name="Ομάδα 617"/>
              <p:cNvGrpSpPr/>
              <p:nvPr/>
            </p:nvGrpSpPr>
            <p:grpSpPr>
              <a:xfrm rot="20998594">
                <a:off x="1399825" y="690508"/>
                <a:ext cx="842574" cy="1866048"/>
                <a:chOff x="8892749" y="3903515"/>
                <a:chExt cx="842574" cy="1866048"/>
              </a:xfrm>
            </p:grpSpPr>
            <p:grpSp>
              <p:nvGrpSpPr>
                <p:cNvPr id="621" name="Ομάδα 620"/>
                <p:cNvGrpSpPr/>
                <p:nvPr/>
              </p:nvGrpSpPr>
              <p:grpSpPr>
                <a:xfrm>
                  <a:off x="8892749" y="3985429"/>
                  <a:ext cx="842574" cy="1743898"/>
                  <a:chOff x="2000508" y="4732020"/>
                  <a:chExt cx="842574" cy="1743898"/>
                </a:xfrm>
              </p:grpSpPr>
              <p:cxnSp>
                <p:nvCxnSpPr>
                  <p:cNvPr id="624" name="Ευθύγραμμο βέλος σύνδεσης 623"/>
                  <p:cNvCxnSpPr/>
                  <p:nvPr/>
                </p:nvCxnSpPr>
                <p:spPr>
                  <a:xfrm flipH="1">
                    <a:off x="2091690" y="4732020"/>
                    <a:ext cx="630585" cy="1743898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Ευθύγραμμο βέλος σύνδεσης 624"/>
                  <p:cNvCxnSpPr/>
                  <p:nvPr/>
                </p:nvCxnSpPr>
                <p:spPr>
                  <a:xfrm flipH="1">
                    <a:off x="2000509" y="4870092"/>
                    <a:ext cx="842573" cy="1467326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Ευθύγραμμο βέλος σύνδεσης 625"/>
                  <p:cNvCxnSpPr/>
                  <p:nvPr/>
                </p:nvCxnSpPr>
                <p:spPr>
                  <a:xfrm flipH="1">
                    <a:off x="2301779" y="4904418"/>
                    <a:ext cx="216000" cy="142157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7" name="Ευθύγραμμο βέλος σύνδεσης 626"/>
                  <p:cNvCxnSpPr/>
                  <p:nvPr/>
                </p:nvCxnSpPr>
                <p:spPr>
                  <a:xfrm flipH="1">
                    <a:off x="2000508" y="5178015"/>
                    <a:ext cx="842574" cy="838537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8" name="Ευθύγραμμο βέλος σύνδεσης 627"/>
                  <p:cNvCxnSpPr/>
                  <p:nvPr/>
                </p:nvCxnSpPr>
                <p:spPr>
                  <a:xfrm>
                    <a:off x="2091690" y="5603969"/>
                    <a:ext cx="569491" cy="11234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9" name="Ευθύγραμμο βέλος σύνδεσης 628"/>
                  <p:cNvCxnSpPr/>
                  <p:nvPr/>
                </p:nvCxnSpPr>
                <p:spPr>
                  <a:xfrm>
                    <a:off x="2301779" y="5178015"/>
                    <a:ext cx="191106" cy="830013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22" name="Οβάλ 621"/>
                <p:cNvSpPr/>
                <p:nvPr/>
              </p:nvSpPr>
              <p:spPr>
                <a:xfrm>
                  <a:off x="9224010" y="4815666"/>
                  <a:ext cx="108222" cy="108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23" name="Οβάλ 622"/>
                <p:cNvSpPr/>
                <p:nvPr/>
              </p:nvSpPr>
              <p:spPr>
                <a:xfrm rot="1311563">
                  <a:off x="8980757" y="3903515"/>
                  <a:ext cx="602173" cy="1866048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600" name="Ευθύγραμμο βέλος σύνδεσης 599"/>
              <p:cNvCxnSpPr/>
              <p:nvPr/>
            </p:nvCxnSpPr>
            <p:spPr>
              <a:xfrm>
                <a:off x="1794393" y="1670997"/>
                <a:ext cx="2166459" cy="57608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1" name="TextBox 830"/>
            <p:cNvSpPr txBox="1"/>
            <p:nvPr/>
          </p:nvSpPr>
          <p:spPr>
            <a:xfrm>
              <a:off x="813664" y="181272"/>
              <a:ext cx="13056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Φυσικό Φως</a:t>
              </a:r>
              <a:endParaRPr lang="el-G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8" name="Ομάδα 567"/>
          <p:cNvGrpSpPr/>
          <p:nvPr/>
        </p:nvGrpSpPr>
        <p:grpSpPr>
          <a:xfrm>
            <a:off x="1792970" y="1290164"/>
            <a:ext cx="1596030" cy="2011110"/>
            <a:chOff x="2513615" y="913192"/>
            <a:chExt cx="1596030" cy="2011110"/>
          </a:xfrm>
        </p:grpSpPr>
        <p:cxnSp>
          <p:nvCxnSpPr>
            <p:cNvPr id="565" name="Ευθύγραμμο βέλος σύνδεσης 564"/>
            <p:cNvCxnSpPr/>
            <p:nvPr/>
          </p:nvCxnSpPr>
          <p:spPr>
            <a:xfrm flipV="1">
              <a:off x="2970390" y="913192"/>
              <a:ext cx="1139255" cy="1765552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8" name="Εικόνα 5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1802">
              <a:off x="2513615" y="942825"/>
              <a:ext cx="1505160" cy="1981477"/>
            </a:xfrm>
            <a:prstGeom prst="rect">
              <a:avLst/>
            </a:prstGeom>
          </p:spPr>
        </p:pic>
      </p:grpSp>
      <p:grpSp>
        <p:nvGrpSpPr>
          <p:cNvPr id="835" name="Ομάδα 834"/>
          <p:cNvGrpSpPr/>
          <p:nvPr/>
        </p:nvGrpSpPr>
        <p:grpSpPr>
          <a:xfrm>
            <a:off x="2426222" y="496662"/>
            <a:ext cx="3286332" cy="2981788"/>
            <a:chOff x="3051886" y="159774"/>
            <a:chExt cx="3286332" cy="2981788"/>
          </a:xfrm>
        </p:grpSpPr>
        <p:grpSp>
          <p:nvGrpSpPr>
            <p:cNvPr id="638" name="Ομάδα 637"/>
            <p:cNvGrpSpPr/>
            <p:nvPr/>
          </p:nvGrpSpPr>
          <p:grpSpPr>
            <a:xfrm>
              <a:off x="3051886" y="1638401"/>
              <a:ext cx="3286332" cy="1503161"/>
              <a:chOff x="3051886" y="1638401"/>
              <a:chExt cx="3286332" cy="1503161"/>
            </a:xfrm>
          </p:grpSpPr>
          <p:grpSp>
            <p:nvGrpSpPr>
              <p:cNvPr id="563" name="Ομάδα 562"/>
              <p:cNvGrpSpPr/>
              <p:nvPr/>
            </p:nvGrpSpPr>
            <p:grpSpPr>
              <a:xfrm rot="21448448">
                <a:off x="3051886" y="1638401"/>
                <a:ext cx="3284489" cy="1503161"/>
                <a:chOff x="3358599" y="3568181"/>
                <a:chExt cx="3284489" cy="1503161"/>
              </a:xfrm>
            </p:grpSpPr>
            <p:sp>
              <p:nvSpPr>
                <p:cNvPr id="560" name="Ελεύθερη σχεδίαση 559"/>
                <p:cNvSpPr/>
                <p:nvPr/>
              </p:nvSpPr>
              <p:spPr>
                <a:xfrm>
                  <a:off x="3358599" y="3568181"/>
                  <a:ext cx="1626781" cy="1080206"/>
                </a:xfrm>
                <a:custGeom>
                  <a:avLst/>
                  <a:gdLst>
                    <a:gd name="connsiteX0" fmla="*/ 1626781 w 1626781"/>
                    <a:gd name="connsiteY0" fmla="*/ 374441 h 1066324"/>
                    <a:gd name="connsiteX1" fmla="*/ 946298 w 1626781"/>
                    <a:gd name="connsiteY1" fmla="*/ 1065557 h 1066324"/>
                    <a:gd name="connsiteX2" fmla="*/ 1180214 w 1626781"/>
                    <a:gd name="connsiteY2" fmla="*/ 257483 h 1066324"/>
                    <a:gd name="connsiteX3" fmla="*/ 489098 w 1626781"/>
                    <a:gd name="connsiteY3" fmla="*/ 948599 h 1066324"/>
                    <a:gd name="connsiteX4" fmla="*/ 712381 w 1626781"/>
                    <a:gd name="connsiteY4" fmla="*/ 140525 h 1066324"/>
                    <a:gd name="connsiteX5" fmla="*/ 21265 w 1626781"/>
                    <a:gd name="connsiteY5" fmla="*/ 821008 h 1066324"/>
                    <a:gd name="connsiteX6" fmla="*/ 265814 w 1626781"/>
                    <a:gd name="connsiteY6" fmla="*/ 23567 h 1066324"/>
                    <a:gd name="connsiteX7" fmla="*/ 0 w 1626781"/>
                    <a:gd name="connsiteY7" fmla="*/ 289381 h 1066324"/>
                    <a:gd name="connsiteX0" fmla="*/ 1935125 w 1935125"/>
                    <a:gd name="connsiteY0" fmla="*/ 351637 h 1043520"/>
                    <a:gd name="connsiteX1" fmla="*/ 1254642 w 1935125"/>
                    <a:gd name="connsiteY1" fmla="*/ 1042753 h 1043520"/>
                    <a:gd name="connsiteX2" fmla="*/ 1488558 w 1935125"/>
                    <a:gd name="connsiteY2" fmla="*/ 234679 h 1043520"/>
                    <a:gd name="connsiteX3" fmla="*/ 797442 w 1935125"/>
                    <a:gd name="connsiteY3" fmla="*/ 925795 h 1043520"/>
                    <a:gd name="connsiteX4" fmla="*/ 1020725 w 1935125"/>
                    <a:gd name="connsiteY4" fmla="*/ 117721 h 1043520"/>
                    <a:gd name="connsiteX5" fmla="*/ 329609 w 1935125"/>
                    <a:gd name="connsiteY5" fmla="*/ 798204 h 1043520"/>
                    <a:gd name="connsiteX6" fmla="*/ 574158 w 1935125"/>
                    <a:gd name="connsiteY6" fmla="*/ 763 h 1043520"/>
                    <a:gd name="connsiteX7" fmla="*/ 0 w 1935125"/>
                    <a:gd name="connsiteY7" fmla="*/ 659982 h 1043520"/>
                    <a:gd name="connsiteX0" fmla="*/ 1626781 w 1626781"/>
                    <a:gd name="connsiteY0" fmla="*/ 734409 h 1080206"/>
                    <a:gd name="connsiteX1" fmla="*/ 1254642 w 1626781"/>
                    <a:gd name="connsiteY1" fmla="*/ 1042753 h 1080206"/>
                    <a:gd name="connsiteX2" fmla="*/ 1488558 w 1626781"/>
                    <a:gd name="connsiteY2" fmla="*/ 234679 h 1080206"/>
                    <a:gd name="connsiteX3" fmla="*/ 797442 w 1626781"/>
                    <a:gd name="connsiteY3" fmla="*/ 925795 h 1080206"/>
                    <a:gd name="connsiteX4" fmla="*/ 1020725 w 1626781"/>
                    <a:gd name="connsiteY4" fmla="*/ 117721 h 1080206"/>
                    <a:gd name="connsiteX5" fmla="*/ 329609 w 1626781"/>
                    <a:gd name="connsiteY5" fmla="*/ 798204 h 1080206"/>
                    <a:gd name="connsiteX6" fmla="*/ 574158 w 1626781"/>
                    <a:gd name="connsiteY6" fmla="*/ 763 h 1080206"/>
                    <a:gd name="connsiteX7" fmla="*/ 0 w 1626781"/>
                    <a:gd name="connsiteY7" fmla="*/ 659982 h 1080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6781" h="1080206">
                      <a:moveTo>
                        <a:pt x="1626781" y="734409"/>
                      </a:moveTo>
                      <a:cubicBezTo>
                        <a:pt x="1323753" y="1089713"/>
                        <a:pt x="1277679" y="1126041"/>
                        <a:pt x="1254642" y="1042753"/>
                      </a:cubicBezTo>
                      <a:cubicBezTo>
                        <a:pt x="1231605" y="959465"/>
                        <a:pt x="1564758" y="254172"/>
                        <a:pt x="1488558" y="234679"/>
                      </a:cubicBezTo>
                      <a:cubicBezTo>
                        <a:pt x="1412358" y="215186"/>
                        <a:pt x="875414" y="945288"/>
                        <a:pt x="797442" y="925795"/>
                      </a:cubicBezTo>
                      <a:cubicBezTo>
                        <a:pt x="719470" y="906302"/>
                        <a:pt x="1098697" y="138986"/>
                        <a:pt x="1020725" y="117721"/>
                      </a:cubicBezTo>
                      <a:cubicBezTo>
                        <a:pt x="942753" y="96456"/>
                        <a:pt x="404037" y="817697"/>
                        <a:pt x="329609" y="798204"/>
                      </a:cubicBezTo>
                      <a:cubicBezTo>
                        <a:pt x="255181" y="778711"/>
                        <a:pt x="629093" y="23800"/>
                        <a:pt x="574158" y="763"/>
                      </a:cubicBezTo>
                      <a:cubicBezTo>
                        <a:pt x="519223" y="-22274"/>
                        <a:pt x="131135" y="482773"/>
                        <a:pt x="0" y="659982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61" name="Ελεύθερη σχεδίαση 560"/>
                <p:cNvSpPr/>
                <p:nvPr/>
              </p:nvSpPr>
              <p:spPr>
                <a:xfrm>
                  <a:off x="4953065" y="4011862"/>
                  <a:ext cx="1690023" cy="1059480"/>
                </a:xfrm>
                <a:custGeom>
                  <a:avLst/>
                  <a:gdLst>
                    <a:gd name="connsiteX0" fmla="*/ 1626781 w 1626781"/>
                    <a:gd name="connsiteY0" fmla="*/ 374441 h 1066324"/>
                    <a:gd name="connsiteX1" fmla="*/ 946298 w 1626781"/>
                    <a:gd name="connsiteY1" fmla="*/ 1065557 h 1066324"/>
                    <a:gd name="connsiteX2" fmla="*/ 1180214 w 1626781"/>
                    <a:gd name="connsiteY2" fmla="*/ 257483 h 1066324"/>
                    <a:gd name="connsiteX3" fmla="*/ 489098 w 1626781"/>
                    <a:gd name="connsiteY3" fmla="*/ 948599 h 1066324"/>
                    <a:gd name="connsiteX4" fmla="*/ 712381 w 1626781"/>
                    <a:gd name="connsiteY4" fmla="*/ 140525 h 1066324"/>
                    <a:gd name="connsiteX5" fmla="*/ 21265 w 1626781"/>
                    <a:gd name="connsiteY5" fmla="*/ 821008 h 1066324"/>
                    <a:gd name="connsiteX6" fmla="*/ 265814 w 1626781"/>
                    <a:gd name="connsiteY6" fmla="*/ 23567 h 1066324"/>
                    <a:gd name="connsiteX7" fmla="*/ 0 w 1626781"/>
                    <a:gd name="connsiteY7" fmla="*/ 289381 h 1066324"/>
                    <a:gd name="connsiteX0" fmla="*/ 1935125 w 1935125"/>
                    <a:gd name="connsiteY0" fmla="*/ 351637 h 1043520"/>
                    <a:gd name="connsiteX1" fmla="*/ 1254642 w 1935125"/>
                    <a:gd name="connsiteY1" fmla="*/ 1042753 h 1043520"/>
                    <a:gd name="connsiteX2" fmla="*/ 1488558 w 1935125"/>
                    <a:gd name="connsiteY2" fmla="*/ 234679 h 1043520"/>
                    <a:gd name="connsiteX3" fmla="*/ 797442 w 1935125"/>
                    <a:gd name="connsiteY3" fmla="*/ 925795 h 1043520"/>
                    <a:gd name="connsiteX4" fmla="*/ 1020725 w 1935125"/>
                    <a:gd name="connsiteY4" fmla="*/ 117721 h 1043520"/>
                    <a:gd name="connsiteX5" fmla="*/ 329609 w 1935125"/>
                    <a:gd name="connsiteY5" fmla="*/ 798204 h 1043520"/>
                    <a:gd name="connsiteX6" fmla="*/ 574158 w 1935125"/>
                    <a:gd name="connsiteY6" fmla="*/ 763 h 1043520"/>
                    <a:gd name="connsiteX7" fmla="*/ 0 w 1935125"/>
                    <a:gd name="connsiteY7" fmla="*/ 659982 h 1043520"/>
                    <a:gd name="connsiteX0" fmla="*/ 1690023 w 1690023"/>
                    <a:gd name="connsiteY0" fmla="*/ 367597 h 1059480"/>
                    <a:gd name="connsiteX1" fmla="*/ 1009540 w 1690023"/>
                    <a:gd name="connsiteY1" fmla="*/ 1058713 h 1059480"/>
                    <a:gd name="connsiteX2" fmla="*/ 1243456 w 1690023"/>
                    <a:gd name="connsiteY2" fmla="*/ 250639 h 1059480"/>
                    <a:gd name="connsiteX3" fmla="*/ 552340 w 1690023"/>
                    <a:gd name="connsiteY3" fmla="*/ 941755 h 1059480"/>
                    <a:gd name="connsiteX4" fmla="*/ 775623 w 1690023"/>
                    <a:gd name="connsiteY4" fmla="*/ 133681 h 1059480"/>
                    <a:gd name="connsiteX5" fmla="*/ 84507 w 1690023"/>
                    <a:gd name="connsiteY5" fmla="*/ 814164 h 1059480"/>
                    <a:gd name="connsiteX6" fmla="*/ 329056 w 1690023"/>
                    <a:gd name="connsiteY6" fmla="*/ 16723 h 1059480"/>
                    <a:gd name="connsiteX7" fmla="*/ 0 w 1690023"/>
                    <a:gd name="connsiteY7" fmla="*/ 335855 h 1059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90023" h="1059480">
                      <a:moveTo>
                        <a:pt x="1690023" y="367597"/>
                      </a:moveTo>
                      <a:cubicBezTo>
                        <a:pt x="1386995" y="722901"/>
                        <a:pt x="1083968" y="1078206"/>
                        <a:pt x="1009540" y="1058713"/>
                      </a:cubicBezTo>
                      <a:cubicBezTo>
                        <a:pt x="935112" y="1039220"/>
                        <a:pt x="1319656" y="270132"/>
                        <a:pt x="1243456" y="250639"/>
                      </a:cubicBezTo>
                      <a:cubicBezTo>
                        <a:pt x="1167256" y="231146"/>
                        <a:pt x="630312" y="961248"/>
                        <a:pt x="552340" y="941755"/>
                      </a:cubicBezTo>
                      <a:cubicBezTo>
                        <a:pt x="474368" y="922262"/>
                        <a:pt x="853595" y="154946"/>
                        <a:pt x="775623" y="133681"/>
                      </a:cubicBezTo>
                      <a:cubicBezTo>
                        <a:pt x="697651" y="112416"/>
                        <a:pt x="158935" y="833657"/>
                        <a:pt x="84507" y="814164"/>
                      </a:cubicBezTo>
                      <a:cubicBezTo>
                        <a:pt x="10079" y="794671"/>
                        <a:pt x="343140" y="96441"/>
                        <a:pt x="329056" y="16723"/>
                      </a:cubicBezTo>
                      <a:cubicBezTo>
                        <a:pt x="314972" y="-62995"/>
                        <a:pt x="131135" y="158646"/>
                        <a:pt x="0" y="335855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591" name="Ευθύγραμμο βέλος σύνδεσης 590"/>
              <p:cNvCxnSpPr/>
              <p:nvPr/>
            </p:nvCxnSpPr>
            <p:spPr>
              <a:xfrm>
                <a:off x="3260558" y="2040468"/>
                <a:ext cx="3077660" cy="83273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2" name="TextBox 831"/>
            <p:cNvSpPr txBox="1"/>
            <p:nvPr/>
          </p:nvSpPr>
          <p:spPr>
            <a:xfrm rot="18021539">
              <a:off x="3609020" y="814752"/>
              <a:ext cx="1894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Γραμμικά</a:t>
              </a:r>
            </a:p>
            <a:p>
              <a:pPr algn="ctr"/>
              <a:r>
                <a:rPr lang="el-GR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Πολωμένο φως</a:t>
              </a:r>
              <a:endParaRPr lang="el-G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0" name="Ομάδα 639"/>
          <p:cNvGrpSpPr/>
          <p:nvPr/>
        </p:nvGrpSpPr>
        <p:grpSpPr>
          <a:xfrm rot="154790">
            <a:off x="4063577" y="1770566"/>
            <a:ext cx="2000787" cy="2502296"/>
            <a:chOff x="4956259" y="1754076"/>
            <a:chExt cx="1489093" cy="1897663"/>
          </a:xfrm>
        </p:grpSpPr>
        <p:pic>
          <p:nvPicPr>
            <p:cNvPr id="557" name="Εικόνα 5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016599">
              <a:off x="4956259" y="1816691"/>
              <a:ext cx="1489093" cy="1835048"/>
            </a:xfrm>
            <a:prstGeom prst="rect">
              <a:avLst/>
            </a:prstGeom>
          </p:spPr>
        </p:pic>
        <p:cxnSp>
          <p:nvCxnSpPr>
            <p:cNvPr id="573" name="Ευθύγραμμο βέλος σύνδεσης 572"/>
            <p:cNvCxnSpPr>
              <a:stCxn id="557" idx="2"/>
            </p:cNvCxnSpPr>
            <p:nvPr/>
          </p:nvCxnSpPr>
          <p:spPr>
            <a:xfrm rot="21445210" flipH="1" flipV="1">
              <a:off x="5713764" y="1831899"/>
              <a:ext cx="97814" cy="174728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Ευθύγραμμο βέλος σύνδεσης 575"/>
            <p:cNvCxnSpPr/>
            <p:nvPr/>
          </p:nvCxnSpPr>
          <p:spPr>
            <a:xfrm rot="21445210" flipH="1">
              <a:off x="5237233" y="2705602"/>
              <a:ext cx="828808" cy="11182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TextBox 630"/>
            <p:cNvSpPr txBox="1"/>
            <p:nvPr/>
          </p:nvSpPr>
          <p:spPr>
            <a:xfrm>
              <a:off x="5370364" y="1754076"/>
              <a:ext cx="287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2" name="TextBox 631"/>
            <p:cNvSpPr txBox="1"/>
            <p:nvPr/>
          </p:nvSpPr>
          <p:spPr>
            <a:xfrm>
              <a:off x="5150988" y="2437180"/>
              <a:ext cx="287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5" name="Ευθύγραμμο βέλος σύνδεσης 34"/>
          <p:cNvCxnSpPr/>
          <p:nvPr/>
        </p:nvCxnSpPr>
        <p:spPr>
          <a:xfrm flipH="1">
            <a:off x="5457242" y="3368162"/>
            <a:ext cx="651645" cy="258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Ευθύγραμμο βέλος σύνδεσης 72"/>
          <p:cNvCxnSpPr/>
          <p:nvPr/>
        </p:nvCxnSpPr>
        <p:spPr>
          <a:xfrm flipV="1">
            <a:off x="5932362" y="3235967"/>
            <a:ext cx="180000" cy="44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ύγραμμο βέλος σύνδεσης 71"/>
          <p:cNvCxnSpPr/>
          <p:nvPr/>
        </p:nvCxnSpPr>
        <p:spPr>
          <a:xfrm flipV="1">
            <a:off x="5892887" y="3077115"/>
            <a:ext cx="216000" cy="200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Ευθύγραμμο βέλος σύνδεσης 73"/>
          <p:cNvCxnSpPr/>
          <p:nvPr/>
        </p:nvCxnSpPr>
        <p:spPr>
          <a:xfrm flipH="1" flipV="1">
            <a:off x="5691538" y="2859155"/>
            <a:ext cx="396000" cy="50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ύγραμμο βέλος σύνδεσης 66"/>
          <p:cNvCxnSpPr/>
          <p:nvPr/>
        </p:nvCxnSpPr>
        <p:spPr>
          <a:xfrm flipV="1">
            <a:off x="5813247" y="2674310"/>
            <a:ext cx="180000" cy="61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 flipH="1">
            <a:off x="5901826" y="3339000"/>
            <a:ext cx="187402" cy="397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Ευθύγραμμο βέλος σύνδεσης 70"/>
          <p:cNvCxnSpPr/>
          <p:nvPr/>
        </p:nvCxnSpPr>
        <p:spPr>
          <a:xfrm flipH="1">
            <a:off x="5763967" y="3338007"/>
            <a:ext cx="325261" cy="505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Ευθύγραμμο βέλος σύνδεσης 143"/>
          <p:cNvCxnSpPr/>
          <p:nvPr/>
        </p:nvCxnSpPr>
        <p:spPr>
          <a:xfrm flipV="1">
            <a:off x="5875498" y="2945221"/>
            <a:ext cx="216000" cy="32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Ευθύγραμμο βέλος σύνδεσης 147"/>
          <p:cNvCxnSpPr/>
          <p:nvPr/>
        </p:nvCxnSpPr>
        <p:spPr>
          <a:xfrm flipV="1">
            <a:off x="5843528" y="2797856"/>
            <a:ext cx="203659" cy="4874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Ευθύγραμμο βέλος σύνδεσης 157"/>
          <p:cNvCxnSpPr/>
          <p:nvPr/>
        </p:nvCxnSpPr>
        <p:spPr>
          <a:xfrm>
            <a:off x="5109924" y="3099417"/>
            <a:ext cx="402912" cy="898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Ευθύγραμμο βέλος σύνδεσης 159"/>
          <p:cNvCxnSpPr/>
          <p:nvPr/>
        </p:nvCxnSpPr>
        <p:spPr>
          <a:xfrm>
            <a:off x="5796904" y="3274562"/>
            <a:ext cx="830299" cy="18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Ευθύγραμμο βέλος σύνδεσης 161"/>
          <p:cNvCxnSpPr/>
          <p:nvPr/>
        </p:nvCxnSpPr>
        <p:spPr>
          <a:xfrm>
            <a:off x="6899994" y="3532896"/>
            <a:ext cx="830299" cy="18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Ευθύγραμμο βέλος σύνδεσης 185"/>
          <p:cNvCxnSpPr/>
          <p:nvPr/>
        </p:nvCxnSpPr>
        <p:spPr>
          <a:xfrm flipH="1">
            <a:off x="5551299" y="3347031"/>
            <a:ext cx="557590" cy="473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ύγραμμο βέλος σύνδεσης 186"/>
          <p:cNvCxnSpPr/>
          <p:nvPr/>
        </p:nvCxnSpPr>
        <p:spPr>
          <a:xfrm flipH="1">
            <a:off x="5640850" y="3347031"/>
            <a:ext cx="468038" cy="522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/>
          <p:nvPr/>
        </p:nvCxnSpPr>
        <p:spPr>
          <a:xfrm flipH="1">
            <a:off x="5493503" y="3337014"/>
            <a:ext cx="615385" cy="39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Ευθύγραμμο βέλος σύνδεσης 51"/>
          <p:cNvCxnSpPr/>
          <p:nvPr/>
        </p:nvCxnSpPr>
        <p:spPr>
          <a:xfrm>
            <a:off x="5989414" y="3311470"/>
            <a:ext cx="81265" cy="136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Ευθύγραμμο βέλος σύνδεσης 188"/>
          <p:cNvCxnSpPr/>
          <p:nvPr/>
        </p:nvCxnSpPr>
        <p:spPr>
          <a:xfrm flipH="1">
            <a:off x="6000887" y="3339313"/>
            <a:ext cx="36339" cy="234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Ευθύγραμμο βέλος σύνδεσης 214"/>
          <p:cNvCxnSpPr/>
          <p:nvPr/>
        </p:nvCxnSpPr>
        <p:spPr>
          <a:xfrm flipH="1" flipV="1">
            <a:off x="5601670" y="2999498"/>
            <a:ext cx="507218" cy="347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Ευθύγραμμο βέλος σύνδεσης 215"/>
          <p:cNvCxnSpPr/>
          <p:nvPr/>
        </p:nvCxnSpPr>
        <p:spPr>
          <a:xfrm flipH="1" flipV="1">
            <a:off x="5530493" y="3118372"/>
            <a:ext cx="578394" cy="229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Ευθύγραμμο βέλος σύνδεσης 216"/>
          <p:cNvCxnSpPr/>
          <p:nvPr/>
        </p:nvCxnSpPr>
        <p:spPr>
          <a:xfrm flipH="1" flipV="1">
            <a:off x="5492718" y="3248209"/>
            <a:ext cx="616170" cy="110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Ευθύγραμμο βέλος σύνδεσης 217"/>
          <p:cNvCxnSpPr/>
          <p:nvPr/>
        </p:nvCxnSpPr>
        <p:spPr>
          <a:xfrm flipH="1">
            <a:off x="5444745" y="3358868"/>
            <a:ext cx="664928" cy="20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Ευθύγραμμο βέλος σύνδεσης 218"/>
          <p:cNvCxnSpPr/>
          <p:nvPr/>
        </p:nvCxnSpPr>
        <p:spPr>
          <a:xfrm flipH="1">
            <a:off x="5438690" y="3369333"/>
            <a:ext cx="648000" cy="14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Ευθύγραμμο βέλος σύνδεσης 234"/>
          <p:cNvCxnSpPr/>
          <p:nvPr/>
        </p:nvCxnSpPr>
        <p:spPr>
          <a:xfrm flipH="1" flipV="1">
            <a:off x="6066274" y="2574270"/>
            <a:ext cx="78875" cy="773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Ευθύγραμμο βέλος σύνδεσης 235"/>
          <p:cNvCxnSpPr/>
          <p:nvPr/>
        </p:nvCxnSpPr>
        <p:spPr>
          <a:xfrm flipH="1" flipV="1">
            <a:off x="5889538" y="2680212"/>
            <a:ext cx="219349" cy="656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Ευθύγραμμο βέλος σύνδεσης 236"/>
          <p:cNvCxnSpPr/>
          <p:nvPr/>
        </p:nvCxnSpPr>
        <p:spPr>
          <a:xfrm flipH="1" flipV="1">
            <a:off x="5777209" y="2755490"/>
            <a:ext cx="331679" cy="581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Ευθύγραμμο βέλος σύνδεσης 247"/>
          <p:cNvCxnSpPr/>
          <p:nvPr/>
        </p:nvCxnSpPr>
        <p:spPr>
          <a:xfrm flipV="1">
            <a:off x="6355394" y="2616670"/>
            <a:ext cx="398517" cy="79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Ευθύγραμμο βέλος σύνδεσης 248"/>
          <p:cNvCxnSpPr/>
          <p:nvPr/>
        </p:nvCxnSpPr>
        <p:spPr>
          <a:xfrm flipV="1">
            <a:off x="6317312" y="2551967"/>
            <a:ext cx="324000" cy="828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Ευθύγραμμο βέλος σύνδεσης 249"/>
          <p:cNvCxnSpPr/>
          <p:nvPr/>
        </p:nvCxnSpPr>
        <p:spPr>
          <a:xfrm flipV="1">
            <a:off x="6285624" y="2523581"/>
            <a:ext cx="239855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Ευθύγραμμο βέλος σύνδεσης 250"/>
          <p:cNvCxnSpPr/>
          <p:nvPr/>
        </p:nvCxnSpPr>
        <p:spPr>
          <a:xfrm flipV="1">
            <a:off x="6266398" y="2508326"/>
            <a:ext cx="135205" cy="866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Ευθύγραμμο βέλος σύνδεσης 251"/>
          <p:cNvCxnSpPr/>
          <p:nvPr/>
        </p:nvCxnSpPr>
        <p:spPr>
          <a:xfrm flipV="1">
            <a:off x="6223204" y="2510054"/>
            <a:ext cx="73570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Ευθύγραμμο βέλος σύνδεσης 252"/>
          <p:cNvCxnSpPr/>
          <p:nvPr/>
        </p:nvCxnSpPr>
        <p:spPr>
          <a:xfrm flipH="1" flipV="1">
            <a:off x="6165456" y="2545884"/>
            <a:ext cx="24297" cy="812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Ευθύγραμμο βέλος σύνδεσης 269"/>
          <p:cNvCxnSpPr/>
          <p:nvPr/>
        </p:nvCxnSpPr>
        <p:spPr>
          <a:xfrm flipV="1">
            <a:off x="6444797" y="3222992"/>
            <a:ext cx="246147" cy="2117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Ευθύγραμμο βέλος σύνδεσης 270"/>
          <p:cNvCxnSpPr/>
          <p:nvPr/>
        </p:nvCxnSpPr>
        <p:spPr>
          <a:xfrm flipV="1">
            <a:off x="6429864" y="2790156"/>
            <a:ext cx="538452" cy="625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Ευθύγραμμο βέλος σύνδεσης 271"/>
          <p:cNvCxnSpPr/>
          <p:nvPr/>
        </p:nvCxnSpPr>
        <p:spPr>
          <a:xfrm flipV="1">
            <a:off x="6402908" y="2704948"/>
            <a:ext cx="470801" cy="6942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Ευθύγραμμο βέλος σύνδεσης 280"/>
          <p:cNvCxnSpPr/>
          <p:nvPr/>
        </p:nvCxnSpPr>
        <p:spPr>
          <a:xfrm flipV="1">
            <a:off x="6507908" y="3357011"/>
            <a:ext cx="113748" cy="848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Ευθύγραμμο βέλος σύνδεσης 643"/>
          <p:cNvCxnSpPr/>
          <p:nvPr/>
        </p:nvCxnSpPr>
        <p:spPr>
          <a:xfrm>
            <a:off x="9118326" y="4066563"/>
            <a:ext cx="1061717" cy="22893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Ευθύγραμμο βέλος σύνδεσης 683"/>
          <p:cNvCxnSpPr/>
          <p:nvPr/>
        </p:nvCxnSpPr>
        <p:spPr>
          <a:xfrm flipH="1">
            <a:off x="6566564" y="3616259"/>
            <a:ext cx="651645" cy="258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Ευθύγραμμο βέλος σύνδεσης 684"/>
          <p:cNvCxnSpPr/>
          <p:nvPr/>
        </p:nvCxnSpPr>
        <p:spPr>
          <a:xfrm flipV="1">
            <a:off x="7041684" y="3484064"/>
            <a:ext cx="180000" cy="44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Ευθύγραμμο βέλος σύνδεσης 685"/>
          <p:cNvCxnSpPr/>
          <p:nvPr/>
        </p:nvCxnSpPr>
        <p:spPr>
          <a:xfrm flipV="1">
            <a:off x="7002209" y="3325212"/>
            <a:ext cx="216000" cy="200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Ευθύγραμμο βέλος σύνδεσης 686"/>
          <p:cNvCxnSpPr/>
          <p:nvPr/>
        </p:nvCxnSpPr>
        <p:spPr>
          <a:xfrm flipH="1" flipV="1">
            <a:off x="6800860" y="3107252"/>
            <a:ext cx="396000" cy="50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Ευθύγραμμο βέλος σύνδεσης 687"/>
          <p:cNvCxnSpPr/>
          <p:nvPr/>
        </p:nvCxnSpPr>
        <p:spPr>
          <a:xfrm flipV="1">
            <a:off x="6922569" y="2922407"/>
            <a:ext cx="180000" cy="61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Ευθύγραμμο βέλος σύνδεσης 688"/>
          <p:cNvCxnSpPr/>
          <p:nvPr/>
        </p:nvCxnSpPr>
        <p:spPr>
          <a:xfrm flipH="1">
            <a:off x="7011148" y="3587097"/>
            <a:ext cx="187402" cy="397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Ευθύγραμμο βέλος σύνδεσης 689"/>
          <p:cNvCxnSpPr/>
          <p:nvPr/>
        </p:nvCxnSpPr>
        <p:spPr>
          <a:xfrm flipH="1">
            <a:off x="6873289" y="3586104"/>
            <a:ext cx="325261" cy="505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Ευθύγραμμο βέλος σύνδεσης 690"/>
          <p:cNvCxnSpPr/>
          <p:nvPr/>
        </p:nvCxnSpPr>
        <p:spPr>
          <a:xfrm flipV="1">
            <a:off x="6984820" y="3193318"/>
            <a:ext cx="216000" cy="32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Ευθύγραμμο βέλος σύνδεσης 691"/>
          <p:cNvCxnSpPr/>
          <p:nvPr/>
        </p:nvCxnSpPr>
        <p:spPr>
          <a:xfrm flipV="1">
            <a:off x="6952850" y="3045953"/>
            <a:ext cx="203659" cy="4874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Ευθύγραμμο βέλος σύνδεσης 692"/>
          <p:cNvCxnSpPr/>
          <p:nvPr/>
        </p:nvCxnSpPr>
        <p:spPr>
          <a:xfrm>
            <a:off x="6906226" y="3522659"/>
            <a:ext cx="830299" cy="18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Ευθύγραμμο βέλος σύνδεσης 693"/>
          <p:cNvCxnSpPr/>
          <p:nvPr/>
        </p:nvCxnSpPr>
        <p:spPr>
          <a:xfrm flipH="1">
            <a:off x="6660621" y="3595128"/>
            <a:ext cx="557590" cy="473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Ευθύγραμμο βέλος σύνδεσης 694"/>
          <p:cNvCxnSpPr/>
          <p:nvPr/>
        </p:nvCxnSpPr>
        <p:spPr>
          <a:xfrm flipH="1">
            <a:off x="6750172" y="3595128"/>
            <a:ext cx="468038" cy="522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Ευθύγραμμο βέλος σύνδεσης 695"/>
          <p:cNvCxnSpPr/>
          <p:nvPr/>
        </p:nvCxnSpPr>
        <p:spPr>
          <a:xfrm flipH="1">
            <a:off x="6602825" y="3585111"/>
            <a:ext cx="615385" cy="39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Ευθύγραμμο βέλος σύνδεσης 696"/>
          <p:cNvCxnSpPr/>
          <p:nvPr/>
        </p:nvCxnSpPr>
        <p:spPr>
          <a:xfrm>
            <a:off x="7098736" y="3559567"/>
            <a:ext cx="81265" cy="136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Ευθύγραμμο βέλος σύνδεσης 697"/>
          <p:cNvCxnSpPr/>
          <p:nvPr/>
        </p:nvCxnSpPr>
        <p:spPr>
          <a:xfrm flipH="1">
            <a:off x="7110209" y="3587410"/>
            <a:ext cx="36339" cy="234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Ευθύγραμμο βέλος σύνδεσης 698"/>
          <p:cNvCxnSpPr/>
          <p:nvPr/>
        </p:nvCxnSpPr>
        <p:spPr>
          <a:xfrm flipH="1" flipV="1">
            <a:off x="6710992" y="3247595"/>
            <a:ext cx="507218" cy="347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Ευθύγραμμο βέλος σύνδεσης 699"/>
          <p:cNvCxnSpPr/>
          <p:nvPr/>
        </p:nvCxnSpPr>
        <p:spPr>
          <a:xfrm flipH="1" flipV="1">
            <a:off x="6639815" y="3366469"/>
            <a:ext cx="578394" cy="229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Ευθύγραμμο βέλος σύνδεσης 700"/>
          <p:cNvCxnSpPr/>
          <p:nvPr/>
        </p:nvCxnSpPr>
        <p:spPr>
          <a:xfrm flipH="1" flipV="1">
            <a:off x="6602040" y="3496306"/>
            <a:ext cx="616170" cy="110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Ευθύγραμμο βέλος σύνδεσης 701"/>
          <p:cNvCxnSpPr/>
          <p:nvPr/>
        </p:nvCxnSpPr>
        <p:spPr>
          <a:xfrm flipH="1">
            <a:off x="6554067" y="3606965"/>
            <a:ext cx="664928" cy="20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Ευθύγραμμο βέλος σύνδεσης 702"/>
          <p:cNvCxnSpPr/>
          <p:nvPr/>
        </p:nvCxnSpPr>
        <p:spPr>
          <a:xfrm flipH="1">
            <a:off x="6548012" y="3617430"/>
            <a:ext cx="648000" cy="14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Ευθύγραμμο βέλος σύνδεσης 703"/>
          <p:cNvCxnSpPr/>
          <p:nvPr/>
        </p:nvCxnSpPr>
        <p:spPr>
          <a:xfrm flipH="1" flipV="1">
            <a:off x="7175596" y="2822367"/>
            <a:ext cx="78875" cy="773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Ευθύγραμμο βέλος σύνδεσης 704"/>
          <p:cNvCxnSpPr/>
          <p:nvPr/>
        </p:nvCxnSpPr>
        <p:spPr>
          <a:xfrm flipH="1" flipV="1">
            <a:off x="6998860" y="2928309"/>
            <a:ext cx="219349" cy="656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Ευθύγραμμο βέλος σύνδεσης 705"/>
          <p:cNvCxnSpPr/>
          <p:nvPr/>
        </p:nvCxnSpPr>
        <p:spPr>
          <a:xfrm flipH="1" flipV="1">
            <a:off x="6886531" y="3003587"/>
            <a:ext cx="331679" cy="581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Ευθύγραμμο βέλος σύνδεσης 706"/>
          <p:cNvCxnSpPr/>
          <p:nvPr/>
        </p:nvCxnSpPr>
        <p:spPr>
          <a:xfrm flipV="1">
            <a:off x="7464716" y="2864767"/>
            <a:ext cx="398517" cy="79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Ευθύγραμμο βέλος σύνδεσης 707"/>
          <p:cNvCxnSpPr/>
          <p:nvPr/>
        </p:nvCxnSpPr>
        <p:spPr>
          <a:xfrm flipV="1">
            <a:off x="7426634" y="2800064"/>
            <a:ext cx="324000" cy="828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Ευθύγραμμο βέλος σύνδεσης 708"/>
          <p:cNvCxnSpPr/>
          <p:nvPr/>
        </p:nvCxnSpPr>
        <p:spPr>
          <a:xfrm flipV="1">
            <a:off x="7394946" y="2771678"/>
            <a:ext cx="239855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Ευθύγραμμο βέλος σύνδεσης 709"/>
          <p:cNvCxnSpPr/>
          <p:nvPr/>
        </p:nvCxnSpPr>
        <p:spPr>
          <a:xfrm flipV="1">
            <a:off x="7375720" y="2756423"/>
            <a:ext cx="135205" cy="866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Ευθύγραμμο βέλος σύνδεσης 710"/>
          <p:cNvCxnSpPr/>
          <p:nvPr/>
        </p:nvCxnSpPr>
        <p:spPr>
          <a:xfrm flipV="1">
            <a:off x="7332526" y="2758151"/>
            <a:ext cx="73570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Ευθύγραμμο βέλος σύνδεσης 711"/>
          <p:cNvCxnSpPr/>
          <p:nvPr/>
        </p:nvCxnSpPr>
        <p:spPr>
          <a:xfrm flipH="1" flipV="1">
            <a:off x="7274778" y="2793981"/>
            <a:ext cx="24297" cy="812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Ευθύγραμμο βέλος σύνδεσης 712"/>
          <p:cNvCxnSpPr/>
          <p:nvPr/>
        </p:nvCxnSpPr>
        <p:spPr>
          <a:xfrm flipV="1">
            <a:off x="7554119" y="3471089"/>
            <a:ext cx="246147" cy="2117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Ευθύγραμμο βέλος σύνδεσης 713"/>
          <p:cNvCxnSpPr/>
          <p:nvPr/>
        </p:nvCxnSpPr>
        <p:spPr>
          <a:xfrm flipV="1">
            <a:off x="7539186" y="3038253"/>
            <a:ext cx="538452" cy="625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Ευθύγραμμο βέλος σύνδεσης 714"/>
          <p:cNvCxnSpPr/>
          <p:nvPr/>
        </p:nvCxnSpPr>
        <p:spPr>
          <a:xfrm flipV="1">
            <a:off x="7512230" y="2953045"/>
            <a:ext cx="470801" cy="6942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Ευθύγραμμο βέλος σύνδεσης 715"/>
          <p:cNvCxnSpPr/>
          <p:nvPr/>
        </p:nvCxnSpPr>
        <p:spPr>
          <a:xfrm flipV="1">
            <a:off x="7617230" y="3605108"/>
            <a:ext cx="113748" cy="848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Ευθύγραμμο βέλος σύνδεσης 749"/>
          <p:cNvCxnSpPr/>
          <p:nvPr/>
        </p:nvCxnSpPr>
        <p:spPr>
          <a:xfrm flipH="1">
            <a:off x="7651090" y="3882051"/>
            <a:ext cx="651645" cy="258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1" name="Ευθύγραμμο βέλος σύνδεσης 750"/>
          <p:cNvCxnSpPr/>
          <p:nvPr/>
        </p:nvCxnSpPr>
        <p:spPr>
          <a:xfrm flipV="1">
            <a:off x="8126210" y="3749856"/>
            <a:ext cx="180000" cy="44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Ευθύγραμμο βέλος σύνδεσης 751"/>
          <p:cNvCxnSpPr/>
          <p:nvPr/>
        </p:nvCxnSpPr>
        <p:spPr>
          <a:xfrm flipV="1">
            <a:off x="8086735" y="3591004"/>
            <a:ext cx="216000" cy="200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Ευθύγραμμο βέλος σύνδεσης 752"/>
          <p:cNvCxnSpPr/>
          <p:nvPr/>
        </p:nvCxnSpPr>
        <p:spPr>
          <a:xfrm flipH="1" flipV="1">
            <a:off x="7885386" y="3373044"/>
            <a:ext cx="396000" cy="50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4" name="Ευθύγραμμο βέλος σύνδεσης 753"/>
          <p:cNvCxnSpPr/>
          <p:nvPr/>
        </p:nvCxnSpPr>
        <p:spPr>
          <a:xfrm flipV="1">
            <a:off x="8007095" y="3188199"/>
            <a:ext cx="180000" cy="61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Ευθύγραμμο βέλος σύνδεσης 754"/>
          <p:cNvCxnSpPr/>
          <p:nvPr/>
        </p:nvCxnSpPr>
        <p:spPr>
          <a:xfrm flipH="1">
            <a:off x="8095674" y="3852889"/>
            <a:ext cx="187402" cy="397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6" name="Ευθύγραμμο βέλος σύνδεσης 755"/>
          <p:cNvCxnSpPr/>
          <p:nvPr/>
        </p:nvCxnSpPr>
        <p:spPr>
          <a:xfrm flipH="1">
            <a:off x="7957815" y="3851896"/>
            <a:ext cx="325261" cy="505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Ευθύγραμμο βέλος σύνδεσης 756"/>
          <p:cNvCxnSpPr/>
          <p:nvPr/>
        </p:nvCxnSpPr>
        <p:spPr>
          <a:xfrm flipV="1">
            <a:off x="8069346" y="3459110"/>
            <a:ext cx="216000" cy="32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8" name="Ευθύγραμμο βέλος σύνδεσης 757"/>
          <p:cNvCxnSpPr/>
          <p:nvPr/>
        </p:nvCxnSpPr>
        <p:spPr>
          <a:xfrm flipV="1">
            <a:off x="8037376" y="3311745"/>
            <a:ext cx="203659" cy="4874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Ευθύγραμμο βέλος σύνδεσης 758"/>
          <p:cNvCxnSpPr/>
          <p:nvPr/>
        </p:nvCxnSpPr>
        <p:spPr>
          <a:xfrm>
            <a:off x="7990752" y="3788451"/>
            <a:ext cx="830299" cy="18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Ευθύγραμμο βέλος σύνδεσης 759"/>
          <p:cNvCxnSpPr/>
          <p:nvPr/>
        </p:nvCxnSpPr>
        <p:spPr>
          <a:xfrm flipH="1">
            <a:off x="7745147" y="3860920"/>
            <a:ext cx="557590" cy="473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1" name="Ευθύγραμμο βέλος σύνδεσης 760"/>
          <p:cNvCxnSpPr/>
          <p:nvPr/>
        </p:nvCxnSpPr>
        <p:spPr>
          <a:xfrm flipH="1">
            <a:off x="7834698" y="3860920"/>
            <a:ext cx="468038" cy="522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Ευθύγραμμο βέλος σύνδεσης 761"/>
          <p:cNvCxnSpPr/>
          <p:nvPr/>
        </p:nvCxnSpPr>
        <p:spPr>
          <a:xfrm flipH="1">
            <a:off x="7687351" y="3850903"/>
            <a:ext cx="615385" cy="39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3" name="Ευθύγραμμο βέλος σύνδεσης 762"/>
          <p:cNvCxnSpPr/>
          <p:nvPr/>
        </p:nvCxnSpPr>
        <p:spPr>
          <a:xfrm>
            <a:off x="8183262" y="3825359"/>
            <a:ext cx="81265" cy="136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Ευθύγραμμο βέλος σύνδεσης 763"/>
          <p:cNvCxnSpPr/>
          <p:nvPr/>
        </p:nvCxnSpPr>
        <p:spPr>
          <a:xfrm flipH="1">
            <a:off x="8194735" y="3853202"/>
            <a:ext cx="36339" cy="234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Ευθύγραμμο βέλος σύνδεσης 764"/>
          <p:cNvCxnSpPr/>
          <p:nvPr/>
        </p:nvCxnSpPr>
        <p:spPr>
          <a:xfrm flipH="1" flipV="1">
            <a:off x="7795518" y="3513387"/>
            <a:ext cx="507218" cy="347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6" name="Ευθύγραμμο βέλος σύνδεσης 765"/>
          <p:cNvCxnSpPr/>
          <p:nvPr/>
        </p:nvCxnSpPr>
        <p:spPr>
          <a:xfrm flipH="1" flipV="1">
            <a:off x="7724341" y="3632261"/>
            <a:ext cx="578394" cy="229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Ευθύγραμμο βέλος σύνδεσης 766"/>
          <p:cNvCxnSpPr/>
          <p:nvPr/>
        </p:nvCxnSpPr>
        <p:spPr>
          <a:xfrm flipH="1" flipV="1">
            <a:off x="7686566" y="3762098"/>
            <a:ext cx="616170" cy="110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Ευθύγραμμο βέλος σύνδεσης 767"/>
          <p:cNvCxnSpPr/>
          <p:nvPr/>
        </p:nvCxnSpPr>
        <p:spPr>
          <a:xfrm flipH="1">
            <a:off x="7638593" y="3872757"/>
            <a:ext cx="664928" cy="20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Ευθύγραμμο βέλος σύνδεσης 768"/>
          <p:cNvCxnSpPr/>
          <p:nvPr/>
        </p:nvCxnSpPr>
        <p:spPr>
          <a:xfrm flipH="1">
            <a:off x="7632538" y="3883222"/>
            <a:ext cx="648000" cy="14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" name="Ευθύγραμμο βέλος σύνδεσης 769"/>
          <p:cNvCxnSpPr/>
          <p:nvPr/>
        </p:nvCxnSpPr>
        <p:spPr>
          <a:xfrm flipH="1" flipV="1">
            <a:off x="8260122" y="3088159"/>
            <a:ext cx="78875" cy="773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Ευθύγραμμο βέλος σύνδεσης 770"/>
          <p:cNvCxnSpPr/>
          <p:nvPr/>
        </p:nvCxnSpPr>
        <p:spPr>
          <a:xfrm flipH="1" flipV="1">
            <a:off x="8083386" y="3194101"/>
            <a:ext cx="219349" cy="656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Ευθύγραμμο βέλος σύνδεσης 771"/>
          <p:cNvCxnSpPr/>
          <p:nvPr/>
        </p:nvCxnSpPr>
        <p:spPr>
          <a:xfrm flipH="1" flipV="1">
            <a:off x="7971057" y="3269379"/>
            <a:ext cx="331679" cy="581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Ευθύγραμμο βέλος σύνδεσης 772"/>
          <p:cNvCxnSpPr/>
          <p:nvPr/>
        </p:nvCxnSpPr>
        <p:spPr>
          <a:xfrm flipV="1">
            <a:off x="8549242" y="3130559"/>
            <a:ext cx="398517" cy="79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4" name="Ευθύγραμμο βέλος σύνδεσης 773"/>
          <p:cNvCxnSpPr/>
          <p:nvPr/>
        </p:nvCxnSpPr>
        <p:spPr>
          <a:xfrm flipV="1">
            <a:off x="8511160" y="3065856"/>
            <a:ext cx="324000" cy="828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Ευθύγραμμο βέλος σύνδεσης 774"/>
          <p:cNvCxnSpPr/>
          <p:nvPr/>
        </p:nvCxnSpPr>
        <p:spPr>
          <a:xfrm flipV="1">
            <a:off x="8479472" y="3037470"/>
            <a:ext cx="239855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6" name="Ευθύγραμμο βέλος σύνδεσης 775"/>
          <p:cNvCxnSpPr/>
          <p:nvPr/>
        </p:nvCxnSpPr>
        <p:spPr>
          <a:xfrm flipV="1">
            <a:off x="8460246" y="3022215"/>
            <a:ext cx="135205" cy="866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7" name="Ευθύγραμμο βέλος σύνδεσης 776"/>
          <p:cNvCxnSpPr/>
          <p:nvPr/>
        </p:nvCxnSpPr>
        <p:spPr>
          <a:xfrm flipV="1">
            <a:off x="8417052" y="3023943"/>
            <a:ext cx="73570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Ευθύγραμμο βέλος σύνδεσης 777"/>
          <p:cNvCxnSpPr/>
          <p:nvPr/>
        </p:nvCxnSpPr>
        <p:spPr>
          <a:xfrm flipH="1" flipV="1">
            <a:off x="8359304" y="3059773"/>
            <a:ext cx="24297" cy="812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Ευθύγραμμο βέλος σύνδεσης 778"/>
          <p:cNvCxnSpPr/>
          <p:nvPr/>
        </p:nvCxnSpPr>
        <p:spPr>
          <a:xfrm flipV="1">
            <a:off x="8638645" y="3736881"/>
            <a:ext cx="246147" cy="2117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" name="Ευθύγραμμο βέλος σύνδεσης 779"/>
          <p:cNvCxnSpPr/>
          <p:nvPr/>
        </p:nvCxnSpPr>
        <p:spPr>
          <a:xfrm flipV="1">
            <a:off x="8623712" y="3304045"/>
            <a:ext cx="538452" cy="625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Ευθύγραμμο βέλος σύνδεσης 780"/>
          <p:cNvCxnSpPr/>
          <p:nvPr/>
        </p:nvCxnSpPr>
        <p:spPr>
          <a:xfrm flipV="1">
            <a:off x="8596756" y="3218837"/>
            <a:ext cx="470801" cy="6942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Ευθύγραμμο βέλος σύνδεσης 781"/>
          <p:cNvCxnSpPr/>
          <p:nvPr/>
        </p:nvCxnSpPr>
        <p:spPr>
          <a:xfrm flipV="1">
            <a:off x="8701756" y="3870900"/>
            <a:ext cx="113748" cy="848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Ευθύγραμμο βέλος σύνδεσης 782"/>
          <p:cNvCxnSpPr/>
          <p:nvPr/>
        </p:nvCxnSpPr>
        <p:spPr>
          <a:xfrm flipH="1">
            <a:off x="8756878" y="4147865"/>
            <a:ext cx="651645" cy="258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4" name="Ευθύγραμμο βέλος σύνδεσης 783"/>
          <p:cNvCxnSpPr/>
          <p:nvPr/>
        </p:nvCxnSpPr>
        <p:spPr>
          <a:xfrm flipV="1">
            <a:off x="9231998" y="4015670"/>
            <a:ext cx="180000" cy="44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Ευθύγραμμο βέλος σύνδεσης 784"/>
          <p:cNvCxnSpPr/>
          <p:nvPr/>
        </p:nvCxnSpPr>
        <p:spPr>
          <a:xfrm flipV="1">
            <a:off x="9192523" y="3856818"/>
            <a:ext cx="216000" cy="200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Ευθύγραμμο βέλος σύνδεσης 785"/>
          <p:cNvCxnSpPr/>
          <p:nvPr/>
        </p:nvCxnSpPr>
        <p:spPr>
          <a:xfrm flipH="1" flipV="1">
            <a:off x="8991174" y="3638858"/>
            <a:ext cx="396000" cy="50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7" name="Ευθύγραμμο βέλος σύνδεσης 786"/>
          <p:cNvCxnSpPr/>
          <p:nvPr/>
        </p:nvCxnSpPr>
        <p:spPr>
          <a:xfrm flipV="1">
            <a:off x="9112883" y="3454013"/>
            <a:ext cx="180000" cy="61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Ευθύγραμμο βέλος σύνδεσης 787"/>
          <p:cNvCxnSpPr/>
          <p:nvPr/>
        </p:nvCxnSpPr>
        <p:spPr>
          <a:xfrm flipH="1">
            <a:off x="9201462" y="4118703"/>
            <a:ext cx="187402" cy="397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9" name="Ευθύγραμμο βέλος σύνδεσης 788"/>
          <p:cNvCxnSpPr/>
          <p:nvPr/>
        </p:nvCxnSpPr>
        <p:spPr>
          <a:xfrm flipH="1">
            <a:off x="9063603" y="4117710"/>
            <a:ext cx="325261" cy="505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0" name="Ευθύγραμμο βέλος σύνδεσης 789"/>
          <p:cNvCxnSpPr/>
          <p:nvPr/>
        </p:nvCxnSpPr>
        <p:spPr>
          <a:xfrm flipV="1">
            <a:off x="9175134" y="3724924"/>
            <a:ext cx="216000" cy="32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1" name="Ευθύγραμμο βέλος σύνδεσης 790"/>
          <p:cNvCxnSpPr/>
          <p:nvPr/>
        </p:nvCxnSpPr>
        <p:spPr>
          <a:xfrm flipV="1">
            <a:off x="9143164" y="3577559"/>
            <a:ext cx="203659" cy="4874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Ευθύγραμμο βέλος σύνδεσης 791"/>
          <p:cNvCxnSpPr/>
          <p:nvPr/>
        </p:nvCxnSpPr>
        <p:spPr>
          <a:xfrm>
            <a:off x="9096540" y="4054265"/>
            <a:ext cx="830299" cy="18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3" name="Ευθύγραμμο βέλος σύνδεσης 792"/>
          <p:cNvCxnSpPr/>
          <p:nvPr/>
        </p:nvCxnSpPr>
        <p:spPr>
          <a:xfrm flipH="1">
            <a:off x="8850935" y="4126734"/>
            <a:ext cx="557590" cy="473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Ευθύγραμμο βέλος σύνδεσης 793"/>
          <p:cNvCxnSpPr/>
          <p:nvPr/>
        </p:nvCxnSpPr>
        <p:spPr>
          <a:xfrm flipH="1">
            <a:off x="8940486" y="4126734"/>
            <a:ext cx="468038" cy="522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Ευθύγραμμο βέλος σύνδεσης 794"/>
          <p:cNvCxnSpPr/>
          <p:nvPr/>
        </p:nvCxnSpPr>
        <p:spPr>
          <a:xfrm flipH="1">
            <a:off x="8793139" y="4116717"/>
            <a:ext cx="615385" cy="39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Ευθύγραμμο βέλος σύνδεσης 795"/>
          <p:cNvCxnSpPr/>
          <p:nvPr/>
        </p:nvCxnSpPr>
        <p:spPr>
          <a:xfrm>
            <a:off x="9289050" y="4091173"/>
            <a:ext cx="81265" cy="136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7" name="Ευθύγραμμο βέλος σύνδεσης 796"/>
          <p:cNvCxnSpPr/>
          <p:nvPr/>
        </p:nvCxnSpPr>
        <p:spPr>
          <a:xfrm flipH="1">
            <a:off x="9300523" y="4119016"/>
            <a:ext cx="36339" cy="234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Ευθύγραμμο βέλος σύνδεσης 797"/>
          <p:cNvCxnSpPr/>
          <p:nvPr/>
        </p:nvCxnSpPr>
        <p:spPr>
          <a:xfrm flipH="1" flipV="1">
            <a:off x="8901306" y="3779201"/>
            <a:ext cx="507218" cy="347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Ευθύγραμμο βέλος σύνδεσης 798"/>
          <p:cNvCxnSpPr/>
          <p:nvPr/>
        </p:nvCxnSpPr>
        <p:spPr>
          <a:xfrm flipH="1" flipV="1">
            <a:off x="8830129" y="3898075"/>
            <a:ext cx="578394" cy="229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Ευθύγραμμο βέλος σύνδεσης 799"/>
          <p:cNvCxnSpPr/>
          <p:nvPr/>
        </p:nvCxnSpPr>
        <p:spPr>
          <a:xfrm flipH="1" flipV="1">
            <a:off x="8792354" y="4027912"/>
            <a:ext cx="616170" cy="110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Ευθύγραμμο βέλος σύνδεσης 800"/>
          <p:cNvCxnSpPr/>
          <p:nvPr/>
        </p:nvCxnSpPr>
        <p:spPr>
          <a:xfrm flipH="1">
            <a:off x="8744381" y="4138571"/>
            <a:ext cx="664928" cy="20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Ευθύγραμμο βέλος σύνδεσης 801"/>
          <p:cNvCxnSpPr/>
          <p:nvPr/>
        </p:nvCxnSpPr>
        <p:spPr>
          <a:xfrm flipH="1">
            <a:off x="8738326" y="4149036"/>
            <a:ext cx="648000" cy="14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3" name="Ευθύγραμμο βέλος σύνδεσης 802"/>
          <p:cNvCxnSpPr/>
          <p:nvPr/>
        </p:nvCxnSpPr>
        <p:spPr>
          <a:xfrm flipH="1" flipV="1">
            <a:off x="9365910" y="3353973"/>
            <a:ext cx="78875" cy="773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Ευθύγραμμο βέλος σύνδεσης 803"/>
          <p:cNvCxnSpPr/>
          <p:nvPr/>
        </p:nvCxnSpPr>
        <p:spPr>
          <a:xfrm flipH="1" flipV="1">
            <a:off x="9189174" y="3459915"/>
            <a:ext cx="219349" cy="656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5" name="Ευθύγραμμο βέλος σύνδεσης 804"/>
          <p:cNvCxnSpPr/>
          <p:nvPr/>
        </p:nvCxnSpPr>
        <p:spPr>
          <a:xfrm flipH="1" flipV="1">
            <a:off x="9076845" y="3535193"/>
            <a:ext cx="331679" cy="581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Ευθύγραμμο βέλος σύνδεσης 807"/>
          <p:cNvCxnSpPr/>
          <p:nvPr/>
        </p:nvCxnSpPr>
        <p:spPr>
          <a:xfrm flipV="1">
            <a:off x="9585260" y="3303284"/>
            <a:ext cx="239855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Ευθύγραμμο βέλος σύνδεσης 808"/>
          <p:cNvCxnSpPr/>
          <p:nvPr/>
        </p:nvCxnSpPr>
        <p:spPr>
          <a:xfrm flipV="1">
            <a:off x="9566034" y="3288029"/>
            <a:ext cx="135205" cy="866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Ευθύγραμμο βέλος σύνδεσης 809"/>
          <p:cNvCxnSpPr/>
          <p:nvPr/>
        </p:nvCxnSpPr>
        <p:spPr>
          <a:xfrm flipV="1">
            <a:off x="9522840" y="3289757"/>
            <a:ext cx="73570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Ευθύγραμμο βέλος σύνδεσης 810"/>
          <p:cNvCxnSpPr/>
          <p:nvPr/>
        </p:nvCxnSpPr>
        <p:spPr>
          <a:xfrm flipH="1" flipV="1">
            <a:off x="9465092" y="3325587"/>
            <a:ext cx="24297" cy="812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7" name="Ομάδα 816"/>
          <p:cNvGrpSpPr/>
          <p:nvPr/>
        </p:nvGrpSpPr>
        <p:grpSpPr>
          <a:xfrm>
            <a:off x="10515644" y="3614228"/>
            <a:ext cx="1488004" cy="1476000"/>
            <a:chOff x="6073993" y="4772117"/>
            <a:chExt cx="1488004" cy="1476000"/>
          </a:xfrm>
        </p:grpSpPr>
        <p:grpSp>
          <p:nvGrpSpPr>
            <p:cNvPr id="819" name="Ομάδα 818"/>
            <p:cNvGrpSpPr/>
            <p:nvPr/>
          </p:nvGrpSpPr>
          <p:grpSpPr>
            <a:xfrm>
              <a:off x="6073993" y="4772117"/>
              <a:ext cx="1488004" cy="1464868"/>
              <a:chOff x="6073993" y="4772117"/>
              <a:chExt cx="1488004" cy="1464868"/>
            </a:xfrm>
          </p:grpSpPr>
          <p:grpSp>
            <p:nvGrpSpPr>
              <p:cNvPr id="821" name="Ομάδα 820"/>
              <p:cNvGrpSpPr/>
              <p:nvPr/>
            </p:nvGrpSpPr>
            <p:grpSpPr>
              <a:xfrm>
                <a:off x="6073993" y="4772117"/>
                <a:ext cx="1488004" cy="1464868"/>
                <a:chOff x="946586" y="3152852"/>
                <a:chExt cx="1488004" cy="1464868"/>
              </a:xfrm>
            </p:grpSpPr>
            <p:cxnSp>
              <p:nvCxnSpPr>
                <p:cNvPr id="823" name="Ευθύγραμμο βέλος σύνδεσης 822"/>
                <p:cNvCxnSpPr/>
                <p:nvPr/>
              </p:nvCxnSpPr>
              <p:spPr>
                <a:xfrm flipV="1">
                  <a:off x="1060532" y="3524284"/>
                  <a:ext cx="1248328" cy="765632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Ευθύγραμμο βέλος σύνδεσης 823"/>
                <p:cNvCxnSpPr/>
                <p:nvPr/>
              </p:nvCxnSpPr>
              <p:spPr>
                <a:xfrm>
                  <a:off x="946586" y="3872852"/>
                  <a:ext cx="1488004" cy="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Ευθύγραμμο βέλος σύνδεσης 824"/>
                <p:cNvCxnSpPr/>
                <p:nvPr/>
              </p:nvCxnSpPr>
              <p:spPr>
                <a:xfrm>
                  <a:off x="1055872" y="3501421"/>
                  <a:ext cx="1260000" cy="72000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Ευθύγραμμο βέλος σύνδεσης 825"/>
                <p:cNvCxnSpPr/>
                <p:nvPr/>
              </p:nvCxnSpPr>
              <p:spPr>
                <a:xfrm>
                  <a:off x="1360170" y="3246120"/>
                  <a:ext cx="697986" cy="123714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Ευθύγραμμο βέλος σύνδεσης 826"/>
                <p:cNvCxnSpPr/>
                <p:nvPr/>
              </p:nvCxnSpPr>
              <p:spPr>
                <a:xfrm flipH="1">
                  <a:off x="1699511" y="3152852"/>
                  <a:ext cx="9652" cy="1464868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Ευθύγραμμο βέλος σύνδεσης 827"/>
                <p:cNvCxnSpPr/>
                <p:nvPr/>
              </p:nvCxnSpPr>
              <p:spPr>
                <a:xfrm flipV="1">
                  <a:off x="1360170" y="3262444"/>
                  <a:ext cx="697986" cy="1314084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2" name="Οβάλ 821"/>
              <p:cNvSpPr/>
              <p:nvPr/>
            </p:nvSpPr>
            <p:spPr>
              <a:xfrm>
                <a:off x="6782809" y="5452771"/>
                <a:ext cx="108222" cy="10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820" name="Οβάλ 819"/>
            <p:cNvSpPr/>
            <p:nvPr/>
          </p:nvSpPr>
          <p:spPr>
            <a:xfrm>
              <a:off x="6080409" y="4772117"/>
              <a:ext cx="1476000" cy="14760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18" name="Τόξο 817"/>
          <p:cNvSpPr/>
          <p:nvPr/>
        </p:nvSpPr>
        <p:spPr>
          <a:xfrm>
            <a:off x="10345350" y="3445776"/>
            <a:ext cx="1800000" cy="1800000"/>
          </a:xfrm>
          <a:prstGeom prst="arc">
            <a:avLst>
              <a:gd name="adj1" fmla="val 18835609"/>
              <a:gd name="adj2" fmla="val 0"/>
            </a:avLst>
          </a:prstGeom>
          <a:noFill/>
          <a:ln w="28575">
            <a:solidFill>
              <a:srgbClr val="C0000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9" name="TextBox 828"/>
          <p:cNvSpPr txBox="1"/>
          <p:nvPr/>
        </p:nvSpPr>
        <p:spPr>
          <a:xfrm>
            <a:off x="1749969" y="3385113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Πολωτής</a:t>
            </a:r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0" name="TextBox 829"/>
          <p:cNvSpPr txBox="1"/>
          <p:nvPr/>
        </p:nvSpPr>
        <p:spPr>
          <a:xfrm>
            <a:off x="4107144" y="4356664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Πλακίδιο λ/4</a:t>
            </a:r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8" name="TextBox 837"/>
          <p:cNvSpPr txBox="1"/>
          <p:nvPr/>
        </p:nvSpPr>
        <p:spPr>
          <a:xfrm>
            <a:off x="4007165" y="71942"/>
            <a:ext cx="4906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Κυκλικά πολωμένο φως</a:t>
            </a:r>
            <a:endParaRPr lang="el-G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2" name="Ομάδα 841"/>
          <p:cNvGrpSpPr/>
          <p:nvPr/>
        </p:nvGrpSpPr>
        <p:grpSpPr>
          <a:xfrm>
            <a:off x="4783494" y="2083382"/>
            <a:ext cx="5094156" cy="2943636"/>
            <a:chOff x="5409158" y="2324022"/>
            <a:chExt cx="5094156" cy="2943636"/>
          </a:xfrm>
        </p:grpSpPr>
        <p:grpSp>
          <p:nvGrpSpPr>
            <p:cNvPr id="837" name="Ομάδα 836"/>
            <p:cNvGrpSpPr/>
            <p:nvPr/>
          </p:nvGrpSpPr>
          <p:grpSpPr>
            <a:xfrm>
              <a:off x="5409158" y="2324022"/>
              <a:ext cx="5094156" cy="2943636"/>
              <a:chOff x="5409158" y="1746494"/>
              <a:chExt cx="5094156" cy="2943636"/>
            </a:xfrm>
          </p:grpSpPr>
          <p:cxnSp>
            <p:nvCxnSpPr>
              <p:cNvPr id="584" name="Ευθύγραμμο βέλος σύνδεσης 583"/>
              <p:cNvCxnSpPr/>
              <p:nvPr/>
            </p:nvCxnSpPr>
            <p:spPr>
              <a:xfrm flipV="1">
                <a:off x="5409158" y="2215079"/>
                <a:ext cx="744035" cy="103859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6" name="Ομάδα 835"/>
              <p:cNvGrpSpPr/>
              <p:nvPr/>
            </p:nvGrpSpPr>
            <p:grpSpPr>
              <a:xfrm>
                <a:off x="5911623" y="1746494"/>
                <a:ext cx="4591691" cy="2943636"/>
                <a:chOff x="5911623" y="1746494"/>
                <a:chExt cx="4591691" cy="2943636"/>
              </a:xfrm>
            </p:grpSpPr>
            <p:pic>
              <p:nvPicPr>
                <p:cNvPr id="17" name="Εικόνα 1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1226623">
                  <a:off x="5911623" y="1746494"/>
                  <a:ext cx="4591691" cy="2943636"/>
                </a:xfrm>
                <a:prstGeom prst="rect">
                  <a:avLst/>
                </a:prstGeom>
              </p:spPr>
            </p:pic>
            <p:sp>
              <p:nvSpPr>
                <p:cNvPr id="833" name="TextBox 832"/>
                <p:cNvSpPr txBox="1"/>
                <p:nvPr/>
              </p:nvSpPr>
              <p:spPr>
                <a:xfrm>
                  <a:off x="7371019" y="1784672"/>
                  <a:ext cx="25472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Κυκλικά πολωμένο φως</a:t>
                  </a:r>
                  <a:endParaRPr lang="el-GR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1" name="TextBox 840"/>
                <p:cNvSpPr txBox="1"/>
                <p:nvPr/>
              </p:nvSpPr>
              <p:spPr>
                <a:xfrm>
                  <a:off x="5772612" y="2635482"/>
                  <a:ext cx="211596" cy="4747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l-GR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841" name="TextBox 8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612" y="2635482"/>
                  <a:ext cx="211596" cy="47474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5" name="Οβάλ 914"/>
          <p:cNvSpPr/>
          <p:nvPr/>
        </p:nvSpPr>
        <p:spPr>
          <a:xfrm>
            <a:off x="156424" y="4548809"/>
            <a:ext cx="2196000" cy="216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25" name="Ομάδα 924"/>
          <p:cNvGrpSpPr/>
          <p:nvPr/>
        </p:nvGrpSpPr>
        <p:grpSpPr>
          <a:xfrm>
            <a:off x="1250014" y="4102974"/>
            <a:ext cx="327334" cy="2594407"/>
            <a:chOff x="1250014" y="4102974"/>
            <a:chExt cx="327334" cy="2594407"/>
          </a:xfrm>
        </p:grpSpPr>
        <p:cxnSp>
          <p:nvCxnSpPr>
            <p:cNvPr id="918" name="Ευθεία γραμμή σύνδεσης 917"/>
            <p:cNvCxnSpPr/>
            <p:nvPr/>
          </p:nvCxnSpPr>
          <p:spPr>
            <a:xfrm rot="16200000">
              <a:off x="8024" y="5444313"/>
              <a:ext cx="2504144" cy="1991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9" name="TextBox 918"/>
            <p:cNvSpPr txBox="1"/>
            <p:nvPr/>
          </p:nvSpPr>
          <p:spPr>
            <a:xfrm>
              <a:off x="1250014" y="4102974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</a:p>
          </p:txBody>
        </p:sp>
      </p:grpSp>
      <p:grpSp>
        <p:nvGrpSpPr>
          <p:cNvPr id="926" name="Ομάδα 925"/>
          <p:cNvGrpSpPr/>
          <p:nvPr/>
        </p:nvGrpSpPr>
        <p:grpSpPr>
          <a:xfrm>
            <a:off x="156424" y="5567382"/>
            <a:ext cx="2611782" cy="461665"/>
            <a:chOff x="156424" y="5567382"/>
            <a:chExt cx="2611782" cy="461665"/>
          </a:xfrm>
        </p:grpSpPr>
        <p:cxnSp>
          <p:nvCxnSpPr>
            <p:cNvPr id="917" name="Ευθεία γραμμή σύνδεσης 916"/>
            <p:cNvCxnSpPr>
              <a:stCxn id="915" idx="2"/>
            </p:cNvCxnSpPr>
            <p:nvPr/>
          </p:nvCxnSpPr>
          <p:spPr>
            <a:xfrm>
              <a:off x="156424" y="5628809"/>
              <a:ext cx="2504144" cy="1991"/>
            </a:xfrm>
            <a:prstGeom prst="line">
              <a:avLst/>
            </a:prstGeom>
            <a:ln w="19050">
              <a:solidFill>
                <a:srgbClr val="FFC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0" name="TextBox 919"/>
            <p:cNvSpPr txBox="1"/>
            <p:nvPr/>
          </p:nvSpPr>
          <p:spPr>
            <a:xfrm>
              <a:off x="2452094" y="5567382"/>
              <a:ext cx="316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1250014" y="4564278"/>
            <a:ext cx="4749641" cy="1552015"/>
            <a:chOff x="1250014" y="4564278"/>
            <a:chExt cx="4749641" cy="1552015"/>
          </a:xfrm>
        </p:grpSpPr>
        <p:grpSp>
          <p:nvGrpSpPr>
            <p:cNvPr id="9" name="Ομάδα 8"/>
            <p:cNvGrpSpPr/>
            <p:nvPr/>
          </p:nvGrpSpPr>
          <p:grpSpPr>
            <a:xfrm>
              <a:off x="1250014" y="4564278"/>
              <a:ext cx="4749641" cy="1552015"/>
              <a:chOff x="1250014" y="4564278"/>
              <a:chExt cx="4749641" cy="15520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4" name="TextBox 843"/>
                  <p:cNvSpPr txBox="1"/>
                  <p:nvPr/>
                </p:nvSpPr>
                <p:spPr>
                  <a:xfrm>
                    <a:off x="2857448" y="5716183"/>
                    <a:ext cx="314220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𝑬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(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𝒙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𝒕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)=</m:t>
                          </m:r>
                          <m:sSub>
                            <m:sSub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(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𝒌𝒙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𝝎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𝒕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oMath>
                      </m:oMathPara>
                    </a14:m>
                    <a:endParaRPr kumimoji="0" lang="el-GR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844" name="TextBox 8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7448" y="5716183"/>
                    <a:ext cx="3142207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4" name="Ευθύγραμμο βέλος σύνδεσης 923"/>
              <p:cNvCxnSpPr>
                <a:endCxn id="915" idx="7"/>
              </p:cNvCxnSpPr>
              <p:nvPr/>
            </p:nvCxnSpPr>
            <p:spPr>
              <a:xfrm flipV="1">
                <a:off x="1250014" y="4901230"/>
                <a:ext cx="780813" cy="763675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4" name="TextBox 933"/>
              <p:cNvSpPr txBox="1"/>
              <p:nvPr/>
            </p:nvSpPr>
            <p:spPr>
              <a:xfrm>
                <a:off x="2019676" y="4564278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l-GR" sz="20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46" name="TextBox 945"/>
            <p:cNvSpPr txBox="1"/>
            <p:nvPr/>
          </p:nvSpPr>
          <p:spPr>
            <a:xfrm>
              <a:off x="1528836" y="5239914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b="1" kern="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π/4</a:t>
              </a:r>
              <a:endParaRPr lang="el-GR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822896" y="4877708"/>
            <a:ext cx="9411262" cy="878433"/>
            <a:chOff x="822896" y="4877708"/>
            <a:chExt cx="9411262" cy="878433"/>
          </a:xfrm>
        </p:grpSpPr>
        <p:cxnSp>
          <p:nvCxnSpPr>
            <p:cNvPr id="936" name="Ευθεία γραμμή σύνδεσης 935"/>
            <p:cNvCxnSpPr/>
            <p:nvPr/>
          </p:nvCxnSpPr>
          <p:spPr>
            <a:xfrm rot="5400000">
              <a:off x="1620692" y="4505655"/>
              <a:ext cx="0" cy="763675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Ευθύγραμμο βέλος σύνδεσης 937"/>
            <p:cNvCxnSpPr/>
            <p:nvPr/>
          </p:nvCxnSpPr>
          <p:spPr>
            <a:xfrm rot="16200000" flipV="1">
              <a:off x="867657" y="5263572"/>
              <a:ext cx="771727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9" name="TextBox 938"/>
            <p:cNvSpPr txBox="1"/>
            <p:nvPr/>
          </p:nvSpPr>
          <p:spPr>
            <a:xfrm>
              <a:off x="822896" y="4997931"/>
              <a:ext cx="431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TextBox 221"/>
                <p:cNvSpPr txBox="1"/>
                <p:nvPr/>
              </p:nvSpPr>
              <p:spPr>
                <a:xfrm>
                  <a:off x="6165224" y="5140844"/>
                  <a:ext cx="4068934" cy="615297"/>
                </a:xfrm>
                <a:prstGeom prst="rect">
                  <a:avLst/>
                </a:prstGeom>
                <a:solidFill>
                  <a:srgbClr val="000099"/>
                </a:solidFill>
              </p:spPr>
              <p:txBody>
                <a:bodyPr wrap="none" rtlCol="0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𝝉</m:t>
                            </m:r>
                          </m:sub>
                        </m:sSub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𝒙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𝒕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)=</m:t>
                        </m:r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func>
                          <m:funcPr>
                            <m:ctrlPr>
                              <a:rPr kumimoji="0" lang="en-US" sz="200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 ker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ker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b="0" i="1" ker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l-GR" sz="2000" b="0" i="1" ker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𝒌𝒙</m:t>
                                </m:r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𝝎</m:t>
                                </m:r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22" name="TextBox 2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5224" y="5140844"/>
                  <a:ext cx="4068934" cy="6152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Ομάδα 10"/>
          <p:cNvGrpSpPr/>
          <p:nvPr/>
        </p:nvGrpSpPr>
        <p:grpSpPr>
          <a:xfrm>
            <a:off x="1259100" y="4865134"/>
            <a:ext cx="9598790" cy="1668352"/>
            <a:chOff x="1259100" y="4865134"/>
            <a:chExt cx="9598790" cy="1668352"/>
          </a:xfrm>
        </p:grpSpPr>
        <p:cxnSp>
          <p:nvCxnSpPr>
            <p:cNvPr id="928" name="Ευθεία γραμμή σύνδεσης 927"/>
            <p:cNvCxnSpPr>
              <a:stCxn id="915" idx="7"/>
            </p:cNvCxnSpPr>
            <p:nvPr/>
          </p:nvCxnSpPr>
          <p:spPr>
            <a:xfrm>
              <a:off x="2030827" y="4865134"/>
              <a:ext cx="0" cy="763675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9" name="Ευθύγραμμο βέλος σύνδεσης 928"/>
            <p:cNvCxnSpPr/>
            <p:nvPr/>
          </p:nvCxnSpPr>
          <p:spPr>
            <a:xfrm>
              <a:off x="1259100" y="5628809"/>
              <a:ext cx="771727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" name="TextBox 931"/>
            <p:cNvSpPr txBox="1"/>
            <p:nvPr/>
          </p:nvSpPr>
          <p:spPr>
            <a:xfrm>
              <a:off x="1429387" y="5628809"/>
              <a:ext cx="431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i="1" dirty="0" err="1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baseline="-25000" dirty="0" err="1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/>
                <p:cNvSpPr txBox="1"/>
                <p:nvPr/>
              </p:nvSpPr>
              <p:spPr>
                <a:xfrm>
                  <a:off x="6111784" y="5913636"/>
                  <a:ext cx="4746106" cy="619850"/>
                </a:xfrm>
                <a:prstGeom prst="rect">
                  <a:avLst/>
                </a:prstGeom>
                <a:solidFill>
                  <a:srgbClr val="000099"/>
                </a:solidFill>
              </p:spPr>
              <p:txBody>
                <a:bodyPr wrap="none" rtlCol="0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𝛆</m:t>
                            </m:r>
                          </m:sub>
                        </m:sSub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𝒙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𝒕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)=</m:t>
                        </m:r>
                        <m:sSub>
                          <m:sSubPr>
                            <m:ctrlPr>
                              <a:rPr lang="en-US" sz="2000" b="1" i="1" ker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ker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ker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 kern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kern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b="0" i="1" kern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l-GR" sz="2000" b="0" i="1" kern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𝒌𝒙</m:t>
                                </m:r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𝝎</m:t>
                                </m:r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C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C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C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23" name="TextBox 2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784" y="5913636"/>
                  <a:ext cx="4746106" cy="61985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6" name="TextBox 845"/>
              <p:cNvSpPr txBox="1"/>
              <p:nvPr/>
            </p:nvSpPr>
            <p:spPr>
              <a:xfrm>
                <a:off x="6150808" y="5833944"/>
                <a:ext cx="4697440" cy="738792"/>
              </a:xfrm>
              <a:prstGeom prst="rect">
                <a:avLst/>
              </a:prstGeom>
              <a:solidFill>
                <a:srgbClr val="000099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𝛆</m:t>
                          </m:r>
                        </m:sub>
                      </m:sSub>
                      <m:d>
                        <m:d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𝒙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kumimoji="0" lang="en-U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𝒌𝒙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𝝎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𝒕</m:t>
                              </m:r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C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C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C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kumimoji="0" lang="el-GR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46" name="TextBox 8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808" y="5833944"/>
                <a:ext cx="4697440" cy="7387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5" name="TextBox 844"/>
              <p:cNvSpPr txBox="1"/>
              <p:nvPr/>
            </p:nvSpPr>
            <p:spPr>
              <a:xfrm>
                <a:off x="6154712" y="5060568"/>
                <a:ext cx="4022768" cy="738792"/>
              </a:xfrm>
              <a:prstGeom prst="rect">
                <a:avLst/>
              </a:prstGeom>
              <a:solidFill>
                <a:srgbClr val="000099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𝝉</m:t>
                          </m:r>
                        </m:sub>
                      </m:sSub>
                      <m:d>
                        <m:d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𝒙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kumimoji="0" lang="en-U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𝒌𝒙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𝝎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kumimoji="0" lang="el-GR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45" name="TextBox 8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712" y="5060568"/>
                <a:ext cx="4022768" cy="7387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1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4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1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3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9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1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3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4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6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7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8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9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1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2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3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4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6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7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8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9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1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2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3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4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6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7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8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9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1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2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3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4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6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7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8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9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11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120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13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4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15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16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17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18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190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1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2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3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240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26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27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280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29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3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310"/>
                            </p:stCondLst>
                            <p:childTnLst>
                              <p:par>
                                <p:cTn id="2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32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330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340"/>
                            </p:stCondLst>
                            <p:childTnLst>
                              <p:par>
                                <p:cTn id="2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350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36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37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380"/>
                            </p:stCondLst>
                            <p:childTnLst>
                              <p:par>
                                <p:cTn id="2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390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4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41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420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430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40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450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46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47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480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49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50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510"/>
                            </p:stCondLst>
                            <p:childTnLst>
                              <p:par>
                                <p:cTn id="3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20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53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540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550"/>
                            </p:stCondLst>
                            <p:childTnLst>
                              <p:par>
                                <p:cTn id="3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560"/>
                            </p:stCondLst>
                            <p:childTnLst>
                              <p:par>
                                <p:cTn id="3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570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580"/>
                            </p:stCondLst>
                            <p:childTnLst>
                              <p:par>
                                <p:cTn id="3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59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600"/>
                            </p:stCondLst>
                            <p:childTnLst>
                              <p:par>
                                <p:cTn id="3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610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620"/>
                            </p:stCondLst>
                            <p:childTnLst>
                              <p:par>
                                <p:cTn id="3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630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640"/>
                            </p:stCondLst>
                            <p:childTnLst>
                              <p:par>
                                <p:cTn id="3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65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660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67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680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69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700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710"/>
                            </p:stCondLst>
                            <p:childTnLst>
                              <p:par>
                                <p:cTn id="3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720"/>
                            </p:stCondLst>
                            <p:childTnLst>
                              <p:par>
                                <p:cTn id="3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6" dur="30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1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4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" grpId="0" animBg="1"/>
      <p:bldP spid="846" grpId="0" animBg="1"/>
      <p:bldP spid="845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2388</Words>
  <Application>Microsoft Office PowerPoint</Application>
  <PresentationFormat>Ευρεία οθόνη</PresentationFormat>
  <Paragraphs>305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Sideris</dc:creator>
  <cp:lastModifiedBy>Sideris</cp:lastModifiedBy>
  <cp:revision>200</cp:revision>
  <dcterms:created xsi:type="dcterms:W3CDTF">2020-04-13T17:04:39Z</dcterms:created>
  <dcterms:modified xsi:type="dcterms:W3CDTF">2021-05-09T10:07:33Z</dcterms:modified>
</cp:coreProperties>
</file>