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6" r:id="rId7"/>
    <p:sldId id="267" r:id="rId8"/>
    <p:sldId id="268" r:id="rId9"/>
    <p:sldId id="269" r:id="rId10"/>
    <p:sldId id="270" r:id="rId11"/>
    <p:sldId id="271" r:id="rId12"/>
    <p:sldId id="272" r:id="rId13"/>
    <p:sldId id="273" r:id="rId14"/>
    <p:sldId id="260" r:id="rId15"/>
    <p:sldId id="261" r:id="rId16"/>
    <p:sldId id="263" r:id="rId17"/>
    <p:sldId id="264" r:id="rId18"/>
    <p:sldId id="265"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99"/>
    <a:srgbClr val="CC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BD59CFC-DD99-4121-BBA2-F46196332DC1}" type="datetimeFigureOut">
              <a:rPr lang="el-GR" smtClean="0"/>
              <a:t>9/6/2021</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297027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1BD59CFC-DD99-4121-BBA2-F46196332DC1}" type="datetimeFigureOut">
              <a:rPr lang="el-GR" smtClean="0"/>
              <a:t>9/6/2021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32590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BD59CFC-DD99-4121-BBA2-F46196332DC1}" type="datetimeFigureOut">
              <a:rPr lang="el-GR" smtClean="0"/>
              <a:t>9/6/2021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782860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BD59CFC-DD99-4121-BBA2-F46196332DC1}" type="datetimeFigureOut">
              <a:rPr lang="el-GR" smtClean="0"/>
              <a:t>9/6/2021</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12910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BD59CFC-DD99-4121-BBA2-F46196332DC1}" type="datetimeFigureOut">
              <a:rPr lang="el-GR" smtClean="0"/>
              <a:t>9/6/2021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40496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D59CFC-DD99-4121-BBA2-F46196332DC1}" type="datetimeFigureOut">
              <a:rPr lang="el-GR" smtClean="0"/>
              <a:t>9/6/2021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215832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D59CFC-DD99-4121-BBA2-F46196332DC1}" type="datetimeFigureOut">
              <a:rPr lang="el-GR" smtClean="0"/>
              <a:t>9/6/2021</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490852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BD59CFC-DD99-4121-BBA2-F46196332DC1}" type="datetimeFigureOut">
              <a:rPr lang="el-GR" smtClean="0"/>
              <a:t>9/6/2021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139410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BD59CFC-DD99-4121-BBA2-F46196332DC1}" type="datetimeFigureOut">
              <a:rPr lang="el-GR" smtClean="0"/>
              <a:t>9/6/2021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65320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BD59CFC-DD99-4121-BBA2-F46196332DC1}" type="datetimeFigureOut">
              <a:rPr lang="el-GR" smtClean="0"/>
              <a:t>9/6/2021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89377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BD59CFC-DD99-4121-BBA2-F46196332DC1}" type="datetimeFigureOut">
              <a:rPr lang="el-GR" smtClean="0"/>
              <a:t>9/6/2021</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141823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1BD59CFC-DD99-4121-BBA2-F46196332DC1}" type="datetimeFigureOut">
              <a:rPr lang="el-GR" smtClean="0"/>
              <a:t>9/6/2021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249059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1BD59CFC-DD99-4121-BBA2-F46196332DC1}" type="datetimeFigureOut">
              <a:rPr lang="el-GR" smtClean="0"/>
              <a:t>9/6/2021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99200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1BD59CFC-DD99-4121-BBA2-F46196332DC1}" type="datetimeFigureOut">
              <a:rPr lang="el-GR" smtClean="0"/>
              <a:t>9/6/2021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49888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59CFC-DD99-4121-BBA2-F46196332DC1}" type="datetimeFigureOut">
              <a:rPr lang="el-GR" smtClean="0"/>
              <a:t>9/6/2021</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420917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1BD59CFC-DD99-4121-BBA2-F46196332DC1}" type="datetimeFigureOut">
              <a:rPr lang="el-GR" smtClean="0"/>
              <a:t>9/6/2021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287672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1BD59CFC-DD99-4121-BBA2-F46196332DC1}" type="datetimeFigureOut">
              <a:rPr lang="el-GR" smtClean="0"/>
              <a:t>9/6/2021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53993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BD59CFC-DD99-4121-BBA2-F46196332DC1}" type="datetimeFigureOut">
              <a:rPr lang="el-GR" smtClean="0"/>
              <a:t>9/6/2021</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C2775A3-DD9B-439E-8360-4D15151ED108}" type="slidenum">
              <a:rPr lang="el-GR" smtClean="0"/>
              <a:t>‹#›</a:t>
            </a:fld>
            <a:endParaRPr lang="el-GR"/>
          </a:p>
        </p:txBody>
      </p:sp>
    </p:spTree>
    <p:extLst>
      <p:ext uri="{BB962C8B-B14F-4D97-AF65-F5344CB8AC3E}">
        <p14:creationId xmlns:p14="http://schemas.microsoft.com/office/powerpoint/2010/main" val="349284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11.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image" Target="../media/image132.png"/><Relationship Id="rId16"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s>
</file>

<file path=ppt/slides/_rels/slide12.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18" Type="http://schemas.openxmlformats.org/officeDocument/2006/relationships/image" Target="../media/image143.png"/><Relationship Id="rId3" Type="http://schemas.openxmlformats.org/officeDocument/2006/relationships/image" Target="../media/image148.png"/><Relationship Id="rId21" Type="http://schemas.openxmlformats.org/officeDocument/2006/relationships/image" Target="../media/image165.png"/><Relationship Id="rId7" Type="http://schemas.openxmlformats.org/officeDocument/2006/relationships/image" Target="../media/image152.png"/><Relationship Id="rId12" Type="http://schemas.openxmlformats.org/officeDocument/2006/relationships/image" Target="../media/image157.png"/><Relationship Id="rId17" Type="http://schemas.openxmlformats.org/officeDocument/2006/relationships/image" Target="../media/image162.png"/><Relationship Id="rId2" Type="http://schemas.openxmlformats.org/officeDocument/2006/relationships/image" Target="../media/image147.png"/><Relationship Id="rId16" Type="http://schemas.openxmlformats.org/officeDocument/2006/relationships/image" Target="../media/image161.png"/><Relationship Id="rId20"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5" Type="http://schemas.openxmlformats.org/officeDocument/2006/relationships/image" Target="../media/image160.png"/><Relationship Id="rId10" Type="http://schemas.openxmlformats.org/officeDocument/2006/relationships/image" Target="../media/image155.png"/><Relationship Id="rId19" Type="http://schemas.openxmlformats.org/officeDocument/2006/relationships/image" Target="../media/image163.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 Id="rId22" Type="http://schemas.openxmlformats.org/officeDocument/2006/relationships/image" Target="../media/image166.png"/></Relationships>
</file>

<file path=ppt/slides/_rels/slide13.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71.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70.png"/><Relationship Id="rId17" Type="http://schemas.openxmlformats.org/officeDocument/2006/relationships/image" Target="../media/image21.jpeg"/><Relationship Id="rId2" Type="http://schemas.openxmlformats.org/officeDocument/2006/relationships/image" Target="../media/image155.png"/><Relationship Id="rId16"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59.png"/><Relationship Id="rId11" Type="http://schemas.openxmlformats.org/officeDocument/2006/relationships/image" Target="../media/image169.png"/><Relationship Id="rId5" Type="http://schemas.openxmlformats.org/officeDocument/2006/relationships/image" Target="../media/image158.png"/><Relationship Id="rId15" Type="http://schemas.openxmlformats.org/officeDocument/2006/relationships/image" Target="../media/image173.png"/><Relationship Id="rId10" Type="http://schemas.openxmlformats.org/officeDocument/2006/relationships/image" Target="../media/image168.png"/><Relationship Id="rId4" Type="http://schemas.openxmlformats.org/officeDocument/2006/relationships/image" Target="../media/image157.png"/><Relationship Id="rId9" Type="http://schemas.openxmlformats.org/officeDocument/2006/relationships/image" Target="../media/image167.png"/><Relationship Id="rId14" Type="http://schemas.openxmlformats.org/officeDocument/2006/relationships/image" Target="../media/image17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21.png"/><Relationship Id="rId21"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4.png"/><Relationship Id="rId25" Type="http://schemas.openxmlformats.org/officeDocument/2006/relationships/image" Target="../media/image43.png"/><Relationship Id="rId2" Type="http://schemas.openxmlformats.org/officeDocument/2006/relationships/image" Target="../media/image200.png"/><Relationship Id="rId16" Type="http://schemas.openxmlformats.org/officeDocument/2006/relationships/image" Target="../media/image33.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29.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0.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8.xml.rels><?xml version="1.0" encoding="UTF-8" standalone="yes"?>
<Relationships xmlns="http://schemas.openxmlformats.org/package/2006/relationships"><Relationship Id="rId12" Type="http://schemas.openxmlformats.org/officeDocument/2006/relationships/image" Target="../media/image80.png"/><Relationship Id="rId1" Type="http://schemas.openxmlformats.org/officeDocument/2006/relationships/slideLayout" Target="../slideLayouts/slideLayout7.xml"/><Relationship Id="rId11" Type="http://schemas.openxmlformats.org/officeDocument/2006/relationships/image" Target="../media/image79.png"/><Relationship Id="rId10" Type="http://schemas.openxmlformats.org/officeDocument/2006/relationships/image" Target="../media/image78.png"/><Relationship Id="rId4" Type="http://schemas.openxmlformats.org/officeDocument/2006/relationships/image" Target="../media/image64.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41.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9" Type="http://schemas.openxmlformats.org/officeDocument/2006/relationships/image" Target="../media/image89.png"/></Relationships>
</file>

<file path=ppt/slides/_rels/slide2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6.png"/><Relationship Id="rId7"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870.png"/><Relationship Id="rId3" Type="http://schemas.openxmlformats.org/officeDocument/2006/relationships/image" Target="../media/image820.png"/><Relationship Id="rId7" Type="http://schemas.openxmlformats.org/officeDocument/2006/relationships/image" Target="../media/image860.png"/><Relationship Id="rId2" Type="http://schemas.openxmlformats.org/officeDocument/2006/relationships/image" Target="../media/image810.png"/><Relationship Id="rId1" Type="http://schemas.openxmlformats.org/officeDocument/2006/relationships/slideLayout" Target="../slideLayouts/slideLayout7.xml"/><Relationship Id="rId6" Type="http://schemas.openxmlformats.org/officeDocument/2006/relationships/image" Target="../media/image850.png"/><Relationship Id="rId5" Type="http://schemas.openxmlformats.org/officeDocument/2006/relationships/image" Target="../media/image840.png"/><Relationship Id="rId10" Type="http://schemas.openxmlformats.org/officeDocument/2006/relationships/image" Target="../media/image890.png"/><Relationship Id="rId4" Type="http://schemas.openxmlformats.org/officeDocument/2006/relationships/image" Target="../media/image830.png"/><Relationship Id="rId9" Type="http://schemas.openxmlformats.org/officeDocument/2006/relationships/image" Target="../media/image880.png"/></Relationships>
</file>

<file path=ppt/slides/_rels/slide6.xml.rels><?xml version="1.0" encoding="UTF-8" standalone="yes"?>
<Relationships xmlns="http://schemas.openxmlformats.org/package/2006/relationships"><Relationship Id="rId8" Type="http://schemas.openxmlformats.org/officeDocument/2006/relationships/image" Target="../media/image970.png"/><Relationship Id="rId3" Type="http://schemas.openxmlformats.org/officeDocument/2006/relationships/image" Target="../media/image920.png"/><Relationship Id="rId7" Type="http://schemas.openxmlformats.org/officeDocument/2006/relationships/image" Target="../media/image960.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950.png"/><Relationship Id="rId5" Type="http://schemas.openxmlformats.org/officeDocument/2006/relationships/image" Target="../media/image940.png"/><Relationship Id="rId10" Type="http://schemas.openxmlformats.org/officeDocument/2006/relationships/image" Target="../media/image990.png"/><Relationship Id="rId4" Type="http://schemas.openxmlformats.org/officeDocument/2006/relationships/image" Target="../media/image930.png"/><Relationship Id="rId9" Type="http://schemas.openxmlformats.org/officeDocument/2006/relationships/image" Target="../media/image980.png"/></Relationships>
</file>

<file path=ppt/slides/_rels/slide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0.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930.png"/><Relationship Id="rId5" Type="http://schemas.openxmlformats.org/officeDocument/2006/relationships/image" Target="../media/image103.png"/><Relationship Id="rId10" Type="http://schemas.openxmlformats.org/officeDocument/2006/relationships/image" Target="../media/image910.png"/><Relationship Id="rId4" Type="http://schemas.openxmlformats.org/officeDocument/2006/relationships/image" Target="../media/image102.png"/><Relationship Id="rId9" Type="http://schemas.openxmlformats.org/officeDocument/2006/relationships/image" Target="../media/image107.png"/></Relationships>
</file>

<file path=ppt/slides/_rels/slide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503" y="323945"/>
            <a:ext cx="11956341" cy="707886"/>
          </a:xfrm>
          <a:prstGeom prst="rect">
            <a:avLst/>
          </a:prstGeom>
          <a:noFill/>
        </p:spPr>
        <p:txBody>
          <a:bodyPr wrap="square" rtlCol="0">
            <a:spAutoFit/>
          </a:bodyPr>
          <a:lstStyle/>
          <a:p>
            <a:pPr algn="ctr"/>
            <a:r>
              <a:rPr lang="el-G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Μαγνητισμός</a:t>
            </a:r>
          </a:p>
        </p:txBody>
      </p:sp>
      <p:sp>
        <p:nvSpPr>
          <p:cNvPr id="5" name="TextBox 4"/>
          <p:cNvSpPr txBox="1"/>
          <p:nvPr/>
        </p:nvSpPr>
        <p:spPr>
          <a:xfrm>
            <a:off x="72008" y="1486242"/>
            <a:ext cx="11991836" cy="461665"/>
          </a:xfrm>
          <a:prstGeom prst="rect">
            <a:avLst/>
          </a:prstGeom>
          <a:noFill/>
        </p:spPr>
        <p:txBody>
          <a:bodyPr wrap="square" rtlCol="0">
            <a:spAutoFit/>
          </a:bodyPr>
          <a:lstStyle/>
          <a:p>
            <a:pPr algn="ctr"/>
            <a:r>
              <a:rPr lang="el-GR"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Μαγνητικής Επαγωγής – Νόμος του </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72008" y="3307316"/>
            <a:ext cx="11991836" cy="461665"/>
          </a:xfrm>
          <a:prstGeom prst="rect">
            <a:avLst/>
          </a:prstGeom>
          <a:noFill/>
        </p:spPr>
        <p:txBody>
          <a:bodyPr wrap="square" rtlCol="0">
            <a:spAutoFit/>
          </a:bodyPr>
          <a:lstStyle/>
          <a:p>
            <a:pPr algn="ctr"/>
            <a:r>
              <a:rPr lang="el-GR"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Μαγνητικές Δυνάμεις</a:t>
            </a:r>
          </a:p>
        </p:txBody>
      </p:sp>
      <p:sp>
        <p:nvSpPr>
          <p:cNvPr id="7" name="TextBox 6"/>
          <p:cNvSpPr txBox="1"/>
          <p:nvPr/>
        </p:nvSpPr>
        <p:spPr>
          <a:xfrm>
            <a:off x="72008" y="4129021"/>
            <a:ext cx="11991836" cy="830997"/>
          </a:xfrm>
          <a:prstGeom prst="rect">
            <a:avLst/>
          </a:prstGeom>
          <a:noFill/>
        </p:spPr>
        <p:txBody>
          <a:bodyPr wrap="square" rtlCol="0">
            <a:spAutoFit/>
          </a:bodyPr>
          <a:lstStyle/>
          <a:p>
            <a:pPr algn="ctr"/>
            <a:r>
              <a:rPr lang="el-G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Μονάδες Μέτρησης: </a:t>
            </a:r>
          </a:p>
          <a:p>
            <a:pPr algn="ctr"/>
            <a:r>
              <a:rPr lang="el-G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Μαγνητικής Επαγωγής και Μαγνητικής Ροής</a:t>
            </a:r>
          </a:p>
        </p:txBody>
      </p:sp>
      <p:sp>
        <p:nvSpPr>
          <p:cNvPr id="8" name="Ορθογώνιο 7"/>
          <p:cNvSpPr/>
          <p:nvPr/>
        </p:nvSpPr>
        <p:spPr>
          <a:xfrm>
            <a:off x="72008" y="5323540"/>
            <a:ext cx="11991836" cy="461665"/>
          </a:xfrm>
          <a:prstGeom prst="rect">
            <a:avLst/>
          </a:prstGeom>
        </p:spPr>
        <p:txBody>
          <a:bodyPr wrap="square">
            <a:spAutoFit/>
          </a:bodyPr>
          <a:lstStyle/>
          <a:p>
            <a:pPr algn="ctr"/>
            <a:r>
              <a:rPr lang="el-GR"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Φαινόμενο </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endParaRPr lang="el-GR"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68547" y="2402318"/>
            <a:ext cx="11995297" cy="461665"/>
          </a:xfrm>
          <a:prstGeom prst="rect">
            <a:avLst/>
          </a:prstGeom>
          <a:noFill/>
        </p:spPr>
        <p:txBody>
          <a:bodyPr wrap="square" rtlCol="0">
            <a:spAutoFit/>
          </a:bodyPr>
          <a:lstStyle/>
          <a:p>
            <a:pPr algn="ctr"/>
            <a:r>
              <a:rPr lang="el-GR" sz="24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24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2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5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0" name="Ορθογώνιο 69"/>
          <p:cNvSpPr/>
          <p:nvPr/>
        </p:nvSpPr>
        <p:spPr>
          <a:xfrm>
            <a:off x="5113931" y="5075192"/>
            <a:ext cx="5776808" cy="369332"/>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Κάθε σπείρα του σωληνοειδούς διαρρέεται με ρεύμα έντασης  </a:t>
            </a:r>
            <a:r>
              <a:rPr lang="el-GR" b="1" i="1" dirty="0">
                <a:solidFill>
                  <a:srgbClr val="FF0000"/>
                </a:solidFill>
                <a:latin typeface="Times New Roman" panose="02020603050405020304" pitchFamily="18" charset="0"/>
                <a:cs typeface="Times New Roman" panose="02020603050405020304" pitchFamily="18" charset="0"/>
              </a:rPr>
              <a:t>Ι</a:t>
            </a:r>
          </a:p>
        </p:txBody>
      </p:sp>
      <p:grpSp>
        <p:nvGrpSpPr>
          <p:cNvPr id="226" name="Ομάδα 225"/>
          <p:cNvGrpSpPr/>
          <p:nvPr/>
        </p:nvGrpSpPr>
        <p:grpSpPr>
          <a:xfrm>
            <a:off x="5090483" y="1208966"/>
            <a:ext cx="6052787" cy="507062"/>
            <a:chOff x="5090483" y="1208966"/>
            <a:chExt cx="6052787" cy="507062"/>
          </a:xfrm>
        </p:grpSpPr>
        <p:sp>
          <p:nvSpPr>
            <p:cNvPr id="71" name="Ορθογώνιο 70"/>
            <p:cNvSpPr/>
            <p:nvPr/>
          </p:nvSpPr>
          <p:spPr>
            <a:xfrm>
              <a:off x="5090483" y="1279559"/>
              <a:ext cx="3701823"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Πυκνότητα σπειρών σωληνοειδούς: </a:t>
              </a:r>
            </a:p>
          </p:txBody>
        </p:sp>
        <mc:AlternateContent xmlns:mc="http://schemas.openxmlformats.org/markup-compatibility/2006" xmlns:a14="http://schemas.microsoft.com/office/drawing/2010/main">
          <mc:Choice Requires="a14">
            <p:sp>
              <p:nvSpPr>
                <p:cNvPr id="72" name="TextBox 71"/>
                <p:cNvSpPr txBox="1"/>
                <p:nvPr/>
              </p:nvSpPr>
              <p:spPr>
                <a:xfrm>
                  <a:off x="8382001" y="1208966"/>
                  <a:ext cx="2761269"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𝛂𝛒𝛊𝛉𝛍𝛐𝛓</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𝛔𝛑𝛆𝛊𝛒𝛚𝛎</m:t>
                            </m:r>
                          </m:num>
                          <m:den>
                            <m:r>
                              <a:rPr lang="el-GR" sz="1600" b="1" i="0" smtClean="0">
                                <a:solidFill>
                                  <a:srgbClr val="FF0000"/>
                                </a:solidFill>
                                <a:latin typeface="Cambria Math" panose="02040503050406030204" pitchFamily="18" charset="0"/>
                              </a:rPr>
                              <m:t>𝛍𝛐𝛎𝛂𝛅𝛂</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𝛍𝛈𝛋𝛐𝛖𝛓</m:t>
                            </m:r>
                          </m:den>
                        </m:f>
                        <m:r>
                          <a:rPr lang="el-GR" sz="1600" b="1" i="1" smtClean="0">
                            <a:solidFill>
                              <a:srgbClr val="FF0000"/>
                            </a:solidFill>
                            <a:latin typeface="Cambria Math" panose="02040503050406030204" pitchFamily="18" charset="0"/>
                          </a:rPr>
                          <m:t>=</m:t>
                        </m:r>
                        <m:f>
                          <m:fPr>
                            <m:ctrlPr>
                              <a:rPr lang="el-GR"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𝑵</m:t>
                            </m:r>
                          </m:num>
                          <m:den>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𝑳</m:t>
                            </m:r>
                          </m:den>
                        </m:f>
                      </m:oMath>
                    </m:oMathPara>
                  </a14:m>
                  <a:endParaRPr lang="el-GR" sz="1600" b="1"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8382001" y="1208966"/>
                  <a:ext cx="2761269" cy="507062"/>
                </a:xfrm>
                <a:prstGeom prst="rect">
                  <a:avLst/>
                </a:prstGeom>
                <a:blipFill>
                  <a:blip r:embed="rId2"/>
                  <a:stretch>
                    <a:fillRect/>
                  </a:stretch>
                </a:blipFill>
              </p:spPr>
              <p:txBody>
                <a:bodyPr/>
                <a:lstStyle/>
                <a:p>
                  <a:r>
                    <a:rPr lang="el-GR">
                      <a:noFill/>
                    </a:rPr>
                    <a:t> </a:t>
                  </a:r>
                </a:p>
              </p:txBody>
            </p:sp>
          </mc:Fallback>
        </mc:AlternateContent>
      </p:grpSp>
      <p:grpSp>
        <p:nvGrpSpPr>
          <p:cNvPr id="252" name="Ομάδα 251"/>
          <p:cNvGrpSpPr/>
          <p:nvPr/>
        </p:nvGrpSpPr>
        <p:grpSpPr>
          <a:xfrm>
            <a:off x="32503" y="634910"/>
            <a:ext cx="12096000" cy="3759536"/>
            <a:chOff x="32503" y="634910"/>
            <a:chExt cx="12096000" cy="3759536"/>
          </a:xfrm>
        </p:grpSpPr>
        <p:sp>
          <p:nvSpPr>
            <p:cNvPr id="3" name="TextBox 2"/>
            <p:cNvSpPr txBox="1"/>
            <p:nvPr/>
          </p:nvSpPr>
          <p:spPr>
            <a:xfrm>
              <a:off x="32503" y="634910"/>
              <a:ext cx="12096000" cy="400110"/>
            </a:xfrm>
            <a:prstGeom prst="rect">
              <a:avLst/>
            </a:prstGeom>
            <a:noFill/>
          </p:spPr>
          <p:txBody>
            <a:bodyPr wrap="square" rtlCol="0">
              <a:spAutoFit/>
            </a:bodyP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στο Εσωτερικό Σωληνοειδούς Πηνίου πολύ μεγάλου μήκους</a:t>
              </a:r>
            </a:p>
          </p:txBody>
        </p:sp>
        <p:grpSp>
          <p:nvGrpSpPr>
            <p:cNvPr id="79" name="Ομάδα 78"/>
            <p:cNvGrpSpPr/>
            <p:nvPr/>
          </p:nvGrpSpPr>
          <p:grpSpPr>
            <a:xfrm>
              <a:off x="507665" y="1575908"/>
              <a:ext cx="4368345" cy="2818538"/>
              <a:chOff x="507665" y="1657969"/>
              <a:chExt cx="4368345" cy="2818538"/>
            </a:xfrm>
          </p:grpSpPr>
          <p:grpSp>
            <p:nvGrpSpPr>
              <p:cNvPr id="69" name="Ομάδα 68"/>
              <p:cNvGrpSpPr/>
              <p:nvPr/>
            </p:nvGrpSpPr>
            <p:grpSpPr>
              <a:xfrm>
                <a:off x="507665" y="1657969"/>
                <a:ext cx="4368345" cy="2818538"/>
                <a:chOff x="507665" y="1353171"/>
                <a:chExt cx="4368345" cy="2818538"/>
              </a:xfrm>
            </p:grpSpPr>
            <p:grpSp>
              <p:nvGrpSpPr>
                <p:cNvPr id="65" name="Ομάδα 64"/>
                <p:cNvGrpSpPr/>
                <p:nvPr/>
              </p:nvGrpSpPr>
              <p:grpSpPr>
                <a:xfrm>
                  <a:off x="507665" y="1353171"/>
                  <a:ext cx="4087783" cy="2186948"/>
                  <a:chOff x="507665" y="1353171"/>
                  <a:chExt cx="4087783" cy="2186948"/>
                </a:xfrm>
              </p:grpSpPr>
              <p:grpSp>
                <p:nvGrpSpPr>
                  <p:cNvPr id="48" name="Ομάδα 47"/>
                  <p:cNvGrpSpPr/>
                  <p:nvPr/>
                </p:nvGrpSpPr>
                <p:grpSpPr>
                  <a:xfrm rot="5400000">
                    <a:off x="1775965" y="84871"/>
                    <a:ext cx="1551183" cy="4087783"/>
                    <a:chOff x="6432904" y="2011794"/>
                    <a:chExt cx="1551183" cy="3901778"/>
                  </a:xfrm>
                </p:grpSpPr>
                <p:grpSp>
                  <p:nvGrpSpPr>
                    <p:cNvPr id="41" name="Ομάδα 40"/>
                    <p:cNvGrpSpPr/>
                    <p:nvPr/>
                  </p:nvGrpSpPr>
                  <p:grpSpPr>
                    <a:xfrm>
                      <a:off x="6432904" y="2011794"/>
                      <a:ext cx="1551183" cy="2659128"/>
                      <a:chOff x="6432904" y="2011794"/>
                      <a:chExt cx="1551183" cy="2659128"/>
                    </a:xfrm>
                  </p:grpSpPr>
                  <p:grpSp>
                    <p:nvGrpSpPr>
                      <p:cNvPr id="34" name="Ομάδα 33"/>
                      <p:cNvGrpSpPr/>
                      <p:nvPr/>
                    </p:nvGrpSpPr>
                    <p:grpSpPr>
                      <a:xfrm>
                        <a:off x="6444626" y="2011794"/>
                        <a:ext cx="1539461" cy="1416489"/>
                        <a:chOff x="6444626" y="2011794"/>
                        <a:chExt cx="1539461" cy="1416489"/>
                      </a:xfrm>
                    </p:grpSpPr>
                    <p:sp>
                      <p:nvSpPr>
                        <p:cNvPr id="27" name="Τόξο 26"/>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8" name="Τόξο 27"/>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1" name="Τόξο 30"/>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2" name="Τόξο 31"/>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3" name="Τόξο 32"/>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35" name="Ομάδα 34"/>
                      <p:cNvGrpSpPr/>
                      <p:nvPr/>
                    </p:nvGrpSpPr>
                    <p:grpSpPr>
                      <a:xfrm>
                        <a:off x="6432904" y="3254433"/>
                        <a:ext cx="1539461" cy="1416489"/>
                        <a:chOff x="6444626" y="2011794"/>
                        <a:chExt cx="1539461" cy="1416489"/>
                      </a:xfrm>
                    </p:grpSpPr>
                    <p:sp>
                      <p:nvSpPr>
                        <p:cNvPr id="36" name="Τόξο 35"/>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7" name="Τόξο 36"/>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8" name="Τόξο 37"/>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9" name="Τόξο 38"/>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0" name="Τόξο 39"/>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42" name="Ομάδα 41"/>
                    <p:cNvGrpSpPr/>
                    <p:nvPr/>
                  </p:nvGrpSpPr>
                  <p:grpSpPr>
                    <a:xfrm>
                      <a:off x="6432904" y="4497083"/>
                      <a:ext cx="1539461" cy="1416489"/>
                      <a:chOff x="6444626" y="2011794"/>
                      <a:chExt cx="1539461" cy="1416489"/>
                    </a:xfrm>
                  </p:grpSpPr>
                  <p:sp>
                    <p:nvSpPr>
                      <p:cNvPr id="43" name="Τόξο 42"/>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Τόξο 43"/>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Τόξο 44"/>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6" name="Τόξο 45"/>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7" name="Τόξο 46"/>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52" name="Ομάδα 51"/>
                  <p:cNvGrpSpPr/>
                  <p:nvPr/>
                </p:nvGrpSpPr>
                <p:grpSpPr>
                  <a:xfrm>
                    <a:off x="584629" y="2719754"/>
                    <a:ext cx="1512000" cy="791306"/>
                    <a:chOff x="584629" y="2719754"/>
                    <a:chExt cx="1330560" cy="791306"/>
                  </a:xfrm>
                </p:grpSpPr>
                <p:cxnSp>
                  <p:nvCxnSpPr>
                    <p:cNvPr id="50" name="Ευθεία γραμμή σύνδεσης 49"/>
                    <p:cNvCxnSpPr/>
                    <p:nvPr/>
                  </p:nvCxnSpPr>
                  <p:spPr>
                    <a:xfrm>
                      <a:off x="586154"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rot="16200000" flipH="1">
                      <a:off x="1249909" y="2845780"/>
                      <a:ext cx="0" cy="133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Ομάδα 52"/>
                  <p:cNvGrpSpPr/>
                  <p:nvPr/>
                </p:nvGrpSpPr>
                <p:grpSpPr>
                  <a:xfrm flipH="1">
                    <a:off x="3067724" y="2779961"/>
                    <a:ext cx="1450198" cy="720000"/>
                    <a:chOff x="644769" y="2719754"/>
                    <a:chExt cx="1450198" cy="791306"/>
                  </a:xfrm>
                </p:grpSpPr>
                <p:cxnSp>
                  <p:nvCxnSpPr>
                    <p:cNvPr id="54" name="Ευθεία γραμμή σύνδεσης 53"/>
                    <p:cNvCxnSpPr/>
                    <p:nvPr/>
                  </p:nvCxnSpPr>
                  <p:spPr>
                    <a:xfrm>
                      <a:off x="644769"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rot="16200000" flipH="1">
                      <a:off x="1374967" y="279106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Ομάδα 61"/>
                  <p:cNvGrpSpPr/>
                  <p:nvPr/>
                </p:nvGrpSpPr>
                <p:grpSpPr>
                  <a:xfrm>
                    <a:off x="2041701" y="3464654"/>
                    <a:ext cx="1059967" cy="75465"/>
                    <a:chOff x="1606283" y="3750877"/>
                    <a:chExt cx="1059967" cy="75465"/>
                  </a:xfrm>
                </p:grpSpPr>
                <p:sp>
                  <p:nvSpPr>
                    <p:cNvPr id="60" name="Οβάλ 59"/>
                    <p:cNvSpPr/>
                    <p:nvPr/>
                  </p:nvSpPr>
                  <p:spPr>
                    <a:xfrm>
                      <a:off x="1606283" y="3754342"/>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Οβάλ 60"/>
                    <p:cNvSpPr/>
                    <p:nvPr/>
                  </p:nvSpPr>
                  <p:spPr>
                    <a:xfrm>
                      <a:off x="2594250" y="3750877"/>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3" name="Οβάλ 62"/>
                  <p:cNvSpPr/>
                  <p:nvPr/>
                </p:nvSpPr>
                <p:spPr>
                  <a:xfrm>
                    <a:off x="561833" y="273223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Οβάλ 63"/>
                  <p:cNvSpPr/>
                  <p:nvPr/>
                </p:nvSpPr>
                <p:spPr>
                  <a:xfrm>
                    <a:off x="4467369" y="273436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66" name="Ευθύγραμμο βέλος σύνδεσης 65"/>
                <p:cNvCxnSpPr/>
                <p:nvPr/>
              </p:nvCxnSpPr>
              <p:spPr>
                <a:xfrm flipV="1">
                  <a:off x="4623970" y="2951360"/>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601576" y="3021271"/>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2286466" y="3802377"/>
                  <a:ext cx="338554" cy="369332"/>
                </a:xfrm>
                <a:prstGeom prst="rect">
                  <a:avLst/>
                </a:prstGeom>
                <a:noFill/>
                <a:ln>
                  <a:noFill/>
                </a:ln>
              </p:spPr>
              <p:txBody>
                <a:bodyPr wrap="none" rtlCol="0">
                  <a:spAutoFit/>
                </a:bodyPr>
                <a:lstStyle/>
                <a:p>
                  <a:r>
                    <a:rPr lang="el-GR" b="1" i="1" dirty="0">
                      <a:latin typeface="Times New Roman" panose="02020603050405020304" pitchFamily="18" charset="0"/>
                      <a:cs typeface="Times New Roman" panose="02020603050405020304" pitchFamily="18" charset="0"/>
                    </a:rPr>
                    <a:t>Ε</a:t>
                  </a:r>
                </a:p>
              </p:txBody>
            </p:sp>
          </p:grpSp>
          <p:grpSp>
            <p:nvGrpSpPr>
              <p:cNvPr id="78" name="Ομάδα 77"/>
              <p:cNvGrpSpPr/>
              <p:nvPr/>
            </p:nvGrpSpPr>
            <p:grpSpPr>
              <a:xfrm flipH="1">
                <a:off x="2046756" y="3326069"/>
                <a:ext cx="995936" cy="988470"/>
                <a:chOff x="2223004" y="5309837"/>
                <a:chExt cx="995936" cy="988470"/>
              </a:xfrm>
            </p:grpSpPr>
            <p:cxnSp>
              <p:nvCxnSpPr>
                <p:cNvPr id="74" name="Ευθεία γραμμή σύνδεσης 73"/>
                <p:cNvCxnSpPr/>
                <p:nvPr/>
              </p:nvCxnSpPr>
              <p:spPr>
                <a:xfrm>
                  <a:off x="2223004" y="5789152"/>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Ευθεία γραμμή σύνδεσης 74"/>
                <p:cNvCxnSpPr/>
                <p:nvPr/>
              </p:nvCxnSpPr>
              <p:spPr>
                <a:xfrm>
                  <a:off x="2614659" y="5309837"/>
                  <a:ext cx="0" cy="98847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Ευθεία γραμμή σύνδεσης 75"/>
                <p:cNvCxnSpPr/>
                <p:nvPr/>
              </p:nvCxnSpPr>
              <p:spPr>
                <a:xfrm>
                  <a:off x="2822940" y="5785687"/>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p:cNvCxnSpPr/>
                <p:nvPr/>
              </p:nvCxnSpPr>
              <p:spPr>
                <a:xfrm>
                  <a:off x="2782971" y="5540293"/>
                  <a:ext cx="0" cy="504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grpSp>
      <p:grpSp>
        <p:nvGrpSpPr>
          <p:cNvPr id="243" name="Ομάδα 242"/>
          <p:cNvGrpSpPr/>
          <p:nvPr/>
        </p:nvGrpSpPr>
        <p:grpSpPr>
          <a:xfrm>
            <a:off x="5125653" y="5719955"/>
            <a:ext cx="6760385" cy="855917"/>
            <a:chOff x="5125653" y="5778570"/>
            <a:chExt cx="6760385" cy="855917"/>
          </a:xfrm>
        </p:grpSpPr>
        <p:sp>
          <p:nvSpPr>
            <p:cNvPr id="222" name="Ορθογώνιο 221"/>
            <p:cNvSpPr/>
            <p:nvPr/>
          </p:nvSpPr>
          <p:spPr>
            <a:xfrm>
              <a:off x="5125653" y="5778570"/>
              <a:ext cx="6760385" cy="584775"/>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Το συνολικό ρεύμα που διαπερνά την επιφάνεια που περικλείεται από την κλειστή γραμμή (ΑΒΓΔΑ) είναι: </a:t>
              </a:r>
              <a:endParaRPr lang="el-GR"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3" name="TextBox 222"/>
                <p:cNvSpPr txBox="1"/>
                <p:nvPr/>
              </p:nvSpPr>
              <p:spPr>
                <a:xfrm>
                  <a:off x="8000129" y="6357488"/>
                  <a:ext cx="10114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𝑰</m:t>
                            </m:r>
                          </m:e>
                          <m:sup>
                            <m:r>
                              <a:rPr lang="en-US" b="1" i="1" smtClean="0">
                                <a:solidFill>
                                  <a:srgbClr val="FF0000"/>
                                </a:solidFill>
                                <a:latin typeface="Cambria Math" panose="02040503050406030204" pitchFamily="18" charset="0"/>
                              </a:rPr>
                              <m:t>′</m:t>
                            </m:r>
                          </m:sup>
                        </m:sSup>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oMath>
                    </m:oMathPara>
                  </a14:m>
                  <a:endParaRPr lang="el-GR" b="1" i="1" dirty="0">
                    <a:solidFill>
                      <a:srgbClr val="FF0000"/>
                    </a:solidFill>
                  </a:endParaRPr>
                </a:p>
              </p:txBody>
            </p:sp>
          </mc:Choice>
          <mc:Fallback xmlns="">
            <p:sp>
              <p:nvSpPr>
                <p:cNvPr id="223" name="TextBox 222"/>
                <p:cNvSpPr txBox="1">
                  <a:spLocks noRot="1" noChangeAspect="1" noMove="1" noResize="1" noEditPoints="1" noAdjustHandles="1" noChangeArrowheads="1" noChangeShapeType="1" noTextEdit="1"/>
                </p:cNvSpPr>
                <p:nvPr/>
              </p:nvSpPr>
              <p:spPr>
                <a:xfrm>
                  <a:off x="8000129" y="6357488"/>
                  <a:ext cx="1011431" cy="276999"/>
                </a:xfrm>
                <a:prstGeom prst="rect">
                  <a:avLst/>
                </a:prstGeom>
                <a:blipFill>
                  <a:blip r:embed="rId3"/>
                  <a:stretch>
                    <a:fillRect l="-4217" r="-5422" b="-10870"/>
                  </a:stretch>
                </a:blipFill>
              </p:spPr>
              <p:txBody>
                <a:bodyPr/>
                <a:lstStyle/>
                <a:p>
                  <a:r>
                    <a:rPr lang="el-GR">
                      <a:noFill/>
                    </a:rPr>
                    <a:t> </a:t>
                  </a:r>
                </a:p>
              </p:txBody>
            </p:sp>
          </mc:Fallback>
        </mc:AlternateContent>
      </p:grpSp>
      <p:grpSp>
        <p:nvGrpSpPr>
          <p:cNvPr id="255" name="Ομάδα 254"/>
          <p:cNvGrpSpPr/>
          <p:nvPr/>
        </p:nvGrpSpPr>
        <p:grpSpPr>
          <a:xfrm>
            <a:off x="1488991" y="1216250"/>
            <a:ext cx="10550609" cy="4554469"/>
            <a:chOff x="1488991" y="1216250"/>
            <a:chExt cx="10550609" cy="4554469"/>
          </a:xfrm>
        </p:grpSpPr>
        <p:sp>
          <p:nvSpPr>
            <p:cNvPr id="73" name="Ορθογώνιο 72"/>
            <p:cNvSpPr/>
            <p:nvPr/>
          </p:nvSpPr>
          <p:spPr>
            <a:xfrm>
              <a:off x="1772930" y="1489812"/>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Ορθογώνιο 80"/>
            <p:cNvSpPr/>
            <p:nvPr/>
          </p:nvSpPr>
          <p:spPr>
            <a:xfrm>
              <a:off x="5160455" y="2963933"/>
              <a:ext cx="6879145" cy="1107996"/>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Για την εφαρμογή του νόμου του </a:t>
              </a:r>
              <a:r>
                <a:rPr lang="en-US" sz="1600" b="1" dirty="0">
                  <a:latin typeface="Times New Roman" panose="02020603050405020304" pitchFamily="18" charset="0"/>
                  <a:cs typeface="Times New Roman" panose="02020603050405020304" pitchFamily="18" charset="0"/>
                </a:rPr>
                <a:t>Ampere</a:t>
              </a:r>
              <a:r>
                <a:rPr lang="el-GR" sz="1600" b="1" dirty="0">
                  <a:latin typeface="Times New Roman" panose="02020603050405020304" pitchFamily="18" charset="0"/>
                  <a:cs typeface="Times New Roman" panose="02020603050405020304" pitchFamily="18" charset="0"/>
                </a:rPr>
                <a:t> παίρνουμε ως κλειστή γραμμή </a:t>
              </a:r>
              <a:r>
                <a:rPr lang="en-US" b="1" dirty="0">
                  <a:solidFill>
                    <a:srgbClr val="FF0000"/>
                  </a:solidFill>
                  <a:latin typeface="Times New Roman" panose="02020603050405020304" pitchFamily="18" charset="0"/>
                  <a:cs typeface="Times New Roman" panose="02020603050405020304" pitchFamily="18" charset="0"/>
                </a:rPr>
                <a:t>C</a:t>
              </a:r>
              <a:r>
                <a:rPr lang="el-GR" sz="1600" b="1" dirty="0">
                  <a:latin typeface="Times New Roman" panose="02020603050405020304" pitchFamily="18" charset="0"/>
                  <a:cs typeface="Times New Roman" panose="02020603050405020304" pitchFamily="18" charset="0"/>
                </a:rPr>
                <a:t> ένα ορθογώνιο παραλληλόγραμμο (</a:t>
              </a:r>
              <a:r>
                <a:rPr lang="el-GR" sz="1600" b="1" dirty="0">
                  <a:solidFill>
                    <a:srgbClr val="FF0000"/>
                  </a:solidFill>
                  <a:latin typeface="Times New Roman" panose="02020603050405020304" pitchFamily="18" charset="0"/>
                  <a:cs typeface="Times New Roman" panose="02020603050405020304" pitchFamily="18" charset="0"/>
                </a:rPr>
                <a:t>ΑΒΓΔΑ</a:t>
              </a:r>
              <a:r>
                <a:rPr lang="el-GR" sz="1600" b="1" dirty="0">
                  <a:latin typeface="Times New Roman" panose="02020603050405020304" pitchFamily="18" charset="0"/>
                  <a:cs typeface="Times New Roman" panose="02020603050405020304" pitchFamily="18" charset="0"/>
                </a:rPr>
                <a:t>) του οποίου η πλευρά (</a:t>
              </a:r>
              <a:r>
                <a:rPr lang="el-GR" sz="1600" b="1" dirty="0">
                  <a:solidFill>
                    <a:srgbClr val="FF0000"/>
                  </a:solidFill>
                  <a:latin typeface="Times New Roman" panose="02020603050405020304" pitchFamily="18" charset="0"/>
                  <a:cs typeface="Times New Roman" panose="02020603050405020304" pitchFamily="18" charset="0"/>
                </a:rPr>
                <a:t>ΑΒ</a:t>
              </a:r>
              <a:r>
                <a:rPr lang="el-GR" sz="1600" b="1" dirty="0">
                  <a:latin typeface="Times New Roman" panose="02020603050405020304" pitchFamily="18" charset="0"/>
                  <a:cs typeface="Times New Roman" panose="02020603050405020304" pitchFamily="18" charset="0"/>
                </a:rPr>
                <a:t>) βρίσκεται εντός του σωληνοειδούς και είναι παράλληλη με το άξονα του σωληνοειδούς ενώ η παράλληλη πλευρά (</a:t>
              </a:r>
              <a:r>
                <a:rPr lang="el-GR" sz="1600" b="1" dirty="0">
                  <a:solidFill>
                    <a:srgbClr val="FF0000"/>
                  </a:solidFill>
                  <a:latin typeface="Times New Roman" panose="02020603050405020304" pitchFamily="18" charset="0"/>
                  <a:cs typeface="Times New Roman" panose="02020603050405020304" pitchFamily="18" charset="0"/>
                </a:rPr>
                <a:t>ΓΔ</a:t>
              </a:r>
              <a:r>
                <a:rPr lang="el-GR" sz="1600" b="1" dirty="0">
                  <a:latin typeface="Times New Roman" panose="02020603050405020304" pitchFamily="18" charset="0"/>
                  <a:cs typeface="Times New Roman" panose="02020603050405020304" pitchFamily="18" charset="0"/>
                </a:rPr>
                <a:t>) είναι εκτός σωληνοειδούς.</a:t>
              </a:r>
            </a:p>
          </p:txBody>
        </p:sp>
        <p:sp>
          <p:nvSpPr>
            <p:cNvPr id="82" name="Ορθογώνιο 81"/>
            <p:cNvSpPr/>
            <p:nvPr/>
          </p:nvSpPr>
          <p:spPr>
            <a:xfrm>
              <a:off x="1488991" y="2107202"/>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83" name="Ορθογώνιο 82"/>
            <p:cNvSpPr/>
            <p:nvPr/>
          </p:nvSpPr>
          <p:spPr>
            <a:xfrm>
              <a:off x="3282618" y="2130649"/>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Β</a:t>
              </a:r>
              <a:endParaRPr lang="el-GR" dirty="0"/>
            </a:p>
          </p:txBody>
        </p:sp>
        <p:sp>
          <p:nvSpPr>
            <p:cNvPr id="84" name="Ορθογώνιο 83"/>
            <p:cNvSpPr/>
            <p:nvPr/>
          </p:nvSpPr>
          <p:spPr>
            <a:xfrm>
              <a:off x="3235727" y="1227979"/>
              <a:ext cx="332142"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Γ</a:t>
              </a:r>
              <a:endParaRPr lang="el-GR" dirty="0"/>
            </a:p>
          </p:txBody>
        </p:sp>
        <p:sp>
          <p:nvSpPr>
            <p:cNvPr id="85" name="Ορθογώνιο 84"/>
            <p:cNvSpPr/>
            <p:nvPr/>
          </p:nvSpPr>
          <p:spPr>
            <a:xfrm>
              <a:off x="1582776" y="1216250"/>
              <a:ext cx="328936"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Δ</a:t>
              </a:r>
              <a:endParaRPr lang="el-GR" dirty="0"/>
            </a:p>
          </p:txBody>
        </p:sp>
        <p:grpSp>
          <p:nvGrpSpPr>
            <p:cNvPr id="232" name="Ομάδα 231"/>
            <p:cNvGrpSpPr/>
            <p:nvPr/>
          </p:nvGrpSpPr>
          <p:grpSpPr>
            <a:xfrm>
              <a:off x="1500715" y="4486988"/>
              <a:ext cx="2145005" cy="1283731"/>
              <a:chOff x="1500715" y="4651110"/>
              <a:chExt cx="2145005" cy="1283731"/>
            </a:xfrm>
          </p:grpSpPr>
          <p:sp>
            <p:nvSpPr>
              <p:cNvPr id="227" name="Ορθογώνιο 226"/>
              <p:cNvSpPr/>
              <p:nvPr/>
            </p:nvSpPr>
            <p:spPr>
              <a:xfrm>
                <a:off x="1784654" y="4959841"/>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8" name="Ορθογώνιο 227"/>
              <p:cNvSpPr/>
              <p:nvPr/>
            </p:nvSpPr>
            <p:spPr>
              <a:xfrm>
                <a:off x="1500715" y="5542062"/>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229" name="Ορθογώνιο 228"/>
              <p:cNvSpPr/>
              <p:nvPr/>
            </p:nvSpPr>
            <p:spPr>
              <a:xfrm>
                <a:off x="3294342" y="5565509"/>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Β</a:t>
                </a:r>
                <a:endParaRPr lang="el-GR" dirty="0"/>
              </a:p>
            </p:txBody>
          </p:sp>
          <p:sp>
            <p:nvSpPr>
              <p:cNvPr id="230" name="Ορθογώνιο 229"/>
              <p:cNvSpPr/>
              <p:nvPr/>
            </p:nvSpPr>
            <p:spPr>
              <a:xfrm>
                <a:off x="3247451" y="4662839"/>
                <a:ext cx="332142"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Γ</a:t>
                </a:r>
                <a:endParaRPr lang="el-GR" dirty="0"/>
              </a:p>
            </p:txBody>
          </p:sp>
          <p:sp>
            <p:nvSpPr>
              <p:cNvPr id="231" name="Ορθογώνιο 230"/>
              <p:cNvSpPr/>
              <p:nvPr/>
            </p:nvSpPr>
            <p:spPr>
              <a:xfrm>
                <a:off x="1594500" y="4651110"/>
                <a:ext cx="328936"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Δ</a:t>
                </a:r>
                <a:endParaRPr lang="el-GR" dirty="0"/>
              </a:p>
            </p:txBody>
          </p:sp>
        </p:grpSp>
      </p:grpSp>
      <p:grpSp>
        <p:nvGrpSpPr>
          <p:cNvPr id="250" name="Ομάδα 249"/>
          <p:cNvGrpSpPr/>
          <p:nvPr/>
        </p:nvGrpSpPr>
        <p:grpSpPr>
          <a:xfrm>
            <a:off x="831643" y="4873091"/>
            <a:ext cx="3521065" cy="1961463"/>
            <a:chOff x="831643" y="4978598"/>
            <a:chExt cx="3521065" cy="1961463"/>
          </a:xfrm>
        </p:grpSpPr>
        <p:grpSp>
          <p:nvGrpSpPr>
            <p:cNvPr id="224" name="Ομάδα 223"/>
            <p:cNvGrpSpPr/>
            <p:nvPr/>
          </p:nvGrpSpPr>
          <p:grpSpPr>
            <a:xfrm>
              <a:off x="831643" y="4978598"/>
              <a:ext cx="3521065" cy="1495420"/>
              <a:chOff x="831643" y="5037213"/>
              <a:chExt cx="3521065" cy="1495420"/>
            </a:xfrm>
          </p:grpSpPr>
          <p:grpSp>
            <p:nvGrpSpPr>
              <p:cNvPr id="214" name="Ομάδα 213"/>
              <p:cNvGrpSpPr/>
              <p:nvPr/>
            </p:nvGrpSpPr>
            <p:grpSpPr>
              <a:xfrm>
                <a:off x="870216" y="5037213"/>
                <a:ext cx="3447867" cy="131906"/>
                <a:chOff x="870216" y="5388903"/>
                <a:chExt cx="3447867" cy="131906"/>
              </a:xfrm>
            </p:grpSpPr>
            <p:grpSp>
              <p:nvGrpSpPr>
                <p:cNvPr id="95" name="Ομάδα 94"/>
                <p:cNvGrpSpPr/>
                <p:nvPr/>
              </p:nvGrpSpPr>
              <p:grpSpPr>
                <a:xfrm>
                  <a:off x="1819780" y="5400624"/>
                  <a:ext cx="117231" cy="120184"/>
                  <a:chOff x="6424245" y="5049692"/>
                  <a:chExt cx="117231" cy="120184"/>
                </a:xfrm>
              </p:grpSpPr>
              <p:sp>
                <p:nvSpPr>
                  <p:cNvPr id="93" name="Οβάλ 9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4" name="Οβάλ 9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6" name="Ομάδα 95"/>
                <p:cNvGrpSpPr/>
                <p:nvPr/>
              </p:nvGrpSpPr>
              <p:grpSpPr>
                <a:xfrm>
                  <a:off x="2054241" y="5400625"/>
                  <a:ext cx="117231" cy="120184"/>
                  <a:chOff x="6424245" y="5049692"/>
                  <a:chExt cx="117231" cy="120184"/>
                </a:xfrm>
              </p:grpSpPr>
              <p:sp>
                <p:nvSpPr>
                  <p:cNvPr id="97" name="Οβάλ 9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Οβάλ 9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9" name="Ομάδα 98"/>
                <p:cNvGrpSpPr/>
                <p:nvPr/>
              </p:nvGrpSpPr>
              <p:grpSpPr>
                <a:xfrm>
                  <a:off x="2288702" y="5388903"/>
                  <a:ext cx="117231" cy="120184"/>
                  <a:chOff x="6424245" y="5049692"/>
                  <a:chExt cx="117231" cy="120184"/>
                </a:xfrm>
              </p:grpSpPr>
              <p:sp>
                <p:nvSpPr>
                  <p:cNvPr id="100" name="Οβάλ 9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1" name="Οβάλ 10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2" name="Ομάδα 101"/>
                <p:cNvGrpSpPr/>
                <p:nvPr/>
              </p:nvGrpSpPr>
              <p:grpSpPr>
                <a:xfrm>
                  <a:off x="2523163" y="5388904"/>
                  <a:ext cx="117231" cy="120184"/>
                  <a:chOff x="6424245" y="5049692"/>
                  <a:chExt cx="117231" cy="120184"/>
                </a:xfrm>
              </p:grpSpPr>
              <p:sp>
                <p:nvSpPr>
                  <p:cNvPr id="103" name="Οβάλ 10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4" name="Οβάλ 10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5" name="Ομάδα 104"/>
                <p:cNvGrpSpPr/>
                <p:nvPr/>
              </p:nvGrpSpPr>
              <p:grpSpPr>
                <a:xfrm>
                  <a:off x="2757624" y="5388905"/>
                  <a:ext cx="117231" cy="120184"/>
                  <a:chOff x="6424245" y="5049692"/>
                  <a:chExt cx="117231" cy="120184"/>
                </a:xfrm>
              </p:grpSpPr>
              <p:sp>
                <p:nvSpPr>
                  <p:cNvPr id="106" name="Οβάλ 105"/>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7" name="Οβάλ 106"/>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8" name="Ομάδα 107"/>
                <p:cNvGrpSpPr/>
                <p:nvPr/>
              </p:nvGrpSpPr>
              <p:grpSpPr>
                <a:xfrm>
                  <a:off x="2992085" y="5388903"/>
                  <a:ext cx="117231" cy="120184"/>
                  <a:chOff x="6424245" y="5049692"/>
                  <a:chExt cx="117231" cy="120184"/>
                </a:xfrm>
              </p:grpSpPr>
              <p:sp>
                <p:nvSpPr>
                  <p:cNvPr id="109" name="Οβάλ 10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0" name="Οβάλ 10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1" name="Ομάδα 110"/>
                <p:cNvGrpSpPr/>
                <p:nvPr/>
              </p:nvGrpSpPr>
              <p:grpSpPr>
                <a:xfrm>
                  <a:off x="3226546" y="5388903"/>
                  <a:ext cx="117231" cy="120184"/>
                  <a:chOff x="6424245" y="5049692"/>
                  <a:chExt cx="117231" cy="120184"/>
                </a:xfrm>
              </p:grpSpPr>
              <p:sp>
                <p:nvSpPr>
                  <p:cNvPr id="112" name="Οβάλ 11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3" name="Οβάλ 11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7" name="Ομάδα 136"/>
                <p:cNvGrpSpPr/>
                <p:nvPr/>
              </p:nvGrpSpPr>
              <p:grpSpPr>
                <a:xfrm>
                  <a:off x="870216" y="5388904"/>
                  <a:ext cx="820614" cy="120186"/>
                  <a:chOff x="2675563" y="5541303"/>
                  <a:chExt cx="820614" cy="120186"/>
                </a:xfrm>
              </p:grpSpPr>
              <p:grpSp>
                <p:nvGrpSpPr>
                  <p:cNvPr id="125" name="Ομάδα 124"/>
                  <p:cNvGrpSpPr/>
                  <p:nvPr/>
                </p:nvGrpSpPr>
                <p:grpSpPr>
                  <a:xfrm>
                    <a:off x="2675563" y="5541304"/>
                    <a:ext cx="117231" cy="120184"/>
                    <a:chOff x="6424245" y="5049692"/>
                    <a:chExt cx="117231" cy="120184"/>
                  </a:xfrm>
                </p:grpSpPr>
                <p:sp>
                  <p:nvSpPr>
                    <p:cNvPr id="126" name="Οβάλ 125"/>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7" name="Οβάλ 126"/>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8" name="Ομάδα 127"/>
                  <p:cNvGrpSpPr/>
                  <p:nvPr/>
                </p:nvGrpSpPr>
                <p:grpSpPr>
                  <a:xfrm>
                    <a:off x="2910024" y="5541305"/>
                    <a:ext cx="117231" cy="120184"/>
                    <a:chOff x="6424245" y="5049692"/>
                    <a:chExt cx="117231" cy="120184"/>
                  </a:xfrm>
                </p:grpSpPr>
                <p:sp>
                  <p:nvSpPr>
                    <p:cNvPr id="129" name="Οβάλ 12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0" name="Οβάλ 12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1" name="Ομάδα 130"/>
                  <p:cNvGrpSpPr/>
                  <p:nvPr/>
                </p:nvGrpSpPr>
                <p:grpSpPr>
                  <a:xfrm>
                    <a:off x="3144485" y="5541303"/>
                    <a:ext cx="117231" cy="120184"/>
                    <a:chOff x="6424245" y="5049692"/>
                    <a:chExt cx="117231" cy="120184"/>
                  </a:xfrm>
                </p:grpSpPr>
                <p:sp>
                  <p:nvSpPr>
                    <p:cNvPr id="132" name="Οβάλ 13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3" name="Οβάλ 13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4" name="Ομάδα 133"/>
                  <p:cNvGrpSpPr/>
                  <p:nvPr/>
                </p:nvGrpSpPr>
                <p:grpSpPr>
                  <a:xfrm>
                    <a:off x="3378946" y="5541303"/>
                    <a:ext cx="117231" cy="120184"/>
                    <a:chOff x="6424245" y="5049692"/>
                    <a:chExt cx="117231" cy="120184"/>
                  </a:xfrm>
                </p:grpSpPr>
                <p:sp>
                  <p:nvSpPr>
                    <p:cNvPr id="135" name="Οβάλ 13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6" name="Οβάλ 13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38" name="Ομάδα 137"/>
                <p:cNvGrpSpPr/>
                <p:nvPr/>
              </p:nvGrpSpPr>
              <p:grpSpPr>
                <a:xfrm>
                  <a:off x="3497469" y="5389060"/>
                  <a:ext cx="820614" cy="120186"/>
                  <a:chOff x="2675563" y="5541303"/>
                  <a:chExt cx="820614" cy="120186"/>
                </a:xfrm>
              </p:grpSpPr>
              <p:grpSp>
                <p:nvGrpSpPr>
                  <p:cNvPr id="139" name="Ομάδα 138"/>
                  <p:cNvGrpSpPr/>
                  <p:nvPr/>
                </p:nvGrpSpPr>
                <p:grpSpPr>
                  <a:xfrm>
                    <a:off x="2675563" y="5541304"/>
                    <a:ext cx="117231" cy="120184"/>
                    <a:chOff x="6424245" y="5049692"/>
                    <a:chExt cx="117231" cy="120184"/>
                  </a:xfrm>
                </p:grpSpPr>
                <p:sp>
                  <p:nvSpPr>
                    <p:cNvPr id="149" name="Οβάλ 14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0" name="Οβάλ 14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0" name="Ομάδα 139"/>
                  <p:cNvGrpSpPr/>
                  <p:nvPr/>
                </p:nvGrpSpPr>
                <p:grpSpPr>
                  <a:xfrm>
                    <a:off x="2910024" y="5541305"/>
                    <a:ext cx="117231" cy="120184"/>
                    <a:chOff x="6424245" y="5049692"/>
                    <a:chExt cx="117231" cy="120184"/>
                  </a:xfrm>
                </p:grpSpPr>
                <p:sp>
                  <p:nvSpPr>
                    <p:cNvPr id="147" name="Οβάλ 14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8" name="Οβάλ 14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1" name="Ομάδα 140"/>
                  <p:cNvGrpSpPr/>
                  <p:nvPr/>
                </p:nvGrpSpPr>
                <p:grpSpPr>
                  <a:xfrm>
                    <a:off x="3144485" y="5541303"/>
                    <a:ext cx="117231" cy="120184"/>
                    <a:chOff x="6424245" y="5049692"/>
                    <a:chExt cx="117231" cy="120184"/>
                  </a:xfrm>
                </p:grpSpPr>
                <p:sp>
                  <p:nvSpPr>
                    <p:cNvPr id="145" name="Οβάλ 14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6" name="Οβάλ 14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2" name="Ομάδα 141"/>
                  <p:cNvGrpSpPr/>
                  <p:nvPr/>
                </p:nvGrpSpPr>
                <p:grpSpPr>
                  <a:xfrm>
                    <a:off x="3378946" y="5541303"/>
                    <a:ext cx="117231" cy="120184"/>
                    <a:chOff x="6424245" y="5049692"/>
                    <a:chExt cx="117231" cy="120184"/>
                  </a:xfrm>
                </p:grpSpPr>
                <p:sp>
                  <p:nvSpPr>
                    <p:cNvPr id="143" name="Οβάλ 14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4" name="Οβάλ 14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213" name="Ομάδα 212"/>
              <p:cNvGrpSpPr/>
              <p:nvPr/>
            </p:nvGrpSpPr>
            <p:grpSpPr>
              <a:xfrm>
                <a:off x="831643" y="6370629"/>
                <a:ext cx="3521065" cy="162004"/>
                <a:chOff x="831643" y="5374171"/>
                <a:chExt cx="3521065" cy="162004"/>
              </a:xfrm>
            </p:grpSpPr>
            <p:grpSp>
              <p:nvGrpSpPr>
                <p:cNvPr id="152" name="Ομάδα 151"/>
                <p:cNvGrpSpPr/>
                <p:nvPr/>
              </p:nvGrpSpPr>
              <p:grpSpPr>
                <a:xfrm>
                  <a:off x="831643" y="5374171"/>
                  <a:ext cx="180000" cy="162000"/>
                  <a:chOff x="3434316" y="2934586"/>
                  <a:chExt cx="914400" cy="914400"/>
                </a:xfrm>
              </p:grpSpPr>
              <p:sp>
                <p:nvSpPr>
                  <p:cNvPr id="154" name="Οβάλ 15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5" name="Ευθεία γραμμή σύνδεσης 154"/>
                  <p:cNvCxnSpPr>
                    <a:stCxn id="154" idx="1"/>
                    <a:endCxn id="15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Ευθεία γραμμή σύνδεσης 15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7" name="Ομάδα 156"/>
                <p:cNvGrpSpPr/>
                <p:nvPr/>
              </p:nvGrpSpPr>
              <p:grpSpPr>
                <a:xfrm>
                  <a:off x="1077827" y="5374172"/>
                  <a:ext cx="180000" cy="162000"/>
                  <a:chOff x="3434316" y="2934586"/>
                  <a:chExt cx="914400" cy="914400"/>
                </a:xfrm>
              </p:grpSpPr>
              <p:sp>
                <p:nvSpPr>
                  <p:cNvPr id="158" name="Οβάλ 15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9" name="Ευθεία γραμμή σύνδεσης 158"/>
                  <p:cNvCxnSpPr>
                    <a:stCxn id="158" idx="1"/>
                    <a:endCxn id="15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Ευθεία γραμμή σύνδεσης 15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1" name="Ομάδα 160"/>
                <p:cNvGrpSpPr/>
                <p:nvPr/>
              </p:nvGrpSpPr>
              <p:grpSpPr>
                <a:xfrm>
                  <a:off x="1312287" y="5374172"/>
                  <a:ext cx="180000" cy="162000"/>
                  <a:chOff x="3434316" y="2934586"/>
                  <a:chExt cx="914400" cy="914400"/>
                </a:xfrm>
              </p:grpSpPr>
              <p:sp>
                <p:nvSpPr>
                  <p:cNvPr id="162" name="Οβάλ 16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3" name="Ευθεία γραμμή σύνδεσης 162"/>
                  <p:cNvCxnSpPr>
                    <a:stCxn id="162" idx="1"/>
                    <a:endCxn id="16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Ευθεία γραμμή σύνδεσης 16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5" name="Ομάδα 164"/>
                <p:cNvGrpSpPr/>
                <p:nvPr/>
              </p:nvGrpSpPr>
              <p:grpSpPr>
                <a:xfrm>
                  <a:off x="1546748" y="5374173"/>
                  <a:ext cx="180000" cy="162000"/>
                  <a:chOff x="3434316" y="2934586"/>
                  <a:chExt cx="914400" cy="914400"/>
                </a:xfrm>
              </p:grpSpPr>
              <p:sp>
                <p:nvSpPr>
                  <p:cNvPr id="166" name="Οβάλ 16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7" name="Ευθεία γραμμή σύνδεσης 166"/>
                  <p:cNvCxnSpPr>
                    <a:stCxn id="166" idx="1"/>
                    <a:endCxn id="16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Ευθεία γραμμή σύνδεσης 16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9" name="Ομάδα 168"/>
                <p:cNvGrpSpPr/>
                <p:nvPr/>
              </p:nvGrpSpPr>
              <p:grpSpPr>
                <a:xfrm>
                  <a:off x="1792930" y="5374172"/>
                  <a:ext cx="180000" cy="162000"/>
                  <a:chOff x="3434316" y="2934586"/>
                  <a:chExt cx="914400" cy="914400"/>
                </a:xfrm>
              </p:grpSpPr>
              <p:sp>
                <p:nvSpPr>
                  <p:cNvPr id="170" name="Οβάλ 16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1" name="Ευθεία γραμμή σύνδεσης 170"/>
                  <p:cNvCxnSpPr>
                    <a:stCxn id="170" idx="1"/>
                    <a:endCxn id="17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Ευθεία γραμμή σύνδεσης 17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3" name="Ομάδα 172"/>
                <p:cNvGrpSpPr/>
                <p:nvPr/>
              </p:nvGrpSpPr>
              <p:grpSpPr>
                <a:xfrm>
                  <a:off x="2027391" y="5374173"/>
                  <a:ext cx="180000" cy="162000"/>
                  <a:chOff x="3434316" y="2934586"/>
                  <a:chExt cx="914400" cy="914400"/>
                </a:xfrm>
              </p:grpSpPr>
              <p:sp>
                <p:nvSpPr>
                  <p:cNvPr id="174" name="Οβάλ 17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5" name="Ευθεία γραμμή σύνδεσης 174"/>
                  <p:cNvCxnSpPr>
                    <a:stCxn id="174" idx="1"/>
                    <a:endCxn id="17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Ευθεία γραμμή σύνδεσης 17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7" name="Ομάδα 176"/>
                <p:cNvGrpSpPr/>
                <p:nvPr/>
              </p:nvGrpSpPr>
              <p:grpSpPr>
                <a:xfrm>
                  <a:off x="2261851" y="5374173"/>
                  <a:ext cx="180000" cy="162000"/>
                  <a:chOff x="3434316" y="2934586"/>
                  <a:chExt cx="914400" cy="914400"/>
                </a:xfrm>
              </p:grpSpPr>
              <p:sp>
                <p:nvSpPr>
                  <p:cNvPr id="178" name="Οβάλ 17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9" name="Ευθεία γραμμή σύνδεσης 178"/>
                  <p:cNvCxnSpPr>
                    <a:stCxn id="178" idx="1"/>
                    <a:endCxn id="17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Ευθεία γραμμή σύνδεσης 17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1" name="Ομάδα 180"/>
                <p:cNvGrpSpPr/>
                <p:nvPr/>
              </p:nvGrpSpPr>
              <p:grpSpPr>
                <a:xfrm>
                  <a:off x="2496312" y="5374174"/>
                  <a:ext cx="180000" cy="162000"/>
                  <a:chOff x="3434316" y="2934586"/>
                  <a:chExt cx="914400" cy="914400"/>
                </a:xfrm>
              </p:grpSpPr>
              <p:sp>
                <p:nvSpPr>
                  <p:cNvPr id="182" name="Οβάλ 18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3" name="Ευθεία γραμμή σύνδεσης 182"/>
                  <p:cNvCxnSpPr>
                    <a:stCxn id="182" idx="1"/>
                    <a:endCxn id="18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Ευθεία γραμμή σύνδεσης 18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5" name="Ομάδα 184"/>
                <p:cNvGrpSpPr/>
                <p:nvPr/>
              </p:nvGrpSpPr>
              <p:grpSpPr>
                <a:xfrm>
                  <a:off x="2730776" y="5374172"/>
                  <a:ext cx="180000" cy="162000"/>
                  <a:chOff x="3434316" y="2934586"/>
                  <a:chExt cx="914400" cy="914400"/>
                </a:xfrm>
              </p:grpSpPr>
              <p:sp>
                <p:nvSpPr>
                  <p:cNvPr id="186" name="Οβάλ 18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7" name="Ευθεία γραμμή σύνδεσης 186"/>
                  <p:cNvCxnSpPr>
                    <a:stCxn id="186" idx="1"/>
                    <a:endCxn id="18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Ευθεία γραμμή σύνδεσης 18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9" name="Ομάδα 188"/>
                <p:cNvGrpSpPr/>
                <p:nvPr/>
              </p:nvGrpSpPr>
              <p:grpSpPr>
                <a:xfrm>
                  <a:off x="2965237" y="5374173"/>
                  <a:ext cx="180000" cy="162000"/>
                  <a:chOff x="3434316" y="2934586"/>
                  <a:chExt cx="914400" cy="914400"/>
                </a:xfrm>
              </p:grpSpPr>
              <p:sp>
                <p:nvSpPr>
                  <p:cNvPr id="190" name="Οβάλ 18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1" name="Ευθεία γραμμή σύνδεσης 190"/>
                  <p:cNvCxnSpPr>
                    <a:stCxn id="190" idx="1"/>
                    <a:endCxn id="19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Ευθεία γραμμή σύνδεσης 19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3" name="Ομάδα 192"/>
                <p:cNvGrpSpPr/>
                <p:nvPr/>
              </p:nvGrpSpPr>
              <p:grpSpPr>
                <a:xfrm>
                  <a:off x="3199697" y="5374173"/>
                  <a:ext cx="180000" cy="162000"/>
                  <a:chOff x="3434316" y="2934586"/>
                  <a:chExt cx="914400" cy="914400"/>
                </a:xfrm>
              </p:grpSpPr>
              <p:sp>
                <p:nvSpPr>
                  <p:cNvPr id="194" name="Οβάλ 19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5" name="Ευθεία γραμμή σύνδεσης 194"/>
                  <p:cNvCxnSpPr>
                    <a:stCxn id="194" idx="1"/>
                    <a:endCxn id="19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Ευθεία γραμμή σύνδεσης 19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7" name="Ομάδα 196"/>
                <p:cNvGrpSpPr/>
                <p:nvPr/>
              </p:nvGrpSpPr>
              <p:grpSpPr>
                <a:xfrm>
                  <a:off x="3469327" y="5374174"/>
                  <a:ext cx="180000" cy="162000"/>
                  <a:chOff x="3434316" y="2934586"/>
                  <a:chExt cx="914400" cy="914400"/>
                </a:xfrm>
              </p:grpSpPr>
              <p:sp>
                <p:nvSpPr>
                  <p:cNvPr id="198" name="Οβάλ 19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9" name="Ευθεία γραμμή σύνδεσης 198"/>
                  <p:cNvCxnSpPr>
                    <a:stCxn id="198" idx="1"/>
                    <a:endCxn id="19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Ευθεία γραμμή σύνδεσης 19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1" name="Ομάδα 200"/>
                <p:cNvGrpSpPr/>
                <p:nvPr/>
              </p:nvGrpSpPr>
              <p:grpSpPr>
                <a:xfrm>
                  <a:off x="3703787" y="5374174"/>
                  <a:ext cx="180000" cy="162000"/>
                  <a:chOff x="3434316" y="2934586"/>
                  <a:chExt cx="914400" cy="914400"/>
                </a:xfrm>
              </p:grpSpPr>
              <p:sp>
                <p:nvSpPr>
                  <p:cNvPr id="202" name="Οβάλ 20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03" name="Ευθεία γραμμή σύνδεσης 202"/>
                  <p:cNvCxnSpPr>
                    <a:stCxn id="202" idx="1"/>
                    <a:endCxn id="20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Ευθεία γραμμή σύνδεσης 20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5" name="Ομάδα 204"/>
                <p:cNvGrpSpPr/>
                <p:nvPr/>
              </p:nvGrpSpPr>
              <p:grpSpPr>
                <a:xfrm>
                  <a:off x="3938247" y="5374174"/>
                  <a:ext cx="180000" cy="162000"/>
                  <a:chOff x="3434316" y="2934586"/>
                  <a:chExt cx="914400" cy="914400"/>
                </a:xfrm>
              </p:grpSpPr>
              <p:sp>
                <p:nvSpPr>
                  <p:cNvPr id="206" name="Οβάλ 20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07" name="Ευθεία γραμμή σύνδεσης 206"/>
                  <p:cNvCxnSpPr>
                    <a:stCxn id="206" idx="1"/>
                    <a:endCxn id="20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Ευθεία γραμμή σύνδεσης 20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9" name="Ομάδα 208"/>
                <p:cNvGrpSpPr/>
                <p:nvPr/>
              </p:nvGrpSpPr>
              <p:grpSpPr>
                <a:xfrm>
                  <a:off x="4172708" y="5374175"/>
                  <a:ext cx="180000" cy="162000"/>
                  <a:chOff x="3434316" y="2934586"/>
                  <a:chExt cx="914400" cy="914400"/>
                </a:xfrm>
              </p:grpSpPr>
              <p:sp>
                <p:nvSpPr>
                  <p:cNvPr id="210" name="Οβάλ 20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1" name="Ευθεία γραμμή σύνδεσης 210"/>
                  <p:cNvCxnSpPr>
                    <a:stCxn id="210" idx="1"/>
                    <a:endCxn id="21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Ευθεία γραμμή σύνδεσης 21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244" name="Ορθογώνιο 243"/>
            <p:cNvSpPr/>
            <p:nvPr/>
          </p:nvSpPr>
          <p:spPr>
            <a:xfrm>
              <a:off x="832898" y="6570729"/>
              <a:ext cx="3451586"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Διαμήκης διατομή σωληνοειδούς</a:t>
              </a:r>
              <a:endParaRPr lang="el-GR" dirty="0"/>
            </a:p>
          </p:txBody>
        </p:sp>
      </p:grpSp>
      <p:grpSp>
        <p:nvGrpSpPr>
          <p:cNvPr id="253" name="Ομάδα 252"/>
          <p:cNvGrpSpPr/>
          <p:nvPr/>
        </p:nvGrpSpPr>
        <p:grpSpPr>
          <a:xfrm>
            <a:off x="1937011" y="1844211"/>
            <a:ext cx="10254989" cy="4213659"/>
            <a:chOff x="1937011" y="1844211"/>
            <a:chExt cx="10254989" cy="4213659"/>
          </a:xfrm>
        </p:grpSpPr>
        <p:grpSp>
          <p:nvGrpSpPr>
            <p:cNvPr id="245" name="Ομάδα 244"/>
            <p:cNvGrpSpPr/>
            <p:nvPr/>
          </p:nvGrpSpPr>
          <p:grpSpPr>
            <a:xfrm>
              <a:off x="2054012" y="2430019"/>
              <a:ext cx="1054586" cy="345767"/>
              <a:chOff x="2054012" y="2512080"/>
              <a:chExt cx="1054586" cy="345767"/>
            </a:xfrm>
          </p:grpSpPr>
          <p:cxnSp>
            <p:nvCxnSpPr>
              <p:cNvPr id="233" name="Ευθύγραμμο βέλος σύνδεσης 232"/>
              <p:cNvCxnSpPr/>
              <p:nvPr/>
            </p:nvCxnSpPr>
            <p:spPr>
              <a:xfrm>
                <a:off x="2054012" y="2512080"/>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4" name="TextBox 233"/>
                  <p:cNvSpPr txBox="1"/>
                  <p:nvPr/>
                </p:nvSpPr>
                <p:spPr>
                  <a:xfrm>
                    <a:off x="2403467" y="2547249"/>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34" name="TextBox 233"/>
                  <p:cNvSpPr txBox="1">
                    <a:spLocks noRot="1" noChangeAspect="1" noMove="1" noResize="1" noEditPoints="1" noAdjustHandles="1" noChangeArrowheads="1" noChangeShapeType="1" noTextEdit="1"/>
                  </p:cNvSpPr>
                  <p:nvPr/>
                </p:nvSpPr>
                <p:spPr>
                  <a:xfrm>
                    <a:off x="2403467" y="2547249"/>
                    <a:ext cx="230832" cy="310598"/>
                  </a:xfrm>
                  <a:prstGeom prst="rect">
                    <a:avLst/>
                  </a:prstGeom>
                  <a:blipFill>
                    <a:blip r:embed="rId4"/>
                    <a:stretch>
                      <a:fillRect l="-21053" r="-21053" b="-9804"/>
                    </a:stretch>
                  </a:blipFill>
                </p:spPr>
                <p:txBody>
                  <a:bodyPr/>
                  <a:lstStyle/>
                  <a:p>
                    <a:r>
                      <a:rPr lang="el-GR">
                        <a:noFill/>
                      </a:rPr>
                      <a:t> </a:t>
                    </a:r>
                  </a:p>
                </p:txBody>
              </p:sp>
            </mc:Fallback>
          </mc:AlternateContent>
        </p:grpSp>
        <p:grpSp>
          <p:nvGrpSpPr>
            <p:cNvPr id="240" name="Ομάδα 239"/>
            <p:cNvGrpSpPr/>
            <p:nvPr/>
          </p:nvGrpSpPr>
          <p:grpSpPr>
            <a:xfrm>
              <a:off x="5125656" y="1844211"/>
              <a:ext cx="7066344" cy="357409"/>
              <a:chOff x="5125656" y="1844211"/>
              <a:chExt cx="7066344" cy="357409"/>
            </a:xfrm>
          </p:grpSpPr>
          <p:sp>
            <p:nvSpPr>
              <p:cNvPr id="235" name="Ορθογώνιο 234"/>
              <p:cNvSpPr/>
              <p:nvPr/>
            </p:nvSpPr>
            <p:spPr>
              <a:xfrm>
                <a:off x="5125656" y="1863066"/>
                <a:ext cx="6163668"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Στο εσωτερικό του σωληνοειδούς το μαγνητικό πεδίο είναι ομογενές:</a:t>
                </a:r>
                <a:endParaRPr lang="el-GR" b="1" i="1" dirty="0">
                  <a:solidFill>
                    <a:srgbClr val="FF0000"/>
                  </a:solidFill>
                  <a:latin typeface="Times New Roman" panose="02020603050405020304" pitchFamily="18" charset="0"/>
                  <a:cs typeface="Times New Roman" panose="02020603050405020304" pitchFamily="18" charset="0"/>
                </a:endParaRPr>
              </a:p>
            </p:txBody>
          </p:sp>
          <p:grpSp>
            <p:nvGrpSpPr>
              <p:cNvPr id="238" name="Ομάδα 237"/>
              <p:cNvGrpSpPr/>
              <p:nvPr/>
            </p:nvGrpSpPr>
            <p:grpSpPr>
              <a:xfrm>
                <a:off x="11218194" y="1844211"/>
                <a:ext cx="973806" cy="343492"/>
                <a:chOff x="11218194" y="1844211"/>
                <a:chExt cx="973806" cy="343492"/>
              </a:xfrm>
            </p:grpSpPr>
            <mc:AlternateContent xmlns:mc="http://schemas.openxmlformats.org/markup-compatibility/2006" xmlns:a14="http://schemas.microsoft.com/office/drawing/2010/main">
              <mc:Choice Requires="a14">
                <p:sp>
                  <p:nvSpPr>
                    <p:cNvPr id="236" name="TextBox 235"/>
                    <p:cNvSpPr txBox="1"/>
                    <p:nvPr/>
                  </p:nvSpPr>
                  <p:spPr>
                    <a:xfrm>
                      <a:off x="11218194" y="1877105"/>
                      <a:ext cx="468077"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36" name="TextBox 235"/>
                    <p:cNvSpPr txBox="1">
                      <a:spLocks noRot="1" noChangeAspect="1" noMove="1" noResize="1" noEditPoints="1" noAdjustHandles="1" noChangeArrowheads="1" noChangeShapeType="1" noTextEdit="1"/>
                    </p:cNvSpPr>
                    <p:nvPr/>
                  </p:nvSpPr>
                  <p:spPr>
                    <a:xfrm>
                      <a:off x="11218194" y="1877105"/>
                      <a:ext cx="468077" cy="310598"/>
                    </a:xfrm>
                    <a:prstGeom prst="rect">
                      <a:avLst/>
                    </a:prstGeom>
                    <a:blipFill>
                      <a:blip r:embed="rId5"/>
                      <a:stretch>
                        <a:fillRect l="-10390" r="-3896" b="-7843"/>
                      </a:stretch>
                    </a:blipFill>
                  </p:spPr>
                  <p:txBody>
                    <a:bodyPr/>
                    <a:lstStyle/>
                    <a:p>
                      <a:r>
                        <a:rPr lang="el-GR">
                          <a:noFill/>
                        </a:rPr>
                        <a:t> </a:t>
                      </a:r>
                    </a:p>
                  </p:txBody>
                </p:sp>
              </mc:Fallback>
            </mc:AlternateContent>
            <p:sp>
              <p:nvSpPr>
                <p:cNvPr id="237" name="Ορθογώνιο 236"/>
                <p:cNvSpPr/>
                <p:nvPr/>
              </p:nvSpPr>
              <p:spPr>
                <a:xfrm>
                  <a:off x="11579332" y="1844211"/>
                  <a:ext cx="612668" cy="338554"/>
                </a:xfrm>
                <a:prstGeom prst="rect">
                  <a:avLst/>
                </a:prstGeom>
              </p:spPr>
              <p:txBody>
                <a:bodyPr wrap="none">
                  <a:spAutoFit/>
                </a:bodyPr>
                <a:lstStyle/>
                <a:p>
                  <a:r>
                    <a:rPr lang="el-GR" sz="1600" b="1" dirty="0" err="1">
                      <a:solidFill>
                        <a:srgbClr val="FF0000"/>
                      </a:solidFill>
                      <a:latin typeface="Times New Roman" panose="02020603050405020304" pitchFamily="18" charset="0"/>
                      <a:cs typeface="Times New Roman" panose="02020603050405020304" pitchFamily="18" charset="0"/>
                    </a:rPr>
                    <a:t>σταθ</a:t>
                  </a:r>
                  <a:endParaRPr lang="el-GR" sz="1600" dirty="0">
                    <a:solidFill>
                      <a:srgbClr val="FF0000"/>
                    </a:solidFill>
                  </a:endParaRPr>
                </a:p>
              </p:txBody>
            </p:sp>
          </p:grpSp>
        </p:grpSp>
        <p:grpSp>
          <p:nvGrpSpPr>
            <p:cNvPr id="248" name="Ομάδα 247"/>
            <p:cNvGrpSpPr/>
            <p:nvPr/>
          </p:nvGrpSpPr>
          <p:grpSpPr>
            <a:xfrm>
              <a:off x="1937011" y="5712103"/>
              <a:ext cx="1054586" cy="345767"/>
              <a:chOff x="1937011" y="5817610"/>
              <a:chExt cx="1054586" cy="345767"/>
            </a:xfrm>
          </p:grpSpPr>
          <p:cxnSp>
            <p:nvCxnSpPr>
              <p:cNvPr id="246" name="Ευθύγραμμο βέλος σύνδεσης 245"/>
              <p:cNvCxnSpPr/>
              <p:nvPr/>
            </p:nvCxnSpPr>
            <p:spPr>
              <a:xfrm>
                <a:off x="1937011" y="5817610"/>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7" name="TextBox 246"/>
                  <p:cNvSpPr txBox="1"/>
                  <p:nvPr/>
                </p:nvSpPr>
                <p:spPr>
                  <a:xfrm>
                    <a:off x="2286466" y="5852779"/>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47" name="TextBox 246"/>
                  <p:cNvSpPr txBox="1">
                    <a:spLocks noRot="1" noChangeAspect="1" noMove="1" noResize="1" noEditPoints="1" noAdjustHandles="1" noChangeArrowheads="1" noChangeShapeType="1" noTextEdit="1"/>
                  </p:cNvSpPr>
                  <p:nvPr/>
                </p:nvSpPr>
                <p:spPr>
                  <a:xfrm>
                    <a:off x="2286466" y="5852779"/>
                    <a:ext cx="230832" cy="310598"/>
                  </a:xfrm>
                  <a:prstGeom prst="rect">
                    <a:avLst/>
                  </a:prstGeom>
                  <a:blipFill>
                    <a:blip r:embed="rId6"/>
                    <a:stretch>
                      <a:fillRect l="-21053" r="-21053" b="-7843"/>
                    </a:stretch>
                  </a:blipFill>
                </p:spPr>
                <p:txBody>
                  <a:bodyPr/>
                  <a:lstStyle/>
                  <a:p>
                    <a:r>
                      <a:rPr lang="el-GR">
                        <a:noFill/>
                      </a:rPr>
                      <a:t> </a:t>
                    </a:r>
                  </a:p>
                </p:txBody>
              </p:sp>
            </mc:Fallback>
          </mc:AlternateContent>
        </p:grpSp>
      </p:grpSp>
      <p:grpSp>
        <p:nvGrpSpPr>
          <p:cNvPr id="254" name="Ομάδα 253"/>
          <p:cNvGrpSpPr/>
          <p:nvPr/>
        </p:nvGrpSpPr>
        <p:grpSpPr>
          <a:xfrm>
            <a:off x="2204800" y="1094505"/>
            <a:ext cx="8547639" cy="3686939"/>
            <a:chOff x="2204800" y="1094505"/>
            <a:chExt cx="8547639" cy="3686939"/>
          </a:xfrm>
        </p:grpSpPr>
        <mc:AlternateContent xmlns:mc="http://schemas.openxmlformats.org/markup-compatibility/2006" xmlns:a14="http://schemas.microsoft.com/office/drawing/2010/main">
          <mc:Choice Requires="a14">
            <p:sp>
              <p:nvSpPr>
                <p:cNvPr id="220" name="TextBox 219"/>
                <p:cNvSpPr txBox="1"/>
                <p:nvPr/>
              </p:nvSpPr>
              <p:spPr>
                <a:xfrm>
                  <a:off x="2392938" y="1094505"/>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2392938" y="1094505"/>
                  <a:ext cx="670055" cy="310598"/>
                </a:xfrm>
                <a:prstGeom prst="rect">
                  <a:avLst/>
                </a:prstGeom>
                <a:blipFill>
                  <a:blip r:embed="rId7"/>
                  <a:stretch>
                    <a:fillRect l="-7339" r="-8257" b="-10000"/>
                  </a:stretch>
                </a:blipFill>
              </p:spPr>
              <p:txBody>
                <a:bodyPr/>
                <a:lstStyle/>
                <a:p>
                  <a:r>
                    <a:rPr lang="el-GR">
                      <a:noFill/>
                    </a:rPr>
                    <a:t> </a:t>
                  </a:r>
                </a:p>
              </p:txBody>
            </p:sp>
          </mc:Fallback>
        </mc:AlternateContent>
        <p:grpSp>
          <p:nvGrpSpPr>
            <p:cNvPr id="241" name="Ομάδα 240"/>
            <p:cNvGrpSpPr/>
            <p:nvPr/>
          </p:nvGrpSpPr>
          <p:grpSpPr>
            <a:xfrm>
              <a:off x="5113932" y="2478341"/>
              <a:ext cx="5638507" cy="344597"/>
              <a:chOff x="5113932" y="2478341"/>
              <a:chExt cx="5638507" cy="344597"/>
            </a:xfrm>
          </p:grpSpPr>
          <p:sp>
            <p:nvSpPr>
              <p:cNvPr id="80" name="Ορθογώνιο 79"/>
              <p:cNvSpPr/>
              <p:nvPr/>
            </p:nvSpPr>
            <p:spPr>
              <a:xfrm>
                <a:off x="5113932" y="2484384"/>
                <a:ext cx="4979638"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Έξω από το σωληνοειδές δεν υπάρχει μαγνητικό πεδίο:</a:t>
                </a:r>
                <a:endParaRPr lang="el-GR"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9" name="TextBox 238"/>
                  <p:cNvSpPr txBox="1"/>
                  <p:nvPr/>
                </p:nvSpPr>
                <p:spPr>
                  <a:xfrm>
                    <a:off x="10082384" y="2478341"/>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oMath>
                      </m:oMathPara>
                    </a14:m>
                    <a:endParaRPr lang="el-GR" b="1" dirty="0">
                      <a:solidFill>
                        <a:srgbClr val="FF0000"/>
                      </a:solidFill>
                    </a:endParaRPr>
                  </a:p>
                </p:txBody>
              </p:sp>
            </mc:Choice>
            <mc:Fallback xmlns="">
              <p:sp>
                <p:nvSpPr>
                  <p:cNvPr id="239" name="TextBox 238"/>
                  <p:cNvSpPr txBox="1">
                    <a:spLocks noRot="1" noChangeAspect="1" noMove="1" noResize="1" noEditPoints="1" noAdjustHandles="1" noChangeArrowheads="1" noChangeShapeType="1" noTextEdit="1"/>
                  </p:cNvSpPr>
                  <p:nvPr/>
                </p:nvSpPr>
                <p:spPr>
                  <a:xfrm>
                    <a:off x="10082384" y="2478341"/>
                    <a:ext cx="670055" cy="310598"/>
                  </a:xfrm>
                  <a:prstGeom prst="rect">
                    <a:avLst/>
                  </a:prstGeom>
                  <a:blipFill>
                    <a:blip r:embed="rId8"/>
                    <a:stretch>
                      <a:fillRect l="-7273" r="-7273" b="-7843"/>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49" name="TextBox 248"/>
                <p:cNvSpPr txBox="1"/>
                <p:nvPr/>
              </p:nvSpPr>
              <p:spPr>
                <a:xfrm>
                  <a:off x="2204800" y="4470846"/>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49" name="TextBox 248"/>
                <p:cNvSpPr txBox="1">
                  <a:spLocks noRot="1" noChangeAspect="1" noMove="1" noResize="1" noEditPoints="1" noAdjustHandles="1" noChangeArrowheads="1" noChangeShapeType="1" noTextEdit="1"/>
                </p:cNvSpPr>
                <p:nvPr/>
              </p:nvSpPr>
              <p:spPr>
                <a:xfrm>
                  <a:off x="2204800" y="4470846"/>
                  <a:ext cx="670055" cy="310598"/>
                </a:xfrm>
                <a:prstGeom prst="rect">
                  <a:avLst/>
                </a:prstGeom>
                <a:blipFill>
                  <a:blip r:embed="rId9"/>
                  <a:stretch>
                    <a:fillRect l="-7273" r="-7273" b="-9804"/>
                  </a:stretch>
                </a:blipFill>
              </p:spPr>
              <p:txBody>
                <a:bodyPr/>
                <a:lstStyle/>
                <a:p>
                  <a:r>
                    <a:rPr lang="el-GR">
                      <a:noFill/>
                    </a:rPr>
                    <a:t> </a:t>
                  </a:r>
                </a:p>
              </p:txBody>
            </p:sp>
          </mc:Fallback>
        </mc:AlternateContent>
      </p:grpSp>
      <p:grpSp>
        <p:nvGrpSpPr>
          <p:cNvPr id="258" name="Ομάδα 257"/>
          <p:cNvGrpSpPr/>
          <p:nvPr/>
        </p:nvGrpSpPr>
        <p:grpSpPr>
          <a:xfrm>
            <a:off x="1783907" y="4242851"/>
            <a:ext cx="10344596" cy="822370"/>
            <a:chOff x="1783907" y="4242851"/>
            <a:chExt cx="10344596" cy="822370"/>
          </a:xfrm>
        </p:grpSpPr>
        <p:sp>
          <p:nvSpPr>
            <p:cNvPr id="221" name="Ορθογώνιο 220"/>
            <p:cNvSpPr/>
            <p:nvPr/>
          </p:nvSpPr>
          <p:spPr>
            <a:xfrm>
              <a:off x="5113931" y="4242851"/>
              <a:ext cx="7014572" cy="615553"/>
            </a:xfrm>
            <a:prstGeom prst="rect">
              <a:avLst/>
            </a:prstGeom>
          </p:spPr>
          <p:txBody>
            <a:bodyPr wrap="square">
              <a:spAutoFit/>
            </a:bodyPr>
            <a:lstStyle/>
            <a:p>
              <a:r>
                <a:rPr lang="el-GR" b="1" dirty="0">
                  <a:solidFill>
                    <a:srgbClr val="FF0000"/>
                  </a:solidFill>
                  <a:latin typeface="Times New Roman" panose="02020603050405020304" pitchFamily="18" charset="0"/>
                  <a:cs typeface="Times New Roman" panose="02020603050405020304" pitchFamily="18" charset="0"/>
                </a:rPr>
                <a:t>Δ</a:t>
              </a:r>
              <a:r>
                <a:rPr lang="el-GR" b="1" i="1" dirty="0">
                  <a:solidFill>
                    <a:srgbClr val="FF0000"/>
                  </a:solidFill>
                  <a:latin typeface="Times New Roman" panose="02020603050405020304" pitchFamily="18" charset="0"/>
                  <a:cs typeface="Times New Roman" panose="02020603050405020304" pitchFamily="18" charset="0"/>
                </a:rPr>
                <a:t>Ν </a:t>
              </a:r>
              <a:r>
                <a:rPr lang="el-GR" sz="1600" b="1" dirty="0">
                  <a:latin typeface="Times New Roman" panose="02020603050405020304" pitchFamily="18" charset="0"/>
                  <a:cs typeface="Times New Roman" panose="02020603050405020304" pitchFamily="18" charset="0"/>
                </a:rPr>
                <a:t>σπείρες του σωληνοειδούς</a:t>
              </a:r>
              <a:r>
                <a:rPr lang="el-GR" b="1" i="1" dirty="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διαπερνούν την επιφάνεια που περικλείεται από την κλειστή γραμμή (</a:t>
              </a:r>
              <a:r>
                <a:rPr lang="el-GR" sz="1600" b="1" dirty="0">
                  <a:solidFill>
                    <a:srgbClr val="FF0000"/>
                  </a:solidFill>
                  <a:latin typeface="Times New Roman" panose="02020603050405020304" pitchFamily="18" charset="0"/>
                  <a:cs typeface="Times New Roman" panose="02020603050405020304" pitchFamily="18" charset="0"/>
                </a:rPr>
                <a:t>ΑΒΓΔΑ</a:t>
              </a:r>
              <a:r>
                <a:rPr lang="el-GR" sz="1600" b="1" dirty="0">
                  <a:latin typeface="Times New Roman" panose="02020603050405020304" pitchFamily="18" charset="0"/>
                  <a:cs typeface="Times New Roman" panose="02020603050405020304" pitchFamily="18" charset="0"/>
                </a:rPr>
                <a:t>)</a:t>
              </a:r>
              <a:endParaRPr lang="el-GR" sz="1600" b="1" dirty="0">
                <a:solidFill>
                  <a:srgbClr val="FF0000"/>
                </a:solidFill>
                <a:latin typeface="Times New Roman" panose="02020603050405020304" pitchFamily="18" charset="0"/>
                <a:cs typeface="Times New Roman" panose="02020603050405020304" pitchFamily="18" charset="0"/>
              </a:endParaRPr>
            </a:p>
          </p:txBody>
        </p:sp>
        <p:sp>
          <p:nvSpPr>
            <p:cNvPr id="257" name="Οβάλ 256"/>
            <p:cNvSpPr/>
            <p:nvPr/>
          </p:nvSpPr>
          <p:spPr>
            <a:xfrm>
              <a:off x="1783907" y="4777221"/>
              <a:ext cx="1584000" cy="288000"/>
            </a:xfrm>
            <a:prstGeom prst="ellipse">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4603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wipe(left)">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wipe(left)">
                                      <p:cBhvr>
                                        <p:cTn id="12" dur="500"/>
                                        <p:tgtEl>
                                          <p:spTgt spid="2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wipe(left)">
                                      <p:cBhvr>
                                        <p:cTn id="17" dur="5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wipe(left)">
                                      <p:cBhvr>
                                        <p:cTn id="22" dur="500"/>
                                        <p:tgtEl>
                                          <p:spTgt spid="2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4"/>
                                        </p:tgtEl>
                                        <p:attrNameLst>
                                          <p:attrName>style.visibility</p:attrName>
                                        </p:attrNameLst>
                                      </p:cBhvr>
                                      <p:to>
                                        <p:strVal val="visible"/>
                                      </p:to>
                                    </p:set>
                                    <p:animEffect transition="in" filter="wipe(left)">
                                      <p:cBhvr>
                                        <p:cTn id="27" dur="500"/>
                                        <p:tgtEl>
                                          <p:spTgt spid="2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5"/>
                                        </p:tgtEl>
                                        <p:attrNameLst>
                                          <p:attrName>style.visibility</p:attrName>
                                        </p:attrNameLst>
                                      </p:cBhvr>
                                      <p:to>
                                        <p:strVal val="visible"/>
                                      </p:to>
                                    </p:set>
                                    <p:animEffect transition="in" filter="wipe(up)">
                                      <p:cBhvr>
                                        <p:cTn id="32" dur="500"/>
                                        <p:tgtEl>
                                          <p:spTgt spid="2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8"/>
                                        </p:tgtEl>
                                        <p:attrNameLst>
                                          <p:attrName>style.visibility</p:attrName>
                                        </p:attrNameLst>
                                      </p:cBhvr>
                                      <p:to>
                                        <p:strVal val="visible"/>
                                      </p:to>
                                    </p:set>
                                    <p:animEffect transition="in" filter="wipe(left)">
                                      <p:cBhvr>
                                        <p:cTn id="37" dur="500"/>
                                        <p:tgtEl>
                                          <p:spTgt spid="2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43"/>
                                        </p:tgtEl>
                                        <p:attrNameLst>
                                          <p:attrName>style.visibility</p:attrName>
                                        </p:attrNameLst>
                                      </p:cBhvr>
                                      <p:to>
                                        <p:strVal val="visible"/>
                                      </p:to>
                                    </p:set>
                                    <p:animEffect transition="in" filter="wipe(up)">
                                      <p:cBhvr>
                                        <p:cTn id="4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 name="Ομάδα 224"/>
          <p:cNvGrpSpPr/>
          <p:nvPr/>
        </p:nvGrpSpPr>
        <p:grpSpPr>
          <a:xfrm>
            <a:off x="390435" y="1134189"/>
            <a:ext cx="4368345" cy="5269491"/>
            <a:chOff x="390435" y="1134189"/>
            <a:chExt cx="4368345" cy="5269491"/>
          </a:xfrm>
        </p:grpSpPr>
        <p:sp>
          <p:nvSpPr>
            <p:cNvPr id="2" name="Ορθογώνιο 1"/>
            <p:cNvSpPr/>
            <p:nvPr/>
          </p:nvSpPr>
          <p:spPr>
            <a:xfrm>
              <a:off x="1655700" y="1442920"/>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8" name="Ομάδα 7"/>
            <p:cNvGrpSpPr/>
            <p:nvPr/>
          </p:nvGrpSpPr>
          <p:grpSpPr>
            <a:xfrm>
              <a:off x="390435" y="1529016"/>
              <a:ext cx="4368345" cy="2818538"/>
              <a:chOff x="507665" y="1657969"/>
              <a:chExt cx="4368345" cy="2818538"/>
            </a:xfrm>
          </p:grpSpPr>
          <p:grpSp>
            <p:nvGrpSpPr>
              <p:cNvPr id="9" name="Ομάδα 8"/>
              <p:cNvGrpSpPr/>
              <p:nvPr/>
            </p:nvGrpSpPr>
            <p:grpSpPr>
              <a:xfrm>
                <a:off x="507665" y="1657969"/>
                <a:ext cx="4368345" cy="2818538"/>
                <a:chOff x="507665" y="1353171"/>
                <a:chExt cx="4368345" cy="2818538"/>
              </a:xfrm>
            </p:grpSpPr>
            <p:grpSp>
              <p:nvGrpSpPr>
                <p:cNvPr id="15" name="Ομάδα 14"/>
                <p:cNvGrpSpPr/>
                <p:nvPr/>
              </p:nvGrpSpPr>
              <p:grpSpPr>
                <a:xfrm>
                  <a:off x="507665" y="1353171"/>
                  <a:ext cx="4087783" cy="2186948"/>
                  <a:chOff x="507665" y="1353171"/>
                  <a:chExt cx="4087783" cy="2186948"/>
                </a:xfrm>
              </p:grpSpPr>
              <p:grpSp>
                <p:nvGrpSpPr>
                  <p:cNvPr id="19" name="Ομάδα 18"/>
                  <p:cNvGrpSpPr/>
                  <p:nvPr/>
                </p:nvGrpSpPr>
                <p:grpSpPr>
                  <a:xfrm rot="5400000">
                    <a:off x="1775965" y="84871"/>
                    <a:ext cx="1551183" cy="4087783"/>
                    <a:chOff x="6432904" y="2011794"/>
                    <a:chExt cx="1551183" cy="3901778"/>
                  </a:xfrm>
                </p:grpSpPr>
                <p:grpSp>
                  <p:nvGrpSpPr>
                    <p:cNvPr id="31" name="Ομάδα 30"/>
                    <p:cNvGrpSpPr/>
                    <p:nvPr/>
                  </p:nvGrpSpPr>
                  <p:grpSpPr>
                    <a:xfrm>
                      <a:off x="6432904" y="2011794"/>
                      <a:ext cx="1551183" cy="2659128"/>
                      <a:chOff x="6432904" y="2011794"/>
                      <a:chExt cx="1551183" cy="2659128"/>
                    </a:xfrm>
                  </p:grpSpPr>
                  <p:grpSp>
                    <p:nvGrpSpPr>
                      <p:cNvPr id="38" name="Ομάδα 37"/>
                      <p:cNvGrpSpPr/>
                      <p:nvPr/>
                    </p:nvGrpSpPr>
                    <p:grpSpPr>
                      <a:xfrm>
                        <a:off x="6444626" y="2011794"/>
                        <a:ext cx="1539461" cy="1416489"/>
                        <a:chOff x="6444626" y="2011794"/>
                        <a:chExt cx="1539461" cy="1416489"/>
                      </a:xfrm>
                    </p:grpSpPr>
                    <p:sp>
                      <p:nvSpPr>
                        <p:cNvPr id="45" name="Τόξο 44"/>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6" name="Τόξο 45"/>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7" name="Τόξο 46"/>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8" name="Τόξο 47"/>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9" name="Τόξο 48"/>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39" name="Ομάδα 38"/>
                      <p:cNvGrpSpPr/>
                      <p:nvPr/>
                    </p:nvGrpSpPr>
                    <p:grpSpPr>
                      <a:xfrm>
                        <a:off x="6432904" y="3254433"/>
                        <a:ext cx="1539461" cy="1416489"/>
                        <a:chOff x="6444626" y="2011794"/>
                        <a:chExt cx="1539461" cy="1416489"/>
                      </a:xfrm>
                    </p:grpSpPr>
                    <p:sp>
                      <p:nvSpPr>
                        <p:cNvPr id="40" name="Τόξο 39"/>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1" name="Τόξο 40"/>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2" name="Τόξο 41"/>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Τόξο 42"/>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Τόξο 43"/>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32" name="Ομάδα 31"/>
                    <p:cNvGrpSpPr/>
                    <p:nvPr/>
                  </p:nvGrpSpPr>
                  <p:grpSpPr>
                    <a:xfrm>
                      <a:off x="6432904" y="4497083"/>
                      <a:ext cx="1539461" cy="1416489"/>
                      <a:chOff x="6444626" y="2011794"/>
                      <a:chExt cx="1539461" cy="1416489"/>
                    </a:xfrm>
                  </p:grpSpPr>
                  <p:sp>
                    <p:nvSpPr>
                      <p:cNvPr id="33" name="Τόξο 32"/>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4" name="Τόξο 33"/>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5" name="Τόξο 34"/>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6" name="Τόξο 35"/>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7" name="Τόξο 36"/>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20" name="Ομάδα 19"/>
                  <p:cNvGrpSpPr/>
                  <p:nvPr/>
                </p:nvGrpSpPr>
                <p:grpSpPr>
                  <a:xfrm>
                    <a:off x="584629" y="2719754"/>
                    <a:ext cx="1512000" cy="791306"/>
                    <a:chOff x="584629" y="2719754"/>
                    <a:chExt cx="1330560" cy="791306"/>
                  </a:xfrm>
                </p:grpSpPr>
                <p:cxnSp>
                  <p:nvCxnSpPr>
                    <p:cNvPr id="29" name="Ευθεία γραμμή σύνδεσης 28"/>
                    <p:cNvCxnSpPr/>
                    <p:nvPr/>
                  </p:nvCxnSpPr>
                  <p:spPr>
                    <a:xfrm>
                      <a:off x="586154"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rot="16200000" flipH="1">
                      <a:off x="1249909" y="2845780"/>
                      <a:ext cx="0" cy="133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Ομάδα 20"/>
                  <p:cNvGrpSpPr/>
                  <p:nvPr/>
                </p:nvGrpSpPr>
                <p:grpSpPr>
                  <a:xfrm flipH="1">
                    <a:off x="3067724" y="2779961"/>
                    <a:ext cx="1450198" cy="720000"/>
                    <a:chOff x="644769" y="2719754"/>
                    <a:chExt cx="1450198" cy="791306"/>
                  </a:xfrm>
                </p:grpSpPr>
                <p:cxnSp>
                  <p:nvCxnSpPr>
                    <p:cNvPr id="27" name="Ευθεία γραμμή σύνδεσης 26"/>
                    <p:cNvCxnSpPr/>
                    <p:nvPr/>
                  </p:nvCxnSpPr>
                  <p:spPr>
                    <a:xfrm>
                      <a:off x="644769"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rot="16200000" flipH="1">
                      <a:off x="1374967" y="279106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Ομάδα 21"/>
                  <p:cNvGrpSpPr/>
                  <p:nvPr/>
                </p:nvGrpSpPr>
                <p:grpSpPr>
                  <a:xfrm>
                    <a:off x="2041701" y="3464654"/>
                    <a:ext cx="1059967" cy="75465"/>
                    <a:chOff x="1606283" y="3750877"/>
                    <a:chExt cx="1059967" cy="75465"/>
                  </a:xfrm>
                </p:grpSpPr>
                <p:sp>
                  <p:nvSpPr>
                    <p:cNvPr id="25" name="Οβάλ 24"/>
                    <p:cNvSpPr/>
                    <p:nvPr/>
                  </p:nvSpPr>
                  <p:spPr>
                    <a:xfrm>
                      <a:off x="1606283" y="3754342"/>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βάλ 25"/>
                    <p:cNvSpPr/>
                    <p:nvPr/>
                  </p:nvSpPr>
                  <p:spPr>
                    <a:xfrm>
                      <a:off x="2594250" y="3750877"/>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3" name="Οβάλ 22"/>
                  <p:cNvSpPr/>
                  <p:nvPr/>
                </p:nvSpPr>
                <p:spPr>
                  <a:xfrm>
                    <a:off x="561833" y="273223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βάλ 23"/>
                  <p:cNvSpPr/>
                  <p:nvPr/>
                </p:nvSpPr>
                <p:spPr>
                  <a:xfrm>
                    <a:off x="4467369" y="273436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6" name="Ευθύγραμμο βέλος σύνδεσης 15"/>
                <p:cNvCxnSpPr/>
                <p:nvPr/>
              </p:nvCxnSpPr>
              <p:spPr>
                <a:xfrm flipV="1">
                  <a:off x="4623970" y="2951360"/>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01576" y="3021271"/>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286466" y="3802377"/>
                  <a:ext cx="338554" cy="369332"/>
                </a:xfrm>
                <a:prstGeom prst="rect">
                  <a:avLst/>
                </a:prstGeom>
                <a:noFill/>
                <a:ln>
                  <a:noFill/>
                </a:ln>
              </p:spPr>
              <p:txBody>
                <a:bodyPr wrap="none" rtlCol="0">
                  <a:spAutoFit/>
                </a:bodyPr>
                <a:lstStyle/>
                <a:p>
                  <a:r>
                    <a:rPr lang="el-GR" b="1" i="1" dirty="0">
                      <a:latin typeface="Times New Roman" panose="02020603050405020304" pitchFamily="18" charset="0"/>
                      <a:cs typeface="Times New Roman" panose="02020603050405020304" pitchFamily="18" charset="0"/>
                    </a:rPr>
                    <a:t>Ε</a:t>
                  </a:r>
                </a:p>
              </p:txBody>
            </p:sp>
          </p:grpSp>
          <p:grpSp>
            <p:nvGrpSpPr>
              <p:cNvPr id="10" name="Ομάδα 9"/>
              <p:cNvGrpSpPr/>
              <p:nvPr/>
            </p:nvGrpSpPr>
            <p:grpSpPr>
              <a:xfrm flipH="1">
                <a:off x="2046756" y="3326069"/>
                <a:ext cx="995936" cy="988470"/>
                <a:chOff x="2223004" y="5309837"/>
                <a:chExt cx="995936" cy="988470"/>
              </a:xfrm>
            </p:grpSpPr>
            <p:cxnSp>
              <p:nvCxnSpPr>
                <p:cNvPr id="11" name="Ευθεία γραμμή σύνδεσης 10"/>
                <p:cNvCxnSpPr/>
                <p:nvPr/>
              </p:nvCxnSpPr>
              <p:spPr>
                <a:xfrm>
                  <a:off x="2223004" y="5789152"/>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614659" y="5309837"/>
                  <a:ext cx="0" cy="98847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2822940" y="5785687"/>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2782971" y="5540293"/>
                  <a:ext cx="0" cy="504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52" name="Ορθογώνιο 51"/>
            <p:cNvSpPr/>
            <p:nvPr/>
          </p:nvSpPr>
          <p:spPr>
            <a:xfrm>
              <a:off x="1371761" y="2025141"/>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53" name="Ορθογώνιο 52"/>
            <p:cNvSpPr/>
            <p:nvPr/>
          </p:nvSpPr>
          <p:spPr>
            <a:xfrm>
              <a:off x="3165388" y="2048588"/>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Β</a:t>
              </a:r>
              <a:endParaRPr lang="el-GR" dirty="0"/>
            </a:p>
          </p:txBody>
        </p:sp>
        <p:sp>
          <p:nvSpPr>
            <p:cNvPr id="54" name="Ορθογώνιο 53"/>
            <p:cNvSpPr/>
            <p:nvPr/>
          </p:nvSpPr>
          <p:spPr>
            <a:xfrm>
              <a:off x="3118497" y="1145918"/>
              <a:ext cx="332142"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Γ</a:t>
              </a:r>
              <a:endParaRPr lang="el-GR" dirty="0"/>
            </a:p>
          </p:txBody>
        </p:sp>
        <p:sp>
          <p:nvSpPr>
            <p:cNvPr id="55" name="Ορθογώνιο 54"/>
            <p:cNvSpPr/>
            <p:nvPr/>
          </p:nvSpPr>
          <p:spPr>
            <a:xfrm>
              <a:off x="1465546" y="1134189"/>
              <a:ext cx="328936"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Δ</a:t>
              </a:r>
              <a:endParaRPr lang="el-GR" dirty="0"/>
            </a:p>
          </p:txBody>
        </p:sp>
        <p:grpSp>
          <p:nvGrpSpPr>
            <p:cNvPr id="57" name="Ομάδα 56"/>
            <p:cNvGrpSpPr/>
            <p:nvPr/>
          </p:nvGrpSpPr>
          <p:grpSpPr>
            <a:xfrm>
              <a:off x="714413" y="4522157"/>
              <a:ext cx="3521065" cy="1881523"/>
              <a:chOff x="831643" y="4651110"/>
              <a:chExt cx="3521065" cy="1881523"/>
            </a:xfrm>
          </p:grpSpPr>
          <p:grpSp>
            <p:nvGrpSpPr>
              <p:cNvPr id="61" name="Ομάδα 60"/>
              <p:cNvGrpSpPr/>
              <p:nvPr/>
            </p:nvGrpSpPr>
            <p:grpSpPr>
              <a:xfrm>
                <a:off x="1500715" y="4651110"/>
                <a:ext cx="2145005" cy="1283731"/>
                <a:chOff x="1488992" y="4920739"/>
                <a:chExt cx="2145005" cy="1283731"/>
              </a:xfrm>
            </p:grpSpPr>
            <p:sp>
              <p:nvSpPr>
                <p:cNvPr id="171" name="Ορθογώνιο 170"/>
                <p:cNvSpPr/>
                <p:nvPr/>
              </p:nvSpPr>
              <p:spPr>
                <a:xfrm>
                  <a:off x="1772931" y="5229470"/>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2" name="Ορθογώνιο 171"/>
                <p:cNvSpPr/>
                <p:nvPr/>
              </p:nvSpPr>
              <p:spPr>
                <a:xfrm>
                  <a:off x="1488992" y="5811691"/>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173" name="Ορθογώνιο 172"/>
                <p:cNvSpPr/>
                <p:nvPr/>
              </p:nvSpPr>
              <p:spPr>
                <a:xfrm>
                  <a:off x="3282619" y="5835138"/>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Β</a:t>
                  </a:r>
                  <a:endParaRPr lang="el-GR" dirty="0"/>
                </a:p>
              </p:txBody>
            </p:sp>
            <p:sp>
              <p:nvSpPr>
                <p:cNvPr id="174" name="Ορθογώνιο 173"/>
                <p:cNvSpPr/>
                <p:nvPr/>
              </p:nvSpPr>
              <p:spPr>
                <a:xfrm>
                  <a:off x="3235728" y="4932468"/>
                  <a:ext cx="332142"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Γ</a:t>
                  </a:r>
                  <a:endParaRPr lang="el-GR" dirty="0"/>
                </a:p>
              </p:txBody>
            </p:sp>
            <p:sp>
              <p:nvSpPr>
                <p:cNvPr id="175" name="Ορθογώνιο 174"/>
                <p:cNvSpPr/>
                <p:nvPr/>
              </p:nvSpPr>
              <p:spPr>
                <a:xfrm>
                  <a:off x="1582777" y="4920739"/>
                  <a:ext cx="328936"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Δ</a:t>
                  </a:r>
                  <a:endParaRPr lang="el-GR" dirty="0"/>
                </a:p>
              </p:txBody>
            </p:sp>
          </p:grpSp>
          <p:grpSp>
            <p:nvGrpSpPr>
              <p:cNvPr id="62" name="Ομάδα 61"/>
              <p:cNvGrpSpPr/>
              <p:nvPr/>
            </p:nvGrpSpPr>
            <p:grpSpPr>
              <a:xfrm>
                <a:off x="870216" y="5037213"/>
                <a:ext cx="3447867" cy="131906"/>
                <a:chOff x="870216" y="5388903"/>
                <a:chExt cx="3447867" cy="131906"/>
              </a:xfrm>
            </p:grpSpPr>
            <p:grpSp>
              <p:nvGrpSpPr>
                <p:cNvPr id="124" name="Ομάδα 123"/>
                <p:cNvGrpSpPr/>
                <p:nvPr/>
              </p:nvGrpSpPr>
              <p:grpSpPr>
                <a:xfrm>
                  <a:off x="1819780" y="5400624"/>
                  <a:ext cx="117231" cy="120184"/>
                  <a:chOff x="6424245" y="5049692"/>
                  <a:chExt cx="117231" cy="120184"/>
                </a:xfrm>
              </p:grpSpPr>
              <p:sp>
                <p:nvSpPr>
                  <p:cNvPr id="169" name="Οβάλ 16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0" name="Οβάλ 16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5" name="Ομάδα 124"/>
                <p:cNvGrpSpPr/>
                <p:nvPr/>
              </p:nvGrpSpPr>
              <p:grpSpPr>
                <a:xfrm>
                  <a:off x="2054241" y="5400625"/>
                  <a:ext cx="117231" cy="120184"/>
                  <a:chOff x="6424245" y="5049692"/>
                  <a:chExt cx="117231" cy="120184"/>
                </a:xfrm>
              </p:grpSpPr>
              <p:sp>
                <p:nvSpPr>
                  <p:cNvPr id="167" name="Οβάλ 16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8" name="Οβάλ 16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6" name="Ομάδα 125"/>
                <p:cNvGrpSpPr/>
                <p:nvPr/>
              </p:nvGrpSpPr>
              <p:grpSpPr>
                <a:xfrm>
                  <a:off x="2288702" y="5388903"/>
                  <a:ext cx="117231" cy="120184"/>
                  <a:chOff x="6424245" y="5049692"/>
                  <a:chExt cx="117231" cy="120184"/>
                </a:xfrm>
              </p:grpSpPr>
              <p:sp>
                <p:nvSpPr>
                  <p:cNvPr id="165" name="Οβάλ 16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6" name="Οβάλ 16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7" name="Ομάδα 126"/>
                <p:cNvGrpSpPr/>
                <p:nvPr/>
              </p:nvGrpSpPr>
              <p:grpSpPr>
                <a:xfrm>
                  <a:off x="2523163" y="5388904"/>
                  <a:ext cx="117231" cy="120184"/>
                  <a:chOff x="6424245" y="5049692"/>
                  <a:chExt cx="117231" cy="120184"/>
                </a:xfrm>
              </p:grpSpPr>
              <p:sp>
                <p:nvSpPr>
                  <p:cNvPr id="163" name="Οβάλ 16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4" name="Οβάλ 16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8" name="Ομάδα 127"/>
                <p:cNvGrpSpPr/>
                <p:nvPr/>
              </p:nvGrpSpPr>
              <p:grpSpPr>
                <a:xfrm>
                  <a:off x="2757624" y="5388905"/>
                  <a:ext cx="117231" cy="120184"/>
                  <a:chOff x="6424245" y="5049692"/>
                  <a:chExt cx="117231" cy="120184"/>
                </a:xfrm>
              </p:grpSpPr>
              <p:sp>
                <p:nvSpPr>
                  <p:cNvPr id="161" name="Οβάλ 16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2" name="Οβάλ 16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9" name="Ομάδα 128"/>
                <p:cNvGrpSpPr/>
                <p:nvPr/>
              </p:nvGrpSpPr>
              <p:grpSpPr>
                <a:xfrm>
                  <a:off x="2992085" y="5388903"/>
                  <a:ext cx="117231" cy="120184"/>
                  <a:chOff x="6424245" y="5049692"/>
                  <a:chExt cx="117231" cy="120184"/>
                </a:xfrm>
              </p:grpSpPr>
              <p:sp>
                <p:nvSpPr>
                  <p:cNvPr id="159" name="Οβάλ 15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0" name="Οβάλ 15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0" name="Ομάδα 129"/>
                <p:cNvGrpSpPr/>
                <p:nvPr/>
              </p:nvGrpSpPr>
              <p:grpSpPr>
                <a:xfrm>
                  <a:off x="3226546" y="5388903"/>
                  <a:ext cx="117231" cy="120184"/>
                  <a:chOff x="6424245" y="5049692"/>
                  <a:chExt cx="117231" cy="120184"/>
                </a:xfrm>
              </p:grpSpPr>
              <p:sp>
                <p:nvSpPr>
                  <p:cNvPr id="157" name="Οβάλ 15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8" name="Οβάλ 15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1" name="Ομάδα 130"/>
                <p:cNvGrpSpPr/>
                <p:nvPr/>
              </p:nvGrpSpPr>
              <p:grpSpPr>
                <a:xfrm>
                  <a:off x="870216" y="5388904"/>
                  <a:ext cx="820614" cy="120186"/>
                  <a:chOff x="2675563" y="5541303"/>
                  <a:chExt cx="820614" cy="120186"/>
                </a:xfrm>
              </p:grpSpPr>
              <p:grpSp>
                <p:nvGrpSpPr>
                  <p:cNvPr id="145" name="Ομάδα 144"/>
                  <p:cNvGrpSpPr/>
                  <p:nvPr/>
                </p:nvGrpSpPr>
                <p:grpSpPr>
                  <a:xfrm>
                    <a:off x="2675563" y="5541304"/>
                    <a:ext cx="117231" cy="120184"/>
                    <a:chOff x="6424245" y="5049692"/>
                    <a:chExt cx="117231" cy="120184"/>
                  </a:xfrm>
                </p:grpSpPr>
                <p:sp>
                  <p:nvSpPr>
                    <p:cNvPr id="155" name="Οβάλ 15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6" name="Οβάλ 15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6" name="Ομάδα 145"/>
                  <p:cNvGrpSpPr/>
                  <p:nvPr/>
                </p:nvGrpSpPr>
                <p:grpSpPr>
                  <a:xfrm>
                    <a:off x="2910024" y="5541305"/>
                    <a:ext cx="117231" cy="120184"/>
                    <a:chOff x="6424245" y="5049692"/>
                    <a:chExt cx="117231" cy="120184"/>
                  </a:xfrm>
                </p:grpSpPr>
                <p:sp>
                  <p:nvSpPr>
                    <p:cNvPr id="153" name="Οβάλ 15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4" name="Οβάλ 15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7" name="Ομάδα 146"/>
                  <p:cNvGrpSpPr/>
                  <p:nvPr/>
                </p:nvGrpSpPr>
                <p:grpSpPr>
                  <a:xfrm>
                    <a:off x="3144485" y="5541303"/>
                    <a:ext cx="117231" cy="120184"/>
                    <a:chOff x="6424245" y="5049692"/>
                    <a:chExt cx="117231" cy="120184"/>
                  </a:xfrm>
                </p:grpSpPr>
                <p:sp>
                  <p:nvSpPr>
                    <p:cNvPr id="151" name="Οβάλ 15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2" name="Οβάλ 15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8" name="Ομάδα 147"/>
                  <p:cNvGrpSpPr/>
                  <p:nvPr/>
                </p:nvGrpSpPr>
                <p:grpSpPr>
                  <a:xfrm>
                    <a:off x="3378946" y="5541303"/>
                    <a:ext cx="117231" cy="120184"/>
                    <a:chOff x="6424245" y="5049692"/>
                    <a:chExt cx="117231" cy="120184"/>
                  </a:xfrm>
                </p:grpSpPr>
                <p:sp>
                  <p:nvSpPr>
                    <p:cNvPr id="149" name="Οβάλ 14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0" name="Οβάλ 14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32" name="Ομάδα 131"/>
                <p:cNvGrpSpPr/>
                <p:nvPr/>
              </p:nvGrpSpPr>
              <p:grpSpPr>
                <a:xfrm>
                  <a:off x="3497469" y="5389060"/>
                  <a:ext cx="820614" cy="120186"/>
                  <a:chOff x="2675563" y="5541303"/>
                  <a:chExt cx="820614" cy="120186"/>
                </a:xfrm>
              </p:grpSpPr>
              <p:grpSp>
                <p:nvGrpSpPr>
                  <p:cNvPr id="133" name="Ομάδα 132"/>
                  <p:cNvGrpSpPr/>
                  <p:nvPr/>
                </p:nvGrpSpPr>
                <p:grpSpPr>
                  <a:xfrm>
                    <a:off x="2675563" y="5541304"/>
                    <a:ext cx="117231" cy="120184"/>
                    <a:chOff x="6424245" y="5049692"/>
                    <a:chExt cx="117231" cy="120184"/>
                  </a:xfrm>
                </p:grpSpPr>
                <p:sp>
                  <p:nvSpPr>
                    <p:cNvPr id="143" name="Οβάλ 14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4" name="Οβάλ 14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4" name="Ομάδα 133"/>
                  <p:cNvGrpSpPr/>
                  <p:nvPr/>
                </p:nvGrpSpPr>
                <p:grpSpPr>
                  <a:xfrm>
                    <a:off x="2910024" y="5541305"/>
                    <a:ext cx="117231" cy="120184"/>
                    <a:chOff x="6424245" y="5049692"/>
                    <a:chExt cx="117231" cy="120184"/>
                  </a:xfrm>
                </p:grpSpPr>
                <p:sp>
                  <p:nvSpPr>
                    <p:cNvPr id="141" name="Οβάλ 14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2" name="Οβάλ 14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5" name="Ομάδα 134"/>
                  <p:cNvGrpSpPr/>
                  <p:nvPr/>
                </p:nvGrpSpPr>
                <p:grpSpPr>
                  <a:xfrm>
                    <a:off x="3144485" y="5541303"/>
                    <a:ext cx="117231" cy="120184"/>
                    <a:chOff x="6424245" y="5049692"/>
                    <a:chExt cx="117231" cy="120184"/>
                  </a:xfrm>
                </p:grpSpPr>
                <p:sp>
                  <p:nvSpPr>
                    <p:cNvPr id="139" name="Οβάλ 13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0" name="Οβάλ 13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6" name="Ομάδα 135"/>
                  <p:cNvGrpSpPr/>
                  <p:nvPr/>
                </p:nvGrpSpPr>
                <p:grpSpPr>
                  <a:xfrm>
                    <a:off x="3378946" y="5541303"/>
                    <a:ext cx="117231" cy="120184"/>
                    <a:chOff x="6424245" y="5049692"/>
                    <a:chExt cx="117231" cy="120184"/>
                  </a:xfrm>
                </p:grpSpPr>
                <p:sp>
                  <p:nvSpPr>
                    <p:cNvPr id="137" name="Οβάλ 13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8" name="Οβάλ 13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63" name="Ομάδα 62"/>
              <p:cNvGrpSpPr/>
              <p:nvPr/>
            </p:nvGrpSpPr>
            <p:grpSpPr>
              <a:xfrm>
                <a:off x="831643" y="6370629"/>
                <a:ext cx="3521065" cy="162004"/>
                <a:chOff x="831643" y="5374171"/>
                <a:chExt cx="3521065" cy="162004"/>
              </a:xfrm>
            </p:grpSpPr>
            <p:grpSp>
              <p:nvGrpSpPr>
                <p:cNvPr id="64" name="Ομάδα 63"/>
                <p:cNvGrpSpPr/>
                <p:nvPr/>
              </p:nvGrpSpPr>
              <p:grpSpPr>
                <a:xfrm>
                  <a:off x="831643" y="5374171"/>
                  <a:ext cx="180000" cy="162000"/>
                  <a:chOff x="3434316" y="2934586"/>
                  <a:chExt cx="914400" cy="914400"/>
                </a:xfrm>
              </p:grpSpPr>
              <p:sp>
                <p:nvSpPr>
                  <p:cNvPr id="121" name="Οβάλ 12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2" name="Ευθεία γραμμή σύνδεσης 121"/>
                  <p:cNvCxnSpPr>
                    <a:stCxn id="121" idx="1"/>
                    <a:endCxn id="12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Ευθεία γραμμή σύνδεσης 12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5" name="Ομάδα 64"/>
                <p:cNvGrpSpPr/>
                <p:nvPr/>
              </p:nvGrpSpPr>
              <p:grpSpPr>
                <a:xfrm>
                  <a:off x="1077827" y="5374172"/>
                  <a:ext cx="180000" cy="162000"/>
                  <a:chOff x="3434316" y="2934586"/>
                  <a:chExt cx="914400" cy="914400"/>
                </a:xfrm>
              </p:grpSpPr>
              <p:sp>
                <p:nvSpPr>
                  <p:cNvPr id="118" name="Οβάλ 11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9" name="Ευθεία γραμμή σύνδεσης 118"/>
                  <p:cNvCxnSpPr>
                    <a:stCxn id="118" idx="1"/>
                    <a:endCxn id="11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Ευθεία γραμμή σύνδεσης 11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Ομάδα 65"/>
                <p:cNvGrpSpPr/>
                <p:nvPr/>
              </p:nvGrpSpPr>
              <p:grpSpPr>
                <a:xfrm>
                  <a:off x="1312287" y="5374172"/>
                  <a:ext cx="180000" cy="162000"/>
                  <a:chOff x="3434316" y="2934586"/>
                  <a:chExt cx="914400" cy="914400"/>
                </a:xfrm>
              </p:grpSpPr>
              <p:sp>
                <p:nvSpPr>
                  <p:cNvPr id="115" name="Οβάλ 11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6" name="Ευθεία γραμμή σύνδεσης 115"/>
                  <p:cNvCxnSpPr>
                    <a:stCxn id="115" idx="1"/>
                    <a:endCxn id="11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Ευθεία γραμμή σύνδεσης 11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7" name="Ομάδα 66"/>
                <p:cNvGrpSpPr/>
                <p:nvPr/>
              </p:nvGrpSpPr>
              <p:grpSpPr>
                <a:xfrm>
                  <a:off x="1546748" y="5374173"/>
                  <a:ext cx="180000" cy="162000"/>
                  <a:chOff x="3434316" y="2934586"/>
                  <a:chExt cx="914400" cy="914400"/>
                </a:xfrm>
              </p:grpSpPr>
              <p:sp>
                <p:nvSpPr>
                  <p:cNvPr id="112" name="Οβάλ 11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3" name="Ευθεία γραμμή σύνδεσης 112"/>
                  <p:cNvCxnSpPr>
                    <a:stCxn id="112" idx="1"/>
                    <a:endCxn id="11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Ευθεία γραμμή σύνδεσης 11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Ομάδα 67"/>
                <p:cNvGrpSpPr/>
                <p:nvPr/>
              </p:nvGrpSpPr>
              <p:grpSpPr>
                <a:xfrm>
                  <a:off x="1792930" y="5374172"/>
                  <a:ext cx="180000" cy="162000"/>
                  <a:chOff x="3434316" y="2934586"/>
                  <a:chExt cx="914400" cy="914400"/>
                </a:xfrm>
              </p:grpSpPr>
              <p:sp>
                <p:nvSpPr>
                  <p:cNvPr id="109" name="Οβάλ 10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0" name="Ευθεία γραμμή σύνδεσης 109"/>
                  <p:cNvCxnSpPr>
                    <a:stCxn id="109" idx="1"/>
                    <a:endCxn id="10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Ευθεία γραμμή σύνδεσης 11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Ομάδα 68"/>
                <p:cNvGrpSpPr/>
                <p:nvPr/>
              </p:nvGrpSpPr>
              <p:grpSpPr>
                <a:xfrm>
                  <a:off x="2027391" y="5374173"/>
                  <a:ext cx="180000" cy="162000"/>
                  <a:chOff x="3434316" y="2934586"/>
                  <a:chExt cx="914400" cy="914400"/>
                </a:xfrm>
              </p:grpSpPr>
              <p:sp>
                <p:nvSpPr>
                  <p:cNvPr id="106" name="Οβάλ 10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7" name="Ευθεία γραμμή σύνδεσης 106"/>
                  <p:cNvCxnSpPr>
                    <a:stCxn id="106" idx="1"/>
                    <a:endCxn id="10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Ευθεία γραμμή σύνδεσης 10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 name="Ομάδα 69"/>
                <p:cNvGrpSpPr/>
                <p:nvPr/>
              </p:nvGrpSpPr>
              <p:grpSpPr>
                <a:xfrm>
                  <a:off x="2261851" y="5374173"/>
                  <a:ext cx="180000" cy="162000"/>
                  <a:chOff x="3434316" y="2934586"/>
                  <a:chExt cx="914400" cy="914400"/>
                </a:xfrm>
              </p:grpSpPr>
              <p:sp>
                <p:nvSpPr>
                  <p:cNvPr id="103" name="Οβάλ 102"/>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4" name="Ευθεία γραμμή σύνδεσης 103"/>
                  <p:cNvCxnSpPr>
                    <a:stCxn id="103" idx="1"/>
                    <a:endCxn id="103"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Ευθεία γραμμή σύνδεσης 104"/>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Ομάδα 70"/>
                <p:cNvGrpSpPr/>
                <p:nvPr/>
              </p:nvGrpSpPr>
              <p:grpSpPr>
                <a:xfrm>
                  <a:off x="2496312" y="5374174"/>
                  <a:ext cx="180000" cy="162000"/>
                  <a:chOff x="3434316" y="2934586"/>
                  <a:chExt cx="914400" cy="914400"/>
                </a:xfrm>
              </p:grpSpPr>
              <p:sp>
                <p:nvSpPr>
                  <p:cNvPr id="100" name="Οβάλ 9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1" name="Ευθεία γραμμή σύνδεσης 100"/>
                  <p:cNvCxnSpPr>
                    <a:stCxn id="100" idx="1"/>
                    <a:endCxn id="10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Ευθεία γραμμή σύνδεσης 10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Ομάδα 71"/>
                <p:cNvGrpSpPr/>
                <p:nvPr/>
              </p:nvGrpSpPr>
              <p:grpSpPr>
                <a:xfrm>
                  <a:off x="2730776" y="5374172"/>
                  <a:ext cx="180000" cy="162000"/>
                  <a:chOff x="3434316" y="2934586"/>
                  <a:chExt cx="914400" cy="914400"/>
                </a:xfrm>
              </p:grpSpPr>
              <p:sp>
                <p:nvSpPr>
                  <p:cNvPr id="97" name="Οβάλ 96"/>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8" name="Ευθεία γραμμή σύνδεσης 97"/>
                  <p:cNvCxnSpPr>
                    <a:stCxn id="97" idx="1"/>
                    <a:endCxn id="97"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Ευθεία γραμμή σύνδεσης 98"/>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3" name="Ομάδα 72"/>
                <p:cNvGrpSpPr/>
                <p:nvPr/>
              </p:nvGrpSpPr>
              <p:grpSpPr>
                <a:xfrm>
                  <a:off x="2965237" y="5374173"/>
                  <a:ext cx="180000" cy="162000"/>
                  <a:chOff x="3434316" y="2934586"/>
                  <a:chExt cx="914400" cy="914400"/>
                </a:xfrm>
              </p:grpSpPr>
              <p:sp>
                <p:nvSpPr>
                  <p:cNvPr id="94" name="Οβάλ 9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5" name="Ευθεία γραμμή σύνδεσης 94"/>
                  <p:cNvCxnSpPr>
                    <a:stCxn id="94" idx="1"/>
                    <a:endCxn id="9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Ευθεία γραμμή σύνδεσης 9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Ομάδα 73"/>
                <p:cNvGrpSpPr/>
                <p:nvPr/>
              </p:nvGrpSpPr>
              <p:grpSpPr>
                <a:xfrm>
                  <a:off x="3199697" y="5374173"/>
                  <a:ext cx="180000" cy="162000"/>
                  <a:chOff x="3434316" y="2934586"/>
                  <a:chExt cx="914400" cy="914400"/>
                </a:xfrm>
              </p:grpSpPr>
              <p:sp>
                <p:nvSpPr>
                  <p:cNvPr id="91" name="Οβάλ 9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2" name="Ευθεία γραμμή σύνδεσης 91"/>
                  <p:cNvCxnSpPr>
                    <a:stCxn id="91" idx="1"/>
                    <a:endCxn id="9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Ευθεία γραμμή σύνδεσης 9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Ομάδα 74"/>
                <p:cNvGrpSpPr/>
                <p:nvPr/>
              </p:nvGrpSpPr>
              <p:grpSpPr>
                <a:xfrm>
                  <a:off x="3469327" y="5374174"/>
                  <a:ext cx="180000" cy="162000"/>
                  <a:chOff x="3434316" y="2934586"/>
                  <a:chExt cx="914400" cy="914400"/>
                </a:xfrm>
              </p:grpSpPr>
              <p:sp>
                <p:nvSpPr>
                  <p:cNvPr id="88" name="Οβάλ 8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9" name="Ευθεία γραμμή σύνδεσης 88"/>
                  <p:cNvCxnSpPr>
                    <a:stCxn id="88" idx="1"/>
                    <a:endCxn id="8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Ευθεία γραμμή σύνδεσης 8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6" name="Ομάδα 75"/>
                <p:cNvGrpSpPr/>
                <p:nvPr/>
              </p:nvGrpSpPr>
              <p:grpSpPr>
                <a:xfrm>
                  <a:off x="3703787" y="5374174"/>
                  <a:ext cx="180000" cy="162000"/>
                  <a:chOff x="3434316" y="2934586"/>
                  <a:chExt cx="914400" cy="914400"/>
                </a:xfrm>
              </p:grpSpPr>
              <p:sp>
                <p:nvSpPr>
                  <p:cNvPr id="85" name="Οβάλ 8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6" name="Ευθεία γραμμή σύνδεσης 85"/>
                  <p:cNvCxnSpPr>
                    <a:stCxn id="85" idx="1"/>
                    <a:endCxn id="8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Ευθεία γραμμή σύνδεσης 8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7" name="Ομάδα 76"/>
                <p:cNvGrpSpPr/>
                <p:nvPr/>
              </p:nvGrpSpPr>
              <p:grpSpPr>
                <a:xfrm>
                  <a:off x="3938247" y="5374174"/>
                  <a:ext cx="180000" cy="162000"/>
                  <a:chOff x="3434316" y="2934586"/>
                  <a:chExt cx="914400" cy="914400"/>
                </a:xfrm>
              </p:grpSpPr>
              <p:sp>
                <p:nvSpPr>
                  <p:cNvPr id="82" name="Οβάλ 8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3" name="Ευθεία γραμμή σύνδεσης 82"/>
                  <p:cNvCxnSpPr>
                    <a:stCxn id="82" idx="1"/>
                    <a:endCxn id="8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Ευθεία γραμμή σύνδεσης 8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Ομάδα 77"/>
                <p:cNvGrpSpPr/>
                <p:nvPr/>
              </p:nvGrpSpPr>
              <p:grpSpPr>
                <a:xfrm>
                  <a:off x="4172708" y="5374175"/>
                  <a:ext cx="180000" cy="162000"/>
                  <a:chOff x="3434316" y="2934586"/>
                  <a:chExt cx="914400" cy="914400"/>
                </a:xfrm>
              </p:grpSpPr>
              <p:sp>
                <p:nvSpPr>
                  <p:cNvPr id="79" name="Οβάλ 7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0" name="Ευθεία γραμμή σύνδεσης 79"/>
                  <p:cNvCxnSpPr>
                    <a:stCxn id="79" idx="1"/>
                    <a:endCxn id="7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Ευθεία γραμμή σύνδεσης 8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23" name="Ομάδα 222"/>
          <p:cNvGrpSpPr/>
          <p:nvPr/>
        </p:nvGrpSpPr>
        <p:grpSpPr>
          <a:xfrm>
            <a:off x="4856024" y="4743177"/>
            <a:ext cx="5606337" cy="857542"/>
            <a:chOff x="4856024" y="4743177"/>
            <a:chExt cx="5606337" cy="857542"/>
          </a:xfrm>
        </p:grpSpPr>
        <p:sp>
          <p:nvSpPr>
            <p:cNvPr id="182" name="Ορθογώνιο 181"/>
            <p:cNvSpPr/>
            <p:nvPr/>
          </p:nvSpPr>
          <p:spPr>
            <a:xfrm>
              <a:off x="4856024" y="4878536"/>
              <a:ext cx="3347275" cy="584775"/>
            </a:xfrm>
            <a:prstGeom prst="rect">
              <a:avLst/>
            </a:prstGeom>
          </p:spPr>
          <p:txBody>
            <a:bodyPr wrap="square">
              <a:spAutoFit/>
            </a:bodyPr>
            <a:lstStyle/>
            <a:p>
              <a:pPr algn="r"/>
              <a:r>
                <a:rPr lang="el-GR" sz="1600" b="1" dirty="0">
                  <a:latin typeface="Times New Roman" panose="02020603050405020304" pitchFamily="18" charset="0"/>
                  <a:cs typeface="Times New Roman" panose="02020603050405020304" pitchFamily="18" charset="0"/>
                </a:rPr>
                <a:t>Νόμος </a:t>
              </a:r>
              <a:r>
                <a:rPr lang="en-US" sz="1600" b="1" dirty="0">
                  <a:latin typeface="Times New Roman" panose="02020603050405020304" pitchFamily="18" charset="0"/>
                  <a:cs typeface="Times New Roman" panose="02020603050405020304" pitchFamily="18" charset="0"/>
                </a:rPr>
                <a:t>Ampere</a:t>
              </a:r>
              <a:r>
                <a:rPr lang="el-GR" sz="1600" b="1" dirty="0">
                  <a:latin typeface="Times New Roman" panose="02020603050405020304" pitchFamily="18" charset="0"/>
                  <a:cs typeface="Times New Roman" panose="02020603050405020304" pitchFamily="18" charset="0"/>
                </a:rPr>
                <a:t> στην κλειστή γραμμή (ΑΒΓΔΑ): </a:t>
              </a:r>
            </a:p>
          </p:txBody>
        </p:sp>
        <mc:AlternateContent xmlns:mc="http://schemas.openxmlformats.org/markup-compatibility/2006" xmlns:a14="http://schemas.microsoft.com/office/drawing/2010/main">
          <mc:Choice Requires="a14">
            <p:sp>
              <p:nvSpPr>
                <p:cNvPr id="183" name="TextBox 182"/>
                <p:cNvSpPr txBox="1"/>
                <p:nvPr/>
              </p:nvSpPr>
              <p:spPr>
                <a:xfrm>
                  <a:off x="8250345" y="4743177"/>
                  <a:ext cx="2212016" cy="857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i="0" smtClean="0">
                                <a:solidFill>
                                  <a:srgbClr val="FF0000"/>
                                </a:solidFill>
                                <a:latin typeface="Cambria Math" panose="02040503050406030204" pitchFamily="18" charset="0"/>
                              </a:rPr>
                              <m:t>𝚨</m:t>
                            </m:r>
                            <m:r>
                              <a:rPr lang="el-GR" b="1" i="0" smtClean="0">
                                <a:solidFill>
                                  <a:srgbClr val="FF0000"/>
                                </a:solidFill>
                                <a:latin typeface="Cambria Math" panose="02040503050406030204" pitchFamily="18" charset="0"/>
                              </a:rPr>
                              <m:t>𝚩𝚪𝚫𝚨</m:t>
                            </m:r>
                          </m:sub>
                          <m:sup/>
                          <m:e>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e>
                        </m:nary>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𝟎</m:t>
                            </m:r>
                          </m:sub>
                        </m:sSub>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𝑰</m:t>
                            </m:r>
                          </m:e>
                          <m:sup>
                            <m:r>
                              <a:rPr lang="en-US" b="1" i="1" smtClean="0">
                                <a:solidFill>
                                  <a:srgbClr val="FF0000"/>
                                </a:solidFill>
                                <a:latin typeface="Cambria Math" panose="02040503050406030204" pitchFamily="18" charset="0"/>
                              </a:rPr>
                              <m:t>′</m:t>
                            </m:r>
                          </m:sup>
                        </m:sSup>
                        <m:r>
                          <a:rPr lang="el-GR"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183" name="TextBox 182"/>
                <p:cNvSpPr txBox="1">
                  <a:spLocks noRot="1" noChangeAspect="1" noMove="1" noResize="1" noEditPoints="1" noAdjustHandles="1" noChangeArrowheads="1" noChangeShapeType="1" noTextEdit="1"/>
                </p:cNvSpPr>
                <p:nvPr/>
              </p:nvSpPr>
              <p:spPr>
                <a:xfrm>
                  <a:off x="8250345" y="4743177"/>
                  <a:ext cx="2212016" cy="857542"/>
                </a:xfrm>
                <a:prstGeom prst="rect">
                  <a:avLst/>
                </a:prstGeom>
                <a:blipFill>
                  <a:blip r:embed="rId2"/>
                  <a:stretch>
                    <a:fillRect/>
                  </a:stretch>
                </a:blipFill>
              </p:spPr>
              <p:txBody>
                <a:bodyPr/>
                <a:lstStyle/>
                <a:p>
                  <a:r>
                    <a:rPr lang="el-GR">
                      <a:noFill/>
                    </a:rPr>
                    <a:t> </a:t>
                  </a:r>
                </a:p>
              </p:txBody>
            </p:sp>
          </mc:Fallback>
        </mc:AlternateContent>
      </p:grpSp>
      <p:grpSp>
        <p:nvGrpSpPr>
          <p:cNvPr id="222" name="Ομάδα 221"/>
          <p:cNvGrpSpPr/>
          <p:nvPr/>
        </p:nvGrpSpPr>
        <p:grpSpPr>
          <a:xfrm>
            <a:off x="1595284" y="3730992"/>
            <a:ext cx="10415989" cy="1869758"/>
            <a:chOff x="1595284" y="3730992"/>
            <a:chExt cx="10415989" cy="1869758"/>
          </a:xfrm>
        </p:grpSpPr>
        <p:sp>
          <p:nvSpPr>
            <p:cNvPr id="184" name="Ορθογώνιο 183"/>
            <p:cNvSpPr/>
            <p:nvPr/>
          </p:nvSpPr>
          <p:spPr>
            <a:xfrm>
              <a:off x="4996701" y="3730992"/>
              <a:ext cx="7014572" cy="923330"/>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Διαιρούμε την κλειστή γραμμή </a:t>
              </a:r>
              <a:r>
                <a:rPr lang="el-GR" b="1" dirty="0">
                  <a:solidFill>
                    <a:srgbClr val="FF0000"/>
                  </a:solidFill>
                  <a:latin typeface="Times New Roman" panose="02020603050405020304" pitchFamily="18" charset="0"/>
                  <a:cs typeface="Times New Roman" panose="02020603050405020304" pitchFamily="18" charset="0"/>
                </a:rPr>
                <a:t>ΑΒΓΔΑ</a:t>
              </a:r>
              <a:r>
                <a:rPr lang="el-GR" sz="1600" b="1" dirty="0">
                  <a:latin typeface="Times New Roman" panose="02020603050405020304" pitchFamily="18" charset="0"/>
                  <a:cs typeface="Times New Roman" panose="02020603050405020304" pitchFamily="18" charset="0"/>
                </a:rPr>
                <a:t> σε στοιχειώδη διανυσματικά τμήματα </a:t>
              </a:r>
              <a:r>
                <a:rPr lang="en-US" b="1" i="1" dirty="0">
                  <a:solidFill>
                    <a:srgbClr val="FF0000"/>
                  </a:solidFill>
                  <a:latin typeface="Times New Roman" panose="02020603050405020304" pitchFamily="18" charset="0"/>
                  <a:cs typeface="Times New Roman" panose="02020603050405020304" pitchFamily="18" charset="0"/>
                </a:rPr>
                <a:t>ds</a:t>
              </a:r>
              <a:r>
                <a:rPr lang="el-GR" sz="1600" b="1" dirty="0">
                  <a:latin typeface="Times New Roman" panose="02020603050405020304" pitchFamily="18" charset="0"/>
                  <a:cs typeface="Times New Roman" panose="02020603050405020304" pitchFamily="18" charset="0"/>
                </a:rPr>
                <a:t> και επιλέγουμε τυχαία ένα από αυτά σε κάθε πλευρά του παραλληλογράμμου.</a:t>
              </a:r>
            </a:p>
          </p:txBody>
        </p:sp>
        <p:grpSp>
          <p:nvGrpSpPr>
            <p:cNvPr id="187" name="Ομάδα 186"/>
            <p:cNvGrpSpPr/>
            <p:nvPr/>
          </p:nvGrpSpPr>
          <p:grpSpPr>
            <a:xfrm>
              <a:off x="2158644" y="5246163"/>
              <a:ext cx="494134" cy="354587"/>
              <a:chOff x="2275874" y="5375116"/>
              <a:chExt cx="494134" cy="354587"/>
            </a:xfrm>
          </p:grpSpPr>
          <p:cxnSp>
            <p:nvCxnSpPr>
              <p:cNvPr id="185" name="Ευθύγραμμο βέλος σύνδεσης 184"/>
              <p:cNvCxnSpPr/>
              <p:nvPr/>
            </p:nvCxnSpPr>
            <p:spPr>
              <a:xfrm rot="5400000"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6" name="Ορθογώνιο 185"/>
                  <p:cNvSpPr/>
                  <p:nvPr/>
                </p:nvSpPr>
                <p:spPr>
                  <a:xfrm>
                    <a:off x="2275874" y="537511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86" name="Ορθογώνιο 185"/>
                  <p:cNvSpPr>
                    <a:spLocks noRot="1" noChangeAspect="1" noMove="1" noResize="1" noEditPoints="1" noAdjustHandles="1" noChangeArrowheads="1" noChangeShapeType="1" noTextEdit="1"/>
                  </p:cNvSpPr>
                  <p:nvPr/>
                </p:nvSpPr>
                <p:spPr>
                  <a:xfrm>
                    <a:off x="2275874" y="5375116"/>
                    <a:ext cx="474809" cy="338554"/>
                  </a:xfrm>
                  <a:prstGeom prst="rect">
                    <a:avLst/>
                  </a:prstGeom>
                  <a:blipFill>
                    <a:blip r:embed="rId3"/>
                    <a:stretch>
                      <a:fillRect/>
                    </a:stretch>
                  </a:blipFill>
                </p:spPr>
                <p:txBody>
                  <a:bodyPr/>
                  <a:lstStyle/>
                  <a:p>
                    <a:r>
                      <a:rPr lang="el-GR">
                        <a:noFill/>
                      </a:rPr>
                      <a:t> </a:t>
                    </a:r>
                  </a:p>
                </p:txBody>
              </p:sp>
            </mc:Fallback>
          </mc:AlternateContent>
        </p:grpSp>
        <p:grpSp>
          <p:nvGrpSpPr>
            <p:cNvPr id="214" name="Ομάδα 213"/>
            <p:cNvGrpSpPr/>
            <p:nvPr/>
          </p:nvGrpSpPr>
          <p:grpSpPr>
            <a:xfrm>
              <a:off x="2838579" y="5102206"/>
              <a:ext cx="474809" cy="412174"/>
              <a:chOff x="2838579" y="5102206"/>
              <a:chExt cx="474809" cy="412174"/>
            </a:xfrm>
          </p:grpSpPr>
          <p:cxnSp>
            <p:nvCxnSpPr>
              <p:cNvPr id="188" name="Ευθύγραμμο βέλος σύνδεσης 187"/>
              <p:cNvCxnSpPr/>
              <p:nvPr/>
            </p:nvCxnSpPr>
            <p:spPr>
              <a:xfrm flipV="1">
                <a:off x="3249993" y="5102206"/>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Ορθογώνιο 189"/>
                  <p:cNvSpPr/>
                  <p:nvPr/>
                </p:nvSpPr>
                <p:spPr>
                  <a:xfrm>
                    <a:off x="2838579" y="517582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90" name="Ορθογώνιο 189"/>
                  <p:cNvSpPr>
                    <a:spLocks noRot="1" noChangeAspect="1" noMove="1" noResize="1" noEditPoints="1" noAdjustHandles="1" noChangeArrowheads="1" noChangeShapeType="1" noTextEdit="1"/>
                  </p:cNvSpPr>
                  <p:nvPr/>
                </p:nvSpPr>
                <p:spPr>
                  <a:xfrm>
                    <a:off x="2838579" y="5175826"/>
                    <a:ext cx="474809" cy="338554"/>
                  </a:xfrm>
                  <a:prstGeom prst="rect">
                    <a:avLst/>
                  </a:prstGeom>
                  <a:blipFill>
                    <a:blip r:embed="rId4"/>
                    <a:stretch>
                      <a:fillRect/>
                    </a:stretch>
                  </a:blipFill>
                </p:spPr>
                <p:txBody>
                  <a:bodyPr/>
                  <a:lstStyle/>
                  <a:p>
                    <a:r>
                      <a:rPr lang="el-GR">
                        <a:noFill/>
                      </a:rPr>
                      <a:t> </a:t>
                    </a:r>
                  </a:p>
                </p:txBody>
              </p:sp>
            </mc:Fallback>
          </mc:AlternateContent>
        </p:grpSp>
        <p:grpSp>
          <p:nvGrpSpPr>
            <p:cNvPr id="191" name="Ομάδα 190"/>
            <p:cNvGrpSpPr/>
            <p:nvPr/>
          </p:nvGrpSpPr>
          <p:grpSpPr>
            <a:xfrm>
              <a:off x="2714782" y="4507884"/>
              <a:ext cx="504797" cy="338554"/>
              <a:chOff x="2410008" y="5410285"/>
              <a:chExt cx="504797" cy="338554"/>
            </a:xfrm>
          </p:grpSpPr>
          <p:cxnSp>
            <p:nvCxnSpPr>
              <p:cNvPr id="192" name="Ευθύγραμμο βέλος σύνδεσης 191"/>
              <p:cNvCxnSpPr/>
              <p:nvPr/>
            </p:nvCxnSpPr>
            <p:spPr>
              <a:xfrm rot="16200000" flipH="1"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3" name="Ορθογώνιο 192"/>
                  <p:cNvSpPr/>
                  <p:nvPr/>
                </p:nvSpPr>
                <p:spPr>
                  <a:xfrm>
                    <a:off x="2439996" y="5410285"/>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93" name="Ορθογώνιο 192"/>
                  <p:cNvSpPr>
                    <a:spLocks noRot="1" noChangeAspect="1" noMove="1" noResize="1" noEditPoints="1" noAdjustHandles="1" noChangeArrowheads="1" noChangeShapeType="1" noTextEdit="1"/>
                  </p:cNvSpPr>
                  <p:nvPr/>
                </p:nvSpPr>
                <p:spPr>
                  <a:xfrm>
                    <a:off x="2439996" y="5410285"/>
                    <a:ext cx="474809" cy="338554"/>
                  </a:xfrm>
                  <a:prstGeom prst="rect">
                    <a:avLst/>
                  </a:prstGeom>
                  <a:blipFill>
                    <a:blip r:embed="rId5"/>
                    <a:stretch>
                      <a:fillRect/>
                    </a:stretch>
                  </a:blipFill>
                </p:spPr>
                <p:txBody>
                  <a:bodyPr/>
                  <a:lstStyle/>
                  <a:p>
                    <a:r>
                      <a:rPr lang="el-GR">
                        <a:noFill/>
                      </a:rPr>
                      <a:t> </a:t>
                    </a:r>
                  </a:p>
                </p:txBody>
              </p:sp>
            </mc:Fallback>
          </mc:AlternateContent>
        </p:grpSp>
        <p:grpSp>
          <p:nvGrpSpPr>
            <p:cNvPr id="196" name="Ομάδα 195"/>
            <p:cNvGrpSpPr/>
            <p:nvPr/>
          </p:nvGrpSpPr>
          <p:grpSpPr>
            <a:xfrm>
              <a:off x="1595284" y="5093206"/>
              <a:ext cx="474809" cy="415893"/>
              <a:chOff x="1712514" y="5198713"/>
              <a:chExt cx="474809" cy="415893"/>
            </a:xfrm>
          </p:grpSpPr>
          <mc:AlternateContent xmlns:mc="http://schemas.openxmlformats.org/markup-compatibility/2006" xmlns:a14="http://schemas.microsoft.com/office/drawing/2010/main">
            <mc:Choice Requires="a14">
              <p:sp>
                <p:nvSpPr>
                  <p:cNvPr id="194" name="Ορθογώνιο 193"/>
                  <p:cNvSpPr/>
                  <p:nvPr/>
                </p:nvSpPr>
                <p:spPr>
                  <a:xfrm>
                    <a:off x="1712514" y="5198713"/>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94" name="Ορθογώνιο 193"/>
                  <p:cNvSpPr>
                    <a:spLocks noRot="1" noChangeAspect="1" noMove="1" noResize="1" noEditPoints="1" noAdjustHandles="1" noChangeArrowheads="1" noChangeShapeType="1" noTextEdit="1"/>
                  </p:cNvSpPr>
                  <p:nvPr/>
                </p:nvSpPr>
                <p:spPr>
                  <a:xfrm>
                    <a:off x="1712514" y="5198713"/>
                    <a:ext cx="474809" cy="338554"/>
                  </a:xfrm>
                  <a:prstGeom prst="rect">
                    <a:avLst/>
                  </a:prstGeom>
                  <a:blipFill>
                    <a:blip r:embed="rId6"/>
                    <a:stretch>
                      <a:fillRect/>
                    </a:stretch>
                  </a:blipFill>
                </p:spPr>
                <p:txBody>
                  <a:bodyPr/>
                  <a:lstStyle/>
                  <a:p>
                    <a:r>
                      <a:rPr lang="el-GR">
                        <a:noFill/>
                      </a:rPr>
                      <a:t> </a:t>
                    </a:r>
                  </a:p>
                </p:txBody>
              </p:sp>
            </mc:Fallback>
          </mc:AlternateContent>
          <p:cxnSp>
            <p:nvCxnSpPr>
              <p:cNvPr id="195" name="Ευθύγραμμο βέλος σύνδεσης 194"/>
              <p:cNvCxnSpPr/>
              <p:nvPr/>
            </p:nvCxnSpPr>
            <p:spPr>
              <a:xfrm>
                <a:off x="1784609" y="5254606"/>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97" name="Ορθογώνιο 196"/>
              <p:cNvSpPr/>
              <p:nvPr/>
            </p:nvSpPr>
            <p:spPr>
              <a:xfrm>
                <a:off x="10376662" y="4971657"/>
                <a:ext cx="1422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n-US" b="1" i="1">
                          <a:solidFill>
                            <a:srgbClr val="FF0000"/>
                          </a:solidFill>
                          <a:latin typeface="Cambria Math" panose="02040503050406030204" pitchFamily="18" charset="0"/>
                        </a:rPr>
                        <m:t> </m:t>
                      </m:r>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𝑵</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b="1" i="1" dirty="0">
                  <a:solidFill>
                    <a:srgbClr val="FF0000"/>
                  </a:solidFill>
                </a:endParaRPr>
              </a:p>
            </p:txBody>
          </p:sp>
        </mc:Choice>
        <mc:Fallback xmlns="">
          <p:sp>
            <p:nvSpPr>
              <p:cNvPr id="197" name="Ορθογώνιο 196"/>
              <p:cNvSpPr>
                <a:spLocks noRot="1" noChangeAspect="1" noMove="1" noResize="1" noEditPoints="1" noAdjustHandles="1" noChangeArrowheads="1" noChangeShapeType="1" noTextEdit="1"/>
              </p:cNvSpPr>
              <p:nvPr/>
            </p:nvSpPr>
            <p:spPr>
              <a:xfrm>
                <a:off x="10376662" y="4971657"/>
                <a:ext cx="1422121" cy="369332"/>
              </a:xfrm>
              <a:prstGeom prst="rect">
                <a:avLst/>
              </a:prstGeom>
              <a:blipFill>
                <a:blip r:embed="rId7"/>
                <a:stretch>
                  <a:fillRect b="-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8" name="Ορθογώνιο 197"/>
              <p:cNvSpPr/>
              <p:nvPr/>
            </p:nvSpPr>
            <p:spPr>
              <a:xfrm>
                <a:off x="5040186" y="5695930"/>
                <a:ext cx="6193234"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𝚩𝚪𝚫𝚨</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e>
                      </m:nary>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a:solidFill>
                            <a:srgbClr val="FF0000"/>
                          </a:solidFill>
                          <a:latin typeface="Cambria Math" panose="02040503050406030204" pitchFamily="18" charset="0"/>
                        </a:rPr>
                        <m:t>=</m:t>
                      </m:r>
                      <m:nary>
                        <m:naryPr>
                          <m:limLoc m:val="undOvr"/>
                          <m:ctrlPr>
                            <a:rPr lang="en-US" b="1" i="1" smtClean="0">
                              <a:solidFill>
                                <a:srgbClr val="FF0000"/>
                              </a:solidFill>
                              <a:latin typeface="Cambria Math" panose="02040503050406030204" pitchFamily="18" charset="0"/>
                            </a:rPr>
                          </m:ctrlPr>
                        </m:naryPr>
                        <m:sub>
                          <m:r>
                            <m:rPr>
                              <m:brk m:alnAt="24"/>
                            </m:rPr>
                            <a:rPr lang="el-GR" b="1" i="0" smtClean="0">
                              <a:solidFill>
                                <a:srgbClr val="FF0000"/>
                              </a:solidFill>
                              <a:latin typeface="Cambria Math" panose="02040503050406030204" pitchFamily="18" charset="0"/>
                            </a:rPr>
                            <m:t>𝚨</m:t>
                          </m:r>
                          <m:r>
                            <a:rPr lang="el-GR" b="1" i="0" smtClean="0">
                              <a:solidFill>
                                <a:srgbClr val="FF0000"/>
                              </a:solidFill>
                              <a:latin typeface="Cambria Math" panose="02040503050406030204" pitchFamily="18" charset="0"/>
                            </a:rPr>
                            <m:t>𝚩</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l-GR" b="1" i="1" smtClean="0">
                          <a:solidFill>
                            <a:srgbClr val="FF0000"/>
                          </a:solidFill>
                          <a:latin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a:rPr lang="el-GR" b="1" i="0" smtClean="0">
                              <a:solidFill>
                                <a:srgbClr val="FF0000"/>
                              </a:solidFill>
                              <a:latin typeface="Cambria Math" panose="02040503050406030204" pitchFamily="18" charset="0"/>
                            </a:rPr>
                            <m:t>𝚩𝚪</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l-GR" b="1" i="1" smtClean="0">
                          <a:solidFill>
                            <a:srgbClr val="FF0000"/>
                          </a:solidFill>
                          <a:latin typeface="Cambria Math" panose="02040503050406030204" pitchFamily="18" charset="0"/>
                          <a:ea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a:rPr lang="el-GR" b="1" i="0" smtClean="0">
                              <a:solidFill>
                                <a:srgbClr val="FF0000"/>
                              </a:solidFill>
                              <a:latin typeface="Cambria Math" panose="02040503050406030204" pitchFamily="18" charset="0"/>
                            </a:rPr>
                            <m:t>𝚪𝚫</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l-GR" b="1" i="1" smtClean="0">
                          <a:solidFill>
                            <a:srgbClr val="FF0000"/>
                          </a:solidFill>
                          <a:latin typeface="Cambria Math" panose="02040503050406030204" pitchFamily="18" charset="0"/>
                          <a:ea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m:rPr>
                              <m:brk m:alnAt="16"/>
                            </m:rPr>
                            <a:rPr lang="el-GR" b="1" i="0" smtClean="0">
                              <a:solidFill>
                                <a:srgbClr val="FF0000"/>
                              </a:solidFill>
                              <a:latin typeface="Cambria Math" panose="02040503050406030204" pitchFamily="18" charset="0"/>
                            </a:rPr>
                            <m:t>𝚫</m:t>
                          </m:r>
                          <m:r>
                            <m:rPr>
                              <m:brk m:alnAt="24"/>
                            </m:rPr>
                            <a:rPr lang="el-GR" b="1">
                              <a:solidFill>
                                <a:srgbClr val="FF0000"/>
                              </a:solidFill>
                              <a:latin typeface="Cambria Math" panose="02040503050406030204" pitchFamily="18" charset="0"/>
                            </a:rPr>
                            <m:t>𝚨</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oMath>
                  </m:oMathPara>
                </a14:m>
                <a:endParaRPr lang="el-GR" dirty="0"/>
              </a:p>
            </p:txBody>
          </p:sp>
        </mc:Choice>
        <mc:Fallback xmlns="">
          <p:sp>
            <p:nvSpPr>
              <p:cNvPr id="198" name="Ορθογώνιο 197"/>
              <p:cNvSpPr>
                <a:spLocks noRot="1" noChangeAspect="1" noMove="1" noResize="1" noEditPoints="1" noAdjustHandles="1" noChangeArrowheads="1" noChangeShapeType="1" noTextEdit="1"/>
              </p:cNvSpPr>
              <p:nvPr/>
            </p:nvSpPr>
            <p:spPr>
              <a:xfrm>
                <a:off x="5040186" y="5695930"/>
                <a:ext cx="6193234" cy="949875"/>
              </a:xfrm>
              <a:prstGeom prst="rect">
                <a:avLst/>
              </a:prstGeom>
              <a:blipFill>
                <a:blip r:embed="rId8"/>
                <a:stretch>
                  <a:fillRect/>
                </a:stretch>
              </a:blipFill>
            </p:spPr>
            <p:txBody>
              <a:bodyPr/>
              <a:lstStyle/>
              <a:p>
                <a:r>
                  <a:rPr lang="el-GR">
                    <a:noFill/>
                  </a:rPr>
                  <a:t> </a:t>
                </a:r>
              </a:p>
            </p:txBody>
          </p:sp>
        </mc:Fallback>
      </mc:AlternateContent>
      <p:sp>
        <p:nvSpPr>
          <p:cNvPr id="207" name="TextBox 206"/>
          <p:cNvSpPr txBox="1"/>
          <p:nvPr/>
        </p:nvSpPr>
        <p:spPr>
          <a:xfrm>
            <a:off x="46892"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8" name="TextBox 207"/>
          <p:cNvSpPr txBox="1"/>
          <p:nvPr/>
        </p:nvSpPr>
        <p:spPr>
          <a:xfrm>
            <a:off x="67672" y="634910"/>
            <a:ext cx="12096000" cy="400110"/>
          </a:xfrm>
          <a:prstGeom prst="rect">
            <a:avLst/>
          </a:prstGeom>
          <a:noFill/>
        </p:spPr>
        <p:txBody>
          <a:bodyPr wrap="square" rtlCol="0">
            <a:spAutoFit/>
          </a:bodyP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στο Εσωτερικό Σωληνοειδούς Πηνίου πολύ μεγάλου μήκους</a:t>
            </a:r>
          </a:p>
        </p:txBody>
      </p:sp>
      <p:grpSp>
        <p:nvGrpSpPr>
          <p:cNvPr id="211" name="Ομάδα 210"/>
          <p:cNvGrpSpPr/>
          <p:nvPr/>
        </p:nvGrpSpPr>
        <p:grpSpPr>
          <a:xfrm>
            <a:off x="4973253" y="1208966"/>
            <a:ext cx="6146571" cy="507062"/>
            <a:chOff x="4973253" y="1208966"/>
            <a:chExt cx="6146571" cy="507062"/>
          </a:xfrm>
        </p:grpSpPr>
        <p:sp>
          <p:nvSpPr>
            <p:cNvPr id="209" name="Ορθογώνιο 208"/>
            <p:cNvSpPr/>
            <p:nvPr/>
          </p:nvSpPr>
          <p:spPr>
            <a:xfrm>
              <a:off x="4973253" y="1279559"/>
              <a:ext cx="3701823"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Πυκνότητα σπειρών σωληνοειδούς: </a:t>
              </a:r>
            </a:p>
          </p:txBody>
        </p:sp>
        <mc:AlternateContent xmlns:mc="http://schemas.openxmlformats.org/markup-compatibility/2006" xmlns:a14="http://schemas.microsoft.com/office/drawing/2010/main">
          <mc:Choice Requires="a14">
            <p:sp>
              <p:nvSpPr>
                <p:cNvPr id="210" name="TextBox 209"/>
                <p:cNvSpPr txBox="1"/>
                <p:nvPr/>
              </p:nvSpPr>
              <p:spPr>
                <a:xfrm>
                  <a:off x="8358555" y="1208966"/>
                  <a:ext cx="2761269"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𝛂𝛒𝛊𝛉𝛍𝛐𝛓</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𝛔𝛑𝛆𝛊𝛒𝛚𝛎</m:t>
                            </m:r>
                          </m:num>
                          <m:den>
                            <m:r>
                              <a:rPr lang="el-GR" sz="1600" b="1" i="0" smtClean="0">
                                <a:solidFill>
                                  <a:srgbClr val="FF0000"/>
                                </a:solidFill>
                                <a:latin typeface="Cambria Math" panose="02040503050406030204" pitchFamily="18" charset="0"/>
                              </a:rPr>
                              <m:t>𝛍𝛐𝛎𝛂𝛅𝛂</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𝛍𝛈𝛋𝛐𝛖𝛓</m:t>
                            </m:r>
                          </m:den>
                        </m:f>
                        <m:r>
                          <a:rPr lang="el-GR" sz="1600" b="1" i="1" smtClean="0">
                            <a:solidFill>
                              <a:srgbClr val="FF0000"/>
                            </a:solidFill>
                            <a:latin typeface="Cambria Math" panose="02040503050406030204" pitchFamily="18" charset="0"/>
                          </a:rPr>
                          <m:t>=</m:t>
                        </m:r>
                        <m:f>
                          <m:fPr>
                            <m:ctrlPr>
                              <a:rPr lang="el-GR"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𝑵</m:t>
                            </m:r>
                          </m:num>
                          <m:den>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𝑳</m:t>
                            </m:r>
                          </m:den>
                        </m:f>
                      </m:oMath>
                    </m:oMathPara>
                  </a14:m>
                  <a:endParaRPr lang="el-GR" sz="1600" b="1" dirty="0">
                    <a:solidFill>
                      <a:srgbClr val="FF0000"/>
                    </a:solidFill>
                  </a:endParaRPr>
                </a:p>
              </p:txBody>
            </p:sp>
          </mc:Choice>
          <mc:Fallback xmlns="">
            <p:sp>
              <p:nvSpPr>
                <p:cNvPr id="210" name="TextBox 209"/>
                <p:cNvSpPr txBox="1">
                  <a:spLocks noRot="1" noChangeAspect="1" noMove="1" noResize="1" noEditPoints="1" noAdjustHandles="1" noChangeArrowheads="1" noChangeShapeType="1" noTextEdit="1"/>
                </p:cNvSpPr>
                <p:nvPr/>
              </p:nvSpPr>
              <p:spPr>
                <a:xfrm>
                  <a:off x="8358555" y="1208966"/>
                  <a:ext cx="2761269" cy="507062"/>
                </a:xfrm>
                <a:prstGeom prst="rect">
                  <a:avLst/>
                </a:prstGeom>
                <a:blipFill>
                  <a:blip r:embed="rId9"/>
                  <a:stretch>
                    <a:fillRect/>
                  </a:stretch>
                </a:blipFill>
              </p:spPr>
              <p:txBody>
                <a:bodyPr/>
                <a:lstStyle/>
                <a:p>
                  <a:r>
                    <a:rPr lang="el-GR">
                      <a:noFill/>
                    </a:rPr>
                    <a:t> </a:t>
                  </a:r>
                </a:p>
              </p:txBody>
            </p:sp>
          </mc:Fallback>
        </mc:AlternateContent>
      </p:grpSp>
      <p:sp>
        <p:nvSpPr>
          <p:cNvPr id="215" name="Ορθογώνιο 214"/>
          <p:cNvSpPr/>
          <p:nvPr/>
        </p:nvSpPr>
        <p:spPr>
          <a:xfrm>
            <a:off x="797729" y="6465222"/>
            <a:ext cx="3451586"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Διαμήκης διατομή σωληνοειδούς</a:t>
            </a:r>
            <a:endParaRPr lang="el-GR" dirty="0"/>
          </a:p>
        </p:txBody>
      </p:sp>
      <p:grpSp>
        <p:nvGrpSpPr>
          <p:cNvPr id="199" name="Ομάδα 198"/>
          <p:cNvGrpSpPr/>
          <p:nvPr/>
        </p:nvGrpSpPr>
        <p:grpSpPr>
          <a:xfrm>
            <a:off x="5008426" y="1879380"/>
            <a:ext cx="7066344" cy="357409"/>
            <a:chOff x="5125656" y="1902826"/>
            <a:chExt cx="7066344" cy="357409"/>
          </a:xfrm>
        </p:grpSpPr>
        <p:sp>
          <p:nvSpPr>
            <p:cNvPr id="200" name="Ορθογώνιο 199"/>
            <p:cNvSpPr/>
            <p:nvPr/>
          </p:nvSpPr>
          <p:spPr>
            <a:xfrm>
              <a:off x="5125656" y="1921681"/>
              <a:ext cx="6163668"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Στο εσωτερικό του σωληνοειδούς το μαγνητικό πεδίο είναι ομογενές:</a:t>
              </a:r>
              <a:endParaRPr lang="el-GR" b="1" i="1" dirty="0">
                <a:solidFill>
                  <a:srgbClr val="FF0000"/>
                </a:solidFill>
                <a:latin typeface="Times New Roman" panose="02020603050405020304" pitchFamily="18" charset="0"/>
                <a:cs typeface="Times New Roman" panose="02020603050405020304" pitchFamily="18" charset="0"/>
              </a:endParaRPr>
            </a:p>
          </p:txBody>
        </p:sp>
        <p:grpSp>
          <p:nvGrpSpPr>
            <p:cNvPr id="201" name="Ομάδα 200"/>
            <p:cNvGrpSpPr/>
            <p:nvPr/>
          </p:nvGrpSpPr>
          <p:grpSpPr>
            <a:xfrm>
              <a:off x="11218194" y="1902826"/>
              <a:ext cx="973806" cy="343492"/>
              <a:chOff x="11218194" y="1902826"/>
              <a:chExt cx="973806" cy="343492"/>
            </a:xfrm>
          </p:grpSpPr>
          <mc:AlternateContent xmlns:mc="http://schemas.openxmlformats.org/markup-compatibility/2006" xmlns:a14="http://schemas.microsoft.com/office/drawing/2010/main">
            <mc:Choice Requires="a14">
              <p:sp>
                <p:nvSpPr>
                  <p:cNvPr id="202" name="TextBox 201"/>
                  <p:cNvSpPr txBox="1"/>
                  <p:nvPr/>
                </p:nvSpPr>
                <p:spPr>
                  <a:xfrm>
                    <a:off x="11218194" y="1935720"/>
                    <a:ext cx="468077"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02" name="TextBox 201"/>
                  <p:cNvSpPr txBox="1">
                    <a:spLocks noRot="1" noChangeAspect="1" noMove="1" noResize="1" noEditPoints="1" noAdjustHandles="1" noChangeArrowheads="1" noChangeShapeType="1" noTextEdit="1"/>
                  </p:cNvSpPr>
                  <p:nvPr/>
                </p:nvSpPr>
                <p:spPr>
                  <a:xfrm>
                    <a:off x="11218194" y="1935720"/>
                    <a:ext cx="468077" cy="310598"/>
                  </a:xfrm>
                  <a:prstGeom prst="rect">
                    <a:avLst/>
                  </a:prstGeom>
                  <a:blipFill>
                    <a:blip r:embed="rId10"/>
                    <a:stretch>
                      <a:fillRect l="-10390" r="-3896" b="-7843"/>
                    </a:stretch>
                  </a:blipFill>
                </p:spPr>
                <p:txBody>
                  <a:bodyPr/>
                  <a:lstStyle/>
                  <a:p>
                    <a:r>
                      <a:rPr lang="el-GR">
                        <a:noFill/>
                      </a:rPr>
                      <a:t> </a:t>
                    </a:r>
                  </a:p>
                </p:txBody>
              </p:sp>
            </mc:Fallback>
          </mc:AlternateContent>
          <p:sp>
            <p:nvSpPr>
              <p:cNvPr id="203" name="Ορθογώνιο 202"/>
              <p:cNvSpPr/>
              <p:nvPr/>
            </p:nvSpPr>
            <p:spPr>
              <a:xfrm>
                <a:off x="11579332" y="1902826"/>
                <a:ext cx="612668" cy="338554"/>
              </a:xfrm>
              <a:prstGeom prst="rect">
                <a:avLst/>
              </a:prstGeom>
            </p:spPr>
            <p:txBody>
              <a:bodyPr wrap="none">
                <a:spAutoFit/>
              </a:bodyPr>
              <a:lstStyle/>
              <a:p>
                <a:r>
                  <a:rPr lang="el-GR" sz="1600" b="1" dirty="0" err="1">
                    <a:solidFill>
                      <a:srgbClr val="FF0000"/>
                    </a:solidFill>
                    <a:latin typeface="Times New Roman" panose="02020603050405020304" pitchFamily="18" charset="0"/>
                    <a:cs typeface="Times New Roman" panose="02020603050405020304" pitchFamily="18" charset="0"/>
                  </a:rPr>
                  <a:t>σταθ</a:t>
                </a:r>
                <a:endParaRPr lang="el-GR" sz="1600" dirty="0">
                  <a:solidFill>
                    <a:srgbClr val="FF0000"/>
                  </a:solidFill>
                </a:endParaRPr>
              </a:p>
            </p:txBody>
          </p:sp>
        </p:grpSp>
      </p:grpSp>
      <p:grpSp>
        <p:nvGrpSpPr>
          <p:cNvPr id="224" name="Ομάδα 223"/>
          <p:cNvGrpSpPr/>
          <p:nvPr/>
        </p:nvGrpSpPr>
        <p:grpSpPr>
          <a:xfrm>
            <a:off x="1819781" y="2493263"/>
            <a:ext cx="1054586" cy="3599776"/>
            <a:chOff x="1819781" y="2493263"/>
            <a:chExt cx="1054586" cy="3599776"/>
          </a:xfrm>
        </p:grpSpPr>
        <p:cxnSp>
          <p:nvCxnSpPr>
            <p:cNvPr id="212" name="Ευθύγραμμο βέλος σύνδεσης 211"/>
            <p:cNvCxnSpPr/>
            <p:nvPr/>
          </p:nvCxnSpPr>
          <p:spPr>
            <a:xfrm>
              <a:off x="1819781" y="2493263"/>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3" name="TextBox 212"/>
                <p:cNvSpPr txBox="1"/>
                <p:nvPr/>
              </p:nvSpPr>
              <p:spPr>
                <a:xfrm>
                  <a:off x="2169236" y="2528432"/>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13" name="TextBox 212"/>
                <p:cNvSpPr txBox="1">
                  <a:spLocks noRot="1" noChangeAspect="1" noMove="1" noResize="1" noEditPoints="1" noAdjustHandles="1" noChangeArrowheads="1" noChangeShapeType="1" noTextEdit="1"/>
                </p:cNvSpPr>
                <p:nvPr/>
              </p:nvSpPr>
              <p:spPr>
                <a:xfrm>
                  <a:off x="2169236" y="2528432"/>
                  <a:ext cx="230832" cy="310598"/>
                </a:xfrm>
                <a:prstGeom prst="rect">
                  <a:avLst/>
                </a:prstGeom>
                <a:blipFill>
                  <a:blip r:embed="rId11"/>
                  <a:stretch>
                    <a:fillRect l="-23684" r="-18421" b="-7843"/>
                  </a:stretch>
                </a:blipFill>
              </p:spPr>
              <p:txBody>
                <a:bodyPr/>
                <a:lstStyle/>
                <a:p>
                  <a:r>
                    <a:rPr lang="el-GR">
                      <a:noFill/>
                    </a:rPr>
                    <a:t> </a:t>
                  </a:r>
                </a:p>
              </p:txBody>
            </p:sp>
          </mc:Fallback>
        </mc:AlternateContent>
        <p:cxnSp>
          <p:nvCxnSpPr>
            <p:cNvPr id="216" name="Ευθύγραμμο βέλος σύνδεσης 215"/>
            <p:cNvCxnSpPr/>
            <p:nvPr/>
          </p:nvCxnSpPr>
          <p:spPr>
            <a:xfrm>
              <a:off x="1819781" y="5747272"/>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7" name="TextBox 216"/>
                <p:cNvSpPr txBox="1"/>
                <p:nvPr/>
              </p:nvSpPr>
              <p:spPr>
                <a:xfrm>
                  <a:off x="2169236" y="5782441"/>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17" name="TextBox 216"/>
                <p:cNvSpPr txBox="1">
                  <a:spLocks noRot="1" noChangeAspect="1" noMove="1" noResize="1" noEditPoints="1" noAdjustHandles="1" noChangeArrowheads="1" noChangeShapeType="1" noTextEdit="1"/>
                </p:cNvSpPr>
                <p:nvPr/>
              </p:nvSpPr>
              <p:spPr>
                <a:xfrm>
                  <a:off x="2169236" y="5782441"/>
                  <a:ext cx="230832" cy="310598"/>
                </a:xfrm>
                <a:prstGeom prst="rect">
                  <a:avLst/>
                </a:prstGeom>
                <a:blipFill>
                  <a:blip r:embed="rId12"/>
                  <a:stretch>
                    <a:fillRect l="-23684" r="-18421" b="-7843"/>
                  </a:stretch>
                </a:blipFill>
              </p:spPr>
              <p:txBody>
                <a:bodyPr/>
                <a:lstStyle/>
                <a:p>
                  <a:r>
                    <a:rPr lang="el-GR">
                      <a:noFill/>
                    </a:rPr>
                    <a:t> </a:t>
                  </a:r>
                </a:p>
              </p:txBody>
            </p:sp>
          </mc:Fallback>
        </mc:AlternateContent>
      </p:grpSp>
      <p:grpSp>
        <p:nvGrpSpPr>
          <p:cNvPr id="221" name="Ομάδα 220"/>
          <p:cNvGrpSpPr/>
          <p:nvPr/>
        </p:nvGrpSpPr>
        <p:grpSpPr>
          <a:xfrm>
            <a:off x="1982063" y="1047613"/>
            <a:ext cx="8653146" cy="3745554"/>
            <a:chOff x="1982063" y="1047613"/>
            <a:chExt cx="8653146" cy="3745554"/>
          </a:xfrm>
        </p:grpSpPr>
        <p:grpSp>
          <p:nvGrpSpPr>
            <p:cNvPr id="204" name="Ομάδα 203"/>
            <p:cNvGrpSpPr/>
            <p:nvPr/>
          </p:nvGrpSpPr>
          <p:grpSpPr>
            <a:xfrm>
              <a:off x="4996702" y="2419726"/>
              <a:ext cx="5638507" cy="356320"/>
              <a:chOff x="5113932" y="2665909"/>
              <a:chExt cx="5638507" cy="356320"/>
            </a:xfrm>
          </p:grpSpPr>
          <p:sp>
            <p:nvSpPr>
              <p:cNvPr id="205" name="Ορθογώνιο 204"/>
              <p:cNvSpPr/>
              <p:nvPr/>
            </p:nvSpPr>
            <p:spPr>
              <a:xfrm>
                <a:off x="5113932" y="2683675"/>
                <a:ext cx="4979638"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Έξω από το σωληνοειδές δεν υπάρχει μαγνητικό πεδίο:</a:t>
                </a:r>
                <a:endParaRPr lang="el-GR"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6" name="TextBox 205"/>
                  <p:cNvSpPr txBox="1"/>
                  <p:nvPr/>
                </p:nvSpPr>
                <p:spPr>
                  <a:xfrm>
                    <a:off x="10082384" y="2665909"/>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oMath>
                      </m:oMathPara>
                    </a14:m>
                    <a:endParaRPr lang="el-GR" b="1" dirty="0">
                      <a:solidFill>
                        <a:srgbClr val="FF0000"/>
                      </a:solidFill>
                    </a:endParaRPr>
                  </a:p>
                </p:txBody>
              </p:sp>
            </mc:Choice>
            <mc:Fallback xmlns="">
              <p:sp>
                <p:nvSpPr>
                  <p:cNvPr id="206" name="TextBox 205"/>
                  <p:cNvSpPr txBox="1">
                    <a:spLocks noRot="1" noChangeAspect="1" noMove="1" noResize="1" noEditPoints="1" noAdjustHandles="1" noChangeArrowheads="1" noChangeShapeType="1" noTextEdit="1"/>
                  </p:cNvSpPr>
                  <p:nvPr/>
                </p:nvSpPr>
                <p:spPr>
                  <a:xfrm>
                    <a:off x="10082384" y="2665909"/>
                    <a:ext cx="670055" cy="310598"/>
                  </a:xfrm>
                  <a:prstGeom prst="rect">
                    <a:avLst/>
                  </a:prstGeom>
                  <a:blipFill>
                    <a:blip r:embed="rId13"/>
                    <a:stretch>
                      <a:fillRect l="-7273" r="-7273" b="-7843"/>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19" name="TextBox 218"/>
                <p:cNvSpPr txBox="1"/>
                <p:nvPr/>
              </p:nvSpPr>
              <p:spPr>
                <a:xfrm>
                  <a:off x="2275708" y="1047613"/>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19" name="TextBox 218"/>
                <p:cNvSpPr txBox="1">
                  <a:spLocks noRot="1" noChangeAspect="1" noMove="1" noResize="1" noEditPoints="1" noAdjustHandles="1" noChangeArrowheads="1" noChangeShapeType="1" noTextEdit="1"/>
                </p:cNvSpPr>
                <p:nvPr/>
              </p:nvSpPr>
              <p:spPr>
                <a:xfrm>
                  <a:off x="2275708" y="1047613"/>
                  <a:ext cx="670055" cy="310598"/>
                </a:xfrm>
                <a:prstGeom prst="rect">
                  <a:avLst/>
                </a:prstGeom>
                <a:blipFill>
                  <a:blip r:embed="rId14"/>
                  <a:stretch>
                    <a:fillRect l="-6364" r="-8182" b="-78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0" name="TextBox 219"/>
                <p:cNvSpPr txBox="1"/>
                <p:nvPr/>
              </p:nvSpPr>
              <p:spPr>
                <a:xfrm>
                  <a:off x="1982063" y="4482569"/>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1982063" y="4482569"/>
                  <a:ext cx="670055" cy="310598"/>
                </a:xfrm>
                <a:prstGeom prst="rect">
                  <a:avLst/>
                </a:prstGeom>
                <a:blipFill>
                  <a:blip r:embed="rId15"/>
                  <a:stretch>
                    <a:fillRect l="-6364" r="-8182" b="-9804"/>
                  </a:stretch>
                </a:blipFill>
              </p:spPr>
              <p:txBody>
                <a:bodyPr/>
                <a:lstStyle/>
                <a:p>
                  <a:r>
                    <a:rPr lang="el-GR">
                      <a:noFill/>
                    </a:rPr>
                    <a:t> </a:t>
                  </a:r>
                </a:p>
              </p:txBody>
            </p:sp>
          </mc:Fallback>
        </mc:AlternateContent>
      </p:grpSp>
      <p:grpSp>
        <p:nvGrpSpPr>
          <p:cNvPr id="227" name="Ομάδα 226"/>
          <p:cNvGrpSpPr/>
          <p:nvPr/>
        </p:nvGrpSpPr>
        <p:grpSpPr>
          <a:xfrm>
            <a:off x="4952059" y="2963010"/>
            <a:ext cx="6760385" cy="584775"/>
            <a:chOff x="4952059" y="2963010"/>
            <a:chExt cx="6760385" cy="584775"/>
          </a:xfrm>
        </p:grpSpPr>
        <p:sp>
          <p:nvSpPr>
            <p:cNvPr id="178" name="Ορθογώνιο 177"/>
            <p:cNvSpPr/>
            <p:nvPr/>
          </p:nvSpPr>
          <p:spPr>
            <a:xfrm>
              <a:off x="4952059" y="2963010"/>
              <a:ext cx="6760385" cy="584775"/>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Το συνολικό ρεύμα που διαπερνά την επιφάνεια που περικλείεται από την κλειστή γραμμή (ΑΒΓΔΑ) είναι: </a:t>
              </a:r>
              <a:endParaRPr lang="el-GR"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6" name="TextBox 225"/>
                <p:cNvSpPr txBox="1"/>
                <p:nvPr/>
              </p:nvSpPr>
              <p:spPr>
                <a:xfrm>
                  <a:off x="7998271" y="3266976"/>
                  <a:ext cx="10114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𝑰</m:t>
                            </m:r>
                          </m:e>
                          <m:sup>
                            <m:r>
                              <a:rPr lang="en-US" b="1" i="1" smtClean="0">
                                <a:solidFill>
                                  <a:srgbClr val="FF0000"/>
                                </a:solidFill>
                                <a:latin typeface="Cambria Math" panose="02040503050406030204" pitchFamily="18" charset="0"/>
                              </a:rPr>
                              <m:t>′</m:t>
                            </m:r>
                          </m:sup>
                        </m:sSup>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oMath>
                    </m:oMathPara>
                  </a14:m>
                  <a:endParaRPr lang="el-GR" b="1" i="1" dirty="0">
                    <a:solidFill>
                      <a:srgbClr val="FF0000"/>
                    </a:solidFill>
                  </a:endParaRPr>
                </a:p>
              </p:txBody>
            </p:sp>
          </mc:Choice>
          <mc:Fallback xmlns="">
            <p:sp>
              <p:nvSpPr>
                <p:cNvPr id="226" name="TextBox 225"/>
                <p:cNvSpPr txBox="1">
                  <a:spLocks noRot="1" noChangeAspect="1" noMove="1" noResize="1" noEditPoints="1" noAdjustHandles="1" noChangeArrowheads="1" noChangeShapeType="1" noTextEdit="1"/>
                </p:cNvSpPr>
                <p:nvPr/>
              </p:nvSpPr>
              <p:spPr>
                <a:xfrm>
                  <a:off x="7998271" y="3266976"/>
                  <a:ext cx="1011431" cy="276999"/>
                </a:xfrm>
                <a:prstGeom prst="rect">
                  <a:avLst/>
                </a:prstGeom>
                <a:blipFill>
                  <a:blip r:embed="rId16"/>
                  <a:stretch>
                    <a:fillRect l="-4217" r="-5422" b="-11111"/>
                  </a:stretch>
                </a:blipFill>
              </p:spPr>
              <p:txBody>
                <a:bodyPr/>
                <a:lstStyle/>
                <a:p>
                  <a:r>
                    <a:rPr lang="el-GR">
                      <a:noFill/>
                    </a:rPr>
                    <a:t> </a:t>
                  </a:r>
                </a:p>
              </p:txBody>
            </p:sp>
          </mc:Fallback>
        </mc:AlternateContent>
      </p:grpSp>
    </p:spTree>
    <p:extLst>
      <p:ext uri="{BB962C8B-B14F-4D97-AF65-F5344CB8AC3E}">
        <p14:creationId xmlns:p14="http://schemas.microsoft.com/office/powerpoint/2010/main" val="7483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wipe(left)">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wipe(left)">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wipe(left)">
                                      <p:cBhvr>
                                        <p:cTn id="17" dur="500"/>
                                        <p:tgtEl>
                                          <p:spTgt spid="1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 name="TextBox 194"/>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6" name="TextBox 195"/>
          <p:cNvSpPr txBox="1"/>
          <p:nvPr/>
        </p:nvSpPr>
        <p:spPr>
          <a:xfrm>
            <a:off x="32503" y="634910"/>
            <a:ext cx="12096000" cy="400110"/>
          </a:xfrm>
          <a:prstGeom prst="rect">
            <a:avLst/>
          </a:prstGeom>
          <a:noFill/>
        </p:spPr>
        <p:txBody>
          <a:bodyPr wrap="square" rtlCol="0">
            <a:spAutoFit/>
          </a:bodyP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στο Εσωτερικό Σωληνοειδούς Πηνίου πολύ μεγάλου μήκους</a:t>
            </a:r>
          </a:p>
        </p:txBody>
      </p:sp>
      <p:grpSp>
        <p:nvGrpSpPr>
          <p:cNvPr id="229" name="Ομάδα 228"/>
          <p:cNvGrpSpPr/>
          <p:nvPr/>
        </p:nvGrpSpPr>
        <p:grpSpPr>
          <a:xfrm>
            <a:off x="5090483" y="1162074"/>
            <a:ext cx="6463092" cy="507062"/>
            <a:chOff x="5090483" y="1162074"/>
            <a:chExt cx="6463092" cy="507062"/>
          </a:xfrm>
        </p:grpSpPr>
        <p:sp>
          <p:nvSpPr>
            <p:cNvPr id="197" name="Ορθογώνιο 196"/>
            <p:cNvSpPr/>
            <p:nvPr/>
          </p:nvSpPr>
          <p:spPr>
            <a:xfrm>
              <a:off x="5090483" y="1279559"/>
              <a:ext cx="3701823"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Πυκνότητα σπειρών σωληνοειδούς: </a:t>
              </a:r>
            </a:p>
          </p:txBody>
        </p:sp>
        <mc:AlternateContent xmlns:mc="http://schemas.openxmlformats.org/markup-compatibility/2006" xmlns:a14="http://schemas.microsoft.com/office/drawing/2010/main">
          <mc:Choice Requires="a14">
            <p:sp>
              <p:nvSpPr>
                <p:cNvPr id="198" name="TextBox 197"/>
                <p:cNvSpPr txBox="1"/>
                <p:nvPr/>
              </p:nvSpPr>
              <p:spPr>
                <a:xfrm>
                  <a:off x="8792306" y="1162074"/>
                  <a:ext cx="2761269"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𝛂𝛒𝛊𝛉𝛍𝛐𝛓</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𝛔𝛑𝛆𝛊𝛒𝛚𝛎</m:t>
                            </m:r>
                          </m:num>
                          <m:den>
                            <m:r>
                              <a:rPr lang="el-GR" sz="1600" b="1" i="0" smtClean="0">
                                <a:solidFill>
                                  <a:srgbClr val="FF0000"/>
                                </a:solidFill>
                                <a:latin typeface="Cambria Math" panose="02040503050406030204" pitchFamily="18" charset="0"/>
                              </a:rPr>
                              <m:t>𝛍𝛐𝛎𝛂𝛅𝛂</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𝛍𝛈𝛋𝛐𝛖𝛓</m:t>
                            </m:r>
                          </m:den>
                        </m:f>
                        <m:r>
                          <a:rPr lang="el-GR" sz="1600" b="1" i="1" smtClean="0">
                            <a:solidFill>
                              <a:srgbClr val="FF0000"/>
                            </a:solidFill>
                            <a:latin typeface="Cambria Math" panose="02040503050406030204" pitchFamily="18" charset="0"/>
                          </a:rPr>
                          <m:t>=</m:t>
                        </m:r>
                        <m:f>
                          <m:fPr>
                            <m:ctrlPr>
                              <a:rPr lang="el-GR"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𝑵</m:t>
                            </m:r>
                          </m:num>
                          <m:den>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𝑳</m:t>
                            </m:r>
                          </m:den>
                        </m:f>
                      </m:oMath>
                    </m:oMathPara>
                  </a14:m>
                  <a:endParaRPr lang="el-GR" sz="1600" b="1" dirty="0">
                    <a:solidFill>
                      <a:srgbClr val="FF0000"/>
                    </a:solidFill>
                  </a:endParaRPr>
                </a:p>
              </p:txBody>
            </p:sp>
          </mc:Choice>
          <mc:Fallback xmlns="">
            <p:sp>
              <p:nvSpPr>
                <p:cNvPr id="198" name="TextBox 197"/>
                <p:cNvSpPr txBox="1">
                  <a:spLocks noRot="1" noChangeAspect="1" noMove="1" noResize="1" noEditPoints="1" noAdjustHandles="1" noChangeArrowheads="1" noChangeShapeType="1" noTextEdit="1"/>
                </p:cNvSpPr>
                <p:nvPr/>
              </p:nvSpPr>
              <p:spPr>
                <a:xfrm>
                  <a:off x="8792306" y="1162074"/>
                  <a:ext cx="2761269" cy="507062"/>
                </a:xfrm>
                <a:prstGeom prst="rect">
                  <a:avLst/>
                </a:prstGeom>
                <a:blipFill>
                  <a:blip r:embed="rId2"/>
                  <a:stretch>
                    <a:fillRect/>
                  </a:stretch>
                </a:blipFill>
              </p:spPr>
              <p:txBody>
                <a:bodyPr/>
                <a:lstStyle/>
                <a:p>
                  <a:r>
                    <a:rPr lang="el-GR">
                      <a:noFill/>
                    </a:rPr>
                    <a:t> </a:t>
                  </a:r>
                </a:p>
              </p:txBody>
            </p:sp>
          </mc:Fallback>
        </mc:AlternateContent>
      </p:grpSp>
      <p:grpSp>
        <p:nvGrpSpPr>
          <p:cNvPr id="224" name="Ομάδα 223"/>
          <p:cNvGrpSpPr/>
          <p:nvPr/>
        </p:nvGrpSpPr>
        <p:grpSpPr>
          <a:xfrm>
            <a:off x="4971471" y="2741872"/>
            <a:ext cx="6995633" cy="857542"/>
            <a:chOff x="4971471" y="2460520"/>
            <a:chExt cx="6995633" cy="857542"/>
          </a:xfrm>
        </p:grpSpPr>
        <p:sp>
          <p:nvSpPr>
            <p:cNvPr id="200" name="Ορθογώνιο 199"/>
            <p:cNvSpPr/>
            <p:nvPr/>
          </p:nvSpPr>
          <p:spPr>
            <a:xfrm>
              <a:off x="4971471" y="2748278"/>
              <a:ext cx="4932577" cy="338554"/>
            </a:xfrm>
            <a:prstGeom prst="rect">
              <a:avLst/>
            </a:prstGeom>
          </p:spPr>
          <p:txBody>
            <a:bodyPr wrap="square">
              <a:spAutoFit/>
            </a:bodyPr>
            <a:lstStyle/>
            <a:p>
              <a:pPr algn="r"/>
              <a:r>
                <a:rPr lang="el-GR" sz="1600" b="1" dirty="0">
                  <a:latin typeface="Times New Roman" panose="02020603050405020304" pitchFamily="18" charset="0"/>
                  <a:cs typeface="Times New Roman" panose="02020603050405020304" pitchFamily="18" charset="0"/>
                </a:rPr>
                <a:t>Νόμος </a:t>
              </a:r>
              <a:r>
                <a:rPr lang="en-US" sz="1600" b="1" dirty="0">
                  <a:latin typeface="Times New Roman" panose="02020603050405020304" pitchFamily="18" charset="0"/>
                  <a:cs typeface="Times New Roman" panose="02020603050405020304" pitchFamily="18" charset="0"/>
                </a:rPr>
                <a:t>Ampere</a:t>
              </a:r>
              <a:r>
                <a:rPr lang="el-GR" sz="1600" b="1" dirty="0">
                  <a:latin typeface="Times New Roman" panose="02020603050405020304" pitchFamily="18" charset="0"/>
                  <a:cs typeface="Times New Roman" panose="02020603050405020304" pitchFamily="18" charset="0"/>
                </a:rPr>
                <a:t> στην κλειστή γραμμή (ΑΒΓΔΑ): </a:t>
              </a:r>
            </a:p>
          </p:txBody>
        </p:sp>
        <mc:AlternateContent xmlns:mc="http://schemas.openxmlformats.org/markup-compatibility/2006" xmlns:a14="http://schemas.microsoft.com/office/drawing/2010/main">
          <mc:Choice Requires="a14">
            <p:sp>
              <p:nvSpPr>
                <p:cNvPr id="201" name="TextBox 200"/>
                <p:cNvSpPr txBox="1"/>
                <p:nvPr/>
              </p:nvSpPr>
              <p:spPr>
                <a:xfrm>
                  <a:off x="9737391" y="2460520"/>
                  <a:ext cx="2229713" cy="857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i="0" smtClean="0">
                                <a:solidFill>
                                  <a:srgbClr val="FF0000"/>
                                </a:solidFill>
                                <a:latin typeface="Cambria Math" panose="02040503050406030204" pitchFamily="18" charset="0"/>
                              </a:rPr>
                              <m:t>𝚨</m:t>
                            </m:r>
                            <m:r>
                              <a:rPr lang="el-GR" b="1" i="0" smtClean="0">
                                <a:solidFill>
                                  <a:srgbClr val="FF0000"/>
                                </a:solidFill>
                                <a:latin typeface="Cambria Math" panose="02040503050406030204" pitchFamily="18" charset="0"/>
                              </a:rPr>
                              <m:t>𝚩𝚪𝚫𝚨</m:t>
                            </m:r>
                          </m:sub>
                          <m:sup/>
                          <m:e>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e>
                        </m:nary>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oMath>
                    </m:oMathPara>
                  </a14:m>
                  <a:endParaRPr lang="el-GR" b="1" dirty="0">
                    <a:solidFill>
                      <a:srgbClr val="FF0000"/>
                    </a:solidFill>
                  </a:endParaRPr>
                </a:p>
              </p:txBody>
            </p:sp>
          </mc:Choice>
          <mc:Fallback xmlns="">
            <p:sp>
              <p:nvSpPr>
                <p:cNvPr id="201" name="TextBox 200"/>
                <p:cNvSpPr txBox="1">
                  <a:spLocks noRot="1" noChangeAspect="1" noMove="1" noResize="1" noEditPoints="1" noAdjustHandles="1" noChangeArrowheads="1" noChangeShapeType="1" noTextEdit="1"/>
                </p:cNvSpPr>
                <p:nvPr/>
              </p:nvSpPr>
              <p:spPr>
                <a:xfrm>
                  <a:off x="9737391" y="2460520"/>
                  <a:ext cx="2229713" cy="857542"/>
                </a:xfrm>
                <a:prstGeom prst="rect">
                  <a:avLst/>
                </a:prstGeom>
                <a:blipFill>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03" name="Ορθογώνιο 202"/>
              <p:cNvSpPr/>
              <p:nvPr/>
            </p:nvSpPr>
            <p:spPr>
              <a:xfrm>
                <a:off x="4559530" y="3796798"/>
                <a:ext cx="5517023" cy="8546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sz="1600" b="1" i="1" smtClean="0">
                              <a:solidFill>
                                <a:srgbClr val="FF0000"/>
                              </a:solidFill>
                              <a:latin typeface="Cambria Math" panose="02040503050406030204" pitchFamily="18" charset="0"/>
                            </a:rPr>
                          </m:ctrlPr>
                        </m:naryPr>
                        <m:sub>
                          <m:r>
                            <m:rPr>
                              <m:brk m:alnAt="24"/>
                            </m:rPr>
                            <a:rPr lang="el-GR" sz="1600" b="1">
                              <a:solidFill>
                                <a:srgbClr val="FF0000"/>
                              </a:solidFill>
                              <a:latin typeface="Cambria Math" panose="02040503050406030204" pitchFamily="18" charset="0"/>
                            </a:rPr>
                            <m:t>𝚨</m:t>
                          </m:r>
                          <m:r>
                            <a:rPr lang="el-GR" sz="1600" b="1">
                              <a:solidFill>
                                <a:srgbClr val="FF0000"/>
                              </a:solidFill>
                              <a:latin typeface="Cambria Math" panose="02040503050406030204" pitchFamily="18" charset="0"/>
                            </a:rPr>
                            <m:t>𝚩𝚪𝚫𝚨</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e>
                      </m:nary>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n-US" sz="1600" b="1" i="1">
                          <a:solidFill>
                            <a:srgbClr val="FF0000"/>
                          </a:solidFill>
                          <a:latin typeface="Cambria Math" panose="02040503050406030204" pitchFamily="18" charset="0"/>
                        </a:rPr>
                        <m:t>=</m:t>
                      </m:r>
                      <m:nary>
                        <m:naryPr>
                          <m:limLoc m:val="undOvr"/>
                          <m:ctrlPr>
                            <a:rPr lang="en-US" sz="1600" b="1" i="1" smtClean="0">
                              <a:solidFill>
                                <a:srgbClr val="FF0000"/>
                              </a:solidFill>
                              <a:latin typeface="Cambria Math" panose="02040503050406030204" pitchFamily="18" charset="0"/>
                            </a:rPr>
                          </m:ctrlPr>
                        </m:naryPr>
                        <m:sub>
                          <m:r>
                            <m:rPr>
                              <m:brk m:alnAt="24"/>
                            </m:rPr>
                            <a:rPr lang="el-GR" sz="1600" b="1" i="0" smtClean="0">
                              <a:solidFill>
                                <a:srgbClr val="FF0000"/>
                              </a:solidFill>
                              <a:latin typeface="Cambria Math" panose="02040503050406030204" pitchFamily="18" charset="0"/>
                            </a:rPr>
                            <m:t>𝚨</m:t>
                          </m:r>
                          <m:r>
                            <a:rPr lang="el-GR" sz="1600" b="1" i="0" smtClean="0">
                              <a:solidFill>
                                <a:srgbClr val="FF0000"/>
                              </a:solidFill>
                              <a:latin typeface="Cambria Math" panose="02040503050406030204" pitchFamily="18" charset="0"/>
                            </a:rPr>
                            <m:t>𝚩</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rPr>
                        <m:t>+</m:t>
                      </m:r>
                      <m:nary>
                        <m:naryPr>
                          <m:limLoc m:val="undOvr"/>
                          <m:ctrlPr>
                            <a:rPr lang="en-US" sz="1600" b="1" i="1">
                              <a:solidFill>
                                <a:srgbClr val="FF0000"/>
                              </a:solidFill>
                              <a:latin typeface="Cambria Math" panose="02040503050406030204" pitchFamily="18" charset="0"/>
                            </a:rPr>
                          </m:ctrlPr>
                        </m:naryPr>
                        <m:sub>
                          <m:r>
                            <a:rPr lang="el-GR" sz="1600" b="1" i="0" smtClean="0">
                              <a:solidFill>
                                <a:srgbClr val="FF0000"/>
                              </a:solidFill>
                              <a:latin typeface="Cambria Math" panose="02040503050406030204" pitchFamily="18" charset="0"/>
                            </a:rPr>
                            <m:t>𝚩𝚪</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ea typeface="Cambria Math" panose="02040503050406030204" pitchFamily="18" charset="0"/>
                        </a:rPr>
                        <m:t>+</m:t>
                      </m:r>
                      <m:nary>
                        <m:naryPr>
                          <m:limLoc m:val="undOvr"/>
                          <m:ctrlPr>
                            <a:rPr lang="en-US" sz="1600" b="1" i="1">
                              <a:solidFill>
                                <a:srgbClr val="FF0000"/>
                              </a:solidFill>
                              <a:latin typeface="Cambria Math" panose="02040503050406030204" pitchFamily="18" charset="0"/>
                            </a:rPr>
                          </m:ctrlPr>
                        </m:naryPr>
                        <m:sub>
                          <m:r>
                            <a:rPr lang="el-GR" sz="1600" b="1" i="0" smtClean="0">
                              <a:solidFill>
                                <a:srgbClr val="FF0000"/>
                              </a:solidFill>
                              <a:latin typeface="Cambria Math" panose="02040503050406030204" pitchFamily="18" charset="0"/>
                            </a:rPr>
                            <m:t>𝚪𝚫</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ea typeface="Cambria Math" panose="02040503050406030204" pitchFamily="18" charset="0"/>
                        </a:rPr>
                        <m:t>+</m:t>
                      </m:r>
                      <m:nary>
                        <m:naryPr>
                          <m:limLoc m:val="undOvr"/>
                          <m:ctrlPr>
                            <a:rPr lang="en-US" sz="1600" b="1" i="1">
                              <a:solidFill>
                                <a:srgbClr val="FF0000"/>
                              </a:solidFill>
                              <a:latin typeface="Cambria Math" panose="02040503050406030204" pitchFamily="18" charset="0"/>
                            </a:rPr>
                          </m:ctrlPr>
                        </m:naryPr>
                        <m:sub>
                          <m:r>
                            <m:rPr>
                              <m:brk m:alnAt="16"/>
                            </m:rPr>
                            <a:rPr lang="el-GR" sz="1600" b="1" i="0" smtClean="0">
                              <a:solidFill>
                                <a:srgbClr val="FF0000"/>
                              </a:solidFill>
                              <a:latin typeface="Cambria Math" panose="02040503050406030204" pitchFamily="18" charset="0"/>
                            </a:rPr>
                            <m:t>𝚫</m:t>
                          </m:r>
                          <m:r>
                            <m:rPr>
                              <m:brk m:alnAt="24"/>
                            </m:rPr>
                            <a:rPr lang="el-GR" sz="1600" b="1">
                              <a:solidFill>
                                <a:srgbClr val="FF0000"/>
                              </a:solidFill>
                              <a:latin typeface="Cambria Math" panose="02040503050406030204" pitchFamily="18" charset="0"/>
                            </a:rPr>
                            <m:t>𝚨</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oMath>
                  </m:oMathPara>
                </a14:m>
                <a:endParaRPr lang="el-GR" sz="1600" dirty="0"/>
              </a:p>
            </p:txBody>
          </p:sp>
        </mc:Choice>
        <mc:Fallback xmlns="">
          <p:sp>
            <p:nvSpPr>
              <p:cNvPr id="203" name="Ορθογώνιο 202"/>
              <p:cNvSpPr>
                <a:spLocks noRot="1" noChangeAspect="1" noMove="1" noResize="1" noEditPoints="1" noAdjustHandles="1" noChangeArrowheads="1" noChangeShapeType="1" noTextEdit="1"/>
              </p:cNvSpPr>
              <p:nvPr/>
            </p:nvSpPr>
            <p:spPr>
              <a:xfrm>
                <a:off x="4559530" y="3796798"/>
                <a:ext cx="5517023" cy="854658"/>
              </a:xfrm>
              <a:prstGeom prst="rect">
                <a:avLst/>
              </a:prstGeom>
              <a:blipFill>
                <a:blip r:embed="rId4"/>
                <a:stretch>
                  <a:fillRect/>
                </a:stretch>
              </a:blipFill>
            </p:spPr>
            <p:txBody>
              <a:bodyPr/>
              <a:lstStyle/>
              <a:p>
                <a:r>
                  <a:rPr lang="el-GR">
                    <a:noFill/>
                  </a:rPr>
                  <a:t> </a:t>
                </a:r>
              </a:p>
            </p:txBody>
          </p:sp>
        </mc:Fallback>
      </mc:AlternateContent>
      <p:grpSp>
        <p:nvGrpSpPr>
          <p:cNvPr id="227" name="Ομάδα 226"/>
          <p:cNvGrpSpPr/>
          <p:nvPr/>
        </p:nvGrpSpPr>
        <p:grpSpPr>
          <a:xfrm>
            <a:off x="5157416" y="4857399"/>
            <a:ext cx="2434727" cy="368499"/>
            <a:chOff x="5157416" y="4458817"/>
            <a:chExt cx="2434727" cy="368499"/>
          </a:xfrm>
        </p:grpSpPr>
        <p:sp>
          <p:nvSpPr>
            <p:cNvPr id="204" name="Ορθογώνιο 203"/>
            <p:cNvSpPr/>
            <p:nvPr/>
          </p:nvSpPr>
          <p:spPr>
            <a:xfrm>
              <a:off x="5157416" y="4476507"/>
              <a:ext cx="1256947"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Πλευρά ΑΒ:</a:t>
              </a:r>
              <a:endParaRPr lang="el-GR" sz="1600" dirty="0"/>
            </a:p>
          </p:txBody>
        </p:sp>
        <mc:AlternateContent xmlns:mc="http://schemas.openxmlformats.org/markup-compatibility/2006" xmlns:a14="http://schemas.microsoft.com/office/drawing/2010/main">
          <mc:Choice Requires="a14">
            <p:sp>
              <p:nvSpPr>
                <p:cNvPr id="206" name="Ορθογώνιο 205"/>
                <p:cNvSpPr/>
                <p:nvPr/>
              </p:nvSpPr>
              <p:spPr>
                <a:xfrm>
                  <a:off x="6317948" y="4458817"/>
                  <a:ext cx="1274195"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 </m:t>
                        </m:r>
                        <m:r>
                          <a:rPr lang="en-US" sz="1600" b="1" i="1">
                            <a:solidFill>
                              <a:srgbClr val="FF0000"/>
                            </a:solidFill>
                            <a:latin typeface="Cambria Math" panose="02040503050406030204" pitchFamily="18" charset="0"/>
                          </a:rPr>
                          <m:t>⟹</m:t>
                        </m:r>
                      </m:oMath>
                    </m:oMathPara>
                  </a14:m>
                  <a:endParaRPr lang="el-GR" sz="1600" dirty="0"/>
                </a:p>
              </p:txBody>
            </p:sp>
          </mc:Choice>
          <mc:Fallback xmlns="">
            <p:sp>
              <p:nvSpPr>
                <p:cNvPr id="206" name="Ορθογώνιο 205"/>
                <p:cNvSpPr>
                  <a:spLocks noRot="1" noChangeAspect="1" noMove="1" noResize="1" noEditPoints="1" noAdjustHandles="1" noChangeArrowheads="1" noChangeShapeType="1" noTextEdit="1"/>
                </p:cNvSpPr>
                <p:nvPr/>
              </p:nvSpPr>
              <p:spPr>
                <a:xfrm>
                  <a:off x="6317948" y="4458817"/>
                  <a:ext cx="1274195" cy="368499"/>
                </a:xfrm>
                <a:prstGeom prst="rect">
                  <a:avLst/>
                </a:prstGeom>
                <a:blipFill>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07" name="Ορθογώνιο 206"/>
              <p:cNvSpPr/>
              <p:nvPr/>
            </p:nvSpPr>
            <p:spPr>
              <a:xfrm>
                <a:off x="7538753" y="4847005"/>
                <a:ext cx="1468671"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𝑩</m:t>
                      </m:r>
                      <m:r>
                        <a:rPr lang="en-US" sz="1600" b="1" i="1" smtClean="0">
                          <a:solidFill>
                            <a:srgbClr val="FF0000"/>
                          </a:solidFill>
                          <a:latin typeface="Cambria Math" panose="02040503050406030204" pitchFamily="18" charset="0"/>
                          <a:ea typeface="Cambria Math" panose="02040503050406030204" pitchFamily="18" charset="0"/>
                        </a:rPr>
                        <m:t> </m:t>
                      </m:r>
                      <m:r>
                        <a:rPr lang="en-US" sz="1600" b="1" i="1" smtClean="0">
                          <a:solidFill>
                            <a:srgbClr val="FF0000"/>
                          </a:solidFill>
                          <a:latin typeface="Cambria Math" panose="02040503050406030204" pitchFamily="18" charset="0"/>
                          <a:ea typeface="Cambria Math" panose="02040503050406030204" pitchFamily="18" charset="0"/>
                        </a:rPr>
                        <m:t>𝒅𝒔</m:t>
                      </m:r>
                    </m:oMath>
                  </m:oMathPara>
                </a14:m>
                <a:endParaRPr lang="el-GR" sz="1600" dirty="0"/>
              </a:p>
            </p:txBody>
          </p:sp>
        </mc:Choice>
        <mc:Fallback xmlns="">
          <p:sp>
            <p:nvSpPr>
              <p:cNvPr id="207" name="Ορθογώνιο 206"/>
              <p:cNvSpPr>
                <a:spLocks noRot="1" noChangeAspect="1" noMove="1" noResize="1" noEditPoints="1" noAdjustHandles="1" noChangeArrowheads="1" noChangeShapeType="1" noTextEdit="1"/>
              </p:cNvSpPr>
              <p:nvPr/>
            </p:nvSpPr>
            <p:spPr>
              <a:xfrm>
                <a:off x="7538753" y="4847005"/>
                <a:ext cx="1468671" cy="368499"/>
              </a:xfrm>
              <a:prstGeom prst="rect">
                <a:avLst/>
              </a:prstGeom>
              <a:blipFill>
                <a:blip r:embed="rId6"/>
                <a:stretch>
                  <a:fillRect/>
                </a:stretch>
              </a:blipFill>
            </p:spPr>
            <p:txBody>
              <a:bodyPr/>
              <a:lstStyle/>
              <a:p>
                <a:r>
                  <a:rPr lang="el-GR">
                    <a:noFill/>
                  </a:rPr>
                  <a:t> </a:t>
                </a:r>
              </a:p>
            </p:txBody>
          </p:sp>
        </mc:Fallback>
      </mc:AlternateContent>
      <p:grpSp>
        <p:nvGrpSpPr>
          <p:cNvPr id="228" name="Ομάδα 227"/>
          <p:cNvGrpSpPr/>
          <p:nvPr/>
        </p:nvGrpSpPr>
        <p:grpSpPr>
          <a:xfrm>
            <a:off x="5145696" y="5361489"/>
            <a:ext cx="2378622" cy="379690"/>
            <a:chOff x="5169140" y="4751893"/>
            <a:chExt cx="2378622" cy="379690"/>
          </a:xfrm>
        </p:grpSpPr>
        <p:sp>
          <p:nvSpPr>
            <p:cNvPr id="208" name="Ορθογώνιο 207"/>
            <p:cNvSpPr/>
            <p:nvPr/>
          </p:nvSpPr>
          <p:spPr>
            <a:xfrm>
              <a:off x="5169140" y="4793029"/>
              <a:ext cx="1250663"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Πλευρά ΒΓ:</a:t>
              </a:r>
              <a:endParaRPr lang="el-GR" sz="1600" dirty="0"/>
            </a:p>
          </p:txBody>
        </p:sp>
        <mc:AlternateContent xmlns:mc="http://schemas.openxmlformats.org/markup-compatibility/2006" xmlns:a14="http://schemas.microsoft.com/office/drawing/2010/main">
          <mc:Choice Requires="a14">
            <p:sp>
              <p:nvSpPr>
                <p:cNvPr id="209" name="Ορθογώνιο 208"/>
                <p:cNvSpPr/>
                <p:nvPr/>
              </p:nvSpPr>
              <p:spPr>
                <a:xfrm>
                  <a:off x="6329672" y="4751893"/>
                  <a:ext cx="121809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 </m:t>
                        </m:r>
                        <m:r>
                          <a:rPr lang="en-US" sz="1600" b="1" i="1">
                            <a:solidFill>
                              <a:srgbClr val="FF0000"/>
                            </a:solidFill>
                            <a:latin typeface="Cambria Math" panose="02040503050406030204" pitchFamily="18" charset="0"/>
                          </a:rPr>
                          <m:t>⟹</m:t>
                        </m:r>
                      </m:oMath>
                    </m:oMathPara>
                  </a14:m>
                  <a:endParaRPr lang="el-GR" sz="1600" dirty="0"/>
                </a:p>
              </p:txBody>
            </p:sp>
          </mc:Choice>
          <mc:Fallback xmlns="">
            <p:sp>
              <p:nvSpPr>
                <p:cNvPr id="209" name="Ορθογώνιο 208"/>
                <p:cNvSpPr>
                  <a:spLocks noRot="1" noChangeAspect="1" noMove="1" noResize="1" noEditPoints="1" noAdjustHandles="1" noChangeArrowheads="1" noChangeShapeType="1" noTextEdit="1"/>
                </p:cNvSpPr>
                <p:nvPr/>
              </p:nvSpPr>
              <p:spPr>
                <a:xfrm>
                  <a:off x="6329672" y="4751893"/>
                  <a:ext cx="1218090" cy="368499"/>
                </a:xfrm>
                <a:prstGeom prst="rect">
                  <a:avLst/>
                </a:prstGeom>
                <a:blipFill>
                  <a:blip r:embed="rId7"/>
                  <a:stretch>
                    <a:fillRect/>
                  </a:stretch>
                </a:blipFill>
              </p:spPr>
              <p:txBody>
                <a:bodyPr/>
                <a:lstStyle/>
                <a:p>
                  <a:r>
                    <a:rPr lang="el-GR">
                      <a:noFill/>
                    </a:rPr>
                    <a:t> </a:t>
                  </a:r>
                </a:p>
              </p:txBody>
            </p:sp>
          </mc:Fallback>
        </mc:AlternateContent>
      </p:grpSp>
      <p:grpSp>
        <p:nvGrpSpPr>
          <p:cNvPr id="234" name="Ομάδα 233"/>
          <p:cNvGrpSpPr/>
          <p:nvPr/>
        </p:nvGrpSpPr>
        <p:grpSpPr>
          <a:xfrm>
            <a:off x="5157417" y="5830409"/>
            <a:ext cx="2297370" cy="379690"/>
            <a:chOff x="5157417" y="5830409"/>
            <a:chExt cx="2297370" cy="379690"/>
          </a:xfrm>
        </p:grpSpPr>
        <p:sp>
          <p:nvSpPr>
            <p:cNvPr id="211" name="Ορθογώνιο 210"/>
            <p:cNvSpPr/>
            <p:nvPr/>
          </p:nvSpPr>
          <p:spPr>
            <a:xfrm>
              <a:off x="5157417" y="5871545"/>
              <a:ext cx="1218219"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Πλευρά ΓΔ:</a:t>
              </a:r>
              <a:endParaRPr lang="el-GR" sz="1600" dirty="0"/>
            </a:p>
          </p:txBody>
        </p:sp>
        <mc:AlternateContent xmlns:mc="http://schemas.openxmlformats.org/markup-compatibility/2006" xmlns:a14="http://schemas.microsoft.com/office/drawing/2010/main">
          <mc:Choice Requires="a14">
            <p:sp>
              <p:nvSpPr>
                <p:cNvPr id="212" name="Ορθογώνιο 211"/>
                <p:cNvSpPr/>
                <p:nvPr/>
              </p:nvSpPr>
              <p:spPr>
                <a:xfrm>
                  <a:off x="6329672" y="5830409"/>
                  <a:ext cx="1125115"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smtClean="0">
                            <a:solidFill>
                              <a:srgbClr val="FF0000"/>
                            </a:solidFill>
                            <a:latin typeface="Cambria Math" panose="02040503050406030204" pitchFamily="18" charset="0"/>
                            <a:ea typeface="Cambria Math" panose="02040503050406030204" pitchFamily="18" charset="0"/>
                          </a:rPr>
                          <m:t>=</m:t>
                        </m:r>
                        <m:r>
                          <a:rPr lang="el-GR" sz="1600" b="1" i="1" smtClean="0">
                            <a:solidFill>
                              <a:srgbClr val="FF0000"/>
                            </a:solidFill>
                            <a:latin typeface="Cambria Math" panose="02040503050406030204" pitchFamily="18" charset="0"/>
                            <a:ea typeface="Cambria Math" panose="02040503050406030204" pitchFamily="18" charset="0"/>
                          </a:rPr>
                          <m:t>𝟎</m:t>
                        </m:r>
                        <m:r>
                          <a:rPr lang="el-GR" sz="1600" b="1" i="1" smtClean="0">
                            <a:solidFill>
                              <a:srgbClr val="FF0000"/>
                            </a:solidFill>
                            <a:latin typeface="Cambria Math" panose="02040503050406030204" pitchFamily="18" charset="0"/>
                            <a:ea typeface="Cambria Math" panose="02040503050406030204" pitchFamily="18" charset="0"/>
                          </a:rPr>
                          <m:t> ⟹</m:t>
                        </m:r>
                      </m:oMath>
                    </m:oMathPara>
                  </a14:m>
                  <a:endParaRPr lang="el-GR" sz="1600" dirty="0"/>
                </a:p>
              </p:txBody>
            </p:sp>
          </mc:Choice>
          <mc:Fallback xmlns="">
            <p:sp>
              <p:nvSpPr>
                <p:cNvPr id="212" name="Ορθογώνιο 211"/>
                <p:cNvSpPr>
                  <a:spLocks noRot="1" noChangeAspect="1" noMove="1" noResize="1" noEditPoints="1" noAdjustHandles="1" noChangeArrowheads="1" noChangeShapeType="1" noTextEdit="1"/>
                </p:cNvSpPr>
                <p:nvPr/>
              </p:nvSpPr>
              <p:spPr>
                <a:xfrm>
                  <a:off x="6329672" y="5830409"/>
                  <a:ext cx="1125115" cy="368499"/>
                </a:xfrm>
                <a:prstGeom prst="rect">
                  <a:avLst/>
                </a:prstGeom>
                <a:blipFill>
                  <a:blip r:embed="rId8"/>
                  <a:stretch>
                    <a:fillRect/>
                  </a:stretch>
                </a:blipFill>
              </p:spPr>
              <p:txBody>
                <a:bodyPr/>
                <a:lstStyle/>
                <a:p>
                  <a:r>
                    <a:rPr lang="el-GR">
                      <a:noFill/>
                    </a:rPr>
                    <a:t> </a:t>
                  </a:r>
                </a:p>
              </p:txBody>
            </p:sp>
          </mc:Fallback>
        </mc:AlternateContent>
      </p:grpSp>
      <p:grpSp>
        <p:nvGrpSpPr>
          <p:cNvPr id="238" name="Ομάδα 237"/>
          <p:cNvGrpSpPr/>
          <p:nvPr/>
        </p:nvGrpSpPr>
        <p:grpSpPr>
          <a:xfrm>
            <a:off x="5169141" y="6311053"/>
            <a:ext cx="2366899" cy="379690"/>
            <a:chOff x="5169141" y="6311053"/>
            <a:chExt cx="2366899" cy="379690"/>
          </a:xfrm>
        </p:grpSpPr>
        <p:sp>
          <p:nvSpPr>
            <p:cNvPr id="214" name="Ορθογώνιο 213"/>
            <p:cNvSpPr/>
            <p:nvPr/>
          </p:nvSpPr>
          <p:spPr>
            <a:xfrm>
              <a:off x="5169141" y="6352189"/>
              <a:ext cx="1248932"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Πλευρά ΔΑ:</a:t>
              </a:r>
              <a:endParaRPr lang="el-GR" sz="1600" dirty="0"/>
            </a:p>
          </p:txBody>
        </p:sp>
        <mc:AlternateContent xmlns:mc="http://schemas.openxmlformats.org/markup-compatibility/2006" xmlns:a14="http://schemas.microsoft.com/office/drawing/2010/main">
          <mc:Choice Requires="a14">
            <p:sp>
              <p:nvSpPr>
                <p:cNvPr id="215" name="Ορθογώνιο 214"/>
                <p:cNvSpPr/>
                <p:nvPr/>
              </p:nvSpPr>
              <p:spPr>
                <a:xfrm>
                  <a:off x="6317950" y="6311053"/>
                  <a:ext cx="121809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 </m:t>
                        </m:r>
                        <m:r>
                          <a:rPr lang="en-US" sz="1600" b="1" i="1">
                            <a:solidFill>
                              <a:srgbClr val="FF0000"/>
                            </a:solidFill>
                            <a:latin typeface="Cambria Math" panose="02040503050406030204" pitchFamily="18" charset="0"/>
                          </a:rPr>
                          <m:t>⟹</m:t>
                        </m:r>
                      </m:oMath>
                    </m:oMathPara>
                  </a14:m>
                  <a:endParaRPr lang="el-GR" sz="1600" dirty="0"/>
                </a:p>
              </p:txBody>
            </p:sp>
          </mc:Choice>
          <mc:Fallback xmlns="">
            <p:sp>
              <p:nvSpPr>
                <p:cNvPr id="215" name="Ορθογώνιο 214"/>
                <p:cNvSpPr>
                  <a:spLocks noRot="1" noChangeAspect="1" noMove="1" noResize="1" noEditPoints="1" noAdjustHandles="1" noChangeArrowheads="1" noChangeShapeType="1" noTextEdit="1"/>
                </p:cNvSpPr>
                <p:nvPr/>
              </p:nvSpPr>
              <p:spPr>
                <a:xfrm>
                  <a:off x="6317950" y="6311053"/>
                  <a:ext cx="1218090" cy="368499"/>
                </a:xfrm>
                <a:prstGeom prst="rect">
                  <a:avLst/>
                </a:prstGeom>
                <a:blipFill>
                  <a:blip r:embed="rId9"/>
                  <a:stretch>
                    <a:fillRect/>
                  </a:stretch>
                </a:blipFill>
              </p:spPr>
              <p:txBody>
                <a:bodyPr/>
                <a:lstStyle/>
                <a:p>
                  <a:r>
                    <a:rPr lang="el-GR">
                      <a:noFill/>
                    </a:rPr>
                    <a:t> </a:t>
                  </a:r>
                </a:p>
              </p:txBody>
            </p:sp>
          </mc:Fallback>
        </mc:AlternateContent>
      </p:grpSp>
      <p:grpSp>
        <p:nvGrpSpPr>
          <p:cNvPr id="218" name="Ομάδα 217"/>
          <p:cNvGrpSpPr/>
          <p:nvPr/>
        </p:nvGrpSpPr>
        <p:grpSpPr>
          <a:xfrm>
            <a:off x="507665" y="1024167"/>
            <a:ext cx="4368345" cy="5798664"/>
            <a:chOff x="507665" y="1024167"/>
            <a:chExt cx="4368345" cy="5798664"/>
          </a:xfrm>
        </p:grpSpPr>
        <p:grpSp>
          <p:nvGrpSpPr>
            <p:cNvPr id="194" name="Ομάδα 193"/>
            <p:cNvGrpSpPr/>
            <p:nvPr/>
          </p:nvGrpSpPr>
          <p:grpSpPr>
            <a:xfrm>
              <a:off x="507665" y="1024167"/>
              <a:ext cx="4368345" cy="5356067"/>
              <a:chOff x="507665" y="1176566"/>
              <a:chExt cx="4368345" cy="5356067"/>
            </a:xfrm>
          </p:grpSpPr>
          <p:grpSp>
            <p:nvGrpSpPr>
              <p:cNvPr id="2" name="Ομάδα 1"/>
              <p:cNvGrpSpPr/>
              <p:nvPr/>
            </p:nvGrpSpPr>
            <p:grpSpPr>
              <a:xfrm>
                <a:off x="507665" y="1176566"/>
                <a:ext cx="4368345" cy="5356067"/>
                <a:chOff x="507665" y="1176566"/>
                <a:chExt cx="4368345" cy="5356067"/>
              </a:xfrm>
            </p:grpSpPr>
            <p:sp>
              <p:nvSpPr>
                <p:cNvPr id="3" name="Ορθογώνιο 2"/>
                <p:cNvSpPr/>
                <p:nvPr/>
              </p:nvSpPr>
              <p:spPr>
                <a:xfrm>
                  <a:off x="1772930" y="1607042"/>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8" name="Ομάδα 7"/>
                <p:cNvGrpSpPr/>
                <p:nvPr/>
              </p:nvGrpSpPr>
              <p:grpSpPr>
                <a:xfrm>
                  <a:off x="507665" y="1657969"/>
                  <a:ext cx="4368345" cy="2818538"/>
                  <a:chOff x="507665" y="1657969"/>
                  <a:chExt cx="4368345" cy="2818538"/>
                </a:xfrm>
              </p:grpSpPr>
              <p:grpSp>
                <p:nvGrpSpPr>
                  <p:cNvPr id="137" name="Ομάδα 136"/>
                  <p:cNvGrpSpPr/>
                  <p:nvPr/>
                </p:nvGrpSpPr>
                <p:grpSpPr>
                  <a:xfrm>
                    <a:off x="507665" y="1657969"/>
                    <a:ext cx="4368345" cy="2818538"/>
                    <a:chOff x="507665" y="1353171"/>
                    <a:chExt cx="4368345" cy="2818538"/>
                  </a:xfrm>
                </p:grpSpPr>
                <p:grpSp>
                  <p:nvGrpSpPr>
                    <p:cNvPr id="143" name="Ομάδα 142"/>
                    <p:cNvGrpSpPr/>
                    <p:nvPr/>
                  </p:nvGrpSpPr>
                  <p:grpSpPr>
                    <a:xfrm>
                      <a:off x="507665" y="1353171"/>
                      <a:ext cx="4087783" cy="2186948"/>
                      <a:chOff x="507665" y="1353171"/>
                      <a:chExt cx="4087783" cy="2186948"/>
                    </a:xfrm>
                  </p:grpSpPr>
                  <p:grpSp>
                    <p:nvGrpSpPr>
                      <p:cNvPr id="147" name="Ομάδα 146"/>
                      <p:cNvGrpSpPr/>
                      <p:nvPr/>
                    </p:nvGrpSpPr>
                    <p:grpSpPr>
                      <a:xfrm rot="5400000">
                        <a:off x="1775965" y="84871"/>
                        <a:ext cx="1551183" cy="4087783"/>
                        <a:chOff x="6432904" y="2011794"/>
                        <a:chExt cx="1551183" cy="3901778"/>
                      </a:xfrm>
                    </p:grpSpPr>
                    <p:grpSp>
                      <p:nvGrpSpPr>
                        <p:cNvPr id="159" name="Ομάδα 158"/>
                        <p:cNvGrpSpPr/>
                        <p:nvPr/>
                      </p:nvGrpSpPr>
                      <p:grpSpPr>
                        <a:xfrm>
                          <a:off x="6432904" y="2011794"/>
                          <a:ext cx="1551183" cy="2659128"/>
                          <a:chOff x="6432904" y="2011794"/>
                          <a:chExt cx="1551183" cy="2659128"/>
                        </a:xfrm>
                      </p:grpSpPr>
                      <p:grpSp>
                        <p:nvGrpSpPr>
                          <p:cNvPr id="166" name="Ομάδα 165"/>
                          <p:cNvGrpSpPr/>
                          <p:nvPr/>
                        </p:nvGrpSpPr>
                        <p:grpSpPr>
                          <a:xfrm>
                            <a:off x="6444626" y="2011794"/>
                            <a:ext cx="1539461" cy="1416489"/>
                            <a:chOff x="6444626" y="2011794"/>
                            <a:chExt cx="1539461" cy="1416489"/>
                          </a:xfrm>
                        </p:grpSpPr>
                        <p:sp>
                          <p:nvSpPr>
                            <p:cNvPr id="173" name="Τόξο 172"/>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4" name="Τόξο 173"/>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5" name="Τόξο 174"/>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6" name="Τόξο 175"/>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7" name="Τόξο 176"/>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67" name="Ομάδα 166"/>
                          <p:cNvGrpSpPr/>
                          <p:nvPr/>
                        </p:nvGrpSpPr>
                        <p:grpSpPr>
                          <a:xfrm>
                            <a:off x="6432904" y="3254433"/>
                            <a:ext cx="1539461" cy="1416489"/>
                            <a:chOff x="6444626" y="2011794"/>
                            <a:chExt cx="1539461" cy="1416489"/>
                          </a:xfrm>
                        </p:grpSpPr>
                        <p:sp>
                          <p:nvSpPr>
                            <p:cNvPr id="168" name="Τόξο 167"/>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9" name="Τόξο 168"/>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0" name="Τόξο 169"/>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1" name="Τόξο 170"/>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2" name="Τόξο 171"/>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60" name="Ομάδα 159"/>
                        <p:cNvGrpSpPr/>
                        <p:nvPr/>
                      </p:nvGrpSpPr>
                      <p:grpSpPr>
                        <a:xfrm>
                          <a:off x="6432904" y="4497083"/>
                          <a:ext cx="1539461" cy="1416489"/>
                          <a:chOff x="6444626" y="2011794"/>
                          <a:chExt cx="1539461" cy="1416489"/>
                        </a:xfrm>
                      </p:grpSpPr>
                      <p:sp>
                        <p:nvSpPr>
                          <p:cNvPr id="161" name="Τόξο 160"/>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2" name="Τόξο 161"/>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3" name="Τόξο 162"/>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4" name="Τόξο 163"/>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5" name="Τόξο 164"/>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48" name="Ομάδα 147"/>
                      <p:cNvGrpSpPr/>
                      <p:nvPr/>
                    </p:nvGrpSpPr>
                    <p:grpSpPr>
                      <a:xfrm>
                        <a:off x="584629" y="2719754"/>
                        <a:ext cx="1512000" cy="791306"/>
                        <a:chOff x="584629" y="2719754"/>
                        <a:chExt cx="1330560" cy="791306"/>
                      </a:xfrm>
                    </p:grpSpPr>
                    <p:cxnSp>
                      <p:nvCxnSpPr>
                        <p:cNvPr id="157" name="Ευθεία γραμμή σύνδεσης 156"/>
                        <p:cNvCxnSpPr/>
                        <p:nvPr/>
                      </p:nvCxnSpPr>
                      <p:spPr>
                        <a:xfrm>
                          <a:off x="586154"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Ευθεία γραμμή σύνδεσης 157"/>
                        <p:cNvCxnSpPr/>
                        <p:nvPr/>
                      </p:nvCxnSpPr>
                      <p:spPr>
                        <a:xfrm rot="16200000" flipH="1">
                          <a:off x="1249909" y="2845780"/>
                          <a:ext cx="0" cy="133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Ομάδα 148"/>
                      <p:cNvGrpSpPr/>
                      <p:nvPr/>
                    </p:nvGrpSpPr>
                    <p:grpSpPr>
                      <a:xfrm flipH="1">
                        <a:off x="3067724" y="2779961"/>
                        <a:ext cx="1450198" cy="720000"/>
                        <a:chOff x="644769" y="2719754"/>
                        <a:chExt cx="1450198" cy="791306"/>
                      </a:xfrm>
                    </p:grpSpPr>
                    <p:cxnSp>
                      <p:nvCxnSpPr>
                        <p:cNvPr id="155" name="Ευθεία γραμμή σύνδεσης 154"/>
                        <p:cNvCxnSpPr/>
                        <p:nvPr/>
                      </p:nvCxnSpPr>
                      <p:spPr>
                        <a:xfrm>
                          <a:off x="644769"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Ευθεία γραμμή σύνδεσης 155"/>
                        <p:cNvCxnSpPr/>
                        <p:nvPr/>
                      </p:nvCxnSpPr>
                      <p:spPr>
                        <a:xfrm rot="16200000" flipH="1">
                          <a:off x="1374967" y="279106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Ομάδα 149"/>
                      <p:cNvGrpSpPr/>
                      <p:nvPr/>
                    </p:nvGrpSpPr>
                    <p:grpSpPr>
                      <a:xfrm>
                        <a:off x="2041701" y="3464654"/>
                        <a:ext cx="1059967" cy="75465"/>
                        <a:chOff x="1606283" y="3750877"/>
                        <a:chExt cx="1059967" cy="75465"/>
                      </a:xfrm>
                    </p:grpSpPr>
                    <p:sp>
                      <p:nvSpPr>
                        <p:cNvPr id="153" name="Οβάλ 152"/>
                        <p:cNvSpPr/>
                        <p:nvPr/>
                      </p:nvSpPr>
                      <p:spPr>
                        <a:xfrm>
                          <a:off x="1606283" y="3754342"/>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4" name="Οβάλ 153"/>
                        <p:cNvSpPr/>
                        <p:nvPr/>
                      </p:nvSpPr>
                      <p:spPr>
                        <a:xfrm>
                          <a:off x="2594250" y="3750877"/>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51" name="Οβάλ 150"/>
                      <p:cNvSpPr/>
                      <p:nvPr/>
                    </p:nvSpPr>
                    <p:spPr>
                      <a:xfrm>
                        <a:off x="561833" y="273223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Οβάλ 151"/>
                      <p:cNvSpPr/>
                      <p:nvPr/>
                    </p:nvSpPr>
                    <p:spPr>
                      <a:xfrm>
                        <a:off x="4467369" y="273436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44" name="Ευθύγραμμο βέλος σύνδεσης 143"/>
                    <p:cNvCxnSpPr/>
                    <p:nvPr/>
                  </p:nvCxnSpPr>
                  <p:spPr>
                    <a:xfrm flipV="1">
                      <a:off x="4623970" y="2951360"/>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601576" y="3021271"/>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146" name="TextBox 145"/>
                    <p:cNvSpPr txBox="1"/>
                    <p:nvPr/>
                  </p:nvSpPr>
                  <p:spPr>
                    <a:xfrm>
                      <a:off x="2286466" y="3802377"/>
                      <a:ext cx="338554" cy="369332"/>
                    </a:xfrm>
                    <a:prstGeom prst="rect">
                      <a:avLst/>
                    </a:prstGeom>
                    <a:noFill/>
                    <a:ln>
                      <a:noFill/>
                    </a:ln>
                  </p:spPr>
                  <p:txBody>
                    <a:bodyPr wrap="none" rtlCol="0">
                      <a:spAutoFit/>
                    </a:bodyPr>
                    <a:lstStyle/>
                    <a:p>
                      <a:r>
                        <a:rPr lang="el-GR" b="1" i="1" dirty="0">
                          <a:latin typeface="Times New Roman" panose="02020603050405020304" pitchFamily="18" charset="0"/>
                          <a:cs typeface="Times New Roman" panose="02020603050405020304" pitchFamily="18" charset="0"/>
                        </a:rPr>
                        <a:t>Ε</a:t>
                      </a:r>
                    </a:p>
                  </p:txBody>
                </p:sp>
              </p:grpSp>
              <p:grpSp>
                <p:nvGrpSpPr>
                  <p:cNvPr id="138" name="Ομάδα 137"/>
                  <p:cNvGrpSpPr/>
                  <p:nvPr/>
                </p:nvGrpSpPr>
                <p:grpSpPr>
                  <a:xfrm flipH="1">
                    <a:off x="2046756" y="3326069"/>
                    <a:ext cx="995936" cy="988470"/>
                    <a:chOff x="2223004" y="5309837"/>
                    <a:chExt cx="995936" cy="988470"/>
                  </a:xfrm>
                </p:grpSpPr>
                <p:cxnSp>
                  <p:nvCxnSpPr>
                    <p:cNvPr id="139" name="Ευθεία γραμμή σύνδεσης 138"/>
                    <p:cNvCxnSpPr/>
                    <p:nvPr/>
                  </p:nvCxnSpPr>
                  <p:spPr>
                    <a:xfrm>
                      <a:off x="2223004" y="5789152"/>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0" name="Ευθεία γραμμή σύνδεσης 139"/>
                    <p:cNvCxnSpPr/>
                    <p:nvPr/>
                  </p:nvCxnSpPr>
                  <p:spPr>
                    <a:xfrm>
                      <a:off x="2614659" y="5309837"/>
                      <a:ext cx="0" cy="98847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1" name="Ευθεία γραμμή σύνδεσης 140"/>
                    <p:cNvCxnSpPr/>
                    <p:nvPr/>
                  </p:nvCxnSpPr>
                  <p:spPr>
                    <a:xfrm>
                      <a:off x="2822940" y="5785687"/>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2" name="Ευθεία γραμμή σύνδεσης 141"/>
                    <p:cNvCxnSpPr/>
                    <p:nvPr/>
                  </p:nvCxnSpPr>
                  <p:spPr>
                    <a:xfrm>
                      <a:off x="2782971" y="5540293"/>
                      <a:ext cx="0" cy="504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10" name="Ορθογώνιο 9"/>
                <p:cNvSpPr/>
                <p:nvPr/>
              </p:nvSpPr>
              <p:spPr>
                <a:xfrm>
                  <a:off x="1488991" y="2189263"/>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11" name="Ορθογώνιο 10"/>
                <p:cNvSpPr/>
                <p:nvPr/>
              </p:nvSpPr>
              <p:spPr>
                <a:xfrm>
                  <a:off x="3282618" y="2212710"/>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Β</a:t>
                  </a:r>
                  <a:endParaRPr lang="el-GR" dirty="0"/>
                </a:p>
              </p:txBody>
            </p:sp>
            <p:sp>
              <p:nvSpPr>
                <p:cNvPr id="12" name="Ορθογώνιο 11"/>
                <p:cNvSpPr/>
                <p:nvPr/>
              </p:nvSpPr>
              <p:spPr>
                <a:xfrm>
                  <a:off x="3235727" y="1310040"/>
                  <a:ext cx="332142"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Γ</a:t>
                  </a:r>
                  <a:endParaRPr lang="el-GR" dirty="0"/>
                </a:p>
              </p:txBody>
            </p:sp>
            <p:sp>
              <p:nvSpPr>
                <p:cNvPr id="13" name="Ορθογώνιο 12"/>
                <p:cNvSpPr/>
                <p:nvPr/>
              </p:nvSpPr>
              <p:spPr>
                <a:xfrm>
                  <a:off x="1582776" y="1298311"/>
                  <a:ext cx="328936"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Δ</a:t>
                  </a:r>
                  <a:endParaRPr lang="el-GR" dirty="0"/>
                </a:p>
              </p:txBody>
            </p:sp>
            <p:grpSp>
              <p:nvGrpSpPr>
                <p:cNvPr id="14" name="Ομάδα 13"/>
                <p:cNvGrpSpPr/>
                <p:nvPr/>
              </p:nvGrpSpPr>
              <p:grpSpPr>
                <a:xfrm>
                  <a:off x="831643" y="4611522"/>
                  <a:ext cx="3521065" cy="1921111"/>
                  <a:chOff x="831643" y="4611522"/>
                  <a:chExt cx="3521065" cy="1921111"/>
                </a:xfrm>
              </p:grpSpPr>
              <p:grpSp>
                <p:nvGrpSpPr>
                  <p:cNvPr id="18" name="Ομάδα 17"/>
                  <p:cNvGrpSpPr/>
                  <p:nvPr/>
                </p:nvGrpSpPr>
                <p:grpSpPr>
                  <a:xfrm>
                    <a:off x="831643" y="4651110"/>
                    <a:ext cx="3521065" cy="1881523"/>
                    <a:chOff x="831643" y="4651110"/>
                    <a:chExt cx="3521065" cy="1881523"/>
                  </a:xfrm>
                </p:grpSpPr>
                <p:grpSp>
                  <p:nvGrpSpPr>
                    <p:cNvPr id="22" name="Ομάδα 21"/>
                    <p:cNvGrpSpPr/>
                    <p:nvPr/>
                  </p:nvGrpSpPr>
                  <p:grpSpPr>
                    <a:xfrm>
                      <a:off x="1500715" y="4651110"/>
                      <a:ext cx="2145005" cy="1283731"/>
                      <a:chOff x="1488992" y="4920739"/>
                      <a:chExt cx="2145005" cy="1283731"/>
                    </a:xfrm>
                  </p:grpSpPr>
                  <p:sp>
                    <p:nvSpPr>
                      <p:cNvPr id="132" name="Ορθογώνιο 131"/>
                      <p:cNvSpPr/>
                      <p:nvPr/>
                    </p:nvSpPr>
                    <p:spPr>
                      <a:xfrm>
                        <a:off x="1772931" y="5229470"/>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 name="Ορθογώνιο 132"/>
                      <p:cNvSpPr/>
                      <p:nvPr/>
                    </p:nvSpPr>
                    <p:spPr>
                      <a:xfrm>
                        <a:off x="1488992" y="5811691"/>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134" name="Ορθογώνιο 133"/>
                      <p:cNvSpPr/>
                      <p:nvPr/>
                    </p:nvSpPr>
                    <p:spPr>
                      <a:xfrm>
                        <a:off x="3282619" y="5835138"/>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Β</a:t>
                        </a:r>
                        <a:endParaRPr lang="el-GR" dirty="0"/>
                      </a:p>
                    </p:txBody>
                  </p:sp>
                  <p:sp>
                    <p:nvSpPr>
                      <p:cNvPr id="135" name="Ορθογώνιο 134"/>
                      <p:cNvSpPr/>
                      <p:nvPr/>
                    </p:nvSpPr>
                    <p:spPr>
                      <a:xfrm>
                        <a:off x="3235728" y="4932468"/>
                        <a:ext cx="332142"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Γ</a:t>
                        </a:r>
                        <a:endParaRPr lang="el-GR" dirty="0"/>
                      </a:p>
                    </p:txBody>
                  </p:sp>
                  <p:sp>
                    <p:nvSpPr>
                      <p:cNvPr id="136" name="Ορθογώνιο 135"/>
                      <p:cNvSpPr/>
                      <p:nvPr/>
                    </p:nvSpPr>
                    <p:spPr>
                      <a:xfrm>
                        <a:off x="1582777" y="4920739"/>
                        <a:ext cx="328936"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Δ</a:t>
                        </a:r>
                        <a:endParaRPr lang="el-GR" dirty="0"/>
                      </a:p>
                    </p:txBody>
                  </p:sp>
                </p:grpSp>
                <p:grpSp>
                  <p:nvGrpSpPr>
                    <p:cNvPr id="23" name="Ομάδα 22"/>
                    <p:cNvGrpSpPr/>
                    <p:nvPr/>
                  </p:nvGrpSpPr>
                  <p:grpSpPr>
                    <a:xfrm>
                      <a:off x="870216" y="5037213"/>
                      <a:ext cx="3447867" cy="131906"/>
                      <a:chOff x="870216" y="5388903"/>
                      <a:chExt cx="3447867" cy="131906"/>
                    </a:xfrm>
                  </p:grpSpPr>
                  <p:grpSp>
                    <p:nvGrpSpPr>
                      <p:cNvPr id="85" name="Ομάδα 84"/>
                      <p:cNvGrpSpPr/>
                      <p:nvPr/>
                    </p:nvGrpSpPr>
                    <p:grpSpPr>
                      <a:xfrm>
                        <a:off x="1819780" y="5400624"/>
                        <a:ext cx="117231" cy="120184"/>
                        <a:chOff x="6424245" y="5049692"/>
                        <a:chExt cx="117231" cy="120184"/>
                      </a:xfrm>
                    </p:grpSpPr>
                    <p:sp>
                      <p:nvSpPr>
                        <p:cNvPr id="130" name="Οβάλ 12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1" name="Οβάλ 13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6" name="Ομάδα 85"/>
                      <p:cNvGrpSpPr/>
                      <p:nvPr/>
                    </p:nvGrpSpPr>
                    <p:grpSpPr>
                      <a:xfrm>
                        <a:off x="2054241" y="5400625"/>
                        <a:ext cx="117231" cy="120184"/>
                        <a:chOff x="6424245" y="5049692"/>
                        <a:chExt cx="117231" cy="120184"/>
                      </a:xfrm>
                    </p:grpSpPr>
                    <p:sp>
                      <p:nvSpPr>
                        <p:cNvPr id="128" name="Οβάλ 127"/>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9" name="Οβάλ 128"/>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7" name="Ομάδα 86"/>
                      <p:cNvGrpSpPr/>
                      <p:nvPr/>
                    </p:nvGrpSpPr>
                    <p:grpSpPr>
                      <a:xfrm>
                        <a:off x="2288702" y="5388903"/>
                        <a:ext cx="117231" cy="120184"/>
                        <a:chOff x="6424245" y="5049692"/>
                        <a:chExt cx="117231" cy="120184"/>
                      </a:xfrm>
                    </p:grpSpPr>
                    <p:sp>
                      <p:nvSpPr>
                        <p:cNvPr id="126" name="Οβάλ 125"/>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7" name="Οβάλ 126"/>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8" name="Ομάδα 87"/>
                      <p:cNvGrpSpPr/>
                      <p:nvPr/>
                    </p:nvGrpSpPr>
                    <p:grpSpPr>
                      <a:xfrm>
                        <a:off x="2523163" y="5388904"/>
                        <a:ext cx="117231" cy="120184"/>
                        <a:chOff x="6424245" y="5049692"/>
                        <a:chExt cx="117231" cy="120184"/>
                      </a:xfrm>
                    </p:grpSpPr>
                    <p:sp>
                      <p:nvSpPr>
                        <p:cNvPr id="124" name="Οβάλ 123"/>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5" name="Οβάλ 124"/>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9" name="Ομάδα 88"/>
                      <p:cNvGrpSpPr/>
                      <p:nvPr/>
                    </p:nvGrpSpPr>
                    <p:grpSpPr>
                      <a:xfrm>
                        <a:off x="2757624" y="5388905"/>
                        <a:ext cx="117231" cy="120184"/>
                        <a:chOff x="6424245" y="5049692"/>
                        <a:chExt cx="117231" cy="120184"/>
                      </a:xfrm>
                    </p:grpSpPr>
                    <p:sp>
                      <p:nvSpPr>
                        <p:cNvPr id="122" name="Οβάλ 12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3" name="Οβάλ 12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0" name="Ομάδα 89"/>
                      <p:cNvGrpSpPr/>
                      <p:nvPr/>
                    </p:nvGrpSpPr>
                    <p:grpSpPr>
                      <a:xfrm>
                        <a:off x="2992085" y="5388903"/>
                        <a:ext cx="117231" cy="120184"/>
                        <a:chOff x="6424245" y="5049692"/>
                        <a:chExt cx="117231" cy="120184"/>
                      </a:xfrm>
                    </p:grpSpPr>
                    <p:sp>
                      <p:nvSpPr>
                        <p:cNvPr id="120" name="Οβάλ 11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1" name="Οβάλ 12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1" name="Ομάδα 90"/>
                      <p:cNvGrpSpPr/>
                      <p:nvPr/>
                    </p:nvGrpSpPr>
                    <p:grpSpPr>
                      <a:xfrm>
                        <a:off x="3226546" y="5388903"/>
                        <a:ext cx="117231" cy="120184"/>
                        <a:chOff x="6424245" y="5049692"/>
                        <a:chExt cx="117231" cy="120184"/>
                      </a:xfrm>
                    </p:grpSpPr>
                    <p:sp>
                      <p:nvSpPr>
                        <p:cNvPr id="118" name="Οβάλ 117"/>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9" name="Οβάλ 118"/>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2" name="Ομάδα 91"/>
                      <p:cNvGrpSpPr/>
                      <p:nvPr/>
                    </p:nvGrpSpPr>
                    <p:grpSpPr>
                      <a:xfrm>
                        <a:off x="870216" y="5388904"/>
                        <a:ext cx="820614" cy="120186"/>
                        <a:chOff x="2675563" y="5541303"/>
                        <a:chExt cx="820614" cy="120186"/>
                      </a:xfrm>
                    </p:grpSpPr>
                    <p:grpSp>
                      <p:nvGrpSpPr>
                        <p:cNvPr id="106" name="Ομάδα 105"/>
                        <p:cNvGrpSpPr/>
                        <p:nvPr/>
                      </p:nvGrpSpPr>
                      <p:grpSpPr>
                        <a:xfrm>
                          <a:off x="2675563" y="5541304"/>
                          <a:ext cx="117231" cy="120184"/>
                          <a:chOff x="6424245" y="5049692"/>
                          <a:chExt cx="117231" cy="120184"/>
                        </a:xfrm>
                      </p:grpSpPr>
                      <p:sp>
                        <p:nvSpPr>
                          <p:cNvPr id="116" name="Οβάλ 115"/>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7" name="Οβάλ 116"/>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7" name="Ομάδα 106"/>
                        <p:cNvGrpSpPr/>
                        <p:nvPr/>
                      </p:nvGrpSpPr>
                      <p:grpSpPr>
                        <a:xfrm>
                          <a:off x="2910024" y="5541305"/>
                          <a:ext cx="117231" cy="120184"/>
                          <a:chOff x="6424245" y="5049692"/>
                          <a:chExt cx="117231" cy="120184"/>
                        </a:xfrm>
                      </p:grpSpPr>
                      <p:sp>
                        <p:nvSpPr>
                          <p:cNvPr id="114" name="Οβάλ 113"/>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5" name="Οβάλ 114"/>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8" name="Ομάδα 107"/>
                        <p:cNvGrpSpPr/>
                        <p:nvPr/>
                      </p:nvGrpSpPr>
                      <p:grpSpPr>
                        <a:xfrm>
                          <a:off x="3144485" y="5541303"/>
                          <a:ext cx="117231" cy="120184"/>
                          <a:chOff x="6424245" y="5049692"/>
                          <a:chExt cx="117231" cy="120184"/>
                        </a:xfrm>
                      </p:grpSpPr>
                      <p:sp>
                        <p:nvSpPr>
                          <p:cNvPr id="112" name="Οβάλ 11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3" name="Οβάλ 11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9" name="Ομάδα 108"/>
                        <p:cNvGrpSpPr/>
                        <p:nvPr/>
                      </p:nvGrpSpPr>
                      <p:grpSpPr>
                        <a:xfrm>
                          <a:off x="3378946" y="5541303"/>
                          <a:ext cx="117231" cy="120184"/>
                          <a:chOff x="6424245" y="5049692"/>
                          <a:chExt cx="117231" cy="120184"/>
                        </a:xfrm>
                      </p:grpSpPr>
                      <p:sp>
                        <p:nvSpPr>
                          <p:cNvPr id="110" name="Οβάλ 10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1" name="Οβάλ 11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93" name="Ομάδα 92"/>
                      <p:cNvGrpSpPr/>
                      <p:nvPr/>
                    </p:nvGrpSpPr>
                    <p:grpSpPr>
                      <a:xfrm>
                        <a:off x="3497469" y="5389060"/>
                        <a:ext cx="820614" cy="120186"/>
                        <a:chOff x="2675563" y="5541303"/>
                        <a:chExt cx="820614" cy="120186"/>
                      </a:xfrm>
                    </p:grpSpPr>
                    <p:grpSp>
                      <p:nvGrpSpPr>
                        <p:cNvPr id="94" name="Ομάδα 93"/>
                        <p:cNvGrpSpPr/>
                        <p:nvPr/>
                      </p:nvGrpSpPr>
                      <p:grpSpPr>
                        <a:xfrm>
                          <a:off x="2675563" y="5541304"/>
                          <a:ext cx="117231" cy="120184"/>
                          <a:chOff x="6424245" y="5049692"/>
                          <a:chExt cx="117231" cy="120184"/>
                        </a:xfrm>
                      </p:grpSpPr>
                      <p:sp>
                        <p:nvSpPr>
                          <p:cNvPr id="104" name="Οβάλ 103"/>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5" name="Οβάλ 104"/>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5" name="Ομάδα 94"/>
                        <p:cNvGrpSpPr/>
                        <p:nvPr/>
                      </p:nvGrpSpPr>
                      <p:grpSpPr>
                        <a:xfrm>
                          <a:off x="2910024" y="5541305"/>
                          <a:ext cx="117231" cy="120184"/>
                          <a:chOff x="6424245" y="5049692"/>
                          <a:chExt cx="117231" cy="120184"/>
                        </a:xfrm>
                      </p:grpSpPr>
                      <p:sp>
                        <p:nvSpPr>
                          <p:cNvPr id="102" name="Οβάλ 10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3" name="Οβάλ 10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6" name="Ομάδα 95"/>
                        <p:cNvGrpSpPr/>
                        <p:nvPr/>
                      </p:nvGrpSpPr>
                      <p:grpSpPr>
                        <a:xfrm>
                          <a:off x="3144485" y="5541303"/>
                          <a:ext cx="117231" cy="120184"/>
                          <a:chOff x="6424245" y="5049692"/>
                          <a:chExt cx="117231" cy="120184"/>
                        </a:xfrm>
                      </p:grpSpPr>
                      <p:sp>
                        <p:nvSpPr>
                          <p:cNvPr id="100" name="Οβάλ 9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1" name="Οβάλ 10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7" name="Ομάδα 96"/>
                        <p:cNvGrpSpPr/>
                        <p:nvPr/>
                      </p:nvGrpSpPr>
                      <p:grpSpPr>
                        <a:xfrm>
                          <a:off x="3378946" y="5541303"/>
                          <a:ext cx="117231" cy="120184"/>
                          <a:chOff x="6424245" y="5049692"/>
                          <a:chExt cx="117231" cy="120184"/>
                        </a:xfrm>
                      </p:grpSpPr>
                      <p:sp>
                        <p:nvSpPr>
                          <p:cNvPr id="98" name="Οβάλ 97"/>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9" name="Οβάλ 98"/>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24" name="Ομάδα 23"/>
                    <p:cNvGrpSpPr/>
                    <p:nvPr/>
                  </p:nvGrpSpPr>
                  <p:grpSpPr>
                    <a:xfrm>
                      <a:off x="831643" y="6370629"/>
                      <a:ext cx="3521065" cy="162004"/>
                      <a:chOff x="831643" y="5374171"/>
                      <a:chExt cx="3521065" cy="162004"/>
                    </a:xfrm>
                  </p:grpSpPr>
                  <p:grpSp>
                    <p:nvGrpSpPr>
                      <p:cNvPr id="25" name="Ομάδα 24"/>
                      <p:cNvGrpSpPr/>
                      <p:nvPr/>
                    </p:nvGrpSpPr>
                    <p:grpSpPr>
                      <a:xfrm>
                        <a:off x="831643" y="5374171"/>
                        <a:ext cx="180000" cy="162000"/>
                        <a:chOff x="3434316" y="2934586"/>
                        <a:chExt cx="914400" cy="914400"/>
                      </a:xfrm>
                    </p:grpSpPr>
                    <p:sp>
                      <p:nvSpPr>
                        <p:cNvPr id="82" name="Οβάλ 8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3" name="Ευθεία γραμμή σύνδεσης 82"/>
                        <p:cNvCxnSpPr>
                          <a:stCxn id="82" idx="1"/>
                          <a:endCxn id="8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Ευθεία γραμμή σύνδεσης 8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Ομάδα 25"/>
                      <p:cNvGrpSpPr/>
                      <p:nvPr/>
                    </p:nvGrpSpPr>
                    <p:grpSpPr>
                      <a:xfrm>
                        <a:off x="1077827" y="5374172"/>
                        <a:ext cx="180000" cy="162000"/>
                        <a:chOff x="3434316" y="2934586"/>
                        <a:chExt cx="914400" cy="914400"/>
                      </a:xfrm>
                    </p:grpSpPr>
                    <p:sp>
                      <p:nvSpPr>
                        <p:cNvPr id="79" name="Οβάλ 7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0" name="Ευθεία γραμμή σύνδεσης 79"/>
                        <p:cNvCxnSpPr>
                          <a:stCxn id="79" idx="1"/>
                          <a:endCxn id="7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Ευθεία γραμμή σύνδεσης 8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Ομάδα 26"/>
                      <p:cNvGrpSpPr/>
                      <p:nvPr/>
                    </p:nvGrpSpPr>
                    <p:grpSpPr>
                      <a:xfrm>
                        <a:off x="1312287" y="5374172"/>
                        <a:ext cx="180000" cy="162000"/>
                        <a:chOff x="3434316" y="2934586"/>
                        <a:chExt cx="914400" cy="914400"/>
                      </a:xfrm>
                    </p:grpSpPr>
                    <p:sp>
                      <p:nvSpPr>
                        <p:cNvPr id="76" name="Οβάλ 7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7" name="Ευθεία γραμμή σύνδεσης 76"/>
                        <p:cNvCxnSpPr>
                          <a:stCxn id="76" idx="1"/>
                          <a:endCxn id="7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Ευθεία γραμμή σύνδεσης 7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Ομάδα 27"/>
                      <p:cNvGrpSpPr/>
                      <p:nvPr/>
                    </p:nvGrpSpPr>
                    <p:grpSpPr>
                      <a:xfrm>
                        <a:off x="1546748" y="5374173"/>
                        <a:ext cx="180000" cy="162000"/>
                        <a:chOff x="3434316" y="2934586"/>
                        <a:chExt cx="914400" cy="914400"/>
                      </a:xfrm>
                    </p:grpSpPr>
                    <p:sp>
                      <p:nvSpPr>
                        <p:cNvPr id="73" name="Οβάλ 72"/>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4" name="Ευθεία γραμμή σύνδεσης 73"/>
                        <p:cNvCxnSpPr>
                          <a:stCxn id="73" idx="1"/>
                          <a:endCxn id="73"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Ευθεία γραμμή σύνδεσης 74"/>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Ομάδα 28"/>
                      <p:cNvGrpSpPr/>
                      <p:nvPr/>
                    </p:nvGrpSpPr>
                    <p:grpSpPr>
                      <a:xfrm>
                        <a:off x="1792930" y="5374172"/>
                        <a:ext cx="180000" cy="162000"/>
                        <a:chOff x="3434316" y="2934586"/>
                        <a:chExt cx="914400" cy="914400"/>
                      </a:xfrm>
                    </p:grpSpPr>
                    <p:sp>
                      <p:nvSpPr>
                        <p:cNvPr id="70" name="Οβάλ 6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1" name="Ευθεία γραμμή σύνδεσης 70"/>
                        <p:cNvCxnSpPr>
                          <a:stCxn id="70" idx="1"/>
                          <a:endCxn id="7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Ευθεία γραμμή σύνδεσης 7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Ομάδα 29"/>
                      <p:cNvGrpSpPr/>
                      <p:nvPr/>
                    </p:nvGrpSpPr>
                    <p:grpSpPr>
                      <a:xfrm>
                        <a:off x="2027391" y="5374173"/>
                        <a:ext cx="180000" cy="162000"/>
                        <a:chOff x="3434316" y="2934586"/>
                        <a:chExt cx="914400" cy="914400"/>
                      </a:xfrm>
                    </p:grpSpPr>
                    <p:sp>
                      <p:nvSpPr>
                        <p:cNvPr id="67" name="Οβάλ 66"/>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8" name="Ευθεία γραμμή σύνδεσης 67"/>
                        <p:cNvCxnSpPr>
                          <a:stCxn id="67" idx="1"/>
                          <a:endCxn id="67"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Ομάδα 30"/>
                      <p:cNvGrpSpPr/>
                      <p:nvPr/>
                    </p:nvGrpSpPr>
                    <p:grpSpPr>
                      <a:xfrm>
                        <a:off x="2261851" y="5374173"/>
                        <a:ext cx="180000" cy="162000"/>
                        <a:chOff x="3434316" y="2934586"/>
                        <a:chExt cx="914400" cy="914400"/>
                      </a:xfrm>
                    </p:grpSpPr>
                    <p:sp>
                      <p:nvSpPr>
                        <p:cNvPr id="64" name="Οβάλ 6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5" name="Ευθεία γραμμή σύνδεσης 64"/>
                        <p:cNvCxnSpPr>
                          <a:stCxn id="64" idx="1"/>
                          <a:endCxn id="6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Ευθεία γραμμή σύνδεσης 6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Ομάδα 31"/>
                      <p:cNvGrpSpPr/>
                      <p:nvPr/>
                    </p:nvGrpSpPr>
                    <p:grpSpPr>
                      <a:xfrm>
                        <a:off x="2496312" y="5374174"/>
                        <a:ext cx="180000" cy="162000"/>
                        <a:chOff x="3434316" y="2934586"/>
                        <a:chExt cx="914400" cy="914400"/>
                      </a:xfrm>
                    </p:grpSpPr>
                    <p:sp>
                      <p:nvSpPr>
                        <p:cNvPr id="61" name="Οβάλ 6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2" name="Ευθεία γραμμή σύνδεσης 61"/>
                        <p:cNvCxnSpPr>
                          <a:stCxn id="61" idx="1"/>
                          <a:endCxn id="6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Ομάδα 32"/>
                      <p:cNvGrpSpPr/>
                      <p:nvPr/>
                    </p:nvGrpSpPr>
                    <p:grpSpPr>
                      <a:xfrm>
                        <a:off x="2730776" y="5374172"/>
                        <a:ext cx="180000" cy="162000"/>
                        <a:chOff x="3434316" y="2934586"/>
                        <a:chExt cx="914400" cy="914400"/>
                      </a:xfrm>
                    </p:grpSpPr>
                    <p:sp>
                      <p:nvSpPr>
                        <p:cNvPr id="58" name="Οβάλ 5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9" name="Ευθεία γραμμή σύνδεσης 58"/>
                        <p:cNvCxnSpPr>
                          <a:stCxn id="58" idx="1"/>
                          <a:endCxn id="5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Ομάδα 33"/>
                      <p:cNvGrpSpPr/>
                      <p:nvPr/>
                    </p:nvGrpSpPr>
                    <p:grpSpPr>
                      <a:xfrm>
                        <a:off x="2965237" y="5374173"/>
                        <a:ext cx="180000" cy="162000"/>
                        <a:chOff x="3434316" y="2934586"/>
                        <a:chExt cx="914400" cy="914400"/>
                      </a:xfrm>
                    </p:grpSpPr>
                    <p:sp>
                      <p:nvSpPr>
                        <p:cNvPr id="55" name="Οβάλ 5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6" name="Ευθεία γραμμή σύνδεσης 55"/>
                        <p:cNvCxnSpPr>
                          <a:stCxn id="55" idx="1"/>
                          <a:endCxn id="5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Ομάδα 34"/>
                      <p:cNvGrpSpPr/>
                      <p:nvPr/>
                    </p:nvGrpSpPr>
                    <p:grpSpPr>
                      <a:xfrm>
                        <a:off x="3199697" y="5374173"/>
                        <a:ext cx="180000" cy="162000"/>
                        <a:chOff x="3434316" y="2934586"/>
                        <a:chExt cx="914400" cy="914400"/>
                      </a:xfrm>
                    </p:grpSpPr>
                    <p:sp>
                      <p:nvSpPr>
                        <p:cNvPr id="52" name="Οβάλ 5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3" name="Ευθεία γραμμή σύνδεσης 52"/>
                        <p:cNvCxnSpPr>
                          <a:stCxn id="52" idx="1"/>
                          <a:endCxn id="5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Ομάδα 35"/>
                      <p:cNvGrpSpPr/>
                      <p:nvPr/>
                    </p:nvGrpSpPr>
                    <p:grpSpPr>
                      <a:xfrm>
                        <a:off x="3469327" y="5374174"/>
                        <a:ext cx="180000" cy="162000"/>
                        <a:chOff x="3434316" y="2934586"/>
                        <a:chExt cx="914400" cy="914400"/>
                      </a:xfrm>
                    </p:grpSpPr>
                    <p:sp>
                      <p:nvSpPr>
                        <p:cNvPr id="49" name="Οβάλ 4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0" name="Ευθεία γραμμή σύνδεσης 49"/>
                        <p:cNvCxnSpPr>
                          <a:stCxn id="49" idx="1"/>
                          <a:endCxn id="4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Ομάδα 36"/>
                      <p:cNvGrpSpPr/>
                      <p:nvPr/>
                    </p:nvGrpSpPr>
                    <p:grpSpPr>
                      <a:xfrm>
                        <a:off x="3703787" y="5374174"/>
                        <a:ext cx="180000" cy="162000"/>
                        <a:chOff x="3434316" y="2934586"/>
                        <a:chExt cx="914400" cy="914400"/>
                      </a:xfrm>
                    </p:grpSpPr>
                    <p:sp>
                      <p:nvSpPr>
                        <p:cNvPr id="46" name="Οβάλ 4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7" name="Ευθεία γραμμή σύνδεσης 46"/>
                        <p:cNvCxnSpPr>
                          <a:stCxn id="46" idx="1"/>
                          <a:endCxn id="4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Ομάδα 37"/>
                      <p:cNvGrpSpPr/>
                      <p:nvPr/>
                    </p:nvGrpSpPr>
                    <p:grpSpPr>
                      <a:xfrm>
                        <a:off x="3938247" y="5374174"/>
                        <a:ext cx="180000" cy="162000"/>
                        <a:chOff x="3434316" y="2934586"/>
                        <a:chExt cx="914400" cy="914400"/>
                      </a:xfrm>
                    </p:grpSpPr>
                    <p:sp>
                      <p:nvSpPr>
                        <p:cNvPr id="43" name="Οβάλ 42"/>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4" name="Ευθεία γραμμή σύνδεσης 43"/>
                        <p:cNvCxnSpPr>
                          <a:stCxn id="43" idx="1"/>
                          <a:endCxn id="43"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Ομάδα 38"/>
                      <p:cNvGrpSpPr/>
                      <p:nvPr/>
                    </p:nvGrpSpPr>
                    <p:grpSpPr>
                      <a:xfrm>
                        <a:off x="4172708" y="5374175"/>
                        <a:ext cx="180000" cy="162000"/>
                        <a:chOff x="3434316" y="2934586"/>
                        <a:chExt cx="914400" cy="914400"/>
                      </a:xfrm>
                    </p:grpSpPr>
                    <p:sp>
                      <p:nvSpPr>
                        <p:cNvPr id="40" name="Οβάλ 3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1" name="Ευθεία γραμμή σύνδεσης 40"/>
                        <p:cNvCxnSpPr>
                          <a:stCxn id="40" idx="1"/>
                          <a:endCxn id="4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cxnSp>
                <p:nvCxnSpPr>
                  <p:cNvPr id="19" name="Ευθύγραμμο βέλος σύνδεσης 18"/>
                  <p:cNvCxnSpPr/>
                  <p:nvPr/>
                </p:nvCxnSpPr>
                <p:spPr>
                  <a:xfrm>
                    <a:off x="1937011" y="5876225"/>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286466" y="5911394"/>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86466" y="5911394"/>
                        <a:ext cx="230832" cy="310598"/>
                      </a:xfrm>
                      <a:prstGeom prst="rect">
                        <a:avLst/>
                      </a:prstGeom>
                      <a:blipFill>
                        <a:blip r:embed="rId10"/>
                        <a:stretch>
                          <a:fillRect l="-21053" r="-21053" b="-78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099293" y="4611522"/>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099293" y="4611522"/>
                        <a:ext cx="670055" cy="310598"/>
                      </a:xfrm>
                      <a:prstGeom prst="rect">
                        <a:avLst/>
                      </a:prstGeom>
                      <a:blipFill>
                        <a:blip r:embed="rId11"/>
                        <a:stretch>
                          <a:fillRect l="-6364" r="-8182" b="-980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5" name="TextBox 14"/>
                    <p:cNvSpPr txBox="1"/>
                    <p:nvPr/>
                  </p:nvSpPr>
                  <p:spPr>
                    <a:xfrm>
                      <a:off x="2392938" y="1176566"/>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392938" y="1176566"/>
                      <a:ext cx="670055" cy="310598"/>
                    </a:xfrm>
                    <a:prstGeom prst="rect">
                      <a:avLst/>
                    </a:prstGeom>
                    <a:blipFill>
                      <a:blip r:embed="rId12"/>
                      <a:stretch>
                        <a:fillRect l="-7339" r="-8257" b="-9804"/>
                      </a:stretch>
                    </a:blipFill>
                  </p:spPr>
                  <p:txBody>
                    <a:bodyPr/>
                    <a:lstStyle/>
                    <a:p>
                      <a:r>
                        <a:rPr lang="el-GR">
                          <a:noFill/>
                        </a:rPr>
                        <a:t> </a:t>
                      </a:r>
                    </a:p>
                  </p:txBody>
                </p:sp>
              </mc:Fallback>
            </mc:AlternateContent>
          </p:grpSp>
          <p:grpSp>
            <p:nvGrpSpPr>
              <p:cNvPr id="181" name="Ομάδα 180"/>
              <p:cNvGrpSpPr/>
              <p:nvPr/>
            </p:nvGrpSpPr>
            <p:grpSpPr>
              <a:xfrm>
                <a:off x="2275874" y="5375116"/>
                <a:ext cx="494134" cy="354587"/>
                <a:chOff x="2275874" y="5375116"/>
                <a:chExt cx="494134" cy="354587"/>
              </a:xfrm>
            </p:grpSpPr>
            <p:cxnSp>
              <p:nvCxnSpPr>
                <p:cNvPr id="182" name="Ευθύγραμμο βέλος σύνδεσης 181"/>
                <p:cNvCxnSpPr/>
                <p:nvPr/>
              </p:nvCxnSpPr>
              <p:spPr>
                <a:xfrm rot="5400000"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3" name="Ορθογώνιο 182"/>
                    <p:cNvSpPr/>
                    <p:nvPr/>
                  </p:nvSpPr>
                  <p:spPr>
                    <a:xfrm>
                      <a:off x="2275874" y="537511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83" name="Ορθογώνιο 182"/>
                    <p:cNvSpPr>
                      <a:spLocks noRot="1" noChangeAspect="1" noMove="1" noResize="1" noEditPoints="1" noAdjustHandles="1" noChangeArrowheads="1" noChangeShapeType="1" noTextEdit="1"/>
                    </p:cNvSpPr>
                    <p:nvPr/>
                  </p:nvSpPr>
                  <p:spPr>
                    <a:xfrm>
                      <a:off x="2275874" y="5375116"/>
                      <a:ext cx="474809" cy="338554"/>
                    </a:xfrm>
                    <a:prstGeom prst="rect">
                      <a:avLst/>
                    </a:prstGeom>
                    <a:blipFill>
                      <a:blip r:embed="rId13"/>
                      <a:stretch>
                        <a:fillRect/>
                      </a:stretch>
                    </a:blipFill>
                  </p:spPr>
                  <p:txBody>
                    <a:bodyPr/>
                    <a:lstStyle/>
                    <a:p>
                      <a:r>
                        <a:rPr lang="el-GR">
                          <a:noFill/>
                        </a:rPr>
                        <a:t> </a:t>
                      </a:r>
                    </a:p>
                  </p:txBody>
                </p:sp>
              </mc:Fallback>
            </mc:AlternateContent>
          </p:grpSp>
          <p:cxnSp>
            <p:nvCxnSpPr>
              <p:cNvPr id="184" name="Ευθύγραμμο βέλος σύνδεσης 183"/>
              <p:cNvCxnSpPr/>
              <p:nvPr/>
            </p:nvCxnSpPr>
            <p:spPr>
              <a:xfrm flipV="1">
                <a:off x="3367223" y="520771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5" name="Ορθογώνιο 184"/>
                  <p:cNvSpPr/>
                  <p:nvPr/>
                </p:nvSpPr>
                <p:spPr>
                  <a:xfrm>
                    <a:off x="2920640" y="5269610"/>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85" name="Ορθογώνιο 184"/>
                  <p:cNvSpPr>
                    <a:spLocks noRot="1" noChangeAspect="1" noMove="1" noResize="1" noEditPoints="1" noAdjustHandles="1" noChangeArrowheads="1" noChangeShapeType="1" noTextEdit="1"/>
                  </p:cNvSpPr>
                  <p:nvPr/>
                </p:nvSpPr>
                <p:spPr>
                  <a:xfrm>
                    <a:off x="2920640" y="5269610"/>
                    <a:ext cx="474809" cy="338554"/>
                  </a:xfrm>
                  <a:prstGeom prst="rect">
                    <a:avLst/>
                  </a:prstGeom>
                  <a:blipFill>
                    <a:blip r:embed="rId14"/>
                    <a:stretch>
                      <a:fillRect/>
                    </a:stretch>
                  </a:blipFill>
                </p:spPr>
                <p:txBody>
                  <a:bodyPr/>
                  <a:lstStyle/>
                  <a:p>
                    <a:r>
                      <a:rPr lang="el-GR">
                        <a:noFill/>
                      </a:rPr>
                      <a:t> </a:t>
                    </a:r>
                  </a:p>
                </p:txBody>
              </p:sp>
            </mc:Fallback>
          </mc:AlternateContent>
          <p:grpSp>
            <p:nvGrpSpPr>
              <p:cNvPr id="186" name="Ομάδα 185"/>
              <p:cNvGrpSpPr/>
              <p:nvPr/>
            </p:nvGrpSpPr>
            <p:grpSpPr>
              <a:xfrm>
                <a:off x="2832012" y="4636837"/>
                <a:ext cx="504797" cy="338554"/>
                <a:chOff x="2410008" y="5410285"/>
                <a:chExt cx="504797" cy="338554"/>
              </a:xfrm>
            </p:grpSpPr>
            <p:cxnSp>
              <p:nvCxnSpPr>
                <p:cNvPr id="187" name="Ευθύγραμμο βέλος σύνδεσης 186"/>
                <p:cNvCxnSpPr/>
                <p:nvPr/>
              </p:nvCxnSpPr>
              <p:spPr>
                <a:xfrm rot="16200000" flipH="1"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Ορθογώνιο 187"/>
                    <p:cNvSpPr/>
                    <p:nvPr/>
                  </p:nvSpPr>
                  <p:spPr>
                    <a:xfrm>
                      <a:off x="2439996" y="5410285"/>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88" name="Ορθογώνιο 187"/>
                    <p:cNvSpPr>
                      <a:spLocks noRot="1" noChangeAspect="1" noMove="1" noResize="1" noEditPoints="1" noAdjustHandles="1" noChangeArrowheads="1" noChangeShapeType="1" noTextEdit="1"/>
                    </p:cNvSpPr>
                    <p:nvPr/>
                  </p:nvSpPr>
                  <p:spPr>
                    <a:xfrm>
                      <a:off x="2439996" y="5410285"/>
                      <a:ext cx="474809" cy="338554"/>
                    </a:xfrm>
                    <a:prstGeom prst="rect">
                      <a:avLst/>
                    </a:prstGeom>
                    <a:blipFill>
                      <a:blip r:embed="rId15"/>
                      <a:stretch>
                        <a:fillRect/>
                      </a:stretch>
                    </a:blipFill>
                  </p:spPr>
                  <p:txBody>
                    <a:bodyPr/>
                    <a:lstStyle/>
                    <a:p>
                      <a:r>
                        <a:rPr lang="el-GR">
                          <a:noFill/>
                        </a:rPr>
                        <a:t> </a:t>
                      </a:r>
                    </a:p>
                  </p:txBody>
                </p:sp>
              </mc:Fallback>
            </mc:AlternateContent>
          </p:grpSp>
          <p:grpSp>
            <p:nvGrpSpPr>
              <p:cNvPr id="189" name="Ομάδα 188"/>
              <p:cNvGrpSpPr/>
              <p:nvPr/>
            </p:nvGrpSpPr>
            <p:grpSpPr>
              <a:xfrm>
                <a:off x="1712514" y="5210436"/>
                <a:ext cx="474809" cy="404170"/>
                <a:chOff x="1712514" y="5210436"/>
                <a:chExt cx="474809" cy="404170"/>
              </a:xfrm>
            </p:grpSpPr>
            <mc:AlternateContent xmlns:mc="http://schemas.openxmlformats.org/markup-compatibility/2006" xmlns:a14="http://schemas.microsoft.com/office/drawing/2010/main">
              <mc:Choice Requires="a14">
                <p:sp>
                  <p:nvSpPr>
                    <p:cNvPr id="190" name="Ορθογώνιο 189"/>
                    <p:cNvSpPr/>
                    <p:nvPr/>
                  </p:nvSpPr>
                  <p:spPr>
                    <a:xfrm>
                      <a:off x="1712514" y="521043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90" name="Ορθογώνιο 189"/>
                    <p:cNvSpPr>
                      <a:spLocks noRot="1" noChangeAspect="1" noMove="1" noResize="1" noEditPoints="1" noAdjustHandles="1" noChangeArrowheads="1" noChangeShapeType="1" noTextEdit="1"/>
                    </p:cNvSpPr>
                    <p:nvPr/>
                  </p:nvSpPr>
                  <p:spPr>
                    <a:xfrm>
                      <a:off x="1712514" y="5210436"/>
                      <a:ext cx="474809" cy="338554"/>
                    </a:xfrm>
                    <a:prstGeom prst="rect">
                      <a:avLst/>
                    </a:prstGeom>
                    <a:blipFill>
                      <a:blip r:embed="rId16"/>
                      <a:stretch>
                        <a:fillRect/>
                      </a:stretch>
                    </a:blipFill>
                  </p:spPr>
                  <p:txBody>
                    <a:bodyPr/>
                    <a:lstStyle/>
                    <a:p>
                      <a:r>
                        <a:rPr lang="el-GR">
                          <a:noFill/>
                        </a:rPr>
                        <a:t> </a:t>
                      </a:r>
                    </a:p>
                  </p:txBody>
                </p:sp>
              </mc:Fallback>
            </mc:AlternateContent>
            <p:cxnSp>
              <p:nvCxnSpPr>
                <p:cNvPr id="191" name="Ευθύγραμμο βέλος σύνδεσης 190"/>
                <p:cNvCxnSpPr/>
                <p:nvPr/>
              </p:nvCxnSpPr>
              <p:spPr>
                <a:xfrm>
                  <a:off x="1784609" y="5254606"/>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217" name="Ορθογώνιο 216"/>
            <p:cNvSpPr/>
            <p:nvPr/>
          </p:nvSpPr>
          <p:spPr>
            <a:xfrm>
              <a:off x="797729" y="6453499"/>
              <a:ext cx="3451586"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Διαμήκης διατομή σωληνοειδούς</a:t>
              </a:r>
              <a:endParaRPr lang="el-GR" dirty="0"/>
            </a:p>
          </p:txBody>
        </p:sp>
      </p:grpSp>
      <p:grpSp>
        <p:nvGrpSpPr>
          <p:cNvPr id="225" name="Ομάδα 224"/>
          <p:cNvGrpSpPr/>
          <p:nvPr/>
        </p:nvGrpSpPr>
        <p:grpSpPr>
          <a:xfrm>
            <a:off x="5008426" y="1902826"/>
            <a:ext cx="7066344" cy="357409"/>
            <a:chOff x="5008426" y="1879380"/>
            <a:chExt cx="7066344" cy="357409"/>
          </a:xfrm>
        </p:grpSpPr>
        <p:sp>
          <p:nvSpPr>
            <p:cNvPr id="219" name="Ορθογώνιο 218"/>
            <p:cNvSpPr/>
            <p:nvPr/>
          </p:nvSpPr>
          <p:spPr>
            <a:xfrm>
              <a:off x="5008426" y="1898235"/>
              <a:ext cx="6163668"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Στο εσωτερικό του σωληνοειδούς το μαγνητικό πεδίο είναι ομογενές:</a:t>
              </a:r>
              <a:endParaRPr lang="el-GR"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0" name="TextBox 219"/>
                <p:cNvSpPr txBox="1"/>
                <p:nvPr/>
              </p:nvSpPr>
              <p:spPr>
                <a:xfrm>
                  <a:off x="11100964" y="1912274"/>
                  <a:ext cx="468077"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11100964" y="1912274"/>
                  <a:ext cx="468077" cy="310598"/>
                </a:xfrm>
                <a:prstGeom prst="rect">
                  <a:avLst/>
                </a:prstGeom>
                <a:blipFill>
                  <a:blip r:embed="rId17"/>
                  <a:stretch>
                    <a:fillRect l="-10390" r="-3896" b="-10000"/>
                  </a:stretch>
                </a:blipFill>
              </p:spPr>
              <p:txBody>
                <a:bodyPr/>
                <a:lstStyle/>
                <a:p>
                  <a:r>
                    <a:rPr lang="el-GR">
                      <a:noFill/>
                    </a:rPr>
                    <a:t> </a:t>
                  </a:r>
                </a:p>
              </p:txBody>
            </p:sp>
          </mc:Fallback>
        </mc:AlternateContent>
        <p:sp>
          <p:nvSpPr>
            <p:cNvPr id="221" name="Ορθογώνιο 220"/>
            <p:cNvSpPr/>
            <p:nvPr/>
          </p:nvSpPr>
          <p:spPr>
            <a:xfrm>
              <a:off x="11462102" y="1879380"/>
              <a:ext cx="612668" cy="338554"/>
            </a:xfrm>
            <a:prstGeom prst="rect">
              <a:avLst/>
            </a:prstGeom>
          </p:spPr>
          <p:txBody>
            <a:bodyPr wrap="none">
              <a:spAutoFit/>
            </a:bodyPr>
            <a:lstStyle/>
            <a:p>
              <a:r>
                <a:rPr lang="el-GR" sz="1600" b="1" dirty="0" err="1">
                  <a:solidFill>
                    <a:srgbClr val="FF0000"/>
                  </a:solidFill>
                  <a:latin typeface="Times New Roman" panose="02020603050405020304" pitchFamily="18" charset="0"/>
                  <a:cs typeface="Times New Roman" panose="02020603050405020304" pitchFamily="18" charset="0"/>
                </a:rPr>
                <a:t>σταθ</a:t>
              </a:r>
              <a:endParaRPr lang="el-GR" sz="1600" dirty="0">
                <a:solidFill>
                  <a:srgbClr val="FF0000"/>
                </a:solidFill>
              </a:endParaRPr>
            </a:p>
          </p:txBody>
        </p:sp>
      </p:grpSp>
      <p:grpSp>
        <p:nvGrpSpPr>
          <p:cNvPr id="226" name="Ομάδα 225"/>
          <p:cNvGrpSpPr/>
          <p:nvPr/>
        </p:nvGrpSpPr>
        <p:grpSpPr>
          <a:xfrm>
            <a:off x="4996702" y="2419726"/>
            <a:ext cx="5638507" cy="356320"/>
            <a:chOff x="4996702" y="2325942"/>
            <a:chExt cx="5638507" cy="356320"/>
          </a:xfrm>
        </p:grpSpPr>
        <p:sp>
          <p:nvSpPr>
            <p:cNvPr id="222" name="Ορθογώνιο 221"/>
            <p:cNvSpPr/>
            <p:nvPr/>
          </p:nvSpPr>
          <p:spPr>
            <a:xfrm>
              <a:off x="4996702" y="2343708"/>
              <a:ext cx="4979638"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Έξω από το σωληνοειδές δεν υπάρχει μαγνητικό πεδίο:</a:t>
              </a:r>
              <a:endParaRPr lang="el-GR"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3" name="TextBox 222"/>
                <p:cNvSpPr txBox="1"/>
                <p:nvPr/>
              </p:nvSpPr>
              <p:spPr>
                <a:xfrm>
                  <a:off x="9965154" y="2325942"/>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oMath>
                    </m:oMathPara>
                  </a14:m>
                  <a:endParaRPr lang="el-GR" b="1" dirty="0">
                    <a:solidFill>
                      <a:srgbClr val="FF0000"/>
                    </a:solidFill>
                  </a:endParaRPr>
                </a:p>
              </p:txBody>
            </p:sp>
          </mc:Choice>
          <mc:Fallback xmlns="">
            <p:sp>
              <p:nvSpPr>
                <p:cNvPr id="223" name="TextBox 222"/>
                <p:cNvSpPr txBox="1">
                  <a:spLocks noRot="1" noChangeAspect="1" noMove="1" noResize="1" noEditPoints="1" noAdjustHandles="1" noChangeArrowheads="1" noChangeShapeType="1" noTextEdit="1"/>
                </p:cNvSpPr>
                <p:nvPr/>
              </p:nvSpPr>
              <p:spPr>
                <a:xfrm>
                  <a:off x="9965154" y="2325942"/>
                  <a:ext cx="670055" cy="310598"/>
                </a:xfrm>
                <a:prstGeom prst="rect">
                  <a:avLst/>
                </a:prstGeom>
                <a:blipFill>
                  <a:blip r:embed="rId18"/>
                  <a:stretch>
                    <a:fillRect l="-7273" r="-7273" b="-7843"/>
                  </a:stretch>
                </a:blipFill>
              </p:spPr>
              <p:txBody>
                <a:bodyPr/>
                <a:lstStyle/>
                <a:p>
                  <a:r>
                    <a:rPr lang="el-GR">
                      <a:noFill/>
                    </a:rPr>
                    <a:t> </a:t>
                  </a:r>
                </a:p>
              </p:txBody>
            </p:sp>
          </mc:Fallback>
        </mc:AlternateContent>
      </p:grpSp>
      <p:grpSp>
        <p:nvGrpSpPr>
          <p:cNvPr id="233" name="Ομάδα 232"/>
          <p:cNvGrpSpPr/>
          <p:nvPr/>
        </p:nvGrpSpPr>
        <p:grpSpPr>
          <a:xfrm>
            <a:off x="6982547" y="4044462"/>
            <a:ext cx="1708586" cy="1675132"/>
            <a:chOff x="6982547" y="4044462"/>
            <a:chExt cx="1708586" cy="1675132"/>
          </a:xfrm>
        </p:grpSpPr>
        <mc:AlternateContent xmlns:mc="http://schemas.openxmlformats.org/markup-compatibility/2006" xmlns:a14="http://schemas.microsoft.com/office/drawing/2010/main">
          <mc:Choice Requires="a14">
            <p:sp>
              <p:nvSpPr>
                <p:cNvPr id="210" name="Ορθογώνιο 209"/>
                <p:cNvSpPr/>
                <p:nvPr/>
              </p:nvSpPr>
              <p:spPr>
                <a:xfrm>
                  <a:off x="7527033" y="5351095"/>
                  <a:ext cx="11641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𝟎</m:t>
                        </m:r>
                      </m:oMath>
                    </m:oMathPara>
                  </a14:m>
                  <a:endParaRPr lang="el-GR" sz="1600" dirty="0"/>
                </a:p>
              </p:txBody>
            </p:sp>
          </mc:Choice>
          <mc:Fallback xmlns="">
            <p:sp>
              <p:nvSpPr>
                <p:cNvPr id="210" name="Ορθογώνιο 209"/>
                <p:cNvSpPr>
                  <a:spLocks noRot="1" noChangeAspect="1" noMove="1" noResize="1" noEditPoints="1" noAdjustHandles="1" noChangeArrowheads="1" noChangeShapeType="1" noTextEdit="1"/>
                </p:cNvSpPr>
                <p:nvPr/>
              </p:nvSpPr>
              <p:spPr>
                <a:xfrm>
                  <a:off x="7527033" y="5351095"/>
                  <a:ext cx="1164100" cy="368499"/>
                </a:xfrm>
                <a:prstGeom prst="rect">
                  <a:avLst/>
                </a:prstGeom>
                <a:blipFill>
                  <a:blip r:embed="rId19"/>
                  <a:stretch>
                    <a:fillRect/>
                  </a:stretch>
                </a:blipFill>
              </p:spPr>
              <p:txBody>
                <a:bodyPr/>
                <a:lstStyle/>
                <a:p>
                  <a:r>
                    <a:rPr lang="el-GR">
                      <a:noFill/>
                    </a:rPr>
                    <a:t> </a:t>
                  </a:r>
                </a:p>
              </p:txBody>
            </p:sp>
          </mc:Fallback>
        </mc:AlternateContent>
        <p:cxnSp>
          <p:nvCxnSpPr>
            <p:cNvPr id="231" name="Ευθεία γραμμή σύνδεσης 230"/>
            <p:cNvCxnSpPr/>
            <p:nvPr/>
          </p:nvCxnSpPr>
          <p:spPr>
            <a:xfrm flipV="1">
              <a:off x="6982547" y="4044462"/>
              <a:ext cx="981759" cy="4542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36" name="Ομάδα 235"/>
          <p:cNvGrpSpPr/>
          <p:nvPr/>
        </p:nvGrpSpPr>
        <p:grpSpPr>
          <a:xfrm>
            <a:off x="7421524" y="4091354"/>
            <a:ext cx="1514075" cy="2097160"/>
            <a:chOff x="7421524" y="4091354"/>
            <a:chExt cx="1514075" cy="2097160"/>
          </a:xfrm>
        </p:grpSpPr>
        <mc:AlternateContent xmlns:mc="http://schemas.openxmlformats.org/markup-compatibility/2006" xmlns:a14="http://schemas.microsoft.com/office/drawing/2010/main">
          <mc:Choice Requires="a14">
            <p:sp>
              <p:nvSpPr>
                <p:cNvPr id="213" name="Ορθογώνιο 212"/>
                <p:cNvSpPr/>
                <p:nvPr/>
              </p:nvSpPr>
              <p:spPr>
                <a:xfrm>
                  <a:off x="7421524" y="5820015"/>
                  <a:ext cx="11641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m:t>
                        </m:r>
                        <m:r>
                          <a:rPr lang="el-GR" sz="1600" b="1" i="1" smtClean="0">
                            <a:solidFill>
                              <a:srgbClr val="FF0000"/>
                            </a:solidFill>
                            <a:latin typeface="Cambria Math" panose="02040503050406030204" pitchFamily="18" charset="0"/>
                            <a:ea typeface="Cambria Math" panose="02040503050406030204" pitchFamily="18" charset="0"/>
                          </a:rPr>
                          <m:t>𝟎</m:t>
                        </m:r>
                      </m:oMath>
                    </m:oMathPara>
                  </a14:m>
                  <a:endParaRPr lang="el-GR" sz="1600" dirty="0"/>
                </a:p>
              </p:txBody>
            </p:sp>
          </mc:Choice>
          <mc:Fallback xmlns="">
            <p:sp>
              <p:nvSpPr>
                <p:cNvPr id="213" name="Ορθογώνιο 212"/>
                <p:cNvSpPr>
                  <a:spLocks noRot="1" noChangeAspect="1" noMove="1" noResize="1" noEditPoints="1" noAdjustHandles="1" noChangeArrowheads="1" noChangeShapeType="1" noTextEdit="1"/>
                </p:cNvSpPr>
                <p:nvPr/>
              </p:nvSpPr>
              <p:spPr>
                <a:xfrm>
                  <a:off x="7421524" y="5820015"/>
                  <a:ext cx="1164100" cy="368499"/>
                </a:xfrm>
                <a:prstGeom prst="rect">
                  <a:avLst/>
                </a:prstGeom>
                <a:blipFill>
                  <a:blip r:embed="rId20"/>
                  <a:stretch>
                    <a:fillRect/>
                  </a:stretch>
                </a:blipFill>
              </p:spPr>
              <p:txBody>
                <a:bodyPr/>
                <a:lstStyle/>
                <a:p>
                  <a:r>
                    <a:rPr lang="el-GR">
                      <a:noFill/>
                    </a:rPr>
                    <a:t> </a:t>
                  </a:r>
                </a:p>
              </p:txBody>
            </p:sp>
          </mc:Fallback>
        </mc:AlternateContent>
        <p:cxnSp>
          <p:nvCxnSpPr>
            <p:cNvPr id="235" name="Ευθεία γραμμή σύνδεσης 234"/>
            <p:cNvCxnSpPr/>
            <p:nvPr/>
          </p:nvCxnSpPr>
          <p:spPr>
            <a:xfrm flipV="1">
              <a:off x="7953840" y="4091354"/>
              <a:ext cx="981759" cy="4542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39" name="Ομάδα 238"/>
          <p:cNvGrpSpPr/>
          <p:nvPr/>
        </p:nvGrpSpPr>
        <p:grpSpPr>
          <a:xfrm>
            <a:off x="7409802" y="4027720"/>
            <a:ext cx="2662703" cy="2641438"/>
            <a:chOff x="7409802" y="4027720"/>
            <a:chExt cx="2662703" cy="2641438"/>
          </a:xfrm>
        </p:grpSpPr>
        <mc:AlternateContent xmlns:mc="http://schemas.openxmlformats.org/markup-compatibility/2006" xmlns:a14="http://schemas.microsoft.com/office/drawing/2010/main">
          <mc:Choice Requires="a14">
            <p:sp>
              <p:nvSpPr>
                <p:cNvPr id="216" name="Ορθογώνιο 215"/>
                <p:cNvSpPr/>
                <p:nvPr/>
              </p:nvSpPr>
              <p:spPr>
                <a:xfrm>
                  <a:off x="7409802" y="6300659"/>
                  <a:ext cx="11641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𝟎</m:t>
                        </m:r>
                      </m:oMath>
                    </m:oMathPara>
                  </a14:m>
                  <a:endParaRPr lang="el-GR" sz="1600" dirty="0"/>
                </a:p>
              </p:txBody>
            </p:sp>
          </mc:Choice>
          <mc:Fallback xmlns="">
            <p:sp>
              <p:nvSpPr>
                <p:cNvPr id="216" name="Ορθογώνιο 215"/>
                <p:cNvSpPr>
                  <a:spLocks noRot="1" noChangeAspect="1" noMove="1" noResize="1" noEditPoints="1" noAdjustHandles="1" noChangeArrowheads="1" noChangeShapeType="1" noTextEdit="1"/>
                </p:cNvSpPr>
                <p:nvPr/>
              </p:nvSpPr>
              <p:spPr>
                <a:xfrm>
                  <a:off x="7409802" y="6300659"/>
                  <a:ext cx="1164100" cy="368499"/>
                </a:xfrm>
                <a:prstGeom prst="rect">
                  <a:avLst/>
                </a:prstGeom>
                <a:blipFill>
                  <a:blip r:embed="rId21"/>
                  <a:stretch>
                    <a:fillRect/>
                  </a:stretch>
                </a:blipFill>
              </p:spPr>
              <p:txBody>
                <a:bodyPr/>
                <a:lstStyle/>
                <a:p>
                  <a:r>
                    <a:rPr lang="el-GR">
                      <a:noFill/>
                    </a:rPr>
                    <a:t> </a:t>
                  </a:r>
                </a:p>
              </p:txBody>
            </p:sp>
          </mc:Fallback>
        </mc:AlternateContent>
        <p:cxnSp>
          <p:nvCxnSpPr>
            <p:cNvPr id="237" name="Ευθεία γραμμή σύνδεσης 236"/>
            <p:cNvCxnSpPr/>
            <p:nvPr/>
          </p:nvCxnSpPr>
          <p:spPr>
            <a:xfrm flipV="1">
              <a:off x="9090746" y="4027720"/>
              <a:ext cx="981759" cy="4542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0" name="Ορθογώνιο 239"/>
              <p:cNvSpPr/>
              <p:nvPr/>
            </p:nvSpPr>
            <p:spPr>
              <a:xfrm>
                <a:off x="9263751" y="5307504"/>
                <a:ext cx="2528384"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𝚩𝚪𝚫𝚨</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e>
                      </m:nary>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a:solidFill>
                            <a:srgbClr val="FF0000"/>
                          </a:solidFill>
                          <a:latin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oMath>
                  </m:oMathPara>
                </a14:m>
                <a:endParaRPr lang="el-GR" dirty="0"/>
              </a:p>
            </p:txBody>
          </p:sp>
        </mc:Choice>
        <mc:Fallback xmlns="">
          <p:sp>
            <p:nvSpPr>
              <p:cNvPr id="240" name="Ορθογώνιο 239"/>
              <p:cNvSpPr>
                <a:spLocks noRot="1" noChangeAspect="1" noMove="1" noResize="1" noEditPoints="1" noAdjustHandles="1" noChangeArrowheads="1" noChangeShapeType="1" noTextEdit="1"/>
              </p:cNvSpPr>
              <p:nvPr/>
            </p:nvSpPr>
            <p:spPr>
              <a:xfrm>
                <a:off x="9263751" y="5307504"/>
                <a:ext cx="2528384" cy="949875"/>
              </a:xfrm>
              <a:prstGeom prst="rect">
                <a:avLst/>
              </a:prstGeom>
              <a:blipFill>
                <a:blip r:embed="rId22"/>
                <a:stretch>
                  <a:fillRect/>
                </a:stretch>
              </a:blipFill>
            </p:spPr>
            <p:txBody>
              <a:bodyPr/>
              <a:lstStyle/>
              <a:p>
                <a:r>
                  <a:rPr lang="el-GR">
                    <a:noFill/>
                  </a:rPr>
                  <a:t> </a:t>
                </a:r>
              </a:p>
            </p:txBody>
          </p:sp>
        </mc:Fallback>
      </mc:AlternateContent>
      <p:grpSp>
        <p:nvGrpSpPr>
          <p:cNvPr id="245" name="Ομάδα 244"/>
          <p:cNvGrpSpPr/>
          <p:nvPr/>
        </p:nvGrpSpPr>
        <p:grpSpPr>
          <a:xfrm>
            <a:off x="4680178" y="3796798"/>
            <a:ext cx="5400000" cy="2872360"/>
            <a:chOff x="4680178" y="3796798"/>
            <a:chExt cx="5400000" cy="2872360"/>
          </a:xfrm>
        </p:grpSpPr>
        <p:sp>
          <p:nvSpPr>
            <p:cNvPr id="242" name="Δεξί άγκιστρο 241"/>
            <p:cNvSpPr/>
            <p:nvPr/>
          </p:nvSpPr>
          <p:spPr>
            <a:xfrm>
              <a:off x="8909653" y="4944906"/>
              <a:ext cx="324000" cy="1724252"/>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244" name="Ομάδα 243"/>
            <p:cNvGrpSpPr/>
            <p:nvPr/>
          </p:nvGrpSpPr>
          <p:grpSpPr>
            <a:xfrm>
              <a:off x="4680178" y="3796798"/>
              <a:ext cx="5400000" cy="1307106"/>
              <a:chOff x="4680178" y="3796798"/>
              <a:chExt cx="5400000" cy="1307106"/>
            </a:xfrm>
          </p:grpSpPr>
          <p:sp>
            <p:nvSpPr>
              <p:cNvPr id="241" name="Ορθογώνιο 240"/>
              <p:cNvSpPr/>
              <p:nvPr/>
            </p:nvSpPr>
            <p:spPr>
              <a:xfrm>
                <a:off x="4680178" y="3796798"/>
                <a:ext cx="5400000" cy="86400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3" name="Ευθύγραμμο βέλος σύνδεσης 242"/>
              <p:cNvCxnSpPr/>
              <p:nvPr/>
            </p:nvCxnSpPr>
            <p:spPr>
              <a:xfrm rot="5400000">
                <a:off x="9526407" y="4892920"/>
                <a:ext cx="421968"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35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wipe(left)">
                                      <p:cBhvr>
                                        <p:cTn id="12" dur="5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wipe(left)">
                                      <p:cBhvr>
                                        <p:cTn id="17" dur="500"/>
                                        <p:tgtEl>
                                          <p:spTgt spid="2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3"/>
                                        </p:tgtEl>
                                        <p:attrNameLst>
                                          <p:attrName>style.visibility</p:attrName>
                                        </p:attrNameLst>
                                      </p:cBhvr>
                                      <p:to>
                                        <p:strVal val="visible"/>
                                      </p:to>
                                    </p:set>
                                    <p:animEffect transition="in" filter="wipe(left)">
                                      <p:cBhvr>
                                        <p:cTn id="22" dur="500"/>
                                        <p:tgtEl>
                                          <p:spTgt spid="2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wipe(left)">
                                      <p:cBhvr>
                                        <p:cTn id="27" dur="5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6"/>
                                        </p:tgtEl>
                                        <p:attrNameLst>
                                          <p:attrName>style.visibility</p:attrName>
                                        </p:attrNameLst>
                                      </p:cBhvr>
                                      <p:to>
                                        <p:strVal val="visible"/>
                                      </p:to>
                                    </p:set>
                                    <p:animEffect transition="in" filter="wipe(left)">
                                      <p:cBhvr>
                                        <p:cTn id="32" dur="500"/>
                                        <p:tgtEl>
                                          <p:spTgt spid="2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8"/>
                                        </p:tgtEl>
                                        <p:attrNameLst>
                                          <p:attrName>style.visibility</p:attrName>
                                        </p:attrNameLst>
                                      </p:cBhvr>
                                      <p:to>
                                        <p:strVal val="visible"/>
                                      </p:to>
                                    </p:set>
                                    <p:animEffect transition="in" filter="wipe(left)">
                                      <p:cBhvr>
                                        <p:cTn id="37" dur="500"/>
                                        <p:tgtEl>
                                          <p:spTgt spid="2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9"/>
                                        </p:tgtEl>
                                        <p:attrNameLst>
                                          <p:attrName>style.visibility</p:attrName>
                                        </p:attrNameLst>
                                      </p:cBhvr>
                                      <p:to>
                                        <p:strVal val="visible"/>
                                      </p:to>
                                    </p:set>
                                    <p:animEffect transition="in" filter="wipe(left)">
                                      <p:cBhvr>
                                        <p:cTn id="42" dur="500"/>
                                        <p:tgtEl>
                                          <p:spTgt spid="2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5"/>
                                        </p:tgtEl>
                                        <p:attrNameLst>
                                          <p:attrName>style.visibility</p:attrName>
                                        </p:attrNameLst>
                                      </p:cBhvr>
                                      <p:to>
                                        <p:strVal val="visible"/>
                                      </p:to>
                                    </p:set>
                                    <p:animEffect transition="in" filter="wipe(left)">
                                      <p:cBhvr>
                                        <p:cTn id="47" dur="500"/>
                                        <p:tgtEl>
                                          <p:spTgt spid="2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0"/>
                                        </p:tgtEl>
                                        <p:attrNameLst>
                                          <p:attrName>style.visibility</p:attrName>
                                        </p:attrNameLst>
                                      </p:cBhvr>
                                      <p:to>
                                        <p:strVal val="visible"/>
                                      </p:to>
                                    </p:set>
                                    <p:animEffect transition="in" filter="wipe(left)">
                                      <p:cBhvr>
                                        <p:cTn id="52"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4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Ομάδα 23"/>
          <p:cNvGrpSpPr/>
          <p:nvPr/>
        </p:nvGrpSpPr>
        <p:grpSpPr>
          <a:xfrm>
            <a:off x="507665" y="1024167"/>
            <a:ext cx="4368345" cy="5798664"/>
            <a:chOff x="507665" y="1024167"/>
            <a:chExt cx="4368345" cy="5798664"/>
          </a:xfrm>
        </p:grpSpPr>
        <p:grpSp>
          <p:nvGrpSpPr>
            <p:cNvPr id="25" name="Ομάδα 24"/>
            <p:cNvGrpSpPr/>
            <p:nvPr/>
          </p:nvGrpSpPr>
          <p:grpSpPr>
            <a:xfrm>
              <a:off x="507665" y="1024167"/>
              <a:ext cx="4368345" cy="5356067"/>
              <a:chOff x="507665" y="1176566"/>
              <a:chExt cx="4368345" cy="5356067"/>
            </a:xfrm>
          </p:grpSpPr>
          <p:grpSp>
            <p:nvGrpSpPr>
              <p:cNvPr id="27" name="Ομάδα 26"/>
              <p:cNvGrpSpPr/>
              <p:nvPr/>
            </p:nvGrpSpPr>
            <p:grpSpPr>
              <a:xfrm>
                <a:off x="507665" y="1176566"/>
                <a:ext cx="4368345" cy="5356067"/>
                <a:chOff x="507665" y="1176566"/>
                <a:chExt cx="4368345" cy="5356067"/>
              </a:xfrm>
            </p:grpSpPr>
            <p:sp>
              <p:nvSpPr>
                <p:cNvPr id="39" name="Ορθογώνιο 38"/>
                <p:cNvSpPr/>
                <p:nvPr/>
              </p:nvSpPr>
              <p:spPr>
                <a:xfrm>
                  <a:off x="1772930" y="1607042"/>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0" name="Ομάδα 39"/>
                <p:cNvGrpSpPr/>
                <p:nvPr/>
              </p:nvGrpSpPr>
              <p:grpSpPr>
                <a:xfrm>
                  <a:off x="507665" y="1657969"/>
                  <a:ext cx="4368345" cy="2818538"/>
                  <a:chOff x="507665" y="1657969"/>
                  <a:chExt cx="4368345" cy="2818538"/>
                </a:xfrm>
              </p:grpSpPr>
              <p:grpSp>
                <p:nvGrpSpPr>
                  <p:cNvPr id="166" name="Ομάδα 165"/>
                  <p:cNvGrpSpPr/>
                  <p:nvPr/>
                </p:nvGrpSpPr>
                <p:grpSpPr>
                  <a:xfrm>
                    <a:off x="507665" y="1657969"/>
                    <a:ext cx="4368345" cy="2818538"/>
                    <a:chOff x="507665" y="1353171"/>
                    <a:chExt cx="4368345" cy="2818538"/>
                  </a:xfrm>
                </p:grpSpPr>
                <p:grpSp>
                  <p:nvGrpSpPr>
                    <p:cNvPr id="172" name="Ομάδα 171"/>
                    <p:cNvGrpSpPr/>
                    <p:nvPr/>
                  </p:nvGrpSpPr>
                  <p:grpSpPr>
                    <a:xfrm>
                      <a:off x="507665" y="1353171"/>
                      <a:ext cx="4087783" cy="2186948"/>
                      <a:chOff x="507665" y="1353171"/>
                      <a:chExt cx="4087783" cy="2186948"/>
                    </a:xfrm>
                  </p:grpSpPr>
                  <p:grpSp>
                    <p:nvGrpSpPr>
                      <p:cNvPr id="176" name="Ομάδα 175"/>
                      <p:cNvGrpSpPr/>
                      <p:nvPr/>
                    </p:nvGrpSpPr>
                    <p:grpSpPr>
                      <a:xfrm rot="5400000">
                        <a:off x="1775965" y="84871"/>
                        <a:ext cx="1551183" cy="4087783"/>
                        <a:chOff x="6432904" y="2011794"/>
                        <a:chExt cx="1551183" cy="3901778"/>
                      </a:xfrm>
                    </p:grpSpPr>
                    <p:grpSp>
                      <p:nvGrpSpPr>
                        <p:cNvPr id="188" name="Ομάδα 187"/>
                        <p:cNvGrpSpPr/>
                        <p:nvPr/>
                      </p:nvGrpSpPr>
                      <p:grpSpPr>
                        <a:xfrm>
                          <a:off x="6432904" y="2011794"/>
                          <a:ext cx="1551183" cy="2659128"/>
                          <a:chOff x="6432904" y="2011794"/>
                          <a:chExt cx="1551183" cy="2659128"/>
                        </a:xfrm>
                      </p:grpSpPr>
                      <p:grpSp>
                        <p:nvGrpSpPr>
                          <p:cNvPr id="195" name="Ομάδα 194"/>
                          <p:cNvGrpSpPr/>
                          <p:nvPr/>
                        </p:nvGrpSpPr>
                        <p:grpSpPr>
                          <a:xfrm>
                            <a:off x="6444626" y="2011794"/>
                            <a:ext cx="1539461" cy="1416489"/>
                            <a:chOff x="6444626" y="2011794"/>
                            <a:chExt cx="1539461" cy="1416489"/>
                          </a:xfrm>
                        </p:grpSpPr>
                        <p:sp>
                          <p:nvSpPr>
                            <p:cNvPr id="202" name="Τόξο 201"/>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3" name="Τόξο 202"/>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4" name="Τόξο 203"/>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5" name="Τόξο 204"/>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6" name="Τόξο 205"/>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96" name="Ομάδα 195"/>
                          <p:cNvGrpSpPr/>
                          <p:nvPr/>
                        </p:nvGrpSpPr>
                        <p:grpSpPr>
                          <a:xfrm>
                            <a:off x="6432904" y="3254433"/>
                            <a:ext cx="1539461" cy="1416489"/>
                            <a:chOff x="6444626" y="2011794"/>
                            <a:chExt cx="1539461" cy="1416489"/>
                          </a:xfrm>
                        </p:grpSpPr>
                        <p:sp>
                          <p:nvSpPr>
                            <p:cNvPr id="197" name="Τόξο 196"/>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8" name="Τόξο 197"/>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9" name="Τόξο 198"/>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0" name="Τόξο 199"/>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1" name="Τόξο 200"/>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89" name="Ομάδα 188"/>
                        <p:cNvGrpSpPr/>
                        <p:nvPr/>
                      </p:nvGrpSpPr>
                      <p:grpSpPr>
                        <a:xfrm>
                          <a:off x="6432904" y="4497083"/>
                          <a:ext cx="1539461" cy="1416489"/>
                          <a:chOff x="6444626" y="2011794"/>
                          <a:chExt cx="1539461" cy="1416489"/>
                        </a:xfrm>
                      </p:grpSpPr>
                      <p:sp>
                        <p:nvSpPr>
                          <p:cNvPr id="190" name="Τόξο 189"/>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1" name="Τόξο 190"/>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2" name="Τόξο 191"/>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3" name="Τόξο 192"/>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4" name="Τόξο 193"/>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77" name="Ομάδα 176"/>
                      <p:cNvGrpSpPr/>
                      <p:nvPr/>
                    </p:nvGrpSpPr>
                    <p:grpSpPr>
                      <a:xfrm>
                        <a:off x="584629" y="2719754"/>
                        <a:ext cx="1512000" cy="791306"/>
                        <a:chOff x="584629" y="2719754"/>
                        <a:chExt cx="1330560" cy="791306"/>
                      </a:xfrm>
                    </p:grpSpPr>
                    <p:cxnSp>
                      <p:nvCxnSpPr>
                        <p:cNvPr id="186" name="Ευθεία γραμμή σύνδεσης 185"/>
                        <p:cNvCxnSpPr/>
                        <p:nvPr/>
                      </p:nvCxnSpPr>
                      <p:spPr>
                        <a:xfrm>
                          <a:off x="586154"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Ευθεία γραμμή σύνδεσης 186"/>
                        <p:cNvCxnSpPr/>
                        <p:nvPr/>
                      </p:nvCxnSpPr>
                      <p:spPr>
                        <a:xfrm rot="16200000" flipH="1">
                          <a:off x="1249909" y="2845780"/>
                          <a:ext cx="0" cy="133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Ομάδα 177"/>
                      <p:cNvGrpSpPr/>
                      <p:nvPr/>
                    </p:nvGrpSpPr>
                    <p:grpSpPr>
                      <a:xfrm flipH="1">
                        <a:off x="3067724" y="2779961"/>
                        <a:ext cx="1450198" cy="720000"/>
                        <a:chOff x="644769" y="2719754"/>
                        <a:chExt cx="1450198" cy="791306"/>
                      </a:xfrm>
                    </p:grpSpPr>
                    <p:cxnSp>
                      <p:nvCxnSpPr>
                        <p:cNvPr id="184" name="Ευθεία γραμμή σύνδεσης 183"/>
                        <p:cNvCxnSpPr/>
                        <p:nvPr/>
                      </p:nvCxnSpPr>
                      <p:spPr>
                        <a:xfrm>
                          <a:off x="644769"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Ευθεία γραμμή σύνδεσης 184"/>
                        <p:cNvCxnSpPr/>
                        <p:nvPr/>
                      </p:nvCxnSpPr>
                      <p:spPr>
                        <a:xfrm rot="16200000" flipH="1">
                          <a:off x="1374967" y="279106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Ομάδα 178"/>
                      <p:cNvGrpSpPr/>
                      <p:nvPr/>
                    </p:nvGrpSpPr>
                    <p:grpSpPr>
                      <a:xfrm>
                        <a:off x="2041701" y="3464654"/>
                        <a:ext cx="1059967" cy="75465"/>
                        <a:chOff x="1606283" y="3750877"/>
                        <a:chExt cx="1059967" cy="75465"/>
                      </a:xfrm>
                    </p:grpSpPr>
                    <p:sp>
                      <p:nvSpPr>
                        <p:cNvPr id="182" name="Οβάλ 181"/>
                        <p:cNvSpPr/>
                        <p:nvPr/>
                      </p:nvSpPr>
                      <p:spPr>
                        <a:xfrm>
                          <a:off x="1606283" y="3754342"/>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3" name="Οβάλ 182"/>
                        <p:cNvSpPr/>
                        <p:nvPr/>
                      </p:nvSpPr>
                      <p:spPr>
                        <a:xfrm>
                          <a:off x="2594250" y="3750877"/>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80" name="Οβάλ 179"/>
                      <p:cNvSpPr/>
                      <p:nvPr/>
                    </p:nvSpPr>
                    <p:spPr>
                      <a:xfrm>
                        <a:off x="561833" y="273223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1" name="Οβάλ 180"/>
                      <p:cNvSpPr/>
                      <p:nvPr/>
                    </p:nvSpPr>
                    <p:spPr>
                      <a:xfrm>
                        <a:off x="4467369" y="273436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73" name="Ευθύγραμμο βέλος σύνδεσης 172"/>
                    <p:cNvCxnSpPr/>
                    <p:nvPr/>
                  </p:nvCxnSpPr>
                  <p:spPr>
                    <a:xfrm flipV="1">
                      <a:off x="4623970" y="2951360"/>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601576" y="3021271"/>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175" name="TextBox 174"/>
                    <p:cNvSpPr txBox="1"/>
                    <p:nvPr/>
                  </p:nvSpPr>
                  <p:spPr>
                    <a:xfrm>
                      <a:off x="2286466" y="3802377"/>
                      <a:ext cx="338554" cy="369332"/>
                    </a:xfrm>
                    <a:prstGeom prst="rect">
                      <a:avLst/>
                    </a:prstGeom>
                    <a:noFill/>
                    <a:ln>
                      <a:noFill/>
                    </a:ln>
                  </p:spPr>
                  <p:txBody>
                    <a:bodyPr wrap="none" rtlCol="0">
                      <a:spAutoFit/>
                    </a:bodyPr>
                    <a:lstStyle/>
                    <a:p>
                      <a:r>
                        <a:rPr lang="el-GR" b="1" i="1" dirty="0">
                          <a:latin typeface="Times New Roman" panose="02020603050405020304" pitchFamily="18" charset="0"/>
                          <a:cs typeface="Times New Roman" panose="02020603050405020304" pitchFamily="18" charset="0"/>
                        </a:rPr>
                        <a:t>Ε</a:t>
                      </a:r>
                    </a:p>
                  </p:txBody>
                </p:sp>
              </p:grpSp>
              <p:grpSp>
                <p:nvGrpSpPr>
                  <p:cNvPr id="167" name="Ομάδα 166"/>
                  <p:cNvGrpSpPr/>
                  <p:nvPr/>
                </p:nvGrpSpPr>
                <p:grpSpPr>
                  <a:xfrm flipH="1">
                    <a:off x="2046756" y="3326069"/>
                    <a:ext cx="995936" cy="988470"/>
                    <a:chOff x="2223004" y="5309837"/>
                    <a:chExt cx="995936" cy="988470"/>
                  </a:xfrm>
                </p:grpSpPr>
                <p:cxnSp>
                  <p:nvCxnSpPr>
                    <p:cNvPr id="168" name="Ευθεία γραμμή σύνδεσης 167"/>
                    <p:cNvCxnSpPr/>
                    <p:nvPr/>
                  </p:nvCxnSpPr>
                  <p:spPr>
                    <a:xfrm>
                      <a:off x="2223004" y="5789152"/>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9" name="Ευθεία γραμμή σύνδεσης 168"/>
                    <p:cNvCxnSpPr/>
                    <p:nvPr/>
                  </p:nvCxnSpPr>
                  <p:spPr>
                    <a:xfrm>
                      <a:off x="2614659" y="5309837"/>
                      <a:ext cx="0" cy="98847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0" name="Ευθεία γραμμή σύνδεσης 169"/>
                    <p:cNvCxnSpPr/>
                    <p:nvPr/>
                  </p:nvCxnSpPr>
                  <p:spPr>
                    <a:xfrm>
                      <a:off x="2822940" y="5785687"/>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1" name="Ευθεία γραμμή σύνδεσης 170"/>
                    <p:cNvCxnSpPr/>
                    <p:nvPr/>
                  </p:nvCxnSpPr>
                  <p:spPr>
                    <a:xfrm>
                      <a:off x="2782971" y="5540293"/>
                      <a:ext cx="0" cy="504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41" name="Ορθογώνιο 40"/>
                <p:cNvSpPr/>
                <p:nvPr/>
              </p:nvSpPr>
              <p:spPr>
                <a:xfrm>
                  <a:off x="1488991" y="2189263"/>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42" name="Ορθογώνιο 41"/>
                <p:cNvSpPr/>
                <p:nvPr/>
              </p:nvSpPr>
              <p:spPr>
                <a:xfrm>
                  <a:off x="3282618" y="2212710"/>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Β</a:t>
                  </a:r>
                  <a:endParaRPr lang="el-GR" dirty="0"/>
                </a:p>
              </p:txBody>
            </p:sp>
            <p:sp>
              <p:nvSpPr>
                <p:cNvPr id="43" name="Ορθογώνιο 42"/>
                <p:cNvSpPr/>
                <p:nvPr/>
              </p:nvSpPr>
              <p:spPr>
                <a:xfrm>
                  <a:off x="3235727" y="1310040"/>
                  <a:ext cx="332142"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Γ</a:t>
                  </a:r>
                  <a:endParaRPr lang="el-GR" dirty="0"/>
                </a:p>
              </p:txBody>
            </p:sp>
            <p:sp>
              <p:nvSpPr>
                <p:cNvPr id="44" name="Ορθογώνιο 43"/>
                <p:cNvSpPr/>
                <p:nvPr/>
              </p:nvSpPr>
              <p:spPr>
                <a:xfrm>
                  <a:off x="1582776" y="1298311"/>
                  <a:ext cx="328936"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Δ</a:t>
                  </a:r>
                  <a:endParaRPr lang="el-GR" dirty="0"/>
                </a:p>
              </p:txBody>
            </p:sp>
            <p:grpSp>
              <p:nvGrpSpPr>
                <p:cNvPr id="45" name="Ομάδα 44"/>
                <p:cNvGrpSpPr/>
                <p:nvPr/>
              </p:nvGrpSpPr>
              <p:grpSpPr>
                <a:xfrm>
                  <a:off x="831643" y="4611522"/>
                  <a:ext cx="3521065" cy="1921111"/>
                  <a:chOff x="831643" y="4611522"/>
                  <a:chExt cx="3521065" cy="1921111"/>
                </a:xfrm>
              </p:grpSpPr>
              <p:grpSp>
                <p:nvGrpSpPr>
                  <p:cNvPr id="47" name="Ομάδα 46"/>
                  <p:cNvGrpSpPr/>
                  <p:nvPr/>
                </p:nvGrpSpPr>
                <p:grpSpPr>
                  <a:xfrm>
                    <a:off x="831643" y="4651110"/>
                    <a:ext cx="3521065" cy="1881523"/>
                    <a:chOff x="831643" y="4651110"/>
                    <a:chExt cx="3521065" cy="1881523"/>
                  </a:xfrm>
                </p:grpSpPr>
                <p:grpSp>
                  <p:nvGrpSpPr>
                    <p:cNvPr id="51" name="Ομάδα 50"/>
                    <p:cNvGrpSpPr/>
                    <p:nvPr/>
                  </p:nvGrpSpPr>
                  <p:grpSpPr>
                    <a:xfrm>
                      <a:off x="1500715" y="4651110"/>
                      <a:ext cx="2145005" cy="1283731"/>
                      <a:chOff x="1488992" y="4920739"/>
                      <a:chExt cx="2145005" cy="1283731"/>
                    </a:xfrm>
                  </p:grpSpPr>
                  <p:sp>
                    <p:nvSpPr>
                      <p:cNvPr id="161" name="Ορθογώνιο 160"/>
                      <p:cNvSpPr/>
                      <p:nvPr/>
                    </p:nvSpPr>
                    <p:spPr>
                      <a:xfrm>
                        <a:off x="1772931" y="5229470"/>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2" name="Ορθογώνιο 161"/>
                      <p:cNvSpPr/>
                      <p:nvPr/>
                    </p:nvSpPr>
                    <p:spPr>
                      <a:xfrm>
                        <a:off x="1488992" y="5811691"/>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163" name="Ορθογώνιο 162"/>
                      <p:cNvSpPr/>
                      <p:nvPr/>
                    </p:nvSpPr>
                    <p:spPr>
                      <a:xfrm>
                        <a:off x="3282619" y="5835138"/>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Β</a:t>
                        </a:r>
                        <a:endParaRPr lang="el-GR" dirty="0"/>
                      </a:p>
                    </p:txBody>
                  </p:sp>
                  <p:sp>
                    <p:nvSpPr>
                      <p:cNvPr id="164" name="Ορθογώνιο 163"/>
                      <p:cNvSpPr/>
                      <p:nvPr/>
                    </p:nvSpPr>
                    <p:spPr>
                      <a:xfrm>
                        <a:off x="3235728" y="4932468"/>
                        <a:ext cx="332142"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Γ</a:t>
                        </a:r>
                        <a:endParaRPr lang="el-GR" dirty="0"/>
                      </a:p>
                    </p:txBody>
                  </p:sp>
                  <p:sp>
                    <p:nvSpPr>
                      <p:cNvPr id="165" name="Ορθογώνιο 164"/>
                      <p:cNvSpPr/>
                      <p:nvPr/>
                    </p:nvSpPr>
                    <p:spPr>
                      <a:xfrm>
                        <a:off x="1582777" y="4920739"/>
                        <a:ext cx="328936"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Δ</a:t>
                        </a:r>
                        <a:endParaRPr lang="el-GR" dirty="0"/>
                      </a:p>
                    </p:txBody>
                  </p:sp>
                </p:grpSp>
                <p:grpSp>
                  <p:nvGrpSpPr>
                    <p:cNvPr id="52" name="Ομάδα 51"/>
                    <p:cNvGrpSpPr/>
                    <p:nvPr/>
                  </p:nvGrpSpPr>
                  <p:grpSpPr>
                    <a:xfrm>
                      <a:off x="870216" y="5037213"/>
                      <a:ext cx="3447867" cy="131906"/>
                      <a:chOff x="870216" y="5388903"/>
                      <a:chExt cx="3447867" cy="131906"/>
                    </a:xfrm>
                  </p:grpSpPr>
                  <p:grpSp>
                    <p:nvGrpSpPr>
                      <p:cNvPr id="114" name="Ομάδα 113"/>
                      <p:cNvGrpSpPr/>
                      <p:nvPr/>
                    </p:nvGrpSpPr>
                    <p:grpSpPr>
                      <a:xfrm>
                        <a:off x="1819780" y="5400624"/>
                        <a:ext cx="117231" cy="120184"/>
                        <a:chOff x="6424245" y="5049692"/>
                        <a:chExt cx="117231" cy="120184"/>
                      </a:xfrm>
                    </p:grpSpPr>
                    <p:sp>
                      <p:nvSpPr>
                        <p:cNvPr id="159" name="Οβάλ 15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0" name="Οβάλ 15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5" name="Ομάδα 114"/>
                      <p:cNvGrpSpPr/>
                      <p:nvPr/>
                    </p:nvGrpSpPr>
                    <p:grpSpPr>
                      <a:xfrm>
                        <a:off x="2054241" y="5400625"/>
                        <a:ext cx="117231" cy="120184"/>
                        <a:chOff x="6424245" y="5049692"/>
                        <a:chExt cx="117231" cy="120184"/>
                      </a:xfrm>
                    </p:grpSpPr>
                    <p:sp>
                      <p:nvSpPr>
                        <p:cNvPr id="157" name="Οβάλ 15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8" name="Οβάλ 15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6" name="Ομάδα 115"/>
                      <p:cNvGrpSpPr/>
                      <p:nvPr/>
                    </p:nvGrpSpPr>
                    <p:grpSpPr>
                      <a:xfrm>
                        <a:off x="2288702" y="5388903"/>
                        <a:ext cx="117231" cy="120184"/>
                        <a:chOff x="6424245" y="5049692"/>
                        <a:chExt cx="117231" cy="120184"/>
                      </a:xfrm>
                    </p:grpSpPr>
                    <p:sp>
                      <p:nvSpPr>
                        <p:cNvPr id="155" name="Οβάλ 15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6" name="Οβάλ 15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7" name="Ομάδα 116"/>
                      <p:cNvGrpSpPr/>
                      <p:nvPr/>
                    </p:nvGrpSpPr>
                    <p:grpSpPr>
                      <a:xfrm>
                        <a:off x="2523163" y="5388904"/>
                        <a:ext cx="117231" cy="120184"/>
                        <a:chOff x="6424245" y="5049692"/>
                        <a:chExt cx="117231" cy="120184"/>
                      </a:xfrm>
                    </p:grpSpPr>
                    <p:sp>
                      <p:nvSpPr>
                        <p:cNvPr id="153" name="Οβάλ 15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4" name="Οβάλ 15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8" name="Ομάδα 117"/>
                      <p:cNvGrpSpPr/>
                      <p:nvPr/>
                    </p:nvGrpSpPr>
                    <p:grpSpPr>
                      <a:xfrm>
                        <a:off x="2757624" y="5388905"/>
                        <a:ext cx="117231" cy="120184"/>
                        <a:chOff x="6424245" y="5049692"/>
                        <a:chExt cx="117231" cy="120184"/>
                      </a:xfrm>
                    </p:grpSpPr>
                    <p:sp>
                      <p:nvSpPr>
                        <p:cNvPr id="151" name="Οβάλ 15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2" name="Οβάλ 15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9" name="Ομάδα 118"/>
                      <p:cNvGrpSpPr/>
                      <p:nvPr/>
                    </p:nvGrpSpPr>
                    <p:grpSpPr>
                      <a:xfrm>
                        <a:off x="2992085" y="5388903"/>
                        <a:ext cx="117231" cy="120184"/>
                        <a:chOff x="6424245" y="5049692"/>
                        <a:chExt cx="117231" cy="120184"/>
                      </a:xfrm>
                    </p:grpSpPr>
                    <p:sp>
                      <p:nvSpPr>
                        <p:cNvPr id="149" name="Οβάλ 14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0" name="Οβάλ 14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0" name="Ομάδα 119"/>
                      <p:cNvGrpSpPr/>
                      <p:nvPr/>
                    </p:nvGrpSpPr>
                    <p:grpSpPr>
                      <a:xfrm>
                        <a:off x="3226546" y="5388903"/>
                        <a:ext cx="117231" cy="120184"/>
                        <a:chOff x="6424245" y="5049692"/>
                        <a:chExt cx="117231" cy="120184"/>
                      </a:xfrm>
                    </p:grpSpPr>
                    <p:sp>
                      <p:nvSpPr>
                        <p:cNvPr id="147" name="Οβάλ 14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8" name="Οβάλ 14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1" name="Ομάδα 120"/>
                      <p:cNvGrpSpPr/>
                      <p:nvPr/>
                    </p:nvGrpSpPr>
                    <p:grpSpPr>
                      <a:xfrm>
                        <a:off x="870216" y="5388904"/>
                        <a:ext cx="820614" cy="120186"/>
                        <a:chOff x="2675563" y="5541303"/>
                        <a:chExt cx="820614" cy="120186"/>
                      </a:xfrm>
                    </p:grpSpPr>
                    <p:grpSp>
                      <p:nvGrpSpPr>
                        <p:cNvPr id="135" name="Ομάδα 134"/>
                        <p:cNvGrpSpPr/>
                        <p:nvPr/>
                      </p:nvGrpSpPr>
                      <p:grpSpPr>
                        <a:xfrm>
                          <a:off x="2675563" y="5541304"/>
                          <a:ext cx="117231" cy="120184"/>
                          <a:chOff x="6424245" y="5049692"/>
                          <a:chExt cx="117231" cy="120184"/>
                        </a:xfrm>
                      </p:grpSpPr>
                      <p:sp>
                        <p:nvSpPr>
                          <p:cNvPr id="145" name="Οβάλ 14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6" name="Οβάλ 14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6" name="Ομάδα 135"/>
                        <p:cNvGrpSpPr/>
                        <p:nvPr/>
                      </p:nvGrpSpPr>
                      <p:grpSpPr>
                        <a:xfrm>
                          <a:off x="2910024" y="5541305"/>
                          <a:ext cx="117231" cy="120184"/>
                          <a:chOff x="6424245" y="5049692"/>
                          <a:chExt cx="117231" cy="120184"/>
                        </a:xfrm>
                      </p:grpSpPr>
                      <p:sp>
                        <p:nvSpPr>
                          <p:cNvPr id="143" name="Οβάλ 14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4" name="Οβάλ 14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7" name="Ομάδα 136"/>
                        <p:cNvGrpSpPr/>
                        <p:nvPr/>
                      </p:nvGrpSpPr>
                      <p:grpSpPr>
                        <a:xfrm>
                          <a:off x="3144485" y="5541303"/>
                          <a:ext cx="117231" cy="120184"/>
                          <a:chOff x="6424245" y="5049692"/>
                          <a:chExt cx="117231" cy="120184"/>
                        </a:xfrm>
                      </p:grpSpPr>
                      <p:sp>
                        <p:nvSpPr>
                          <p:cNvPr id="141" name="Οβάλ 14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2" name="Οβάλ 14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8" name="Ομάδα 137"/>
                        <p:cNvGrpSpPr/>
                        <p:nvPr/>
                      </p:nvGrpSpPr>
                      <p:grpSpPr>
                        <a:xfrm>
                          <a:off x="3378946" y="5541303"/>
                          <a:ext cx="117231" cy="120184"/>
                          <a:chOff x="6424245" y="5049692"/>
                          <a:chExt cx="117231" cy="120184"/>
                        </a:xfrm>
                      </p:grpSpPr>
                      <p:sp>
                        <p:nvSpPr>
                          <p:cNvPr id="139" name="Οβάλ 13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0" name="Οβάλ 13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22" name="Ομάδα 121"/>
                      <p:cNvGrpSpPr/>
                      <p:nvPr/>
                    </p:nvGrpSpPr>
                    <p:grpSpPr>
                      <a:xfrm>
                        <a:off x="3497469" y="5389060"/>
                        <a:ext cx="820614" cy="120186"/>
                        <a:chOff x="2675563" y="5541303"/>
                        <a:chExt cx="820614" cy="120186"/>
                      </a:xfrm>
                    </p:grpSpPr>
                    <p:grpSp>
                      <p:nvGrpSpPr>
                        <p:cNvPr id="123" name="Ομάδα 122"/>
                        <p:cNvGrpSpPr/>
                        <p:nvPr/>
                      </p:nvGrpSpPr>
                      <p:grpSpPr>
                        <a:xfrm>
                          <a:off x="2675563" y="5541304"/>
                          <a:ext cx="117231" cy="120184"/>
                          <a:chOff x="6424245" y="5049692"/>
                          <a:chExt cx="117231" cy="120184"/>
                        </a:xfrm>
                      </p:grpSpPr>
                      <p:sp>
                        <p:nvSpPr>
                          <p:cNvPr id="133" name="Οβάλ 13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4" name="Οβάλ 13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4" name="Ομάδα 123"/>
                        <p:cNvGrpSpPr/>
                        <p:nvPr/>
                      </p:nvGrpSpPr>
                      <p:grpSpPr>
                        <a:xfrm>
                          <a:off x="2910024" y="5541305"/>
                          <a:ext cx="117231" cy="120184"/>
                          <a:chOff x="6424245" y="5049692"/>
                          <a:chExt cx="117231" cy="120184"/>
                        </a:xfrm>
                      </p:grpSpPr>
                      <p:sp>
                        <p:nvSpPr>
                          <p:cNvPr id="131" name="Οβάλ 13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2" name="Οβάλ 13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5" name="Ομάδα 124"/>
                        <p:cNvGrpSpPr/>
                        <p:nvPr/>
                      </p:nvGrpSpPr>
                      <p:grpSpPr>
                        <a:xfrm>
                          <a:off x="3144485" y="5541303"/>
                          <a:ext cx="117231" cy="120184"/>
                          <a:chOff x="6424245" y="5049692"/>
                          <a:chExt cx="117231" cy="120184"/>
                        </a:xfrm>
                      </p:grpSpPr>
                      <p:sp>
                        <p:nvSpPr>
                          <p:cNvPr id="129" name="Οβάλ 12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0" name="Οβάλ 12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6" name="Ομάδα 125"/>
                        <p:cNvGrpSpPr/>
                        <p:nvPr/>
                      </p:nvGrpSpPr>
                      <p:grpSpPr>
                        <a:xfrm>
                          <a:off x="3378946" y="5541303"/>
                          <a:ext cx="117231" cy="120184"/>
                          <a:chOff x="6424245" y="5049692"/>
                          <a:chExt cx="117231" cy="120184"/>
                        </a:xfrm>
                      </p:grpSpPr>
                      <p:sp>
                        <p:nvSpPr>
                          <p:cNvPr id="127" name="Οβάλ 12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8" name="Οβάλ 12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53" name="Ομάδα 52"/>
                    <p:cNvGrpSpPr/>
                    <p:nvPr/>
                  </p:nvGrpSpPr>
                  <p:grpSpPr>
                    <a:xfrm>
                      <a:off x="831643" y="6370629"/>
                      <a:ext cx="3521065" cy="162004"/>
                      <a:chOff x="831643" y="5374171"/>
                      <a:chExt cx="3521065" cy="162004"/>
                    </a:xfrm>
                  </p:grpSpPr>
                  <p:grpSp>
                    <p:nvGrpSpPr>
                      <p:cNvPr id="54" name="Ομάδα 53"/>
                      <p:cNvGrpSpPr/>
                      <p:nvPr/>
                    </p:nvGrpSpPr>
                    <p:grpSpPr>
                      <a:xfrm>
                        <a:off x="831643" y="5374171"/>
                        <a:ext cx="180000" cy="162000"/>
                        <a:chOff x="3434316" y="2934586"/>
                        <a:chExt cx="914400" cy="914400"/>
                      </a:xfrm>
                    </p:grpSpPr>
                    <p:sp>
                      <p:nvSpPr>
                        <p:cNvPr id="111" name="Οβάλ 11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2" name="Ευθεία γραμμή σύνδεσης 111"/>
                        <p:cNvCxnSpPr>
                          <a:stCxn id="111" idx="1"/>
                          <a:endCxn id="11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Ευθεία γραμμή σύνδεσης 11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Ομάδα 54"/>
                      <p:cNvGrpSpPr/>
                      <p:nvPr/>
                    </p:nvGrpSpPr>
                    <p:grpSpPr>
                      <a:xfrm>
                        <a:off x="1077827" y="5374172"/>
                        <a:ext cx="180000" cy="162000"/>
                        <a:chOff x="3434316" y="2934586"/>
                        <a:chExt cx="914400" cy="914400"/>
                      </a:xfrm>
                    </p:grpSpPr>
                    <p:sp>
                      <p:nvSpPr>
                        <p:cNvPr id="108" name="Οβάλ 10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9" name="Ευθεία γραμμή σύνδεσης 108"/>
                        <p:cNvCxnSpPr>
                          <a:stCxn id="108" idx="1"/>
                          <a:endCxn id="10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Ευθεία γραμμή σύνδεσης 10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Ομάδα 55"/>
                      <p:cNvGrpSpPr/>
                      <p:nvPr/>
                    </p:nvGrpSpPr>
                    <p:grpSpPr>
                      <a:xfrm>
                        <a:off x="1312287" y="5374172"/>
                        <a:ext cx="180000" cy="162000"/>
                        <a:chOff x="3434316" y="2934586"/>
                        <a:chExt cx="914400" cy="914400"/>
                      </a:xfrm>
                    </p:grpSpPr>
                    <p:sp>
                      <p:nvSpPr>
                        <p:cNvPr id="105" name="Οβάλ 10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6" name="Ευθεία γραμμή σύνδεσης 105"/>
                        <p:cNvCxnSpPr>
                          <a:stCxn id="105" idx="1"/>
                          <a:endCxn id="10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Ευθεία γραμμή σύνδεσης 10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Ομάδα 56"/>
                      <p:cNvGrpSpPr/>
                      <p:nvPr/>
                    </p:nvGrpSpPr>
                    <p:grpSpPr>
                      <a:xfrm>
                        <a:off x="1546748" y="5374173"/>
                        <a:ext cx="180000" cy="162000"/>
                        <a:chOff x="3434316" y="2934586"/>
                        <a:chExt cx="914400" cy="914400"/>
                      </a:xfrm>
                    </p:grpSpPr>
                    <p:sp>
                      <p:nvSpPr>
                        <p:cNvPr id="102" name="Οβάλ 10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3" name="Ευθεία γραμμή σύνδεσης 102"/>
                        <p:cNvCxnSpPr>
                          <a:stCxn id="102" idx="1"/>
                          <a:endCxn id="10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Ευθεία γραμμή σύνδεσης 10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Ομάδα 57"/>
                      <p:cNvGrpSpPr/>
                      <p:nvPr/>
                    </p:nvGrpSpPr>
                    <p:grpSpPr>
                      <a:xfrm>
                        <a:off x="1792930" y="5374172"/>
                        <a:ext cx="180000" cy="162000"/>
                        <a:chOff x="3434316" y="2934586"/>
                        <a:chExt cx="914400" cy="914400"/>
                      </a:xfrm>
                    </p:grpSpPr>
                    <p:sp>
                      <p:nvSpPr>
                        <p:cNvPr id="99" name="Οβάλ 9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0" name="Ευθεία γραμμή σύνδεσης 99"/>
                        <p:cNvCxnSpPr>
                          <a:stCxn id="99" idx="1"/>
                          <a:endCxn id="9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Ευθεία γραμμή σύνδεσης 10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Ομάδα 58"/>
                      <p:cNvGrpSpPr/>
                      <p:nvPr/>
                    </p:nvGrpSpPr>
                    <p:grpSpPr>
                      <a:xfrm>
                        <a:off x="2027391" y="5374173"/>
                        <a:ext cx="180000" cy="162000"/>
                        <a:chOff x="3434316" y="2934586"/>
                        <a:chExt cx="914400" cy="914400"/>
                      </a:xfrm>
                    </p:grpSpPr>
                    <p:sp>
                      <p:nvSpPr>
                        <p:cNvPr id="96" name="Οβάλ 9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7" name="Ευθεία γραμμή σύνδεσης 96"/>
                        <p:cNvCxnSpPr>
                          <a:stCxn id="96" idx="1"/>
                          <a:endCxn id="9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Ευθεία γραμμή σύνδεσης 9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Ομάδα 59"/>
                      <p:cNvGrpSpPr/>
                      <p:nvPr/>
                    </p:nvGrpSpPr>
                    <p:grpSpPr>
                      <a:xfrm>
                        <a:off x="2261851" y="5374173"/>
                        <a:ext cx="180000" cy="162000"/>
                        <a:chOff x="3434316" y="2934586"/>
                        <a:chExt cx="914400" cy="914400"/>
                      </a:xfrm>
                    </p:grpSpPr>
                    <p:sp>
                      <p:nvSpPr>
                        <p:cNvPr id="93" name="Οβάλ 92"/>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4" name="Ευθεία γραμμή σύνδεσης 93"/>
                        <p:cNvCxnSpPr>
                          <a:stCxn id="93" idx="1"/>
                          <a:endCxn id="93"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Ευθεία γραμμή σύνδεσης 94"/>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1" name="Ομάδα 60"/>
                      <p:cNvGrpSpPr/>
                      <p:nvPr/>
                    </p:nvGrpSpPr>
                    <p:grpSpPr>
                      <a:xfrm>
                        <a:off x="2496312" y="5374174"/>
                        <a:ext cx="180000" cy="162000"/>
                        <a:chOff x="3434316" y="2934586"/>
                        <a:chExt cx="914400" cy="914400"/>
                      </a:xfrm>
                    </p:grpSpPr>
                    <p:sp>
                      <p:nvSpPr>
                        <p:cNvPr id="90" name="Οβάλ 8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1" name="Ευθεία γραμμή σύνδεσης 90"/>
                        <p:cNvCxnSpPr>
                          <a:stCxn id="90" idx="1"/>
                          <a:endCxn id="9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Ευθεία γραμμή σύνδεσης 9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Ομάδα 61"/>
                      <p:cNvGrpSpPr/>
                      <p:nvPr/>
                    </p:nvGrpSpPr>
                    <p:grpSpPr>
                      <a:xfrm>
                        <a:off x="2730776" y="5374172"/>
                        <a:ext cx="180000" cy="162000"/>
                        <a:chOff x="3434316" y="2934586"/>
                        <a:chExt cx="914400" cy="914400"/>
                      </a:xfrm>
                    </p:grpSpPr>
                    <p:sp>
                      <p:nvSpPr>
                        <p:cNvPr id="87" name="Οβάλ 86"/>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8" name="Ευθεία γραμμή σύνδεσης 87"/>
                        <p:cNvCxnSpPr>
                          <a:stCxn id="87" idx="1"/>
                          <a:endCxn id="87"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Ευθεία γραμμή σύνδεσης 88"/>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Ομάδα 62"/>
                      <p:cNvGrpSpPr/>
                      <p:nvPr/>
                    </p:nvGrpSpPr>
                    <p:grpSpPr>
                      <a:xfrm>
                        <a:off x="2965237" y="5374173"/>
                        <a:ext cx="180000" cy="162000"/>
                        <a:chOff x="3434316" y="2934586"/>
                        <a:chExt cx="914400" cy="914400"/>
                      </a:xfrm>
                    </p:grpSpPr>
                    <p:sp>
                      <p:nvSpPr>
                        <p:cNvPr id="84" name="Οβάλ 8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5" name="Ευθεία γραμμή σύνδεσης 84"/>
                        <p:cNvCxnSpPr>
                          <a:stCxn id="84" idx="1"/>
                          <a:endCxn id="8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Ευθεία γραμμή σύνδεσης 8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4" name="Ομάδα 63"/>
                      <p:cNvGrpSpPr/>
                      <p:nvPr/>
                    </p:nvGrpSpPr>
                    <p:grpSpPr>
                      <a:xfrm>
                        <a:off x="3199697" y="5374173"/>
                        <a:ext cx="180000" cy="162000"/>
                        <a:chOff x="3434316" y="2934586"/>
                        <a:chExt cx="914400" cy="914400"/>
                      </a:xfrm>
                    </p:grpSpPr>
                    <p:sp>
                      <p:nvSpPr>
                        <p:cNvPr id="81" name="Οβάλ 8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2" name="Ευθεία γραμμή σύνδεσης 81"/>
                        <p:cNvCxnSpPr>
                          <a:stCxn id="81" idx="1"/>
                          <a:endCxn id="8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Ευθεία γραμμή σύνδεσης 8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5" name="Ομάδα 64"/>
                      <p:cNvGrpSpPr/>
                      <p:nvPr/>
                    </p:nvGrpSpPr>
                    <p:grpSpPr>
                      <a:xfrm>
                        <a:off x="3469327" y="5374174"/>
                        <a:ext cx="180000" cy="162000"/>
                        <a:chOff x="3434316" y="2934586"/>
                        <a:chExt cx="914400" cy="914400"/>
                      </a:xfrm>
                    </p:grpSpPr>
                    <p:sp>
                      <p:nvSpPr>
                        <p:cNvPr id="78" name="Οβάλ 7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9" name="Ευθεία γραμμή σύνδεσης 78"/>
                        <p:cNvCxnSpPr>
                          <a:stCxn id="78" idx="1"/>
                          <a:endCxn id="7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Ομάδα 65"/>
                      <p:cNvGrpSpPr/>
                      <p:nvPr/>
                    </p:nvGrpSpPr>
                    <p:grpSpPr>
                      <a:xfrm>
                        <a:off x="3703787" y="5374174"/>
                        <a:ext cx="180000" cy="162000"/>
                        <a:chOff x="3434316" y="2934586"/>
                        <a:chExt cx="914400" cy="914400"/>
                      </a:xfrm>
                    </p:grpSpPr>
                    <p:sp>
                      <p:nvSpPr>
                        <p:cNvPr id="75" name="Οβάλ 7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6" name="Ευθεία γραμμή σύνδεσης 75"/>
                        <p:cNvCxnSpPr>
                          <a:stCxn id="75" idx="1"/>
                          <a:endCxn id="7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7" name="Ομάδα 66"/>
                      <p:cNvGrpSpPr/>
                      <p:nvPr/>
                    </p:nvGrpSpPr>
                    <p:grpSpPr>
                      <a:xfrm>
                        <a:off x="3938247" y="5374174"/>
                        <a:ext cx="180000" cy="162000"/>
                        <a:chOff x="3434316" y="2934586"/>
                        <a:chExt cx="914400" cy="914400"/>
                      </a:xfrm>
                    </p:grpSpPr>
                    <p:sp>
                      <p:nvSpPr>
                        <p:cNvPr id="72" name="Οβάλ 7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3" name="Ευθεία γραμμή σύνδεσης 72"/>
                        <p:cNvCxnSpPr>
                          <a:stCxn id="72" idx="1"/>
                          <a:endCxn id="7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Ευθεία γραμμή σύνδεσης 7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Ομάδα 67"/>
                      <p:cNvGrpSpPr/>
                      <p:nvPr/>
                    </p:nvGrpSpPr>
                    <p:grpSpPr>
                      <a:xfrm>
                        <a:off x="4172708" y="5374175"/>
                        <a:ext cx="180000" cy="162000"/>
                        <a:chOff x="3434316" y="2934586"/>
                        <a:chExt cx="914400" cy="914400"/>
                      </a:xfrm>
                    </p:grpSpPr>
                    <p:sp>
                      <p:nvSpPr>
                        <p:cNvPr id="69" name="Οβάλ 6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0" name="Ευθεία γραμμή σύνδεσης 69"/>
                        <p:cNvCxnSpPr>
                          <a:stCxn id="69" idx="1"/>
                          <a:endCxn id="6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Ευθεία γραμμή σύνδεσης 7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cxnSp>
                <p:nvCxnSpPr>
                  <p:cNvPr id="48" name="Ευθύγραμμο βέλος σύνδεσης 47"/>
                  <p:cNvCxnSpPr/>
                  <p:nvPr/>
                </p:nvCxnSpPr>
                <p:spPr>
                  <a:xfrm>
                    <a:off x="1937011" y="5876225"/>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2286466" y="5911394"/>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286466" y="5911394"/>
                        <a:ext cx="230832" cy="310598"/>
                      </a:xfrm>
                      <a:prstGeom prst="rect">
                        <a:avLst/>
                      </a:prstGeom>
                      <a:blipFill>
                        <a:blip r:embed="rId2"/>
                        <a:stretch>
                          <a:fillRect l="-21053" r="-21053" b="-78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099293" y="4611522"/>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099293" y="4611522"/>
                        <a:ext cx="670055" cy="310598"/>
                      </a:xfrm>
                      <a:prstGeom prst="rect">
                        <a:avLst/>
                      </a:prstGeom>
                      <a:blipFill>
                        <a:blip r:embed="rId3"/>
                        <a:stretch>
                          <a:fillRect l="-6364" r="-8182" b="-980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6" name="TextBox 45"/>
                    <p:cNvSpPr txBox="1"/>
                    <p:nvPr/>
                  </p:nvSpPr>
                  <p:spPr>
                    <a:xfrm>
                      <a:off x="2392938" y="1176566"/>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2392938" y="1176566"/>
                      <a:ext cx="670055" cy="310598"/>
                    </a:xfrm>
                    <a:prstGeom prst="rect">
                      <a:avLst/>
                    </a:prstGeom>
                    <a:blipFill>
                      <a:blip r:embed="rId4"/>
                      <a:stretch>
                        <a:fillRect l="-7339" r="-8257" b="-9804"/>
                      </a:stretch>
                    </a:blipFill>
                  </p:spPr>
                  <p:txBody>
                    <a:bodyPr/>
                    <a:lstStyle/>
                    <a:p>
                      <a:r>
                        <a:rPr lang="el-GR">
                          <a:noFill/>
                        </a:rPr>
                        <a:t> </a:t>
                      </a:r>
                    </a:p>
                  </p:txBody>
                </p:sp>
              </mc:Fallback>
            </mc:AlternateContent>
          </p:grpSp>
          <p:grpSp>
            <p:nvGrpSpPr>
              <p:cNvPr id="28" name="Ομάδα 27"/>
              <p:cNvGrpSpPr/>
              <p:nvPr/>
            </p:nvGrpSpPr>
            <p:grpSpPr>
              <a:xfrm>
                <a:off x="2275874" y="5375116"/>
                <a:ext cx="494134" cy="354587"/>
                <a:chOff x="2275874" y="5375116"/>
                <a:chExt cx="494134" cy="354587"/>
              </a:xfrm>
            </p:grpSpPr>
            <p:cxnSp>
              <p:nvCxnSpPr>
                <p:cNvPr id="37" name="Ευθύγραμμο βέλος σύνδεσης 36"/>
                <p:cNvCxnSpPr/>
                <p:nvPr/>
              </p:nvCxnSpPr>
              <p:spPr>
                <a:xfrm rot="5400000"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Ορθογώνιο 37"/>
                    <p:cNvSpPr/>
                    <p:nvPr/>
                  </p:nvSpPr>
                  <p:spPr>
                    <a:xfrm>
                      <a:off x="2275874" y="537511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38" name="Ορθογώνιο 37"/>
                    <p:cNvSpPr>
                      <a:spLocks noRot="1" noChangeAspect="1" noMove="1" noResize="1" noEditPoints="1" noAdjustHandles="1" noChangeArrowheads="1" noChangeShapeType="1" noTextEdit="1"/>
                    </p:cNvSpPr>
                    <p:nvPr/>
                  </p:nvSpPr>
                  <p:spPr>
                    <a:xfrm>
                      <a:off x="2275874" y="5375116"/>
                      <a:ext cx="474809" cy="338554"/>
                    </a:xfrm>
                    <a:prstGeom prst="rect">
                      <a:avLst/>
                    </a:prstGeom>
                    <a:blipFill>
                      <a:blip r:embed="rId5"/>
                      <a:stretch>
                        <a:fillRect/>
                      </a:stretch>
                    </a:blipFill>
                  </p:spPr>
                  <p:txBody>
                    <a:bodyPr/>
                    <a:lstStyle/>
                    <a:p>
                      <a:r>
                        <a:rPr lang="el-GR">
                          <a:noFill/>
                        </a:rPr>
                        <a:t> </a:t>
                      </a:r>
                    </a:p>
                  </p:txBody>
                </p:sp>
              </mc:Fallback>
            </mc:AlternateContent>
          </p:grpSp>
          <p:cxnSp>
            <p:nvCxnSpPr>
              <p:cNvPr id="29" name="Ευθύγραμμο βέλος σύνδεσης 28"/>
              <p:cNvCxnSpPr/>
              <p:nvPr/>
            </p:nvCxnSpPr>
            <p:spPr>
              <a:xfrm flipV="1">
                <a:off x="3367223" y="520771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Ορθογώνιο 29"/>
                  <p:cNvSpPr/>
                  <p:nvPr/>
                </p:nvSpPr>
                <p:spPr>
                  <a:xfrm>
                    <a:off x="2920640" y="5269610"/>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30" name="Ορθογώνιο 29"/>
                  <p:cNvSpPr>
                    <a:spLocks noRot="1" noChangeAspect="1" noMove="1" noResize="1" noEditPoints="1" noAdjustHandles="1" noChangeArrowheads="1" noChangeShapeType="1" noTextEdit="1"/>
                  </p:cNvSpPr>
                  <p:nvPr/>
                </p:nvSpPr>
                <p:spPr>
                  <a:xfrm>
                    <a:off x="2920640" y="5269610"/>
                    <a:ext cx="474809" cy="338554"/>
                  </a:xfrm>
                  <a:prstGeom prst="rect">
                    <a:avLst/>
                  </a:prstGeom>
                  <a:blipFill>
                    <a:blip r:embed="rId6"/>
                    <a:stretch>
                      <a:fillRect/>
                    </a:stretch>
                  </a:blipFill>
                </p:spPr>
                <p:txBody>
                  <a:bodyPr/>
                  <a:lstStyle/>
                  <a:p>
                    <a:r>
                      <a:rPr lang="el-GR">
                        <a:noFill/>
                      </a:rPr>
                      <a:t> </a:t>
                    </a:r>
                  </a:p>
                </p:txBody>
              </p:sp>
            </mc:Fallback>
          </mc:AlternateContent>
          <p:grpSp>
            <p:nvGrpSpPr>
              <p:cNvPr id="31" name="Ομάδα 30"/>
              <p:cNvGrpSpPr/>
              <p:nvPr/>
            </p:nvGrpSpPr>
            <p:grpSpPr>
              <a:xfrm>
                <a:off x="2832012" y="4636837"/>
                <a:ext cx="504797" cy="338554"/>
                <a:chOff x="2410008" y="5410285"/>
                <a:chExt cx="504797" cy="338554"/>
              </a:xfrm>
            </p:grpSpPr>
            <p:cxnSp>
              <p:nvCxnSpPr>
                <p:cNvPr id="35" name="Ευθύγραμμο βέλος σύνδεσης 34"/>
                <p:cNvCxnSpPr/>
                <p:nvPr/>
              </p:nvCxnSpPr>
              <p:spPr>
                <a:xfrm rot="16200000" flipH="1"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Ορθογώνιο 35"/>
                    <p:cNvSpPr/>
                    <p:nvPr/>
                  </p:nvSpPr>
                  <p:spPr>
                    <a:xfrm>
                      <a:off x="2439996" y="5410285"/>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36" name="Ορθογώνιο 35"/>
                    <p:cNvSpPr>
                      <a:spLocks noRot="1" noChangeAspect="1" noMove="1" noResize="1" noEditPoints="1" noAdjustHandles="1" noChangeArrowheads="1" noChangeShapeType="1" noTextEdit="1"/>
                    </p:cNvSpPr>
                    <p:nvPr/>
                  </p:nvSpPr>
                  <p:spPr>
                    <a:xfrm>
                      <a:off x="2439996" y="5410285"/>
                      <a:ext cx="474809" cy="338554"/>
                    </a:xfrm>
                    <a:prstGeom prst="rect">
                      <a:avLst/>
                    </a:prstGeom>
                    <a:blipFill>
                      <a:blip r:embed="rId7"/>
                      <a:stretch>
                        <a:fillRect/>
                      </a:stretch>
                    </a:blipFill>
                  </p:spPr>
                  <p:txBody>
                    <a:bodyPr/>
                    <a:lstStyle/>
                    <a:p>
                      <a:r>
                        <a:rPr lang="el-GR">
                          <a:noFill/>
                        </a:rPr>
                        <a:t> </a:t>
                      </a:r>
                    </a:p>
                  </p:txBody>
                </p:sp>
              </mc:Fallback>
            </mc:AlternateContent>
          </p:grpSp>
          <p:grpSp>
            <p:nvGrpSpPr>
              <p:cNvPr id="32" name="Ομάδα 31"/>
              <p:cNvGrpSpPr/>
              <p:nvPr/>
            </p:nvGrpSpPr>
            <p:grpSpPr>
              <a:xfrm>
                <a:off x="1712514" y="5210436"/>
                <a:ext cx="474809" cy="404170"/>
                <a:chOff x="1712514" y="5210436"/>
                <a:chExt cx="474809" cy="404170"/>
              </a:xfrm>
            </p:grpSpPr>
            <mc:AlternateContent xmlns:mc="http://schemas.openxmlformats.org/markup-compatibility/2006" xmlns:a14="http://schemas.microsoft.com/office/drawing/2010/main">
              <mc:Choice Requires="a14">
                <p:sp>
                  <p:nvSpPr>
                    <p:cNvPr id="33" name="Ορθογώνιο 32"/>
                    <p:cNvSpPr/>
                    <p:nvPr/>
                  </p:nvSpPr>
                  <p:spPr>
                    <a:xfrm>
                      <a:off x="1712514" y="521043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33" name="Ορθογώνιο 32"/>
                    <p:cNvSpPr>
                      <a:spLocks noRot="1" noChangeAspect="1" noMove="1" noResize="1" noEditPoints="1" noAdjustHandles="1" noChangeArrowheads="1" noChangeShapeType="1" noTextEdit="1"/>
                    </p:cNvSpPr>
                    <p:nvPr/>
                  </p:nvSpPr>
                  <p:spPr>
                    <a:xfrm>
                      <a:off x="1712514" y="5210436"/>
                      <a:ext cx="474809" cy="338554"/>
                    </a:xfrm>
                    <a:prstGeom prst="rect">
                      <a:avLst/>
                    </a:prstGeom>
                    <a:blipFill>
                      <a:blip r:embed="rId8"/>
                      <a:stretch>
                        <a:fillRect/>
                      </a:stretch>
                    </a:blipFill>
                  </p:spPr>
                  <p:txBody>
                    <a:bodyPr/>
                    <a:lstStyle/>
                    <a:p>
                      <a:r>
                        <a:rPr lang="el-GR">
                          <a:noFill/>
                        </a:rPr>
                        <a:t> </a:t>
                      </a:r>
                    </a:p>
                  </p:txBody>
                </p:sp>
              </mc:Fallback>
            </mc:AlternateContent>
            <p:cxnSp>
              <p:nvCxnSpPr>
                <p:cNvPr id="34" name="Ευθύγραμμο βέλος σύνδεσης 33"/>
                <p:cNvCxnSpPr/>
                <p:nvPr/>
              </p:nvCxnSpPr>
              <p:spPr>
                <a:xfrm>
                  <a:off x="1784609" y="5254606"/>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26" name="Ορθογώνιο 25"/>
            <p:cNvSpPr/>
            <p:nvPr/>
          </p:nvSpPr>
          <p:spPr>
            <a:xfrm>
              <a:off x="797729" y="6453499"/>
              <a:ext cx="3451586"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Διαμήκης διατομή σωληνοειδούς</a:t>
              </a:r>
              <a:endParaRPr lang="el-GR" dirty="0"/>
            </a:p>
          </p:txBody>
        </p:sp>
      </p:grpSp>
      <p:sp>
        <p:nvSpPr>
          <p:cNvPr id="230" name="TextBox 229"/>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1" name="TextBox 230"/>
          <p:cNvSpPr txBox="1"/>
          <p:nvPr/>
        </p:nvSpPr>
        <p:spPr>
          <a:xfrm>
            <a:off x="32503" y="634910"/>
            <a:ext cx="12096000" cy="400110"/>
          </a:xfrm>
          <a:prstGeom prst="rect">
            <a:avLst/>
          </a:prstGeom>
          <a:noFill/>
        </p:spPr>
        <p:txBody>
          <a:bodyPr wrap="square" rtlCol="0">
            <a:spAutoFit/>
          </a:bodyP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στο Εσωτερικό Σωληνοειδούς Πηνίου πολύ μεγάλου μήκους</a:t>
            </a:r>
          </a:p>
        </p:txBody>
      </p:sp>
      <p:grpSp>
        <p:nvGrpSpPr>
          <p:cNvPr id="234" name="Ομάδα 233"/>
          <p:cNvGrpSpPr/>
          <p:nvPr/>
        </p:nvGrpSpPr>
        <p:grpSpPr>
          <a:xfrm>
            <a:off x="5306636" y="1162074"/>
            <a:ext cx="5930417" cy="507062"/>
            <a:chOff x="5090483" y="1162074"/>
            <a:chExt cx="6463092" cy="507062"/>
          </a:xfrm>
        </p:grpSpPr>
        <p:sp>
          <p:nvSpPr>
            <p:cNvPr id="232" name="Ορθογώνιο 231"/>
            <p:cNvSpPr/>
            <p:nvPr/>
          </p:nvSpPr>
          <p:spPr>
            <a:xfrm>
              <a:off x="5090483" y="1279559"/>
              <a:ext cx="3701823"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Πυκνότητα σπειρών σωληνοειδούς: </a:t>
              </a:r>
            </a:p>
          </p:txBody>
        </p:sp>
        <mc:AlternateContent xmlns:mc="http://schemas.openxmlformats.org/markup-compatibility/2006" xmlns:a14="http://schemas.microsoft.com/office/drawing/2010/main">
          <mc:Choice Requires="a14">
            <p:sp>
              <p:nvSpPr>
                <p:cNvPr id="233" name="TextBox 232"/>
                <p:cNvSpPr txBox="1"/>
                <p:nvPr/>
              </p:nvSpPr>
              <p:spPr>
                <a:xfrm>
                  <a:off x="8792306" y="1162074"/>
                  <a:ext cx="2761269"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𝛂𝛒𝛊𝛉𝛍𝛐𝛓</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𝛔𝛑𝛆𝛊𝛒𝛚𝛎</m:t>
                            </m:r>
                          </m:num>
                          <m:den>
                            <m:r>
                              <a:rPr lang="el-GR" sz="1600" b="1" i="0" smtClean="0">
                                <a:solidFill>
                                  <a:srgbClr val="FF0000"/>
                                </a:solidFill>
                                <a:latin typeface="Cambria Math" panose="02040503050406030204" pitchFamily="18" charset="0"/>
                              </a:rPr>
                              <m:t>𝛍𝛐𝛎𝛂𝛅𝛂</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𝛍𝛈𝛋𝛐𝛖𝛓</m:t>
                            </m:r>
                          </m:den>
                        </m:f>
                        <m:r>
                          <a:rPr lang="el-GR" sz="1600" b="1" i="1" smtClean="0">
                            <a:solidFill>
                              <a:srgbClr val="FF0000"/>
                            </a:solidFill>
                            <a:latin typeface="Cambria Math" panose="02040503050406030204" pitchFamily="18" charset="0"/>
                          </a:rPr>
                          <m:t>=</m:t>
                        </m:r>
                        <m:f>
                          <m:fPr>
                            <m:ctrlPr>
                              <a:rPr lang="el-GR"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𝑵</m:t>
                            </m:r>
                          </m:num>
                          <m:den>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𝑳</m:t>
                            </m:r>
                          </m:den>
                        </m:f>
                      </m:oMath>
                    </m:oMathPara>
                  </a14:m>
                  <a:endParaRPr lang="el-GR" sz="1600" b="1" dirty="0">
                    <a:solidFill>
                      <a:srgbClr val="FF0000"/>
                    </a:solidFill>
                  </a:endParaRPr>
                </a:p>
              </p:txBody>
            </p:sp>
          </mc:Choice>
          <mc:Fallback xmlns="">
            <p:sp>
              <p:nvSpPr>
                <p:cNvPr id="233" name="TextBox 232"/>
                <p:cNvSpPr txBox="1">
                  <a:spLocks noRot="1" noChangeAspect="1" noMove="1" noResize="1" noEditPoints="1" noAdjustHandles="1" noChangeArrowheads="1" noChangeShapeType="1" noTextEdit="1"/>
                </p:cNvSpPr>
                <p:nvPr/>
              </p:nvSpPr>
              <p:spPr>
                <a:xfrm>
                  <a:off x="8792306" y="1162074"/>
                  <a:ext cx="2761269" cy="507062"/>
                </a:xfrm>
                <a:prstGeom prst="rect">
                  <a:avLst/>
                </a:prstGeom>
                <a:blipFill>
                  <a:blip r:embed="rId9"/>
                  <a:stretch>
                    <a:fillRect r="-5783"/>
                  </a:stretch>
                </a:blipFill>
              </p:spPr>
              <p:txBody>
                <a:bodyPr/>
                <a:lstStyle/>
                <a:p>
                  <a:r>
                    <a:rPr lang="el-GR">
                      <a:noFill/>
                    </a:rPr>
                    <a:t> </a:t>
                  </a:r>
                </a:p>
              </p:txBody>
            </p:sp>
          </mc:Fallback>
        </mc:AlternateContent>
      </p:grpSp>
      <p:grpSp>
        <p:nvGrpSpPr>
          <p:cNvPr id="237" name="Ομάδα 236"/>
          <p:cNvGrpSpPr/>
          <p:nvPr/>
        </p:nvGrpSpPr>
        <p:grpSpPr>
          <a:xfrm>
            <a:off x="4903636" y="1792759"/>
            <a:ext cx="6419067" cy="857542"/>
            <a:chOff x="4971471" y="2741872"/>
            <a:chExt cx="6995633" cy="857542"/>
          </a:xfrm>
        </p:grpSpPr>
        <p:sp>
          <p:nvSpPr>
            <p:cNvPr id="235" name="Ορθογώνιο 234"/>
            <p:cNvSpPr/>
            <p:nvPr/>
          </p:nvSpPr>
          <p:spPr>
            <a:xfrm>
              <a:off x="4971471" y="3029630"/>
              <a:ext cx="4765919"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Νόμος </a:t>
              </a:r>
              <a:r>
                <a:rPr lang="en-US" sz="1600" b="1" dirty="0">
                  <a:latin typeface="Times New Roman" panose="02020603050405020304" pitchFamily="18" charset="0"/>
                  <a:cs typeface="Times New Roman" panose="02020603050405020304" pitchFamily="18" charset="0"/>
                </a:rPr>
                <a:t>Ampere</a:t>
              </a:r>
              <a:r>
                <a:rPr lang="el-GR" sz="1600" b="1" dirty="0">
                  <a:latin typeface="Times New Roman" panose="02020603050405020304" pitchFamily="18" charset="0"/>
                  <a:cs typeface="Times New Roman" panose="02020603050405020304" pitchFamily="18" charset="0"/>
                </a:rPr>
                <a:t> στην κλειστή γραμμή (ΑΒΓΔΑ): </a:t>
              </a:r>
            </a:p>
          </p:txBody>
        </p:sp>
        <mc:AlternateContent xmlns:mc="http://schemas.openxmlformats.org/markup-compatibility/2006" xmlns:a14="http://schemas.microsoft.com/office/drawing/2010/main">
          <mc:Choice Requires="a14">
            <p:sp>
              <p:nvSpPr>
                <p:cNvPr id="236" name="TextBox 235"/>
                <p:cNvSpPr txBox="1"/>
                <p:nvPr/>
              </p:nvSpPr>
              <p:spPr>
                <a:xfrm>
                  <a:off x="9737391" y="2741872"/>
                  <a:ext cx="2229713" cy="857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i="0" smtClean="0">
                                <a:solidFill>
                                  <a:srgbClr val="FF0000"/>
                                </a:solidFill>
                                <a:latin typeface="Cambria Math" panose="02040503050406030204" pitchFamily="18" charset="0"/>
                              </a:rPr>
                              <m:t>𝚨</m:t>
                            </m:r>
                            <m:r>
                              <a:rPr lang="el-GR" b="1" i="0" smtClean="0">
                                <a:solidFill>
                                  <a:srgbClr val="FF0000"/>
                                </a:solidFill>
                                <a:latin typeface="Cambria Math" panose="02040503050406030204" pitchFamily="18" charset="0"/>
                              </a:rPr>
                              <m:t>𝚩𝚪𝚫𝚨</m:t>
                            </m:r>
                          </m:sub>
                          <m:sup/>
                          <m:e>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e>
                        </m:nary>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oMath>
                    </m:oMathPara>
                  </a14:m>
                  <a:endParaRPr lang="el-GR" b="1" dirty="0">
                    <a:solidFill>
                      <a:srgbClr val="FF0000"/>
                    </a:solidFill>
                  </a:endParaRPr>
                </a:p>
              </p:txBody>
            </p:sp>
          </mc:Choice>
          <mc:Fallback xmlns="">
            <p:sp>
              <p:nvSpPr>
                <p:cNvPr id="236" name="TextBox 235"/>
                <p:cNvSpPr txBox="1">
                  <a:spLocks noRot="1" noChangeAspect="1" noMove="1" noResize="1" noEditPoints="1" noAdjustHandles="1" noChangeArrowheads="1" noChangeShapeType="1" noTextEdit="1"/>
                </p:cNvSpPr>
                <p:nvPr/>
              </p:nvSpPr>
              <p:spPr>
                <a:xfrm>
                  <a:off x="9737391" y="2741872"/>
                  <a:ext cx="2229713" cy="857542"/>
                </a:xfrm>
                <a:prstGeom prst="rect">
                  <a:avLst/>
                </a:prstGeom>
                <a:blipFill>
                  <a:blip r:embed="rId10"/>
                  <a:stretch>
                    <a:fillRect r="-5075"/>
                  </a:stretch>
                </a:blipFill>
              </p:spPr>
              <p:txBody>
                <a:bodyPr/>
                <a:lstStyle/>
                <a:p>
                  <a:r>
                    <a:rPr lang="el-GR">
                      <a:noFill/>
                    </a:rPr>
                    <a:t> </a:t>
                  </a:r>
                </a:p>
              </p:txBody>
            </p:sp>
          </mc:Fallback>
        </mc:AlternateContent>
      </p:grpSp>
      <p:grpSp>
        <p:nvGrpSpPr>
          <p:cNvPr id="240" name="Ομάδα 239"/>
          <p:cNvGrpSpPr/>
          <p:nvPr/>
        </p:nvGrpSpPr>
        <p:grpSpPr>
          <a:xfrm>
            <a:off x="7673519" y="2836354"/>
            <a:ext cx="3965159" cy="949875"/>
            <a:chOff x="7743857" y="2836354"/>
            <a:chExt cx="3965159" cy="949875"/>
          </a:xfrm>
        </p:grpSpPr>
        <mc:AlternateContent xmlns:mc="http://schemas.openxmlformats.org/markup-compatibility/2006" xmlns:a14="http://schemas.microsoft.com/office/drawing/2010/main">
          <mc:Choice Requires="a14">
            <p:sp>
              <p:nvSpPr>
                <p:cNvPr id="238" name="Ορθογώνιο 237"/>
                <p:cNvSpPr/>
                <p:nvPr/>
              </p:nvSpPr>
              <p:spPr>
                <a:xfrm>
                  <a:off x="9180632" y="2836354"/>
                  <a:ext cx="2528384"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𝚩𝚪𝚫𝚨</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e>
                        </m:nary>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a:solidFill>
                              <a:srgbClr val="FF0000"/>
                            </a:solidFill>
                            <a:latin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oMath>
                    </m:oMathPara>
                  </a14:m>
                  <a:endParaRPr lang="el-GR" dirty="0"/>
                </a:p>
              </p:txBody>
            </p:sp>
          </mc:Choice>
          <mc:Fallback xmlns="">
            <p:sp>
              <p:nvSpPr>
                <p:cNvPr id="238" name="Ορθογώνιο 237"/>
                <p:cNvSpPr>
                  <a:spLocks noRot="1" noChangeAspect="1" noMove="1" noResize="1" noEditPoints="1" noAdjustHandles="1" noChangeArrowheads="1" noChangeShapeType="1" noTextEdit="1"/>
                </p:cNvSpPr>
                <p:nvPr/>
              </p:nvSpPr>
              <p:spPr>
                <a:xfrm>
                  <a:off x="9180632" y="2836354"/>
                  <a:ext cx="2528384" cy="949875"/>
                </a:xfrm>
                <a:prstGeom prst="rect">
                  <a:avLst/>
                </a:prstGeom>
                <a:blipFill>
                  <a:blip r:embed="rId11"/>
                  <a:stretch>
                    <a:fillRect/>
                  </a:stretch>
                </a:blipFill>
              </p:spPr>
              <p:txBody>
                <a:bodyPr/>
                <a:lstStyle/>
                <a:p>
                  <a:r>
                    <a:rPr lang="el-GR">
                      <a:noFill/>
                    </a:rPr>
                    <a:t> </a:t>
                  </a:r>
                </a:p>
              </p:txBody>
            </p:sp>
          </mc:Fallback>
        </mc:AlternateContent>
        <p:sp>
          <p:nvSpPr>
            <p:cNvPr id="239" name="Ορθογώνιο 238"/>
            <p:cNvSpPr/>
            <p:nvPr/>
          </p:nvSpPr>
          <p:spPr>
            <a:xfrm>
              <a:off x="7743857" y="3127092"/>
              <a:ext cx="1547411" cy="400110"/>
            </a:xfrm>
            <a:prstGeom prst="rect">
              <a:avLst/>
            </a:prstGeom>
          </p:spPr>
          <p:txBody>
            <a:bodyPr wrap="none">
              <a:spAutoFit/>
            </a:bodyPr>
            <a:lstStyle/>
            <a:p>
              <a:r>
                <a:rPr lang="el-GR" sz="2000" b="1" dirty="0">
                  <a:solidFill>
                    <a:srgbClr val="002060"/>
                  </a:solidFill>
                  <a:latin typeface="Times New Roman" panose="02020603050405020304" pitchFamily="18" charset="0"/>
                  <a:cs typeface="Times New Roman" panose="02020603050405020304" pitchFamily="18" charset="0"/>
                </a:rPr>
                <a:t>Αποδείξαμε:</a:t>
              </a:r>
              <a:endParaRPr lang="el-GR" sz="2000" dirty="0">
                <a:solidFill>
                  <a:srgbClr val="FF0000"/>
                </a:solidFill>
              </a:endParaRPr>
            </a:p>
          </p:txBody>
        </p:sp>
      </p:grpSp>
      <p:sp>
        <p:nvSpPr>
          <p:cNvPr id="241" name="Δεξί άγκιστρο 240"/>
          <p:cNvSpPr/>
          <p:nvPr/>
        </p:nvSpPr>
        <p:spPr>
          <a:xfrm>
            <a:off x="11476678" y="2171182"/>
            <a:ext cx="324000" cy="1440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42" name="Ορθογώνιο 241"/>
              <p:cNvSpPr/>
              <p:nvPr/>
            </p:nvSpPr>
            <p:spPr>
              <a:xfrm>
                <a:off x="5538027" y="3798119"/>
                <a:ext cx="2417713"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n-US"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m:t>
                          </m:r>
                        </m:sub>
                        <m:sup/>
                        <m:e>
                          <m:r>
                            <a:rPr lang="en-US" b="1" i="1">
                              <a:solidFill>
                                <a:srgbClr val="FF0000"/>
                              </a:solidFill>
                              <a:latin typeface="Cambria Math" panose="02040503050406030204" pitchFamily="18" charset="0"/>
                            </a:rPr>
                            <m:t>𝑩</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𝒅𝒔</m:t>
                          </m:r>
                        </m:e>
                      </m:nary>
                      <m:r>
                        <a:rPr lang="el-GR" b="1" i="1" smtClean="0">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𝑵</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42" name="Ορθογώνιο 241"/>
              <p:cNvSpPr>
                <a:spLocks noRot="1" noChangeAspect="1" noMove="1" noResize="1" noEditPoints="1" noAdjustHandles="1" noChangeArrowheads="1" noChangeShapeType="1" noTextEdit="1"/>
              </p:cNvSpPr>
              <p:nvPr/>
            </p:nvSpPr>
            <p:spPr>
              <a:xfrm>
                <a:off x="5538027" y="3798119"/>
                <a:ext cx="2417713" cy="949875"/>
              </a:xfrm>
              <a:prstGeom prst="rect">
                <a:avLst/>
              </a:prstGeom>
              <a:blipFill>
                <a:blip r:embed="rId1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3" name="Ορθογώνιο 242"/>
              <p:cNvSpPr/>
              <p:nvPr/>
            </p:nvSpPr>
            <p:spPr>
              <a:xfrm>
                <a:off x="7847473" y="3798120"/>
                <a:ext cx="2456185"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FF0000"/>
                          </a:solidFill>
                          <a:latin typeface="Cambria Math" panose="02040503050406030204" pitchFamily="18" charset="0"/>
                        </a:rPr>
                        <m:t>𝑩</m:t>
                      </m:r>
                      <m:nary>
                        <m:naryPr>
                          <m:limLoc m:val="undOvr"/>
                          <m:ctrlPr>
                            <a:rPr lang="en-US"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m:t>
                          </m:r>
                        </m:sub>
                        <m:sup/>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𝒅𝒔</m:t>
                          </m:r>
                        </m:e>
                      </m:nary>
                      <m:r>
                        <a:rPr lang="el-GR" b="1" i="1" smtClean="0">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𝑵</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43" name="Ορθογώνιο 242"/>
              <p:cNvSpPr>
                <a:spLocks noRot="1" noChangeAspect="1" noMove="1" noResize="1" noEditPoints="1" noAdjustHandles="1" noChangeArrowheads="1" noChangeShapeType="1" noTextEdit="1"/>
              </p:cNvSpPr>
              <p:nvPr/>
            </p:nvSpPr>
            <p:spPr>
              <a:xfrm>
                <a:off x="7847473" y="3798120"/>
                <a:ext cx="2456185" cy="949875"/>
              </a:xfrm>
              <a:prstGeom prst="rect">
                <a:avLst/>
              </a:prstGeom>
              <a:blipFill>
                <a:blip r:embed="rId1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4" name="Ορθογώνιο 243"/>
              <p:cNvSpPr/>
              <p:nvPr/>
            </p:nvSpPr>
            <p:spPr>
              <a:xfrm>
                <a:off x="5645333" y="5050648"/>
                <a:ext cx="23414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r>
                        <a:rPr lang="el-GR" b="0" i="0" smtClean="0">
                          <a:solidFill>
                            <a:srgbClr val="FF0000"/>
                          </a:solidFill>
                          <a:latin typeface="Cambria Math" panose="02040503050406030204" pitchFamily="18" charset="0"/>
                        </a:rPr>
                        <m:t> </m:t>
                      </m:r>
                      <m:d>
                        <m:dPr>
                          <m:ctrlPr>
                            <a:rPr lang="el-GR" b="1" i="1" smtClean="0">
                              <a:solidFill>
                                <a:srgbClr val="FF0000"/>
                              </a:solidFill>
                              <a:latin typeface="Cambria Math" panose="02040503050406030204" pitchFamily="18" charset="0"/>
                            </a:rPr>
                          </m:ctrlPr>
                        </m:dPr>
                        <m:e>
                          <m:r>
                            <a:rPr lang="el-GR" b="1" i="0" smtClean="0">
                              <a:solidFill>
                                <a:srgbClr val="FF0000"/>
                              </a:solidFill>
                              <a:latin typeface="Cambria Math" panose="02040503050406030204" pitchFamily="18" charset="0"/>
                            </a:rPr>
                            <m:t>𝚨𝚩</m:t>
                          </m:r>
                        </m:e>
                      </m:d>
                      <m:r>
                        <a:rPr lang="el-GR" b="1" i="0" smtClean="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𝑵</m:t>
                      </m:r>
                      <m:r>
                        <a:rPr lang="el-GR"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44" name="Ορθογώνιο 243"/>
              <p:cNvSpPr>
                <a:spLocks noRot="1" noChangeAspect="1" noMove="1" noResize="1" noEditPoints="1" noAdjustHandles="1" noChangeArrowheads="1" noChangeShapeType="1" noTextEdit="1"/>
              </p:cNvSpPr>
              <p:nvPr/>
            </p:nvSpPr>
            <p:spPr>
              <a:xfrm>
                <a:off x="5645333" y="5050648"/>
                <a:ext cx="2341475" cy="369332"/>
              </a:xfrm>
              <a:prstGeom prst="rect">
                <a:avLst/>
              </a:prstGeom>
              <a:blipFill>
                <a:blip r:embed="rId14"/>
                <a:stretch>
                  <a:fillRect b="-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5" name="Ορθογώνιο 244"/>
              <p:cNvSpPr/>
              <p:nvPr/>
            </p:nvSpPr>
            <p:spPr>
              <a:xfrm>
                <a:off x="8017356" y="4920813"/>
                <a:ext cx="2108206" cy="661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r>
                        <a:rPr lang="el-GR" b="1" i="1" smtClean="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l-GR" b="1" i="1" smtClean="0">
                          <a:solidFill>
                            <a:srgbClr val="FF0000"/>
                          </a:solidFill>
                          <a:latin typeface="Cambria Math" panose="02040503050406030204" pitchFamily="18" charset="0"/>
                        </a:rPr>
                        <m:t> </m:t>
                      </m:r>
                      <m:f>
                        <m:fPr>
                          <m:ctrlPr>
                            <a:rPr lang="el-GR"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num>
                        <m:den>
                          <m:r>
                            <a:rPr lang="en-US" b="1" i="1"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𝐀𝐁</m:t>
                          </m:r>
                          <m:r>
                            <a:rPr lang="en-US" b="1" i="1" smtClean="0">
                              <a:solidFill>
                                <a:srgbClr val="FF0000"/>
                              </a:solidFill>
                              <a:latin typeface="Cambria Math" panose="02040503050406030204" pitchFamily="18" charset="0"/>
                            </a:rPr>
                            <m:t>)</m:t>
                          </m:r>
                        </m:den>
                      </m:f>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dirty="0"/>
              </a:p>
            </p:txBody>
          </p:sp>
        </mc:Choice>
        <mc:Fallback xmlns="">
          <p:sp>
            <p:nvSpPr>
              <p:cNvPr id="245" name="Ορθογώνιο 244"/>
              <p:cNvSpPr>
                <a:spLocks noRot="1" noChangeAspect="1" noMove="1" noResize="1" noEditPoints="1" noAdjustHandles="1" noChangeArrowheads="1" noChangeShapeType="1" noTextEdit="1"/>
              </p:cNvSpPr>
              <p:nvPr/>
            </p:nvSpPr>
            <p:spPr>
              <a:xfrm>
                <a:off x="8017356" y="4920813"/>
                <a:ext cx="2108206" cy="661078"/>
              </a:xfrm>
              <a:prstGeom prst="rect">
                <a:avLst/>
              </a:prstGeom>
              <a:blipFill>
                <a:blip r:embed="rId15"/>
                <a:stretch>
                  <a:fillRect/>
                </a:stretch>
              </a:blipFill>
            </p:spPr>
            <p:txBody>
              <a:bodyPr/>
              <a:lstStyle/>
              <a:p>
                <a:r>
                  <a:rPr lang="el-GR">
                    <a:noFill/>
                  </a:rPr>
                  <a:t> </a:t>
                </a:r>
              </a:p>
            </p:txBody>
          </p:sp>
        </mc:Fallback>
      </mc:AlternateContent>
      <p:grpSp>
        <p:nvGrpSpPr>
          <p:cNvPr id="248" name="Ομάδα 247"/>
          <p:cNvGrpSpPr/>
          <p:nvPr/>
        </p:nvGrpSpPr>
        <p:grpSpPr>
          <a:xfrm>
            <a:off x="8070839" y="1035020"/>
            <a:ext cx="3556116" cy="4638767"/>
            <a:chOff x="8070839" y="1035020"/>
            <a:chExt cx="3556116" cy="4638767"/>
          </a:xfrm>
        </p:grpSpPr>
        <p:sp>
          <p:nvSpPr>
            <p:cNvPr id="246" name="Οβάλ 245"/>
            <p:cNvSpPr/>
            <p:nvPr/>
          </p:nvSpPr>
          <p:spPr>
            <a:xfrm>
              <a:off x="8691639" y="1035020"/>
              <a:ext cx="2935316" cy="80599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7" name="Οβάλ 246"/>
            <p:cNvSpPr/>
            <p:nvPr/>
          </p:nvSpPr>
          <p:spPr>
            <a:xfrm>
              <a:off x="8070839" y="4867792"/>
              <a:ext cx="1682130" cy="80599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249" name="Ορθογώνιο 248"/>
              <p:cNvSpPr/>
              <p:nvPr/>
            </p:nvSpPr>
            <p:spPr>
              <a:xfrm>
                <a:off x="10278202" y="5048934"/>
                <a:ext cx="1441677" cy="400110"/>
              </a:xfrm>
              <a:prstGeom prst="rect">
                <a:avLst/>
              </a:prstGeom>
              <a:ln w="38100">
                <a:solidFill>
                  <a:srgbClr val="00206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𝑩</m:t>
                      </m:r>
                      <m:r>
                        <a:rPr lang="el-GR" sz="2000" b="1" i="1" smtClean="0">
                          <a:solidFill>
                            <a:srgbClr val="FF0000"/>
                          </a:solidFill>
                          <a:latin typeface="Cambria Math" panose="02040503050406030204" pitchFamily="18" charset="0"/>
                        </a:rPr>
                        <m:t>=</m:t>
                      </m:r>
                      <m:sSup>
                        <m:sSupPr>
                          <m:ctrlPr>
                            <a:rPr lang="el-GR"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𝒏</m:t>
                          </m:r>
                        </m:e>
                        <m:sup>
                          <m:r>
                            <a:rPr lang="en-US" sz="2000" b="1" i="1" smtClean="0">
                              <a:solidFill>
                                <a:srgbClr val="FF0000"/>
                              </a:solidFill>
                              <a:latin typeface="Cambria Math" panose="02040503050406030204" pitchFamily="18" charset="0"/>
                            </a:rPr>
                            <m:t>∗</m:t>
                          </m:r>
                        </m:sup>
                      </m:sSup>
                      <m:sSub>
                        <m:sSubPr>
                          <m:ctrlPr>
                            <a:rPr lang="en-US" sz="2000" b="1" i="1">
                              <a:solidFill>
                                <a:srgbClr val="FF0000"/>
                              </a:solidFill>
                              <a:latin typeface="Cambria Math" panose="02040503050406030204" pitchFamily="18" charset="0"/>
                            </a:rPr>
                          </m:ctrlPr>
                        </m:sSubPr>
                        <m:e>
                          <m:r>
                            <a:rPr lang="el-GR" sz="2000" b="1" i="1">
                              <a:solidFill>
                                <a:srgbClr val="FF0000"/>
                              </a:solidFill>
                              <a:latin typeface="Cambria Math" panose="02040503050406030204" pitchFamily="18" charset="0"/>
                            </a:rPr>
                            <m:t>𝝁</m:t>
                          </m:r>
                        </m:e>
                        <m:sub>
                          <m:r>
                            <a:rPr lang="en-US" sz="2000" b="1" i="1">
                              <a:solidFill>
                                <a:srgbClr val="FF0000"/>
                              </a:solidFill>
                              <a:latin typeface="Cambria Math" panose="02040503050406030204" pitchFamily="18" charset="0"/>
                            </a:rPr>
                            <m:t>𝟎</m:t>
                          </m:r>
                        </m:sub>
                      </m:sSub>
                      <m:r>
                        <a:rPr lang="en-US" sz="2000" b="1" i="1">
                          <a:solidFill>
                            <a:srgbClr val="FF0000"/>
                          </a:solidFill>
                          <a:latin typeface="Cambria Math" panose="02040503050406030204" pitchFamily="18" charset="0"/>
                        </a:rPr>
                        <m:t>𝑰</m:t>
                      </m:r>
                    </m:oMath>
                  </m:oMathPara>
                </a14:m>
                <a:endParaRPr lang="el-GR" sz="2000" dirty="0"/>
              </a:p>
            </p:txBody>
          </p:sp>
        </mc:Choice>
        <mc:Fallback xmlns="">
          <p:sp>
            <p:nvSpPr>
              <p:cNvPr id="249" name="Ορθογώνιο 248"/>
              <p:cNvSpPr>
                <a:spLocks noRot="1" noChangeAspect="1" noMove="1" noResize="1" noEditPoints="1" noAdjustHandles="1" noChangeArrowheads="1" noChangeShapeType="1" noTextEdit="1"/>
              </p:cNvSpPr>
              <p:nvPr/>
            </p:nvSpPr>
            <p:spPr>
              <a:xfrm>
                <a:off x="10278202" y="5048934"/>
                <a:ext cx="1441677" cy="400110"/>
              </a:xfrm>
              <a:prstGeom prst="rect">
                <a:avLst/>
              </a:prstGeom>
              <a:blipFill>
                <a:blip r:embed="rId16"/>
                <a:stretch>
                  <a:fillRect b="-4167"/>
                </a:stretch>
              </a:blipFill>
              <a:ln w="38100">
                <a:solidFill>
                  <a:srgbClr val="002060"/>
                </a:solidFill>
              </a:ln>
            </p:spPr>
            <p:txBody>
              <a:bodyPr/>
              <a:lstStyle/>
              <a:p>
                <a:r>
                  <a:rPr lang="el-GR">
                    <a:noFill/>
                  </a:rPr>
                  <a:t> </a:t>
                </a:r>
              </a:p>
            </p:txBody>
          </p:sp>
        </mc:Fallback>
      </mc:AlternateContent>
      <p:pic>
        <p:nvPicPr>
          <p:cNvPr id="207" name="Picture 6" descr="D:\Chapter 19\Fig 19-3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a:xfrm rot="16200000">
            <a:off x="1274593" y="-1998"/>
            <a:ext cx="3299943" cy="5352270"/>
          </a:xfrm>
          <a:prstGeom prst="rect">
            <a:avLst/>
          </a:prstGeom>
          <a:noFill/>
        </p:spPr>
      </p:pic>
    </p:spTree>
    <p:extLst>
      <p:ext uri="{BB962C8B-B14F-4D97-AF65-F5344CB8AC3E}">
        <p14:creationId xmlns:p14="http://schemas.microsoft.com/office/powerpoint/2010/main" val="35107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wipe(left)">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wipe(left)">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wipe(left)">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3"/>
                                        </p:tgtEl>
                                        <p:attrNameLst>
                                          <p:attrName>style.visibility</p:attrName>
                                        </p:attrNameLst>
                                      </p:cBhvr>
                                      <p:to>
                                        <p:strVal val="visible"/>
                                      </p:to>
                                    </p:set>
                                    <p:animEffect transition="in" filter="wipe(left)">
                                      <p:cBhvr>
                                        <p:cTn id="22" dur="500"/>
                                        <p:tgtEl>
                                          <p:spTgt spid="2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wipe(left)">
                                      <p:cBhvr>
                                        <p:cTn id="27" dur="500"/>
                                        <p:tgtEl>
                                          <p:spTgt spid="2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wipe(left)">
                                      <p:cBhvr>
                                        <p:cTn id="32" dur="500"/>
                                        <p:tgtEl>
                                          <p:spTgt spid="2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wipe(up)">
                                      <p:cBhvr>
                                        <p:cTn id="37" dur="5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9"/>
                                        </p:tgtEl>
                                        <p:attrNameLst>
                                          <p:attrName>style.visibility</p:attrName>
                                        </p:attrNameLst>
                                      </p:cBhvr>
                                      <p:to>
                                        <p:strVal val="visible"/>
                                      </p:to>
                                    </p:set>
                                    <p:animEffect transition="in" filter="wipe(left)">
                                      <p:cBhvr>
                                        <p:cTn id="42" dur="500"/>
                                        <p:tgtEl>
                                          <p:spTgt spid="2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fade">
                                      <p:cBhvr>
                                        <p:cTn id="4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p:bldP spid="243" grpId="0"/>
      <p:bldP spid="244" grpId="0"/>
      <p:bldP spid="245" grpId="0"/>
      <p:bldP spid="24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23220"/>
          </a:xfrm>
          <a:prstGeom prst="rect">
            <a:avLst/>
          </a:prstGeom>
          <a:noFill/>
        </p:spPr>
        <p:txBody>
          <a:bodyPr wrap="square" rtlCol="0">
            <a:spAutoFit/>
          </a:bodyPr>
          <a:lstStyle/>
          <a:p>
            <a:pPr algn="ctr"/>
            <a:r>
              <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Μαγνητικές Δυνάμεις</a:t>
            </a:r>
          </a:p>
        </p:txBody>
      </p:sp>
      <p:sp>
        <p:nvSpPr>
          <p:cNvPr id="3" name="Ορθογώνιο 2"/>
          <p:cNvSpPr/>
          <p:nvPr/>
        </p:nvSpPr>
        <p:spPr>
          <a:xfrm>
            <a:off x="157912" y="630088"/>
            <a:ext cx="7192546" cy="369332"/>
          </a:xfrm>
          <a:prstGeom prst="rect">
            <a:avLst/>
          </a:prstGeom>
        </p:spPr>
        <p:txBody>
          <a:bodyPr wrap="none">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Κίνηση ηλεκτρικού φορτίου μέσα σε Μαγνητικό Πεδίο – Διαπιστώσεις:</a:t>
            </a:r>
            <a:endParaRPr lang="el-GR" dirty="0"/>
          </a:p>
        </p:txBody>
      </p:sp>
      <p:grpSp>
        <p:nvGrpSpPr>
          <p:cNvPr id="154" name="Ομάδα 153"/>
          <p:cNvGrpSpPr/>
          <p:nvPr/>
        </p:nvGrpSpPr>
        <p:grpSpPr>
          <a:xfrm>
            <a:off x="146191" y="2310552"/>
            <a:ext cx="3420000" cy="1241545"/>
            <a:chOff x="146191" y="2310552"/>
            <a:chExt cx="3420000" cy="1241545"/>
          </a:xfrm>
        </p:grpSpPr>
        <p:grpSp>
          <p:nvGrpSpPr>
            <p:cNvPr id="153" name="Ομάδα 152"/>
            <p:cNvGrpSpPr/>
            <p:nvPr/>
          </p:nvGrpSpPr>
          <p:grpSpPr>
            <a:xfrm>
              <a:off x="146191" y="2310552"/>
              <a:ext cx="3420000" cy="1241545"/>
              <a:chOff x="146191" y="2310552"/>
              <a:chExt cx="3420000" cy="1241545"/>
            </a:xfrm>
          </p:grpSpPr>
          <p:grpSp>
            <p:nvGrpSpPr>
              <p:cNvPr id="54" name="Ομάδα 53"/>
              <p:cNvGrpSpPr/>
              <p:nvPr/>
            </p:nvGrpSpPr>
            <p:grpSpPr>
              <a:xfrm>
                <a:off x="146191" y="2672867"/>
                <a:ext cx="3420000" cy="879230"/>
                <a:chOff x="157912" y="2028092"/>
                <a:chExt cx="3420000" cy="879230"/>
              </a:xfrm>
            </p:grpSpPr>
            <p:sp>
              <p:nvSpPr>
                <p:cNvPr id="55" name="Παραλληλόγραμμο 54"/>
                <p:cNvSpPr/>
                <p:nvPr/>
              </p:nvSpPr>
              <p:spPr>
                <a:xfrm>
                  <a:off x="157912" y="2028092"/>
                  <a:ext cx="3420000" cy="879230"/>
                </a:xfrm>
                <a:prstGeom prst="parallelogram">
                  <a:avLst>
                    <a:gd name="adj" fmla="val 101000"/>
                  </a:avLst>
                </a:prstGeom>
                <a:gradFill flip="none" rotWithShape="1">
                  <a:gsLst>
                    <a:gs pos="0">
                      <a:schemeClr val="accent1">
                        <a:lumMod val="5000"/>
                        <a:lumOff val="95000"/>
                        <a:alpha val="39000"/>
                      </a:schemeClr>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6" name="Ευθύγραμμο βέλος σύνδεσης 55"/>
                <p:cNvCxnSpPr/>
                <p:nvPr/>
              </p:nvCxnSpPr>
              <p:spPr>
                <a:xfrm flipV="1">
                  <a:off x="1934303" y="2356338"/>
                  <a:ext cx="1080000" cy="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2416549" y="2075163"/>
                      <a:ext cx="256312"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2416549" y="2075163"/>
                      <a:ext cx="256312" cy="310598"/>
                    </a:xfrm>
                    <a:prstGeom prst="rect">
                      <a:avLst/>
                    </a:prstGeom>
                    <a:blipFill>
                      <a:blip r:embed="rId2"/>
                      <a:stretch>
                        <a:fillRect l="-13953" r="-11628" b="-7843"/>
                      </a:stretch>
                    </a:blipFill>
                  </p:spPr>
                  <p:txBody>
                    <a:bodyPr/>
                    <a:lstStyle/>
                    <a:p>
                      <a:r>
                        <a:rPr lang="el-GR">
                          <a:noFill/>
                        </a:rPr>
                        <a:t> </a:t>
                      </a:r>
                    </a:p>
                  </p:txBody>
                </p:sp>
              </mc:Fallback>
            </mc:AlternateContent>
          </p:grpSp>
          <p:grpSp>
            <p:nvGrpSpPr>
              <p:cNvPr id="64" name="Ομάδα 63"/>
              <p:cNvGrpSpPr/>
              <p:nvPr/>
            </p:nvGrpSpPr>
            <p:grpSpPr>
              <a:xfrm>
                <a:off x="1815206" y="2310552"/>
                <a:ext cx="288065" cy="514627"/>
                <a:chOff x="1826928" y="2791189"/>
                <a:chExt cx="288065" cy="514627"/>
              </a:xfrm>
            </p:grpSpPr>
            <p:cxnSp>
              <p:nvCxnSpPr>
                <p:cNvPr id="65" name="Ευθύγραμμο βέλος σύνδεσης 64"/>
                <p:cNvCxnSpPr/>
                <p:nvPr/>
              </p:nvCxnSpPr>
              <p:spPr>
                <a:xfrm flipV="1">
                  <a:off x="1826928" y="2801816"/>
                  <a:ext cx="0" cy="504000"/>
                </a:xfrm>
                <a:prstGeom prst="straightConnector1">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1901608" y="2791189"/>
                      <a:ext cx="213385"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oMath>
                        </m:oMathPara>
                      </a14:m>
                      <a:endParaRPr lang="el-GR" b="1" dirty="0">
                        <a:solidFill>
                          <a:srgbClr val="FF000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901608" y="2791189"/>
                      <a:ext cx="213385" cy="310598"/>
                    </a:xfrm>
                    <a:prstGeom prst="rect">
                      <a:avLst/>
                    </a:prstGeom>
                    <a:blipFill>
                      <a:blip r:embed="rId3"/>
                      <a:stretch>
                        <a:fillRect l="-22857" r="-22857" b="-7843"/>
                      </a:stretch>
                    </a:blipFill>
                  </p:spPr>
                  <p:txBody>
                    <a:bodyPr/>
                    <a:lstStyle/>
                    <a:p>
                      <a:r>
                        <a:rPr lang="el-GR">
                          <a:noFill/>
                        </a:rPr>
                        <a:t> </a:t>
                      </a:r>
                    </a:p>
                  </p:txBody>
                </p:sp>
              </mc:Fallback>
            </mc:AlternateContent>
          </p:grpSp>
          <p:sp>
            <p:nvSpPr>
              <p:cNvPr id="70" name="Ορθογώνιο 69"/>
              <p:cNvSpPr/>
              <p:nvPr/>
            </p:nvSpPr>
            <p:spPr>
              <a:xfrm>
                <a:off x="1999524" y="2927912"/>
                <a:ext cx="319318" cy="369332"/>
              </a:xfrm>
              <a:prstGeom prst="rect">
                <a:avLst/>
              </a:prstGeom>
            </p:spPr>
            <p:txBody>
              <a:bodyPr wrap="none">
                <a:spAutoFit/>
              </a:bodyPr>
              <a:lstStyle/>
              <a:p>
                <a:r>
                  <a:rPr lang="el-GR" b="1" i="1" dirty="0">
                    <a:latin typeface="Times New Roman" panose="02020603050405020304" pitchFamily="18" charset="0"/>
                    <a:cs typeface="Times New Roman" panose="02020603050405020304" pitchFamily="18" charset="0"/>
                  </a:rPr>
                  <a:t>φ</a:t>
                </a:r>
                <a:endParaRPr lang="el-GR" dirty="0"/>
              </a:p>
            </p:txBody>
          </p:sp>
          <p:sp>
            <p:nvSpPr>
              <p:cNvPr id="74" name="Ορθογώνιο 73"/>
              <p:cNvSpPr/>
              <p:nvPr/>
            </p:nvSpPr>
            <p:spPr>
              <a:xfrm>
                <a:off x="1416985" y="2645115"/>
                <a:ext cx="312906" cy="400110"/>
              </a:xfrm>
              <a:prstGeom prst="rect">
                <a:avLst/>
              </a:prstGeom>
            </p:spPr>
            <p:txBody>
              <a:bodyPr wrap="none">
                <a:spAutoFit/>
              </a:bodyPr>
              <a:lstStyle/>
              <a:p>
                <a:r>
                  <a:rPr lang="en-US" sz="2000" b="1" i="1" dirty="0">
                    <a:solidFill>
                      <a:srgbClr val="CC3300"/>
                    </a:solidFill>
                    <a:latin typeface="Times New Roman" panose="02020603050405020304" pitchFamily="18" charset="0"/>
                    <a:cs typeface="Times New Roman" panose="02020603050405020304" pitchFamily="18" charset="0"/>
                  </a:rPr>
                  <a:t>q</a:t>
                </a:r>
                <a:endParaRPr lang="el-GR" sz="2000" dirty="0">
                  <a:solidFill>
                    <a:srgbClr val="CC3300"/>
                  </a:solidFill>
                </a:endParaRPr>
              </a:p>
            </p:txBody>
          </p:sp>
        </p:grpSp>
        <p:grpSp>
          <p:nvGrpSpPr>
            <p:cNvPr id="58" name="Ομάδα 57"/>
            <p:cNvGrpSpPr/>
            <p:nvPr/>
          </p:nvGrpSpPr>
          <p:grpSpPr>
            <a:xfrm>
              <a:off x="1641299" y="2702753"/>
              <a:ext cx="596285" cy="787775"/>
              <a:chOff x="2461918" y="1784245"/>
              <a:chExt cx="596285" cy="787775"/>
            </a:xfrm>
          </p:grpSpPr>
          <p:grpSp>
            <p:nvGrpSpPr>
              <p:cNvPr id="59" name="Ομάδα 58"/>
              <p:cNvGrpSpPr/>
              <p:nvPr/>
            </p:nvGrpSpPr>
            <p:grpSpPr>
              <a:xfrm>
                <a:off x="2461918" y="1784245"/>
                <a:ext cx="311446" cy="432000"/>
                <a:chOff x="5017476" y="2517210"/>
                <a:chExt cx="311446" cy="432000"/>
              </a:xfrm>
            </p:grpSpPr>
            <p:sp>
              <p:nvSpPr>
                <p:cNvPr id="62" name="Οβάλ 61"/>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TextBox 62"/>
                <p:cNvSpPr txBox="1"/>
                <p:nvPr/>
              </p:nvSpPr>
              <p:spPr>
                <a:xfrm>
                  <a:off x="5017476" y="2517210"/>
                  <a:ext cx="288000" cy="432000"/>
                </a:xfrm>
                <a:prstGeom prst="rect">
                  <a:avLst/>
                </a:prstGeom>
                <a:noFill/>
              </p:spPr>
              <p:txBody>
                <a:bodyPr wrap="none" rtlCol="0">
                  <a:spAutoFit/>
                </a:bodyPr>
                <a:lstStyle/>
                <a:p>
                  <a:r>
                    <a:rPr lang="el-GR" sz="2800" b="1" dirty="0"/>
                    <a:t>+</a:t>
                  </a:r>
                </a:p>
              </p:txBody>
            </p:sp>
          </p:grpSp>
          <p:cxnSp>
            <p:nvCxnSpPr>
              <p:cNvPr id="60" name="Ευθύγραμμο βέλος σύνδεσης 59"/>
              <p:cNvCxnSpPr/>
              <p:nvPr/>
            </p:nvCxnSpPr>
            <p:spPr>
              <a:xfrm>
                <a:off x="2710504" y="2148114"/>
                <a:ext cx="347699" cy="423906"/>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2605110" y="2284533"/>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605110" y="2284533"/>
                    <a:ext cx="184346" cy="276999"/>
                  </a:xfrm>
                  <a:prstGeom prst="rect">
                    <a:avLst/>
                  </a:prstGeom>
                  <a:blipFill>
                    <a:blip r:embed="rId4"/>
                    <a:stretch>
                      <a:fillRect l="-20000" r="-20000"/>
                    </a:stretch>
                  </a:blipFill>
                </p:spPr>
                <p:txBody>
                  <a:bodyPr/>
                  <a:lstStyle/>
                  <a:p>
                    <a:r>
                      <a:rPr lang="el-GR">
                        <a:noFill/>
                      </a:rPr>
                      <a:t> </a:t>
                    </a:r>
                  </a:p>
                </p:txBody>
              </p:sp>
            </mc:Fallback>
          </mc:AlternateContent>
        </p:grpSp>
      </p:grpSp>
      <p:grpSp>
        <p:nvGrpSpPr>
          <p:cNvPr id="156" name="Ομάδα 155"/>
          <p:cNvGrpSpPr/>
          <p:nvPr/>
        </p:nvGrpSpPr>
        <p:grpSpPr>
          <a:xfrm>
            <a:off x="157912" y="1049955"/>
            <a:ext cx="3420000" cy="1173291"/>
            <a:chOff x="157912" y="1049955"/>
            <a:chExt cx="3420000" cy="1173291"/>
          </a:xfrm>
        </p:grpSpPr>
        <p:grpSp>
          <p:nvGrpSpPr>
            <p:cNvPr id="155" name="Ομάδα 154"/>
            <p:cNvGrpSpPr/>
            <p:nvPr/>
          </p:nvGrpSpPr>
          <p:grpSpPr>
            <a:xfrm>
              <a:off x="157912" y="1174649"/>
              <a:ext cx="3420000" cy="1048597"/>
              <a:chOff x="157912" y="1174649"/>
              <a:chExt cx="3420000" cy="1048597"/>
            </a:xfrm>
          </p:grpSpPr>
          <p:grpSp>
            <p:nvGrpSpPr>
              <p:cNvPr id="9" name="Ομάδα 8"/>
              <p:cNvGrpSpPr/>
              <p:nvPr/>
            </p:nvGrpSpPr>
            <p:grpSpPr>
              <a:xfrm>
                <a:off x="157912" y="1301266"/>
                <a:ext cx="3420000" cy="879230"/>
                <a:chOff x="157912" y="1934308"/>
                <a:chExt cx="3420000" cy="879230"/>
              </a:xfrm>
            </p:grpSpPr>
            <p:sp>
              <p:nvSpPr>
                <p:cNvPr id="5" name="Παραλληλόγραμμο 4"/>
                <p:cNvSpPr/>
                <p:nvPr/>
              </p:nvSpPr>
              <p:spPr>
                <a:xfrm>
                  <a:off x="157912" y="1934308"/>
                  <a:ext cx="3420000" cy="879230"/>
                </a:xfrm>
                <a:prstGeom prst="parallelogram">
                  <a:avLst>
                    <a:gd name="adj" fmla="val 101000"/>
                  </a:avLst>
                </a:prstGeom>
                <a:gradFill flip="none" rotWithShape="1">
                  <a:gsLst>
                    <a:gs pos="0">
                      <a:schemeClr val="accent1">
                        <a:lumMod val="5000"/>
                        <a:lumOff val="95000"/>
                        <a:alpha val="39000"/>
                      </a:schemeClr>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ύγραμμο βέλος σύνδεσης 6"/>
                <p:cNvCxnSpPr/>
                <p:nvPr/>
              </p:nvCxnSpPr>
              <p:spPr>
                <a:xfrm flipV="1">
                  <a:off x="1946026" y="2379784"/>
                  <a:ext cx="1080000" cy="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264150" y="2098609"/>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64150" y="2098609"/>
                      <a:ext cx="219611" cy="310598"/>
                    </a:xfrm>
                    <a:prstGeom prst="rect">
                      <a:avLst/>
                    </a:prstGeom>
                    <a:blipFill>
                      <a:blip r:embed="rId5"/>
                      <a:stretch>
                        <a:fillRect l="-25000" r="-25000" b="-7843"/>
                      </a:stretch>
                    </a:blipFill>
                  </p:spPr>
                  <p:txBody>
                    <a:bodyPr/>
                    <a:lstStyle/>
                    <a:p>
                      <a:r>
                        <a:rPr lang="el-GR">
                          <a:noFill/>
                        </a:rPr>
                        <a:t> </a:t>
                      </a:r>
                    </a:p>
                  </p:txBody>
                </p:sp>
              </mc:Fallback>
            </mc:AlternateContent>
          </p:grpSp>
          <p:grpSp>
            <p:nvGrpSpPr>
              <p:cNvPr id="16" name="Ομάδα 15"/>
              <p:cNvGrpSpPr/>
              <p:nvPr/>
            </p:nvGrpSpPr>
            <p:grpSpPr>
              <a:xfrm>
                <a:off x="2461918" y="1174649"/>
                <a:ext cx="879159" cy="566273"/>
                <a:chOff x="2461918" y="1784245"/>
                <a:chExt cx="879159" cy="566273"/>
              </a:xfrm>
            </p:grpSpPr>
            <p:grpSp>
              <p:nvGrpSpPr>
                <p:cNvPr id="12" name="Ομάδα 11"/>
                <p:cNvGrpSpPr/>
                <p:nvPr/>
              </p:nvGrpSpPr>
              <p:grpSpPr>
                <a:xfrm>
                  <a:off x="2461918" y="1784245"/>
                  <a:ext cx="311446" cy="432000"/>
                  <a:chOff x="5017476" y="2517210"/>
                  <a:chExt cx="311446" cy="432000"/>
                </a:xfrm>
              </p:grpSpPr>
              <p:sp>
                <p:nvSpPr>
                  <p:cNvPr id="10" name="Οβάλ 9"/>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5017476" y="2517210"/>
                    <a:ext cx="288000" cy="432000"/>
                  </a:xfrm>
                  <a:prstGeom prst="rect">
                    <a:avLst/>
                  </a:prstGeom>
                  <a:noFill/>
                </p:spPr>
                <p:txBody>
                  <a:bodyPr wrap="none" rtlCol="0">
                    <a:spAutoFit/>
                  </a:bodyPr>
                  <a:lstStyle/>
                  <a:p>
                    <a:r>
                      <a:rPr lang="el-GR" sz="2800" b="1" dirty="0"/>
                      <a:t>+</a:t>
                    </a:r>
                  </a:p>
                </p:txBody>
              </p:sp>
            </p:grpSp>
            <p:cxnSp>
              <p:nvCxnSpPr>
                <p:cNvPr id="14" name="Ευθύγραμμο βέλος σύνδεσης 13"/>
                <p:cNvCxnSpPr>
                  <a:stCxn id="10" idx="6"/>
                </p:cNvCxnSpPr>
                <p:nvPr/>
              </p:nvCxnSpPr>
              <p:spPr>
                <a:xfrm>
                  <a:off x="2773364" y="2044573"/>
                  <a:ext cx="567713" cy="0"/>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038861" y="2073519"/>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038861" y="2073519"/>
                      <a:ext cx="184346" cy="276999"/>
                    </a:xfrm>
                    <a:prstGeom prst="rect">
                      <a:avLst/>
                    </a:prstGeom>
                    <a:blipFill>
                      <a:blip r:embed="rId6"/>
                      <a:stretch>
                        <a:fillRect l="-20000" r="-16667"/>
                      </a:stretch>
                    </a:blipFill>
                  </p:spPr>
                  <p:txBody>
                    <a:bodyPr/>
                    <a:lstStyle/>
                    <a:p>
                      <a:r>
                        <a:rPr lang="el-GR">
                          <a:noFill/>
                        </a:rPr>
                        <a:t> </a:t>
                      </a:r>
                    </a:p>
                  </p:txBody>
                </p:sp>
              </mc:Fallback>
            </mc:AlternateContent>
          </p:grpSp>
          <p:grpSp>
            <p:nvGrpSpPr>
              <p:cNvPr id="17" name="Ομάδα 16"/>
              <p:cNvGrpSpPr/>
              <p:nvPr/>
            </p:nvGrpSpPr>
            <p:grpSpPr>
              <a:xfrm>
                <a:off x="1259215" y="1680419"/>
                <a:ext cx="844056" cy="542827"/>
                <a:chOff x="1929308" y="1784245"/>
                <a:chExt cx="844056" cy="542827"/>
              </a:xfrm>
            </p:grpSpPr>
            <p:grpSp>
              <p:nvGrpSpPr>
                <p:cNvPr id="18" name="Ομάδα 17"/>
                <p:cNvGrpSpPr/>
                <p:nvPr/>
              </p:nvGrpSpPr>
              <p:grpSpPr>
                <a:xfrm>
                  <a:off x="2461918" y="1784245"/>
                  <a:ext cx="311446" cy="432000"/>
                  <a:chOff x="5017476" y="2517210"/>
                  <a:chExt cx="311446" cy="432000"/>
                </a:xfrm>
              </p:grpSpPr>
              <p:sp>
                <p:nvSpPr>
                  <p:cNvPr id="21" name="Οβάλ 20"/>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extBox 21"/>
                  <p:cNvSpPr txBox="1"/>
                  <p:nvPr/>
                </p:nvSpPr>
                <p:spPr>
                  <a:xfrm>
                    <a:off x="5017476" y="2517210"/>
                    <a:ext cx="288000" cy="432000"/>
                  </a:xfrm>
                  <a:prstGeom prst="rect">
                    <a:avLst/>
                  </a:prstGeom>
                  <a:noFill/>
                </p:spPr>
                <p:txBody>
                  <a:bodyPr wrap="none" rtlCol="0">
                    <a:spAutoFit/>
                  </a:bodyPr>
                  <a:lstStyle/>
                  <a:p>
                    <a:r>
                      <a:rPr lang="el-GR" sz="2800" b="1" dirty="0"/>
                      <a:t>+</a:t>
                    </a:r>
                  </a:p>
                </p:txBody>
              </p:sp>
            </p:grpSp>
            <p:cxnSp>
              <p:nvCxnSpPr>
                <p:cNvPr id="19" name="Ευθύγραμμο βέλος σύνδεσης 18"/>
                <p:cNvCxnSpPr/>
                <p:nvPr/>
              </p:nvCxnSpPr>
              <p:spPr>
                <a:xfrm flipH="1">
                  <a:off x="1929308" y="2044573"/>
                  <a:ext cx="567713" cy="0"/>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089296" y="2050073"/>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89296" y="2050073"/>
                      <a:ext cx="184346" cy="276999"/>
                    </a:xfrm>
                    <a:prstGeom prst="rect">
                      <a:avLst/>
                    </a:prstGeom>
                    <a:blipFill>
                      <a:blip r:embed="rId7"/>
                      <a:stretch>
                        <a:fillRect l="-20000" r="-20000"/>
                      </a:stretch>
                    </a:blipFill>
                  </p:spPr>
                  <p:txBody>
                    <a:bodyPr/>
                    <a:lstStyle/>
                    <a:p>
                      <a:r>
                        <a:rPr lang="el-GR">
                          <a:noFill/>
                        </a:rPr>
                        <a:t> </a:t>
                      </a:r>
                    </a:p>
                  </p:txBody>
                </p:sp>
              </mc:Fallback>
            </mc:AlternateContent>
          </p:grpSp>
        </p:grpSp>
        <p:sp>
          <p:nvSpPr>
            <p:cNvPr id="71" name="Ορθογώνιο 70"/>
            <p:cNvSpPr/>
            <p:nvPr/>
          </p:nvSpPr>
          <p:spPr>
            <a:xfrm>
              <a:off x="2085194" y="1754160"/>
              <a:ext cx="312906" cy="400110"/>
            </a:xfrm>
            <a:prstGeom prst="rect">
              <a:avLst/>
            </a:prstGeom>
          </p:spPr>
          <p:txBody>
            <a:bodyPr wrap="none">
              <a:spAutoFit/>
            </a:bodyPr>
            <a:lstStyle/>
            <a:p>
              <a:r>
                <a:rPr lang="en-US" sz="2000" b="1" i="1" dirty="0">
                  <a:solidFill>
                    <a:schemeClr val="accent2">
                      <a:lumMod val="75000"/>
                    </a:schemeClr>
                  </a:solidFill>
                  <a:latin typeface="Times New Roman" panose="02020603050405020304" pitchFamily="18" charset="0"/>
                  <a:cs typeface="Times New Roman" panose="02020603050405020304" pitchFamily="18" charset="0"/>
                </a:rPr>
                <a:t>q</a:t>
              </a:r>
              <a:endParaRPr lang="el-GR" sz="2000" dirty="0">
                <a:solidFill>
                  <a:schemeClr val="accent2">
                    <a:lumMod val="75000"/>
                  </a:schemeClr>
                </a:solidFill>
              </a:endParaRPr>
            </a:p>
          </p:txBody>
        </p:sp>
        <p:sp>
          <p:nvSpPr>
            <p:cNvPr id="72" name="Ορθογώνιο 71"/>
            <p:cNvSpPr/>
            <p:nvPr/>
          </p:nvSpPr>
          <p:spPr>
            <a:xfrm>
              <a:off x="2217502" y="1049955"/>
              <a:ext cx="312906" cy="400110"/>
            </a:xfrm>
            <a:prstGeom prst="rect">
              <a:avLst/>
            </a:prstGeom>
          </p:spPr>
          <p:txBody>
            <a:bodyPr wrap="none">
              <a:spAutoFit/>
            </a:bodyPr>
            <a:lstStyle/>
            <a:p>
              <a:r>
                <a:rPr lang="en-US" sz="2000" b="1" i="1" dirty="0">
                  <a:solidFill>
                    <a:srgbClr val="CC3300"/>
                  </a:solidFill>
                  <a:latin typeface="Times New Roman" panose="02020603050405020304" pitchFamily="18" charset="0"/>
                  <a:cs typeface="Times New Roman" panose="02020603050405020304" pitchFamily="18" charset="0"/>
                </a:rPr>
                <a:t>q</a:t>
              </a:r>
              <a:endParaRPr lang="el-GR" sz="2000" dirty="0">
                <a:solidFill>
                  <a:srgbClr val="CC3300"/>
                </a:solidFill>
              </a:endParaRPr>
            </a:p>
          </p:txBody>
        </p:sp>
      </p:grpSp>
      <p:grpSp>
        <p:nvGrpSpPr>
          <p:cNvPr id="161" name="Ομάδα 160"/>
          <p:cNvGrpSpPr/>
          <p:nvPr/>
        </p:nvGrpSpPr>
        <p:grpSpPr>
          <a:xfrm>
            <a:off x="3835760" y="1401102"/>
            <a:ext cx="2036173" cy="767188"/>
            <a:chOff x="3835760" y="1401102"/>
            <a:chExt cx="2036173" cy="767188"/>
          </a:xfrm>
        </p:grpSpPr>
        <mc:AlternateContent xmlns:mc="http://schemas.openxmlformats.org/markup-compatibility/2006" xmlns:a14="http://schemas.microsoft.com/office/drawing/2010/main">
          <mc:Choice Requires="a14">
            <p:sp>
              <p:nvSpPr>
                <p:cNvPr id="75" name="TextBox 74"/>
                <p:cNvSpPr txBox="1"/>
                <p:nvPr/>
              </p:nvSpPr>
              <p:spPr>
                <a:xfrm>
                  <a:off x="3835760" y="1401102"/>
                  <a:ext cx="7724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𝝊</m:t>
                            </m:r>
                          </m:e>
                        </m:acc>
                        <m:r>
                          <a:rPr lang="el-GR" sz="2000" b="1" i="1" smtClean="0">
                            <a:solidFill>
                              <a:srgbClr val="FF0000"/>
                            </a:solidFill>
                            <a:latin typeface="Cambria Math" panose="02040503050406030204" pitchFamily="18" charset="0"/>
                            <a:ea typeface="Cambria Math" panose="02040503050406030204" pitchFamily="18" charset="0"/>
                          </a:rPr>
                          <m:t>↑↑</m:t>
                        </m:r>
                        <m:acc>
                          <m:accPr>
                            <m:chr m:val="⃗"/>
                            <m:ctrlPr>
                              <a:rPr lang="el-GR"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oMath>
                    </m:oMathPara>
                  </a14:m>
                  <a:endParaRPr lang="el-GR" sz="2000" b="1" dirty="0"/>
                </a:p>
              </p:txBody>
            </p:sp>
          </mc:Choice>
          <mc:Fallback xmlns="">
            <p:sp>
              <p:nvSpPr>
                <p:cNvPr id="75" name="TextBox 74"/>
                <p:cNvSpPr txBox="1">
                  <a:spLocks noRot="1" noChangeAspect="1" noMove="1" noResize="1" noEditPoints="1" noAdjustHandles="1" noChangeArrowheads="1" noChangeShapeType="1" noTextEdit="1"/>
                </p:cNvSpPr>
                <p:nvPr/>
              </p:nvSpPr>
              <p:spPr>
                <a:xfrm>
                  <a:off x="3835760" y="1401102"/>
                  <a:ext cx="772456" cy="345159"/>
                </a:xfrm>
                <a:prstGeom prst="rect">
                  <a:avLst/>
                </a:prstGeom>
                <a:blipFill>
                  <a:blip r:embed="rId8"/>
                  <a:stretch>
                    <a:fillRect l="-4724" r="-7087" b="-71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835761" y="1823131"/>
                  <a:ext cx="7724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𝝊</m:t>
                            </m:r>
                          </m:e>
                        </m:acc>
                        <m:r>
                          <a:rPr lang="el-GR" sz="2000" b="1" i="1" smtClean="0">
                            <a:solidFill>
                              <a:srgbClr val="FF0000"/>
                            </a:solidFill>
                            <a:latin typeface="Cambria Math" panose="02040503050406030204" pitchFamily="18" charset="0"/>
                            <a:ea typeface="Cambria Math" panose="02040503050406030204" pitchFamily="18" charset="0"/>
                          </a:rPr>
                          <m:t>↓↑</m:t>
                        </m:r>
                        <m:acc>
                          <m:accPr>
                            <m:chr m:val="⃗"/>
                            <m:ctrlPr>
                              <a:rPr lang="el-GR"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oMath>
                    </m:oMathPara>
                  </a14:m>
                  <a:endParaRPr lang="el-GR" sz="2000" b="1" dirty="0"/>
                </a:p>
              </p:txBody>
            </p:sp>
          </mc:Choice>
          <mc:Fallback xmlns="">
            <p:sp>
              <p:nvSpPr>
                <p:cNvPr id="76" name="TextBox 75"/>
                <p:cNvSpPr txBox="1">
                  <a:spLocks noRot="1" noChangeAspect="1" noMove="1" noResize="1" noEditPoints="1" noAdjustHandles="1" noChangeArrowheads="1" noChangeShapeType="1" noTextEdit="1"/>
                </p:cNvSpPr>
                <p:nvPr/>
              </p:nvSpPr>
              <p:spPr>
                <a:xfrm>
                  <a:off x="3835761" y="1823131"/>
                  <a:ext cx="772456" cy="345159"/>
                </a:xfrm>
                <a:prstGeom prst="rect">
                  <a:avLst/>
                </a:prstGeom>
                <a:blipFill>
                  <a:blip r:embed="rId9"/>
                  <a:stretch>
                    <a:fillRect l="-4724" r="-7087" b="-7018"/>
                  </a:stretch>
                </a:blipFill>
              </p:spPr>
              <p:txBody>
                <a:bodyPr/>
                <a:lstStyle/>
                <a:p>
                  <a:r>
                    <a:rPr lang="el-GR">
                      <a:noFill/>
                    </a:rPr>
                    <a:t> </a:t>
                  </a:r>
                </a:p>
              </p:txBody>
            </p:sp>
          </mc:Fallback>
        </mc:AlternateContent>
        <p:sp>
          <p:nvSpPr>
            <p:cNvPr id="77" name="Δεξί άγκιστρο 76"/>
            <p:cNvSpPr/>
            <p:nvPr/>
          </p:nvSpPr>
          <p:spPr>
            <a:xfrm>
              <a:off x="4642338" y="1450065"/>
              <a:ext cx="311581" cy="648000"/>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78" name="TextBox 77"/>
                <p:cNvSpPr txBox="1"/>
                <p:nvPr/>
              </p:nvSpPr>
              <p:spPr>
                <a:xfrm>
                  <a:off x="5065355" y="1595320"/>
                  <a:ext cx="806578" cy="3451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𝟎</m:t>
                        </m:r>
                      </m:oMath>
                    </m:oMathPara>
                  </a14:m>
                  <a:endParaRPr lang="el-GR" sz="2000" b="1" dirty="0">
                    <a:solidFill>
                      <a:srgbClr val="FF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5065355" y="1595320"/>
                  <a:ext cx="806578" cy="345159"/>
                </a:xfrm>
                <a:prstGeom prst="rect">
                  <a:avLst/>
                </a:prstGeom>
                <a:blipFill>
                  <a:blip r:embed="rId10"/>
                  <a:stretch>
                    <a:fillRect l="-1515" r="-758" b="-5357"/>
                  </a:stretch>
                </a:blipFill>
              </p:spPr>
              <p:txBody>
                <a:bodyPr/>
                <a:lstStyle/>
                <a:p>
                  <a:r>
                    <a:rPr lang="el-GR">
                      <a:noFill/>
                    </a:rPr>
                    <a:t> </a:t>
                  </a:r>
                </a:p>
              </p:txBody>
            </p:sp>
          </mc:Fallback>
        </mc:AlternateContent>
      </p:grpSp>
      <p:sp>
        <p:nvSpPr>
          <p:cNvPr id="81" name="Δεξί άγκιστρο 80"/>
          <p:cNvSpPr/>
          <p:nvPr/>
        </p:nvSpPr>
        <p:spPr>
          <a:xfrm flipH="1">
            <a:off x="6408224" y="1143315"/>
            <a:ext cx="467978" cy="3888000"/>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162" name="Ομάδα 161"/>
          <p:cNvGrpSpPr/>
          <p:nvPr/>
        </p:nvGrpSpPr>
        <p:grpSpPr>
          <a:xfrm>
            <a:off x="6874614" y="945276"/>
            <a:ext cx="1003801" cy="945043"/>
            <a:chOff x="7290254" y="945276"/>
            <a:chExt cx="1003801" cy="945043"/>
          </a:xfrm>
        </p:grpSpPr>
        <p:sp>
          <p:nvSpPr>
            <p:cNvPr id="82" name="Ορθογώνιο 81"/>
            <p:cNvSpPr/>
            <p:nvPr/>
          </p:nvSpPr>
          <p:spPr>
            <a:xfrm>
              <a:off x="7290254" y="945276"/>
              <a:ext cx="986167" cy="338554"/>
            </a:xfrm>
            <a:prstGeom prst="rect">
              <a:avLst/>
            </a:prstGeom>
          </p:spPr>
          <p:txBody>
            <a:bodyPr wrap="none">
              <a:spAutoFit/>
            </a:bodyPr>
            <a:lstStyle/>
            <a:p>
              <a:r>
                <a:rPr lang="en-US" sz="1600" b="1" i="1" dirty="0">
                  <a:solidFill>
                    <a:srgbClr val="CC3300"/>
                  </a:solidFill>
                  <a:latin typeface="Times New Roman" panose="02020603050405020304" pitchFamily="18" charset="0"/>
                  <a:cs typeface="Times New Roman" panose="02020603050405020304" pitchFamily="18" charset="0"/>
                </a:rPr>
                <a:t>q</a:t>
              </a:r>
              <a:r>
                <a:rPr lang="el-GR" sz="1600" b="1" i="1" dirty="0">
                  <a:solidFill>
                    <a:srgbClr val="CC3300"/>
                  </a:solidFill>
                  <a:latin typeface="Times New Roman" panose="02020603050405020304" pitchFamily="18" charset="0"/>
                  <a:cs typeface="Times New Roman" panose="02020603050405020304" pitchFamily="18" charset="0"/>
                </a:rPr>
                <a:t> = </a:t>
              </a:r>
              <a:r>
                <a:rPr lang="el-GR" sz="1600" b="1" dirty="0" err="1">
                  <a:solidFill>
                    <a:srgbClr val="CC3300"/>
                  </a:solidFill>
                  <a:latin typeface="Times New Roman" panose="02020603050405020304" pitchFamily="18" charset="0"/>
                  <a:cs typeface="Times New Roman" panose="02020603050405020304" pitchFamily="18" charset="0"/>
                </a:rPr>
                <a:t>σταθ</a:t>
              </a:r>
              <a:r>
                <a:rPr lang="el-GR" sz="1600" b="1" dirty="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83" name="Ορθογώνιο 82"/>
            <p:cNvSpPr/>
            <p:nvPr/>
          </p:nvSpPr>
          <p:spPr>
            <a:xfrm>
              <a:off x="7296176" y="1245583"/>
              <a:ext cx="984565" cy="338554"/>
            </a:xfrm>
            <a:prstGeom prst="rect">
              <a:avLst/>
            </a:prstGeom>
          </p:spPr>
          <p:txBody>
            <a:bodyPr wrap="none">
              <a:spAutoFit/>
            </a:bodyPr>
            <a:lstStyle/>
            <a:p>
              <a:r>
                <a:rPr lang="el-GR" sz="1600" b="1" i="1" dirty="0">
                  <a:solidFill>
                    <a:srgbClr val="3333FF"/>
                  </a:solidFill>
                  <a:latin typeface="Times New Roman" panose="02020603050405020304" pitchFamily="18" charset="0"/>
                  <a:cs typeface="Times New Roman" panose="02020603050405020304" pitchFamily="18" charset="0"/>
                </a:rPr>
                <a:t>υ = </a:t>
              </a:r>
              <a:r>
                <a:rPr lang="el-GR" sz="1600" b="1" dirty="0" err="1">
                  <a:solidFill>
                    <a:srgbClr val="3333FF"/>
                  </a:solidFill>
                  <a:latin typeface="Times New Roman" panose="02020603050405020304" pitchFamily="18" charset="0"/>
                  <a:cs typeface="Times New Roman" panose="02020603050405020304" pitchFamily="18" charset="0"/>
                </a:rPr>
                <a:t>σταθ</a:t>
              </a:r>
              <a:r>
                <a:rPr lang="el-GR" sz="1600" b="1" dirty="0">
                  <a:solidFill>
                    <a:srgbClr val="3333FF"/>
                  </a:solidFill>
                  <a:latin typeface="Times New Roman" panose="02020603050405020304" pitchFamily="18" charset="0"/>
                  <a:cs typeface="Times New Roman" panose="02020603050405020304" pitchFamily="18" charset="0"/>
                </a:rPr>
                <a:t>.</a:t>
              </a:r>
              <a:endParaRPr lang="el-GR" sz="1600" dirty="0">
                <a:solidFill>
                  <a:srgbClr val="3333FF"/>
                </a:solidFill>
              </a:endParaRPr>
            </a:p>
          </p:txBody>
        </p:sp>
        <p:sp>
          <p:nvSpPr>
            <p:cNvPr id="95" name="Ορθογώνιο 94"/>
            <p:cNvSpPr/>
            <p:nvPr/>
          </p:nvSpPr>
          <p:spPr>
            <a:xfrm>
              <a:off x="7290254" y="1551765"/>
              <a:ext cx="1003801" cy="338554"/>
            </a:xfrm>
            <a:prstGeom prst="rect">
              <a:avLst/>
            </a:prstGeom>
          </p:spPr>
          <p:txBody>
            <a:bodyPr wrap="none">
              <a:spAutoFit/>
            </a:bodyPr>
            <a:lstStyle/>
            <a:p>
              <a:r>
                <a:rPr lang="el-GR" sz="1600" b="1" i="1" dirty="0">
                  <a:latin typeface="Times New Roman" panose="02020603050405020304" pitchFamily="18" charset="0"/>
                  <a:cs typeface="Times New Roman" panose="02020603050405020304" pitchFamily="18" charset="0"/>
                </a:rPr>
                <a:t>φ = </a:t>
              </a:r>
              <a:r>
                <a:rPr lang="el-GR" sz="1600" b="1" dirty="0" err="1">
                  <a:latin typeface="Times New Roman" panose="02020603050405020304" pitchFamily="18" charset="0"/>
                  <a:cs typeface="Times New Roman" panose="02020603050405020304" pitchFamily="18" charset="0"/>
                </a:rPr>
                <a:t>σταθ</a:t>
              </a:r>
              <a:r>
                <a:rPr lang="el-GR" sz="1600" b="1" dirty="0">
                  <a:latin typeface="Times New Roman" panose="02020603050405020304" pitchFamily="18" charset="0"/>
                  <a:cs typeface="Times New Roman" panose="02020603050405020304" pitchFamily="18" charset="0"/>
                </a:rPr>
                <a:t>.</a:t>
              </a:r>
              <a:endParaRPr lang="el-GR" sz="1600" dirty="0"/>
            </a:p>
          </p:txBody>
        </p:sp>
      </p:grpSp>
      <p:grpSp>
        <p:nvGrpSpPr>
          <p:cNvPr id="164" name="Ομάδα 163"/>
          <p:cNvGrpSpPr/>
          <p:nvPr/>
        </p:nvGrpSpPr>
        <p:grpSpPr>
          <a:xfrm>
            <a:off x="6880704" y="2055234"/>
            <a:ext cx="1024376" cy="918203"/>
            <a:chOff x="7296344" y="2117580"/>
            <a:chExt cx="1024376" cy="918203"/>
          </a:xfrm>
        </p:grpSpPr>
        <p:sp>
          <p:nvSpPr>
            <p:cNvPr id="87" name="Ορθογώνιο 86"/>
            <p:cNvSpPr/>
            <p:nvPr/>
          </p:nvSpPr>
          <p:spPr>
            <a:xfrm>
              <a:off x="7313701" y="2117580"/>
              <a:ext cx="986167" cy="338554"/>
            </a:xfrm>
            <a:prstGeom prst="rect">
              <a:avLst/>
            </a:prstGeom>
          </p:spPr>
          <p:txBody>
            <a:bodyPr wrap="none">
              <a:spAutoFit/>
            </a:bodyPr>
            <a:lstStyle/>
            <a:p>
              <a:r>
                <a:rPr lang="en-US" sz="1600" b="1" i="1" dirty="0">
                  <a:solidFill>
                    <a:srgbClr val="CC3300"/>
                  </a:solidFill>
                  <a:latin typeface="Times New Roman" panose="02020603050405020304" pitchFamily="18" charset="0"/>
                  <a:cs typeface="Times New Roman" panose="02020603050405020304" pitchFamily="18" charset="0"/>
                </a:rPr>
                <a:t>q</a:t>
              </a:r>
              <a:r>
                <a:rPr lang="el-GR" sz="1600" b="1" i="1" dirty="0">
                  <a:solidFill>
                    <a:srgbClr val="CC3300"/>
                  </a:solidFill>
                  <a:latin typeface="Times New Roman" panose="02020603050405020304" pitchFamily="18" charset="0"/>
                  <a:cs typeface="Times New Roman" panose="02020603050405020304" pitchFamily="18" charset="0"/>
                </a:rPr>
                <a:t> = </a:t>
              </a:r>
              <a:r>
                <a:rPr lang="el-GR" sz="1600" b="1" dirty="0" err="1">
                  <a:solidFill>
                    <a:srgbClr val="CC3300"/>
                  </a:solidFill>
                  <a:latin typeface="Times New Roman" panose="02020603050405020304" pitchFamily="18" charset="0"/>
                  <a:cs typeface="Times New Roman" panose="02020603050405020304" pitchFamily="18" charset="0"/>
                </a:rPr>
                <a:t>σταθ</a:t>
              </a:r>
              <a:r>
                <a:rPr lang="el-GR" sz="1600" b="1" dirty="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88" name="Ορθογώνιο 87"/>
            <p:cNvSpPr/>
            <p:nvPr/>
          </p:nvSpPr>
          <p:spPr>
            <a:xfrm>
              <a:off x="7300889" y="2406134"/>
              <a:ext cx="1019831" cy="338554"/>
            </a:xfrm>
            <a:prstGeom prst="rect">
              <a:avLst/>
            </a:prstGeom>
          </p:spPr>
          <p:txBody>
            <a:bodyPr wrap="none">
              <a:spAutoFit/>
            </a:bodyPr>
            <a:lstStyle/>
            <a:p>
              <a:r>
                <a:rPr lang="en-US" sz="1600" b="1" i="1" dirty="0">
                  <a:solidFill>
                    <a:srgbClr val="002060"/>
                  </a:solidFill>
                  <a:latin typeface="Times New Roman" panose="02020603050405020304" pitchFamily="18" charset="0"/>
                  <a:cs typeface="Times New Roman" panose="02020603050405020304" pitchFamily="18" charset="0"/>
                </a:rPr>
                <a:t>B</a:t>
              </a:r>
              <a:r>
                <a:rPr lang="el-GR" sz="1600" b="1" i="1" dirty="0">
                  <a:solidFill>
                    <a:srgbClr val="002060"/>
                  </a:solidFill>
                  <a:latin typeface="Times New Roman" panose="02020603050405020304" pitchFamily="18" charset="0"/>
                  <a:cs typeface="Times New Roman" panose="02020603050405020304" pitchFamily="18" charset="0"/>
                </a:rPr>
                <a:t> = </a:t>
              </a:r>
              <a:r>
                <a:rPr lang="el-GR" sz="1600" b="1" dirty="0" err="1">
                  <a:solidFill>
                    <a:srgbClr val="002060"/>
                  </a:solidFill>
                  <a:latin typeface="Times New Roman" panose="02020603050405020304" pitchFamily="18" charset="0"/>
                  <a:cs typeface="Times New Roman" panose="02020603050405020304" pitchFamily="18" charset="0"/>
                </a:rPr>
                <a:t>σταθ</a:t>
              </a:r>
              <a:r>
                <a:rPr lang="el-GR" sz="1600" b="1" dirty="0">
                  <a:solidFill>
                    <a:srgbClr val="3333FF"/>
                  </a:solidFill>
                  <a:latin typeface="Times New Roman" panose="02020603050405020304" pitchFamily="18" charset="0"/>
                  <a:cs typeface="Times New Roman" panose="02020603050405020304" pitchFamily="18" charset="0"/>
                </a:rPr>
                <a:t>.</a:t>
              </a:r>
              <a:endParaRPr lang="el-GR" sz="1600" dirty="0">
                <a:solidFill>
                  <a:srgbClr val="3333FF"/>
                </a:solidFill>
              </a:endParaRPr>
            </a:p>
          </p:txBody>
        </p:sp>
        <p:sp>
          <p:nvSpPr>
            <p:cNvPr id="96" name="Ορθογώνιο 95"/>
            <p:cNvSpPr/>
            <p:nvPr/>
          </p:nvSpPr>
          <p:spPr>
            <a:xfrm>
              <a:off x="7296344" y="2697229"/>
              <a:ext cx="1003801" cy="338554"/>
            </a:xfrm>
            <a:prstGeom prst="rect">
              <a:avLst/>
            </a:prstGeom>
          </p:spPr>
          <p:txBody>
            <a:bodyPr wrap="none">
              <a:spAutoFit/>
            </a:bodyPr>
            <a:lstStyle/>
            <a:p>
              <a:r>
                <a:rPr lang="el-GR" sz="1600" b="1" i="1" dirty="0">
                  <a:latin typeface="Times New Roman" panose="02020603050405020304" pitchFamily="18" charset="0"/>
                  <a:cs typeface="Times New Roman" panose="02020603050405020304" pitchFamily="18" charset="0"/>
                </a:rPr>
                <a:t>φ = </a:t>
              </a:r>
              <a:r>
                <a:rPr lang="el-GR" sz="1600" b="1" dirty="0" err="1">
                  <a:latin typeface="Times New Roman" panose="02020603050405020304" pitchFamily="18" charset="0"/>
                  <a:cs typeface="Times New Roman" panose="02020603050405020304" pitchFamily="18" charset="0"/>
                </a:rPr>
                <a:t>σταθ</a:t>
              </a:r>
              <a:r>
                <a:rPr lang="el-GR" sz="1600" b="1" dirty="0">
                  <a:latin typeface="Times New Roman" panose="02020603050405020304" pitchFamily="18" charset="0"/>
                  <a:cs typeface="Times New Roman" panose="02020603050405020304" pitchFamily="18" charset="0"/>
                </a:rPr>
                <a:t>.</a:t>
              </a:r>
              <a:endParaRPr lang="el-GR" sz="1600" dirty="0"/>
            </a:p>
          </p:txBody>
        </p:sp>
      </p:grpSp>
      <p:grpSp>
        <p:nvGrpSpPr>
          <p:cNvPr id="166" name="Ομάδα 165"/>
          <p:cNvGrpSpPr/>
          <p:nvPr/>
        </p:nvGrpSpPr>
        <p:grpSpPr>
          <a:xfrm>
            <a:off x="6887208" y="3126305"/>
            <a:ext cx="1022571" cy="935763"/>
            <a:chOff x="7302848" y="3282170"/>
            <a:chExt cx="1022571" cy="935763"/>
          </a:xfrm>
        </p:grpSpPr>
        <p:sp>
          <p:nvSpPr>
            <p:cNvPr id="91" name="Ορθογώνιο 90"/>
            <p:cNvSpPr/>
            <p:nvPr/>
          </p:nvSpPr>
          <p:spPr>
            <a:xfrm>
              <a:off x="7302848" y="3282170"/>
              <a:ext cx="984565" cy="338554"/>
            </a:xfrm>
            <a:prstGeom prst="rect">
              <a:avLst/>
            </a:prstGeom>
          </p:spPr>
          <p:txBody>
            <a:bodyPr wrap="none">
              <a:spAutoFit/>
            </a:bodyPr>
            <a:lstStyle/>
            <a:p>
              <a:r>
                <a:rPr lang="el-GR" sz="1600" b="1" i="1" dirty="0">
                  <a:solidFill>
                    <a:srgbClr val="3333FF"/>
                  </a:solidFill>
                  <a:latin typeface="Times New Roman" panose="02020603050405020304" pitchFamily="18" charset="0"/>
                  <a:cs typeface="Times New Roman" panose="02020603050405020304" pitchFamily="18" charset="0"/>
                </a:rPr>
                <a:t>υ = </a:t>
              </a:r>
              <a:r>
                <a:rPr lang="el-GR" sz="1600" b="1" dirty="0" err="1">
                  <a:solidFill>
                    <a:srgbClr val="3333FF"/>
                  </a:solidFill>
                  <a:latin typeface="Times New Roman" panose="02020603050405020304" pitchFamily="18" charset="0"/>
                  <a:cs typeface="Times New Roman" panose="02020603050405020304" pitchFamily="18" charset="0"/>
                </a:rPr>
                <a:t>σταθ</a:t>
              </a:r>
              <a:r>
                <a:rPr lang="el-GR" sz="1600" b="1" dirty="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92" name="Ορθογώνιο 91"/>
            <p:cNvSpPr/>
            <p:nvPr/>
          </p:nvSpPr>
          <p:spPr>
            <a:xfrm>
              <a:off x="7305588" y="3588369"/>
              <a:ext cx="1019831" cy="338554"/>
            </a:xfrm>
            <a:prstGeom prst="rect">
              <a:avLst/>
            </a:prstGeom>
          </p:spPr>
          <p:txBody>
            <a:bodyPr wrap="none">
              <a:spAutoFit/>
            </a:bodyPr>
            <a:lstStyle/>
            <a:p>
              <a:r>
                <a:rPr lang="en-US" sz="1600" b="1" i="1" dirty="0">
                  <a:solidFill>
                    <a:srgbClr val="002060"/>
                  </a:solidFill>
                  <a:latin typeface="Times New Roman" panose="02020603050405020304" pitchFamily="18" charset="0"/>
                  <a:cs typeface="Times New Roman" panose="02020603050405020304" pitchFamily="18" charset="0"/>
                </a:rPr>
                <a:t>B</a:t>
              </a:r>
              <a:r>
                <a:rPr lang="el-GR" sz="1600" b="1" i="1" dirty="0">
                  <a:solidFill>
                    <a:srgbClr val="002060"/>
                  </a:solidFill>
                  <a:latin typeface="Times New Roman" panose="02020603050405020304" pitchFamily="18" charset="0"/>
                  <a:cs typeface="Times New Roman" panose="02020603050405020304" pitchFamily="18" charset="0"/>
                </a:rPr>
                <a:t> = </a:t>
              </a:r>
              <a:r>
                <a:rPr lang="el-GR" sz="1600" b="1" dirty="0" err="1">
                  <a:solidFill>
                    <a:srgbClr val="002060"/>
                  </a:solidFill>
                  <a:latin typeface="Times New Roman" panose="02020603050405020304" pitchFamily="18" charset="0"/>
                  <a:cs typeface="Times New Roman" panose="02020603050405020304" pitchFamily="18" charset="0"/>
                </a:rPr>
                <a:t>σταθ</a:t>
              </a:r>
              <a:r>
                <a:rPr lang="el-GR" sz="1600" b="1" dirty="0">
                  <a:solidFill>
                    <a:srgbClr val="3333FF"/>
                  </a:solidFill>
                  <a:latin typeface="Times New Roman" panose="02020603050405020304" pitchFamily="18" charset="0"/>
                  <a:cs typeface="Times New Roman" panose="02020603050405020304" pitchFamily="18" charset="0"/>
                </a:rPr>
                <a:t>.</a:t>
              </a:r>
              <a:endParaRPr lang="el-GR" sz="1600" dirty="0">
                <a:solidFill>
                  <a:srgbClr val="3333FF"/>
                </a:solidFill>
              </a:endParaRPr>
            </a:p>
          </p:txBody>
        </p:sp>
        <p:sp>
          <p:nvSpPr>
            <p:cNvPr id="98" name="Ορθογώνιο 97"/>
            <p:cNvSpPr/>
            <p:nvPr/>
          </p:nvSpPr>
          <p:spPr>
            <a:xfrm>
              <a:off x="7305721" y="3879379"/>
              <a:ext cx="1003801" cy="338554"/>
            </a:xfrm>
            <a:prstGeom prst="rect">
              <a:avLst/>
            </a:prstGeom>
          </p:spPr>
          <p:txBody>
            <a:bodyPr wrap="none">
              <a:spAutoFit/>
            </a:bodyPr>
            <a:lstStyle/>
            <a:p>
              <a:r>
                <a:rPr lang="el-GR" sz="1600" b="1" i="1" dirty="0">
                  <a:latin typeface="Times New Roman" panose="02020603050405020304" pitchFamily="18" charset="0"/>
                  <a:cs typeface="Times New Roman" panose="02020603050405020304" pitchFamily="18" charset="0"/>
                </a:rPr>
                <a:t>φ = </a:t>
              </a:r>
              <a:r>
                <a:rPr lang="el-GR" sz="1600" b="1" dirty="0" err="1">
                  <a:latin typeface="Times New Roman" panose="02020603050405020304" pitchFamily="18" charset="0"/>
                  <a:cs typeface="Times New Roman" panose="02020603050405020304" pitchFamily="18" charset="0"/>
                </a:rPr>
                <a:t>σταθ</a:t>
              </a:r>
              <a:r>
                <a:rPr lang="el-GR" sz="1600" b="1" dirty="0">
                  <a:latin typeface="Times New Roman" panose="02020603050405020304" pitchFamily="18" charset="0"/>
                  <a:cs typeface="Times New Roman" panose="02020603050405020304" pitchFamily="18" charset="0"/>
                </a:rPr>
                <a:t>.</a:t>
              </a:r>
              <a:endParaRPr lang="el-GR" sz="1600" dirty="0"/>
            </a:p>
          </p:txBody>
        </p:sp>
      </p:grpSp>
      <p:grpSp>
        <p:nvGrpSpPr>
          <p:cNvPr id="158" name="Ομάδα 157"/>
          <p:cNvGrpSpPr/>
          <p:nvPr/>
        </p:nvGrpSpPr>
        <p:grpSpPr>
          <a:xfrm>
            <a:off x="134467" y="3658707"/>
            <a:ext cx="3420000" cy="1511174"/>
            <a:chOff x="134467" y="3658707"/>
            <a:chExt cx="3420000" cy="1511174"/>
          </a:xfrm>
        </p:grpSpPr>
        <p:grpSp>
          <p:nvGrpSpPr>
            <p:cNvPr id="157" name="Ομάδα 156"/>
            <p:cNvGrpSpPr/>
            <p:nvPr/>
          </p:nvGrpSpPr>
          <p:grpSpPr>
            <a:xfrm>
              <a:off x="134467" y="3658707"/>
              <a:ext cx="3420000" cy="1511174"/>
              <a:chOff x="134467" y="3658707"/>
              <a:chExt cx="3420000" cy="1511174"/>
            </a:xfrm>
          </p:grpSpPr>
          <p:grpSp>
            <p:nvGrpSpPr>
              <p:cNvPr id="100" name="Ομάδα 99"/>
              <p:cNvGrpSpPr/>
              <p:nvPr/>
            </p:nvGrpSpPr>
            <p:grpSpPr>
              <a:xfrm>
                <a:off x="134467" y="4290651"/>
                <a:ext cx="3420000" cy="879230"/>
                <a:chOff x="157912" y="2028092"/>
                <a:chExt cx="3420000" cy="879230"/>
              </a:xfrm>
            </p:grpSpPr>
            <p:sp>
              <p:nvSpPr>
                <p:cNvPr id="101" name="Παραλληλόγραμμο 100"/>
                <p:cNvSpPr/>
                <p:nvPr/>
              </p:nvSpPr>
              <p:spPr>
                <a:xfrm>
                  <a:off x="157912" y="2028092"/>
                  <a:ext cx="3420000" cy="879230"/>
                </a:xfrm>
                <a:prstGeom prst="parallelogram">
                  <a:avLst>
                    <a:gd name="adj" fmla="val 101000"/>
                  </a:avLst>
                </a:prstGeom>
                <a:gradFill flip="none" rotWithShape="1">
                  <a:gsLst>
                    <a:gs pos="0">
                      <a:schemeClr val="accent1">
                        <a:lumMod val="5000"/>
                        <a:lumOff val="95000"/>
                        <a:alpha val="39000"/>
                      </a:schemeClr>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2" name="Ευθύγραμμο βέλος σύνδεσης 101"/>
                <p:cNvCxnSpPr/>
                <p:nvPr/>
              </p:nvCxnSpPr>
              <p:spPr>
                <a:xfrm flipV="1">
                  <a:off x="1969472" y="2356338"/>
                  <a:ext cx="1080000" cy="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p:cNvSpPr txBox="1"/>
                    <p:nvPr/>
                  </p:nvSpPr>
                  <p:spPr>
                    <a:xfrm>
                      <a:off x="2416549" y="2075163"/>
                      <a:ext cx="256312"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2416549" y="2075163"/>
                      <a:ext cx="256312" cy="310598"/>
                    </a:xfrm>
                    <a:prstGeom prst="rect">
                      <a:avLst/>
                    </a:prstGeom>
                    <a:blipFill>
                      <a:blip r:embed="rId12"/>
                      <a:stretch>
                        <a:fillRect l="-16667" r="-11905" b="-5882"/>
                      </a:stretch>
                    </a:blipFill>
                  </p:spPr>
                  <p:txBody>
                    <a:bodyPr/>
                    <a:lstStyle/>
                    <a:p>
                      <a:r>
                        <a:rPr lang="el-GR">
                          <a:noFill/>
                        </a:rPr>
                        <a:t> </a:t>
                      </a:r>
                    </a:p>
                  </p:txBody>
                </p:sp>
              </mc:Fallback>
            </mc:AlternateContent>
          </p:grpSp>
          <p:grpSp>
            <p:nvGrpSpPr>
              <p:cNvPr id="110" name="Ομάδα 109"/>
              <p:cNvGrpSpPr/>
              <p:nvPr/>
            </p:nvGrpSpPr>
            <p:grpSpPr>
              <a:xfrm>
                <a:off x="1826928" y="3658707"/>
                <a:ext cx="623930" cy="777519"/>
                <a:chOff x="1826928" y="2791189"/>
                <a:chExt cx="623930" cy="777519"/>
              </a:xfrm>
            </p:grpSpPr>
            <p:cxnSp>
              <p:nvCxnSpPr>
                <p:cNvPr id="111" name="Ευθύγραμμο βέλος σύνδεσης 110"/>
                <p:cNvCxnSpPr/>
                <p:nvPr/>
              </p:nvCxnSpPr>
              <p:spPr>
                <a:xfrm flipV="1">
                  <a:off x="1826928" y="2848708"/>
                  <a:ext cx="0" cy="720000"/>
                </a:xfrm>
                <a:prstGeom prst="straightConnector1">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p:cNvSpPr txBox="1"/>
                    <p:nvPr/>
                  </p:nvSpPr>
                  <p:spPr>
                    <a:xfrm>
                      <a:off x="1901608" y="2791189"/>
                      <a:ext cx="549250"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e>
                              <m:sub>
                                <m:r>
                                  <a:rPr lang="en-US" b="1" i="0" smtClean="0">
                                    <a:solidFill>
                                      <a:srgbClr val="FF0000"/>
                                    </a:solidFill>
                                    <a:latin typeface="Cambria Math" panose="02040503050406030204" pitchFamily="18" charset="0"/>
                                  </a:rPr>
                                  <m:t>𝐦𝐚𝐱</m:t>
                                </m:r>
                              </m:sub>
                            </m:sSub>
                          </m:oMath>
                        </m:oMathPara>
                      </a14:m>
                      <a:endParaRPr lang="el-GR" b="1" dirty="0">
                        <a:solidFill>
                          <a:srgbClr val="FF0000"/>
                        </a:solidFill>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1901608" y="2791189"/>
                      <a:ext cx="549250" cy="310598"/>
                    </a:xfrm>
                    <a:prstGeom prst="rect">
                      <a:avLst/>
                    </a:prstGeom>
                    <a:blipFill>
                      <a:blip r:embed="rId13"/>
                      <a:stretch>
                        <a:fillRect l="-10000" r="-1111" b="-11765"/>
                      </a:stretch>
                    </a:blipFill>
                  </p:spPr>
                  <p:txBody>
                    <a:bodyPr/>
                    <a:lstStyle/>
                    <a:p>
                      <a:r>
                        <a:rPr lang="el-GR">
                          <a:noFill/>
                        </a:rPr>
                        <a:t> </a:t>
                      </a:r>
                    </a:p>
                  </p:txBody>
                </p:sp>
              </mc:Fallback>
            </mc:AlternateContent>
          </p:grpSp>
          <p:grpSp>
            <p:nvGrpSpPr>
              <p:cNvPr id="113" name="Ομάδα 112"/>
              <p:cNvGrpSpPr/>
              <p:nvPr/>
            </p:nvGrpSpPr>
            <p:grpSpPr>
              <a:xfrm>
                <a:off x="1638718" y="4648199"/>
                <a:ext cx="610589" cy="182441"/>
                <a:chOff x="2287596" y="4026138"/>
                <a:chExt cx="610589" cy="182441"/>
              </a:xfrm>
            </p:grpSpPr>
            <p:cxnSp>
              <p:nvCxnSpPr>
                <p:cNvPr id="114" name="Ευθεία γραμμή σύνδεσης 113"/>
                <p:cNvCxnSpPr/>
                <p:nvPr/>
              </p:nvCxnSpPr>
              <p:spPr>
                <a:xfrm>
                  <a:off x="2287596" y="4208579"/>
                  <a:ext cx="3969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Ευθεία γραμμή σύνδεσης 114"/>
                <p:cNvCxnSpPr/>
                <p:nvPr/>
              </p:nvCxnSpPr>
              <p:spPr>
                <a:xfrm flipV="1">
                  <a:off x="2684585" y="4026138"/>
                  <a:ext cx="213600" cy="182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Ορθογώνιο 115"/>
              <p:cNvSpPr/>
              <p:nvPr/>
            </p:nvSpPr>
            <p:spPr>
              <a:xfrm>
                <a:off x="1440430" y="4227730"/>
                <a:ext cx="312906" cy="400110"/>
              </a:xfrm>
              <a:prstGeom prst="rect">
                <a:avLst/>
              </a:prstGeom>
            </p:spPr>
            <p:txBody>
              <a:bodyPr wrap="none">
                <a:spAutoFit/>
              </a:bodyPr>
              <a:lstStyle/>
              <a:p>
                <a:r>
                  <a:rPr lang="en-US" sz="2000" b="1" i="1" dirty="0">
                    <a:solidFill>
                      <a:srgbClr val="CC3300"/>
                    </a:solidFill>
                    <a:latin typeface="Times New Roman" panose="02020603050405020304" pitchFamily="18" charset="0"/>
                    <a:cs typeface="Times New Roman" panose="02020603050405020304" pitchFamily="18" charset="0"/>
                  </a:rPr>
                  <a:t>q</a:t>
                </a:r>
                <a:endParaRPr lang="el-GR" sz="2000" dirty="0">
                  <a:solidFill>
                    <a:srgbClr val="CC3300"/>
                  </a:solidFill>
                </a:endParaRPr>
              </a:p>
            </p:txBody>
          </p:sp>
        </p:grpSp>
        <p:grpSp>
          <p:nvGrpSpPr>
            <p:cNvPr id="104" name="Ομάδα 103"/>
            <p:cNvGrpSpPr/>
            <p:nvPr/>
          </p:nvGrpSpPr>
          <p:grpSpPr>
            <a:xfrm>
              <a:off x="1350739" y="4320537"/>
              <a:ext cx="613728" cy="729230"/>
              <a:chOff x="2159636" y="1784245"/>
              <a:chExt cx="613728" cy="729230"/>
            </a:xfrm>
          </p:grpSpPr>
          <p:grpSp>
            <p:nvGrpSpPr>
              <p:cNvPr id="105" name="Ομάδα 104"/>
              <p:cNvGrpSpPr/>
              <p:nvPr/>
            </p:nvGrpSpPr>
            <p:grpSpPr>
              <a:xfrm>
                <a:off x="2461918" y="1784245"/>
                <a:ext cx="311446" cy="432000"/>
                <a:chOff x="5017476" y="2517210"/>
                <a:chExt cx="311446" cy="432000"/>
              </a:xfrm>
            </p:grpSpPr>
            <p:sp>
              <p:nvSpPr>
                <p:cNvPr id="108" name="Οβάλ 107"/>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TextBox 108"/>
                <p:cNvSpPr txBox="1"/>
                <p:nvPr/>
              </p:nvSpPr>
              <p:spPr>
                <a:xfrm>
                  <a:off x="5017476" y="2517210"/>
                  <a:ext cx="288000" cy="432000"/>
                </a:xfrm>
                <a:prstGeom prst="rect">
                  <a:avLst/>
                </a:prstGeom>
                <a:noFill/>
              </p:spPr>
              <p:txBody>
                <a:bodyPr wrap="none" rtlCol="0">
                  <a:spAutoFit/>
                </a:bodyPr>
                <a:lstStyle/>
                <a:p>
                  <a:r>
                    <a:rPr lang="el-GR" sz="2800" b="1" dirty="0"/>
                    <a:t>+</a:t>
                  </a:r>
                </a:p>
              </p:txBody>
            </p:sp>
          </p:grpSp>
          <p:cxnSp>
            <p:nvCxnSpPr>
              <p:cNvPr id="106" name="Ευθύγραμμο βέλος σύνδεσης 105"/>
              <p:cNvCxnSpPr/>
              <p:nvPr/>
            </p:nvCxnSpPr>
            <p:spPr>
              <a:xfrm flipH="1">
                <a:off x="2210380" y="2117475"/>
                <a:ext cx="396000" cy="396000"/>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p:cNvSpPr txBox="1"/>
                  <p:nvPr/>
                </p:nvSpPr>
                <p:spPr>
                  <a:xfrm>
                    <a:off x="2159636" y="2120411"/>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2159636" y="2120411"/>
                    <a:ext cx="184346" cy="276999"/>
                  </a:xfrm>
                  <a:prstGeom prst="rect">
                    <a:avLst/>
                  </a:prstGeom>
                  <a:blipFill>
                    <a:blip r:embed="rId14"/>
                    <a:stretch>
                      <a:fillRect l="-20000" r="-20000"/>
                    </a:stretch>
                  </a:blipFill>
                </p:spPr>
                <p:txBody>
                  <a:bodyPr/>
                  <a:lstStyle/>
                  <a:p>
                    <a:r>
                      <a:rPr lang="el-GR">
                        <a:noFill/>
                      </a:rPr>
                      <a:t> </a:t>
                    </a:r>
                  </a:p>
                </p:txBody>
              </p:sp>
            </mc:Fallback>
          </mc:AlternateContent>
        </p:grpSp>
      </p:grpSp>
      <mc:AlternateContent xmlns:mc="http://schemas.openxmlformats.org/markup-compatibility/2006" xmlns:a14="http://schemas.microsoft.com/office/drawing/2010/main">
        <mc:Choice Requires="a14">
          <p:sp>
            <p:nvSpPr>
              <p:cNvPr id="117" name="TextBox 116"/>
              <p:cNvSpPr txBox="1"/>
              <p:nvPr/>
            </p:nvSpPr>
            <p:spPr>
              <a:xfrm>
                <a:off x="3824038" y="4580991"/>
                <a:ext cx="247067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𝝊</m:t>
                          </m:r>
                        </m:e>
                      </m:acc>
                      <m:r>
                        <a:rPr lang="el-GR" sz="2000" b="1" i="1" smtClean="0">
                          <a:solidFill>
                            <a:srgbClr val="FF0000"/>
                          </a:solidFill>
                          <a:latin typeface="Cambria Math" panose="02040503050406030204" pitchFamily="18" charset="0"/>
                          <a:ea typeface="Cambria Math" panose="02040503050406030204" pitchFamily="18" charset="0"/>
                        </a:rPr>
                        <m:t>⊥</m:t>
                      </m:r>
                      <m:acc>
                        <m:accPr>
                          <m:chr m:val="⃗"/>
                          <m:ctrlPr>
                            <a:rPr lang="el-GR"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ea typeface="Cambria Math" panose="02040503050406030204" pitchFamily="18" charset="0"/>
                        </a:rPr>
                        <m:t>⟹  </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𝑭</m:t>
                          </m:r>
                        </m:e>
                      </m:acc>
                      <m:r>
                        <a:rPr lang="en-US" sz="2000" b="1" i="1" smtClean="0">
                          <a:solidFill>
                            <a:srgbClr val="FF0000"/>
                          </a:solidFill>
                          <a:latin typeface="Cambria Math" panose="02040503050406030204" pitchFamily="18" charset="0"/>
                        </a:rPr>
                        <m:t>=</m:t>
                      </m:r>
                      <m:sSub>
                        <m:sSubPr>
                          <m:ctrlPr>
                            <a:rPr lang="en-US" sz="2000" b="1" i="1" smtClean="0">
                              <a:solidFill>
                                <a:srgbClr val="FF0000"/>
                              </a:solidFill>
                              <a:latin typeface="Cambria Math" panose="02040503050406030204" pitchFamily="18" charset="0"/>
                            </a:rPr>
                          </m:ctrlPr>
                        </m:sSubPr>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e>
                        <m:sub>
                          <m:r>
                            <a:rPr lang="en-US" sz="2000" b="1" i="0" smtClean="0">
                              <a:solidFill>
                                <a:srgbClr val="FF0000"/>
                              </a:solidFill>
                              <a:latin typeface="Cambria Math" panose="02040503050406030204" pitchFamily="18" charset="0"/>
                            </a:rPr>
                            <m:t>𝐦𝐚𝐱</m:t>
                          </m:r>
                        </m:sub>
                      </m:sSub>
                    </m:oMath>
                  </m:oMathPara>
                </a14:m>
                <a:endParaRPr lang="el-GR" sz="2000" b="1" dirty="0"/>
              </a:p>
            </p:txBody>
          </p:sp>
        </mc:Choice>
        <mc:Fallback xmlns="">
          <p:sp>
            <p:nvSpPr>
              <p:cNvPr id="117" name="TextBox 116"/>
              <p:cNvSpPr txBox="1">
                <a:spLocks noRot="1" noChangeAspect="1" noMove="1" noResize="1" noEditPoints="1" noAdjustHandles="1" noChangeArrowheads="1" noChangeShapeType="1" noTextEdit="1"/>
              </p:cNvSpPr>
              <p:nvPr/>
            </p:nvSpPr>
            <p:spPr>
              <a:xfrm>
                <a:off x="3824038" y="4580991"/>
                <a:ext cx="2470676" cy="345159"/>
              </a:xfrm>
              <a:prstGeom prst="rect">
                <a:avLst/>
              </a:prstGeom>
              <a:blipFill>
                <a:blip r:embed="rId15"/>
                <a:stretch>
                  <a:fillRect b="-10526"/>
                </a:stretch>
              </a:blipFill>
            </p:spPr>
            <p:txBody>
              <a:bodyPr/>
              <a:lstStyle/>
              <a:p>
                <a:r>
                  <a:rPr lang="el-GR">
                    <a:noFill/>
                  </a:rPr>
                  <a:t> </a:t>
                </a:r>
              </a:p>
            </p:txBody>
          </p:sp>
        </mc:Fallback>
      </mc:AlternateContent>
      <p:grpSp>
        <p:nvGrpSpPr>
          <p:cNvPr id="163" name="Ομάδα 162"/>
          <p:cNvGrpSpPr/>
          <p:nvPr/>
        </p:nvGrpSpPr>
        <p:grpSpPr>
          <a:xfrm>
            <a:off x="7890924" y="1024843"/>
            <a:ext cx="1206450" cy="792000"/>
            <a:chOff x="8441647" y="1045625"/>
            <a:chExt cx="1206450" cy="792000"/>
          </a:xfrm>
        </p:grpSpPr>
        <mc:AlternateContent xmlns:mc="http://schemas.openxmlformats.org/markup-compatibility/2006" xmlns:a14="http://schemas.microsoft.com/office/drawing/2010/main">
          <mc:Choice Requires="a14">
            <p:sp>
              <p:nvSpPr>
                <p:cNvPr id="86" name="TextBox 85"/>
                <p:cNvSpPr txBox="1"/>
                <p:nvPr/>
              </p:nvSpPr>
              <p:spPr>
                <a:xfrm>
                  <a:off x="8877392" y="1309387"/>
                  <a:ext cx="770705"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𝑭</m:t>
                        </m:r>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𝑩</m:t>
                        </m:r>
                      </m:oMath>
                    </m:oMathPara>
                  </a14:m>
                  <a:endParaRPr lang="el-GR" b="1" dirty="0"/>
                </a:p>
              </p:txBody>
            </p:sp>
          </mc:Choice>
          <mc:Fallback xmlns="">
            <p:sp>
              <p:nvSpPr>
                <p:cNvPr id="86" name="TextBox 85"/>
                <p:cNvSpPr txBox="1">
                  <a:spLocks noRot="1" noChangeAspect="1" noMove="1" noResize="1" noEditPoints="1" noAdjustHandles="1" noChangeArrowheads="1" noChangeShapeType="1" noTextEdit="1"/>
                </p:cNvSpPr>
                <p:nvPr/>
              </p:nvSpPr>
              <p:spPr>
                <a:xfrm>
                  <a:off x="8877392" y="1309387"/>
                  <a:ext cx="770705" cy="307777"/>
                </a:xfrm>
                <a:prstGeom prst="rect">
                  <a:avLst/>
                </a:prstGeom>
                <a:blipFill>
                  <a:blip r:embed="rId16"/>
                  <a:stretch>
                    <a:fillRect l="-4762" r="-3968" b="-5882"/>
                  </a:stretch>
                </a:blipFill>
              </p:spPr>
              <p:txBody>
                <a:bodyPr/>
                <a:lstStyle/>
                <a:p>
                  <a:r>
                    <a:rPr lang="el-GR">
                      <a:noFill/>
                    </a:rPr>
                    <a:t> </a:t>
                  </a:r>
                </a:p>
              </p:txBody>
            </p:sp>
          </mc:Fallback>
        </mc:AlternateContent>
        <p:sp>
          <p:nvSpPr>
            <p:cNvPr id="120" name="Δεξί άγκιστρο 119"/>
            <p:cNvSpPr/>
            <p:nvPr/>
          </p:nvSpPr>
          <p:spPr>
            <a:xfrm>
              <a:off x="8441647" y="1045625"/>
              <a:ext cx="324000" cy="792000"/>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65" name="Ομάδα 164"/>
          <p:cNvGrpSpPr/>
          <p:nvPr/>
        </p:nvGrpSpPr>
        <p:grpSpPr>
          <a:xfrm>
            <a:off x="7909009" y="2174374"/>
            <a:ext cx="1110527" cy="750888"/>
            <a:chOff x="8418168" y="2226329"/>
            <a:chExt cx="1110527" cy="750888"/>
          </a:xfrm>
        </p:grpSpPr>
        <mc:AlternateContent xmlns:mc="http://schemas.openxmlformats.org/markup-compatibility/2006" xmlns:a14="http://schemas.microsoft.com/office/drawing/2010/main">
          <mc:Choice Requires="a14">
            <p:sp>
              <p:nvSpPr>
                <p:cNvPr id="90" name="TextBox 89"/>
                <p:cNvSpPr txBox="1"/>
                <p:nvPr/>
              </p:nvSpPr>
              <p:spPr>
                <a:xfrm>
                  <a:off x="8839596" y="2450563"/>
                  <a:ext cx="6890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𝑭</m:t>
                        </m:r>
                        <m:r>
                          <a:rPr lang="en-US" sz="2000" b="1" i="1" smtClean="0">
                            <a:solidFill>
                              <a:srgbClr val="FF0000"/>
                            </a:solidFill>
                            <a:latin typeface="Cambria Math" panose="02040503050406030204" pitchFamily="18" charset="0"/>
                            <a:ea typeface="Cambria Math" panose="02040503050406030204" pitchFamily="18" charset="0"/>
                          </a:rPr>
                          <m:t>∝</m:t>
                        </m:r>
                        <m:r>
                          <a:rPr lang="el-GR" sz="2000" b="1" i="1" smtClean="0">
                            <a:solidFill>
                              <a:srgbClr val="FF0000"/>
                            </a:solidFill>
                            <a:latin typeface="Cambria Math" panose="02040503050406030204" pitchFamily="18" charset="0"/>
                            <a:ea typeface="Cambria Math" panose="02040503050406030204" pitchFamily="18" charset="0"/>
                          </a:rPr>
                          <m:t>𝝊</m:t>
                        </m:r>
                      </m:oMath>
                    </m:oMathPara>
                  </a14:m>
                  <a:endParaRPr lang="el-GR" b="1" dirty="0"/>
                </a:p>
              </p:txBody>
            </p:sp>
          </mc:Choice>
          <mc:Fallback xmlns="">
            <p:sp>
              <p:nvSpPr>
                <p:cNvPr id="90" name="TextBox 89"/>
                <p:cNvSpPr txBox="1">
                  <a:spLocks noRot="1" noChangeAspect="1" noMove="1" noResize="1" noEditPoints="1" noAdjustHandles="1" noChangeArrowheads="1" noChangeShapeType="1" noTextEdit="1"/>
                </p:cNvSpPr>
                <p:nvPr/>
              </p:nvSpPr>
              <p:spPr>
                <a:xfrm>
                  <a:off x="8839596" y="2450563"/>
                  <a:ext cx="689099" cy="307777"/>
                </a:xfrm>
                <a:prstGeom prst="rect">
                  <a:avLst/>
                </a:prstGeom>
                <a:blipFill>
                  <a:blip r:embed="rId17"/>
                  <a:stretch>
                    <a:fillRect l="-8850" r="-5310" b="-5882"/>
                  </a:stretch>
                </a:blipFill>
              </p:spPr>
              <p:txBody>
                <a:bodyPr/>
                <a:lstStyle/>
                <a:p>
                  <a:r>
                    <a:rPr lang="el-GR">
                      <a:noFill/>
                    </a:rPr>
                    <a:t> </a:t>
                  </a:r>
                </a:p>
              </p:txBody>
            </p:sp>
          </mc:Fallback>
        </mc:AlternateContent>
        <p:sp>
          <p:nvSpPr>
            <p:cNvPr id="121" name="Δεξί άγκιστρο 120"/>
            <p:cNvSpPr/>
            <p:nvPr/>
          </p:nvSpPr>
          <p:spPr>
            <a:xfrm>
              <a:off x="8418168" y="2226329"/>
              <a:ext cx="324000" cy="750888"/>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67" name="Ομάδα 166"/>
          <p:cNvGrpSpPr/>
          <p:nvPr/>
        </p:nvGrpSpPr>
        <p:grpSpPr>
          <a:xfrm>
            <a:off x="7877836" y="3266368"/>
            <a:ext cx="1115502" cy="666808"/>
            <a:chOff x="8418168" y="3370278"/>
            <a:chExt cx="1115502" cy="666808"/>
          </a:xfrm>
        </p:grpSpPr>
        <mc:AlternateContent xmlns:mc="http://schemas.openxmlformats.org/markup-compatibility/2006" xmlns:a14="http://schemas.microsoft.com/office/drawing/2010/main">
          <mc:Choice Requires="a14">
            <p:sp>
              <p:nvSpPr>
                <p:cNvPr id="94" name="TextBox 93"/>
                <p:cNvSpPr txBox="1"/>
                <p:nvPr/>
              </p:nvSpPr>
              <p:spPr>
                <a:xfrm>
                  <a:off x="8834953" y="3552088"/>
                  <a:ext cx="6987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𝑭</m:t>
                        </m:r>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𝒒</m:t>
                        </m:r>
                      </m:oMath>
                    </m:oMathPara>
                  </a14:m>
                  <a:endParaRPr lang="el-GR" b="1" dirty="0"/>
                </a:p>
              </p:txBody>
            </p:sp>
          </mc:Choice>
          <mc:Fallback xmlns="">
            <p:sp>
              <p:nvSpPr>
                <p:cNvPr id="94" name="TextBox 93"/>
                <p:cNvSpPr txBox="1">
                  <a:spLocks noRot="1" noChangeAspect="1" noMove="1" noResize="1" noEditPoints="1" noAdjustHandles="1" noChangeArrowheads="1" noChangeShapeType="1" noTextEdit="1"/>
                </p:cNvSpPr>
                <p:nvPr/>
              </p:nvSpPr>
              <p:spPr>
                <a:xfrm>
                  <a:off x="8834953" y="3552088"/>
                  <a:ext cx="698717" cy="307777"/>
                </a:xfrm>
                <a:prstGeom prst="rect">
                  <a:avLst/>
                </a:prstGeom>
                <a:blipFill>
                  <a:blip r:embed="rId18"/>
                  <a:stretch>
                    <a:fillRect l="-8772" r="-8772" b="-26000"/>
                  </a:stretch>
                </a:blipFill>
              </p:spPr>
              <p:txBody>
                <a:bodyPr/>
                <a:lstStyle/>
                <a:p>
                  <a:r>
                    <a:rPr lang="el-GR">
                      <a:noFill/>
                    </a:rPr>
                    <a:t> </a:t>
                  </a:r>
                </a:p>
              </p:txBody>
            </p:sp>
          </mc:Fallback>
        </mc:AlternateContent>
        <p:sp>
          <p:nvSpPr>
            <p:cNvPr id="122" name="Δεξί άγκιστρο 121"/>
            <p:cNvSpPr/>
            <p:nvPr/>
          </p:nvSpPr>
          <p:spPr>
            <a:xfrm>
              <a:off x="8418168" y="3370278"/>
              <a:ext cx="324000" cy="666808"/>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68" name="Ομάδα 167"/>
          <p:cNvGrpSpPr/>
          <p:nvPr/>
        </p:nvGrpSpPr>
        <p:grpSpPr>
          <a:xfrm>
            <a:off x="6886339" y="4188033"/>
            <a:ext cx="1023441" cy="930116"/>
            <a:chOff x="7301979" y="4427026"/>
            <a:chExt cx="1023441" cy="930116"/>
          </a:xfrm>
        </p:grpSpPr>
        <p:sp>
          <p:nvSpPr>
            <p:cNvPr id="123" name="Ορθογώνιο 122"/>
            <p:cNvSpPr/>
            <p:nvPr/>
          </p:nvSpPr>
          <p:spPr>
            <a:xfrm>
              <a:off x="7301979" y="4427026"/>
              <a:ext cx="986167" cy="338554"/>
            </a:xfrm>
            <a:prstGeom prst="rect">
              <a:avLst/>
            </a:prstGeom>
          </p:spPr>
          <p:txBody>
            <a:bodyPr wrap="none">
              <a:spAutoFit/>
            </a:bodyPr>
            <a:lstStyle/>
            <a:p>
              <a:r>
                <a:rPr lang="en-US" sz="1600" b="1" i="1" dirty="0">
                  <a:solidFill>
                    <a:srgbClr val="CC3300"/>
                  </a:solidFill>
                  <a:latin typeface="Times New Roman" panose="02020603050405020304" pitchFamily="18" charset="0"/>
                  <a:cs typeface="Times New Roman" panose="02020603050405020304" pitchFamily="18" charset="0"/>
                </a:rPr>
                <a:t>q</a:t>
              </a:r>
              <a:r>
                <a:rPr lang="el-GR" sz="1600" b="1" i="1" dirty="0">
                  <a:solidFill>
                    <a:srgbClr val="CC3300"/>
                  </a:solidFill>
                  <a:latin typeface="Times New Roman" panose="02020603050405020304" pitchFamily="18" charset="0"/>
                  <a:cs typeface="Times New Roman" panose="02020603050405020304" pitchFamily="18" charset="0"/>
                </a:rPr>
                <a:t> = </a:t>
              </a:r>
              <a:r>
                <a:rPr lang="el-GR" sz="1600" b="1" dirty="0" err="1">
                  <a:solidFill>
                    <a:srgbClr val="CC3300"/>
                  </a:solidFill>
                  <a:latin typeface="Times New Roman" panose="02020603050405020304" pitchFamily="18" charset="0"/>
                  <a:cs typeface="Times New Roman" panose="02020603050405020304" pitchFamily="18" charset="0"/>
                </a:rPr>
                <a:t>σταθ</a:t>
              </a:r>
              <a:r>
                <a:rPr lang="el-GR" sz="1600" b="1" dirty="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124" name="Ορθογώνιο 123"/>
            <p:cNvSpPr/>
            <p:nvPr/>
          </p:nvSpPr>
          <p:spPr>
            <a:xfrm>
              <a:off x="7302849" y="4724111"/>
              <a:ext cx="984565" cy="338554"/>
            </a:xfrm>
            <a:prstGeom prst="rect">
              <a:avLst/>
            </a:prstGeom>
          </p:spPr>
          <p:txBody>
            <a:bodyPr wrap="none">
              <a:spAutoFit/>
            </a:bodyPr>
            <a:lstStyle/>
            <a:p>
              <a:r>
                <a:rPr lang="el-GR" sz="1600" b="1" i="1" dirty="0">
                  <a:solidFill>
                    <a:srgbClr val="3333FF"/>
                  </a:solidFill>
                  <a:latin typeface="Times New Roman" panose="02020603050405020304" pitchFamily="18" charset="0"/>
                  <a:cs typeface="Times New Roman" panose="02020603050405020304" pitchFamily="18" charset="0"/>
                </a:rPr>
                <a:t>υ = </a:t>
              </a:r>
              <a:r>
                <a:rPr lang="el-GR" sz="1600" b="1" dirty="0" err="1">
                  <a:solidFill>
                    <a:srgbClr val="3333FF"/>
                  </a:solidFill>
                  <a:latin typeface="Times New Roman" panose="02020603050405020304" pitchFamily="18" charset="0"/>
                  <a:cs typeface="Times New Roman" panose="02020603050405020304" pitchFamily="18" charset="0"/>
                </a:rPr>
                <a:t>σταθ</a:t>
              </a:r>
              <a:r>
                <a:rPr lang="el-GR" sz="1600" b="1" dirty="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125" name="Ορθογώνιο 124"/>
            <p:cNvSpPr/>
            <p:nvPr/>
          </p:nvSpPr>
          <p:spPr>
            <a:xfrm>
              <a:off x="7305589" y="5018588"/>
              <a:ext cx="1019831" cy="338554"/>
            </a:xfrm>
            <a:prstGeom prst="rect">
              <a:avLst/>
            </a:prstGeom>
          </p:spPr>
          <p:txBody>
            <a:bodyPr wrap="none">
              <a:spAutoFit/>
            </a:bodyPr>
            <a:lstStyle/>
            <a:p>
              <a:r>
                <a:rPr lang="en-US" sz="1600" b="1" i="1" dirty="0">
                  <a:solidFill>
                    <a:srgbClr val="002060"/>
                  </a:solidFill>
                  <a:latin typeface="Times New Roman" panose="02020603050405020304" pitchFamily="18" charset="0"/>
                  <a:cs typeface="Times New Roman" panose="02020603050405020304" pitchFamily="18" charset="0"/>
                </a:rPr>
                <a:t>B</a:t>
              </a:r>
              <a:r>
                <a:rPr lang="el-GR" sz="1600" b="1" i="1" dirty="0">
                  <a:solidFill>
                    <a:srgbClr val="002060"/>
                  </a:solidFill>
                  <a:latin typeface="Times New Roman" panose="02020603050405020304" pitchFamily="18" charset="0"/>
                  <a:cs typeface="Times New Roman" panose="02020603050405020304" pitchFamily="18" charset="0"/>
                </a:rPr>
                <a:t> = </a:t>
              </a:r>
              <a:r>
                <a:rPr lang="el-GR" sz="1600" b="1" dirty="0" err="1">
                  <a:solidFill>
                    <a:srgbClr val="002060"/>
                  </a:solidFill>
                  <a:latin typeface="Times New Roman" panose="02020603050405020304" pitchFamily="18" charset="0"/>
                  <a:cs typeface="Times New Roman" panose="02020603050405020304" pitchFamily="18" charset="0"/>
                </a:rPr>
                <a:t>σταθ</a:t>
              </a:r>
              <a:r>
                <a:rPr lang="el-GR" sz="1600" b="1" dirty="0">
                  <a:solidFill>
                    <a:srgbClr val="3333FF"/>
                  </a:solidFill>
                  <a:latin typeface="Times New Roman" panose="02020603050405020304" pitchFamily="18" charset="0"/>
                  <a:cs typeface="Times New Roman" panose="02020603050405020304" pitchFamily="18" charset="0"/>
                </a:rPr>
                <a:t>.</a:t>
              </a:r>
              <a:endParaRPr lang="el-GR" sz="1600" dirty="0">
                <a:solidFill>
                  <a:srgbClr val="3333FF"/>
                </a:solidFill>
              </a:endParaRPr>
            </a:p>
          </p:txBody>
        </p:sp>
      </p:grpSp>
      <p:grpSp>
        <p:nvGrpSpPr>
          <p:cNvPr id="169" name="Ομάδα 168"/>
          <p:cNvGrpSpPr/>
          <p:nvPr/>
        </p:nvGrpSpPr>
        <p:grpSpPr>
          <a:xfrm>
            <a:off x="7919401" y="4315371"/>
            <a:ext cx="1562227" cy="679533"/>
            <a:chOff x="8418169" y="4647883"/>
            <a:chExt cx="1562227" cy="679533"/>
          </a:xfrm>
        </p:grpSpPr>
        <mc:AlternateContent xmlns:mc="http://schemas.openxmlformats.org/markup-compatibility/2006" xmlns:a14="http://schemas.microsoft.com/office/drawing/2010/main">
          <mc:Choice Requires="a14">
            <p:sp>
              <p:nvSpPr>
                <p:cNvPr id="126" name="TextBox 125"/>
                <p:cNvSpPr txBox="1"/>
                <p:nvPr/>
              </p:nvSpPr>
              <p:spPr>
                <a:xfrm>
                  <a:off x="8834954" y="4877590"/>
                  <a:ext cx="11454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𝑭</m:t>
                        </m:r>
                        <m:r>
                          <a:rPr lang="en-US" sz="2000" b="1" i="1" smtClean="0">
                            <a:solidFill>
                              <a:srgbClr val="FF0000"/>
                            </a:solidFill>
                            <a:latin typeface="Cambria Math" panose="02040503050406030204" pitchFamily="18" charset="0"/>
                            <a:ea typeface="Cambria Math" panose="02040503050406030204" pitchFamily="18" charset="0"/>
                          </a:rPr>
                          <m:t>∝</m:t>
                        </m:r>
                        <m:func>
                          <m:funcPr>
                            <m:ctrlPr>
                              <a:rPr lang="en-US" sz="2000" b="1" i="1" smtClean="0">
                                <a:solidFill>
                                  <a:srgbClr val="FF0000"/>
                                </a:solidFill>
                                <a:latin typeface="Cambria Math" panose="02040503050406030204" pitchFamily="18" charset="0"/>
                                <a:ea typeface="Cambria Math" panose="02040503050406030204" pitchFamily="18" charset="0"/>
                              </a:rPr>
                            </m:ctrlPr>
                          </m:funcPr>
                          <m:fName>
                            <m:r>
                              <a:rPr lang="en-US" sz="2000" b="1" i="0" smtClean="0">
                                <a:solidFill>
                                  <a:srgbClr val="FF0000"/>
                                </a:solidFill>
                                <a:latin typeface="Cambria Math" panose="02040503050406030204" pitchFamily="18" charset="0"/>
                                <a:ea typeface="Cambria Math" panose="02040503050406030204" pitchFamily="18" charset="0"/>
                              </a:rPr>
                              <m:t>𝐬𝐢𝐧</m:t>
                            </m:r>
                          </m:fName>
                          <m:e>
                            <m:r>
                              <a:rPr lang="el-GR" sz="2000" b="1" i="1" smtClean="0">
                                <a:solidFill>
                                  <a:srgbClr val="FF0000"/>
                                </a:solidFill>
                                <a:latin typeface="Cambria Math" panose="02040503050406030204" pitchFamily="18" charset="0"/>
                                <a:ea typeface="Cambria Math" panose="02040503050406030204" pitchFamily="18" charset="0"/>
                              </a:rPr>
                              <m:t>𝝋</m:t>
                            </m:r>
                          </m:e>
                        </m:func>
                      </m:oMath>
                    </m:oMathPara>
                  </a14:m>
                  <a:endParaRPr lang="el-GR" b="1" dirty="0"/>
                </a:p>
              </p:txBody>
            </p:sp>
          </mc:Choice>
          <mc:Fallback xmlns="">
            <p:sp>
              <p:nvSpPr>
                <p:cNvPr id="126" name="TextBox 125"/>
                <p:cNvSpPr txBox="1">
                  <a:spLocks noRot="1" noChangeAspect="1" noMove="1" noResize="1" noEditPoints="1" noAdjustHandles="1" noChangeArrowheads="1" noChangeShapeType="1" noTextEdit="1"/>
                </p:cNvSpPr>
                <p:nvPr/>
              </p:nvSpPr>
              <p:spPr>
                <a:xfrm>
                  <a:off x="8834954" y="4877590"/>
                  <a:ext cx="1145442" cy="307777"/>
                </a:xfrm>
                <a:prstGeom prst="rect">
                  <a:avLst/>
                </a:prstGeom>
                <a:blipFill>
                  <a:blip r:embed="rId19"/>
                  <a:stretch>
                    <a:fillRect l="-4255" r="-5851" b="-26000"/>
                  </a:stretch>
                </a:blipFill>
              </p:spPr>
              <p:txBody>
                <a:bodyPr/>
                <a:lstStyle/>
                <a:p>
                  <a:r>
                    <a:rPr lang="el-GR">
                      <a:noFill/>
                    </a:rPr>
                    <a:t> </a:t>
                  </a:r>
                </a:p>
              </p:txBody>
            </p:sp>
          </mc:Fallback>
        </mc:AlternateContent>
        <p:sp>
          <p:nvSpPr>
            <p:cNvPr id="127" name="Δεξί άγκιστρο 126"/>
            <p:cNvSpPr/>
            <p:nvPr/>
          </p:nvSpPr>
          <p:spPr>
            <a:xfrm>
              <a:off x="8418169" y="4647883"/>
              <a:ext cx="324000" cy="679533"/>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71" name="Ομάδα 170"/>
          <p:cNvGrpSpPr/>
          <p:nvPr/>
        </p:nvGrpSpPr>
        <p:grpSpPr>
          <a:xfrm>
            <a:off x="10053189" y="3296741"/>
            <a:ext cx="1580882" cy="1004192"/>
            <a:chOff x="10395203" y="3427007"/>
            <a:chExt cx="1580882" cy="1004192"/>
          </a:xfrm>
        </p:grpSpPr>
        <p:cxnSp>
          <p:nvCxnSpPr>
            <p:cNvPr id="130" name="Ευθύγραμμο βέλος σύνδεσης 129"/>
            <p:cNvCxnSpPr/>
            <p:nvPr/>
          </p:nvCxnSpPr>
          <p:spPr>
            <a:xfrm flipH="1">
              <a:off x="11187145" y="3427007"/>
              <a:ext cx="0" cy="540000"/>
            </a:xfrm>
            <a:prstGeom prst="straightConnector1">
              <a:avLst/>
            </a:prstGeom>
            <a:ln w="571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Ορθογώνιο 130"/>
                <p:cNvSpPr/>
                <p:nvPr/>
              </p:nvSpPr>
              <p:spPr>
                <a:xfrm>
                  <a:off x="10395203" y="3993707"/>
                  <a:ext cx="1580882" cy="437492"/>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a:solidFill>
                                  <a:srgbClr val="FF0000"/>
                                </a:solidFill>
                                <a:latin typeface="Cambria Math" panose="02040503050406030204" pitchFamily="18" charset="0"/>
                                <a:ea typeface="Cambria Math" panose="02040503050406030204" pitchFamily="18" charset="0"/>
                              </a:rPr>
                              <m:t>𝑭</m:t>
                            </m:r>
                          </m:e>
                        </m:acc>
                        <m:r>
                          <a:rPr lang="en-US" sz="2000" b="1" i="1">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𝒒</m:t>
                        </m:r>
                        <m:r>
                          <a:rPr lang="en-US" sz="2000" b="1" i="1" smtClean="0">
                            <a:solidFill>
                              <a:srgbClr val="FF0000"/>
                            </a:solidFill>
                            <a:latin typeface="Cambria Math" panose="02040503050406030204" pitchFamily="18" charset="0"/>
                          </a:rPr>
                          <m:t> </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l-GR" sz="2000" b="1" i="1" smtClean="0">
                                <a:solidFill>
                                  <a:srgbClr val="FF0000"/>
                                </a:solidFill>
                                <a:latin typeface="Cambria Math" panose="02040503050406030204" pitchFamily="18" charset="0"/>
                                <a:ea typeface="Cambria Math" panose="02040503050406030204" pitchFamily="18" charset="0"/>
                              </a:rPr>
                              <m:t>𝝊</m:t>
                            </m:r>
                          </m:e>
                        </m:acc>
                        <m:r>
                          <a:rPr lang="en-US" sz="2000" b="1" i="1" smtClean="0">
                            <a:solidFill>
                              <a:srgbClr val="FF0000"/>
                            </a:solidFill>
                            <a:latin typeface="Cambria Math" panose="02040503050406030204" pitchFamily="18" charset="0"/>
                            <a:ea typeface="Cambria Math" panose="02040503050406030204" pitchFamily="18" charset="0"/>
                          </a:rPr>
                          <m:t>×</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oMath>
                    </m:oMathPara>
                  </a14:m>
                  <a:endParaRPr lang="el-GR" sz="2000" dirty="0"/>
                </a:p>
              </p:txBody>
            </p:sp>
          </mc:Choice>
          <mc:Fallback xmlns="">
            <p:sp>
              <p:nvSpPr>
                <p:cNvPr id="131" name="Ορθογώνιο 130"/>
                <p:cNvSpPr>
                  <a:spLocks noRot="1" noChangeAspect="1" noMove="1" noResize="1" noEditPoints="1" noAdjustHandles="1" noChangeArrowheads="1" noChangeShapeType="1" noTextEdit="1"/>
                </p:cNvSpPr>
                <p:nvPr/>
              </p:nvSpPr>
              <p:spPr>
                <a:xfrm>
                  <a:off x="10395203" y="3993707"/>
                  <a:ext cx="1580882" cy="437492"/>
                </a:xfrm>
                <a:prstGeom prst="rect">
                  <a:avLst/>
                </a:prstGeom>
                <a:blipFill>
                  <a:blip r:embed="rId20"/>
                  <a:stretch>
                    <a:fillRect b="-2564"/>
                  </a:stretch>
                </a:blipFill>
                <a:ln w="38100">
                  <a:solidFill>
                    <a:srgbClr val="0070C0"/>
                  </a:solidFill>
                </a:ln>
              </p:spPr>
              <p:txBody>
                <a:bodyPr/>
                <a:lstStyle/>
                <a:p>
                  <a:r>
                    <a:rPr lang="el-GR">
                      <a:noFill/>
                    </a:rPr>
                    <a:t> </a:t>
                  </a:r>
                </a:p>
              </p:txBody>
            </p:sp>
          </mc:Fallback>
        </mc:AlternateContent>
      </p:grpSp>
      <p:grpSp>
        <p:nvGrpSpPr>
          <p:cNvPr id="170" name="Ομάδα 169"/>
          <p:cNvGrpSpPr/>
          <p:nvPr/>
        </p:nvGrpSpPr>
        <p:grpSpPr>
          <a:xfrm>
            <a:off x="9378416" y="1143314"/>
            <a:ext cx="2346100" cy="3888000"/>
            <a:chOff x="9710928" y="1143314"/>
            <a:chExt cx="2346100" cy="3888000"/>
          </a:xfrm>
        </p:grpSpPr>
        <p:sp>
          <p:nvSpPr>
            <p:cNvPr id="128" name="Δεξί άγκιστρο 127"/>
            <p:cNvSpPr/>
            <p:nvPr/>
          </p:nvSpPr>
          <p:spPr>
            <a:xfrm>
              <a:off x="9710928" y="1143314"/>
              <a:ext cx="467978" cy="3888000"/>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29" name="Ορθογώνιο 128"/>
                <p:cNvSpPr/>
                <p:nvPr/>
              </p:nvSpPr>
              <p:spPr>
                <a:xfrm>
                  <a:off x="10301419" y="2901956"/>
                  <a:ext cx="1755609" cy="369332"/>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𝑭</m:t>
                        </m:r>
                        <m:r>
                          <a:rPr lang="el-GR"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𝒒</m:t>
                        </m:r>
                        <m:r>
                          <a:rPr lang="el-GR" b="1" i="1" smtClean="0">
                            <a:solidFill>
                              <a:srgbClr val="FF0000"/>
                            </a:solidFill>
                            <a:latin typeface="Cambria Math" panose="02040503050406030204" pitchFamily="18" charset="0"/>
                          </a:rPr>
                          <m:t>𝝊</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l-GR" b="1" i="1" smtClean="0">
                                <a:solidFill>
                                  <a:srgbClr val="FF0000"/>
                                </a:solidFill>
                                <a:latin typeface="Cambria Math" panose="02040503050406030204" pitchFamily="18" charset="0"/>
                              </a:rPr>
                              <m:t>𝝋</m:t>
                            </m:r>
                          </m:e>
                        </m:func>
                      </m:oMath>
                    </m:oMathPara>
                  </a14:m>
                  <a:endParaRPr lang="el-GR" dirty="0"/>
                </a:p>
              </p:txBody>
            </p:sp>
          </mc:Choice>
          <mc:Fallback xmlns="">
            <p:sp>
              <p:nvSpPr>
                <p:cNvPr id="129" name="Ορθογώνιο 128"/>
                <p:cNvSpPr>
                  <a:spLocks noRot="1" noChangeAspect="1" noMove="1" noResize="1" noEditPoints="1" noAdjustHandles="1" noChangeArrowheads="1" noChangeShapeType="1" noTextEdit="1"/>
                </p:cNvSpPr>
                <p:nvPr/>
              </p:nvSpPr>
              <p:spPr>
                <a:xfrm>
                  <a:off x="10301419" y="2901956"/>
                  <a:ext cx="1755609" cy="369332"/>
                </a:xfrm>
                <a:prstGeom prst="rect">
                  <a:avLst/>
                </a:prstGeom>
                <a:blipFill>
                  <a:blip r:embed="rId21"/>
                  <a:stretch>
                    <a:fillRect b="-1493"/>
                  </a:stretch>
                </a:blipFill>
                <a:ln w="38100">
                  <a:solidFill>
                    <a:srgbClr val="0070C0"/>
                  </a:solidFill>
                </a:ln>
              </p:spPr>
              <p:txBody>
                <a:bodyPr/>
                <a:lstStyle/>
                <a:p>
                  <a:r>
                    <a:rPr lang="el-GR">
                      <a:noFill/>
                    </a:rPr>
                    <a:t> </a:t>
                  </a:r>
                </a:p>
              </p:txBody>
            </p:sp>
          </mc:Fallback>
        </mc:AlternateContent>
      </p:grpSp>
      <p:grpSp>
        <p:nvGrpSpPr>
          <p:cNvPr id="160" name="Ομάδα 159"/>
          <p:cNvGrpSpPr/>
          <p:nvPr/>
        </p:nvGrpSpPr>
        <p:grpSpPr>
          <a:xfrm>
            <a:off x="100886" y="5437135"/>
            <a:ext cx="3420000" cy="1270096"/>
            <a:chOff x="136055" y="5437135"/>
            <a:chExt cx="3420000" cy="1270096"/>
          </a:xfrm>
        </p:grpSpPr>
        <p:grpSp>
          <p:nvGrpSpPr>
            <p:cNvPr id="159" name="Ομάδα 158"/>
            <p:cNvGrpSpPr/>
            <p:nvPr/>
          </p:nvGrpSpPr>
          <p:grpSpPr>
            <a:xfrm>
              <a:off x="136055" y="5437135"/>
              <a:ext cx="3420000" cy="1270096"/>
              <a:chOff x="136055" y="5437135"/>
              <a:chExt cx="3420000" cy="1270096"/>
            </a:xfrm>
          </p:grpSpPr>
          <p:cxnSp>
            <p:nvCxnSpPr>
              <p:cNvPr id="150" name="Ευθύγραμμο βέλος σύνδεσης 149"/>
              <p:cNvCxnSpPr/>
              <p:nvPr/>
            </p:nvCxnSpPr>
            <p:spPr>
              <a:xfrm>
                <a:off x="1781974" y="5877210"/>
                <a:ext cx="0" cy="828000"/>
              </a:xfrm>
              <a:prstGeom prst="straightConnector1">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46" name="Ομάδα 145"/>
              <p:cNvGrpSpPr/>
              <p:nvPr/>
            </p:nvGrpSpPr>
            <p:grpSpPr>
              <a:xfrm>
                <a:off x="136055" y="5437135"/>
                <a:ext cx="3420000" cy="906982"/>
                <a:chOff x="136055" y="5437135"/>
                <a:chExt cx="3420000" cy="906982"/>
              </a:xfrm>
            </p:grpSpPr>
            <p:grpSp>
              <p:nvGrpSpPr>
                <p:cNvPr id="132" name="Ομάδα 131"/>
                <p:cNvGrpSpPr/>
                <p:nvPr/>
              </p:nvGrpSpPr>
              <p:grpSpPr>
                <a:xfrm>
                  <a:off x="136055" y="5464887"/>
                  <a:ext cx="3420000" cy="879230"/>
                  <a:chOff x="157912" y="2028092"/>
                  <a:chExt cx="3420000" cy="879230"/>
                </a:xfrm>
              </p:grpSpPr>
              <p:sp>
                <p:nvSpPr>
                  <p:cNvPr id="133" name="Παραλληλόγραμμο 132"/>
                  <p:cNvSpPr/>
                  <p:nvPr/>
                </p:nvSpPr>
                <p:spPr>
                  <a:xfrm>
                    <a:off x="157912" y="2028092"/>
                    <a:ext cx="3420000" cy="879230"/>
                  </a:xfrm>
                  <a:prstGeom prst="parallelogram">
                    <a:avLst>
                      <a:gd name="adj" fmla="val 101000"/>
                    </a:avLst>
                  </a:prstGeom>
                  <a:gradFill flip="none" rotWithShape="1">
                    <a:gsLst>
                      <a:gs pos="0">
                        <a:schemeClr val="accent1">
                          <a:lumMod val="5000"/>
                          <a:lumOff val="95000"/>
                          <a:alpha val="11000"/>
                        </a:schemeClr>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4" name="Ευθύγραμμο βέλος σύνδεσης 133"/>
                  <p:cNvCxnSpPr/>
                  <p:nvPr/>
                </p:nvCxnSpPr>
                <p:spPr>
                  <a:xfrm flipV="1">
                    <a:off x="1934303" y="2356338"/>
                    <a:ext cx="1080000" cy="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TextBox 134"/>
                      <p:cNvSpPr txBox="1"/>
                      <p:nvPr/>
                    </p:nvSpPr>
                    <p:spPr>
                      <a:xfrm>
                        <a:off x="2416549" y="2075163"/>
                        <a:ext cx="256312"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2416549" y="2075163"/>
                        <a:ext cx="256312" cy="310598"/>
                      </a:xfrm>
                      <a:prstGeom prst="rect">
                        <a:avLst/>
                      </a:prstGeom>
                      <a:blipFill>
                        <a:blip r:embed="rId22"/>
                        <a:stretch>
                          <a:fillRect l="-14286" r="-14286" b="-7843"/>
                        </a:stretch>
                      </a:blipFill>
                    </p:spPr>
                    <p:txBody>
                      <a:bodyPr/>
                      <a:lstStyle/>
                      <a:p>
                        <a:r>
                          <a:rPr lang="el-GR">
                            <a:noFill/>
                          </a:rPr>
                          <a:t> </a:t>
                        </a:r>
                      </a:p>
                    </p:txBody>
                  </p:sp>
                </mc:Fallback>
              </mc:AlternateContent>
            </p:grpSp>
            <p:grpSp>
              <p:nvGrpSpPr>
                <p:cNvPr id="136" name="Ομάδα 135"/>
                <p:cNvGrpSpPr/>
                <p:nvPr/>
              </p:nvGrpSpPr>
              <p:grpSpPr>
                <a:xfrm>
                  <a:off x="1631163" y="5494773"/>
                  <a:ext cx="842866" cy="800219"/>
                  <a:chOff x="2461918" y="1784245"/>
                  <a:chExt cx="842866" cy="800219"/>
                </a:xfrm>
              </p:grpSpPr>
              <p:grpSp>
                <p:nvGrpSpPr>
                  <p:cNvPr id="137" name="Ομάδα 136"/>
                  <p:cNvGrpSpPr/>
                  <p:nvPr/>
                </p:nvGrpSpPr>
                <p:grpSpPr>
                  <a:xfrm>
                    <a:off x="2461918" y="1784245"/>
                    <a:ext cx="311446" cy="523220"/>
                    <a:chOff x="5017476" y="2517210"/>
                    <a:chExt cx="311446" cy="523220"/>
                  </a:xfrm>
                </p:grpSpPr>
                <p:sp>
                  <p:nvSpPr>
                    <p:cNvPr id="140" name="Οβάλ 139"/>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1" name="TextBox 140"/>
                    <p:cNvSpPr txBox="1"/>
                    <p:nvPr/>
                  </p:nvSpPr>
                  <p:spPr>
                    <a:xfrm>
                      <a:off x="5017476" y="2517210"/>
                      <a:ext cx="184731" cy="523220"/>
                    </a:xfrm>
                    <a:prstGeom prst="rect">
                      <a:avLst/>
                    </a:prstGeom>
                    <a:noFill/>
                  </p:spPr>
                  <p:txBody>
                    <a:bodyPr wrap="none" rtlCol="0">
                      <a:spAutoFit/>
                    </a:bodyPr>
                    <a:lstStyle/>
                    <a:p>
                      <a:endParaRPr lang="el-GR" sz="2800" b="1" dirty="0"/>
                    </a:p>
                  </p:txBody>
                </p:sp>
              </p:grpSp>
              <p:cxnSp>
                <p:nvCxnSpPr>
                  <p:cNvPr id="138" name="Ευθύγραμμο βέλος σύνδεσης 137"/>
                  <p:cNvCxnSpPr/>
                  <p:nvPr/>
                </p:nvCxnSpPr>
                <p:spPr>
                  <a:xfrm>
                    <a:off x="2710504" y="2148114"/>
                    <a:ext cx="399769" cy="382248"/>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Box 138"/>
                      <p:cNvSpPr txBox="1"/>
                      <p:nvPr/>
                    </p:nvSpPr>
                    <p:spPr>
                      <a:xfrm>
                        <a:off x="3120438" y="2307465"/>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3120438" y="2307465"/>
                        <a:ext cx="184346" cy="276999"/>
                      </a:xfrm>
                      <a:prstGeom prst="rect">
                        <a:avLst/>
                      </a:prstGeom>
                      <a:blipFill>
                        <a:blip r:embed="rId23"/>
                        <a:stretch>
                          <a:fillRect l="-20000" r="-20000"/>
                        </a:stretch>
                      </a:blipFill>
                    </p:spPr>
                    <p:txBody>
                      <a:bodyPr/>
                      <a:lstStyle/>
                      <a:p>
                        <a:r>
                          <a:rPr lang="el-GR">
                            <a:noFill/>
                          </a:rPr>
                          <a:t> </a:t>
                        </a:r>
                      </a:p>
                    </p:txBody>
                  </p:sp>
                </mc:Fallback>
              </mc:AlternateContent>
            </p:grpSp>
            <p:sp>
              <p:nvSpPr>
                <p:cNvPr id="143" name="Ορθογώνιο 142"/>
                <p:cNvSpPr/>
                <p:nvPr/>
              </p:nvSpPr>
              <p:spPr>
                <a:xfrm>
                  <a:off x="1406849" y="5437135"/>
                  <a:ext cx="312906" cy="400110"/>
                </a:xfrm>
                <a:prstGeom prst="rect">
                  <a:avLst/>
                </a:prstGeom>
              </p:spPr>
              <p:txBody>
                <a:bodyPr wrap="none">
                  <a:spAutoFit/>
                </a:bodyPr>
                <a:lstStyle/>
                <a:p>
                  <a:r>
                    <a:rPr lang="en-US" sz="2000" b="1" i="1" dirty="0">
                      <a:solidFill>
                        <a:srgbClr val="CC3300"/>
                      </a:solidFill>
                      <a:latin typeface="Times New Roman" panose="02020603050405020304" pitchFamily="18" charset="0"/>
                      <a:cs typeface="Times New Roman" panose="02020603050405020304" pitchFamily="18" charset="0"/>
                    </a:rPr>
                    <a:t>q</a:t>
                  </a:r>
                  <a:endParaRPr lang="el-GR" sz="2000" dirty="0">
                    <a:solidFill>
                      <a:srgbClr val="CC3300"/>
                    </a:solidFill>
                  </a:endParaRPr>
                </a:p>
              </p:txBody>
            </p:sp>
            <p:cxnSp>
              <p:nvCxnSpPr>
                <p:cNvPr id="145" name="Ευθεία γραμμή σύνδεσης 144"/>
                <p:cNvCxnSpPr/>
                <p:nvPr/>
              </p:nvCxnSpPr>
              <p:spPr>
                <a:xfrm>
                  <a:off x="1711636" y="5752218"/>
                  <a:ext cx="1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2" name="TextBox 151"/>
                  <p:cNvSpPr txBox="1"/>
                  <p:nvPr/>
                </p:nvSpPr>
                <p:spPr>
                  <a:xfrm>
                    <a:off x="1846052" y="6396633"/>
                    <a:ext cx="507959" cy="3105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1846052" y="6396633"/>
                    <a:ext cx="507959" cy="310598"/>
                  </a:xfrm>
                  <a:prstGeom prst="rect">
                    <a:avLst/>
                  </a:prstGeom>
                  <a:blipFill>
                    <a:blip r:embed="rId24"/>
                    <a:stretch>
                      <a:fillRect l="-15663" b="-7843"/>
                    </a:stretch>
                  </a:blipFill>
                </p:spPr>
                <p:txBody>
                  <a:bodyPr/>
                  <a:lstStyle/>
                  <a:p>
                    <a:r>
                      <a:rPr lang="el-GR">
                        <a:noFill/>
                      </a:rPr>
                      <a:t> </a:t>
                    </a:r>
                  </a:p>
                </p:txBody>
              </p:sp>
            </mc:Fallback>
          </mc:AlternateContent>
        </p:grpSp>
        <p:sp>
          <p:nvSpPr>
            <p:cNvPr id="142" name="Ορθογώνιο 141"/>
            <p:cNvSpPr/>
            <p:nvPr/>
          </p:nvSpPr>
          <p:spPr>
            <a:xfrm>
              <a:off x="1989388" y="5708209"/>
              <a:ext cx="319318" cy="369332"/>
            </a:xfrm>
            <a:prstGeom prst="rect">
              <a:avLst/>
            </a:prstGeom>
          </p:spPr>
          <p:txBody>
            <a:bodyPr wrap="none">
              <a:spAutoFit/>
            </a:bodyPr>
            <a:lstStyle/>
            <a:p>
              <a:r>
                <a:rPr lang="el-GR" b="1" i="1" dirty="0">
                  <a:latin typeface="Times New Roman" panose="02020603050405020304" pitchFamily="18" charset="0"/>
                  <a:cs typeface="Times New Roman" panose="02020603050405020304" pitchFamily="18" charset="0"/>
                </a:rPr>
                <a:t>φ</a:t>
              </a:r>
              <a:endParaRPr lang="el-GR" dirty="0"/>
            </a:p>
          </p:txBody>
        </p:sp>
      </p:grpSp>
      <mc:AlternateContent xmlns:mc="http://schemas.openxmlformats.org/markup-compatibility/2006" xmlns:a14="http://schemas.microsoft.com/office/drawing/2010/main">
        <mc:Choice Requires="a14">
          <p:sp>
            <p:nvSpPr>
              <p:cNvPr id="4" name="Ορθογώνιο 3"/>
              <p:cNvSpPr/>
              <p:nvPr/>
            </p:nvSpPr>
            <p:spPr>
              <a:xfrm>
                <a:off x="2163084" y="6372006"/>
                <a:ext cx="1167307"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acc>
                        <m:accPr>
                          <m:chr m:val="⃗"/>
                          <m:ctrlPr>
                            <a:rPr lang="en-US" b="1" i="1">
                              <a:solidFill>
                                <a:srgbClr val="FF0000"/>
                              </a:solidFill>
                              <a:latin typeface="Cambria Math" panose="02040503050406030204" pitchFamily="18" charset="0"/>
                            </a:rPr>
                          </m:ctrlPr>
                        </m:accPr>
                        <m:e>
                          <m:r>
                            <a:rPr lang="el-GR" b="1" i="1">
                              <a:solidFill>
                                <a:srgbClr val="FF0000"/>
                              </a:solidFill>
                              <a:latin typeface="Cambria Math" panose="02040503050406030204" pitchFamily="18" charset="0"/>
                            </a:rPr>
                            <m:t>𝝊</m:t>
                          </m:r>
                        </m:e>
                      </m:acc>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𝑩</m:t>
                          </m:r>
                        </m:e>
                      </m:acc>
                    </m:oMath>
                  </m:oMathPara>
                </a14:m>
                <a:endParaRPr lang="el-GR" dirty="0"/>
              </a:p>
            </p:txBody>
          </p:sp>
        </mc:Choice>
        <mc:Fallback xmlns="">
          <p:sp>
            <p:nvSpPr>
              <p:cNvPr id="4" name="Ορθογώνιο 3"/>
              <p:cNvSpPr>
                <a:spLocks noRot="1" noChangeAspect="1" noMove="1" noResize="1" noEditPoints="1" noAdjustHandles="1" noChangeArrowheads="1" noChangeShapeType="1" noTextEdit="1"/>
              </p:cNvSpPr>
              <p:nvPr/>
            </p:nvSpPr>
            <p:spPr>
              <a:xfrm>
                <a:off x="2163084" y="6372006"/>
                <a:ext cx="1167307" cy="402931"/>
              </a:xfrm>
              <a:prstGeom prst="rect">
                <a:avLst/>
              </a:prstGeom>
              <a:blipFill>
                <a:blip r:embed="rId25"/>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8" name="Ορθογώνιο 147"/>
              <p:cNvSpPr/>
              <p:nvPr/>
            </p:nvSpPr>
            <p:spPr>
              <a:xfrm>
                <a:off x="9694653" y="5954094"/>
                <a:ext cx="2211055" cy="437492"/>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a:solidFill>
                                <a:srgbClr val="FF0000"/>
                              </a:solidFill>
                              <a:latin typeface="Cambria Math" panose="02040503050406030204" pitchFamily="18" charset="0"/>
                              <a:ea typeface="Cambria Math" panose="02040503050406030204" pitchFamily="18" charset="0"/>
                            </a:rPr>
                            <m:t>𝑭</m:t>
                          </m:r>
                        </m:e>
                      </m:acc>
                      <m:r>
                        <a:rPr lang="en-US" sz="2000" b="1" i="1">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𝒒</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𝑬</m:t>
                          </m:r>
                        </m:e>
                      </m:acc>
                      <m:r>
                        <a:rPr lang="el-GR"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𝒒</m:t>
                      </m:r>
                      <m:r>
                        <a:rPr lang="en-US" sz="2000" b="1" i="1" smtClean="0">
                          <a:solidFill>
                            <a:srgbClr val="FF0000"/>
                          </a:solidFill>
                          <a:latin typeface="Cambria Math" panose="02040503050406030204" pitchFamily="18" charset="0"/>
                        </a:rPr>
                        <m:t> </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l-GR" sz="2000" b="1" i="1" smtClean="0">
                              <a:solidFill>
                                <a:srgbClr val="FF0000"/>
                              </a:solidFill>
                              <a:latin typeface="Cambria Math" panose="02040503050406030204" pitchFamily="18" charset="0"/>
                              <a:ea typeface="Cambria Math" panose="02040503050406030204" pitchFamily="18" charset="0"/>
                            </a:rPr>
                            <m:t>𝝊</m:t>
                          </m:r>
                        </m:e>
                      </m:acc>
                      <m:r>
                        <a:rPr lang="en-US" sz="2000" b="1" i="1" smtClean="0">
                          <a:solidFill>
                            <a:srgbClr val="FF0000"/>
                          </a:solidFill>
                          <a:latin typeface="Cambria Math" panose="02040503050406030204" pitchFamily="18" charset="0"/>
                          <a:ea typeface="Cambria Math" panose="02040503050406030204" pitchFamily="18" charset="0"/>
                        </a:rPr>
                        <m:t>×</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oMath>
                  </m:oMathPara>
                </a14:m>
                <a:endParaRPr lang="el-GR" sz="2000" dirty="0"/>
              </a:p>
            </p:txBody>
          </p:sp>
        </mc:Choice>
        <mc:Fallback xmlns="">
          <p:sp>
            <p:nvSpPr>
              <p:cNvPr id="148" name="Ορθογώνιο 147"/>
              <p:cNvSpPr>
                <a:spLocks noRot="1" noChangeAspect="1" noMove="1" noResize="1" noEditPoints="1" noAdjustHandles="1" noChangeArrowheads="1" noChangeShapeType="1" noTextEdit="1"/>
              </p:cNvSpPr>
              <p:nvPr/>
            </p:nvSpPr>
            <p:spPr>
              <a:xfrm>
                <a:off x="9694653" y="5954094"/>
                <a:ext cx="2211055" cy="437492"/>
              </a:xfrm>
              <a:prstGeom prst="rect">
                <a:avLst/>
              </a:prstGeom>
              <a:blipFill>
                <a:blip r:embed="rId26"/>
                <a:stretch>
                  <a:fillRect b="-3896"/>
                </a:stretch>
              </a:blipFill>
              <a:ln w="38100">
                <a:solidFill>
                  <a:srgbClr val="0070C0"/>
                </a:solidFill>
              </a:ln>
            </p:spPr>
            <p:txBody>
              <a:bodyPr/>
              <a:lstStyle/>
              <a:p>
                <a:r>
                  <a:rPr lang="el-GR">
                    <a:noFill/>
                  </a:rPr>
                  <a:t> </a:t>
                </a:r>
              </a:p>
            </p:txBody>
          </p:sp>
        </mc:Fallback>
      </mc:AlternateContent>
      <p:grpSp>
        <p:nvGrpSpPr>
          <p:cNvPr id="23" name="Ομάδα 22"/>
          <p:cNvGrpSpPr/>
          <p:nvPr/>
        </p:nvGrpSpPr>
        <p:grpSpPr>
          <a:xfrm>
            <a:off x="3847484" y="2821179"/>
            <a:ext cx="2355889" cy="527517"/>
            <a:chOff x="3847484" y="2935480"/>
            <a:chExt cx="2355889" cy="527517"/>
          </a:xfrm>
        </p:grpSpPr>
        <mc:AlternateContent xmlns:mc="http://schemas.openxmlformats.org/markup-compatibility/2006" xmlns:a14="http://schemas.microsoft.com/office/drawing/2010/main">
          <mc:Choice Requires="a14">
            <p:sp>
              <p:nvSpPr>
                <p:cNvPr id="80" name="TextBox 79"/>
                <p:cNvSpPr txBox="1"/>
                <p:nvPr/>
              </p:nvSpPr>
              <p:spPr>
                <a:xfrm>
                  <a:off x="3847484" y="2935480"/>
                  <a:ext cx="1251561" cy="527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solidFill>
                              <a:srgbClr val="FF0000"/>
                            </a:solidFill>
                            <a:latin typeface="Cambria Math" panose="02040503050406030204" pitchFamily="18" charset="0"/>
                          </a:rPr>
                          <m:t>𝟎</m:t>
                        </m:r>
                        <m:r>
                          <a:rPr lang="el-GR" sz="2000" b="1" i="1" smtClean="0">
                            <a:solidFill>
                              <a:srgbClr val="FF0000"/>
                            </a:solidFill>
                            <a:latin typeface="Cambria Math" panose="02040503050406030204" pitchFamily="18" charset="0"/>
                          </a:rPr>
                          <m:t>&lt;</m:t>
                        </m:r>
                        <m:r>
                          <a:rPr lang="el-GR" sz="2000" b="1" i="1" smtClean="0">
                            <a:solidFill>
                              <a:schemeClr val="tx1"/>
                            </a:solidFill>
                            <a:latin typeface="Cambria Math" panose="02040503050406030204" pitchFamily="18" charset="0"/>
                          </a:rPr>
                          <m:t>𝝋</m:t>
                        </m:r>
                        <m:r>
                          <a:rPr lang="el-GR" sz="2000" b="1" i="1" smtClean="0">
                            <a:solidFill>
                              <a:srgbClr val="FF0000"/>
                            </a:solidFill>
                            <a:latin typeface="Cambria Math" panose="02040503050406030204" pitchFamily="18" charset="0"/>
                          </a:rPr>
                          <m:t>&lt;</m:t>
                        </m:r>
                        <m:f>
                          <m:fPr>
                            <m:ctrlPr>
                              <a:rPr lang="el-GR" sz="2000" b="1" i="1" smtClean="0">
                                <a:solidFill>
                                  <a:srgbClr val="FF0000"/>
                                </a:solidFill>
                                <a:latin typeface="Cambria Math" panose="02040503050406030204" pitchFamily="18" charset="0"/>
                              </a:rPr>
                            </m:ctrlPr>
                          </m:fPr>
                          <m:num>
                            <m:r>
                              <a:rPr lang="el-GR" sz="2000" b="1" i="1" smtClean="0">
                                <a:solidFill>
                                  <a:srgbClr val="FF0000"/>
                                </a:solidFill>
                                <a:latin typeface="Cambria Math" panose="02040503050406030204" pitchFamily="18" charset="0"/>
                              </a:rPr>
                              <m:t>𝝅</m:t>
                            </m:r>
                          </m:num>
                          <m:den>
                            <m:r>
                              <a:rPr lang="el-GR" sz="2000" b="1" i="1" smtClean="0">
                                <a:solidFill>
                                  <a:srgbClr val="FF0000"/>
                                </a:solidFill>
                                <a:latin typeface="Cambria Math" panose="02040503050406030204" pitchFamily="18" charset="0"/>
                              </a:rPr>
                              <m:t>𝟐</m:t>
                            </m:r>
                          </m:den>
                        </m:f>
                      </m:oMath>
                    </m:oMathPara>
                  </a14:m>
                  <a:endParaRPr lang="el-GR" sz="2000" b="1" dirty="0"/>
                </a:p>
              </p:txBody>
            </p:sp>
          </mc:Choice>
          <mc:Fallback xmlns="">
            <p:sp>
              <p:nvSpPr>
                <p:cNvPr id="80" name="TextBox 79"/>
                <p:cNvSpPr txBox="1">
                  <a:spLocks noRot="1" noChangeAspect="1" noMove="1" noResize="1" noEditPoints="1" noAdjustHandles="1" noChangeArrowheads="1" noChangeShapeType="1" noTextEdit="1"/>
                </p:cNvSpPr>
                <p:nvPr/>
              </p:nvSpPr>
              <p:spPr>
                <a:xfrm>
                  <a:off x="3847484" y="2935480"/>
                  <a:ext cx="1251561" cy="527517"/>
                </a:xfrm>
                <a:prstGeom prst="rect">
                  <a:avLst/>
                </a:prstGeom>
                <a:blipFill>
                  <a:blip r:embed="rId27"/>
                  <a:stretch>
                    <a:fillRect/>
                  </a:stretch>
                </a:blipFill>
              </p:spPr>
              <p:txBody>
                <a:bodyPr/>
                <a:lstStyle/>
                <a:p>
                  <a:r>
                    <a:rPr lang="el-GR">
                      <a:noFill/>
                    </a:rPr>
                    <a:t> </a:t>
                  </a:r>
                </a:p>
              </p:txBody>
            </p:sp>
          </mc:Fallback>
        </mc:AlternateContent>
        <p:cxnSp>
          <p:nvCxnSpPr>
            <p:cNvPr id="13" name="Ευθύγραμμο βέλος σύνδεσης 12"/>
            <p:cNvCxnSpPr/>
            <p:nvPr/>
          </p:nvCxnSpPr>
          <p:spPr>
            <a:xfrm>
              <a:off x="5309755" y="3214764"/>
              <a:ext cx="893618" cy="0"/>
            </a:xfrm>
            <a:prstGeom prst="straightConnector1">
              <a:avLst/>
            </a:prstGeom>
            <a:ln w="508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8" name="Ομάδα 27"/>
          <p:cNvGrpSpPr/>
          <p:nvPr/>
        </p:nvGrpSpPr>
        <p:grpSpPr>
          <a:xfrm>
            <a:off x="5309755" y="5402541"/>
            <a:ext cx="6825488" cy="1393113"/>
            <a:chOff x="5309755" y="5402541"/>
            <a:chExt cx="6825488" cy="1393113"/>
          </a:xfrm>
        </p:grpSpPr>
        <p:grpSp>
          <p:nvGrpSpPr>
            <p:cNvPr id="27" name="Ομάδα 26"/>
            <p:cNvGrpSpPr/>
            <p:nvPr/>
          </p:nvGrpSpPr>
          <p:grpSpPr>
            <a:xfrm>
              <a:off x="5309755" y="5402541"/>
              <a:ext cx="6825488" cy="1393113"/>
              <a:chOff x="4215243" y="5464887"/>
              <a:chExt cx="7920000" cy="1393113"/>
            </a:xfrm>
          </p:grpSpPr>
          <p:cxnSp>
            <p:nvCxnSpPr>
              <p:cNvPr id="25" name="Ευθεία γραμμή σύνδεσης 24"/>
              <p:cNvCxnSpPr/>
              <p:nvPr/>
            </p:nvCxnSpPr>
            <p:spPr>
              <a:xfrm flipH="1">
                <a:off x="4229100" y="5464887"/>
                <a:ext cx="0" cy="139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Ευθεία γραμμή σύνδεσης 187"/>
              <p:cNvCxnSpPr/>
              <p:nvPr/>
            </p:nvCxnSpPr>
            <p:spPr>
              <a:xfrm flipV="1">
                <a:off x="4215243" y="5486409"/>
                <a:ext cx="79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Ορθογώνιο 188"/>
            <p:cNvSpPr/>
            <p:nvPr/>
          </p:nvSpPr>
          <p:spPr>
            <a:xfrm>
              <a:off x="5365945" y="5541554"/>
              <a:ext cx="3937328" cy="1138773"/>
            </a:xfrm>
            <a:prstGeom prst="rect">
              <a:avLst/>
            </a:prstGeom>
          </p:spPr>
          <p:txBody>
            <a:bodyPr wrap="square">
              <a:spAutoFit/>
            </a:bodyPr>
            <a:lstStyle/>
            <a:p>
              <a:pPr algn="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Στην περίπτωση που το ηλεκτρικό φορτίο κινείται ταυτόχρονα σε ηλεκτρικό πεδίο που έχει ένταση </a:t>
              </a:r>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και σε μαγνητικό πεδίο που έχει μαγνητική επαγωγή </a:t>
              </a:r>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sz="1600" dirty="0"/>
            </a:p>
          </p:txBody>
        </p:sp>
      </p:grpSp>
    </p:spTree>
    <p:extLst>
      <p:ext uri="{BB962C8B-B14F-4D97-AF65-F5344CB8AC3E}">
        <p14:creationId xmlns:p14="http://schemas.microsoft.com/office/powerpoint/2010/main" val="31828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wipe(up)">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wipe(up)">
                                      <p:cBhvr>
                                        <p:cTn id="32" dur="500"/>
                                        <p:tgtEl>
                                          <p:spTgt spid="16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3"/>
                                        </p:tgtEl>
                                        <p:attrNameLst>
                                          <p:attrName>style.visibility</p:attrName>
                                        </p:attrNameLst>
                                      </p:cBhvr>
                                      <p:to>
                                        <p:strVal val="visible"/>
                                      </p:to>
                                    </p:set>
                                    <p:animEffect transition="in" filter="wipe(left)">
                                      <p:cBhvr>
                                        <p:cTn id="37" dur="500"/>
                                        <p:tgtEl>
                                          <p:spTgt spid="16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up)">
                                      <p:cBhvr>
                                        <p:cTn id="42" dur="500"/>
                                        <p:tgtEl>
                                          <p:spTgt spid="16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wipe(left)">
                                      <p:cBhvr>
                                        <p:cTn id="47" dur="500"/>
                                        <p:tgtEl>
                                          <p:spTgt spid="16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6"/>
                                        </p:tgtEl>
                                        <p:attrNameLst>
                                          <p:attrName>style.visibility</p:attrName>
                                        </p:attrNameLst>
                                      </p:cBhvr>
                                      <p:to>
                                        <p:strVal val="visible"/>
                                      </p:to>
                                    </p:set>
                                    <p:animEffect transition="in" filter="wipe(up)">
                                      <p:cBhvr>
                                        <p:cTn id="52" dur="500"/>
                                        <p:tgtEl>
                                          <p:spTgt spid="16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7"/>
                                        </p:tgtEl>
                                        <p:attrNameLst>
                                          <p:attrName>style.visibility</p:attrName>
                                        </p:attrNameLst>
                                      </p:cBhvr>
                                      <p:to>
                                        <p:strVal val="visible"/>
                                      </p:to>
                                    </p:set>
                                    <p:animEffect transition="in" filter="wipe(left)">
                                      <p:cBhvr>
                                        <p:cTn id="57" dur="500"/>
                                        <p:tgtEl>
                                          <p:spTgt spid="16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68"/>
                                        </p:tgtEl>
                                        <p:attrNameLst>
                                          <p:attrName>style.visibility</p:attrName>
                                        </p:attrNameLst>
                                      </p:cBhvr>
                                      <p:to>
                                        <p:strVal val="visible"/>
                                      </p:to>
                                    </p:set>
                                    <p:animEffect transition="in" filter="wipe(up)">
                                      <p:cBhvr>
                                        <p:cTn id="62" dur="500"/>
                                        <p:tgtEl>
                                          <p:spTgt spid="16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69"/>
                                        </p:tgtEl>
                                        <p:attrNameLst>
                                          <p:attrName>style.visibility</p:attrName>
                                        </p:attrNameLst>
                                      </p:cBhvr>
                                      <p:to>
                                        <p:strVal val="visible"/>
                                      </p:to>
                                    </p:set>
                                    <p:animEffect transition="in" filter="wipe(left)">
                                      <p:cBhvr>
                                        <p:cTn id="67" dur="500"/>
                                        <p:tgtEl>
                                          <p:spTgt spid="16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0"/>
                                        </p:tgtEl>
                                        <p:attrNameLst>
                                          <p:attrName>style.visibility</p:attrName>
                                        </p:attrNameLst>
                                      </p:cBhvr>
                                      <p:to>
                                        <p:strVal val="visible"/>
                                      </p:to>
                                    </p:set>
                                    <p:animEffect transition="in" filter="wipe(left)">
                                      <p:cBhvr>
                                        <p:cTn id="72" dur="500"/>
                                        <p:tgtEl>
                                          <p:spTgt spid="17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71"/>
                                        </p:tgtEl>
                                        <p:attrNameLst>
                                          <p:attrName>style.visibility</p:attrName>
                                        </p:attrNameLst>
                                      </p:cBhvr>
                                      <p:to>
                                        <p:strVal val="visible"/>
                                      </p:to>
                                    </p:set>
                                    <p:animEffect transition="in" filter="wipe(up)">
                                      <p:cBhvr>
                                        <p:cTn id="77" dur="500"/>
                                        <p:tgtEl>
                                          <p:spTgt spid="17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fade">
                                      <p:cBhvr>
                                        <p:cTn id="82" dur="500"/>
                                        <p:tgtEl>
                                          <p:spTgt spid="15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wipe(left)">
                                      <p:cBhvr>
                                        <p:cTn id="87" dur="500"/>
                                        <p:tgtEl>
                                          <p:spTgt spid="1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0"/>
                                        </p:tgtEl>
                                        <p:attrNameLst>
                                          <p:attrName>style.visibility</p:attrName>
                                        </p:attrNameLst>
                                      </p:cBhvr>
                                      <p:to>
                                        <p:strVal val="visible"/>
                                      </p:to>
                                    </p:set>
                                    <p:animEffect transition="in" filter="fade">
                                      <p:cBhvr>
                                        <p:cTn id="92" dur="500"/>
                                        <p:tgtEl>
                                          <p:spTgt spid="16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wipe(left)">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up)">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48"/>
                                        </p:tgtEl>
                                        <p:attrNameLst>
                                          <p:attrName>style.visibility</p:attrName>
                                        </p:attrNameLst>
                                      </p:cBhvr>
                                      <p:to>
                                        <p:strVal val="visible"/>
                                      </p:to>
                                    </p:set>
                                    <p:animEffect transition="in" filter="wipe(left)">
                                      <p:cBhvr>
                                        <p:cTn id="10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17" grpId="0"/>
      <p:bldP spid="4" grpId="0"/>
      <p:bldP spid="14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23220"/>
          </a:xfrm>
          <a:prstGeom prst="rect">
            <a:avLst/>
          </a:prstGeom>
          <a:noFill/>
        </p:spPr>
        <p:txBody>
          <a:bodyPr wrap="square" rtlCol="0">
            <a:spAutoFit/>
          </a:bodyPr>
          <a:lstStyle/>
          <a:p>
            <a:pPr algn="ctr"/>
            <a:r>
              <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Μονάδες Μέτρησης Μαγνητικής Επαγωγής και Μαγνητικής Ροής</a:t>
            </a:r>
          </a:p>
        </p:txBody>
      </p:sp>
      <p:sp>
        <p:nvSpPr>
          <p:cNvPr id="3" name="TextBox 2"/>
          <p:cNvSpPr txBox="1"/>
          <p:nvPr/>
        </p:nvSpPr>
        <p:spPr>
          <a:xfrm>
            <a:off x="961292" y="715111"/>
            <a:ext cx="10761785" cy="646331"/>
          </a:xfrm>
          <a:prstGeom prst="rect">
            <a:avLst/>
          </a:prstGeom>
          <a:noFill/>
        </p:spPr>
        <p:txBody>
          <a:bodyPr wrap="square" rtlCol="0">
            <a:spAutoFit/>
          </a:bodyPr>
          <a:lstStyle/>
          <a:p>
            <a:r>
              <a:rPr lang="el-GR" b="1" dirty="0">
                <a:solidFill>
                  <a:srgbClr val="FF0000"/>
                </a:solidFill>
                <a:latin typeface="Times New Roman" panose="02020603050405020304" pitchFamily="18" charset="0"/>
                <a:cs typeface="Times New Roman" panose="02020603050405020304" pitchFamily="18" charset="0"/>
              </a:rPr>
              <a:t>Συμβολισμός</a:t>
            </a:r>
            <a:r>
              <a:rPr lang="el-GR" b="1" dirty="0">
                <a:solidFill>
                  <a:srgbClr val="002060"/>
                </a:solidFill>
                <a:latin typeface="Times New Roman" panose="02020603050405020304" pitchFamily="18" charset="0"/>
                <a:cs typeface="Times New Roman" panose="02020603050405020304" pitchFamily="18" charset="0"/>
              </a:rPr>
              <a:t>: Φυσικό Μέγεθος μέσα σε δυο αγκύλες ισοδυναμεί με τη μονάδα μέτρησης (τις διαστάσεις)</a:t>
            </a:r>
          </a:p>
          <a:p>
            <a:r>
              <a:rPr lang="el-GR" b="1" dirty="0">
                <a:solidFill>
                  <a:srgbClr val="002060"/>
                </a:solidFill>
                <a:latin typeface="Times New Roman" panose="02020603050405020304" pitchFamily="18" charset="0"/>
                <a:cs typeface="Times New Roman" panose="02020603050405020304" pitchFamily="18" charset="0"/>
              </a:rPr>
              <a:t>                         του μεγέθους</a:t>
            </a:r>
          </a:p>
        </p:txBody>
      </p:sp>
      <p:sp>
        <p:nvSpPr>
          <p:cNvPr id="4" name="Ορθογώνιο 3"/>
          <p:cNvSpPr/>
          <p:nvPr/>
        </p:nvSpPr>
        <p:spPr>
          <a:xfrm>
            <a:off x="2378391" y="1365795"/>
            <a:ext cx="3711272" cy="369332"/>
          </a:xfrm>
          <a:prstGeom prst="rect">
            <a:avLst/>
          </a:prstGeom>
        </p:spPr>
        <p:txBody>
          <a:bodyPr wrap="none">
            <a:spAutoFit/>
          </a:bodyPr>
          <a:lstStyle/>
          <a:p>
            <a:r>
              <a:rPr lang="el-GR" b="1" dirty="0">
                <a:solidFill>
                  <a:srgbClr val="002060"/>
                </a:solidFill>
                <a:latin typeface="Times New Roman" panose="02020603050405020304" pitchFamily="18" charset="0"/>
                <a:cs typeface="Times New Roman" panose="02020603050405020304" pitchFamily="18" charset="0"/>
              </a:rPr>
              <a:t>Π.χ.:  [</a:t>
            </a:r>
            <a:r>
              <a:rPr lang="en-US" b="1" i="1" dirty="0">
                <a:solidFill>
                  <a:srgbClr val="002060"/>
                </a:solidFill>
                <a:latin typeface="Times New Roman" panose="02020603050405020304" pitchFamily="18" charset="0"/>
                <a:cs typeface="Times New Roman" panose="02020603050405020304" pitchFamily="18" charset="0"/>
              </a:rPr>
              <a:t>m</a:t>
            </a:r>
            <a:r>
              <a:rPr lang="en-US" b="1" dirty="0">
                <a:solidFill>
                  <a:srgbClr val="002060"/>
                </a:solidFill>
                <a:latin typeface="Times New Roman" panose="02020603050405020304" pitchFamily="18" charset="0"/>
                <a:cs typeface="Times New Roman" panose="02020603050405020304" pitchFamily="18" charset="0"/>
              </a:rPr>
              <a:t>] = kg,    [</a:t>
            </a:r>
            <a:r>
              <a:rPr lang="en-US" b="1" i="1" dirty="0">
                <a:solidFill>
                  <a:srgbClr val="002060"/>
                </a:solidFill>
                <a:latin typeface="Times New Roman" panose="02020603050405020304" pitchFamily="18" charset="0"/>
                <a:cs typeface="Times New Roman" panose="02020603050405020304" pitchFamily="18" charset="0"/>
              </a:rPr>
              <a:t>F</a:t>
            </a:r>
            <a:r>
              <a:rPr lang="en-US" b="1" dirty="0">
                <a:solidFill>
                  <a:srgbClr val="002060"/>
                </a:solidFill>
                <a:latin typeface="Times New Roman" panose="02020603050405020304" pitchFamily="18" charset="0"/>
                <a:cs typeface="Times New Roman" panose="02020603050405020304" pitchFamily="18" charset="0"/>
              </a:rPr>
              <a:t>] = N,   [</a:t>
            </a:r>
            <a:r>
              <a:rPr lang="el-GR" b="1" dirty="0">
                <a:solidFill>
                  <a:srgbClr val="002060"/>
                </a:solidFill>
                <a:latin typeface="Times New Roman" panose="02020603050405020304" pitchFamily="18" charset="0"/>
                <a:cs typeface="Times New Roman" panose="02020603050405020304" pitchFamily="18" charset="0"/>
              </a:rPr>
              <a:t>υ] = </a:t>
            </a:r>
            <a:r>
              <a:rPr lang="en-US" b="1" dirty="0">
                <a:solidFill>
                  <a:srgbClr val="002060"/>
                </a:solidFill>
                <a:latin typeface="Times New Roman" panose="02020603050405020304" pitchFamily="18" charset="0"/>
                <a:cs typeface="Times New Roman" panose="02020603050405020304" pitchFamily="18" charset="0"/>
              </a:rPr>
              <a:t>m/s</a:t>
            </a:r>
            <a:endParaRPr lang="el-GR" dirty="0"/>
          </a:p>
        </p:txBody>
      </p:sp>
      <p:sp>
        <p:nvSpPr>
          <p:cNvPr id="5" name="Ορθογώνιο 4"/>
          <p:cNvSpPr/>
          <p:nvPr/>
        </p:nvSpPr>
        <p:spPr>
          <a:xfrm>
            <a:off x="961292" y="1998952"/>
            <a:ext cx="9839360" cy="369332"/>
          </a:xfrm>
          <a:prstGeom prst="rect">
            <a:avLst/>
          </a:prstGeom>
        </p:spPr>
        <p:txBody>
          <a:bodyPr wrap="none">
            <a:spAutoFit/>
          </a:bodyPr>
          <a:lstStyle/>
          <a:p>
            <a:r>
              <a:rPr lang="el-GR" b="1" dirty="0">
                <a:solidFill>
                  <a:srgbClr val="002060"/>
                </a:solidFill>
                <a:latin typeface="Times New Roman" panose="02020603050405020304" pitchFamily="18" charset="0"/>
                <a:cs typeface="Times New Roman" panose="02020603050405020304" pitchFamily="18" charset="0"/>
              </a:rPr>
              <a:t>Από το μαθηματικό τύπο της μαγνητικής δύναμης παίρνουμε την αντίστοιχη </a:t>
            </a:r>
            <a:r>
              <a:rPr lang="el-GR" b="1" dirty="0" err="1">
                <a:solidFill>
                  <a:srgbClr val="002060"/>
                </a:solidFill>
                <a:latin typeface="Times New Roman" panose="02020603050405020304" pitchFamily="18" charset="0"/>
                <a:cs typeface="Times New Roman" panose="02020603050405020304" pitchFamily="18" charset="0"/>
              </a:rPr>
              <a:t>Διαστατική</a:t>
            </a:r>
            <a:r>
              <a:rPr lang="el-GR" b="1" dirty="0">
                <a:solidFill>
                  <a:srgbClr val="002060"/>
                </a:solidFill>
                <a:latin typeface="Times New Roman" panose="02020603050405020304" pitchFamily="18" charset="0"/>
                <a:cs typeface="Times New Roman" panose="02020603050405020304" pitchFamily="18" charset="0"/>
              </a:rPr>
              <a:t> Εξίσωση:</a:t>
            </a:r>
            <a:endParaRPr lang="el-GR" dirty="0"/>
          </a:p>
        </p:txBody>
      </p:sp>
      <mc:AlternateContent xmlns:mc="http://schemas.openxmlformats.org/markup-compatibility/2006" xmlns:a14="http://schemas.microsoft.com/office/drawing/2010/main">
        <mc:Choice Requires="a14">
          <p:sp>
            <p:nvSpPr>
              <p:cNvPr id="6" name="Ορθογώνιο 5"/>
              <p:cNvSpPr/>
              <p:nvPr/>
            </p:nvSpPr>
            <p:spPr>
              <a:xfrm>
                <a:off x="961292" y="2552950"/>
                <a:ext cx="2193229" cy="369332"/>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𝑭</m:t>
                      </m:r>
                      <m:r>
                        <a:rPr lang="el-GR"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𝒒</m:t>
                      </m:r>
                      <m:r>
                        <a:rPr lang="el-GR" b="1" i="1" smtClean="0">
                          <a:solidFill>
                            <a:srgbClr val="FF0000"/>
                          </a:solidFill>
                          <a:latin typeface="Cambria Math" panose="02040503050406030204" pitchFamily="18" charset="0"/>
                        </a:rPr>
                        <m:t>𝝊</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l-GR" b="1" i="1" smtClean="0">
                              <a:solidFill>
                                <a:srgbClr val="FF0000"/>
                              </a:solidFill>
                              <a:latin typeface="Cambria Math" panose="02040503050406030204" pitchFamily="18" charset="0"/>
                            </a:rPr>
                            <m:t>𝝋</m:t>
                          </m:r>
                        </m:e>
                      </m:func>
                      <m:r>
                        <a:rPr lang="el-GR"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6" name="Ορθογώνιο 5"/>
              <p:cNvSpPr>
                <a:spLocks noRot="1" noChangeAspect="1" noMove="1" noResize="1" noEditPoints="1" noAdjustHandles="1" noChangeArrowheads="1" noChangeShapeType="1" noTextEdit="1"/>
              </p:cNvSpPr>
              <p:nvPr/>
            </p:nvSpPr>
            <p:spPr>
              <a:xfrm>
                <a:off x="961292" y="2552950"/>
                <a:ext cx="2193229" cy="369332"/>
              </a:xfrm>
              <a:prstGeom prst="rect">
                <a:avLst/>
              </a:prstGeom>
              <a:blipFill>
                <a:blip r:embed="rId2"/>
                <a:stretch>
                  <a:fillRect b="-6667"/>
                </a:stretch>
              </a:blipFill>
              <a:ln w="381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3058705" y="2552950"/>
                <a:ext cx="23121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𝑭</m:t>
                          </m:r>
                        </m:e>
                      </m:d>
                      <m:r>
                        <a:rPr lang="el-GR" b="1" i="1" smtClean="0">
                          <a:solidFill>
                            <a:srgbClr val="FF0000"/>
                          </a:solidFill>
                          <a:latin typeface="Cambria Math" panose="02040503050406030204" pitchFamily="18" charset="0"/>
                        </a:rPr>
                        <m:t>=</m:t>
                      </m:r>
                      <m:d>
                        <m:dPr>
                          <m:begChr m:val="["/>
                          <m:endChr m:val="]"/>
                          <m:ctrlPr>
                            <a:rPr lang="el-GR"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𝒒</m:t>
                          </m:r>
                        </m:e>
                      </m:d>
                      <m:r>
                        <a:rPr lang="el-GR" b="1" i="1" smtClean="0">
                          <a:solidFill>
                            <a:srgbClr val="FF0000"/>
                          </a:solidFill>
                          <a:latin typeface="Cambria Math" panose="02040503050406030204" pitchFamily="18" charset="0"/>
                        </a:rPr>
                        <m:t> </m:t>
                      </m:r>
                      <m:d>
                        <m:dPr>
                          <m:begChr m:val="["/>
                          <m:endChr m:val="]"/>
                          <m:ctrlPr>
                            <a:rPr lang="el-GR" b="1" i="1" smtClean="0">
                              <a:solidFill>
                                <a:srgbClr val="FF0000"/>
                              </a:solidFill>
                              <a:latin typeface="Cambria Math" panose="02040503050406030204" pitchFamily="18" charset="0"/>
                            </a:rPr>
                          </m:ctrlPr>
                        </m:dPr>
                        <m:e>
                          <m:r>
                            <a:rPr lang="el-GR" b="1" i="1" smtClean="0">
                              <a:solidFill>
                                <a:srgbClr val="FF0000"/>
                              </a:solidFill>
                              <a:latin typeface="Cambria Math" panose="02040503050406030204" pitchFamily="18" charset="0"/>
                            </a:rPr>
                            <m:t>𝝊</m:t>
                          </m:r>
                        </m:e>
                      </m:d>
                      <m:d>
                        <m:dPr>
                          <m:begChr m:val="["/>
                          <m:endChr m:val="]"/>
                          <m:ctrlPr>
                            <a:rPr lang="el-GR"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𝑩</m:t>
                          </m:r>
                        </m:e>
                      </m:d>
                      <m:r>
                        <a:rPr lang="el-GR"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7" name="Ορθογώνιο 6"/>
              <p:cNvSpPr>
                <a:spLocks noRot="1" noChangeAspect="1" noMove="1" noResize="1" noEditPoints="1" noAdjustHandles="1" noChangeArrowheads="1" noChangeShapeType="1" noTextEdit="1"/>
              </p:cNvSpPr>
              <p:nvPr/>
            </p:nvSpPr>
            <p:spPr>
              <a:xfrm>
                <a:off x="3058705" y="2552950"/>
                <a:ext cx="2312171" cy="369332"/>
              </a:xfrm>
              <a:prstGeom prst="rect">
                <a:avLst/>
              </a:prstGeom>
              <a:blipFill>
                <a:blip r:embed="rId3"/>
                <a:stretch>
                  <a:fillRect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5360296" y="2402524"/>
                <a:ext cx="1950534" cy="670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𝑩</m:t>
                          </m:r>
                        </m:e>
                      </m:d>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𝑭</m:t>
                          </m:r>
                          <m:r>
                            <a:rPr lang="en-US" b="1" i="1" smtClean="0">
                              <a:solidFill>
                                <a:srgbClr val="FF0000"/>
                              </a:solidFill>
                              <a:latin typeface="Cambria Math" panose="02040503050406030204" pitchFamily="18" charset="0"/>
                            </a:rPr>
                            <m:t>]</m:t>
                          </m:r>
                        </m:num>
                        <m:den>
                          <m:d>
                            <m:dPr>
                              <m:begChr m:val="["/>
                              <m:endChr m:val="]"/>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𝒒</m:t>
                              </m:r>
                            </m:e>
                          </m:d>
                          <m:r>
                            <a:rPr lang="el-GR"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𝝊</m:t>
                          </m:r>
                          <m:r>
                            <a:rPr lang="en-US" b="1" i="1" smtClean="0">
                              <a:solidFill>
                                <a:srgbClr val="FF0000"/>
                              </a:solidFill>
                              <a:latin typeface="Cambria Math" panose="02040503050406030204" pitchFamily="18" charset="0"/>
                            </a:rPr>
                            <m:t>]</m:t>
                          </m:r>
                        </m:den>
                      </m:f>
                      <m:r>
                        <a:rPr lang="en-US"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9" name="Ορθογώνιο 8"/>
              <p:cNvSpPr>
                <a:spLocks noRot="1" noChangeAspect="1" noMove="1" noResize="1" noEditPoints="1" noAdjustHandles="1" noChangeArrowheads="1" noChangeShapeType="1" noTextEdit="1"/>
              </p:cNvSpPr>
              <p:nvPr/>
            </p:nvSpPr>
            <p:spPr>
              <a:xfrm>
                <a:off x="5360296" y="2402524"/>
                <a:ext cx="1950534" cy="670183"/>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p:cNvSpPr/>
              <p:nvPr/>
            </p:nvSpPr>
            <p:spPr>
              <a:xfrm>
                <a:off x="7259435" y="2402524"/>
                <a:ext cx="1728037" cy="792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0" smtClean="0">
                              <a:solidFill>
                                <a:srgbClr val="FF0000"/>
                              </a:solidFill>
                              <a:latin typeface="Cambria Math" panose="02040503050406030204" pitchFamily="18" charset="0"/>
                            </a:rPr>
                            <m:t>𝐁</m:t>
                          </m:r>
                        </m:e>
                      </m:d>
                      <m:r>
                        <a:rPr lang="el-GR"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𝐂</m:t>
                          </m:r>
                          <m:r>
                            <a:rPr lang="en-US" b="1" i="0" smtClean="0">
                              <a:solidFill>
                                <a:srgbClr val="FF0000"/>
                              </a:solidFill>
                              <a:latin typeface="Cambria Math" panose="02040503050406030204" pitchFamily="18" charset="0"/>
                            </a:rPr>
                            <m:t> </m:t>
                          </m:r>
                          <m:f>
                            <m:fPr>
                              <m:ctrlPr>
                                <a:rPr lang="en-US"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𝐦</m:t>
                              </m:r>
                            </m:num>
                            <m:den>
                              <m:r>
                                <a:rPr lang="en-US" b="1" i="0" smtClean="0">
                                  <a:solidFill>
                                    <a:srgbClr val="FF0000"/>
                                  </a:solidFill>
                                  <a:latin typeface="Cambria Math" panose="02040503050406030204" pitchFamily="18" charset="0"/>
                                </a:rPr>
                                <m:t>𝐬</m:t>
                              </m:r>
                            </m:den>
                          </m:f>
                        </m:den>
                      </m:f>
                      <m:r>
                        <a:rPr lang="en-US"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0" name="Ορθογώνιο 9"/>
              <p:cNvSpPr>
                <a:spLocks noRot="1" noChangeAspect="1" noMove="1" noResize="1" noEditPoints="1" noAdjustHandles="1" noChangeArrowheads="1" noChangeShapeType="1" noTextEdit="1"/>
              </p:cNvSpPr>
              <p:nvPr/>
            </p:nvSpPr>
            <p:spPr>
              <a:xfrm>
                <a:off x="7259435" y="2402524"/>
                <a:ext cx="1728037" cy="792333"/>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p:cNvSpPr/>
              <p:nvPr/>
            </p:nvSpPr>
            <p:spPr>
              <a:xfrm>
                <a:off x="8806881" y="2381492"/>
                <a:ext cx="1340110" cy="834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0" smtClean="0">
                              <a:solidFill>
                                <a:srgbClr val="FF0000"/>
                              </a:solidFill>
                              <a:latin typeface="Cambria Math" panose="02040503050406030204" pitchFamily="18" charset="0"/>
                            </a:rPr>
                            <m:t>𝐁</m:t>
                          </m:r>
                        </m:e>
                      </m:d>
                      <m:r>
                        <a:rPr lang="el-GR"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 </m:t>
                          </m:r>
                          <m:f>
                            <m:fPr>
                              <m:ctrlPr>
                                <a:rPr lang="en-US"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𝐂</m:t>
                              </m:r>
                            </m:num>
                            <m:den>
                              <m:r>
                                <a:rPr lang="en-US" b="1" i="0" smtClean="0">
                                  <a:solidFill>
                                    <a:srgbClr val="FF0000"/>
                                  </a:solidFill>
                                  <a:latin typeface="Cambria Math" panose="02040503050406030204" pitchFamily="18" charset="0"/>
                                </a:rPr>
                                <m:t>𝐬</m:t>
                              </m:r>
                            </m:den>
                          </m:f>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𝐦</m:t>
                          </m:r>
                        </m:den>
                      </m:f>
                    </m:oMath>
                  </m:oMathPara>
                </a14:m>
                <a:endParaRPr lang="el-GR" dirty="0"/>
              </a:p>
            </p:txBody>
          </p:sp>
        </mc:Choice>
        <mc:Fallback xmlns="">
          <p:sp>
            <p:nvSpPr>
              <p:cNvPr id="11" name="Ορθογώνιο 10"/>
              <p:cNvSpPr>
                <a:spLocks noRot="1" noChangeAspect="1" noMove="1" noResize="1" noEditPoints="1" noAdjustHandles="1" noChangeArrowheads="1" noChangeShapeType="1" noTextEdit="1"/>
              </p:cNvSpPr>
              <p:nvPr/>
            </p:nvSpPr>
            <p:spPr>
              <a:xfrm>
                <a:off x="8806881" y="2381492"/>
                <a:ext cx="1340110" cy="834396"/>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9290026" y="3229096"/>
                <a:ext cx="82747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𝐂</m:t>
                          </m:r>
                        </m:num>
                        <m:den>
                          <m:r>
                            <a:rPr lang="en-US" b="1" i="0" smtClean="0">
                              <a:solidFill>
                                <a:srgbClr val="FF0000"/>
                              </a:solidFill>
                              <a:latin typeface="Cambria Math" panose="02040503050406030204" pitchFamily="18" charset="0"/>
                            </a:rPr>
                            <m:t>𝐬</m:t>
                          </m:r>
                        </m:den>
                      </m:f>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oMath>
                  </m:oMathPara>
                </a14:m>
                <a:endParaRPr lang="el-GR"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9290026" y="3229096"/>
                <a:ext cx="827471" cy="612732"/>
              </a:xfrm>
              <a:prstGeom prst="rect">
                <a:avLst/>
              </a:prstGeom>
              <a:blipFill>
                <a:blip r:embed="rId7"/>
                <a:stretch>
                  <a:fillRect/>
                </a:stretch>
              </a:blipFill>
            </p:spPr>
            <p:txBody>
              <a:bodyPr/>
              <a:lstStyle/>
              <a:p>
                <a:r>
                  <a:rPr lang="el-GR">
                    <a:noFill/>
                  </a:rPr>
                  <a:t> </a:t>
                </a:r>
              </a:p>
            </p:txBody>
          </p:sp>
        </mc:Fallback>
      </mc:AlternateContent>
      <p:grpSp>
        <p:nvGrpSpPr>
          <p:cNvPr id="23" name="Ομάδα 22"/>
          <p:cNvGrpSpPr/>
          <p:nvPr/>
        </p:nvGrpSpPr>
        <p:grpSpPr>
          <a:xfrm>
            <a:off x="10058882" y="2472281"/>
            <a:ext cx="1612528" cy="1173597"/>
            <a:chOff x="10058882" y="2472281"/>
            <a:chExt cx="1612528" cy="1173597"/>
          </a:xfrm>
        </p:grpSpPr>
        <p:sp>
          <p:nvSpPr>
            <p:cNvPr id="13" name="Δεξί άγκιστρο 12"/>
            <p:cNvSpPr/>
            <p:nvPr/>
          </p:nvSpPr>
          <p:spPr>
            <a:xfrm>
              <a:off x="10058882" y="2472281"/>
              <a:ext cx="324000" cy="1173597"/>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4" name="Ορθογώνιο 13"/>
                <p:cNvSpPr/>
                <p:nvPr/>
              </p:nvSpPr>
              <p:spPr>
                <a:xfrm>
                  <a:off x="10398626" y="2727344"/>
                  <a:ext cx="1272784"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0" smtClean="0">
                                <a:solidFill>
                                  <a:srgbClr val="FF0000"/>
                                </a:solidFill>
                                <a:latin typeface="Cambria Math" panose="02040503050406030204" pitchFamily="18" charset="0"/>
                              </a:rPr>
                              <m:t>𝐁</m:t>
                            </m:r>
                          </m:e>
                        </m:d>
                        <m:r>
                          <a:rPr lang="el-GR"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𝐀</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𝐦</m:t>
                            </m:r>
                          </m:den>
                        </m:f>
                      </m:oMath>
                    </m:oMathPara>
                  </a14:m>
                  <a:endParaRPr lang="el-GR"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10398626" y="2727344"/>
                  <a:ext cx="1272784" cy="610873"/>
                </a:xfrm>
                <a:prstGeom prst="rect">
                  <a:avLst/>
                </a:prstGeom>
                <a:blipFill>
                  <a:blip r:embed="rId8"/>
                  <a:stretch>
                    <a:fillRect/>
                  </a:stretch>
                </a:blipFill>
              </p:spPr>
              <p:txBody>
                <a:bodyPr/>
                <a:lstStyle/>
                <a:p>
                  <a:r>
                    <a:rPr lang="el-GR">
                      <a:noFill/>
                    </a:rPr>
                    <a:t> </a:t>
                  </a:r>
                </a:p>
              </p:txBody>
            </p:sp>
          </mc:Fallback>
        </mc:AlternateContent>
      </p:grpSp>
      <p:sp>
        <p:nvSpPr>
          <p:cNvPr id="15" name="Ορθογώνιο 14"/>
          <p:cNvSpPr/>
          <p:nvPr/>
        </p:nvSpPr>
        <p:spPr>
          <a:xfrm>
            <a:off x="961292" y="4054176"/>
            <a:ext cx="4916731" cy="369332"/>
          </a:xfrm>
          <a:prstGeom prst="rect">
            <a:avLst/>
          </a:prstGeom>
        </p:spPr>
        <p:txBody>
          <a:bodyPr wrap="none">
            <a:spAutoFit/>
          </a:bodyPr>
          <a:lstStyle/>
          <a:p>
            <a:r>
              <a:rPr lang="el-GR" b="1" dirty="0">
                <a:solidFill>
                  <a:srgbClr val="002060"/>
                </a:solidFill>
                <a:latin typeface="Times New Roman" panose="02020603050405020304" pitchFamily="18" charset="0"/>
                <a:cs typeface="Times New Roman" panose="02020603050405020304" pitchFamily="18" charset="0"/>
              </a:rPr>
              <a:t>Μονάδα Μέτρησης της Μαγνητικής Επαγωγής:</a:t>
            </a:r>
            <a:endParaRPr lang="el-GR" dirty="0"/>
          </a:p>
        </p:txBody>
      </p:sp>
      <mc:AlternateContent xmlns:mc="http://schemas.openxmlformats.org/markup-compatibility/2006" xmlns:a14="http://schemas.microsoft.com/office/drawing/2010/main">
        <mc:Choice Requires="a14">
          <p:sp>
            <p:nvSpPr>
              <p:cNvPr id="16" name="Ορθογώνιο 15"/>
              <p:cNvSpPr/>
              <p:nvPr/>
            </p:nvSpPr>
            <p:spPr>
              <a:xfrm>
                <a:off x="5878023" y="3934083"/>
                <a:ext cx="3377528" cy="609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0" smtClean="0">
                              <a:solidFill>
                                <a:srgbClr val="FF0000"/>
                              </a:solidFill>
                              <a:latin typeface="Cambria Math" panose="02040503050406030204" pitchFamily="18" charset="0"/>
                            </a:rPr>
                            <m:t>𝐁</m:t>
                          </m:r>
                        </m:e>
                      </m:d>
                      <m:r>
                        <a:rPr lang="el-GR"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𝐀</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𝐦</m:t>
                          </m:r>
                        </m:den>
                      </m:f>
                      <m:r>
                        <a:rPr lang="el-GR" b="1" i="0" smtClean="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𝟏</m:t>
                      </m:r>
                      <m:r>
                        <a:rPr lang="el-GR"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𝐓𝐞𝐬𝐥𝐚</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𝟏𝐓</m:t>
                      </m:r>
                      <m:r>
                        <a:rPr lang="en-US" b="1" i="0"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6" name="Ορθογώνιο 15"/>
              <p:cNvSpPr>
                <a:spLocks noRot="1" noChangeAspect="1" noMove="1" noResize="1" noEditPoints="1" noAdjustHandles="1" noChangeArrowheads="1" noChangeShapeType="1" noTextEdit="1"/>
              </p:cNvSpPr>
              <p:nvPr/>
            </p:nvSpPr>
            <p:spPr>
              <a:xfrm>
                <a:off x="5878023" y="3934083"/>
                <a:ext cx="3377528" cy="609206"/>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p:cNvSpPr/>
              <p:nvPr/>
            </p:nvSpPr>
            <p:spPr>
              <a:xfrm>
                <a:off x="9208659" y="3934083"/>
                <a:ext cx="1244251" cy="609206"/>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0" smtClean="0">
                          <a:solidFill>
                            <a:srgbClr val="FF0000"/>
                          </a:solidFill>
                          <a:latin typeface="Cambria Math" panose="02040503050406030204" pitchFamily="18" charset="0"/>
                        </a:rPr>
                        <m:t>𝟏𝐓</m:t>
                      </m:r>
                      <m:r>
                        <a:rPr lang="en-US"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𝐀</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𝐦</m:t>
                          </m:r>
                        </m:den>
                      </m:f>
                    </m:oMath>
                  </m:oMathPara>
                </a14:m>
                <a:endParaRPr lang="el-GR" dirty="0"/>
              </a:p>
            </p:txBody>
          </p:sp>
        </mc:Choice>
        <mc:Fallback xmlns="">
          <p:sp>
            <p:nvSpPr>
              <p:cNvPr id="17" name="Ορθογώνιο 16"/>
              <p:cNvSpPr>
                <a:spLocks noRot="1" noChangeAspect="1" noMove="1" noResize="1" noEditPoints="1" noAdjustHandles="1" noChangeArrowheads="1" noChangeShapeType="1" noTextEdit="1"/>
              </p:cNvSpPr>
              <p:nvPr/>
            </p:nvSpPr>
            <p:spPr>
              <a:xfrm>
                <a:off x="9208659" y="3934083"/>
                <a:ext cx="1244251" cy="609206"/>
              </a:xfrm>
              <a:prstGeom prst="rect">
                <a:avLst/>
              </a:prstGeom>
              <a:blipFill>
                <a:blip r:embed="rId10"/>
                <a:stretch>
                  <a:fillRect/>
                </a:stretch>
              </a:blipFill>
              <a:ln w="38100">
                <a:solidFill>
                  <a:srgbClr val="0070C0"/>
                </a:solidFill>
              </a:ln>
            </p:spPr>
            <p:txBody>
              <a:bodyPr/>
              <a:lstStyle/>
              <a:p>
                <a:r>
                  <a:rPr lang="el-GR">
                    <a:noFill/>
                  </a:rPr>
                  <a:t> </a:t>
                </a:r>
              </a:p>
            </p:txBody>
          </p:sp>
        </mc:Fallback>
      </mc:AlternateContent>
      <p:sp>
        <p:nvSpPr>
          <p:cNvPr id="18" name="Ορθογώνιο 17"/>
          <p:cNvSpPr/>
          <p:nvPr/>
        </p:nvSpPr>
        <p:spPr>
          <a:xfrm>
            <a:off x="984739" y="4988338"/>
            <a:ext cx="9552423" cy="369332"/>
          </a:xfrm>
          <a:prstGeom prst="rect">
            <a:avLst/>
          </a:prstGeom>
        </p:spPr>
        <p:txBody>
          <a:bodyPr wrap="none">
            <a:spAutoFit/>
          </a:bodyPr>
          <a:lstStyle/>
          <a:p>
            <a:r>
              <a:rPr lang="el-GR" b="1" dirty="0">
                <a:solidFill>
                  <a:srgbClr val="002060"/>
                </a:solidFill>
                <a:latin typeface="Times New Roman" panose="02020603050405020304" pitchFamily="18" charset="0"/>
                <a:cs typeface="Times New Roman" panose="02020603050405020304" pitchFamily="18" charset="0"/>
              </a:rPr>
              <a:t>Από το μαθηματικό τύπο της μαγνητικής ροής παίρνουμε την αντίστοιχη </a:t>
            </a:r>
            <a:r>
              <a:rPr lang="el-GR" b="1" dirty="0" err="1">
                <a:solidFill>
                  <a:srgbClr val="002060"/>
                </a:solidFill>
                <a:latin typeface="Times New Roman" panose="02020603050405020304" pitchFamily="18" charset="0"/>
                <a:cs typeface="Times New Roman" panose="02020603050405020304" pitchFamily="18" charset="0"/>
              </a:rPr>
              <a:t>Διαστατική</a:t>
            </a:r>
            <a:r>
              <a:rPr lang="el-GR" b="1" dirty="0">
                <a:solidFill>
                  <a:srgbClr val="002060"/>
                </a:solidFill>
                <a:latin typeface="Times New Roman" panose="02020603050405020304" pitchFamily="18" charset="0"/>
                <a:cs typeface="Times New Roman" panose="02020603050405020304" pitchFamily="18" charset="0"/>
              </a:rPr>
              <a:t> Εξίσωση:</a:t>
            </a:r>
            <a:endParaRPr lang="el-GR" dirty="0"/>
          </a:p>
        </p:txBody>
      </p:sp>
      <mc:AlternateContent xmlns:mc="http://schemas.openxmlformats.org/markup-compatibility/2006" xmlns:a14="http://schemas.microsoft.com/office/drawing/2010/main">
        <mc:Choice Requires="a14">
          <p:sp>
            <p:nvSpPr>
              <p:cNvPr id="19" name="Ορθογώνιο 18"/>
              <p:cNvSpPr/>
              <p:nvPr/>
            </p:nvSpPr>
            <p:spPr>
              <a:xfrm>
                <a:off x="865476" y="5555402"/>
                <a:ext cx="2266005" cy="369332"/>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𝚽</m:t>
                          </m:r>
                        </m:e>
                        <m:sub>
                          <m:r>
                            <a:rPr lang="el-GR" b="1" i="0" smtClean="0">
                              <a:solidFill>
                                <a:srgbClr val="FF0000"/>
                              </a:solidFill>
                              <a:latin typeface="Cambria Math" panose="02040503050406030204" pitchFamily="18" charset="0"/>
                            </a:rPr>
                            <m:t>𝚩</m:t>
                          </m:r>
                        </m:sub>
                      </m:sSub>
                      <m:r>
                        <a:rPr lang="el-GR"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𝑨</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l-GR" b="1" i="1" smtClean="0">
                              <a:solidFill>
                                <a:srgbClr val="FF0000"/>
                              </a:solidFill>
                              <a:latin typeface="Cambria Math" panose="02040503050406030204" pitchFamily="18" charset="0"/>
                            </a:rPr>
                            <m:t>𝝋</m:t>
                          </m:r>
                        </m:e>
                      </m:func>
                      <m:r>
                        <a:rPr lang="el-GR"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9" name="Ορθογώνιο 18"/>
              <p:cNvSpPr>
                <a:spLocks noRot="1" noChangeAspect="1" noMove="1" noResize="1" noEditPoints="1" noAdjustHandles="1" noChangeArrowheads="1" noChangeShapeType="1" noTextEdit="1"/>
              </p:cNvSpPr>
              <p:nvPr/>
            </p:nvSpPr>
            <p:spPr>
              <a:xfrm>
                <a:off x="865476" y="5555402"/>
                <a:ext cx="2266005" cy="369332"/>
              </a:xfrm>
              <a:prstGeom prst="rect">
                <a:avLst/>
              </a:prstGeom>
              <a:blipFill>
                <a:blip r:embed="rId11"/>
                <a:stretch>
                  <a:fillRect b="-6557"/>
                </a:stretch>
              </a:blipFill>
              <a:ln w="381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p:cNvSpPr/>
              <p:nvPr/>
            </p:nvSpPr>
            <p:spPr>
              <a:xfrm>
                <a:off x="3078318" y="5553001"/>
                <a:ext cx="20906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𝚽</m:t>
                          </m:r>
                        </m:e>
                        <m:sub>
                          <m:r>
                            <a:rPr lang="el-GR" b="1" i="0" smtClean="0">
                              <a:solidFill>
                                <a:srgbClr val="FF0000"/>
                              </a:solidFill>
                              <a:latin typeface="Cambria Math" panose="02040503050406030204" pitchFamily="18" charset="0"/>
                            </a:rPr>
                            <m:t>𝚩</m:t>
                          </m:r>
                        </m:sub>
                      </m:sSub>
                      <m:r>
                        <a:rPr lang="en-US"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d>
                        <m:dPr>
                          <m:begChr m:val="["/>
                          <m:endChr m:val="]"/>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𝑩</m:t>
                          </m:r>
                        </m:e>
                      </m:d>
                      <m:d>
                        <m:dPr>
                          <m:begChr m:val="["/>
                          <m:endChr m:val="]"/>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𝑨</m:t>
                          </m:r>
                        </m:e>
                      </m:d>
                      <m:r>
                        <a:rPr lang="en-US"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20" name="Ορθογώνιο 19"/>
              <p:cNvSpPr>
                <a:spLocks noRot="1" noChangeAspect="1" noMove="1" noResize="1" noEditPoints="1" noAdjustHandles="1" noChangeArrowheads="1" noChangeShapeType="1" noTextEdit="1"/>
              </p:cNvSpPr>
              <p:nvPr/>
            </p:nvSpPr>
            <p:spPr>
              <a:xfrm>
                <a:off x="3078318" y="5553001"/>
                <a:ext cx="2090637" cy="369332"/>
              </a:xfrm>
              <a:prstGeom prst="rect">
                <a:avLst/>
              </a:prstGeom>
              <a:blipFill>
                <a:blip r:embed="rId12"/>
                <a:stretch>
                  <a:fillRect b="-1475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Ορθογώνιο 20"/>
              <p:cNvSpPr/>
              <p:nvPr/>
            </p:nvSpPr>
            <p:spPr>
              <a:xfrm>
                <a:off x="5044344" y="5561002"/>
                <a:ext cx="4042069" cy="375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𝚽</m:t>
                          </m:r>
                        </m:e>
                        <m:sub>
                          <m:r>
                            <a:rPr lang="el-GR" b="1" i="0" smtClean="0">
                              <a:solidFill>
                                <a:srgbClr val="FF0000"/>
                              </a:solidFill>
                              <a:latin typeface="Cambria Math" panose="02040503050406030204" pitchFamily="18" charset="0"/>
                            </a:rPr>
                            <m:t>𝚩</m:t>
                          </m:r>
                        </m:sub>
                      </m:sSub>
                      <m:r>
                        <a:rPr lang="en-US"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𝐓</m:t>
                      </m:r>
                      <m:r>
                        <a:rPr lang="en-US" b="1" i="0" smtClean="0">
                          <a:solidFill>
                            <a:srgbClr val="FF0000"/>
                          </a:solidFill>
                          <a:latin typeface="Cambria Math" panose="02040503050406030204" pitchFamily="18" charset="0"/>
                        </a:rPr>
                        <m:t> </m:t>
                      </m:r>
                      <m:sSup>
                        <m:sSupPr>
                          <m:ctrlPr>
                            <a:rPr lang="en-US" b="1" i="1" smtClean="0">
                              <a:solidFill>
                                <a:srgbClr val="FF0000"/>
                              </a:solidFill>
                              <a:latin typeface="Cambria Math" panose="02040503050406030204" pitchFamily="18" charset="0"/>
                            </a:rPr>
                          </m:ctrlPr>
                        </m:sSupPr>
                        <m:e>
                          <m:r>
                            <a:rPr lang="en-US" b="1" i="0" smtClean="0">
                              <a:solidFill>
                                <a:srgbClr val="FF0000"/>
                              </a:solidFill>
                              <a:latin typeface="Cambria Math" panose="02040503050406030204" pitchFamily="18" charset="0"/>
                            </a:rPr>
                            <m:t>𝐦</m:t>
                          </m:r>
                        </m:e>
                        <m:sup>
                          <m:r>
                            <a:rPr lang="en-US" b="1" i="0" smtClean="0">
                              <a:solidFill>
                                <a:srgbClr val="FF0000"/>
                              </a:solidFill>
                              <a:latin typeface="Cambria Math" panose="02040503050406030204" pitchFamily="18" charset="0"/>
                            </a:rPr>
                            <m:t>𝟐</m:t>
                          </m:r>
                        </m:sup>
                      </m:sSup>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𝐖𝐞𝐛𝐞𝐫</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𝐖𝐛</m:t>
                      </m:r>
                      <m:r>
                        <a:rPr lang="en-US" b="1" i="0"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21" name="Ορθογώνιο 20"/>
              <p:cNvSpPr>
                <a:spLocks noRot="1" noChangeAspect="1" noMove="1" noResize="1" noEditPoints="1" noAdjustHandles="1" noChangeArrowheads="1" noChangeShapeType="1" noTextEdit="1"/>
              </p:cNvSpPr>
              <p:nvPr/>
            </p:nvSpPr>
            <p:spPr>
              <a:xfrm>
                <a:off x="5044344" y="5561002"/>
                <a:ext cx="4042069" cy="375872"/>
              </a:xfrm>
              <a:prstGeom prst="rect">
                <a:avLst/>
              </a:prstGeom>
              <a:blipFill>
                <a:blip r:embed="rId13"/>
                <a:stretch>
                  <a:fillRect b="-1451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Ορθογώνιο 21"/>
              <p:cNvSpPr/>
              <p:nvPr/>
            </p:nvSpPr>
            <p:spPr>
              <a:xfrm>
                <a:off x="9032559" y="5587266"/>
                <a:ext cx="1750736" cy="375552"/>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𝐖𝐛</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𝟏𝐓</m:t>
                      </m:r>
                      <m:r>
                        <a:rPr lang="en-US" b="1" i="0" smtClean="0">
                          <a:solidFill>
                            <a:srgbClr val="FF0000"/>
                          </a:solidFill>
                          <a:latin typeface="Cambria Math" panose="02040503050406030204" pitchFamily="18" charset="0"/>
                        </a:rPr>
                        <m:t> </m:t>
                      </m:r>
                      <m:sSup>
                        <m:sSupPr>
                          <m:ctrlPr>
                            <a:rPr lang="en-US" b="1" i="1" smtClean="0">
                              <a:solidFill>
                                <a:srgbClr val="FF0000"/>
                              </a:solidFill>
                              <a:latin typeface="Cambria Math" panose="02040503050406030204" pitchFamily="18" charset="0"/>
                            </a:rPr>
                          </m:ctrlPr>
                        </m:sSupPr>
                        <m:e>
                          <m:r>
                            <a:rPr lang="en-US" b="1" i="0" smtClean="0">
                              <a:solidFill>
                                <a:srgbClr val="FF0000"/>
                              </a:solidFill>
                              <a:latin typeface="Cambria Math" panose="02040503050406030204" pitchFamily="18" charset="0"/>
                            </a:rPr>
                            <m:t>𝐦</m:t>
                          </m:r>
                        </m:e>
                        <m:sup>
                          <m:r>
                            <a:rPr lang="en-US" b="1" i="0" smtClean="0">
                              <a:solidFill>
                                <a:srgbClr val="FF0000"/>
                              </a:solidFill>
                              <a:latin typeface="Cambria Math" panose="02040503050406030204" pitchFamily="18" charset="0"/>
                            </a:rPr>
                            <m:t>𝟐</m:t>
                          </m:r>
                        </m:sup>
                      </m:sSup>
                    </m:oMath>
                  </m:oMathPara>
                </a14:m>
                <a:endParaRPr lang="el-GR" dirty="0"/>
              </a:p>
            </p:txBody>
          </p:sp>
        </mc:Choice>
        <mc:Fallback xmlns="">
          <p:sp>
            <p:nvSpPr>
              <p:cNvPr id="22" name="Ορθογώνιο 21"/>
              <p:cNvSpPr>
                <a:spLocks noRot="1" noChangeAspect="1" noMove="1" noResize="1" noEditPoints="1" noAdjustHandles="1" noChangeArrowheads="1" noChangeShapeType="1" noTextEdit="1"/>
              </p:cNvSpPr>
              <p:nvPr/>
            </p:nvSpPr>
            <p:spPr>
              <a:xfrm>
                <a:off x="9032559" y="5587266"/>
                <a:ext cx="1750736" cy="375552"/>
              </a:xfrm>
              <a:prstGeom prst="rect">
                <a:avLst/>
              </a:prstGeom>
              <a:blipFill>
                <a:blip r:embed="rId14"/>
                <a:stretch>
                  <a:fillRect/>
                </a:stretch>
              </a:blipFill>
              <a:ln w="38100">
                <a:solidFill>
                  <a:srgbClr val="0070C0"/>
                </a:solidFill>
              </a:ln>
            </p:spPr>
            <p:txBody>
              <a:bodyPr/>
              <a:lstStyle/>
              <a:p>
                <a:r>
                  <a:rPr lang="el-GR">
                    <a:noFill/>
                  </a:rPr>
                  <a:t> </a:t>
                </a:r>
              </a:p>
            </p:txBody>
          </p:sp>
        </mc:Fallback>
      </mc:AlternateContent>
    </p:spTree>
    <p:extLst>
      <p:ext uri="{BB962C8B-B14F-4D97-AF65-F5344CB8AC3E}">
        <p14:creationId xmlns:p14="http://schemas.microsoft.com/office/powerpoint/2010/main" val="6374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2" grpId="0"/>
      <p:bldP spid="15" grpId="0"/>
      <p:bldP spid="16" grpId="0"/>
      <p:bldP spid="17" grpId="0" animBg="1"/>
      <p:bldP spid="18" grpId="0"/>
      <p:bldP spid="19" grpId="0"/>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Φαινόμενο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69" name="Ομάδα 268"/>
          <p:cNvGrpSpPr/>
          <p:nvPr/>
        </p:nvGrpSpPr>
        <p:grpSpPr>
          <a:xfrm>
            <a:off x="35169" y="581795"/>
            <a:ext cx="12098215" cy="4446163"/>
            <a:chOff x="35169" y="581795"/>
            <a:chExt cx="12098215" cy="4446163"/>
          </a:xfrm>
        </p:grpSpPr>
        <p:grpSp>
          <p:nvGrpSpPr>
            <p:cNvPr id="251" name="Ομάδα 250"/>
            <p:cNvGrpSpPr/>
            <p:nvPr/>
          </p:nvGrpSpPr>
          <p:grpSpPr>
            <a:xfrm>
              <a:off x="35169" y="581795"/>
              <a:ext cx="12098215" cy="4446163"/>
              <a:chOff x="35169" y="581795"/>
              <a:chExt cx="12098215" cy="4446163"/>
            </a:xfrm>
          </p:grpSpPr>
          <p:grpSp>
            <p:nvGrpSpPr>
              <p:cNvPr id="248" name="Ομάδα 247"/>
              <p:cNvGrpSpPr/>
              <p:nvPr/>
            </p:nvGrpSpPr>
            <p:grpSpPr>
              <a:xfrm>
                <a:off x="35169" y="581795"/>
                <a:ext cx="12098215" cy="4143740"/>
                <a:chOff x="35169" y="581795"/>
                <a:chExt cx="12098215" cy="4143740"/>
              </a:xfrm>
            </p:grpSpPr>
            <p:grpSp>
              <p:nvGrpSpPr>
                <p:cNvPr id="55" name="Ομάδα 54"/>
                <p:cNvGrpSpPr/>
                <p:nvPr/>
              </p:nvGrpSpPr>
              <p:grpSpPr>
                <a:xfrm>
                  <a:off x="66084" y="1338563"/>
                  <a:ext cx="3688129" cy="3386972"/>
                  <a:chOff x="66084" y="1350286"/>
                  <a:chExt cx="3688129" cy="3386972"/>
                </a:xfrm>
              </p:grpSpPr>
              <p:grpSp>
                <p:nvGrpSpPr>
                  <p:cNvPr id="45" name="Ομάδα 44"/>
                  <p:cNvGrpSpPr/>
                  <p:nvPr/>
                </p:nvGrpSpPr>
                <p:grpSpPr>
                  <a:xfrm>
                    <a:off x="66084" y="1456852"/>
                    <a:ext cx="3618917" cy="3280406"/>
                    <a:chOff x="66084" y="624519"/>
                    <a:chExt cx="3618917" cy="3280406"/>
                  </a:xfrm>
                </p:grpSpPr>
                <p:cxnSp>
                  <p:nvCxnSpPr>
                    <p:cNvPr id="33" name="Ευθύγραμμο βέλος σύνδεσης 32"/>
                    <p:cNvCxnSpPr/>
                    <p:nvPr/>
                  </p:nvCxnSpPr>
                  <p:spPr>
                    <a:xfrm>
                      <a:off x="2262108" y="3681046"/>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flipH="1">
                      <a:off x="2883428" y="3681047"/>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Ομάδα 43"/>
                    <p:cNvGrpSpPr/>
                    <p:nvPr/>
                  </p:nvGrpSpPr>
                  <p:grpSpPr>
                    <a:xfrm>
                      <a:off x="66084" y="624519"/>
                      <a:ext cx="3618917" cy="2997912"/>
                      <a:chOff x="66084" y="624519"/>
                      <a:chExt cx="3618917" cy="2997912"/>
                    </a:xfrm>
                  </p:grpSpPr>
                  <p:cxnSp>
                    <p:nvCxnSpPr>
                      <p:cNvPr id="22" name="Ευθεία γραμμή σύνδεσης 21"/>
                      <p:cNvCxnSpPr/>
                      <p:nvPr/>
                    </p:nvCxnSpPr>
                    <p:spPr>
                      <a:xfrm>
                        <a:off x="2821001" y="2048741"/>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2201191" y="2056039"/>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517660" y="694857"/>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788037" y="965507"/>
                        <a:ext cx="414000" cy="41287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 name="Κύβος 2"/>
                      <p:cNvSpPr/>
                      <p:nvPr/>
                    </p:nvSpPr>
                    <p:spPr>
                      <a:xfrm flipH="1">
                        <a:off x="1148868" y="624519"/>
                        <a:ext cx="1707304" cy="2997912"/>
                      </a:xfrm>
                      <a:prstGeom prst="cube">
                        <a:avLst>
                          <a:gd name="adj" fmla="val 873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p:cNvCxnSpPr/>
                      <p:nvPr/>
                    </p:nvCxnSpPr>
                    <p:spPr>
                      <a:xfrm>
                        <a:off x="66084" y="204874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3695" y="2006245"/>
                        <a:ext cx="415498" cy="369332"/>
                      </a:xfrm>
                      <a:prstGeom prst="rect">
                        <a:avLst/>
                      </a:prstGeom>
                      <a:noFill/>
                    </p:spPr>
                    <p:txBody>
                      <a:bodyPr wrap="none" rtlCol="0">
                        <a:spAutoFit/>
                      </a:bodyPr>
                      <a:lstStyle/>
                      <a:p>
                        <a:r>
                          <a:rPr lang="en-US" b="1" i="1" dirty="0">
                            <a:solidFill>
                              <a:srgbClr val="7030A0"/>
                            </a:solidFill>
                            <a:latin typeface="Times New Roman" panose="02020603050405020304" pitchFamily="18" charset="0"/>
                            <a:cs typeface="Times New Roman" panose="02020603050405020304" pitchFamily="18" charset="0"/>
                          </a:rPr>
                          <a:t>B</a:t>
                        </a:r>
                        <a:r>
                          <a:rPr lang="en-US" b="1" baseline="-25000" dirty="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910120" y="1627113"/>
                        <a:ext cx="415498" cy="369332"/>
                      </a:xfrm>
                      <a:prstGeom prst="rect">
                        <a:avLst/>
                      </a:prstGeom>
                      <a:noFill/>
                    </p:spPr>
                    <p:txBody>
                      <a:bodyPr wrap="none" rtlCol="0">
                        <a:spAutoFit/>
                      </a:bodyPr>
                      <a:lstStyle/>
                      <a:p>
                        <a:r>
                          <a:rPr lang="en-US" b="1" i="1" dirty="0">
                            <a:solidFill>
                              <a:srgbClr val="7030A0"/>
                            </a:solidFill>
                            <a:latin typeface="Times New Roman" panose="02020603050405020304" pitchFamily="18" charset="0"/>
                            <a:cs typeface="Times New Roman" panose="02020603050405020304" pitchFamily="18" charset="0"/>
                          </a:rPr>
                          <a:t>B</a:t>
                        </a:r>
                        <a:r>
                          <a:rPr lang="en-US" b="1" baseline="-25000" dirty="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29" name="Ευθύγραμμο βέλος σύνδεσης 28"/>
                      <p:cNvCxnSpPr/>
                      <p:nvPr/>
                    </p:nvCxnSpPr>
                    <p:spPr>
                      <a:xfrm>
                        <a:off x="280898" y="2048740"/>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0488" y="988891"/>
                        <a:ext cx="274434" cy="369332"/>
                      </a:xfrm>
                      <a:prstGeom prst="rect">
                        <a:avLst/>
                      </a:prstGeom>
                      <a:noFill/>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252554" y="2193107"/>
                        <a:ext cx="274434" cy="369332"/>
                      </a:xfrm>
                      <a:prstGeom prst="rect">
                        <a:avLst/>
                      </a:prstGeom>
                      <a:noFill/>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cxnSp>
                    <p:nvCxnSpPr>
                      <p:cNvPr id="24" name="Ευθεία γραμμή σύνδεσης 23"/>
                      <p:cNvCxnSpPr/>
                      <p:nvPr/>
                    </p:nvCxnSpPr>
                    <p:spPr>
                      <a:xfrm>
                        <a:off x="2768485" y="2949671"/>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769239" y="2960015"/>
                        <a:ext cx="396000" cy="396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578083" y="3535593"/>
                      <a:ext cx="303288" cy="369332"/>
                    </a:xfrm>
                    <a:prstGeom prst="rect">
                      <a:avLst/>
                    </a:prstGeom>
                    <a:noFill/>
                  </p:spPr>
                  <p:txBody>
                    <a:bodyPr wrap="none" rtlCol="0">
                      <a:spAutoFit/>
                    </a:bodyPr>
                    <a:lstStyle/>
                    <a:p>
                      <a:r>
                        <a:rPr lang="el-GR" b="1" i="1" dirty="0">
                          <a:latin typeface="Times New Roman" panose="02020603050405020304" pitchFamily="18" charset="0"/>
                          <a:cs typeface="Times New Roman" panose="02020603050405020304" pitchFamily="18" charset="0"/>
                        </a:rPr>
                        <a:t>β</a:t>
                      </a:r>
                    </a:p>
                  </p:txBody>
                </p:sp>
                <p:cxnSp>
                  <p:nvCxnSpPr>
                    <p:cNvPr id="20" name="Ευθύγραμμο βέλος σύνδεσης 19"/>
                    <p:cNvCxnSpPr/>
                    <p:nvPr/>
                  </p:nvCxnSpPr>
                  <p:spPr>
                    <a:xfrm>
                      <a:off x="2554637" y="2013544"/>
                      <a:ext cx="0" cy="15220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8606" y="2688634"/>
                      <a:ext cx="312906" cy="369332"/>
                    </a:xfrm>
                    <a:prstGeom prst="rect">
                      <a:avLst/>
                    </a:prstGeom>
                    <a:noFill/>
                  </p:spPr>
                  <p:txBody>
                    <a:bodyPr wrap="none" rtlCol="0">
                      <a:spAutoFit/>
                    </a:bodyPr>
                    <a:lstStyle/>
                    <a:p>
                      <a:r>
                        <a:rPr lang="el-GR" b="1" i="1" dirty="0">
                          <a:latin typeface="Times New Roman" panose="02020603050405020304" pitchFamily="18" charset="0"/>
                          <a:cs typeface="Times New Roman" panose="02020603050405020304" pitchFamily="18" charset="0"/>
                        </a:rPr>
                        <a:t>α</a:t>
                      </a:r>
                    </a:p>
                  </p:txBody>
                </p:sp>
              </p:grpSp>
              <p:sp>
                <p:nvSpPr>
                  <p:cNvPr id="46" name="TextBox 45"/>
                  <p:cNvSpPr txBox="1"/>
                  <p:nvPr/>
                </p:nvSpPr>
                <p:spPr>
                  <a:xfrm>
                    <a:off x="3279428" y="4082785"/>
                    <a:ext cx="300082"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x</a:t>
                    </a:r>
                    <a:endParaRPr lang="el-GR" b="1" i="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3466955" y="2801913"/>
                    <a:ext cx="287258"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y</a:t>
                    </a:r>
                    <a:endParaRPr lang="el-GR" b="1" i="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1843000" y="1350286"/>
                    <a:ext cx="274434"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z</a:t>
                    </a:r>
                    <a:endParaRPr lang="el-GR" b="1" i="1"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35169" y="581795"/>
                  <a:ext cx="12098215" cy="707886"/>
                </a:xfrm>
                <a:prstGeom prst="rect">
                  <a:avLst/>
                </a:prstGeom>
                <a:noFill/>
              </p:spPr>
              <p:txBody>
                <a:bodyPr wrap="square" rtlCol="0">
                  <a:spAutoFit/>
                </a:bodyPr>
                <a:lstStyle/>
                <a:p>
                  <a:pPr algn="ctr"/>
                  <a:r>
                    <a:rPr lang="el-GR" b="1" dirty="0">
                      <a:latin typeface="Times New Roman" panose="02020603050405020304" pitchFamily="18" charset="0"/>
                      <a:cs typeface="Times New Roman" panose="02020603050405020304" pitchFamily="18" charset="0"/>
                    </a:rPr>
                    <a:t>Αγώγιμο πλακίδιο έχει ύψος </a:t>
                  </a:r>
                  <a:r>
                    <a:rPr lang="el-GR" sz="2000" b="1" dirty="0">
                      <a:solidFill>
                        <a:srgbClr val="FF0000"/>
                      </a:solidFill>
                      <a:latin typeface="Times New Roman" panose="02020603050405020304" pitchFamily="18" charset="0"/>
                      <a:cs typeface="Times New Roman" panose="02020603050405020304" pitchFamily="18" charset="0"/>
                    </a:rPr>
                    <a:t>α</a:t>
                  </a:r>
                  <a:r>
                    <a:rPr lang="el-GR" b="1" dirty="0">
                      <a:latin typeface="Times New Roman" panose="02020603050405020304" pitchFamily="18" charset="0"/>
                      <a:cs typeface="Times New Roman" panose="02020603050405020304" pitchFamily="18" charset="0"/>
                    </a:rPr>
                    <a:t>, πάχος </a:t>
                  </a:r>
                  <a:r>
                    <a:rPr lang="el-GR" sz="2000" b="1" dirty="0">
                      <a:solidFill>
                        <a:srgbClr val="FF0000"/>
                      </a:solidFill>
                      <a:latin typeface="Times New Roman" panose="02020603050405020304" pitchFamily="18" charset="0"/>
                      <a:cs typeface="Times New Roman" panose="02020603050405020304" pitchFamily="18" charset="0"/>
                    </a:rPr>
                    <a:t>β</a:t>
                  </a:r>
                  <a:r>
                    <a:rPr lang="el-GR" b="1" dirty="0">
                      <a:latin typeface="Times New Roman" panose="02020603050405020304" pitchFamily="18" charset="0"/>
                      <a:cs typeface="Times New Roman" panose="02020603050405020304" pitchFamily="18" charset="0"/>
                    </a:rPr>
                    <a:t>, είναι τοποθετημένο κάθετα στις γραμμές μαγνητικού πεδίου με μαγνητική επαγωγή </a:t>
                  </a:r>
                  <a:r>
                    <a:rPr lang="en-US" sz="2000" b="1" i="1" dirty="0">
                      <a:solidFill>
                        <a:srgbClr val="FF0000"/>
                      </a:solidFill>
                      <a:latin typeface="Times New Roman" panose="02020603050405020304" pitchFamily="18" charset="0"/>
                      <a:cs typeface="Times New Roman" panose="02020603050405020304" pitchFamily="18" charset="0"/>
                    </a:rPr>
                    <a:t>B</a:t>
                  </a:r>
                  <a:r>
                    <a:rPr lang="en-US" sz="2000" b="1" baseline="-25000" dirty="0">
                      <a:solidFill>
                        <a:srgbClr val="FF0000"/>
                      </a:solidFill>
                      <a:latin typeface="Times New Roman" panose="02020603050405020304" pitchFamily="18" charset="0"/>
                      <a:cs typeface="Times New Roman" panose="02020603050405020304" pitchFamily="18" charset="0"/>
                    </a:rPr>
                    <a:t>y</a:t>
                  </a:r>
                  <a:r>
                    <a:rPr lang="el-GR" b="1" dirty="0">
                      <a:latin typeface="Times New Roman" panose="02020603050405020304" pitchFamily="18" charset="0"/>
                      <a:cs typeface="Times New Roman" panose="02020603050405020304" pitchFamily="18" charset="0"/>
                    </a:rPr>
                    <a:t> και διαρρέεται με ρεύμα ένταση </a:t>
                  </a:r>
                  <a:r>
                    <a:rPr lang="el-GR" sz="2000" b="1" i="1" dirty="0">
                      <a:solidFill>
                        <a:srgbClr val="FF0000"/>
                      </a:solidFill>
                      <a:latin typeface="Times New Roman" panose="02020603050405020304" pitchFamily="18" charset="0"/>
                      <a:cs typeface="Times New Roman" panose="02020603050405020304" pitchFamily="18" charset="0"/>
                    </a:rPr>
                    <a:t>Ι</a:t>
                  </a:r>
                  <a:r>
                    <a:rPr lang="el-GR" b="1" dirty="0">
                      <a:latin typeface="Times New Roman" panose="02020603050405020304" pitchFamily="18" charset="0"/>
                      <a:cs typeface="Times New Roman" panose="02020603050405020304" pitchFamily="18" charset="0"/>
                    </a:rPr>
                    <a:t> (βλέπε σχήμα)</a:t>
                  </a:r>
                </a:p>
              </p:txBody>
            </p:sp>
          </p:grpSp>
          <p:sp>
            <p:nvSpPr>
              <p:cNvPr id="58" name="Ορθογώνιο 57"/>
              <p:cNvSpPr/>
              <p:nvPr/>
            </p:nvSpPr>
            <p:spPr>
              <a:xfrm>
                <a:off x="1261834" y="4658626"/>
                <a:ext cx="2148089" cy="369332"/>
              </a:xfrm>
              <a:prstGeom prst="rect">
                <a:avLst/>
              </a:prstGeom>
            </p:spPr>
            <p:txBody>
              <a:bodyPr wrap="none">
                <a:spAutoFit/>
              </a:bodyPr>
              <a:lstStyle/>
              <a:p>
                <a:r>
                  <a:rPr lang="el-GR" b="1" dirty="0">
                    <a:solidFill>
                      <a:srgbClr val="FF0000"/>
                    </a:solidFill>
                    <a:latin typeface="Times New Roman" panose="02020603050405020304" pitchFamily="18" charset="0"/>
                    <a:cs typeface="Times New Roman" panose="02020603050405020304" pitchFamily="18" charset="0"/>
                  </a:rPr>
                  <a:t>Αρχική κατάσταση:</a:t>
                </a:r>
                <a:endParaRPr lang="el-GR" dirty="0">
                  <a:solidFill>
                    <a:srgbClr val="FF0000"/>
                  </a:solidFill>
                </a:endParaRPr>
              </a:p>
            </p:txBody>
          </p:sp>
        </p:grpSp>
        <p:cxnSp>
          <p:nvCxnSpPr>
            <p:cNvPr id="15" name="Ευθεία γραμμή σύνδεσης 14"/>
            <p:cNvCxnSpPr/>
            <p:nvPr/>
          </p:nvCxnSpPr>
          <p:spPr>
            <a:xfrm flipH="1">
              <a:off x="1865742" y="1461245"/>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flipH="1">
              <a:off x="1865743" y="3653460"/>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0" name="Ομάδα 249"/>
          <p:cNvGrpSpPr/>
          <p:nvPr/>
        </p:nvGrpSpPr>
        <p:grpSpPr>
          <a:xfrm>
            <a:off x="1832322" y="2356334"/>
            <a:ext cx="6361711" cy="1102896"/>
            <a:chOff x="1832322" y="2356334"/>
            <a:chExt cx="6361711" cy="1102896"/>
          </a:xfrm>
        </p:grpSpPr>
        <p:sp>
          <p:nvSpPr>
            <p:cNvPr id="40" name="TextBox 39"/>
            <p:cNvSpPr txBox="1"/>
            <p:nvPr/>
          </p:nvSpPr>
          <p:spPr>
            <a:xfrm>
              <a:off x="1832322" y="2389513"/>
              <a:ext cx="466794" cy="369332"/>
            </a:xfrm>
            <a:prstGeom prst="rect">
              <a:avLst/>
            </a:prstGeom>
            <a:noFill/>
          </p:spPr>
          <p:txBody>
            <a:bodyPr wrap="none" rtlCol="0">
              <a:spAutoFit/>
            </a:bodyPr>
            <a:lstStyle/>
            <a:p>
              <a:r>
                <a:rPr lang="en-US" b="1" i="1" dirty="0" err="1">
                  <a:solidFill>
                    <a:srgbClr val="7030A0"/>
                  </a:solidFill>
                  <a:latin typeface="Times New Roman" panose="02020603050405020304" pitchFamily="18" charset="0"/>
                  <a:cs typeface="Times New Roman" panose="02020603050405020304" pitchFamily="18" charset="0"/>
                </a:rPr>
                <a:t>F</a:t>
              </a:r>
              <a:r>
                <a:rPr lang="en-US" b="1" baseline="-25000" dirty="0" err="1">
                  <a:solidFill>
                    <a:srgbClr val="7030A0"/>
                  </a:solidFill>
                  <a:latin typeface="Times New Roman" panose="02020603050405020304" pitchFamily="18" charset="0"/>
                  <a:cs typeface="Times New Roman" panose="02020603050405020304" pitchFamily="18" charset="0"/>
                </a:rPr>
                <a:t>m</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10" name="Ευθύγραμμο βέλος σύνδεσης 9"/>
            <p:cNvCxnSpPr/>
            <p:nvPr/>
          </p:nvCxnSpPr>
          <p:spPr>
            <a:xfrm flipV="1">
              <a:off x="1869448" y="2356334"/>
              <a:ext cx="0" cy="43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65" name="Ομάδα 64"/>
            <p:cNvGrpSpPr/>
            <p:nvPr/>
          </p:nvGrpSpPr>
          <p:grpSpPr>
            <a:xfrm>
              <a:off x="3825830" y="2874455"/>
              <a:ext cx="4368203" cy="584775"/>
              <a:chOff x="-1559573" y="5254643"/>
              <a:chExt cx="2928659" cy="584775"/>
            </a:xfrm>
          </p:grpSpPr>
          <p:sp>
            <p:nvSpPr>
              <p:cNvPr id="61" name="Ορθογώνιο 60"/>
              <p:cNvSpPr/>
              <p:nvPr/>
            </p:nvSpPr>
            <p:spPr>
              <a:xfrm>
                <a:off x="-1559573" y="5254643"/>
                <a:ext cx="1912383" cy="584775"/>
              </a:xfrm>
              <a:prstGeom prst="rect">
                <a:avLst/>
              </a:prstGeom>
            </p:spPr>
            <p:txBody>
              <a:bodyPr wrap="square">
                <a:spAutoFit/>
              </a:bodyPr>
              <a:lstStyle/>
              <a:p>
                <a:pPr algn="r"/>
                <a:r>
                  <a:rPr lang="el-GR" sz="1600" b="1" dirty="0">
                    <a:latin typeface="Times New Roman" panose="02020603050405020304" pitchFamily="18" charset="0"/>
                    <a:cs typeface="Times New Roman" panose="02020603050405020304" pitchFamily="18" charset="0"/>
                  </a:rPr>
                  <a:t>Πάνω σε κάθε ηλεκτρόνιο ασκείται μαγνητική δύναμη </a:t>
                </a:r>
                <a:endParaRPr lang="el-GR" sz="1600" dirty="0"/>
              </a:p>
            </p:txBody>
          </p:sp>
          <mc:AlternateContent xmlns:mc="http://schemas.openxmlformats.org/markup-compatibility/2006" xmlns:a14="http://schemas.microsoft.com/office/drawing/2010/main">
            <mc:Choice Requires="a14">
              <p:sp>
                <p:nvSpPr>
                  <p:cNvPr id="62" name="TextBox 61"/>
                  <p:cNvSpPr txBox="1"/>
                  <p:nvPr/>
                </p:nvSpPr>
                <p:spPr>
                  <a:xfrm>
                    <a:off x="419714" y="5414450"/>
                    <a:ext cx="949372" cy="3024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𝐦</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𝒆</m:t>
                          </m:r>
                          <m:r>
                            <a:rPr lang="el-GR" b="1" i="1" smtClean="0">
                              <a:solidFill>
                                <a:srgbClr val="FF0000"/>
                              </a:solidFill>
                              <a:latin typeface="Cambria Math" panose="02040503050406030204" pitchFamily="18" charset="0"/>
                            </a:rPr>
                            <m:t> </m:t>
                          </m:r>
                          <m:sSub>
                            <m:sSubPr>
                              <m:ctrlPr>
                                <a:rPr lang="el-GR"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𝝊</m:t>
                              </m:r>
                            </m:e>
                            <m:sub>
                              <m:r>
                                <a:rPr lang="en-US" b="1" i="0" smtClean="0">
                                  <a:solidFill>
                                    <a:srgbClr val="FF0000"/>
                                  </a:solidFill>
                                  <a:latin typeface="Cambria Math" panose="02040503050406030204" pitchFamily="18" charset="0"/>
                                </a:rPr>
                                <m:t>𝐝</m:t>
                              </m:r>
                            </m:sub>
                          </m:sSub>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oMath>
                      </m:oMathPara>
                    </a14:m>
                    <a:endParaRPr lang="el-GR"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419714" y="5414450"/>
                    <a:ext cx="949372" cy="302455"/>
                  </a:xfrm>
                  <a:prstGeom prst="rect">
                    <a:avLst/>
                  </a:prstGeom>
                  <a:blipFill>
                    <a:blip r:embed="rId2"/>
                    <a:stretch>
                      <a:fillRect l="-1724" b="-22449"/>
                    </a:stretch>
                  </a:blipFill>
                </p:spPr>
                <p:txBody>
                  <a:bodyPr/>
                  <a:lstStyle/>
                  <a:p>
                    <a:r>
                      <a:rPr lang="el-GR">
                        <a:noFill/>
                      </a:rPr>
                      <a:t> </a:t>
                    </a:r>
                  </a:p>
                </p:txBody>
              </p:sp>
            </mc:Fallback>
          </mc:AlternateContent>
        </p:grpSp>
      </p:grpSp>
      <p:sp>
        <p:nvSpPr>
          <p:cNvPr id="63" name="Ορθογώνιο 62"/>
          <p:cNvSpPr/>
          <p:nvPr/>
        </p:nvSpPr>
        <p:spPr>
          <a:xfrm>
            <a:off x="3935426" y="3694295"/>
            <a:ext cx="4513310" cy="892552"/>
          </a:xfrm>
          <a:prstGeom prst="rect">
            <a:avLst/>
          </a:prstGeom>
        </p:spPr>
        <p:txBody>
          <a:bodyPr wrap="square">
            <a:spAutoFit/>
          </a:bodyPr>
          <a:lstStyle/>
          <a:p>
            <a:pPr algn="ctr"/>
            <a:r>
              <a:rPr lang="el-GR" sz="1600" b="1" dirty="0">
                <a:latin typeface="Times New Roman" panose="02020603050405020304" pitchFamily="18" charset="0"/>
                <a:cs typeface="Times New Roman" panose="02020603050405020304" pitchFamily="18" charset="0"/>
              </a:rPr>
              <a:t>Σύμφωνα με τον κανόνα του δεξιόστροφου κοχλία η δύναμη </a:t>
            </a:r>
            <a:r>
              <a:rPr lang="en-US" b="1" i="1" dirty="0" err="1">
                <a:solidFill>
                  <a:srgbClr val="FF0000"/>
                </a:solidFill>
                <a:latin typeface="Times New Roman" panose="02020603050405020304" pitchFamily="18" charset="0"/>
                <a:cs typeface="Times New Roman" panose="02020603050405020304" pitchFamily="18" charset="0"/>
              </a:rPr>
              <a:t>F</a:t>
            </a:r>
            <a:r>
              <a:rPr lang="en-US" b="1" baseline="-25000" dirty="0" err="1">
                <a:solidFill>
                  <a:srgbClr val="FF0000"/>
                </a:solidFill>
                <a:latin typeface="Times New Roman" panose="02020603050405020304" pitchFamily="18" charset="0"/>
                <a:cs typeface="Times New Roman" panose="02020603050405020304" pitchFamily="18" charset="0"/>
              </a:rPr>
              <a:t>m</a:t>
            </a:r>
            <a:r>
              <a:rPr lang="el-GR" sz="1600" b="1" baseline="-25000" dirty="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είναι παράλληλη με τον </a:t>
            </a:r>
            <a:r>
              <a:rPr lang="en-US" b="1" dirty="0">
                <a:solidFill>
                  <a:srgbClr val="FF0000"/>
                </a:solidFill>
                <a:latin typeface="Times New Roman" panose="02020603050405020304" pitchFamily="18" charset="0"/>
                <a:cs typeface="Times New Roman" panose="02020603050405020304" pitchFamily="18" charset="0"/>
              </a:rPr>
              <a:t>z-</a:t>
            </a:r>
            <a:r>
              <a:rPr lang="el-GR" sz="1600" b="1" dirty="0">
                <a:latin typeface="Times New Roman" panose="02020603050405020304" pitchFamily="18" charset="0"/>
                <a:cs typeface="Times New Roman" panose="02020603050405020304" pitchFamily="18" charset="0"/>
              </a:rPr>
              <a:t>άξονα με φορά προς τα πάνω</a:t>
            </a:r>
            <a:endParaRPr lang="el-GR" sz="1600" dirty="0"/>
          </a:p>
        </p:txBody>
      </p:sp>
      <p:grpSp>
        <p:nvGrpSpPr>
          <p:cNvPr id="252" name="Ομάδα 251"/>
          <p:cNvGrpSpPr/>
          <p:nvPr/>
        </p:nvGrpSpPr>
        <p:grpSpPr>
          <a:xfrm>
            <a:off x="8356380" y="1336246"/>
            <a:ext cx="3688129" cy="3685485"/>
            <a:chOff x="8356380" y="1336246"/>
            <a:chExt cx="3688129" cy="3685485"/>
          </a:xfrm>
        </p:grpSpPr>
        <p:grpSp>
          <p:nvGrpSpPr>
            <p:cNvPr id="103" name="Ομάδα 102"/>
            <p:cNvGrpSpPr/>
            <p:nvPr/>
          </p:nvGrpSpPr>
          <p:grpSpPr>
            <a:xfrm>
              <a:off x="8356380" y="1336246"/>
              <a:ext cx="3688129" cy="3386972"/>
              <a:chOff x="218484" y="1854376"/>
              <a:chExt cx="3688129" cy="3386972"/>
            </a:xfrm>
          </p:grpSpPr>
          <p:grpSp>
            <p:nvGrpSpPr>
              <p:cNvPr id="66" name="Ομάδα 65"/>
              <p:cNvGrpSpPr/>
              <p:nvPr/>
            </p:nvGrpSpPr>
            <p:grpSpPr>
              <a:xfrm>
                <a:off x="218484" y="1854376"/>
                <a:ext cx="3688129" cy="3386972"/>
                <a:chOff x="66084" y="1350286"/>
                <a:chExt cx="3688129" cy="3386972"/>
              </a:xfrm>
            </p:grpSpPr>
            <p:grpSp>
              <p:nvGrpSpPr>
                <p:cNvPr id="67" name="Ομάδα 66"/>
                <p:cNvGrpSpPr/>
                <p:nvPr/>
              </p:nvGrpSpPr>
              <p:grpSpPr>
                <a:xfrm>
                  <a:off x="66084" y="1350286"/>
                  <a:ext cx="3688129" cy="3386972"/>
                  <a:chOff x="66084" y="1350286"/>
                  <a:chExt cx="3688129" cy="3386972"/>
                </a:xfrm>
              </p:grpSpPr>
              <p:grpSp>
                <p:nvGrpSpPr>
                  <p:cNvPr id="69" name="Ομάδα 68"/>
                  <p:cNvGrpSpPr/>
                  <p:nvPr/>
                </p:nvGrpSpPr>
                <p:grpSpPr>
                  <a:xfrm>
                    <a:off x="66084" y="1456852"/>
                    <a:ext cx="3618917" cy="3280406"/>
                    <a:chOff x="66084" y="624519"/>
                    <a:chExt cx="3618917" cy="3280406"/>
                  </a:xfrm>
                </p:grpSpPr>
                <p:cxnSp>
                  <p:nvCxnSpPr>
                    <p:cNvPr id="73" name="Ευθύγραμμο βέλος σύνδεσης 72"/>
                    <p:cNvCxnSpPr/>
                    <p:nvPr/>
                  </p:nvCxnSpPr>
                  <p:spPr>
                    <a:xfrm>
                      <a:off x="2355892" y="3681046"/>
                      <a:ext cx="28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Ευθύγραμμο βέλος σύνδεσης 73"/>
                    <p:cNvCxnSpPr/>
                    <p:nvPr/>
                  </p:nvCxnSpPr>
                  <p:spPr>
                    <a:xfrm flipH="1">
                      <a:off x="2883428" y="3681047"/>
                      <a:ext cx="28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Ομάδα 74"/>
                    <p:cNvGrpSpPr/>
                    <p:nvPr/>
                  </p:nvGrpSpPr>
                  <p:grpSpPr>
                    <a:xfrm>
                      <a:off x="66084" y="624519"/>
                      <a:ext cx="3618917" cy="2997912"/>
                      <a:chOff x="66084" y="624519"/>
                      <a:chExt cx="3618917" cy="2997912"/>
                    </a:xfrm>
                  </p:grpSpPr>
                  <p:cxnSp>
                    <p:nvCxnSpPr>
                      <p:cNvPr id="79" name="Ευθεία γραμμή σύνδεσης 78"/>
                      <p:cNvCxnSpPr/>
                      <p:nvPr/>
                    </p:nvCxnSpPr>
                    <p:spPr>
                      <a:xfrm>
                        <a:off x="2821001" y="2048741"/>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Ευθύγραμμο βέλος σύνδεσης 79"/>
                      <p:cNvCxnSpPr/>
                      <p:nvPr/>
                    </p:nvCxnSpPr>
                    <p:spPr>
                      <a:xfrm>
                        <a:off x="2201191" y="2056039"/>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Ευθεία γραμμή σύνδεσης 80"/>
                      <p:cNvCxnSpPr/>
                      <p:nvPr/>
                    </p:nvCxnSpPr>
                    <p:spPr>
                      <a:xfrm>
                        <a:off x="517660" y="694857"/>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Ευθύγραμμο βέλος σύνδεσης 82"/>
                      <p:cNvCxnSpPr/>
                      <p:nvPr/>
                    </p:nvCxnSpPr>
                    <p:spPr>
                      <a:xfrm>
                        <a:off x="788037" y="965507"/>
                        <a:ext cx="414000" cy="41287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84" name="Κύβος 83"/>
                      <p:cNvSpPr/>
                      <p:nvPr/>
                    </p:nvSpPr>
                    <p:spPr>
                      <a:xfrm flipH="1">
                        <a:off x="1148868" y="624519"/>
                        <a:ext cx="1707304" cy="2997912"/>
                      </a:xfrm>
                      <a:prstGeom prst="cube">
                        <a:avLst>
                          <a:gd name="adj" fmla="val 873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6" name="Ευθεία γραμμή σύνδεσης 85"/>
                      <p:cNvCxnSpPr/>
                      <p:nvPr/>
                    </p:nvCxnSpPr>
                    <p:spPr>
                      <a:xfrm>
                        <a:off x="66084" y="204874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03695" y="2006245"/>
                        <a:ext cx="415498" cy="369332"/>
                      </a:xfrm>
                      <a:prstGeom prst="rect">
                        <a:avLst/>
                      </a:prstGeom>
                      <a:noFill/>
                    </p:spPr>
                    <p:txBody>
                      <a:bodyPr wrap="none" rtlCol="0">
                        <a:spAutoFit/>
                      </a:bodyPr>
                      <a:lstStyle/>
                      <a:p>
                        <a:r>
                          <a:rPr lang="en-US" b="1" i="1" dirty="0">
                            <a:solidFill>
                              <a:srgbClr val="7030A0"/>
                            </a:solidFill>
                            <a:latin typeface="Times New Roman" panose="02020603050405020304" pitchFamily="18" charset="0"/>
                            <a:cs typeface="Times New Roman" panose="02020603050405020304" pitchFamily="18" charset="0"/>
                          </a:rPr>
                          <a:t>B</a:t>
                        </a:r>
                        <a:r>
                          <a:rPr lang="en-US" b="1" baseline="-25000" dirty="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2886674" y="1615390"/>
                        <a:ext cx="415498" cy="369332"/>
                      </a:xfrm>
                      <a:prstGeom prst="rect">
                        <a:avLst/>
                      </a:prstGeom>
                      <a:noFill/>
                    </p:spPr>
                    <p:txBody>
                      <a:bodyPr wrap="none" rtlCol="0">
                        <a:spAutoFit/>
                      </a:bodyPr>
                      <a:lstStyle/>
                      <a:p>
                        <a:r>
                          <a:rPr lang="en-US" b="1" i="1" dirty="0">
                            <a:solidFill>
                              <a:srgbClr val="7030A0"/>
                            </a:solidFill>
                            <a:latin typeface="Times New Roman" panose="02020603050405020304" pitchFamily="18" charset="0"/>
                            <a:cs typeface="Times New Roman" panose="02020603050405020304" pitchFamily="18" charset="0"/>
                          </a:rPr>
                          <a:t>B</a:t>
                        </a:r>
                        <a:r>
                          <a:rPr lang="en-US" b="1" baseline="-25000" dirty="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89" name="Ευθύγραμμο βέλος σύνδεσης 88"/>
                      <p:cNvCxnSpPr/>
                      <p:nvPr/>
                    </p:nvCxnSpPr>
                    <p:spPr>
                      <a:xfrm>
                        <a:off x="280898" y="2048740"/>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20488" y="988891"/>
                        <a:ext cx="274434" cy="369332"/>
                      </a:xfrm>
                      <a:prstGeom prst="rect">
                        <a:avLst/>
                      </a:prstGeom>
                      <a:noFill/>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91" name="TextBox 90"/>
                      <p:cNvSpPr txBox="1"/>
                      <p:nvPr/>
                    </p:nvSpPr>
                    <p:spPr>
                      <a:xfrm>
                        <a:off x="2897319" y="2849597"/>
                        <a:ext cx="274434" cy="369332"/>
                      </a:xfrm>
                      <a:prstGeom prst="rect">
                        <a:avLst/>
                      </a:prstGeom>
                      <a:noFill/>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cxnSp>
                    <p:nvCxnSpPr>
                      <p:cNvPr id="82" name="Ευθεία γραμμή σύνδεσης 81"/>
                      <p:cNvCxnSpPr/>
                      <p:nvPr/>
                    </p:nvCxnSpPr>
                    <p:spPr>
                      <a:xfrm>
                        <a:off x="2768485" y="2949671"/>
                        <a:ext cx="396000" cy="4086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Ευθύγραμμο βέλος σύνδεσης 84"/>
                      <p:cNvCxnSpPr/>
                      <p:nvPr/>
                    </p:nvCxnSpPr>
                    <p:spPr>
                      <a:xfrm>
                        <a:off x="2769239" y="2948292"/>
                        <a:ext cx="396000" cy="396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2578083" y="3535593"/>
                      <a:ext cx="303288" cy="369332"/>
                    </a:xfrm>
                    <a:prstGeom prst="rect">
                      <a:avLst/>
                    </a:prstGeom>
                    <a:noFill/>
                  </p:spPr>
                  <p:txBody>
                    <a:bodyPr wrap="none" rtlCol="0">
                      <a:spAutoFit/>
                    </a:bodyPr>
                    <a:lstStyle/>
                    <a:p>
                      <a:r>
                        <a:rPr lang="el-GR" b="1" i="1" dirty="0">
                          <a:latin typeface="Times New Roman" panose="02020603050405020304" pitchFamily="18" charset="0"/>
                          <a:cs typeface="Times New Roman" panose="02020603050405020304" pitchFamily="18" charset="0"/>
                        </a:rPr>
                        <a:t>β</a:t>
                      </a:r>
                    </a:p>
                  </p:txBody>
                </p:sp>
                <p:cxnSp>
                  <p:nvCxnSpPr>
                    <p:cNvPr id="77" name="Ευθύγραμμο βέλος σύνδεσης 76"/>
                    <p:cNvCxnSpPr/>
                    <p:nvPr/>
                  </p:nvCxnSpPr>
                  <p:spPr>
                    <a:xfrm>
                      <a:off x="2554637" y="2013544"/>
                      <a:ext cx="0" cy="15220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328606" y="2688634"/>
                      <a:ext cx="312906" cy="369332"/>
                    </a:xfrm>
                    <a:prstGeom prst="rect">
                      <a:avLst/>
                    </a:prstGeom>
                    <a:noFill/>
                  </p:spPr>
                  <p:txBody>
                    <a:bodyPr wrap="none" rtlCol="0">
                      <a:spAutoFit/>
                    </a:bodyPr>
                    <a:lstStyle/>
                    <a:p>
                      <a:r>
                        <a:rPr lang="el-GR" b="1" i="1" dirty="0">
                          <a:latin typeface="Times New Roman" panose="02020603050405020304" pitchFamily="18" charset="0"/>
                          <a:cs typeface="Times New Roman" panose="02020603050405020304" pitchFamily="18" charset="0"/>
                        </a:rPr>
                        <a:t>α</a:t>
                      </a:r>
                    </a:p>
                  </p:txBody>
                </p:sp>
              </p:grpSp>
              <p:sp>
                <p:nvSpPr>
                  <p:cNvPr id="70" name="TextBox 69"/>
                  <p:cNvSpPr txBox="1"/>
                  <p:nvPr/>
                </p:nvSpPr>
                <p:spPr>
                  <a:xfrm>
                    <a:off x="2869123" y="3989001"/>
                    <a:ext cx="300082"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x</a:t>
                    </a:r>
                    <a:endParaRPr lang="el-GR" b="1" i="1" dirty="0">
                      <a:latin typeface="Times New Roman" panose="02020603050405020304" pitchFamily="18" charset="0"/>
                      <a:cs typeface="Times New Roman" panose="02020603050405020304" pitchFamily="18" charset="0"/>
                    </a:endParaRPr>
                  </a:p>
                </p:txBody>
              </p:sp>
              <p:sp>
                <p:nvSpPr>
                  <p:cNvPr id="71" name="TextBox 70"/>
                  <p:cNvSpPr txBox="1"/>
                  <p:nvPr/>
                </p:nvSpPr>
                <p:spPr>
                  <a:xfrm>
                    <a:off x="3466955" y="2801913"/>
                    <a:ext cx="287258"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y</a:t>
                    </a:r>
                    <a:endParaRPr lang="el-GR" b="1" i="1"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1843000" y="1350286"/>
                    <a:ext cx="274434"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z</a:t>
                    </a:r>
                    <a:endParaRPr lang="el-GR" b="1" i="1" dirty="0">
                      <a:latin typeface="Times New Roman" panose="02020603050405020304" pitchFamily="18" charset="0"/>
                      <a:cs typeface="Times New Roman" panose="02020603050405020304" pitchFamily="18" charset="0"/>
                    </a:endParaRPr>
                  </a:p>
                </p:txBody>
              </p:sp>
            </p:grpSp>
            <p:sp>
              <p:nvSpPr>
                <p:cNvPr id="68" name="TextBox 67"/>
                <p:cNvSpPr txBox="1"/>
                <p:nvPr/>
              </p:nvSpPr>
              <p:spPr>
                <a:xfrm>
                  <a:off x="1874870" y="2772538"/>
                  <a:ext cx="29848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e</a:t>
                  </a:r>
                  <a:endParaRPr lang="el-GR" sz="2000" b="1" dirty="0">
                    <a:latin typeface="Times New Roman" panose="02020603050405020304" pitchFamily="18" charset="0"/>
                    <a:cs typeface="Times New Roman" panose="02020603050405020304" pitchFamily="18" charset="0"/>
                  </a:endParaRPr>
                </a:p>
              </p:txBody>
            </p:sp>
          </p:grpSp>
          <p:sp>
            <p:nvSpPr>
              <p:cNvPr id="93" name="TextBox 92"/>
              <p:cNvSpPr txBox="1"/>
              <p:nvPr/>
            </p:nvSpPr>
            <p:spPr>
              <a:xfrm>
                <a:off x="1984722" y="2905326"/>
                <a:ext cx="434734" cy="338554"/>
              </a:xfrm>
              <a:prstGeom prst="rect">
                <a:avLst/>
              </a:prstGeom>
              <a:noFill/>
            </p:spPr>
            <p:txBody>
              <a:bodyPr wrap="none" rtlCol="0">
                <a:spAutoFit/>
              </a:bodyPr>
              <a:lstStyle/>
              <a:p>
                <a:r>
                  <a:rPr lang="en-US" sz="1600" b="1" i="1" dirty="0" err="1">
                    <a:solidFill>
                      <a:srgbClr val="7030A0"/>
                    </a:solidFill>
                    <a:latin typeface="Times New Roman" panose="02020603050405020304" pitchFamily="18" charset="0"/>
                    <a:cs typeface="Times New Roman" panose="02020603050405020304" pitchFamily="18" charset="0"/>
                  </a:rPr>
                  <a:t>F</a:t>
                </a:r>
                <a:r>
                  <a:rPr lang="en-US" sz="1600" b="1" baseline="-25000" dirty="0" err="1">
                    <a:solidFill>
                      <a:srgbClr val="7030A0"/>
                    </a:solidFill>
                    <a:latin typeface="Times New Roman" panose="02020603050405020304" pitchFamily="18" charset="0"/>
                    <a:cs typeface="Times New Roman" panose="02020603050405020304" pitchFamily="18" charset="0"/>
                  </a:rPr>
                  <a:t>m</a:t>
                </a:r>
                <a:endParaRPr lang="el-GR" sz="1600" b="1" i="1" dirty="0">
                  <a:solidFill>
                    <a:srgbClr val="7030A0"/>
                  </a:solidFill>
                  <a:latin typeface="Times New Roman" panose="02020603050405020304" pitchFamily="18" charset="0"/>
                  <a:cs typeface="Times New Roman" panose="02020603050405020304" pitchFamily="18" charset="0"/>
                </a:endParaRPr>
              </a:p>
            </p:txBody>
          </p:sp>
          <p:grpSp>
            <p:nvGrpSpPr>
              <p:cNvPr id="94" name="Ομάδα 93"/>
              <p:cNvGrpSpPr/>
              <p:nvPr/>
            </p:nvGrpSpPr>
            <p:grpSpPr>
              <a:xfrm>
                <a:off x="1864294" y="3120288"/>
                <a:ext cx="338554" cy="461665"/>
                <a:chOff x="5809215" y="1003881"/>
                <a:chExt cx="338554" cy="461665"/>
              </a:xfrm>
            </p:grpSpPr>
            <p:sp>
              <p:nvSpPr>
                <p:cNvPr id="95" name="Οβάλ 94"/>
                <p:cNvSpPr/>
                <p:nvPr/>
              </p:nvSpPr>
              <p:spPr>
                <a:xfrm>
                  <a:off x="5861538" y="117194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TextBox 95"/>
                <p:cNvSpPr txBox="1"/>
                <p:nvPr/>
              </p:nvSpPr>
              <p:spPr>
                <a:xfrm>
                  <a:off x="5809215" y="1003881"/>
                  <a:ext cx="33855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cxnSp>
            <p:nvCxnSpPr>
              <p:cNvPr id="97" name="Ευθύγραμμο βέλος σύνδεσης 96"/>
              <p:cNvCxnSpPr/>
              <p:nvPr/>
            </p:nvCxnSpPr>
            <p:spPr>
              <a:xfrm flipV="1">
                <a:off x="2021848" y="2836978"/>
                <a:ext cx="0" cy="43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Ευθύγραμμο βέλος σύνδεσης 97"/>
              <p:cNvCxnSpPr/>
              <p:nvPr/>
            </p:nvCxnSpPr>
            <p:spPr>
              <a:xfrm rot="10800000">
                <a:off x="1592311" y="2964401"/>
                <a:ext cx="360000" cy="360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545556" y="2641818"/>
                <a:ext cx="389850" cy="369332"/>
              </a:xfrm>
              <a:prstGeom prst="rect">
                <a:avLst/>
              </a:prstGeom>
              <a:noFill/>
            </p:spPr>
            <p:txBody>
              <a:bodyPr wrap="square" rtlCol="0">
                <a:spAutoFit/>
              </a:bodyPr>
              <a:lstStyle/>
              <a:p>
                <a:r>
                  <a:rPr lang="el-GR" b="1" dirty="0">
                    <a:solidFill>
                      <a:srgbClr val="FF0000"/>
                    </a:solidFill>
                    <a:latin typeface="Times New Roman" panose="02020603050405020304" pitchFamily="18" charset="0"/>
                    <a:cs typeface="Times New Roman" panose="02020603050405020304" pitchFamily="18" charset="0"/>
                  </a:rPr>
                  <a:t>υ</a:t>
                </a:r>
                <a:r>
                  <a:rPr lang="en-US" b="1" baseline="-25000" dirty="0">
                    <a:solidFill>
                      <a:srgbClr val="FF0000"/>
                    </a:solidFill>
                    <a:latin typeface="Times New Roman" panose="02020603050405020304" pitchFamily="18" charset="0"/>
                    <a:cs typeface="Times New Roman" panose="02020603050405020304" pitchFamily="18" charset="0"/>
                  </a:rPr>
                  <a:t>d</a:t>
                </a:r>
                <a:endParaRPr lang="el-GR" b="1" dirty="0">
                  <a:solidFill>
                    <a:srgbClr val="FF0000"/>
                  </a:solidFill>
                  <a:latin typeface="Times New Roman" panose="02020603050405020304" pitchFamily="18" charset="0"/>
                  <a:cs typeface="Times New Roman" panose="02020603050405020304" pitchFamily="18" charset="0"/>
                </a:endParaRPr>
              </a:p>
            </p:txBody>
          </p:sp>
          <p:cxnSp>
            <p:nvCxnSpPr>
              <p:cNvPr id="100" name="Ευθεία γραμμή σύνδεσης 99"/>
              <p:cNvCxnSpPr/>
              <p:nvPr/>
            </p:nvCxnSpPr>
            <p:spPr>
              <a:xfrm flipH="1">
                <a:off x="2018142" y="1977058"/>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Ευθεία γραμμή σύνδεσης 100"/>
              <p:cNvCxnSpPr/>
              <p:nvPr/>
            </p:nvCxnSpPr>
            <p:spPr>
              <a:xfrm flipH="1">
                <a:off x="2018143" y="4169273"/>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Ορθογώνιο 214"/>
            <p:cNvSpPr/>
            <p:nvPr/>
          </p:nvSpPr>
          <p:spPr>
            <a:xfrm>
              <a:off x="8506121" y="4652399"/>
              <a:ext cx="2483116" cy="369332"/>
            </a:xfrm>
            <a:prstGeom prst="rect">
              <a:avLst/>
            </a:prstGeom>
          </p:spPr>
          <p:txBody>
            <a:bodyPr wrap="none">
              <a:spAutoFit/>
            </a:bodyPr>
            <a:lstStyle/>
            <a:p>
              <a:r>
                <a:rPr lang="el-GR" b="1" dirty="0">
                  <a:solidFill>
                    <a:srgbClr val="FF0000"/>
                  </a:solidFill>
                  <a:latin typeface="Times New Roman" panose="02020603050405020304" pitchFamily="18" charset="0"/>
                  <a:cs typeface="Times New Roman" panose="02020603050405020304" pitchFamily="18" charset="0"/>
                </a:rPr>
                <a:t>Ενδιάμεση κατάσταση:</a:t>
              </a:r>
              <a:endParaRPr lang="el-GR" dirty="0">
                <a:solidFill>
                  <a:srgbClr val="FF0000"/>
                </a:solidFill>
              </a:endParaRPr>
            </a:p>
          </p:txBody>
        </p:sp>
      </p:grpSp>
      <p:grpSp>
        <p:nvGrpSpPr>
          <p:cNvPr id="265" name="Ομάδα 264"/>
          <p:cNvGrpSpPr/>
          <p:nvPr/>
        </p:nvGrpSpPr>
        <p:grpSpPr>
          <a:xfrm>
            <a:off x="3935427" y="2922880"/>
            <a:ext cx="7990011" cy="3017618"/>
            <a:chOff x="3935427" y="2922880"/>
            <a:chExt cx="7990011" cy="3017618"/>
          </a:xfrm>
        </p:grpSpPr>
        <p:sp>
          <p:nvSpPr>
            <p:cNvPr id="218" name="Ορθογώνιο 217"/>
            <p:cNvSpPr/>
            <p:nvPr/>
          </p:nvSpPr>
          <p:spPr>
            <a:xfrm>
              <a:off x="3935427" y="5571166"/>
              <a:ext cx="5503737" cy="369332"/>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Ο διαχωρισμός φορτίων δημιουργεί διαφορά δυναμικού </a:t>
              </a:r>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l-GR" sz="1600" b="1" dirty="0">
                  <a:latin typeface="Times New Roman" panose="02020603050405020304" pitchFamily="18" charset="0"/>
                  <a:cs typeface="Times New Roman" panose="02020603050405020304" pitchFamily="18" charset="0"/>
                </a:rPr>
                <a:t>.</a:t>
              </a:r>
              <a:endParaRPr lang="el-GR" sz="1600" dirty="0"/>
            </a:p>
          </p:txBody>
        </p:sp>
        <p:cxnSp>
          <p:nvCxnSpPr>
            <p:cNvPr id="230" name="Ευθεία γραμμή σύνδεσης 229"/>
            <p:cNvCxnSpPr/>
            <p:nvPr/>
          </p:nvCxnSpPr>
          <p:spPr>
            <a:xfrm>
              <a:off x="11015266" y="2922880"/>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1" name="Ευθεία γραμμή σύνδεσης 230"/>
            <p:cNvCxnSpPr/>
            <p:nvPr/>
          </p:nvCxnSpPr>
          <p:spPr>
            <a:xfrm>
              <a:off x="11062159" y="4435159"/>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2" name="Ευθύγραμμο βέλος σύνδεσης 231"/>
            <p:cNvCxnSpPr/>
            <p:nvPr/>
          </p:nvCxnSpPr>
          <p:spPr>
            <a:xfrm>
              <a:off x="11606929" y="3453157"/>
              <a:ext cx="0" cy="1522049"/>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36" name="Ορθογώνιο 235"/>
            <p:cNvSpPr/>
            <p:nvPr/>
          </p:nvSpPr>
          <p:spPr>
            <a:xfrm>
              <a:off x="11442614" y="4042397"/>
              <a:ext cx="482824" cy="369332"/>
            </a:xfrm>
            <a:prstGeom prst="rect">
              <a:avLst/>
            </a:prstGeom>
            <a:solidFill>
              <a:schemeClr val="bg1"/>
            </a:solidFill>
          </p:spPr>
          <p:txBody>
            <a:bodyPr wrap="none">
              <a:spAutoFit/>
            </a:bodyPr>
            <a:lstStyle/>
            <a:p>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endParaRPr lang="el-GR" dirty="0"/>
            </a:p>
          </p:txBody>
        </p:sp>
      </p:grpSp>
      <p:grpSp>
        <p:nvGrpSpPr>
          <p:cNvPr id="266" name="Ομάδα 265"/>
          <p:cNvGrpSpPr/>
          <p:nvPr/>
        </p:nvGrpSpPr>
        <p:grpSpPr>
          <a:xfrm>
            <a:off x="3935428" y="3314465"/>
            <a:ext cx="6786697" cy="3057532"/>
            <a:chOff x="3935428" y="3314465"/>
            <a:chExt cx="6786697" cy="3057532"/>
          </a:xfrm>
        </p:grpSpPr>
        <p:sp>
          <p:nvSpPr>
            <p:cNvPr id="233" name="Ορθογώνιο 232"/>
            <p:cNvSpPr/>
            <p:nvPr/>
          </p:nvSpPr>
          <p:spPr>
            <a:xfrm>
              <a:off x="3935428" y="5887688"/>
              <a:ext cx="5748024" cy="369332"/>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Η διαφορά δυναμικού </a:t>
              </a:r>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l-GR" sz="1600" b="1" dirty="0">
                  <a:latin typeface="Times New Roman" panose="02020603050405020304" pitchFamily="18" charset="0"/>
                  <a:cs typeface="Times New Roman" panose="02020603050405020304" pitchFamily="18" charset="0"/>
                </a:rPr>
                <a:t> δημιουργεί ηλεκτρικό πεδίο έντασης</a:t>
              </a:r>
              <a:endParaRPr lang="el-GR" sz="1600" dirty="0"/>
            </a:p>
          </p:txBody>
        </p:sp>
        <mc:AlternateContent xmlns:mc="http://schemas.openxmlformats.org/markup-compatibility/2006" xmlns:a14="http://schemas.microsoft.com/office/drawing/2010/main">
          <mc:Choice Requires="a14">
            <p:sp>
              <p:nvSpPr>
                <p:cNvPr id="235" name="Ορθογώνιο 234"/>
                <p:cNvSpPr/>
                <p:nvPr/>
              </p:nvSpPr>
              <p:spPr>
                <a:xfrm>
                  <a:off x="9478293" y="5760098"/>
                  <a:ext cx="1080680" cy="611899"/>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𝑬</m:t>
                            </m:r>
                          </m:e>
                          <m:sub>
                            <m:r>
                              <a:rPr lang="en-US" b="1" i="0" smtClean="0">
                                <a:solidFill>
                                  <a:srgbClr val="FF0000"/>
                                </a:solidFill>
                                <a:effectLst>
                                  <a:outerShdw blurRad="38100" dist="38100" dir="2700000" algn="tl">
                                    <a:srgbClr val="000000">
                                      <a:alpha val="43137"/>
                                    </a:srgbClr>
                                  </a:outerShdw>
                                </a:effectLst>
                                <a:latin typeface="Cambria Math" panose="02040503050406030204" pitchFamily="18" charset="0"/>
                              </a:rPr>
                              <m:t>𝐳</m:t>
                            </m:r>
                          </m:sub>
                        </m:s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m:t>
                        </m:r>
                        <m:f>
                          <m:f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𝑽</m:t>
                            </m:r>
                          </m:num>
                          <m:den>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𝒂</m:t>
                            </m:r>
                          </m:den>
                        </m:f>
                      </m:oMath>
                    </m:oMathPara>
                  </a14:m>
                  <a:endParaRPr lang="el-GR" dirty="0"/>
                </a:p>
              </p:txBody>
            </p:sp>
          </mc:Choice>
          <mc:Fallback xmlns="">
            <p:sp>
              <p:nvSpPr>
                <p:cNvPr id="235" name="Ορθογώνιο 234"/>
                <p:cNvSpPr>
                  <a:spLocks noRot="1" noChangeAspect="1" noMove="1" noResize="1" noEditPoints="1" noAdjustHandles="1" noChangeArrowheads="1" noChangeShapeType="1" noTextEdit="1"/>
                </p:cNvSpPr>
                <p:nvPr/>
              </p:nvSpPr>
              <p:spPr>
                <a:xfrm>
                  <a:off x="9478293" y="5760098"/>
                  <a:ext cx="1080680" cy="611899"/>
                </a:xfrm>
                <a:prstGeom prst="rect">
                  <a:avLst/>
                </a:prstGeom>
                <a:blipFill>
                  <a:blip r:embed="rId3"/>
                  <a:stretch>
                    <a:fillRect/>
                  </a:stretch>
                </a:blipFill>
                <a:ln w="28575">
                  <a:noFill/>
                </a:ln>
              </p:spPr>
              <p:txBody>
                <a:bodyPr/>
                <a:lstStyle/>
                <a:p>
                  <a:r>
                    <a:rPr lang="el-GR">
                      <a:noFill/>
                    </a:rPr>
                    <a:t> </a:t>
                  </a:r>
                </a:p>
              </p:txBody>
            </p:sp>
          </mc:Fallback>
        </mc:AlternateContent>
        <p:cxnSp>
          <p:nvCxnSpPr>
            <p:cNvPr id="242" name="Ευθύγραμμο βέλος σύνδεσης 241"/>
            <p:cNvCxnSpPr/>
            <p:nvPr/>
          </p:nvCxnSpPr>
          <p:spPr>
            <a:xfrm flipH="1" flipV="1">
              <a:off x="10353880" y="3314465"/>
              <a:ext cx="0" cy="43200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Ορθογώνιο 242"/>
                <p:cNvSpPr/>
                <p:nvPr/>
              </p:nvSpPr>
              <p:spPr>
                <a:xfrm>
                  <a:off x="10274054" y="3384205"/>
                  <a:ext cx="44807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a:solidFill>
                                  <a:srgbClr val="002060"/>
                                </a:solidFill>
                                <a:effectLst>
                                  <a:outerShdw blurRad="38100" dist="38100" dir="2700000" algn="tl">
                                    <a:srgbClr val="000000">
                                      <a:alpha val="43137"/>
                                    </a:srgbClr>
                                  </a:outerShdw>
                                </a:effectLst>
                                <a:latin typeface="Cambria Math" panose="02040503050406030204" pitchFamily="18" charset="0"/>
                              </a:rPr>
                              <m:t>𝑬</m:t>
                            </m:r>
                          </m:e>
                          <m:sub>
                            <m:r>
                              <a:rPr lang="en-US" sz="1600" b="1">
                                <a:solidFill>
                                  <a:srgbClr val="002060"/>
                                </a:solidFill>
                                <a:effectLst>
                                  <a:outerShdw blurRad="38100" dist="38100" dir="2700000" algn="tl">
                                    <a:srgbClr val="000000">
                                      <a:alpha val="43137"/>
                                    </a:srgbClr>
                                  </a:outerShdw>
                                </a:effectLst>
                                <a:latin typeface="Cambria Math" panose="02040503050406030204" pitchFamily="18" charset="0"/>
                              </a:rPr>
                              <m:t>𝐳</m:t>
                            </m:r>
                          </m:sub>
                        </m:sSub>
                      </m:oMath>
                    </m:oMathPara>
                  </a14:m>
                  <a:endParaRPr lang="el-GR" sz="1600" dirty="0">
                    <a:solidFill>
                      <a:srgbClr val="002060"/>
                    </a:solidFill>
                  </a:endParaRPr>
                </a:p>
              </p:txBody>
            </p:sp>
          </mc:Choice>
          <mc:Fallback xmlns="">
            <p:sp>
              <p:nvSpPr>
                <p:cNvPr id="243" name="Ορθογώνιο 242"/>
                <p:cNvSpPr>
                  <a:spLocks noRot="1" noChangeAspect="1" noMove="1" noResize="1" noEditPoints="1" noAdjustHandles="1" noChangeArrowheads="1" noChangeShapeType="1" noTextEdit="1"/>
                </p:cNvSpPr>
                <p:nvPr/>
              </p:nvSpPr>
              <p:spPr>
                <a:xfrm>
                  <a:off x="10274054" y="3384205"/>
                  <a:ext cx="448071" cy="338554"/>
                </a:xfrm>
                <a:prstGeom prst="rect">
                  <a:avLst/>
                </a:prstGeom>
                <a:blipFill>
                  <a:blip r:embed="rId4"/>
                  <a:stretch>
                    <a:fillRect/>
                  </a:stretch>
                </a:blipFill>
              </p:spPr>
              <p:txBody>
                <a:bodyPr/>
                <a:lstStyle/>
                <a:p>
                  <a:r>
                    <a:rPr lang="el-GR">
                      <a:noFill/>
                    </a:rPr>
                    <a:t> </a:t>
                  </a:r>
                </a:p>
              </p:txBody>
            </p:sp>
          </mc:Fallback>
        </mc:AlternateContent>
      </p:grpSp>
      <p:grpSp>
        <p:nvGrpSpPr>
          <p:cNvPr id="285" name="Ομάδα 284"/>
          <p:cNvGrpSpPr/>
          <p:nvPr/>
        </p:nvGrpSpPr>
        <p:grpSpPr>
          <a:xfrm>
            <a:off x="3935429" y="2844948"/>
            <a:ext cx="6941557" cy="3932831"/>
            <a:chOff x="3935429" y="2844948"/>
            <a:chExt cx="6941557" cy="3932831"/>
          </a:xfrm>
        </p:grpSpPr>
        <p:cxnSp>
          <p:nvCxnSpPr>
            <p:cNvPr id="244" name="Ευθύγραμμο βέλος σύνδεσης 243"/>
            <p:cNvCxnSpPr/>
            <p:nvPr/>
          </p:nvCxnSpPr>
          <p:spPr>
            <a:xfrm flipH="1">
              <a:off x="10153197" y="2958553"/>
              <a:ext cx="0" cy="36000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5" name="Ορθογώνιο 244"/>
                <p:cNvSpPr/>
                <p:nvPr/>
              </p:nvSpPr>
              <p:spPr>
                <a:xfrm>
                  <a:off x="9793412" y="2844948"/>
                  <a:ext cx="45288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t>𝑭</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𝐞</m:t>
                            </m:r>
                          </m:sub>
                        </m:sSub>
                      </m:oMath>
                    </m:oMathPara>
                  </a14:m>
                  <a:endParaRPr lang="el-GR" sz="1600" dirty="0">
                    <a:solidFill>
                      <a:srgbClr val="002060"/>
                    </a:solidFill>
                  </a:endParaRPr>
                </a:p>
              </p:txBody>
            </p:sp>
          </mc:Choice>
          <mc:Fallback xmlns="">
            <p:sp>
              <p:nvSpPr>
                <p:cNvPr id="245" name="Ορθογώνιο 244"/>
                <p:cNvSpPr>
                  <a:spLocks noRot="1" noChangeAspect="1" noMove="1" noResize="1" noEditPoints="1" noAdjustHandles="1" noChangeArrowheads="1" noChangeShapeType="1" noTextEdit="1"/>
                </p:cNvSpPr>
                <p:nvPr/>
              </p:nvSpPr>
              <p:spPr>
                <a:xfrm>
                  <a:off x="9793412" y="2844948"/>
                  <a:ext cx="452881" cy="338554"/>
                </a:xfrm>
                <a:prstGeom prst="rect">
                  <a:avLst/>
                </a:prstGeom>
                <a:blipFill>
                  <a:blip r:embed="rId5"/>
                  <a:stretch>
                    <a:fillRect b="-1818"/>
                  </a:stretch>
                </a:blipFill>
              </p:spPr>
              <p:txBody>
                <a:bodyPr/>
                <a:lstStyle/>
                <a:p>
                  <a:r>
                    <a:rPr lang="el-GR">
                      <a:noFill/>
                    </a:rPr>
                    <a:t> </a:t>
                  </a:r>
                </a:p>
              </p:txBody>
            </p:sp>
          </mc:Fallback>
        </mc:AlternateContent>
        <p:grpSp>
          <p:nvGrpSpPr>
            <p:cNvPr id="284" name="Ομάδα 283"/>
            <p:cNvGrpSpPr/>
            <p:nvPr/>
          </p:nvGrpSpPr>
          <p:grpSpPr>
            <a:xfrm>
              <a:off x="3935429" y="6408447"/>
              <a:ext cx="6941557" cy="369332"/>
              <a:chOff x="3935429" y="6408447"/>
              <a:chExt cx="6941557" cy="369332"/>
            </a:xfrm>
          </p:grpSpPr>
          <p:sp>
            <p:nvSpPr>
              <p:cNvPr id="246" name="Ορθογώνιο 245"/>
              <p:cNvSpPr/>
              <p:nvPr/>
            </p:nvSpPr>
            <p:spPr>
              <a:xfrm>
                <a:off x="3935429" y="6415224"/>
                <a:ext cx="5935402"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Το ηλεκτρικό πεδίο έλκει προς τα κάτω τα ηλεκτρόνια με δύναμη</a:t>
                </a:r>
                <a:endParaRPr lang="el-GR" sz="1600" dirty="0"/>
              </a:p>
            </p:txBody>
          </p:sp>
          <mc:AlternateContent xmlns:mc="http://schemas.openxmlformats.org/markup-compatibility/2006" xmlns:a14="http://schemas.microsoft.com/office/drawing/2010/main">
            <mc:Choice Requires="a14">
              <p:sp>
                <p:nvSpPr>
                  <p:cNvPr id="247" name="Ορθογώνιο 246"/>
                  <p:cNvSpPr/>
                  <p:nvPr/>
                </p:nvSpPr>
                <p:spPr>
                  <a:xfrm>
                    <a:off x="9664923" y="6408447"/>
                    <a:ext cx="1212063" cy="369332"/>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sub>
                              <m:r>
                                <a:rPr lang="en-US" b="1" i="0" smtClean="0">
                                  <a:solidFill>
                                    <a:srgbClr val="FF0000"/>
                                  </a:solidFill>
                                  <a:effectLst>
                                    <a:outerShdw blurRad="38100" dist="38100" dir="2700000" algn="tl">
                                      <a:srgbClr val="000000">
                                        <a:alpha val="43137"/>
                                      </a:srgbClr>
                                    </a:outerShdw>
                                  </a:effectLst>
                                  <a:latin typeface="Cambria Math" panose="02040503050406030204" pitchFamily="18" charset="0"/>
                                </a:rPr>
                                <m:t>𝐞</m:t>
                              </m:r>
                            </m:sub>
                          </m:s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𝒆</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𝑬</m:t>
                              </m:r>
                            </m:e>
                            <m:sub>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𝒛</m:t>
                              </m:r>
                            </m:sub>
                          </m:sSub>
                        </m:oMath>
                      </m:oMathPara>
                    </a14:m>
                    <a:endParaRPr lang="el-GR" dirty="0"/>
                  </a:p>
                </p:txBody>
              </p:sp>
            </mc:Choice>
            <mc:Fallback xmlns="">
              <p:sp>
                <p:nvSpPr>
                  <p:cNvPr id="247" name="Ορθογώνιο 246"/>
                  <p:cNvSpPr>
                    <a:spLocks noRot="1" noChangeAspect="1" noMove="1" noResize="1" noEditPoints="1" noAdjustHandles="1" noChangeArrowheads="1" noChangeShapeType="1" noTextEdit="1"/>
                  </p:cNvSpPr>
                  <p:nvPr/>
                </p:nvSpPr>
                <p:spPr>
                  <a:xfrm>
                    <a:off x="9664923" y="6408447"/>
                    <a:ext cx="1212063" cy="369332"/>
                  </a:xfrm>
                  <a:prstGeom prst="rect">
                    <a:avLst/>
                  </a:prstGeom>
                  <a:blipFill>
                    <a:blip r:embed="rId6"/>
                    <a:stretch>
                      <a:fillRect b="-3279"/>
                    </a:stretch>
                  </a:blipFill>
                  <a:ln w="28575">
                    <a:noFill/>
                  </a:ln>
                </p:spPr>
                <p:txBody>
                  <a:bodyPr/>
                  <a:lstStyle/>
                  <a:p>
                    <a:r>
                      <a:rPr lang="el-GR">
                        <a:noFill/>
                      </a:rPr>
                      <a:t> </a:t>
                    </a:r>
                  </a:p>
                </p:txBody>
              </p:sp>
            </mc:Fallback>
          </mc:AlternateContent>
        </p:grpSp>
      </p:grpSp>
      <p:grpSp>
        <p:nvGrpSpPr>
          <p:cNvPr id="271" name="Ομάδα 270"/>
          <p:cNvGrpSpPr/>
          <p:nvPr/>
        </p:nvGrpSpPr>
        <p:grpSpPr>
          <a:xfrm>
            <a:off x="1393156" y="1641806"/>
            <a:ext cx="6885400" cy="1601180"/>
            <a:chOff x="1393156" y="1641806"/>
            <a:chExt cx="6885400" cy="1601180"/>
          </a:xfrm>
        </p:grpSpPr>
        <p:grpSp>
          <p:nvGrpSpPr>
            <p:cNvPr id="268" name="Ομάδα 267"/>
            <p:cNvGrpSpPr/>
            <p:nvPr/>
          </p:nvGrpSpPr>
          <p:grpSpPr>
            <a:xfrm>
              <a:off x="1393156" y="1641806"/>
              <a:ext cx="6885400" cy="1424334"/>
              <a:chOff x="1393156" y="1641806"/>
              <a:chExt cx="6885400" cy="1424334"/>
            </a:xfrm>
          </p:grpSpPr>
          <p:grpSp>
            <p:nvGrpSpPr>
              <p:cNvPr id="8" name="Ομάδα 7"/>
              <p:cNvGrpSpPr/>
              <p:nvPr/>
            </p:nvGrpSpPr>
            <p:grpSpPr>
              <a:xfrm>
                <a:off x="1711894" y="2604475"/>
                <a:ext cx="338554" cy="461665"/>
                <a:chOff x="5809215" y="1003881"/>
                <a:chExt cx="338554" cy="461665"/>
              </a:xfrm>
            </p:grpSpPr>
            <p:sp>
              <p:nvSpPr>
                <p:cNvPr id="7" name="Οβάλ 6"/>
                <p:cNvSpPr/>
                <p:nvPr/>
              </p:nvSpPr>
              <p:spPr>
                <a:xfrm>
                  <a:off x="5861538" y="117194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TextBox 34"/>
                <p:cNvSpPr txBox="1"/>
                <p:nvPr/>
              </p:nvSpPr>
              <p:spPr>
                <a:xfrm>
                  <a:off x="5809215" y="1003881"/>
                  <a:ext cx="33855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grpSp>
            <p:nvGrpSpPr>
              <p:cNvPr id="249" name="Ομάδα 248"/>
              <p:cNvGrpSpPr/>
              <p:nvPr/>
            </p:nvGrpSpPr>
            <p:grpSpPr>
              <a:xfrm>
                <a:off x="1393156" y="1641806"/>
                <a:ext cx="6885400" cy="1166782"/>
                <a:chOff x="1393156" y="1641806"/>
                <a:chExt cx="6885400" cy="1166782"/>
              </a:xfrm>
            </p:grpSpPr>
            <p:cxnSp>
              <p:nvCxnSpPr>
                <p:cNvPr id="36" name="Ευθύγραμμο βέλος σύνδεσης 35"/>
                <p:cNvCxnSpPr/>
                <p:nvPr/>
              </p:nvCxnSpPr>
              <p:spPr>
                <a:xfrm rot="10800000">
                  <a:off x="1439911" y="2448588"/>
                  <a:ext cx="360000" cy="360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93156" y="2126005"/>
                  <a:ext cx="389850" cy="369332"/>
                </a:xfrm>
                <a:prstGeom prst="rect">
                  <a:avLst/>
                </a:prstGeom>
                <a:noFill/>
              </p:spPr>
              <p:txBody>
                <a:bodyPr wrap="square" rtlCol="0">
                  <a:spAutoFit/>
                </a:bodyPr>
                <a:lstStyle/>
                <a:p>
                  <a:r>
                    <a:rPr lang="el-GR" b="1" dirty="0">
                      <a:solidFill>
                        <a:srgbClr val="FF0000"/>
                      </a:solidFill>
                      <a:latin typeface="Times New Roman" panose="02020603050405020304" pitchFamily="18" charset="0"/>
                      <a:cs typeface="Times New Roman" panose="02020603050405020304" pitchFamily="18" charset="0"/>
                    </a:rPr>
                    <a:t>υ</a:t>
                  </a:r>
                  <a:r>
                    <a:rPr lang="en-US" b="1" baseline="-25000" dirty="0">
                      <a:solidFill>
                        <a:srgbClr val="FF0000"/>
                      </a:solidFill>
                      <a:latin typeface="Times New Roman" panose="02020603050405020304" pitchFamily="18" charset="0"/>
                      <a:cs typeface="Times New Roman" panose="02020603050405020304" pitchFamily="18" charset="0"/>
                    </a:rPr>
                    <a:t>d</a:t>
                  </a:r>
                  <a:endParaRPr lang="el-GR" b="1" dirty="0">
                    <a:solidFill>
                      <a:srgbClr val="FF0000"/>
                    </a:solidFill>
                    <a:latin typeface="Times New Roman" panose="02020603050405020304" pitchFamily="18" charset="0"/>
                    <a:cs typeface="Times New Roman" panose="02020603050405020304" pitchFamily="18" charset="0"/>
                  </a:endParaRPr>
                </a:p>
              </p:txBody>
            </p:sp>
            <p:grpSp>
              <p:nvGrpSpPr>
                <p:cNvPr id="64" name="Ομάδα 63"/>
                <p:cNvGrpSpPr/>
                <p:nvPr/>
              </p:nvGrpSpPr>
              <p:grpSpPr>
                <a:xfrm>
                  <a:off x="3858947" y="1641806"/>
                  <a:ext cx="4419609" cy="830997"/>
                  <a:chOff x="746548" y="5149135"/>
                  <a:chExt cx="3144270" cy="830997"/>
                </a:xfrm>
              </p:grpSpPr>
              <p:sp>
                <p:nvSpPr>
                  <p:cNvPr id="59" name="Ορθογώνιο 58"/>
                  <p:cNvSpPr/>
                  <p:nvPr/>
                </p:nvSpPr>
                <p:spPr>
                  <a:xfrm>
                    <a:off x="746548" y="5149135"/>
                    <a:ext cx="2005730" cy="830997"/>
                  </a:xfrm>
                  <a:prstGeom prst="rect">
                    <a:avLst/>
                  </a:prstGeom>
                </p:spPr>
                <p:txBody>
                  <a:bodyPr wrap="square">
                    <a:spAutoFit/>
                  </a:bodyPr>
                  <a:lstStyle/>
                  <a:p>
                    <a:pPr algn="r"/>
                    <a:r>
                      <a:rPr lang="el-GR" sz="1600" b="1" dirty="0">
                        <a:latin typeface="Times New Roman" panose="02020603050405020304" pitchFamily="18" charset="0"/>
                        <a:cs typeface="Times New Roman" panose="02020603050405020304" pitchFamily="18" charset="0"/>
                      </a:rPr>
                      <a:t>Τα ηλεκτρόνια κινούνται στην αντίθετη κατεύθυνση του ρεύματος με ταχύτητα </a:t>
                    </a:r>
                    <a:endParaRPr lang="el-GR" sz="1600" dirty="0"/>
                  </a:p>
                </p:txBody>
              </p:sp>
              <mc:AlternateContent xmlns:mc="http://schemas.openxmlformats.org/markup-compatibility/2006" xmlns:a14="http://schemas.microsoft.com/office/drawing/2010/main">
                <mc:Choice Requires="a14">
                  <p:sp>
                    <p:nvSpPr>
                      <p:cNvPr id="60" name="Ορθογώνιο 59"/>
                      <p:cNvSpPr/>
                      <p:nvPr/>
                    </p:nvSpPr>
                    <p:spPr>
                      <a:xfrm>
                        <a:off x="2523264" y="5258515"/>
                        <a:ext cx="1367554" cy="617348"/>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𝝊</m:t>
                                  </m:r>
                                </m:e>
                                <m:sub>
                                  <m:r>
                                    <a:rPr lang="en-US" b="1" i="0" smtClean="0">
                                      <a:solidFill>
                                        <a:srgbClr val="FF0000"/>
                                      </a:solidFill>
                                      <a:effectLst>
                                        <a:outerShdw blurRad="38100" dist="38100" dir="2700000" algn="tl">
                                          <a:srgbClr val="000000">
                                            <a:alpha val="43137"/>
                                          </a:srgbClr>
                                        </a:outerShdw>
                                      </a:effectLst>
                                      <a:latin typeface="Cambria Math" panose="02040503050406030204" pitchFamily="18" charset="0"/>
                                    </a:rPr>
                                    <m:t>𝐝</m:t>
                                  </m:r>
                                </m:sub>
                              </m:s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m:t>
                              </m:r>
                              <m:f>
                                <m:f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𝒆</m:t>
                                  </m:r>
                                  <m:sSub>
                                    <m:sSub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b="1" i="1">
                                          <a:solidFill>
                                            <a:srgbClr val="FF0000"/>
                                          </a:solidFill>
                                          <a:effectLst>
                                            <a:outerShdw blurRad="38100" dist="38100" dir="2700000" algn="tl">
                                              <a:srgbClr val="000000">
                                                <a:alpha val="43137"/>
                                              </a:srgbClr>
                                            </a:outerShdw>
                                          </a:effectLst>
                                          <a:latin typeface="Cambria Math" panose="02040503050406030204" pitchFamily="18" charset="0"/>
                                        </a:rPr>
                                        <m:t>𝝉</m:t>
                                      </m:r>
                                    </m:e>
                                    <m:sub>
                                      <m:r>
                                        <a:rPr lang="en-US" b="1">
                                          <a:solidFill>
                                            <a:srgbClr val="FF0000"/>
                                          </a:solidFill>
                                          <a:effectLst>
                                            <a:outerShdw blurRad="38100" dist="38100" dir="2700000" algn="tl">
                                              <a:srgbClr val="000000">
                                                <a:alpha val="43137"/>
                                              </a:srgbClr>
                                            </a:outerShdw>
                                          </a:effectLst>
                                          <a:latin typeface="Cambria Math" panose="02040503050406030204" pitchFamily="18" charset="0"/>
                                        </a:rPr>
                                        <m:t>𝐞</m:t>
                                      </m:r>
                                    </m:sub>
                                  </m:sSub>
                                </m:num>
                                <m:den>
                                  <m:sSub>
                                    <m:sSub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b="1">
                                          <a:solidFill>
                                            <a:srgbClr val="FF0000"/>
                                          </a:solidFill>
                                          <a:effectLst>
                                            <a:outerShdw blurRad="38100" dist="38100" dir="2700000" algn="tl">
                                              <a:srgbClr val="000000">
                                                <a:alpha val="43137"/>
                                              </a:srgbClr>
                                            </a:outerShdw>
                                          </a:effectLst>
                                          <a:latin typeface="Cambria Math" panose="02040503050406030204" pitchFamily="18" charset="0"/>
                                        </a:rPr>
                                        <m:t>𝐞</m:t>
                                      </m:r>
                                    </m:sub>
                                  </m:sSub>
                                </m:den>
                              </m:f>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𝑬</m:t>
                              </m:r>
                            </m:oMath>
                          </m:oMathPara>
                        </a14:m>
                        <a:endParaRPr lang="el-GR" dirty="0"/>
                      </a:p>
                    </p:txBody>
                  </p:sp>
                </mc:Choice>
                <mc:Fallback xmlns="">
                  <p:sp>
                    <p:nvSpPr>
                      <p:cNvPr id="60" name="Ορθογώνιο 59"/>
                      <p:cNvSpPr>
                        <a:spLocks noRot="1" noChangeAspect="1" noMove="1" noResize="1" noEditPoints="1" noAdjustHandles="1" noChangeArrowheads="1" noChangeShapeType="1" noTextEdit="1"/>
                      </p:cNvSpPr>
                      <p:nvPr/>
                    </p:nvSpPr>
                    <p:spPr>
                      <a:xfrm>
                        <a:off x="2523264" y="5258515"/>
                        <a:ext cx="1367554" cy="617348"/>
                      </a:xfrm>
                      <a:prstGeom prst="rect">
                        <a:avLst/>
                      </a:prstGeom>
                      <a:blipFill>
                        <a:blip r:embed="rId7"/>
                        <a:stretch>
                          <a:fillRect/>
                        </a:stretch>
                      </a:blipFill>
                      <a:ln w="28575">
                        <a:noFill/>
                      </a:ln>
                    </p:spPr>
                    <p:txBody>
                      <a:bodyPr/>
                      <a:lstStyle/>
                      <a:p>
                        <a:r>
                          <a:rPr lang="el-GR">
                            <a:noFill/>
                          </a:rPr>
                          <a:t> </a:t>
                        </a:r>
                      </a:p>
                    </p:txBody>
                  </p:sp>
                </mc:Fallback>
              </mc:AlternateContent>
            </p:grpSp>
          </p:grpSp>
        </p:grpSp>
        <p:sp>
          <p:nvSpPr>
            <p:cNvPr id="270" name="TextBox 269"/>
            <p:cNvSpPr txBox="1"/>
            <p:nvPr/>
          </p:nvSpPr>
          <p:spPr>
            <a:xfrm>
              <a:off x="1734194" y="2842876"/>
              <a:ext cx="29848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e</a:t>
              </a:r>
              <a:endParaRPr lang="el-GR" sz="2000" b="1" dirty="0">
                <a:latin typeface="Times New Roman" panose="02020603050405020304" pitchFamily="18" charset="0"/>
                <a:cs typeface="Times New Roman" panose="02020603050405020304" pitchFamily="18" charset="0"/>
              </a:endParaRPr>
            </a:p>
          </p:txBody>
        </p:sp>
      </p:grpSp>
      <p:grpSp>
        <p:nvGrpSpPr>
          <p:cNvPr id="283" name="Ομάδα 282"/>
          <p:cNvGrpSpPr/>
          <p:nvPr/>
        </p:nvGrpSpPr>
        <p:grpSpPr>
          <a:xfrm>
            <a:off x="3935426" y="1226494"/>
            <a:ext cx="8197958" cy="4350628"/>
            <a:chOff x="3935426" y="1226494"/>
            <a:chExt cx="8197958" cy="4350628"/>
          </a:xfrm>
        </p:grpSpPr>
        <p:sp>
          <p:nvSpPr>
            <p:cNvPr id="214" name="Ορθογώνιο 213"/>
            <p:cNvSpPr/>
            <p:nvPr/>
          </p:nvSpPr>
          <p:spPr>
            <a:xfrm>
              <a:off x="3935426" y="4961569"/>
              <a:ext cx="8197958" cy="615553"/>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Η δύναμη </a:t>
              </a:r>
              <a:r>
                <a:rPr lang="en-US" b="1" i="1" dirty="0" err="1">
                  <a:solidFill>
                    <a:srgbClr val="FF0000"/>
                  </a:solidFill>
                  <a:latin typeface="Times New Roman" panose="02020603050405020304" pitchFamily="18" charset="0"/>
                  <a:cs typeface="Times New Roman" panose="02020603050405020304" pitchFamily="18" charset="0"/>
                </a:rPr>
                <a:t>F</a:t>
              </a:r>
              <a:r>
                <a:rPr lang="en-US" b="1" baseline="-25000" dirty="0" err="1">
                  <a:solidFill>
                    <a:srgbClr val="FF0000"/>
                  </a:solidFill>
                  <a:latin typeface="Times New Roman" panose="02020603050405020304" pitchFamily="18" charset="0"/>
                  <a:cs typeface="Times New Roman" panose="02020603050405020304" pitchFamily="18" charset="0"/>
                </a:rPr>
                <a:t>m</a:t>
              </a:r>
              <a:r>
                <a:rPr lang="el-GR" sz="1600" b="1" dirty="0">
                  <a:latin typeface="Times New Roman" panose="02020603050405020304" pitchFamily="18" charset="0"/>
                  <a:cs typeface="Times New Roman" panose="02020603050405020304" pitchFamily="18" charset="0"/>
                </a:rPr>
                <a:t> ωθεί τα ελεύθερα ηλεκτρόνια στο πάνω μέρος του πλακιδίου ενώ στο κάτω μέρος δημιουργείται έλλειμα ηλεκτρονίων.</a:t>
              </a:r>
              <a:endParaRPr lang="el-GR" sz="1600" dirty="0"/>
            </a:p>
          </p:txBody>
        </p:sp>
        <p:grpSp>
          <p:nvGrpSpPr>
            <p:cNvPr id="282" name="Ομάδα 281"/>
            <p:cNvGrpSpPr/>
            <p:nvPr/>
          </p:nvGrpSpPr>
          <p:grpSpPr>
            <a:xfrm>
              <a:off x="9403137" y="1226494"/>
              <a:ext cx="1564785" cy="3155302"/>
              <a:chOff x="9403137" y="1226494"/>
              <a:chExt cx="1564785" cy="3155302"/>
            </a:xfrm>
          </p:grpSpPr>
          <p:sp>
            <p:nvSpPr>
              <p:cNvPr id="272" name="TextBox 271"/>
              <p:cNvSpPr txBox="1"/>
              <p:nvPr/>
            </p:nvSpPr>
            <p:spPr>
              <a:xfrm>
                <a:off x="9461464" y="1226494"/>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273" name="TextBox 272"/>
              <p:cNvSpPr txBox="1"/>
              <p:nvPr/>
            </p:nvSpPr>
            <p:spPr>
              <a:xfrm>
                <a:off x="10634057" y="3981686"/>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274" name="TextBox 273"/>
              <p:cNvSpPr txBox="1"/>
              <p:nvPr/>
            </p:nvSpPr>
            <p:spPr>
              <a:xfrm>
                <a:off x="9403137" y="2762489"/>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275" name="TextBox 274"/>
              <p:cNvSpPr txBox="1"/>
              <p:nvPr/>
            </p:nvSpPr>
            <p:spPr>
              <a:xfrm>
                <a:off x="9707937" y="3067289"/>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276" name="TextBox 275"/>
              <p:cNvSpPr txBox="1"/>
              <p:nvPr/>
            </p:nvSpPr>
            <p:spPr>
              <a:xfrm>
                <a:off x="10012737" y="3372089"/>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277" name="TextBox 276"/>
              <p:cNvSpPr txBox="1"/>
              <p:nvPr/>
            </p:nvSpPr>
            <p:spPr>
              <a:xfrm>
                <a:off x="10317537" y="3676889"/>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278" name="TextBox 277"/>
              <p:cNvSpPr txBox="1"/>
              <p:nvPr/>
            </p:nvSpPr>
            <p:spPr>
              <a:xfrm>
                <a:off x="10680664" y="2445694"/>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279" name="TextBox 278"/>
              <p:cNvSpPr txBox="1"/>
              <p:nvPr/>
            </p:nvSpPr>
            <p:spPr>
              <a:xfrm>
                <a:off x="9766264" y="1531294"/>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280" name="TextBox 279"/>
              <p:cNvSpPr txBox="1"/>
              <p:nvPr/>
            </p:nvSpPr>
            <p:spPr>
              <a:xfrm>
                <a:off x="10071064" y="1836094"/>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281" name="TextBox 280"/>
              <p:cNvSpPr txBox="1"/>
              <p:nvPr/>
            </p:nvSpPr>
            <p:spPr>
              <a:xfrm>
                <a:off x="10375864" y="2140894"/>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1284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up)">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wipe(left)">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wipe(left)">
                                      <p:cBhvr>
                                        <p:cTn id="17" dur="5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up)">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2"/>
                                        </p:tgtEl>
                                        <p:attrNameLst>
                                          <p:attrName>style.visibility</p:attrName>
                                        </p:attrNameLst>
                                      </p:cBhvr>
                                      <p:to>
                                        <p:strVal val="visible"/>
                                      </p:to>
                                    </p:set>
                                    <p:animEffect transition="in" filter="wipe(up)">
                                      <p:cBhvr>
                                        <p:cTn id="27" dur="500"/>
                                        <p:tgtEl>
                                          <p:spTgt spid="2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3"/>
                                        </p:tgtEl>
                                        <p:attrNameLst>
                                          <p:attrName>style.visibility</p:attrName>
                                        </p:attrNameLst>
                                      </p:cBhvr>
                                      <p:to>
                                        <p:strVal val="visible"/>
                                      </p:to>
                                    </p:set>
                                    <p:animEffect transition="in" filter="wipe(left)">
                                      <p:cBhvr>
                                        <p:cTn id="32" dur="500"/>
                                        <p:tgtEl>
                                          <p:spTgt spid="2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5"/>
                                        </p:tgtEl>
                                        <p:attrNameLst>
                                          <p:attrName>style.visibility</p:attrName>
                                        </p:attrNameLst>
                                      </p:cBhvr>
                                      <p:to>
                                        <p:strVal val="visible"/>
                                      </p:to>
                                    </p:set>
                                    <p:animEffect transition="in" filter="wipe(left)">
                                      <p:cBhvr>
                                        <p:cTn id="37" dur="500"/>
                                        <p:tgtEl>
                                          <p:spTgt spid="2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6"/>
                                        </p:tgtEl>
                                        <p:attrNameLst>
                                          <p:attrName>style.visibility</p:attrName>
                                        </p:attrNameLst>
                                      </p:cBhvr>
                                      <p:to>
                                        <p:strVal val="visible"/>
                                      </p:to>
                                    </p:set>
                                    <p:animEffect transition="in" filter="wipe(left)">
                                      <p:cBhvr>
                                        <p:cTn id="42" dur="500"/>
                                        <p:tgtEl>
                                          <p:spTgt spid="26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5"/>
                                        </p:tgtEl>
                                        <p:attrNameLst>
                                          <p:attrName>style.visibility</p:attrName>
                                        </p:attrNameLst>
                                      </p:cBhvr>
                                      <p:to>
                                        <p:strVal val="visible"/>
                                      </p:to>
                                    </p:set>
                                    <p:animEffect transition="in" filter="wipe(left)">
                                      <p:cBhvr>
                                        <p:cTn id="47"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Φαινόμενο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Ομάδα 7"/>
          <p:cNvGrpSpPr/>
          <p:nvPr/>
        </p:nvGrpSpPr>
        <p:grpSpPr>
          <a:xfrm>
            <a:off x="135839" y="664122"/>
            <a:ext cx="3688129" cy="3386972"/>
            <a:chOff x="218484" y="1854376"/>
            <a:chExt cx="3688129" cy="3386972"/>
          </a:xfrm>
        </p:grpSpPr>
        <p:grpSp>
          <p:nvGrpSpPr>
            <p:cNvPr id="18" name="Ομάδα 17"/>
            <p:cNvGrpSpPr/>
            <p:nvPr/>
          </p:nvGrpSpPr>
          <p:grpSpPr>
            <a:xfrm>
              <a:off x="218484" y="1854376"/>
              <a:ext cx="3688129" cy="3386972"/>
              <a:chOff x="66084" y="1350286"/>
              <a:chExt cx="3688129" cy="3386972"/>
            </a:xfrm>
          </p:grpSpPr>
          <p:grpSp>
            <p:nvGrpSpPr>
              <p:cNvPr id="29" name="Ομάδα 28"/>
              <p:cNvGrpSpPr/>
              <p:nvPr/>
            </p:nvGrpSpPr>
            <p:grpSpPr>
              <a:xfrm>
                <a:off x="66084" y="1350286"/>
                <a:ext cx="3688129" cy="3386972"/>
                <a:chOff x="66084" y="1350286"/>
                <a:chExt cx="3688129" cy="3386972"/>
              </a:xfrm>
            </p:grpSpPr>
            <p:grpSp>
              <p:nvGrpSpPr>
                <p:cNvPr id="31" name="Ομάδα 30"/>
                <p:cNvGrpSpPr/>
                <p:nvPr/>
              </p:nvGrpSpPr>
              <p:grpSpPr>
                <a:xfrm>
                  <a:off x="66084" y="1456852"/>
                  <a:ext cx="3618917" cy="3280406"/>
                  <a:chOff x="66084" y="624519"/>
                  <a:chExt cx="3618917" cy="3280406"/>
                </a:xfrm>
              </p:grpSpPr>
              <p:cxnSp>
                <p:nvCxnSpPr>
                  <p:cNvPr id="35" name="Ευθύγραμμο βέλος σύνδεσης 34"/>
                  <p:cNvCxnSpPr/>
                  <p:nvPr/>
                </p:nvCxnSpPr>
                <p:spPr>
                  <a:xfrm>
                    <a:off x="2262108" y="3681046"/>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H="1">
                    <a:off x="2883428" y="3681047"/>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Ομάδα 36"/>
                  <p:cNvGrpSpPr/>
                  <p:nvPr/>
                </p:nvGrpSpPr>
                <p:grpSpPr>
                  <a:xfrm>
                    <a:off x="66084" y="624519"/>
                    <a:ext cx="3618917" cy="2997912"/>
                    <a:chOff x="66084" y="624519"/>
                    <a:chExt cx="3618917" cy="2997912"/>
                  </a:xfrm>
                </p:grpSpPr>
                <p:cxnSp>
                  <p:nvCxnSpPr>
                    <p:cNvPr id="41" name="Ευθεία γραμμή σύνδεσης 40"/>
                    <p:cNvCxnSpPr/>
                    <p:nvPr/>
                  </p:nvCxnSpPr>
                  <p:spPr>
                    <a:xfrm>
                      <a:off x="2821001" y="2060464"/>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2201191" y="2056039"/>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a:off x="517660" y="694857"/>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2768485" y="2949671"/>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788037" y="965507"/>
                      <a:ext cx="414000" cy="41287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46" name="Κύβος 45"/>
                    <p:cNvSpPr/>
                    <p:nvPr/>
                  </p:nvSpPr>
                  <p:spPr>
                    <a:xfrm flipH="1">
                      <a:off x="1148868" y="624519"/>
                      <a:ext cx="1707304" cy="2997912"/>
                    </a:xfrm>
                    <a:prstGeom prst="cube">
                      <a:avLst>
                        <a:gd name="adj" fmla="val 873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7" name="Ευθύγραμμο βέλος σύνδεσης 46"/>
                    <p:cNvCxnSpPr/>
                    <p:nvPr/>
                  </p:nvCxnSpPr>
                  <p:spPr>
                    <a:xfrm>
                      <a:off x="2769239" y="2948292"/>
                      <a:ext cx="396000" cy="396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a:off x="66084" y="204874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03695" y="2006245"/>
                      <a:ext cx="415498" cy="369332"/>
                    </a:xfrm>
                    <a:prstGeom prst="rect">
                      <a:avLst/>
                    </a:prstGeom>
                    <a:noFill/>
                  </p:spPr>
                  <p:txBody>
                    <a:bodyPr wrap="none" rtlCol="0">
                      <a:spAutoFit/>
                    </a:bodyPr>
                    <a:lstStyle/>
                    <a:p>
                      <a:r>
                        <a:rPr lang="en-US" b="1" i="1" dirty="0">
                          <a:solidFill>
                            <a:srgbClr val="7030A0"/>
                          </a:solidFill>
                          <a:latin typeface="Times New Roman" panose="02020603050405020304" pitchFamily="18" charset="0"/>
                          <a:cs typeface="Times New Roman" panose="02020603050405020304" pitchFamily="18" charset="0"/>
                        </a:rPr>
                        <a:t>B</a:t>
                      </a:r>
                      <a:r>
                        <a:rPr lang="en-US" b="1" baseline="-25000" dirty="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2874951" y="1650559"/>
                      <a:ext cx="415498" cy="369332"/>
                    </a:xfrm>
                    <a:prstGeom prst="rect">
                      <a:avLst/>
                    </a:prstGeom>
                    <a:noFill/>
                  </p:spPr>
                  <p:txBody>
                    <a:bodyPr wrap="none" rtlCol="0">
                      <a:spAutoFit/>
                    </a:bodyPr>
                    <a:lstStyle/>
                    <a:p>
                      <a:r>
                        <a:rPr lang="en-US" b="1" i="1" dirty="0">
                          <a:solidFill>
                            <a:srgbClr val="7030A0"/>
                          </a:solidFill>
                          <a:latin typeface="Times New Roman" panose="02020603050405020304" pitchFamily="18" charset="0"/>
                          <a:cs typeface="Times New Roman" panose="02020603050405020304" pitchFamily="18" charset="0"/>
                        </a:rPr>
                        <a:t>B</a:t>
                      </a:r>
                      <a:r>
                        <a:rPr lang="en-US" b="1" baseline="-25000" dirty="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51" name="Ευθύγραμμο βέλος σύνδεσης 50"/>
                    <p:cNvCxnSpPr/>
                    <p:nvPr/>
                  </p:nvCxnSpPr>
                  <p:spPr>
                    <a:xfrm>
                      <a:off x="280898" y="2048740"/>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0488" y="988891"/>
                      <a:ext cx="274434" cy="369332"/>
                    </a:xfrm>
                    <a:prstGeom prst="rect">
                      <a:avLst/>
                    </a:prstGeom>
                    <a:noFill/>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2944211" y="2884764"/>
                      <a:ext cx="274434" cy="369332"/>
                    </a:xfrm>
                    <a:prstGeom prst="rect">
                      <a:avLst/>
                    </a:prstGeom>
                    <a:noFill/>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38" name="TextBox 37"/>
                  <p:cNvSpPr txBox="1"/>
                  <p:nvPr/>
                </p:nvSpPr>
                <p:spPr>
                  <a:xfrm>
                    <a:off x="2578083" y="3535593"/>
                    <a:ext cx="303288" cy="369332"/>
                  </a:xfrm>
                  <a:prstGeom prst="rect">
                    <a:avLst/>
                  </a:prstGeom>
                  <a:noFill/>
                </p:spPr>
                <p:txBody>
                  <a:bodyPr wrap="none" rtlCol="0">
                    <a:spAutoFit/>
                  </a:bodyPr>
                  <a:lstStyle/>
                  <a:p>
                    <a:r>
                      <a:rPr lang="el-GR" b="1" i="1" dirty="0">
                        <a:latin typeface="Times New Roman" panose="02020603050405020304" pitchFamily="18" charset="0"/>
                        <a:cs typeface="Times New Roman" panose="02020603050405020304" pitchFamily="18" charset="0"/>
                      </a:rPr>
                      <a:t>β</a:t>
                    </a:r>
                  </a:p>
                </p:txBody>
              </p:sp>
              <p:cxnSp>
                <p:nvCxnSpPr>
                  <p:cNvPr id="39" name="Ευθύγραμμο βέλος σύνδεσης 38"/>
                  <p:cNvCxnSpPr/>
                  <p:nvPr/>
                </p:nvCxnSpPr>
                <p:spPr>
                  <a:xfrm>
                    <a:off x="2554637" y="2013544"/>
                    <a:ext cx="0" cy="15220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28606" y="2688634"/>
                    <a:ext cx="312906" cy="369332"/>
                  </a:xfrm>
                  <a:prstGeom prst="rect">
                    <a:avLst/>
                  </a:prstGeom>
                  <a:noFill/>
                </p:spPr>
                <p:txBody>
                  <a:bodyPr wrap="none" rtlCol="0">
                    <a:spAutoFit/>
                  </a:bodyPr>
                  <a:lstStyle/>
                  <a:p>
                    <a:r>
                      <a:rPr lang="el-GR" b="1" i="1" dirty="0">
                        <a:latin typeface="Times New Roman" panose="02020603050405020304" pitchFamily="18" charset="0"/>
                        <a:cs typeface="Times New Roman" panose="02020603050405020304" pitchFamily="18" charset="0"/>
                      </a:rPr>
                      <a:t>α</a:t>
                    </a:r>
                  </a:p>
                </p:txBody>
              </p:sp>
            </p:grpSp>
            <p:sp>
              <p:nvSpPr>
                <p:cNvPr id="32" name="TextBox 31"/>
                <p:cNvSpPr txBox="1"/>
                <p:nvPr/>
              </p:nvSpPr>
              <p:spPr>
                <a:xfrm>
                  <a:off x="3279428" y="4082785"/>
                  <a:ext cx="300082"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x</a:t>
                  </a:r>
                  <a:endParaRPr lang="el-GR" b="1" i="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466955" y="2801913"/>
                  <a:ext cx="287258"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y</a:t>
                  </a:r>
                  <a:endParaRPr lang="el-GR" b="1" i="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843000" y="1350286"/>
                  <a:ext cx="274434"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z</a:t>
                  </a:r>
                  <a:endParaRPr lang="el-GR" b="1" i="1" dirty="0">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1851424" y="2772538"/>
                <a:ext cx="29848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e</a:t>
                </a:r>
                <a:endParaRPr lang="el-GR" sz="2000" b="1" dirty="0">
                  <a:latin typeface="Times New Roman" panose="02020603050405020304" pitchFamily="18" charset="0"/>
                  <a:cs typeface="Times New Roman" panose="02020603050405020304" pitchFamily="18" charset="0"/>
                </a:endParaRPr>
              </a:p>
            </p:txBody>
          </p:sp>
        </p:grpSp>
        <p:sp>
          <p:nvSpPr>
            <p:cNvPr id="20" name="TextBox 19"/>
            <p:cNvSpPr txBox="1"/>
            <p:nvPr/>
          </p:nvSpPr>
          <p:spPr>
            <a:xfrm>
              <a:off x="1972999" y="2905326"/>
              <a:ext cx="434734" cy="338554"/>
            </a:xfrm>
            <a:prstGeom prst="rect">
              <a:avLst/>
            </a:prstGeom>
            <a:noFill/>
          </p:spPr>
          <p:txBody>
            <a:bodyPr wrap="none" rtlCol="0">
              <a:spAutoFit/>
            </a:bodyPr>
            <a:lstStyle/>
            <a:p>
              <a:r>
                <a:rPr lang="en-US" sz="1600" b="1" i="1" dirty="0" err="1">
                  <a:solidFill>
                    <a:srgbClr val="7030A0"/>
                  </a:solidFill>
                  <a:latin typeface="Times New Roman" panose="02020603050405020304" pitchFamily="18" charset="0"/>
                  <a:cs typeface="Times New Roman" panose="02020603050405020304" pitchFamily="18" charset="0"/>
                </a:rPr>
                <a:t>F</a:t>
              </a:r>
              <a:r>
                <a:rPr lang="en-US" sz="1600" b="1" baseline="-25000" dirty="0" err="1">
                  <a:solidFill>
                    <a:srgbClr val="7030A0"/>
                  </a:solidFill>
                  <a:latin typeface="Times New Roman" panose="02020603050405020304" pitchFamily="18" charset="0"/>
                  <a:cs typeface="Times New Roman" panose="02020603050405020304" pitchFamily="18" charset="0"/>
                </a:rPr>
                <a:t>m</a:t>
              </a:r>
              <a:endParaRPr lang="el-GR" sz="1600" b="1" i="1" dirty="0">
                <a:solidFill>
                  <a:srgbClr val="7030A0"/>
                </a:solidFill>
                <a:latin typeface="Times New Roman" panose="02020603050405020304" pitchFamily="18" charset="0"/>
                <a:cs typeface="Times New Roman" panose="02020603050405020304" pitchFamily="18" charset="0"/>
              </a:endParaRPr>
            </a:p>
          </p:txBody>
        </p:sp>
        <p:grpSp>
          <p:nvGrpSpPr>
            <p:cNvPr id="21" name="Ομάδα 20"/>
            <p:cNvGrpSpPr/>
            <p:nvPr/>
          </p:nvGrpSpPr>
          <p:grpSpPr>
            <a:xfrm>
              <a:off x="1864294" y="3120288"/>
              <a:ext cx="338554" cy="461665"/>
              <a:chOff x="5809215" y="1003881"/>
              <a:chExt cx="338554" cy="461665"/>
            </a:xfrm>
          </p:grpSpPr>
          <p:sp>
            <p:nvSpPr>
              <p:cNvPr id="27" name="Οβάλ 26"/>
              <p:cNvSpPr/>
              <p:nvPr/>
            </p:nvSpPr>
            <p:spPr>
              <a:xfrm>
                <a:off x="5861538" y="117194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Box 27"/>
              <p:cNvSpPr txBox="1"/>
              <p:nvPr/>
            </p:nvSpPr>
            <p:spPr>
              <a:xfrm>
                <a:off x="5809215" y="1003881"/>
                <a:ext cx="33855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cxnSp>
          <p:nvCxnSpPr>
            <p:cNvPr id="22" name="Ευθύγραμμο βέλος σύνδεσης 21"/>
            <p:cNvCxnSpPr/>
            <p:nvPr/>
          </p:nvCxnSpPr>
          <p:spPr>
            <a:xfrm flipV="1">
              <a:off x="2021848" y="2872147"/>
              <a:ext cx="0" cy="43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rot="10800000">
              <a:off x="1592311" y="2964401"/>
              <a:ext cx="360000" cy="360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45556" y="2641818"/>
              <a:ext cx="389850" cy="369332"/>
            </a:xfrm>
            <a:prstGeom prst="rect">
              <a:avLst/>
            </a:prstGeom>
            <a:noFill/>
          </p:spPr>
          <p:txBody>
            <a:bodyPr wrap="square" rtlCol="0">
              <a:spAutoFit/>
            </a:bodyPr>
            <a:lstStyle/>
            <a:p>
              <a:r>
                <a:rPr lang="el-GR" b="1" dirty="0">
                  <a:solidFill>
                    <a:srgbClr val="FF0000"/>
                  </a:solidFill>
                  <a:latin typeface="Times New Roman" panose="02020603050405020304" pitchFamily="18" charset="0"/>
                  <a:cs typeface="Times New Roman" panose="02020603050405020304" pitchFamily="18" charset="0"/>
                </a:rPr>
                <a:t>υ</a:t>
              </a:r>
              <a:r>
                <a:rPr lang="en-US" b="1" baseline="-25000" dirty="0">
                  <a:solidFill>
                    <a:srgbClr val="FF0000"/>
                  </a:solidFill>
                  <a:latin typeface="Times New Roman" panose="02020603050405020304" pitchFamily="18" charset="0"/>
                  <a:cs typeface="Times New Roman" panose="02020603050405020304" pitchFamily="18" charset="0"/>
                </a:rPr>
                <a:t>d</a:t>
              </a:r>
              <a:endParaRPr lang="el-GR" b="1" dirty="0">
                <a:solidFill>
                  <a:srgbClr val="FF0000"/>
                </a:solidFill>
                <a:latin typeface="Times New Roman" panose="02020603050405020304" pitchFamily="18" charset="0"/>
                <a:cs typeface="Times New Roman" panose="02020603050405020304" pitchFamily="18" charset="0"/>
              </a:endParaRPr>
            </a:p>
          </p:txBody>
        </p:sp>
        <p:cxnSp>
          <p:nvCxnSpPr>
            <p:cNvPr id="25" name="Ευθεία γραμμή σύνδεσης 24"/>
            <p:cNvCxnSpPr/>
            <p:nvPr/>
          </p:nvCxnSpPr>
          <p:spPr>
            <a:xfrm flipH="1">
              <a:off x="2018142" y="1977058"/>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H="1">
              <a:off x="2018143" y="4169273"/>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Ορθογώνιο 53"/>
          <p:cNvSpPr/>
          <p:nvPr/>
        </p:nvSpPr>
        <p:spPr>
          <a:xfrm>
            <a:off x="288239" y="4265537"/>
            <a:ext cx="3310137" cy="369332"/>
          </a:xfrm>
          <a:prstGeom prst="rect">
            <a:avLst/>
          </a:prstGeom>
        </p:spPr>
        <p:txBody>
          <a:bodyPr wrap="none">
            <a:spAutoFit/>
          </a:bodyPr>
          <a:lstStyle/>
          <a:p>
            <a:r>
              <a:rPr lang="el-GR" b="1" dirty="0">
                <a:solidFill>
                  <a:srgbClr val="FF0000"/>
                </a:solidFill>
                <a:latin typeface="Times New Roman" panose="02020603050405020304" pitchFamily="18" charset="0"/>
                <a:cs typeface="Times New Roman" panose="02020603050405020304" pitchFamily="18" charset="0"/>
              </a:rPr>
              <a:t>Τελική κατάσταση (ισορροπία):</a:t>
            </a:r>
            <a:endParaRPr lang="el-GR" dirty="0">
              <a:solidFill>
                <a:srgbClr val="FF0000"/>
              </a:solidFill>
            </a:endParaRPr>
          </a:p>
        </p:txBody>
      </p:sp>
      <p:grpSp>
        <p:nvGrpSpPr>
          <p:cNvPr id="80" name="Ομάδα 79"/>
          <p:cNvGrpSpPr/>
          <p:nvPr/>
        </p:nvGrpSpPr>
        <p:grpSpPr>
          <a:xfrm>
            <a:off x="1134311" y="554370"/>
            <a:ext cx="1765470" cy="3250471"/>
            <a:chOff x="1134311" y="554370"/>
            <a:chExt cx="1765470" cy="3250471"/>
          </a:xfrm>
        </p:grpSpPr>
        <p:grpSp>
          <p:nvGrpSpPr>
            <p:cNvPr id="69" name="Ομάδα 68"/>
            <p:cNvGrpSpPr/>
            <p:nvPr/>
          </p:nvGrpSpPr>
          <p:grpSpPr>
            <a:xfrm>
              <a:off x="1134311" y="2033131"/>
              <a:ext cx="1702140" cy="1771710"/>
              <a:chOff x="4980587" y="1984583"/>
              <a:chExt cx="1702140" cy="1771710"/>
            </a:xfrm>
          </p:grpSpPr>
          <p:sp>
            <p:nvSpPr>
              <p:cNvPr id="59" name="TextBox 58"/>
              <p:cNvSpPr txBox="1"/>
              <p:nvPr/>
            </p:nvSpPr>
            <p:spPr>
              <a:xfrm>
                <a:off x="4980587" y="19845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0" name="TextBox 59"/>
              <p:cNvSpPr txBox="1"/>
              <p:nvPr/>
            </p:nvSpPr>
            <p:spPr>
              <a:xfrm>
                <a:off x="5132987" y="21369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1" name="TextBox 60"/>
              <p:cNvSpPr txBox="1"/>
              <p:nvPr/>
            </p:nvSpPr>
            <p:spPr>
              <a:xfrm>
                <a:off x="5285387" y="22893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2" name="TextBox 61"/>
              <p:cNvSpPr txBox="1"/>
              <p:nvPr/>
            </p:nvSpPr>
            <p:spPr>
              <a:xfrm>
                <a:off x="5437787" y="24417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3" name="TextBox 62"/>
              <p:cNvSpPr txBox="1"/>
              <p:nvPr/>
            </p:nvSpPr>
            <p:spPr>
              <a:xfrm>
                <a:off x="5590187" y="25941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4" name="TextBox 63"/>
              <p:cNvSpPr txBox="1"/>
              <p:nvPr/>
            </p:nvSpPr>
            <p:spPr>
              <a:xfrm>
                <a:off x="5742587" y="27465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5" name="TextBox 64"/>
              <p:cNvSpPr txBox="1"/>
              <p:nvPr/>
            </p:nvSpPr>
            <p:spPr>
              <a:xfrm>
                <a:off x="5894987" y="28989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6" name="TextBox 65"/>
              <p:cNvSpPr txBox="1"/>
              <p:nvPr/>
            </p:nvSpPr>
            <p:spPr>
              <a:xfrm>
                <a:off x="6047387" y="30513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7" name="TextBox 66"/>
              <p:cNvSpPr txBox="1"/>
              <p:nvPr/>
            </p:nvSpPr>
            <p:spPr>
              <a:xfrm>
                <a:off x="6199787" y="32037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8" name="TextBox 67"/>
              <p:cNvSpPr txBox="1"/>
              <p:nvPr/>
            </p:nvSpPr>
            <p:spPr>
              <a:xfrm>
                <a:off x="6352187" y="33561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grpSp>
        <p:sp>
          <p:nvSpPr>
            <p:cNvPr id="70" name="TextBox 69"/>
            <p:cNvSpPr txBox="1"/>
            <p:nvPr/>
          </p:nvSpPr>
          <p:spPr>
            <a:xfrm>
              <a:off x="1240923" y="5543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1" name="TextBox 70"/>
            <p:cNvSpPr txBox="1"/>
            <p:nvPr/>
          </p:nvSpPr>
          <p:spPr>
            <a:xfrm>
              <a:off x="1393323" y="7067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1545723" y="8591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1698123" y="10115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1850523" y="11639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2002923" y="13163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6" name="TextBox 75"/>
            <p:cNvSpPr txBox="1"/>
            <p:nvPr/>
          </p:nvSpPr>
          <p:spPr>
            <a:xfrm>
              <a:off x="2155323" y="14687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7" name="TextBox 76"/>
            <p:cNvSpPr txBox="1"/>
            <p:nvPr/>
          </p:nvSpPr>
          <p:spPr>
            <a:xfrm>
              <a:off x="2307723" y="16211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2460123" y="17735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9" name="TextBox 78"/>
            <p:cNvSpPr txBox="1"/>
            <p:nvPr/>
          </p:nvSpPr>
          <p:spPr>
            <a:xfrm>
              <a:off x="2612523" y="19259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grpSp>
        <p:nvGrpSpPr>
          <p:cNvPr id="142" name="Ομάδα 141"/>
          <p:cNvGrpSpPr/>
          <p:nvPr/>
        </p:nvGrpSpPr>
        <p:grpSpPr>
          <a:xfrm>
            <a:off x="4245806" y="645348"/>
            <a:ext cx="6024729" cy="369332"/>
            <a:chOff x="4245806" y="645348"/>
            <a:chExt cx="6024729" cy="369332"/>
          </a:xfrm>
        </p:grpSpPr>
        <p:sp>
          <p:nvSpPr>
            <p:cNvPr id="89" name="Ορθογώνιο 88"/>
            <p:cNvSpPr/>
            <p:nvPr/>
          </p:nvSpPr>
          <p:spPr>
            <a:xfrm>
              <a:off x="4245806" y="645348"/>
              <a:ext cx="4663729" cy="369332"/>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Η μαγνητική δύναμη </a:t>
              </a:r>
              <a:r>
                <a:rPr lang="en-US" b="1" i="1" dirty="0" err="1">
                  <a:solidFill>
                    <a:srgbClr val="FF0000"/>
                  </a:solidFill>
                  <a:latin typeface="Times New Roman" panose="02020603050405020304" pitchFamily="18" charset="0"/>
                  <a:cs typeface="Times New Roman" panose="02020603050405020304" pitchFamily="18" charset="0"/>
                </a:rPr>
                <a:t>F</a:t>
              </a:r>
              <a:r>
                <a:rPr lang="en-US" b="1" baseline="-25000" dirty="0" err="1">
                  <a:solidFill>
                    <a:srgbClr val="FF0000"/>
                  </a:solidFill>
                  <a:latin typeface="Times New Roman" panose="02020603050405020304" pitchFamily="18" charset="0"/>
                  <a:cs typeface="Times New Roman" panose="02020603050405020304" pitchFamily="18" charset="0"/>
                </a:rPr>
                <a:t>m</a:t>
              </a:r>
              <a:r>
                <a:rPr lang="el-GR" sz="1600" b="1" dirty="0">
                  <a:latin typeface="Times New Roman" panose="02020603050405020304" pitchFamily="18" charset="0"/>
                  <a:cs typeface="Times New Roman" panose="02020603050405020304" pitchFamily="18" charset="0"/>
                </a:rPr>
                <a:t> είναι σταθερή και ίση με:</a:t>
              </a:r>
              <a:endParaRPr lang="el-GR" sz="1600" dirty="0"/>
            </a:p>
          </p:txBody>
        </p:sp>
        <mc:AlternateContent xmlns:mc="http://schemas.openxmlformats.org/markup-compatibility/2006" xmlns:a14="http://schemas.microsoft.com/office/drawing/2010/main">
          <mc:Choice Requires="a14">
            <p:sp>
              <p:nvSpPr>
                <p:cNvPr id="90" name="TextBox 89"/>
                <p:cNvSpPr txBox="1"/>
                <p:nvPr/>
              </p:nvSpPr>
              <p:spPr>
                <a:xfrm>
                  <a:off x="8909536" y="657071"/>
                  <a:ext cx="1360999" cy="3024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𝐦</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𝒆</m:t>
                        </m:r>
                        <m:r>
                          <a:rPr lang="el-GR" b="1" i="1" smtClean="0">
                            <a:solidFill>
                              <a:srgbClr val="FF0000"/>
                            </a:solidFill>
                            <a:latin typeface="Cambria Math" panose="02040503050406030204" pitchFamily="18" charset="0"/>
                          </a:rPr>
                          <m:t> </m:t>
                        </m:r>
                        <m:sSub>
                          <m:sSubPr>
                            <m:ctrlPr>
                              <a:rPr lang="el-GR"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𝝊</m:t>
                            </m:r>
                          </m:e>
                          <m:sub>
                            <m:r>
                              <a:rPr lang="en-US" b="1" i="0" smtClean="0">
                                <a:solidFill>
                                  <a:srgbClr val="FF0000"/>
                                </a:solidFill>
                                <a:latin typeface="Cambria Math" panose="02040503050406030204" pitchFamily="18" charset="0"/>
                              </a:rPr>
                              <m:t>𝐝</m:t>
                            </m:r>
                          </m:sub>
                        </m:sSub>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oMath>
                    </m:oMathPara>
                  </a14:m>
                  <a:endParaRPr lang="el-GR" b="1" dirty="0"/>
                </a:p>
              </p:txBody>
            </p:sp>
          </mc:Choice>
          <mc:Fallback xmlns="">
            <p:sp>
              <p:nvSpPr>
                <p:cNvPr id="90" name="TextBox 89"/>
                <p:cNvSpPr txBox="1">
                  <a:spLocks noRot="1" noChangeAspect="1" noMove="1" noResize="1" noEditPoints="1" noAdjustHandles="1" noChangeArrowheads="1" noChangeShapeType="1" noTextEdit="1"/>
                </p:cNvSpPr>
                <p:nvPr/>
              </p:nvSpPr>
              <p:spPr>
                <a:xfrm>
                  <a:off x="8909536" y="657071"/>
                  <a:ext cx="1360999" cy="302455"/>
                </a:xfrm>
                <a:prstGeom prst="rect">
                  <a:avLst/>
                </a:prstGeom>
                <a:blipFill>
                  <a:blip r:embed="rId2"/>
                  <a:stretch>
                    <a:fillRect l="-3587" r="-1794" b="-22449"/>
                  </a:stretch>
                </a:blipFill>
              </p:spPr>
              <p:txBody>
                <a:bodyPr/>
                <a:lstStyle/>
                <a:p>
                  <a:r>
                    <a:rPr lang="el-GR">
                      <a:noFill/>
                    </a:rPr>
                    <a:t> </a:t>
                  </a:r>
                </a:p>
              </p:txBody>
            </p:sp>
          </mc:Fallback>
        </mc:AlternateContent>
      </p:grpSp>
      <p:sp>
        <p:nvSpPr>
          <p:cNvPr id="92" name="Ορθογώνιο 91"/>
          <p:cNvSpPr/>
          <p:nvPr/>
        </p:nvSpPr>
        <p:spPr>
          <a:xfrm>
            <a:off x="4257529" y="1079100"/>
            <a:ext cx="7828963" cy="646331"/>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Καθώς λαμβάνει χώρα ο διαχωρισμό φορτίων, η ηλεκτρική δύναμη </a:t>
            </a:r>
            <a:r>
              <a:rPr lang="en-US" b="1" i="1" dirty="0">
                <a:solidFill>
                  <a:srgbClr val="FF0000"/>
                </a:solidFill>
                <a:latin typeface="Times New Roman" panose="02020603050405020304" pitchFamily="18" charset="0"/>
                <a:cs typeface="Times New Roman" panose="02020603050405020304" pitchFamily="18" charset="0"/>
              </a:rPr>
              <a:t>F</a:t>
            </a:r>
            <a:r>
              <a:rPr lang="en-US" b="1" baseline="-25000" dirty="0">
                <a:solidFill>
                  <a:srgbClr val="FF0000"/>
                </a:solidFill>
                <a:latin typeface="Times New Roman" panose="02020603050405020304" pitchFamily="18" charset="0"/>
                <a:cs typeface="Times New Roman" panose="02020603050405020304" pitchFamily="18" charset="0"/>
              </a:rPr>
              <a:t>e</a:t>
            </a:r>
            <a:r>
              <a:rPr lang="el-GR" sz="1600" b="1" dirty="0">
                <a:latin typeface="Times New Roman" panose="02020603050405020304" pitchFamily="18" charset="0"/>
                <a:cs typeface="Times New Roman" panose="02020603050405020304" pitchFamily="18" charset="0"/>
              </a:rPr>
              <a:t> αυξάνεται επειδή αυξάνεται η διαφορά δυναμικού </a:t>
            </a:r>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l-GR" sz="1600" b="1" dirty="0">
                <a:latin typeface="Times New Roman" panose="02020603050405020304" pitchFamily="18" charset="0"/>
                <a:cs typeface="Times New Roman" panose="02020603050405020304" pitchFamily="18" charset="0"/>
              </a:rPr>
              <a:t>:</a:t>
            </a:r>
            <a:endParaRPr lang="el-GR" sz="1600" dirty="0"/>
          </a:p>
        </p:txBody>
      </p:sp>
      <p:sp>
        <p:nvSpPr>
          <p:cNvPr id="93" name="Ορθογώνιο 92"/>
          <p:cNvSpPr/>
          <p:nvPr/>
        </p:nvSpPr>
        <p:spPr>
          <a:xfrm>
            <a:off x="4302374" y="2849275"/>
            <a:ext cx="4513380"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Το φαινόμενο του διαχωρισμού φορτίων σταματά</a:t>
            </a:r>
            <a:r>
              <a:rPr lang="en-US" sz="1600" b="1" dirty="0">
                <a:latin typeface="Times New Roman" panose="02020603050405020304" pitchFamily="18" charset="0"/>
                <a:cs typeface="Times New Roman" panose="02020603050405020304" pitchFamily="18" charset="0"/>
              </a:rPr>
              <a:t>.</a:t>
            </a:r>
            <a:endParaRPr lang="el-GR" sz="1600" dirty="0"/>
          </a:p>
        </p:txBody>
      </p:sp>
      <p:sp>
        <p:nvSpPr>
          <p:cNvPr id="96" name="Ορθογώνιο 95"/>
          <p:cNvSpPr/>
          <p:nvPr/>
        </p:nvSpPr>
        <p:spPr>
          <a:xfrm>
            <a:off x="4257528" y="1874052"/>
            <a:ext cx="3256963" cy="369332"/>
          </a:xfrm>
          <a:prstGeom prst="rect">
            <a:avLst/>
          </a:prstGeom>
        </p:spPr>
        <p:txBody>
          <a:bodyPr wrap="square">
            <a:spAutoFit/>
          </a:bodyPr>
          <a:lstStyle/>
          <a:p>
            <a:r>
              <a:rPr lang="el-GR" b="1" dirty="0">
                <a:solidFill>
                  <a:srgbClr val="FF0000"/>
                </a:solidFill>
                <a:latin typeface="Times New Roman" panose="02020603050405020304" pitchFamily="18" charset="0"/>
                <a:cs typeface="Times New Roman" panose="02020603050405020304" pitchFamily="18" charset="0"/>
              </a:rPr>
              <a:t>Στη κατάσταση ισορροπίας: </a:t>
            </a:r>
            <a:endParaRPr lang="el-GR" dirty="0">
              <a:solidFill>
                <a:srgbClr val="FF0000"/>
              </a:solidFill>
            </a:endParaRPr>
          </a:p>
        </p:txBody>
      </p:sp>
      <p:grpSp>
        <p:nvGrpSpPr>
          <p:cNvPr id="144" name="Ομάδα 143"/>
          <p:cNvGrpSpPr/>
          <p:nvPr/>
        </p:nvGrpSpPr>
        <p:grpSpPr>
          <a:xfrm>
            <a:off x="2809614" y="2257824"/>
            <a:ext cx="9288601" cy="2052326"/>
            <a:chOff x="2809614" y="2257824"/>
            <a:chExt cx="9288601" cy="2052326"/>
          </a:xfrm>
        </p:grpSpPr>
        <p:grpSp>
          <p:nvGrpSpPr>
            <p:cNvPr id="88" name="Ομάδα 87"/>
            <p:cNvGrpSpPr/>
            <p:nvPr/>
          </p:nvGrpSpPr>
          <p:grpSpPr>
            <a:xfrm>
              <a:off x="2809614" y="2257824"/>
              <a:ext cx="1184286" cy="2052326"/>
              <a:chOff x="11015266" y="2922880"/>
              <a:chExt cx="1184286" cy="2052326"/>
            </a:xfrm>
          </p:grpSpPr>
          <p:cxnSp>
            <p:nvCxnSpPr>
              <p:cNvPr id="84" name="Ευθεία γραμμή σύνδεσης 83"/>
              <p:cNvCxnSpPr/>
              <p:nvPr/>
            </p:nvCxnSpPr>
            <p:spPr>
              <a:xfrm>
                <a:off x="11015266" y="2922880"/>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Ευθεία γραμμή σύνδεσης 84"/>
              <p:cNvCxnSpPr/>
              <p:nvPr/>
            </p:nvCxnSpPr>
            <p:spPr>
              <a:xfrm>
                <a:off x="11062159" y="4435159"/>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Ευθύγραμμο βέλος σύνδεσης 85"/>
              <p:cNvCxnSpPr/>
              <p:nvPr/>
            </p:nvCxnSpPr>
            <p:spPr>
              <a:xfrm>
                <a:off x="11606929" y="3453157"/>
                <a:ext cx="0" cy="1522049"/>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7" name="Ορθογώνιο 86"/>
              <p:cNvSpPr/>
              <p:nvPr/>
            </p:nvSpPr>
            <p:spPr>
              <a:xfrm>
                <a:off x="11442614" y="4042397"/>
                <a:ext cx="756938" cy="369332"/>
              </a:xfrm>
              <a:prstGeom prst="rect">
                <a:avLst/>
              </a:prstGeom>
              <a:solidFill>
                <a:schemeClr val="bg1"/>
              </a:solidFill>
            </p:spPr>
            <p:txBody>
              <a:bodyPr wrap="none">
                <a:spAutoFit/>
              </a:bodyPr>
              <a:lstStyle/>
              <a:p>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l-GR" b="1" dirty="0">
                    <a:solidFill>
                      <a:srgbClr val="FF0000"/>
                    </a:solidFill>
                    <a:latin typeface="Times New Roman" panose="02020603050405020304" pitchFamily="18" charset="0"/>
                    <a:cs typeface="Times New Roman" panose="02020603050405020304" pitchFamily="18" charset="0"/>
                  </a:rPr>
                  <a:t>)</a:t>
                </a:r>
                <a:r>
                  <a:rPr lang="el-GR" b="1" baseline="-25000" dirty="0">
                    <a:solidFill>
                      <a:srgbClr val="FF0000"/>
                    </a:solidFill>
                    <a:latin typeface="Times New Roman" panose="02020603050405020304" pitchFamily="18" charset="0"/>
                    <a:cs typeface="Times New Roman" panose="02020603050405020304" pitchFamily="18" charset="0"/>
                  </a:rPr>
                  <a:t>Η</a:t>
                </a:r>
                <a:endParaRPr lang="el-GR" dirty="0"/>
              </a:p>
            </p:txBody>
          </p:sp>
        </p:grpSp>
        <p:sp>
          <p:nvSpPr>
            <p:cNvPr id="97" name="Ορθογώνιο 96"/>
            <p:cNvSpPr/>
            <p:nvPr/>
          </p:nvSpPr>
          <p:spPr>
            <a:xfrm>
              <a:off x="4280977" y="3212690"/>
              <a:ext cx="6551146" cy="369332"/>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Η διαφορά δυναμικού </a:t>
              </a:r>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l-GR" sz="1600" b="1" dirty="0">
                  <a:latin typeface="Times New Roman" panose="02020603050405020304" pitchFamily="18" charset="0"/>
                  <a:cs typeface="Times New Roman" panose="02020603050405020304" pitchFamily="18" charset="0"/>
                </a:rPr>
                <a:t> είναι ίση με την καλούμενη </a:t>
              </a:r>
              <a:r>
                <a:rPr lang="el-GR" sz="1600" b="1" dirty="0">
                  <a:solidFill>
                    <a:srgbClr val="FF0000"/>
                  </a:solidFill>
                  <a:latin typeface="Times New Roman" panose="02020603050405020304" pitchFamily="18" charset="0"/>
                  <a:cs typeface="Times New Roman" panose="02020603050405020304" pitchFamily="18" charset="0"/>
                </a:rPr>
                <a:t>τάση </a:t>
              </a:r>
              <a:r>
                <a:rPr lang="en-US" sz="1600" b="1" dirty="0">
                  <a:solidFill>
                    <a:srgbClr val="FF0000"/>
                  </a:solidFill>
                  <a:latin typeface="Times New Roman" panose="02020603050405020304" pitchFamily="18" charset="0"/>
                  <a:cs typeface="Times New Roman" panose="02020603050405020304" pitchFamily="18" charset="0"/>
                </a:rPr>
                <a:t>Hall</a:t>
              </a:r>
              <a:r>
                <a:rPr lang="el-GR" sz="1600" b="1" dirty="0">
                  <a:solidFill>
                    <a:srgbClr val="FF0000"/>
                  </a:solidFill>
                  <a:latin typeface="Times New Roman" panose="02020603050405020304" pitchFamily="18" charset="0"/>
                  <a:cs typeface="Times New Roman" panose="02020603050405020304" pitchFamily="18" charset="0"/>
                </a:rPr>
                <a:t> </a:t>
              </a:r>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n-US" b="1" dirty="0">
                  <a:solidFill>
                    <a:srgbClr val="FF0000"/>
                  </a:solidFill>
                  <a:latin typeface="Times New Roman" panose="02020603050405020304" pitchFamily="18" charset="0"/>
                  <a:cs typeface="Times New Roman" panose="02020603050405020304" pitchFamily="18" charset="0"/>
                </a:rPr>
                <a:t>)</a:t>
              </a:r>
              <a:r>
                <a:rPr lang="el-GR" b="1" baseline="-25000" dirty="0">
                  <a:solidFill>
                    <a:srgbClr val="FF0000"/>
                  </a:solidFill>
                  <a:latin typeface="Times New Roman" panose="02020603050405020304" pitchFamily="18" charset="0"/>
                  <a:cs typeface="Times New Roman" panose="02020603050405020304" pitchFamily="18" charset="0"/>
                </a:rPr>
                <a:t>Η</a:t>
              </a:r>
              <a:r>
                <a:rPr lang="el-GR" b="1" dirty="0">
                  <a:solidFill>
                    <a:srgbClr val="FF0000"/>
                  </a:solidFill>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 </a:t>
              </a:r>
              <a:endParaRPr lang="el-GR" sz="1600" dirty="0"/>
            </a:p>
          </p:txBody>
        </p:sp>
        <mc:AlternateContent xmlns:mc="http://schemas.openxmlformats.org/markup-compatibility/2006" xmlns:a14="http://schemas.microsoft.com/office/drawing/2010/main">
          <mc:Choice Requires="a14">
            <p:sp>
              <p:nvSpPr>
                <p:cNvPr id="98" name="TextBox 97"/>
                <p:cNvSpPr txBox="1"/>
                <p:nvPr/>
              </p:nvSpPr>
              <p:spPr>
                <a:xfrm>
                  <a:off x="10738494" y="3287420"/>
                  <a:ext cx="135972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r>
                          <a:rPr lang="en-US"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r>
                              <a:rPr lang="en-US" b="1" i="0" smtClean="0">
                                <a:solidFill>
                                  <a:srgbClr val="FF0000"/>
                                </a:solidFill>
                                <a:latin typeface="Cambria Math" panose="02040503050406030204" pitchFamily="18" charset="0"/>
                              </a:rPr>
                              <m:t>)</m:t>
                            </m:r>
                          </m:e>
                          <m:sub>
                            <m:r>
                              <a:rPr lang="en-US" b="1" i="0" smtClean="0">
                                <a:solidFill>
                                  <a:srgbClr val="FF0000"/>
                                </a:solidFill>
                                <a:latin typeface="Cambria Math" panose="02040503050406030204" pitchFamily="18" charset="0"/>
                              </a:rPr>
                              <m:t>𝐇</m:t>
                            </m:r>
                          </m:sub>
                        </m:sSub>
                      </m:oMath>
                    </m:oMathPara>
                  </a14:m>
                  <a:endParaRPr lang="el-GR"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10738494" y="3287420"/>
                  <a:ext cx="1359721" cy="276999"/>
                </a:xfrm>
                <a:prstGeom prst="rect">
                  <a:avLst/>
                </a:prstGeom>
                <a:blipFill>
                  <a:blip r:embed="rId3"/>
                  <a:stretch>
                    <a:fillRect l="-897" t="-2174" b="-32609"/>
                  </a:stretch>
                </a:blipFill>
              </p:spPr>
              <p:txBody>
                <a:bodyPr/>
                <a:lstStyle/>
                <a:p>
                  <a:r>
                    <a:rPr lang="el-GR">
                      <a:noFill/>
                    </a:rPr>
                    <a:t> </a:t>
                  </a:r>
                </a:p>
              </p:txBody>
            </p:sp>
          </mc:Fallback>
        </mc:AlternateContent>
      </p:grpSp>
      <p:grpSp>
        <p:nvGrpSpPr>
          <p:cNvPr id="146" name="Ομάδα 145"/>
          <p:cNvGrpSpPr/>
          <p:nvPr/>
        </p:nvGrpSpPr>
        <p:grpSpPr>
          <a:xfrm>
            <a:off x="2137745" y="2390546"/>
            <a:ext cx="7782855" cy="1888290"/>
            <a:chOff x="2137745" y="2390546"/>
            <a:chExt cx="7782855" cy="1888290"/>
          </a:xfrm>
        </p:grpSpPr>
        <p:grpSp>
          <p:nvGrpSpPr>
            <p:cNvPr id="83" name="Ομάδα 82"/>
            <p:cNvGrpSpPr/>
            <p:nvPr/>
          </p:nvGrpSpPr>
          <p:grpSpPr>
            <a:xfrm>
              <a:off x="2137745" y="2390546"/>
              <a:ext cx="484940" cy="576000"/>
              <a:chOff x="10274054" y="3314465"/>
              <a:chExt cx="484940" cy="576000"/>
            </a:xfrm>
          </p:grpSpPr>
          <p:cxnSp>
            <p:nvCxnSpPr>
              <p:cNvPr id="81" name="Ευθύγραμμο βέλος σύνδεσης 80"/>
              <p:cNvCxnSpPr/>
              <p:nvPr/>
            </p:nvCxnSpPr>
            <p:spPr>
              <a:xfrm flipH="1" flipV="1">
                <a:off x="10353880" y="3314465"/>
                <a:ext cx="0" cy="57600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Ορθογώνιο 81"/>
                  <p:cNvSpPr/>
                  <p:nvPr/>
                </p:nvSpPr>
                <p:spPr>
                  <a:xfrm>
                    <a:off x="10274054" y="3384205"/>
                    <a:ext cx="48494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a:solidFill>
                                    <a:srgbClr val="002060"/>
                                  </a:solidFill>
                                  <a:effectLst>
                                    <a:outerShdw blurRad="38100" dist="38100" dir="2700000" algn="tl">
                                      <a:srgbClr val="000000">
                                        <a:alpha val="43137"/>
                                      </a:srgbClr>
                                    </a:outerShdw>
                                  </a:effectLst>
                                  <a:latin typeface="Cambria Math" panose="02040503050406030204" pitchFamily="18" charset="0"/>
                                </a:rPr>
                                <m:t>𝑬</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𝐇</m:t>
                              </m:r>
                            </m:sub>
                          </m:sSub>
                        </m:oMath>
                      </m:oMathPara>
                    </a14:m>
                    <a:endParaRPr lang="el-GR" sz="1600" dirty="0">
                      <a:solidFill>
                        <a:srgbClr val="002060"/>
                      </a:solidFill>
                    </a:endParaRPr>
                  </a:p>
                </p:txBody>
              </p:sp>
            </mc:Choice>
            <mc:Fallback xmlns="">
              <p:sp>
                <p:nvSpPr>
                  <p:cNvPr id="82" name="Ορθογώνιο 81"/>
                  <p:cNvSpPr>
                    <a:spLocks noRot="1" noChangeAspect="1" noMove="1" noResize="1" noEditPoints="1" noAdjustHandles="1" noChangeArrowheads="1" noChangeShapeType="1" noTextEdit="1"/>
                  </p:cNvSpPr>
                  <p:nvPr/>
                </p:nvSpPr>
                <p:spPr>
                  <a:xfrm>
                    <a:off x="10274054" y="3384205"/>
                    <a:ext cx="484940" cy="338554"/>
                  </a:xfrm>
                  <a:prstGeom prst="rect">
                    <a:avLst/>
                  </a:prstGeom>
                  <a:blipFill>
                    <a:blip r:embed="rId4"/>
                    <a:stretch>
                      <a:fillRect b="-5455"/>
                    </a:stretch>
                  </a:blipFill>
                </p:spPr>
                <p:txBody>
                  <a:bodyPr/>
                  <a:lstStyle/>
                  <a:p>
                    <a:r>
                      <a:rPr lang="el-GR">
                        <a:noFill/>
                      </a:rPr>
                      <a:t> </a:t>
                    </a:r>
                  </a:p>
                </p:txBody>
              </p:sp>
            </mc:Fallback>
          </mc:AlternateContent>
        </p:grpSp>
        <p:grpSp>
          <p:nvGrpSpPr>
            <p:cNvPr id="145" name="Ομάδα 144"/>
            <p:cNvGrpSpPr/>
            <p:nvPr/>
          </p:nvGrpSpPr>
          <p:grpSpPr>
            <a:xfrm>
              <a:off x="4280979" y="3648984"/>
              <a:ext cx="5639621" cy="629852"/>
              <a:chOff x="4280979" y="3648984"/>
              <a:chExt cx="5639621" cy="629852"/>
            </a:xfrm>
          </p:grpSpPr>
          <p:sp>
            <p:nvSpPr>
              <p:cNvPr id="99" name="Ορθογώνιο 98"/>
              <p:cNvSpPr/>
              <p:nvPr/>
            </p:nvSpPr>
            <p:spPr>
              <a:xfrm>
                <a:off x="4280979" y="3810563"/>
                <a:ext cx="4265144"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Η ένταση του ηλεκτρικού πεδίου είναι ίση με: </a:t>
                </a:r>
                <a:endParaRPr lang="el-GR" sz="1600" dirty="0"/>
              </a:p>
            </p:txBody>
          </p:sp>
          <mc:AlternateContent xmlns:mc="http://schemas.openxmlformats.org/markup-compatibility/2006" xmlns:a14="http://schemas.microsoft.com/office/drawing/2010/main">
            <mc:Choice Requires="a14">
              <p:sp>
                <p:nvSpPr>
                  <p:cNvPr id="100" name="Ορθογώνιο 99"/>
                  <p:cNvSpPr/>
                  <p:nvPr/>
                </p:nvSpPr>
                <p:spPr>
                  <a:xfrm>
                    <a:off x="8475268" y="3648984"/>
                    <a:ext cx="1445332" cy="629852"/>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effectLst/>
                                  <a:latin typeface="Cambria Math" panose="02040503050406030204" pitchFamily="18" charset="0"/>
                                </a:rPr>
                              </m:ctrlPr>
                            </m:sSubPr>
                            <m:e>
                              <m:r>
                                <a:rPr lang="en-US" b="1" i="1" smtClean="0">
                                  <a:solidFill>
                                    <a:srgbClr val="FF0000"/>
                                  </a:solidFill>
                                  <a:effectLst/>
                                  <a:latin typeface="Cambria Math" panose="02040503050406030204" pitchFamily="18" charset="0"/>
                                </a:rPr>
                                <m:t>𝑬</m:t>
                              </m:r>
                            </m:e>
                            <m:sub>
                              <m:r>
                                <a:rPr lang="el-GR" b="1" i="0" smtClean="0">
                                  <a:solidFill>
                                    <a:srgbClr val="FF0000"/>
                                  </a:solidFill>
                                  <a:effectLst/>
                                  <a:latin typeface="Cambria Math" panose="02040503050406030204" pitchFamily="18" charset="0"/>
                                </a:rPr>
                                <m:t>𝚮</m:t>
                              </m:r>
                            </m:sub>
                          </m:sSub>
                          <m:r>
                            <a:rPr lang="en-US" b="1" i="1">
                              <a:solidFill>
                                <a:srgbClr val="FF0000"/>
                              </a:solidFill>
                              <a:effectLst/>
                              <a:latin typeface="Cambria Math" panose="02040503050406030204" pitchFamily="18" charset="0"/>
                            </a:rPr>
                            <m:t>=</m:t>
                          </m:r>
                          <m:f>
                            <m:fPr>
                              <m:ctrlPr>
                                <a:rPr lang="en-US" b="1" i="1">
                                  <a:solidFill>
                                    <a:srgbClr val="FF0000"/>
                                  </a:solidFill>
                                  <a:effectLst/>
                                  <a:latin typeface="Cambria Math" panose="02040503050406030204" pitchFamily="18" charset="0"/>
                                </a:rPr>
                              </m:ctrlPr>
                            </m:fPr>
                            <m:num>
                              <m:sSub>
                                <m:sSubPr>
                                  <m:ctrlPr>
                                    <a:rPr lang="en-US" b="1" i="1" smtClean="0">
                                      <a:solidFill>
                                        <a:srgbClr val="FF0000"/>
                                      </a:solidFill>
                                      <a:effectLst/>
                                      <a:latin typeface="Cambria Math" panose="02040503050406030204" pitchFamily="18" charset="0"/>
                                    </a:rPr>
                                  </m:ctrlPr>
                                </m:sSubPr>
                                <m:e>
                                  <m:d>
                                    <m:dPr>
                                      <m:ctrlPr>
                                        <a:rPr lang="en-US" b="1" i="1" smtClean="0">
                                          <a:solidFill>
                                            <a:srgbClr val="FF0000"/>
                                          </a:solidFill>
                                          <a:effectLst/>
                                          <a:latin typeface="Cambria Math" panose="02040503050406030204" pitchFamily="18" charset="0"/>
                                        </a:rPr>
                                      </m:ctrlPr>
                                    </m:dPr>
                                    <m:e>
                                      <m:r>
                                        <a:rPr lang="el-GR" b="1" i="0" smtClean="0">
                                          <a:solidFill>
                                            <a:srgbClr val="FF0000"/>
                                          </a:solidFill>
                                          <a:effectLst/>
                                          <a:latin typeface="Cambria Math" panose="02040503050406030204" pitchFamily="18" charset="0"/>
                                        </a:rPr>
                                        <m:t>𝚫</m:t>
                                      </m:r>
                                      <m:r>
                                        <a:rPr lang="en-US" b="1" i="1" smtClean="0">
                                          <a:solidFill>
                                            <a:srgbClr val="FF0000"/>
                                          </a:solidFill>
                                          <a:effectLst/>
                                          <a:latin typeface="Cambria Math" panose="02040503050406030204" pitchFamily="18" charset="0"/>
                                        </a:rPr>
                                        <m:t>𝑽</m:t>
                                      </m:r>
                                    </m:e>
                                  </m:d>
                                </m:e>
                                <m:sub>
                                  <m:r>
                                    <a:rPr lang="en-US" b="1" i="0" smtClean="0">
                                      <a:solidFill>
                                        <a:srgbClr val="FF0000"/>
                                      </a:solidFill>
                                      <a:effectLst/>
                                      <a:latin typeface="Cambria Math" panose="02040503050406030204" pitchFamily="18" charset="0"/>
                                    </a:rPr>
                                    <m:t>𝐇</m:t>
                                  </m:r>
                                </m:sub>
                              </m:sSub>
                            </m:num>
                            <m:den>
                              <m:r>
                                <a:rPr lang="en-US" b="1" i="1" smtClean="0">
                                  <a:solidFill>
                                    <a:srgbClr val="FF0000"/>
                                  </a:solidFill>
                                  <a:effectLst/>
                                  <a:latin typeface="Cambria Math" panose="02040503050406030204" pitchFamily="18" charset="0"/>
                                </a:rPr>
                                <m:t>𝒂</m:t>
                              </m:r>
                            </m:den>
                          </m:f>
                        </m:oMath>
                      </m:oMathPara>
                    </a14:m>
                    <a:endParaRPr lang="el-GR" dirty="0">
                      <a:effectLst/>
                    </a:endParaRPr>
                  </a:p>
                </p:txBody>
              </p:sp>
            </mc:Choice>
            <mc:Fallback xmlns="">
              <p:sp>
                <p:nvSpPr>
                  <p:cNvPr id="100" name="Ορθογώνιο 99"/>
                  <p:cNvSpPr>
                    <a:spLocks noRot="1" noChangeAspect="1" noMove="1" noResize="1" noEditPoints="1" noAdjustHandles="1" noChangeArrowheads="1" noChangeShapeType="1" noTextEdit="1"/>
                  </p:cNvSpPr>
                  <p:nvPr/>
                </p:nvSpPr>
                <p:spPr>
                  <a:xfrm>
                    <a:off x="8475268" y="3648984"/>
                    <a:ext cx="1445332" cy="629852"/>
                  </a:xfrm>
                  <a:prstGeom prst="rect">
                    <a:avLst/>
                  </a:prstGeom>
                  <a:blipFill>
                    <a:blip r:embed="rId5"/>
                    <a:stretch>
                      <a:fillRect/>
                    </a:stretch>
                  </a:blipFill>
                  <a:ln w="28575">
                    <a:noFill/>
                  </a:ln>
                </p:spPr>
                <p:txBody>
                  <a:bodyPr/>
                  <a:lstStyle/>
                  <a:p>
                    <a:r>
                      <a:rPr lang="el-GR">
                        <a:noFill/>
                      </a:rPr>
                      <a:t> </a:t>
                    </a:r>
                  </a:p>
                </p:txBody>
              </p:sp>
            </mc:Fallback>
          </mc:AlternateContent>
        </p:grpSp>
      </p:grpSp>
      <p:grpSp>
        <p:nvGrpSpPr>
          <p:cNvPr id="153" name="Ομάδα 152"/>
          <p:cNvGrpSpPr/>
          <p:nvPr/>
        </p:nvGrpSpPr>
        <p:grpSpPr>
          <a:xfrm>
            <a:off x="4292702" y="4240679"/>
            <a:ext cx="5660656" cy="377359"/>
            <a:chOff x="4292702" y="4240679"/>
            <a:chExt cx="5660656" cy="377359"/>
          </a:xfrm>
        </p:grpSpPr>
        <p:sp>
          <p:nvSpPr>
            <p:cNvPr id="103" name="Ορθογώνιο 102"/>
            <p:cNvSpPr/>
            <p:nvPr/>
          </p:nvSpPr>
          <p:spPr>
            <a:xfrm>
              <a:off x="4292702" y="4279484"/>
              <a:ext cx="4523051"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Η ηλεκτρική δύναμη πάνω στα ηλεκτρόνια είναι: </a:t>
              </a:r>
              <a:endParaRPr lang="el-GR" sz="1600" dirty="0"/>
            </a:p>
          </p:txBody>
        </p:sp>
        <mc:AlternateContent xmlns:mc="http://schemas.openxmlformats.org/markup-compatibility/2006" xmlns:a14="http://schemas.microsoft.com/office/drawing/2010/main">
          <mc:Choice Requires="a14">
            <p:sp>
              <p:nvSpPr>
                <p:cNvPr id="104" name="Ορθογώνιο 103"/>
                <p:cNvSpPr/>
                <p:nvPr/>
              </p:nvSpPr>
              <p:spPr>
                <a:xfrm>
                  <a:off x="8672366" y="4240679"/>
                  <a:ext cx="12809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𝒆</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𝑬</m:t>
                            </m:r>
                          </m:e>
                          <m:sub>
                            <m:r>
                              <a:rPr lang="en-US" b="1" i="0" smtClean="0">
                                <a:solidFill>
                                  <a:srgbClr val="FF0000"/>
                                </a:solidFill>
                                <a:latin typeface="Cambria Math" panose="02040503050406030204" pitchFamily="18" charset="0"/>
                              </a:rPr>
                              <m:t>𝐇</m:t>
                            </m:r>
                          </m:sub>
                        </m:sSub>
                      </m:oMath>
                    </m:oMathPara>
                  </a14:m>
                  <a:endParaRPr lang="el-GR" dirty="0"/>
                </a:p>
              </p:txBody>
            </p:sp>
          </mc:Choice>
          <mc:Fallback xmlns="">
            <p:sp>
              <p:nvSpPr>
                <p:cNvPr id="104" name="Ορθογώνιο 103"/>
                <p:cNvSpPr>
                  <a:spLocks noRot="1" noChangeAspect="1" noMove="1" noResize="1" noEditPoints="1" noAdjustHandles="1" noChangeArrowheads="1" noChangeShapeType="1" noTextEdit="1"/>
                </p:cNvSpPr>
                <p:nvPr/>
              </p:nvSpPr>
              <p:spPr>
                <a:xfrm>
                  <a:off x="8672366" y="4240679"/>
                  <a:ext cx="1280992" cy="369332"/>
                </a:xfrm>
                <a:prstGeom prst="rect">
                  <a:avLst/>
                </a:prstGeom>
                <a:blipFill>
                  <a:blip r:embed="rId6"/>
                  <a:stretch>
                    <a:fillRect/>
                  </a:stretch>
                </a:blipFill>
              </p:spPr>
              <p:txBody>
                <a:bodyPr/>
                <a:lstStyle/>
                <a:p>
                  <a:r>
                    <a:rPr lang="el-GR">
                      <a:noFill/>
                    </a:rPr>
                    <a:t> </a:t>
                  </a:r>
                </a:p>
              </p:txBody>
            </p:sp>
          </mc:Fallback>
        </mc:AlternateContent>
      </p:grpSp>
      <p:grpSp>
        <p:nvGrpSpPr>
          <p:cNvPr id="148" name="Ομάδα 147"/>
          <p:cNvGrpSpPr/>
          <p:nvPr/>
        </p:nvGrpSpPr>
        <p:grpSpPr>
          <a:xfrm>
            <a:off x="9818264" y="3678738"/>
            <a:ext cx="1981516" cy="900000"/>
            <a:chOff x="9818264" y="3678738"/>
            <a:chExt cx="1981516" cy="900000"/>
          </a:xfrm>
        </p:grpSpPr>
        <p:sp>
          <p:nvSpPr>
            <p:cNvPr id="105" name="Δεξί άγκιστρο 104"/>
            <p:cNvSpPr/>
            <p:nvPr/>
          </p:nvSpPr>
          <p:spPr>
            <a:xfrm>
              <a:off x="9818264" y="3678738"/>
              <a:ext cx="324000" cy="900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06" name="Ορθογώνιο 105"/>
                <p:cNvSpPr/>
                <p:nvPr/>
              </p:nvSpPr>
              <p:spPr>
                <a:xfrm>
                  <a:off x="10224605" y="3814033"/>
                  <a:ext cx="1575175"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𝒆</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num>
                          <m:den>
                            <m:r>
                              <a:rPr lang="en-US" b="1" i="1">
                                <a:solidFill>
                                  <a:srgbClr val="FF0000"/>
                                </a:solidFill>
                                <a:latin typeface="Cambria Math" panose="02040503050406030204" pitchFamily="18" charset="0"/>
                              </a:rPr>
                              <m:t>𝒂</m:t>
                            </m:r>
                          </m:den>
                        </m:f>
                      </m:oMath>
                    </m:oMathPara>
                  </a14:m>
                  <a:endParaRPr lang="el-GR" dirty="0"/>
                </a:p>
              </p:txBody>
            </p:sp>
          </mc:Choice>
          <mc:Fallback xmlns="">
            <p:sp>
              <p:nvSpPr>
                <p:cNvPr id="106" name="Ορθογώνιο 105"/>
                <p:cNvSpPr>
                  <a:spLocks noRot="1" noChangeAspect="1" noMove="1" noResize="1" noEditPoints="1" noAdjustHandles="1" noChangeArrowheads="1" noChangeShapeType="1" noTextEdit="1"/>
                </p:cNvSpPr>
                <p:nvPr/>
              </p:nvSpPr>
              <p:spPr>
                <a:xfrm>
                  <a:off x="10224605" y="3814033"/>
                  <a:ext cx="1575175" cy="629852"/>
                </a:xfrm>
                <a:prstGeom prst="rect">
                  <a:avLst/>
                </a:prstGeom>
                <a:blipFill>
                  <a:blip r:embed="rId7"/>
                  <a:stretch>
                    <a:fillRect/>
                  </a:stretch>
                </a:blipFill>
              </p:spPr>
              <p:txBody>
                <a:bodyPr/>
                <a:lstStyle/>
                <a:p>
                  <a:r>
                    <a:rPr lang="el-GR">
                      <a:noFill/>
                    </a:rPr>
                    <a:t> </a:t>
                  </a:r>
                </a:p>
              </p:txBody>
            </p:sp>
          </mc:Fallback>
        </mc:AlternateContent>
      </p:grpSp>
      <p:grpSp>
        <p:nvGrpSpPr>
          <p:cNvPr id="152" name="Ομάδα 151"/>
          <p:cNvGrpSpPr/>
          <p:nvPr/>
        </p:nvGrpSpPr>
        <p:grpSpPr>
          <a:xfrm>
            <a:off x="1565216" y="2274849"/>
            <a:ext cx="8622380" cy="584775"/>
            <a:chOff x="1565216" y="2274849"/>
            <a:chExt cx="8622380" cy="584775"/>
          </a:xfrm>
        </p:grpSpPr>
        <mc:AlternateContent xmlns:mc="http://schemas.openxmlformats.org/markup-compatibility/2006" xmlns:a14="http://schemas.microsoft.com/office/drawing/2010/main">
          <mc:Choice Requires="a14">
            <p:sp>
              <p:nvSpPr>
                <p:cNvPr id="94" name="TextBox 93"/>
                <p:cNvSpPr txBox="1"/>
                <p:nvPr/>
              </p:nvSpPr>
              <p:spPr>
                <a:xfrm>
                  <a:off x="9307972" y="2469937"/>
                  <a:ext cx="8796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𝐞</m:t>
                            </m:r>
                          </m:sub>
                        </m:sSub>
                        <m:r>
                          <a:rPr lang="en-US"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𝐦</m:t>
                            </m:r>
                          </m:sub>
                        </m:sSub>
                      </m:oMath>
                    </m:oMathPara>
                  </a14:m>
                  <a:endParaRPr lang="el-GR" b="1" dirty="0"/>
                </a:p>
              </p:txBody>
            </p:sp>
          </mc:Choice>
          <mc:Fallback xmlns="">
            <p:sp>
              <p:nvSpPr>
                <p:cNvPr id="94" name="TextBox 93"/>
                <p:cNvSpPr txBox="1">
                  <a:spLocks noRot="1" noChangeAspect="1" noMove="1" noResize="1" noEditPoints="1" noAdjustHandles="1" noChangeArrowheads="1" noChangeShapeType="1" noTextEdit="1"/>
                </p:cNvSpPr>
                <p:nvPr/>
              </p:nvSpPr>
              <p:spPr>
                <a:xfrm>
                  <a:off x="9307972" y="2469937"/>
                  <a:ext cx="879624" cy="276999"/>
                </a:xfrm>
                <a:prstGeom prst="rect">
                  <a:avLst/>
                </a:prstGeom>
                <a:blipFill>
                  <a:blip r:embed="rId8"/>
                  <a:stretch>
                    <a:fillRect l="-8333" r="-3472" b="-10870"/>
                  </a:stretch>
                </a:blipFill>
              </p:spPr>
              <p:txBody>
                <a:bodyPr/>
                <a:lstStyle/>
                <a:p>
                  <a:r>
                    <a:rPr lang="el-GR">
                      <a:noFill/>
                    </a:rPr>
                    <a:t> </a:t>
                  </a:r>
                </a:p>
              </p:txBody>
            </p:sp>
          </mc:Fallback>
        </mc:AlternateContent>
        <p:grpSp>
          <p:nvGrpSpPr>
            <p:cNvPr id="58" name="Ομάδα 57"/>
            <p:cNvGrpSpPr/>
            <p:nvPr/>
          </p:nvGrpSpPr>
          <p:grpSpPr>
            <a:xfrm>
              <a:off x="1565216" y="2294512"/>
              <a:ext cx="452881" cy="452424"/>
              <a:chOff x="1565216" y="2294512"/>
              <a:chExt cx="452881" cy="452424"/>
            </a:xfrm>
          </p:grpSpPr>
          <p:cxnSp>
            <p:nvCxnSpPr>
              <p:cNvPr id="55" name="Ευθύγραμμο βέλος σύνδεσης 54"/>
              <p:cNvCxnSpPr/>
              <p:nvPr/>
            </p:nvCxnSpPr>
            <p:spPr>
              <a:xfrm>
                <a:off x="1927481" y="2314936"/>
                <a:ext cx="0" cy="432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Ορθογώνιο 56"/>
                  <p:cNvSpPr/>
                  <p:nvPr/>
                </p:nvSpPr>
                <p:spPr>
                  <a:xfrm>
                    <a:off x="1565216" y="2294512"/>
                    <a:ext cx="45288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t>𝑭</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𝐞</m:t>
                              </m:r>
                            </m:sub>
                          </m:sSub>
                        </m:oMath>
                      </m:oMathPara>
                    </a14:m>
                    <a:endParaRPr lang="el-GR" sz="1600" dirty="0">
                      <a:solidFill>
                        <a:srgbClr val="002060"/>
                      </a:solidFill>
                    </a:endParaRPr>
                  </a:p>
                </p:txBody>
              </p:sp>
            </mc:Choice>
            <mc:Fallback xmlns="">
              <p:sp>
                <p:nvSpPr>
                  <p:cNvPr id="57" name="Ορθογώνιο 56"/>
                  <p:cNvSpPr>
                    <a:spLocks noRot="1" noChangeAspect="1" noMove="1" noResize="1" noEditPoints="1" noAdjustHandles="1" noChangeArrowheads="1" noChangeShapeType="1" noTextEdit="1"/>
                  </p:cNvSpPr>
                  <p:nvPr/>
                </p:nvSpPr>
                <p:spPr>
                  <a:xfrm>
                    <a:off x="1565216" y="2294512"/>
                    <a:ext cx="452881" cy="338554"/>
                  </a:xfrm>
                  <a:prstGeom prst="rect">
                    <a:avLst/>
                  </a:prstGeom>
                  <a:blipFill>
                    <a:blip r:embed="rId9"/>
                    <a:stretch>
                      <a:fillRect/>
                    </a:stretch>
                  </a:blipFill>
                </p:spPr>
                <p:txBody>
                  <a:bodyPr/>
                  <a:lstStyle/>
                  <a:p>
                    <a:r>
                      <a:rPr lang="el-GR">
                        <a:noFill/>
                      </a:rPr>
                      <a:t> </a:t>
                    </a:r>
                  </a:p>
                </p:txBody>
              </p:sp>
            </mc:Fallback>
          </mc:AlternateContent>
        </p:grpSp>
        <p:sp>
          <p:nvSpPr>
            <p:cNvPr id="102" name="Ορθογώνιο 101"/>
            <p:cNvSpPr/>
            <p:nvPr/>
          </p:nvSpPr>
          <p:spPr>
            <a:xfrm>
              <a:off x="4149975" y="2274849"/>
              <a:ext cx="5052489" cy="584775"/>
            </a:xfrm>
            <a:prstGeom prst="rect">
              <a:avLst/>
            </a:prstGeom>
          </p:spPr>
          <p:txBody>
            <a:bodyPr wrap="square">
              <a:spAutoFit/>
            </a:bodyPr>
            <a:lstStyle/>
            <a:p>
              <a:pPr algn="r"/>
              <a:r>
                <a:rPr lang="el-GR" sz="1600" b="1" dirty="0">
                  <a:latin typeface="Times New Roman" panose="02020603050405020304" pitchFamily="18" charset="0"/>
                  <a:cs typeface="Times New Roman" panose="02020603050405020304" pitchFamily="18" charset="0"/>
                </a:rPr>
                <a:t>Η ηλεκτρική δύναμη πάνω στα ηλεκτρόνια γίνεται ίση με τη μαγνητική δύναμη: </a:t>
              </a:r>
              <a:endParaRPr lang="el-GR" sz="1600" dirty="0"/>
            </a:p>
          </p:txBody>
        </p:sp>
      </p:grpSp>
      <p:grpSp>
        <p:nvGrpSpPr>
          <p:cNvPr id="151" name="Ομάδα 150"/>
          <p:cNvGrpSpPr/>
          <p:nvPr/>
        </p:nvGrpSpPr>
        <p:grpSpPr>
          <a:xfrm>
            <a:off x="3157872" y="612796"/>
            <a:ext cx="8718725" cy="4669812"/>
            <a:chOff x="3157872" y="612796"/>
            <a:chExt cx="8718725" cy="4669812"/>
          </a:xfrm>
        </p:grpSpPr>
        <p:sp>
          <p:nvSpPr>
            <p:cNvPr id="109" name="Οβάλ 108"/>
            <p:cNvSpPr/>
            <p:nvPr/>
          </p:nvSpPr>
          <p:spPr>
            <a:xfrm>
              <a:off x="9246522" y="2407261"/>
              <a:ext cx="1083590" cy="450285"/>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50" name="Ομάδα 149"/>
            <p:cNvGrpSpPr/>
            <p:nvPr/>
          </p:nvGrpSpPr>
          <p:grpSpPr>
            <a:xfrm>
              <a:off x="3157872" y="612796"/>
              <a:ext cx="8718725" cy="4669812"/>
              <a:chOff x="3157872" y="612796"/>
              <a:chExt cx="8718725" cy="4669812"/>
            </a:xfrm>
          </p:grpSpPr>
          <p:grpSp>
            <p:nvGrpSpPr>
              <p:cNvPr id="110" name="Ομάδα 109"/>
              <p:cNvGrpSpPr/>
              <p:nvPr/>
            </p:nvGrpSpPr>
            <p:grpSpPr>
              <a:xfrm>
                <a:off x="8815753" y="612796"/>
                <a:ext cx="3060844" cy="3831089"/>
                <a:chOff x="8815753" y="612796"/>
                <a:chExt cx="3060844" cy="3831089"/>
              </a:xfrm>
            </p:grpSpPr>
            <p:sp>
              <p:nvSpPr>
                <p:cNvPr id="107" name="Οβάλ 106"/>
                <p:cNvSpPr/>
                <p:nvPr/>
              </p:nvSpPr>
              <p:spPr>
                <a:xfrm>
                  <a:off x="8815753" y="612796"/>
                  <a:ext cx="1559170" cy="450285"/>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Οβάλ 107"/>
                <p:cNvSpPr/>
                <p:nvPr/>
              </p:nvSpPr>
              <p:spPr>
                <a:xfrm>
                  <a:off x="10317427" y="3833257"/>
                  <a:ext cx="1559170" cy="610628"/>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111" name="Ορθογώνιο 110"/>
                  <p:cNvSpPr/>
                  <p:nvPr/>
                </p:nvSpPr>
                <p:spPr>
                  <a:xfrm>
                    <a:off x="3157872" y="4652756"/>
                    <a:ext cx="2409185"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𝒆</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num>
                            <m:den>
                              <m:r>
                                <a:rPr lang="en-US" b="1" i="1">
                                  <a:solidFill>
                                    <a:srgbClr val="FF0000"/>
                                  </a:solidFill>
                                  <a:latin typeface="Cambria Math" panose="02040503050406030204" pitchFamily="18" charset="0"/>
                                </a:rPr>
                                <m:t>𝒂</m:t>
                              </m:r>
                            </m:den>
                          </m:f>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𝒆</m:t>
                          </m:r>
                          <m:r>
                            <a:rPr lang="el-GR" b="1" i="1">
                              <a:solidFill>
                                <a:srgbClr val="FF0000"/>
                              </a:solidFill>
                              <a:latin typeface="Cambria Math" panose="02040503050406030204" pitchFamily="18" charset="0"/>
                            </a:rPr>
                            <m:t> </m:t>
                          </m:r>
                          <m:sSub>
                            <m:sSubPr>
                              <m:ctrlPr>
                                <a:rPr lang="el-GR"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𝝊</m:t>
                              </m:r>
                            </m:e>
                            <m:sub>
                              <m:r>
                                <a:rPr lang="en-US" b="1">
                                  <a:solidFill>
                                    <a:srgbClr val="FF0000"/>
                                  </a:solidFill>
                                  <a:latin typeface="Cambria Math" panose="02040503050406030204" pitchFamily="18" charset="0"/>
                                </a:rPr>
                                <m:t>𝐝</m:t>
                              </m:r>
                            </m:sub>
                          </m:sSub>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𝑩</m:t>
                              </m:r>
                            </m:e>
                            <m:sub>
                              <m:r>
                                <a:rPr lang="en-US" b="1">
                                  <a:solidFill>
                                    <a:srgbClr val="FF0000"/>
                                  </a:solidFill>
                                  <a:latin typeface="Cambria Math" panose="02040503050406030204" pitchFamily="18" charset="0"/>
                                </a:rPr>
                                <m:t>𝐲</m:t>
                              </m:r>
                            </m:sub>
                          </m:sSub>
                          <m:r>
                            <a:rPr lang="el-GR"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11" name="Ορθογώνιο 110"/>
                  <p:cNvSpPr>
                    <a:spLocks noRot="1" noChangeAspect="1" noMove="1" noResize="1" noEditPoints="1" noAdjustHandles="1" noChangeArrowheads="1" noChangeShapeType="1" noTextEdit="1"/>
                  </p:cNvSpPr>
                  <p:nvPr/>
                </p:nvSpPr>
                <p:spPr>
                  <a:xfrm>
                    <a:off x="3157872" y="4652756"/>
                    <a:ext cx="2409185" cy="629852"/>
                  </a:xfrm>
                  <a:prstGeom prst="rect">
                    <a:avLst/>
                  </a:prstGeom>
                  <a:blipFill>
                    <a:blip r:embed="rId10"/>
                    <a:stretch>
                      <a:fillRect/>
                    </a:stretch>
                  </a:blipFill>
                </p:spPr>
                <p:txBody>
                  <a:bodyPr/>
                  <a:lstStyle/>
                  <a:p>
                    <a:r>
                      <a:rPr lang="el-GR">
                        <a:noFill/>
                      </a:rPr>
                      <a:t> </a:t>
                    </a:r>
                  </a:p>
                </p:txBody>
              </p:sp>
            </mc:Fallback>
          </mc:AlternateContent>
        </p:grpSp>
      </p:grpSp>
      <p:grpSp>
        <p:nvGrpSpPr>
          <p:cNvPr id="123" name="Ομάδα 122"/>
          <p:cNvGrpSpPr/>
          <p:nvPr/>
        </p:nvGrpSpPr>
        <p:grpSpPr>
          <a:xfrm>
            <a:off x="3340031" y="4827710"/>
            <a:ext cx="1088812" cy="332651"/>
            <a:chOff x="3340031" y="4933217"/>
            <a:chExt cx="1088812" cy="332651"/>
          </a:xfrm>
        </p:grpSpPr>
        <p:cxnSp>
          <p:nvCxnSpPr>
            <p:cNvPr id="113" name="Ευθεία γραμμή σύνδεσης 112"/>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4" name="Ευθεία γραμμή σύνδεσης 113"/>
            <p:cNvCxnSpPr/>
            <p:nvPr/>
          </p:nvCxnSpPr>
          <p:spPr>
            <a:xfrm>
              <a:off x="4428843" y="4933217"/>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6" name="Ορθογώνιο 115"/>
              <p:cNvSpPr/>
              <p:nvPr/>
            </p:nvSpPr>
            <p:spPr>
              <a:xfrm>
                <a:off x="3451387" y="5314249"/>
                <a:ext cx="2361416" cy="6578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effectLst/>
                          <a:latin typeface="Cambria Math" panose="02040503050406030204" pitchFamily="18" charset="0"/>
                        </a:rPr>
                        <m:t>𝑱</m:t>
                      </m:r>
                      <m:r>
                        <a:rPr lang="en-US" b="1" i="1">
                          <a:solidFill>
                            <a:srgbClr val="FF0000"/>
                          </a:solidFill>
                          <a:effectLst/>
                          <a:latin typeface="Cambria Math" panose="02040503050406030204" pitchFamily="18" charset="0"/>
                        </a:rPr>
                        <m:t>=</m:t>
                      </m:r>
                      <m:f>
                        <m:fPr>
                          <m:ctrlPr>
                            <a:rPr lang="en-US" b="1" i="1" smtClean="0">
                              <a:solidFill>
                                <a:srgbClr val="FF0000"/>
                              </a:solidFill>
                              <a:effectLst/>
                              <a:latin typeface="Cambria Math" panose="02040503050406030204" pitchFamily="18" charset="0"/>
                            </a:rPr>
                          </m:ctrlPr>
                        </m:fPr>
                        <m:num>
                          <m:r>
                            <a:rPr lang="en-US" b="1" i="1" smtClean="0">
                              <a:solidFill>
                                <a:srgbClr val="FF0000"/>
                              </a:solidFill>
                              <a:effectLst/>
                              <a:latin typeface="Cambria Math" panose="02040503050406030204" pitchFamily="18" charset="0"/>
                            </a:rPr>
                            <m:t>𝑰</m:t>
                          </m:r>
                        </m:num>
                        <m:den>
                          <m:r>
                            <a:rPr lang="el-GR" b="1" i="1" smtClean="0">
                              <a:solidFill>
                                <a:srgbClr val="FF0000"/>
                              </a:solidFill>
                              <a:effectLst/>
                              <a:latin typeface="Cambria Math" panose="02040503050406030204" pitchFamily="18" charset="0"/>
                            </a:rPr>
                            <m:t>𝜶𝜷</m:t>
                          </m:r>
                        </m:den>
                      </m:f>
                      <m:r>
                        <a:rPr lang="en-US" b="1" i="1" smtClean="0">
                          <a:solidFill>
                            <a:srgbClr val="FF0000"/>
                          </a:solidFill>
                          <a:effectLst/>
                          <a:latin typeface="Cambria Math" panose="02040503050406030204" pitchFamily="18" charset="0"/>
                        </a:rPr>
                        <m:t>=</m:t>
                      </m:r>
                      <m:sSub>
                        <m:sSubPr>
                          <m:ctrlPr>
                            <a:rPr lang="en-US" b="1" i="1" smtClean="0">
                              <a:solidFill>
                                <a:srgbClr val="FF0000"/>
                              </a:solidFill>
                              <a:effectLst/>
                              <a:latin typeface="Cambria Math" panose="02040503050406030204" pitchFamily="18" charset="0"/>
                            </a:rPr>
                          </m:ctrlPr>
                        </m:sSubPr>
                        <m:e>
                          <m:r>
                            <a:rPr lang="en-US" b="1" i="1" smtClean="0">
                              <a:solidFill>
                                <a:srgbClr val="FF0000"/>
                              </a:solidFill>
                              <a:effectLst/>
                              <a:latin typeface="Cambria Math" panose="02040503050406030204" pitchFamily="18" charset="0"/>
                            </a:rPr>
                            <m:t>𝒏</m:t>
                          </m:r>
                        </m:e>
                        <m:sub>
                          <m:r>
                            <a:rPr lang="en-US" b="1" i="0" smtClean="0">
                              <a:solidFill>
                                <a:srgbClr val="FF0000"/>
                              </a:solidFill>
                              <a:effectLst/>
                              <a:latin typeface="Cambria Math" panose="02040503050406030204" pitchFamily="18" charset="0"/>
                            </a:rPr>
                            <m:t>𝐞</m:t>
                          </m:r>
                        </m:sub>
                      </m:sSub>
                      <m:r>
                        <a:rPr lang="en-US" b="1" i="1" smtClean="0">
                          <a:solidFill>
                            <a:srgbClr val="FF0000"/>
                          </a:solidFill>
                          <a:effectLst/>
                          <a:latin typeface="Cambria Math" panose="02040503050406030204" pitchFamily="18" charset="0"/>
                        </a:rPr>
                        <m:t>𝒆</m:t>
                      </m:r>
                      <m:r>
                        <a:rPr lang="en-US" b="1" i="1" smtClean="0">
                          <a:solidFill>
                            <a:srgbClr val="FF0000"/>
                          </a:solidFill>
                          <a:effectLst/>
                          <a:latin typeface="Cambria Math" panose="02040503050406030204" pitchFamily="18" charset="0"/>
                        </a:rPr>
                        <m:t> </m:t>
                      </m:r>
                      <m:sSub>
                        <m:sSubPr>
                          <m:ctrlPr>
                            <a:rPr lang="en-US" b="1" i="1" smtClean="0">
                              <a:solidFill>
                                <a:srgbClr val="FF0000"/>
                              </a:solidFill>
                              <a:effectLst/>
                              <a:latin typeface="Cambria Math" panose="02040503050406030204" pitchFamily="18" charset="0"/>
                            </a:rPr>
                          </m:ctrlPr>
                        </m:sSubPr>
                        <m:e>
                          <m:r>
                            <a:rPr lang="el-GR" b="1" i="1" smtClean="0">
                              <a:solidFill>
                                <a:srgbClr val="FF0000"/>
                              </a:solidFill>
                              <a:effectLst/>
                              <a:latin typeface="Cambria Math" panose="02040503050406030204" pitchFamily="18" charset="0"/>
                            </a:rPr>
                            <m:t>𝝊</m:t>
                          </m:r>
                        </m:e>
                        <m:sub>
                          <m:r>
                            <a:rPr lang="en-US" b="1" i="0" smtClean="0">
                              <a:solidFill>
                                <a:srgbClr val="FF0000"/>
                              </a:solidFill>
                              <a:effectLst/>
                              <a:latin typeface="Cambria Math" panose="02040503050406030204" pitchFamily="18" charset="0"/>
                            </a:rPr>
                            <m:t>𝐝</m:t>
                          </m:r>
                        </m:sub>
                      </m:sSub>
                      <m:r>
                        <a:rPr lang="el-GR" b="1" i="1" smtClean="0">
                          <a:solidFill>
                            <a:srgbClr val="FF0000"/>
                          </a:solidFill>
                          <a:effectLst/>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effectLst/>
                </a:endParaRPr>
              </a:p>
            </p:txBody>
          </p:sp>
        </mc:Choice>
        <mc:Fallback xmlns="">
          <p:sp>
            <p:nvSpPr>
              <p:cNvPr id="116" name="Ορθογώνιο 115"/>
              <p:cNvSpPr>
                <a:spLocks noRot="1" noChangeAspect="1" noMove="1" noResize="1" noEditPoints="1" noAdjustHandles="1" noChangeArrowheads="1" noChangeShapeType="1" noTextEdit="1"/>
              </p:cNvSpPr>
              <p:nvPr/>
            </p:nvSpPr>
            <p:spPr>
              <a:xfrm>
                <a:off x="3451387" y="5314249"/>
                <a:ext cx="2361416" cy="657809"/>
              </a:xfrm>
              <a:prstGeom prst="rect">
                <a:avLst/>
              </a:prstGeom>
              <a:blipFill>
                <a:blip r:embed="rId11"/>
                <a:stretch>
                  <a:fillRect/>
                </a:stretch>
              </a:blipFill>
            </p:spPr>
            <p:txBody>
              <a:bodyPr/>
              <a:lstStyle/>
              <a:p>
                <a:r>
                  <a:rPr lang="el-GR">
                    <a:noFill/>
                  </a:rPr>
                  <a:t> </a:t>
                </a:r>
              </a:p>
            </p:txBody>
          </p:sp>
        </mc:Fallback>
      </mc:AlternateContent>
      <p:sp>
        <p:nvSpPr>
          <p:cNvPr id="117" name="Ορθογώνιο 116"/>
          <p:cNvSpPr/>
          <p:nvPr/>
        </p:nvSpPr>
        <p:spPr>
          <a:xfrm>
            <a:off x="91986" y="5367844"/>
            <a:ext cx="3357346" cy="584775"/>
          </a:xfrm>
          <a:prstGeom prst="rect">
            <a:avLst/>
          </a:prstGeom>
        </p:spPr>
        <p:txBody>
          <a:bodyPr wrap="square">
            <a:spAutoFit/>
          </a:bodyPr>
          <a:lstStyle/>
          <a:p>
            <a:pPr algn="r"/>
            <a:r>
              <a:rPr lang="el-GR" sz="1600" b="1" dirty="0">
                <a:latin typeface="Times New Roman" panose="02020603050405020304" pitchFamily="18" charset="0"/>
                <a:cs typeface="Times New Roman" panose="02020603050405020304" pitchFamily="18" charset="0"/>
              </a:rPr>
              <a:t>Πυκνότητα ρεύματος (αποδείχτηκε στο νόμο του </a:t>
            </a:r>
            <a:r>
              <a:rPr lang="en-US" sz="1600" b="1" dirty="0">
                <a:latin typeface="Times New Roman" panose="02020603050405020304" pitchFamily="18" charset="0"/>
                <a:cs typeface="Times New Roman" panose="02020603050405020304" pitchFamily="18" charset="0"/>
              </a:rPr>
              <a:t>Ohm</a:t>
            </a:r>
            <a:r>
              <a:rPr lang="el-GR" sz="1600" b="1" dirty="0">
                <a:latin typeface="Times New Roman" panose="02020603050405020304" pitchFamily="18" charset="0"/>
                <a:cs typeface="Times New Roman" panose="02020603050405020304" pitchFamily="18" charset="0"/>
              </a:rPr>
              <a:t>): </a:t>
            </a:r>
            <a:endParaRPr lang="el-GR" sz="1600" dirty="0"/>
          </a:p>
        </p:txBody>
      </p:sp>
      <mc:AlternateContent xmlns:mc="http://schemas.openxmlformats.org/markup-compatibility/2006" xmlns:a14="http://schemas.microsoft.com/office/drawing/2010/main">
        <mc:Choice Requires="a14">
          <p:sp>
            <p:nvSpPr>
              <p:cNvPr id="119" name="Ορθογώνιο 118"/>
              <p:cNvSpPr/>
              <p:nvPr/>
            </p:nvSpPr>
            <p:spPr>
              <a:xfrm>
                <a:off x="5742465" y="5285783"/>
                <a:ext cx="1523045" cy="6578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𝝊</m:t>
                          </m:r>
                        </m:e>
                        <m:sub>
                          <m:r>
                            <a:rPr lang="en-US" b="1">
                              <a:solidFill>
                                <a:srgbClr val="FF0000"/>
                              </a:solidFill>
                              <a:latin typeface="Cambria Math" panose="02040503050406030204" pitchFamily="18" charset="0"/>
                            </a:rPr>
                            <m:t>𝐝</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num>
                        <m:den>
                          <m:r>
                            <a:rPr lang="el-GR" b="1" i="1" smtClean="0">
                              <a:solidFill>
                                <a:srgbClr val="FF0000"/>
                              </a:solidFill>
                              <a:latin typeface="Cambria Math" panose="02040503050406030204" pitchFamily="18" charset="0"/>
                            </a:rPr>
                            <m:t>𝜶𝜷</m:t>
                          </m:r>
                          <m:r>
                            <a:rPr lang="el-GR" b="1" i="1" smtClean="0">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den>
                      </m:f>
                    </m:oMath>
                  </m:oMathPara>
                </a14:m>
                <a:endParaRPr lang="el-GR" dirty="0"/>
              </a:p>
            </p:txBody>
          </p:sp>
        </mc:Choice>
        <mc:Fallback xmlns="">
          <p:sp>
            <p:nvSpPr>
              <p:cNvPr id="119" name="Ορθογώνιο 118"/>
              <p:cNvSpPr>
                <a:spLocks noRot="1" noChangeAspect="1" noMove="1" noResize="1" noEditPoints="1" noAdjustHandles="1" noChangeArrowheads="1" noChangeShapeType="1" noTextEdit="1"/>
              </p:cNvSpPr>
              <p:nvPr/>
            </p:nvSpPr>
            <p:spPr>
              <a:xfrm>
                <a:off x="5742465" y="5285783"/>
                <a:ext cx="1523045" cy="657809"/>
              </a:xfrm>
              <a:prstGeom prst="rect">
                <a:avLst/>
              </a:prstGeom>
              <a:blipFill>
                <a:blip r:embed="rId12"/>
                <a:stretch>
                  <a:fillRect/>
                </a:stretch>
              </a:blipFill>
            </p:spPr>
            <p:txBody>
              <a:bodyPr/>
              <a:lstStyle/>
              <a:p>
                <a:r>
                  <a:rPr lang="el-GR">
                    <a:noFill/>
                  </a:rPr>
                  <a:t> </a:t>
                </a:r>
              </a:p>
            </p:txBody>
          </p:sp>
        </mc:Fallback>
      </mc:AlternateContent>
      <p:grpSp>
        <p:nvGrpSpPr>
          <p:cNvPr id="149" name="Ομάδα 148"/>
          <p:cNvGrpSpPr/>
          <p:nvPr/>
        </p:nvGrpSpPr>
        <p:grpSpPr>
          <a:xfrm>
            <a:off x="7154338" y="4952051"/>
            <a:ext cx="3116303" cy="1110096"/>
            <a:chOff x="7154338" y="4952051"/>
            <a:chExt cx="3116303" cy="1110096"/>
          </a:xfrm>
        </p:grpSpPr>
        <mc:AlternateContent xmlns:mc="http://schemas.openxmlformats.org/markup-compatibility/2006" xmlns:a14="http://schemas.microsoft.com/office/drawing/2010/main">
          <mc:Choice Requires="a14">
            <p:sp>
              <p:nvSpPr>
                <p:cNvPr id="118" name="Ορθογώνιο 117"/>
                <p:cNvSpPr/>
                <p:nvPr/>
              </p:nvSpPr>
              <p:spPr>
                <a:xfrm>
                  <a:off x="7588753" y="5108360"/>
                  <a:ext cx="2681888" cy="953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num>
                          <m:den>
                            <m:r>
                              <a:rPr lang="en-US" b="1" i="1">
                                <a:solidFill>
                                  <a:srgbClr val="FF0000"/>
                                </a:solidFill>
                                <a:latin typeface="Cambria Math" panose="02040503050406030204" pitchFamily="18" charset="0"/>
                              </a:rPr>
                              <m:t>𝒂</m:t>
                            </m:r>
                          </m:den>
                        </m:f>
                        <m:r>
                          <a:rPr lang="en-US" b="1" i="1" smtClean="0">
                            <a:solidFill>
                              <a:srgbClr val="FF0000"/>
                            </a:solidFill>
                            <a:latin typeface="Cambria Math" panose="02040503050406030204" pitchFamily="18" charset="0"/>
                          </a:rPr>
                          <m:t>=</m:t>
                        </m:r>
                        <m:f>
                          <m:fPr>
                            <m:ctrlPr>
                              <a:rPr lang="el-GR"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𝑰</m:t>
                            </m:r>
                          </m:num>
                          <m:den>
                            <m:r>
                              <a:rPr lang="el-GR" b="1" i="1">
                                <a:solidFill>
                                  <a:srgbClr val="FF0000"/>
                                </a:solidFill>
                                <a:latin typeface="Cambria Math" panose="02040503050406030204" pitchFamily="18" charset="0"/>
                              </a:rPr>
                              <m:t>𝜶𝜷</m:t>
                            </m:r>
                            <m:r>
                              <a:rPr lang="el-GR" b="1" i="1">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den>
                        </m:f>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𝑩</m:t>
                            </m:r>
                          </m:e>
                          <m:sub>
                            <m:r>
                              <a:rPr lang="en-US" b="1">
                                <a:solidFill>
                                  <a:srgbClr val="FF0000"/>
                                </a:solidFill>
                                <a:latin typeface="Cambria Math" panose="02040503050406030204" pitchFamily="18" charset="0"/>
                              </a:rPr>
                              <m:t>𝐲</m:t>
                            </m:r>
                          </m:sub>
                        </m:sSub>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a:p>
                  <a:endParaRPr lang="el-GR" dirty="0"/>
                </a:p>
              </p:txBody>
            </p:sp>
          </mc:Choice>
          <mc:Fallback xmlns="">
            <p:sp>
              <p:nvSpPr>
                <p:cNvPr id="118" name="Ορθογώνιο 117"/>
                <p:cNvSpPr>
                  <a:spLocks noRot="1" noChangeAspect="1" noMove="1" noResize="1" noEditPoints="1" noAdjustHandles="1" noChangeArrowheads="1" noChangeShapeType="1" noTextEdit="1"/>
                </p:cNvSpPr>
                <p:nvPr/>
              </p:nvSpPr>
              <p:spPr>
                <a:xfrm>
                  <a:off x="7588753" y="5108360"/>
                  <a:ext cx="2681888" cy="953787"/>
                </a:xfrm>
                <a:prstGeom prst="rect">
                  <a:avLst/>
                </a:prstGeom>
                <a:blipFill>
                  <a:blip r:embed="rId13"/>
                  <a:stretch>
                    <a:fillRect/>
                  </a:stretch>
                </a:blipFill>
              </p:spPr>
              <p:txBody>
                <a:bodyPr/>
                <a:lstStyle/>
                <a:p>
                  <a:r>
                    <a:rPr lang="el-GR">
                      <a:noFill/>
                    </a:rPr>
                    <a:t> </a:t>
                  </a:r>
                </a:p>
              </p:txBody>
            </p:sp>
          </mc:Fallback>
        </mc:AlternateContent>
        <p:sp>
          <p:nvSpPr>
            <p:cNvPr id="120" name="Δεξί άγκιστρο 119"/>
            <p:cNvSpPr/>
            <p:nvPr/>
          </p:nvSpPr>
          <p:spPr>
            <a:xfrm>
              <a:off x="7154338" y="4952051"/>
              <a:ext cx="324000" cy="1008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121" name="Ορθογώνιο 120"/>
              <p:cNvSpPr/>
              <p:nvPr/>
            </p:nvSpPr>
            <p:spPr>
              <a:xfrm>
                <a:off x="5514207" y="4664481"/>
                <a:ext cx="1780808"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num>
                        <m:den>
                          <m:r>
                            <a:rPr lang="en-US" b="1" i="1">
                              <a:solidFill>
                                <a:srgbClr val="FF0000"/>
                              </a:solidFill>
                              <a:latin typeface="Cambria Math" panose="02040503050406030204" pitchFamily="18" charset="0"/>
                            </a:rPr>
                            <m:t>𝒂</m:t>
                          </m:r>
                        </m:den>
                      </m:f>
                      <m:r>
                        <a:rPr lang="en-US"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𝝊</m:t>
                          </m:r>
                        </m:e>
                        <m:sub>
                          <m:r>
                            <a:rPr lang="en-US" b="1">
                              <a:solidFill>
                                <a:srgbClr val="FF0000"/>
                              </a:solidFill>
                              <a:latin typeface="Cambria Math" panose="02040503050406030204" pitchFamily="18" charset="0"/>
                            </a:rPr>
                            <m:t>𝐝</m:t>
                          </m:r>
                        </m:sub>
                      </m:sSub>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𝑩</m:t>
                          </m:r>
                        </m:e>
                        <m:sub>
                          <m:r>
                            <a:rPr lang="en-US" b="1">
                              <a:solidFill>
                                <a:srgbClr val="FF0000"/>
                              </a:solidFill>
                              <a:latin typeface="Cambria Math" panose="02040503050406030204" pitchFamily="18" charset="0"/>
                            </a:rPr>
                            <m:t>𝐲</m:t>
                          </m:r>
                        </m:sub>
                      </m:sSub>
                      <m:r>
                        <a:rPr lang="el-GR" b="1" i="1" smtClean="0">
                          <a:solidFill>
                            <a:srgbClr val="FF0000"/>
                          </a:solidFill>
                          <a:latin typeface="Cambria Math" panose="02040503050406030204" pitchFamily="18" charset="0"/>
                        </a:rPr>
                        <m:t> </m:t>
                      </m:r>
                    </m:oMath>
                  </m:oMathPara>
                </a14:m>
                <a:endParaRPr lang="el-GR" dirty="0"/>
              </a:p>
            </p:txBody>
          </p:sp>
        </mc:Choice>
        <mc:Fallback xmlns="">
          <p:sp>
            <p:nvSpPr>
              <p:cNvPr id="121" name="Ορθογώνιο 120"/>
              <p:cNvSpPr>
                <a:spLocks noRot="1" noChangeAspect="1" noMove="1" noResize="1" noEditPoints="1" noAdjustHandles="1" noChangeArrowheads="1" noChangeShapeType="1" noTextEdit="1"/>
              </p:cNvSpPr>
              <p:nvPr/>
            </p:nvSpPr>
            <p:spPr>
              <a:xfrm>
                <a:off x="5514207" y="4664481"/>
                <a:ext cx="1780808" cy="629852"/>
              </a:xfrm>
              <a:prstGeom prst="rect">
                <a:avLst/>
              </a:prstGeom>
              <a:blipFill>
                <a:blip r:embed="rId14"/>
                <a:stretch>
                  <a:fillRect/>
                </a:stretch>
              </a:blipFill>
            </p:spPr>
            <p:txBody>
              <a:bodyPr/>
              <a:lstStyle/>
              <a:p>
                <a:r>
                  <a:rPr lang="el-GR">
                    <a:noFill/>
                  </a:rPr>
                  <a:t> </a:t>
                </a:r>
              </a:p>
            </p:txBody>
          </p:sp>
        </mc:Fallback>
      </mc:AlternateContent>
      <p:grpSp>
        <p:nvGrpSpPr>
          <p:cNvPr id="124" name="Ομάδα 123"/>
          <p:cNvGrpSpPr/>
          <p:nvPr/>
        </p:nvGrpSpPr>
        <p:grpSpPr>
          <a:xfrm>
            <a:off x="8027066" y="5446754"/>
            <a:ext cx="678507" cy="332651"/>
            <a:chOff x="3340031" y="4933217"/>
            <a:chExt cx="678507" cy="332651"/>
          </a:xfrm>
        </p:grpSpPr>
        <p:cxnSp>
          <p:nvCxnSpPr>
            <p:cNvPr id="125" name="Ευθεία γραμμή σύνδεσης 124"/>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6" name="Ευθεία γραμμή σύνδεσης 125"/>
            <p:cNvCxnSpPr/>
            <p:nvPr/>
          </p:nvCxnSpPr>
          <p:spPr>
            <a:xfrm>
              <a:off x="4018538" y="4933217"/>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3" name="Ορθογώνιο 132"/>
              <p:cNvSpPr/>
              <p:nvPr/>
            </p:nvSpPr>
            <p:spPr>
              <a:xfrm>
                <a:off x="10134094" y="5111413"/>
                <a:ext cx="1753109" cy="735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i="0">
                              <a:solidFill>
                                <a:srgbClr val="FF0000"/>
                              </a:solidFill>
                              <a:latin typeface="Cambria Math" panose="02040503050406030204" pitchFamily="18" charset="0"/>
                            </a:rPr>
                            <m:t>𝐇</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num>
                        <m:den>
                          <m:r>
                            <a:rPr lang="el-GR" b="1" i="1" smtClean="0">
                              <a:solidFill>
                                <a:srgbClr val="FF0000"/>
                              </a:solidFill>
                              <a:latin typeface="Cambria Math" panose="02040503050406030204" pitchFamily="18" charset="0"/>
                            </a:rPr>
                            <m:t>𝜷</m:t>
                          </m:r>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den>
                      </m:f>
                    </m:oMath>
                  </m:oMathPara>
                </a14:m>
                <a:endParaRPr lang="el-GR" b="1" i="1" dirty="0"/>
              </a:p>
            </p:txBody>
          </p:sp>
        </mc:Choice>
        <mc:Fallback xmlns="">
          <p:sp>
            <p:nvSpPr>
              <p:cNvPr id="133" name="Ορθογώνιο 132"/>
              <p:cNvSpPr>
                <a:spLocks noRot="1" noChangeAspect="1" noMove="1" noResize="1" noEditPoints="1" noAdjustHandles="1" noChangeArrowheads="1" noChangeShapeType="1" noTextEdit="1"/>
              </p:cNvSpPr>
              <p:nvPr/>
            </p:nvSpPr>
            <p:spPr>
              <a:xfrm>
                <a:off x="10134094" y="5111413"/>
                <a:ext cx="1753109" cy="735791"/>
              </a:xfrm>
              <a:prstGeom prst="rect">
                <a:avLst/>
              </a:prstGeom>
              <a:blipFill>
                <a:blip r:embed="rId15"/>
                <a:stretch>
                  <a:fillRect/>
                </a:stretch>
              </a:blipFill>
            </p:spPr>
            <p:txBody>
              <a:bodyPr/>
              <a:lstStyle/>
              <a:p>
                <a:r>
                  <a:rPr lang="el-GR">
                    <a:noFill/>
                  </a:rPr>
                  <a:t> </a:t>
                </a:r>
              </a:p>
            </p:txBody>
          </p:sp>
        </mc:Fallback>
      </mc:AlternateContent>
      <p:grpSp>
        <p:nvGrpSpPr>
          <p:cNvPr id="154" name="Ομάδα 153"/>
          <p:cNvGrpSpPr/>
          <p:nvPr/>
        </p:nvGrpSpPr>
        <p:grpSpPr>
          <a:xfrm>
            <a:off x="44548" y="6111418"/>
            <a:ext cx="6112336" cy="653492"/>
            <a:chOff x="44548" y="6111418"/>
            <a:chExt cx="6112336" cy="653492"/>
          </a:xfrm>
        </p:grpSpPr>
        <mc:AlternateContent xmlns:mc="http://schemas.openxmlformats.org/markup-compatibility/2006">
          <mc:Choice xmlns:a14="http://schemas.microsoft.com/office/drawing/2010/main" Requires="a14">
            <p:sp>
              <p:nvSpPr>
                <p:cNvPr id="135" name="Ορθογώνιο 134"/>
                <p:cNvSpPr/>
                <p:nvPr/>
              </p:nvSpPr>
              <p:spPr>
                <a:xfrm>
                  <a:off x="4041048" y="6148395"/>
                  <a:ext cx="2115836"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𝑩</m:t>
                            </m:r>
                          </m:e>
                          <m:sub>
                            <m:r>
                              <a:rPr lang="en-US" b="1">
                                <a:solidFill>
                                  <a:srgbClr val="FF0000"/>
                                </a:solidFill>
                                <a:latin typeface="Cambria Math" panose="02040503050406030204" pitchFamily="18" charset="0"/>
                              </a:rPr>
                              <m:t>𝐲</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l-GR" b="1" i="1">
                                <a:solidFill>
                                  <a:srgbClr val="FF0000"/>
                                </a:solidFill>
                                <a:latin typeface="Cambria Math" panose="02040503050406030204" pitchFamily="18" charset="0"/>
                              </a:rPr>
                              <m:t>𝜷</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r>
                              <a:rPr lang="en-US" b="1" i="1" smtClean="0">
                                <a:solidFill>
                                  <a:srgbClr val="FF0000"/>
                                </a:solidFill>
                                <a:latin typeface="Cambria Math" panose="02040503050406030204" pitchFamily="18" charset="0"/>
                              </a:rPr>
                              <m:t> </m:t>
                            </m:r>
                          </m:num>
                          <m:den>
                            <m:r>
                              <a:rPr lang="en-US" b="1" i="1">
                                <a:solidFill>
                                  <a:srgbClr val="FF0000"/>
                                </a:solidFill>
                                <a:latin typeface="Cambria Math" panose="02040503050406030204" pitchFamily="18" charset="0"/>
                              </a:rPr>
                              <m:t>𝑰</m:t>
                            </m:r>
                          </m:den>
                        </m:f>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oMath>
                    </m:oMathPara>
                  </a14:m>
                  <a:endParaRPr lang="el-GR" b="1" i="1" dirty="0"/>
                </a:p>
              </p:txBody>
            </p:sp>
          </mc:Choice>
          <mc:Fallback>
            <p:sp>
              <p:nvSpPr>
                <p:cNvPr id="135" name="Ορθογώνιο 134"/>
                <p:cNvSpPr>
                  <a:spLocks noRot="1" noChangeAspect="1" noMove="1" noResize="1" noEditPoints="1" noAdjustHandles="1" noChangeArrowheads="1" noChangeShapeType="1" noTextEdit="1"/>
                </p:cNvSpPr>
                <p:nvPr/>
              </p:nvSpPr>
              <p:spPr>
                <a:xfrm>
                  <a:off x="4041048" y="6148395"/>
                  <a:ext cx="2115836" cy="616515"/>
                </a:xfrm>
                <a:prstGeom prst="rect">
                  <a:avLst/>
                </a:prstGeom>
                <a:blipFill>
                  <a:blip r:embed="rId16"/>
                  <a:stretch>
                    <a:fillRect/>
                  </a:stretch>
                </a:blipFill>
              </p:spPr>
              <p:txBody>
                <a:bodyPr/>
                <a:lstStyle/>
                <a:p>
                  <a:r>
                    <a:rPr lang="en-GB">
                      <a:noFill/>
                    </a:rPr>
                    <a:t> </a:t>
                  </a:r>
                </a:p>
              </p:txBody>
            </p:sp>
          </mc:Fallback>
        </mc:AlternateContent>
        <p:sp>
          <p:nvSpPr>
            <p:cNvPr id="138" name="Ορθογώνιο 137"/>
            <p:cNvSpPr/>
            <p:nvPr/>
          </p:nvSpPr>
          <p:spPr>
            <a:xfrm>
              <a:off x="44548" y="6111418"/>
              <a:ext cx="4104757" cy="646331"/>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Όταν είναι γνωστή η αριθμητική πυκνότητα ηλεκτρονίων </a:t>
              </a:r>
              <a:r>
                <a:rPr lang="en-US" sz="2000" b="1" i="1" dirty="0">
                  <a:solidFill>
                    <a:srgbClr val="FF0000"/>
                  </a:solidFill>
                  <a:latin typeface="Times New Roman" panose="02020603050405020304" pitchFamily="18" charset="0"/>
                  <a:cs typeface="Times New Roman" panose="02020603050405020304" pitchFamily="18" charset="0"/>
                </a:rPr>
                <a:t>n</a:t>
              </a:r>
              <a:r>
                <a:rPr lang="en-US" sz="2000" b="1" baseline="-25000" dirty="0">
                  <a:solidFill>
                    <a:srgbClr val="FF0000"/>
                  </a:solidFill>
                  <a:latin typeface="Times New Roman" panose="02020603050405020304" pitchFamily="18" charset="0"/>
                  <a:cs typeface="Times New Roman" panose="02020603050405020304" pitchFamily="18" charset="0"/>
                </a:rPr>
                <a:t>e</a:t>
              </a:r>
              <a:r>
                <a:rPr lang="el-GR" sz="1600" b="1" dirty="0">
                  <a:latin typeface="Times New Roman" panose="02020603050405020304" pitchFamily="18" charset="0"/>
                  <a:cs typeface="Times New Roman" panose="02020603050405020304" pitchFamily="18" charset="0"/>
                </a:rPr>
                <a:t> του αγώγιμου πλακιδίου</a:t>
              </a:r>
              <a:r>
                <a:rPr lang="en-US" sz="1600" b="1" dirty="0">
                  <a:latin typeface="Times New Roman" panose="02020603050405020304" pitchFamily="18" charset="0"/>
                  <a:cs typeface="Times New Roman" panose="02020603050405020304" pitchFamily="18" charset="0"/>
                </a:rPr>
                <a:t>.</a:t>
              </a:r>
              <a:endParaRPr lang="el-GR" sz="1600" dirty="0"/>
            </a:p>
          </p:txBody>
        </p:sp>
      </p:grpSp>
      <p:grpSp>
        <p:nvGrpSpPr>
          <p:cNvPr id="155" name="Ομάδα 154"/>
          <p:cNvGrpSpPr/>
          <p:nvPr/>
        </p:nvGrpSpPr>
        <p:grpSpPr>
          <a:xfrm>
            <a:off x="6519039" y="5989577"/>
            <a:ext cx="5482709" cy="668901"/>
            <a:chOff x="6519039" y="5989577"/>
            <a:chExt cx="5482709" cy="668901"/>
          </a:xfrm>
        </p:grpSpPr>
        <mc:AlternateContent xmlns:mc="http://schemas.openxmlformats.org/markup-compatibility/2006">
          <mc:Choice xmlns:a14="http://schemas.microsoft.com/office/drawing/2010/main" Requires="a14">
            <p:sp>
              <p:nvSpPr>
                <p:cNvPr id="139" name="Ορθογώνιο 138"/>
                <p:cNvSpPr/>
                <p:nvPr/>
              </p:nvSpPr>
              <p:spPr>
                <a:xfrm>
                  <a:off x="10261463" y="5989577"/>
                  <a:ext cx="1740285" cy="668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num>
                          <m:den>
                            <m:r>
                              <a:rPr lang="el-GR" b="1" i="1" smtClean="0">
                                <a:solidFill>
                                  <a:srgbClr val="FF0000"/>
                                </a:solidFill>
                                <a:latin typeface="Cambria Math" panose="02040503050406030204" pitchFamily="18" charset="0"/>
                              </a:rPr>
                              <m:t>𝜷</m:t>
                            </m:r>
                            <m:r>
                              <a:rPr lang="en-US" b="1" i="1">
                                <a:solidFill>
                                  <a:srgbClr val="FF0000"/>
                                </a:solidFill>
                                <a:latin typeface="Cambria Math" panose="02040503050406030204" pitchFamily="18" charset="0"/>
                              </a:rPr>
                              <m:t>𝒆</m:t>
                            </m:r>
                            <m:r>
                              <a:rPr lang="el-GR" b="1" i="1" smtClean="0">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den>
                        </m:f>
                      </m:oMath>
                    </m:oMathPara>
                  </a14:m>
                  <a:endParaRPr lang="el-GR" b="1" i="1" dirty="0"/>
                </a:p>
              </p:txBody>
            </p:sp>
          </mc:Choice>
          <mc:Fallback>
            <p:sp>
              <p:nvSpPr>
                <p:cNvPr id="139" name="Ορθογώνιο 138"/>
                <p:cNvSpPr>
                  <a:spLocks noRot="1" noChangeAspect="1" noMove="1" noResize="1" noEditPoints="1" noAdjustHandles="1" noChangeArrowheads="1" noChangeShapeType="1" noTextEdit="1"/>
                </p:cNvSpPr>
                <p:nvPr/>
              </p:nvSpPr>
              <p:spPr>
                <a:xfrm>
                  <a:off x="10261463" y="5989577"/>
                  <a:ext cx="1740285" cy="668901"/>
                </a:xfrm>
                <a:prstGeom prst="rect">
                  <a:avLst/>
                </a:prstGeom>
                <a:blipFill>
                  <a:blip r:embed="rId17"/>
                  <a:stretch>
                    <a:fillRect/>
                  </a:stretch>
                </a:blipFill>
              </p:spPr>
              <p:txBody>
                <a:bodyPr/>
                <a:lstStyle/>
                <a:p>
                  <a:r>
                    <a:rPr lang="en-GB">
                      <a:noFill/>
                    </a:rPr>
                    <a:t> </a:t>
                  </a:r>
                </a:p>
              </p:txBody>
            </p:sp>
          </mc:Fallback>
        </mc:AlternateContent>
        <p:sp>
          <p:nvSpPr>
            <p:cNvPr id="141" name="Ορθογώνιο 140"/>
            <p:cNvSpPr/>
            <p:nvPr/>
          </p:nvSpPr>
          <p:spPr>
            <a:xfrm>
              <a:off x="6519039" y="6180936"/>
              <a:ext cx="3924000" cy="338554"/>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Όταν είναι γνωστή η Μαγνητική Επαγωγή</a:t>
              </a:r>
              <a:endParaRPr lang="el-GR" sz="1600" dirty="0"/>
            </a:p>
          </p:txBody>
        </p:sp>
      </p:grpSp>
    </p:spTree>
    <p:extLst>
      <p:ext uri="{BB962C8B-B14F-4D97-AF65-F5344CB8AC3E}">
        <p14:creationId xmlns:p14="http://schemas.microsoft.com/office/powerpoint/2010/main" val="29912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wipe(left)">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wipe(left)">
                                      <p:cBhvr>
                                        <p:cTn id="22" dur="500"/>
                                        <p:tgtEl>
                                          <p:spTgt spid="1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left)">
                                      <p:cBhvr>
                                        <p:cTn id="27" dur="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wipe(left)">
                                      <p:cBhvr>
                                        <p:cTn id="32" dur="500"/>
                                        <p:tgtEl>
                                          <p:spTgt spid="1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wipe(left)">
                                      <p:cBhvr>
                                        <p:cTn id="37" dur="500"/>
                                        <p:tgtEl>
                                          <p:spTgt spid="1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wipe(left)">
                                      <p:cBhvr>
                                        <p:cTn id="42" dur="500"/>
                                        <p:tgtEl>
                                          <p:spTgt spid="1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8"/>
                                        </p:tgtEl>
                                        <p:attrNameLst>
                                          <p:attrName>style.visibility</p:attrName>
                                        </p:attrNameLst>
                                      </p:cBhvr>
                                      <p:to>
                                        <p:strVal val="visible"/>
                                      </p:to>
                                    </p:set>
                                    <p:animEffect transition="in" filter="wipe(left)">
                                      <p:cBhvr>
                                        <p:cTn id="47" dur="500"/>
                                        <p:tgtEl>
                                          <p:spTgt spid="1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wipe(up)">
                                      <p:cBhvr>
                                        <p:cTn id="52" dur="500"/>
                                        <p:tgtEl>
                                          <p:spTgt spid="15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left)">
                                      <p:cBhvr>
                                        <p:cTn id="57" dur="500"/>
                                        <p:tgtEl>
                                          <p:spTgt spid="1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wipe(left)">
                                      <p:cBhvr>
                                        <p:cTn id="62" dur="500"/>
                                        <p:tgtEl>
                                          <p:spTgt spid="1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500"/>
                                        <p:tgtEl>
                                          <p:spTgt spid="1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wipe(left)">
                                      <p:cBhvr>
                                        <p:cTn id="72" dur="500"/>
                                        <p:tgtEl>
                                          <p:spTgt spid="1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wipe(left)">
                                      <p:cBhvr>
                                        <p:cTn id="77" dur="500"/>
                                        <p:tgtEl>
                                          <p:spTgt spid="1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49"/>
                                        </p:tgtEl>
                                        <p:attrNameLst>
                                          <p:attrName>style.visibility</p:attrName>
                                        </p:attrNameLst>
                                      </p:cBhvr>
                                      <p:to>
                                        <p:strVal val="visible"/>
                                      </p:to>
                                    </p:set>
                                    <p:animEffect transition="in" filter="wipe(left)">
                                      <p:cBhvr>
                                        <p:cTn id="82" dur="500"/>
                                        <p:tgtEl>
                                          <p:spTgt spid="14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wipe(left)">
                                      <p:cBhvr>
                                        <p:cTn id="87" dur="500"/>
                                        <p:tgtEl>
                                          <p:spTgt spid="1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wipe(left)">
                                      <p:cBhvr>
                                        <p:cTn id="92" dur="500"/>
                                        <p:tgtEl>
                                          <p:spTgt spid="1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wipe(up)">
                                      <p:cBhvr>
                                        <p:cTn id="97" dur="500"/>
                                        <p:tgtEl>
                                          <p:spTgt spid="15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55"/>
                                        </p:tgtEl>
                                        <p:attrNameLst>
                                          <p:attrName>style.visibility</p:attrName>
                                        </p:attrNameLst>
                                      </p:cBhvr>
                                      <p:to>
                                        <p:strVal val="visible"/>
                                      </p:to>
                                    </p:set>
                                    <p:animEffect transition="in" filter="wipe(left)">
                                      <p:cBhvr>
                                        <p:cTn id="10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6" grpId="0"/>
      <p:bldP spid="116" grpId="0"/>
      <p:bldP spid="117" grpId="0"/>
      <p:bldP spid="119" grpId="0"/>
      <p:bldP spid="121" grpId="0"/>
      <p:bldP spid="13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 name="Ομάδα 121"/>
          <p:cNvGrpSpPr/>
          <p:nvPr/>
        </p:nvGrpSpPr>
        <p:grpSpPr>
          <a:xfrm>
            <a:off x="135839" y="554370"/>
            <a:ext cx="3858061" cy="4080499"/>
            <a:chOff x="135839" y="554370"/>
            <a:chExt cx="3858061" cy="4080499"/>
          </a:xfrm>
        </p:grpSpPr>
        <p:grpSp>
          <p:nvGrpSpPr>
            <p:cNvPr id="3" name="Ομάδα 2"/>
            <p:cNvGrpSpPr/>
            <p:nvPr/>
          </p:nvGrpSpPr>
          <p:grpSpPr>
            <a:xfrm>
              <a:off x="135839" y="664122"/>
              <a:ext cx="3688129" cy="3386972"/>
              <a:chOff x="218484" y="1854376"/>
              <a:chExt cx="3688129" cy="3386972"/>
            </a:xfrm>
          </p:grpSpPr>
          <p:grpSp>
            <p:nvGrpSpPr>
              <p:cNvPr id="4" name="Ομάδα 3"/>
              <p:cNvGrpSpPr/>
              <p:nvPr/>
            </p:nvGrpSpPr>
            <p:grpSpPr>
              <a:xfrm>
                <a:off x="218484" y="1854376"/>
                <a:ext cx="3688129" cy="3386972"/>
                <a:chOff x="66084" y="1350286"/>
                <a:chExt cx="3688129" cy="3386972"/>
              </a:xfrm>
            </p:grpSpPr>
            <p:grpSp>
              <p:nvGrpSpPr>
                <p:cNvPr id="14" name="Ομάδα 13"/>
                <p:cNvGrpSpPr/>
                <p:nvPr/>
              </p:nvGrpSpPr>
              <p:grpSpPr>
                <a:xfrm>
                  <a:off x="66084" y="1350286"/>
                  <a:ext cx="3688129" cy="3386972"/>
                  <a:chOff x="66084" y="1350286"/>
                  <a:chExt cx="3688129" cy="3386972"/>
                </a:xfrm>
              </p:grpSpPr>
              <p:grpSp>
                <p:nvGrpSpPr>
                  <p:cNvPr id="16" name="Ομάδα 15"/>
                  <p:cNvGrpSpPr/>
                  <p:nvPr/>
                </p:nvGrpSpPr>
                <p:grpSpPr>
                  <a:xfrm>
                    <a:off x="66084" y="1456852"/>
                    <a:ext cx="3618917" cy="3280406"/>
                    <a:chOff x="66084" y="624519"/>
                    <a:chExt cx="3618917" cy="3280406"/>
                  </a:xfrm>
                </p:grpSpPr>
                <p:cxnSp>
                  <p:nvCxnSpPr>
                    <p:cNvPr id="20" name="Ευθύγραμμο βέλος σύνδεσης 19"/>
                    <p:cNvCxnSpPr/>
                    <p:nvPr/>
                  </p:nvCxnSpPr>
                  <p:spPr>
                    <a:xfrm>
                      <a:off x="2262108" y="3681046"/>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a:off x="2883428" y="3681047"/>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Ομάδα 21"/>
                    <p:cNvGrpSpPr/>
                    <p:nvPr/>
                  </p:nvGrpSpPr>
                  <p:grpSpPr>
                    <a:xfrm>
                      <a:off x="66084" y="624519"/>
                      <a:ext cx="3618917" cy="2997912"/>
                      <a:chOff x="66084" y="624519"/>
                      <a:chExt cx="3618917" cy="2997912"/>
                    </a:xfrm>
                  </p:grpSpPr>
                  <p:cxnSp>
                    <p:nvCxnSpPr>
                      <p:cNvPr id="26" name="Ευθεία γραμμή σύνδεσης 25"/>
                      <p:cNvCxnSpPr/>
                      <p:nvPr/>
                    </p:nvCxnSpPr>
                    <p:spPr>
                      <a:xfrm>
                        <a:off x="2821001" y="2060464"/>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a:off x="2201191" y="2056039"/>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517660" y="694857"/>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2768485" y="2949671"/>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788037" y="965507"/>
                        <a:ext cx="414000" cy="41287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1" name="Κύβος 30"/>
                      <p:cNvSpPr/>
                      <p:nvPr/>
                    </p:nvSpPr>
                    <p:spPr>
                      <a:xfrm flipH="1">
                        <a:off x="1148868" y="624519"/>
                        <a:ext cx="1707304" cy="2997912"/>
                      </a:xfrm>
                      <a:prstGeom prst="cube">
                        <a:avLst>
                          <a:gd name="adj" fmla="val 873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Ευθύγραμμο βέλος σύνδεσης 31"/>
                      <p:cNvCxnSpPr/>
                      <p:nvPr/>
                    </p:nvCxnSpPr>
                    <p:spPr>
                      <a:xfrm>
                        <a:off x="2769239" y="2948292"/>
                        <a:ext cx="396000" cy="396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66084" y="204874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3695" y="2006245"/>
                        <a:ext cx="415498" cy="369332"/>
                      </a:xfrm>
                      <a:prstGeom prst="rect">
                        <a:avLst/>
                      </a:prstGeom>
                      <a:noFill/>
                    </p:spPr>
                    <p:txBody>
                      <a:bodyPr wrap="none" rtlCol="0">
                        <a:spAutoFit/>
                      </a:bodyPr>
                      <a:lstStyle/>
                      <a:p>
                        <a:r>
                          <a:rPr lang="en-US" b="1" i="1" dirty="0">
                            <a:solidFill>
                              <a:srgbClr val="7030A0"/>
                            </a:solidFill>
                            <a:latin typeface="Times New Roman" panose="02020603050405020304" pitchFamily="18" charset="0"/>
                            <a:cs typeface="Times New Roman" panose="02020603050405020304" pitchFamily="18" charset="0"/>
                          </a:rPr>
                          <a:t>B</a:t>
                        </a:r>
                        <a:r>
                          <a:rPr lang="en-US" b="1" baseline="-25000" dirty="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2874951" y="1650559"/>
                        <a:ext cx="415498" cy="369332"/>
                      </a:xfrm>
                      <a:prstGeom prst="rect">
                        <a:avLst/>
                      </a:prstGeom>
                      <a:noFill/>
                    </p:spPr>
                    <p:txBody>
                      <a:bodyPr wrap="none" rtlCol="0">
                        <a:spAutoFit/>
                      </a:bodyPr>
                      <a:lstStyle/>
                      <a:p>
                        <a:r>
                          <a:rPr lang="en-US" b="1" i="1" dirty="0">
                            <a:solidFill>
                              <a:srgbClr val="7030A0"/>
                            </a:solidFill>
                            <a:latin typeface="Times New Roman" panose="02020603050405020304" pitchFamily="18" charset="0"/>
                            <a:cs typeface="Times New Roman" panose="02020603050405020304" pitchFamily="18" charset="0"/>
                          </a:rPr>
                          <a:t>B</a:t>
                        </a:r>
                        <a:r>
                          <a:rPr lang="en-US" b="1" baseline="-25000" dirty="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36" name="Ευθύγραμμο βέλος σύνδεσης 35"/>
                      <p:cNvCxnSpPr/>
                      <p:nvPr/>
                    </p:nvCxnSpPr>
                    <p:spPr>
                      <a:xfrm>
                        <a:off x="280898" y="2048740"/>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0488" y="988891"/>
                        <a:ext cx="274434" cy="369332"/>
                      </a:xfrm>
                      <a:prstGeom prst="rect">
                        <a:avLst/>
                      </a:prstGeom>
                      <a:noFill/>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2944211" y="2884764"/>
                        <a:ext cx="274434" cy="369332"/>
                      </a:xfrm>
                      <a:prstGeom prst="rect">
                        <a:avLst/>
                      </a:prstGeom>
                      <a:noFill/>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23" name="TextBox 22"/>
                    <p:cNvSpPr txBox="1"/>
                    <p:nvPr/>
                  </p:nvSpPr>
                  <p:spPr>
                    <a:xfrm>
                      <a:off x="2578083" y="3535593"/>
                      <a:ext cx="303288" cy="369332"/>
                    </a:xfrm>
                    <a:prstGeom prst="rect">
                      <a:avLst/>
                    </a:prstGeom>
                    <a:noFill/>
                  </p:spPr>
                  <p:txBody>
                    <a:bodyPr wrap="none" rtlCol="0">
                      <a:spAutoFit/>
                    </a:bodyPr>
                    <a:lstStyle/>
                    <a:p>
                      <a:r>
                        <a:rPr lang="el-GR" b="1" i="1" dirty="0">
                          <a:latin typeface="Times New Roman" panose="02020603050405020304" pitchFamily="18" charset="0"/>
                          <a:cs typeface="Times New Roman" panose="02020603050405020304" pitchFamily="18" charset="0"/>
                        </a:rPr>
                        <a:t>β</a:t>
                      </a:r>
                    </a:p>
                  </p:txBody>
                </p:sp>
                <p:cxnSp>
                  <p:nvCxnSpPr>
                    <p:cNvPr id="24" name="Ευθύγραμμο βέλος σύνδεσης 23"/>
                    <p:cNvCxnSpPr/>
                    <p:nvPr/>
                  </p:nvCxnSpPr>
                  <p:spPr>
                    <a:xfrm>
                      <a:off x="2554637" y="2013544"/>
                      <a:ext cx="0" cy="15220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28606" y="2688634"/>
                      <a:ext cx="312906" cy="369332"/>
                    </a:xfrm>
                    <a:prstGeom prst="rect">
                      <a:avLst/>
                    </a:prstGeom>
                    <a:noFill/>
                  </p:spPr>
                  <p:txBody>
                    <a:bodyPr wrap="none" rtlCol="0">
                      <a:spAutoFit/>
                    </a:bodyPr>
                    <a:lstStyle/>
                    <a:p>
                      <a:r>
                        <a:rPr lang="el-GR" b="1" i="1" dirty="0">
                          <a:latin typeface="Times New Roman" panose="02020603050405020304" pitchFamily="18" charset="0"/>
                          <a:cs typeface="Times New Roman" panose="02020603050405020304" pitchFamily="18" charset="0"/>
                        </a:rPr>
                        <a:t>α</a:t>
                      </a:r>
                    </a:p>
                  </p:txBody>
                </p:sp>
              </p:grpSp>
              <p:sp>
                <p:nvSpPr>
                  <p:cNvPr id="17" name="TextBox 16"/>
                  <p:cNvSpPr txBox="1"/>
                  <p:nvPr/>
                </p:nvSpPr>
                <p:spPr>
                  <a:xfrm>
                    <a:off x="3279428" y="4082785"/>
                    <a:ext cx="300082"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x</a:t>
                    </a:r>
                    <a:endParaRPr lang="el-GR" b="1"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466955" y="2801913"/>
                    <a:ext cx="287258"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y</a:t>
                    </a:r>
                    <a:endParaRPr lang="el-GR"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843000" y="1350286"/>
                    <a:ext cx="274434"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z</a:t>
                    </a:r>
                    <a:endParaRPr lang="el-GR" b="1" i="1"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1851424" y="2772538"/>
                  <a:ext cx="29848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e</a:t>
                  </a:r>
                  <a:endParaRPr lang="el-GR" sz="20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972999" y="2905326"/>
                <a:ext cx="434734" cy="338554"/>
              </a:xfrm>
              <a:prstGeom prst="rect">
                <a:avLst/>
              </a:prstGeom>
              <a:noFill/>
            </p:spPr>
            <p:txBody>
              <a:bodyPr wrap="none" rtlCol="0">
                <a:spAutoFit/>
              </a:bodyPr>
              <a:lstStyle/>
              <a:p>
                <a:r>
                  <a:rPr lang="en-US" sz="1600" b="1" i="1" dirty="0" err="1">
                    <a:solidFill>
                      <a:srgbClr val="7030A0"/>
                    </a:solidFill>
                    <a:latin typeface="Times New Roman" panose="02020603050405020304" pitchFamily="18" charset="0"/>
                    <a:cs typeface="Times New Roman" panose="02020603050405020304" pitchFamily="18" charset="0"/>
                  </a:rPr>
                  <a:t>F</a:t>
                </a:r>
                <a:r>
                  <a:rPr lang="en-US" sz="1600" b="1" baseline="-25000" dirty="0" err="1">
                    <a:solidFill>
                      <a:srgbClr val="7030A0"/>
                    </a:solidFill>
                    <a:latin typeface="Times New Roman" panose="02020603050405020304" pitchFamily="18" charset="0"/>
                    <a:cs typeface="Times New Roman" panose="02020603050405020304" pitchFamily="18" charset="0"/>
                  </a:rPr>
                  <a:t>m</a:t>
                </a:r>
                <a:endParaRPr lang="el-GR" sz="1600" b="1" i="1" dirty="0">
                  <a:solidFill>
                    <a:srgbClr val="7030A0"/>
                  </a:solidFill>
                  <a:latin typeface="Times New Roman" panose="02020603050405020304" pitchFamily="18" charset="0"/>
                  <a:cs typeface="Times New Roman" panose="02020603050405020304" pitchFamily="18" charset="0"/>
                </a:endParaRPr>
              </a:p>
            </p:txBody>
          </p:sp>
          <p:grpSp>
            <p:nvGrpSpPr>
              <p:cNvPr id="6" name="Ομάδα 5"/>
              <p:cNvGrpSpPr/>
              <p:nvPr/>
            </p:nvGrpSpPr>
            <p:grpSpPr>
              <a:xfrm>
                <a:off x="1864294" y="3120288"/>
                <a:ext cx="338554" cy="461665"/>
                <a:chOff x="5809215" y="1003881"/>
                <a:chExt cx="338554" cy="461665"/>
              </a:xfrm>
            </p:grpSpPr>
            <p:sp>
              <p:nvSpPr>
                <p:cNvPr id="12" name="Οβάλ 11"/>
                <p:cNvSpPr/>
                <p:nvPr/>
              </p:nvSpPr>
              <p:spPr>
                <a:xfrm>
                  <a:off x="5861538" y="117194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5809215" y="1003881"/>
                  <a:ext cx="33855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cxnSp>
            <p:nvCxnSpPr>
              <p:cNvPr id="7" name="Ευθύγραμμο βέλος σύνδεσης 6"/>
              <p:cNvCxnSpPr/>
              <p:nvPr/>
            </p:nvCxnSpPr>
            <p:spPr>
              <a:xfrm flipV="1">
                <a:off x="2021848" y="2872147"/>
                <a:ext cx="0" cy="43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rot="10800000">
                <a:off x="1592311" y="2964401"/>
                <a:ext cx="360000" cy="360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45556" y="2641818"/>
                <a:ext cx="389850" cy="369332"/>
              </a:xfrm>
              <a:prstGeom prst="rect">
                <a:avLst/>
              </a:prstGeom>
              <a:noFill/>
            </p:spPr>
            <p:txBody>
              <a:bodyPr wrap="square" rtlCol="0">
                <a:spAutoFit/>
              </a:bodyPr>
              <a:lstStyle/>
              <a:p>
                <a:r>
                  <a:rPr lang="el-GR" b="1" dirty="0">
                    <a:solidFill>
                      <a:srgbClr val="FF0000"/>
                    </a:solidFill>
                    <a:latin typeface="Times New Roman" panose="02020603050405020304" pitchFamily="18" charset="0"/>
                    <a:cs typeface="Times New Roman" panose="02020603050405020304" pitchFamily="18" charset="0"/>
                  </a:rPr>
                  <a:t>υ</a:t>
                </a:r>
                <a:r>
                  <a:rPr lang="en-US" b="1" baseline="-25000" dirty="0">
                    <a:solidFill>
                      <a:srgbClr val="FF0000"/>
                    </a:solidFill>
                    <a:latin typeface="Times New Roman" panose="02020603050405020304" pitchFamily="18" charset="0"/>
                    <a:cs typeface="Times New Roman" panose="02020603050405020304" pitchFamily="18" charset="0"/>
                  </a:rPr>
                  <a:t>d</a:t>
                </a:r>
                <a:endParaRPr lang="el-GR" b="1" dirty="0">
                  <a:solidFill>
                    <a:srgbClr val="FF0000"/>
                  </a:solidFill>
                  <a:latin typeface="Times New Roman" panose="02020603050405020304" pitchFamily="18" charset="0"/>
                  <a:cs typeface="Times New Roman" panose="02020603050405020304" pitchFamily="18" charset="0"/>
                </a:endParaRPr>
              </a:p>
            </p:txBody>
          </p:sp>
          <p:cxnSp>
            <p:nvCxnSpPr>
              <p:cNvPr id="10" name="Ευθεία γραμμή σύνδεσης 9"/>
              <p:cNvCxnSpPr/>
              <p:nvPr/>
            </p:nvCxnSpPr>
            <p:spPr>
              <a:xfrm flipH="1">
                <a:off x="2018142" y="1977058"/>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2018143" y="4169273"/>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Ορθογώνιο 38"/>
            <p:cNvSpPr/>
            <p:nvPr/>
          </p:nvSpPr>
          <p:spPr>
            <a:xfrm>
              <a:off x="288239" y="4265537"/>
              <a:ext cx="3310137" cy="369332"/>
            </a:xfrm>
            <a:prstGeom prst="rect">
              <a:avLst/>
            </a:prstGeom>
          </p:spPr>
          <p:txBody>
            <a:bodyPr wrap="none">
              <a:spAutoFit/>
            </a:bodyPr>
            <a:lstStyle/>
            <a:p>
              <a:r>
                <a:rPr lang="el-GR" b="1" dirty="0">
                  <a:solidFill>
                    <a:srgbClr val="FF0000"/>
                  </a:solidFill>
                  <a:latin typeface="Times New Roman" panose="02020603050405020304" pitchFamily="18" charset="0"/>
                  <a:cs typeface="Times New Roman" panose="02020603050405020304" pitchFamily="18" charset="0"/>
                </a:rPr>
                <a:t>Τελική κατάσταση (ισορροπία):</a:t>
              </a:r>
              <a:endParaRPr lang="el-GR" dirty="0">
                <a:solidFill>
                  <a:srgbClr val="FF0000"/>
                </a:solidFill>
              </a:endParaRPr>
            </a:p>
          </p:txBody>
        </p:sp>
        <p:grpSp>
          <p:nvGrpSpPr>
            <p:cNvPr id="40" name="Ομάδα 39"/>
            <p:cNvGrpSpPr/>
            <p:nvPr/>
          </p:nvGrpSpPr>
          <p:grpSpPr>
            <a:xfrm>
              <a:off x="1134311" y="554370"/>
              <a:ext cx="1765470" cy="3250471"/>
              <a:chOff x="1134311" y="554370"/>
              <a:chExt cx="1765470" cy="3250471"/>
            </a:xfrm>
          </p:grpSpPr>
          <p:grpSp>
            <p:nvGrpSpPr>
              <p:cNvPr id="41" name="Ομάδα 40"/>
              <p:cNvGrpSpPr/>
              <p:nvPr/>
            </p:nvGrpSpPr>
            <p:grpSpPr>
              <a:xfrm>
                <a:off x="1134311" y="2033131"/>
                <a:ext cx="1702140" cy="1771710"/>
                <a:chOff x="4980587" y="1984583"/>
                <a:chExt cx="1702140" cy="1771710"/>
              </a:xfrm>
            </p:grpSpPr>
            <p:sp>
              <p:nvSpPr>
                <p:cNvPr id="52" name="TextBox 51"/>
                <p:cNvSpPr txBox="1"/>
                <p:nvPr/>
              </p:nvSpPr>
              <p:spPr>
                <a:xfrm>
                  <a:off x="4980587" y="19845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53" name="TextBox 52"/>
                <p:cNvSpPr txBox="1"/>
                <p:nvPr/>
              </p:nvSpPr>
              <p:spPr>
                <a:xfrm>
                  <a:off x="5132987" y="21369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54" name="TextBox 53"/>
                <p:cNvSpPr txBox="1"/>
                <p:nvPr/>
              </p:nvSpPr>
              <p:spPr>
                <a:xfrm>
                  <a:off x="5285387" y="22893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55" name="TextBox 54"/>
                <p:cNvSpPr txBox="1"/>
                <p:nvPr/>
              </p:nvSpPr>
              <p:spPr>
                <a:xfrm>
                  <a:off x="5437787" y="24417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56" name="TextBox 55"/>
                <p:cNvSpPr txBox="1"/>
                <p:nvPr/>
              </p:nvSpPr>
              <p:spPr>
                <a:xfrm>
                  <a:off x="5590187" y="25941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57" name="TextBox 56"/>
                <p:cNvSpPr txBox="1"/>
                <p:nvPr/>
              </p:nvSpPr>
              <p:spPr>
                <a:xfrm>
                  <a:off x="5742587" y="27465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58" name="TextBox 57"/>
                <p:cNvSpPr txBox="1"/>
                <p:nvPr/>
              </p:nvSpPr>
              <p:spPr>
                <a:xfrm>
                  <a:off x="5894987" y="28989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59" name="TextBox 58"/>
                <p:cNvSpPr txBox="1"/>
                <p:nvPr/>
              </p:nvSpPr>
              <p:spPr>
                <a:xfrm>
                  <a:off x="6047387" y="30513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0" name="TextBox 59"/>
                <p:cNvSpPr txBox="1"/>
                <p:nvPr/>
              </p:nvSpPr>
              <p:spPr>
                <a:xfrm>
                  <a:off x="6199787" y="32037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sp>
              <p:nvSpPr>
                <p:cNvPr id="61" name="TextBox 60"/>
                <p:cNvSpPr txBox="1"/>
                <p:nvPr/>
              </p:nvSpPr>
              <p:spPr>
                <a:xfrm>
                  <a:off x="6352187" y="3356183"/>
                  <a:ext cx="330540" cy="400110"/>
                </a:xfrm>
                <a:prstGeom prst="rect">
                  <a:avLst/>
                </a:prstGeom>
                <a:noFill/>
              </p:spPr>
              <p:txBody>
                <a:bodyPr wrap="none" rtlCol="0">
                  <a:spAutoFit/>
                </a:bodyPr>
                <a:lstStyle/>
                <a:p>
                  <a:r>
                    <a:rPr lang="el-GR" sz="2000" b="1" dirty="0">
                      <a:latin typeface="Times New Roman" panose="02020603050405020304" pitchFamily="18" charset="0"/>
                      <a:cs typeface="Times New Roman" panose="02020603050405020304" pitchFamily="18" charset="0"/>
                    </a:rPr>
                    <a:t>+</a:t>
                  </a:r>
                </a:p>
              </p:txBody>
            </p:sp>
          </p:grpSp>
          <p:sp>
            <p:nvSpPr>
              <p:cNvPr id="42" name="TextBox 41"/>
              <p:cNvSpPr txBox="1"/>
              <p:nvPr/>
            </p:nvSpPr>
            <p:spPr>
              <a:xfrm>
                <a:off x="1240923" y="5543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393323" y="7067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545723" y="8591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698123" y="10115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1850523" y="11639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2002923" y="13163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155323" y="14687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2307723" y="16211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2460123" y="17735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2612523" y="1925970"/>
                <a:ext cx="28725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grpSp>
          <p:nvGrpSpPr>
            <p:cNvPr id="69" name="Ομάδα 68"/>
            <p:cNvGrpSpPr/>
            <p:nvPr/>
          </p:nvGrpSpPr>
          <p:grpSpPr>
            <a:xfrm>
              <a:off x="2809614" y="2257824"/>
              <a:ext cx="1184286" cy="2052326"/>
              <a:chOff x="11015266" y="2922880"/>
              <a:chExt cx="1184286" cy="2052326"/>
            </a:xfrm>
          </p:grpSpPr>
          <p:cxnSp>
            <p:nvCxnSpPr>
              <p:cNvPr id="72" name="Ευθεία γραμμή σύνδεσης 71"/>
              <p:cNvCxnSpPr/>
              <p:nvPr/>
            </p:nvCxnSpPr>
            <p:spPr>
              <a:xfrm>
                <a:off x="11015266" y="2922880"/>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p:cNvCxnSpPr/>
              <p:nvPr/>
            </p:nvCxnSpPr>
            <p:spPr>
              <a:xfrm>
                <a:off x="11062159" y="4435159"/>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Ευθύγραμμο βέλος σύνδεσης 73"/>
              <p:cNvCxnSpPr/>
              <p:nvPr/>
            </p:nvCxnSpPr>
            <p:spPr>
              <a:xfrm>
                <a:off x="11606929" y="3453157"/>
                <a:ext cx="0" cy="1522049"/>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75" name="Ορθογώνιο 74"/>
              <p:cNvSpPr/>
              <p:nvPr/>
            </p:nvSpPr>
            <p:spPr>
              <a:xfrm>
                <a:off x="11442614" y="4042397"/>
                <a:ext cx="756938" cy="369332"/>
              </a:xfrm>
              <a:prstGeom prst="rect">
                <a:avLst/>
              </a:prstGeom>
              <a:solidFill>
                <a:schemeClr val="bg1"/>
              </a:solidFill>
            </p:spPr>
            <p:txBody>
              <a:bodyPr wrap="none">
                <a:spAutoFit/>
              </a:bodyPr>
              <a:lstStyle/>
              <a:p>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l-GR" b="1" dirty="0">
                    <a:solidFill>
                      <a:srgbClr val="FF0000"/>
                    </a:solidFill>
                    <a:latin typeface="Times New Roman" panose="02020603050405020304" pitchFamily="18" charset="0"/>
                    <a:cs typeface="Times New Roman" panose="02020603050405020304" pitchFamily="18" charset="0"/>
                  </a:rPr>
                  <a:t>)</a:t>
                </a:r>
                <a:r>
                  <a:rPr lang="el-GR" b="1" baseline="-25000" dirty="0">
                    <a:solidFill>
                      <a:srgbClr val="FF0000"/>
                    </a:solidFill>
                    <a:latin typeface="Times New Roman" panose="02020603050405020304" pitchFamily="18" charset="0"/>
                    <a:cs typeface="Times New Roman" panose="02020603050405020304" pitchFamily="18" charset="0"/>
                  </a:rPr>
                  <a:t>Η</a:t>
                </a:r>
                <a:endParaRPr lang="el-GR" dirty="0"/>
              </a:p>
            </p:txBody>
          </p:sp>
        </p:grpSp>
        <p:grpSp>
          <p:nvGrpSpPr>
            <p:cNvPr id="77" name="Ομάδα 76"/>
            <p:cNvGrpSpPr/>
            <p:nvPr/>
          </p:nvGrpSpPr>
          <p:grpSpPr>
            <a:xfrm>
              <a:off x="2137745" y="2390546"/>
              <a:ext cx="484940" cy="576000"/>
              <a:chOff x="10274054" y="3314465"/>
              <a:chExt cx="484940" cy="576000"/>
            </a:xfrm>
          </p:grpSpPr>
          <p:cxnSp>
            <p:nvCxnSpPr>
              <p:cNvPr id="81" name="Ευθύγραμμο βέλος σύνδεσης 80"/>
              <p:cNvCxnSpPr/>
              <p:nvPr/>
            </p:nvCxnSpPr>
            <p:spPr>
              <a:xfrm flipH="1" flipV="1">
                <a:off x="10353880" y="3314465"/>
                <a:ext cx="0" cy="57600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Ορθογώνιο 81"/>
                  <p:cNvSpPr/>
                  <p:nvPr/>
                </p:nvSpPr>
                <p:spPr>
                  <a:xfrm>
                    <a:off x="10274054" y="3384205"/>
                    <a:ext cx="48494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a:solidFill>
                                    <a:srgbClr val="002060"/>
                                  </a:solidFill>
                                  <a:effectLst>
                                    <a:outerShdw blurRad="38100" dist="38100" dir="2700000" algn="tl">
                                      <a:srgbClr val="000000">
                                        <a:alpha val="43137"/>
                                      </a:srgbClr>
                                    </a:outerShdw>
                                  </a:effectLst>
                                  <a:latin typeface="Cambria Math" panose="02040503050406030204" pitchFamily="18" charset="0"/>
                                </a:rPr>
                                <m:t>𝑬</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𝐇</m:t>
                              </m:r>
                            </m:sub>
                          </m:sSub>
                        </m:oMath>
                      </m:oMathPara>
                    </a14:m>
                    <a:endParaRPr lang="el-GR" sz="1600" dirty="0">
                      <a:solidFill>
                        <a:srgbClr val="002060"/>
                      </a:solidFill>
                    </a:endParaRPr>
                  </a:p>
                </p:txBody>
              </p:sp>
            </mc:Choice>
            <mc:Fallback xmlns="">
              <p:sp>
                <p:nvSpPr>
                  <p:cNvPr id="82" name="Ορθογώνιο 81"/>
                  <p:cNvSpPr>
                    <a:spLocks noRot="1" noChangeAspect="1" noMove="1" noResize="1" noEditPoints="1" noAdjustHandles="1" noChangeArrowheads="1" noChangeShapeType="1" noTextEdit="1"/>
                  </p:cNvSpPr>
                  <p:nvPr/>
                </p:nvSpPr>
                <p:spPr>
                  <a:xfrm>
                    <a:off x="10274054" y="3384205"/>
                    <a:ext cx="484940" cy="338554"/>
                  </a:xfrm>
                  <a:prstGeom prst="rect">
                    <a:avLst/>
                  </a:prstGeom>
                  <a:blipFill>
                    <a:blip r:embed="rId4"/>
                    <a:stretch>
                      <a:fillRect b="-5455"/>
                    </a:stretch>
                  </a:blipFill>
                </p:spPr>
                <p:txBody>
                  <a:bodyPr/>
                  <a:lstStyle/>
                  <a:p>
                    <a:r>
                      <a:rPr lang="el-GR">
                        <a:noFill/>
                      </a:rPr>
                      <a:t> </a:t>
                    </a:r>
                  </a:p>
                </p:txBody>
              </p:sp>
            </mc:Fallback>
          </mc:AlternateContent>
        </p:grpSp>
        <p:grpSp>
          <p:nvGrpSpPr>
            <p:cNvPr id="91" name="Ομάδα 90"/>
            <p:cNvGrpSpPr/>
            <p:nvPr/>
          </p:nvGrpSpPr>
          <p:grpSpPr>
            <a:xfrm>
              <a:off x="1565216" y="2294512"/>
              <a:ext cx="452881" cy="452424"/>
              <a:chOff x="1565216" y="2294512"/>
              <a:chExt cx="452881" cy="452424"/>
            </a:xfrm>
          </p:grpSpPr>
          <p:cxnSp>
            <p:nvCxnSpPr>
              <p:cNvPr id="93" name="Ευθύγραμμο βέλος σύνδεσης 92"/>
              <p:cNvCxnSpPr/>
              <p:nvPr/>
            </p:nvCxnSpPr>
            <p:spPr>
              <a:xfrm>
                <a:off x="1927481" y="2314936"/>
                <a:ext cx="0" cy="432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Ορθογώνιο 93"/>
                  <p:cNvSpPr/>
                  <p:nvPr/>
                </p:nvSpPr>
                <p:spPr>
                  <a:xfrm>
                    <a:off x="1565216" y="2294512"/>
                    <a:ext cx="45288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t>𝑭</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𝐞</m:t>
                              </m:r>
                            </m:sub>
                          </m:sSub>
                        </m:oMath>
                      </m:oMathPara>
                    </a14:m>
                    <a:endParaRPr lang="el-GR" sz="1600" dirty="0">
                      <a:solidFill>
                        <a:srgbClr val="002060"/>
                      </a:solidFill>
                    </a:endParaRPr>
                  </a:p>
                </p:txBody>
              </p:sp>
            </mc:Choice>
            <mc:Fallback xmlns="">
              <p:sp>
                <p:nvSpPr>
                  <p:cNvPr id="57" name="Ορθογώνιο 56"/>
                  <p:cNvSpPr>
                    <a:spLocks noRot="1" noChangeAspect="1" noMove="1" noResize="1" noEditPoints="1" noAdjustHandles="1" noChangeArrowheads="1" noChangeShapeType="1" noTextEdit="1"/>
                  </p:cNvSpPr>
                  <p:nvPr/>
                </p:nvSpPr>
                <p:spPr>
                  <a:xfrm>
                    <a:off x="1565216" y="2294512"/>
                    <a:ext cx="452881" cy="338554"/>
                  </a:xfrm>
                  <a:prstGeom prst="rect">
                    <a:avLst/>
                  </a:prstGeom>
                  <a:blipFill>
                    <a:blip r:embed="rId9"/>
                    <a:stretch>
                      <a:fillRect/>
                    </a:stretch>
                  </a:blipFill>
                </p:spPr>
                <p:txBody>
                  <a:bodyPr/>
                  <a:lstStyle/>
                  <a:p>
                    <a:r>
                      <a:rPr lang="el-GR">
                        <a:noFill/>
                      </a:rPr>
                      <a:t> </a:t>
                    </a:r>
                  </a:p>
                </p:txBody>
              </p:sp>
            </mc:Fallback>
          </mc:AlternateContent>
        </p:grpSp>
      </p:grpSp>
      <p:sp>
        <p:nvSpPr>
          <p:cNvPr id="123" name="Ορθογώνιο 122"/>
          <p:cNvSpPr/>
          <p:nvPr/>
        </p:nvSpPr>
        <p:spPr>
          <a:xfrm>
            <a:off x="4066134" y="810943"/>
            <a:ext cx="1569122" cy="400110"/>
          </a:xfrm>
          <a:prstGeom prst="rect">
            <a:avLst/>
          </a:prstGeom>
        </p:spPr>
        <p:txBody>
          <a:bodyPr wrap="square">
            <a:spAutoFit/>
          </a:bodyPr>
          <a:lstStyle/>
          <a:p>
            <a:r>
              <a:rPr lang="el-GR" sz="2000" b="1" dirty="0">
                <a:solidFill>
                  <a:srgbClr val="FF0000"/>
                </a:solidFill>
                <a:latin typeface="Times New Roman" panose="02020603050405020304" pitchFamily="18" charset="0"/>
                <a:cs typeface="Times New Roman" panose="02020603050405020304" pitchFamily="18" charset="0"/>
              </a:rPr>
              <a:t>Αποδείξαμε: </a:t>
            </a:r>
            <a:endParaRPr lang="el-GR" sz="2000" dirty="0">
              <a:solidFill>
                <a:srgbClr val="FF0000"/>
              </a:solidFill>
            </a:endParaRPr>
          </a:p>
        </p:txBody>
      </p:sp>
      <p:sp>
        <p:nvSpPr>
          <p:cNvPr id="125" name="TextBox 124"/>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Φαινόμενο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Ομάδα 1"/>
          <p:cNvGrpSpPr/>
          <p:nvPr/>
        </p:nvGrpSpPr>
        <p:grpSpPr>
          <a:xfrm>
            <a:off x="5599763" y="673922"/>
            <a:ext cx="5761131" cy="735791"/>
            <a:chOff x="5599763" y="673922"/>
            <a:chExt cx="5761131" cy="735791"/>
          </a:xfrm>
        </p:grpSpPr>
        <p:sp>
          <p:nvSpPr>
            <p:cNvPr id="124" name="Ορθογώνιο 123"/>
            <p:cNvSpPr/>
            <p:nvPr/>
          </p:nvSpPr>
          <p:spPr>
            <a:xfrm>
              <a:off x="7387762" y="796506"/>
              <a:ext cx="3973132" cy="369332"/>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(Τάση </a:t>
              </a:r>
              <a:r>
                <a:rPr lang="en-US" b="1" dirty="0">
                  <a:latin typeface="Times New Roman" panose="02020603050405020304" pitchFamily="18" charset="0"/>
                  <a:cs typeface="Times New Roman" panose="02020603050405020304" pitchFamily="18" charset="0"/>
                </a:rPr>
                <a:t>Hall</a:t>
              </a:r>
              <a:r>
                <a:rPr lang="el-GR" b="1" dirty="0">
                  <a:latin typeface="Times New Roman" panose="02020603050405020304" pitchFamily="18" charset="0"/>
                  <a:cs typeface="Times New Roman" panose="02020603050405020304" pitchFamily="18" charset="0"/>
                </a:rPr>
                <a:t> ή Διαφορά Δυναμικού </a:t>
              </a:r>
              <a:r>
                <a:rPr lang="en-US" b="1" dirty="0">
                  <a:latin typeface="Times New Roman" panose="02020603050405020304" pitchFamily="18" charset="0"/>
                  <a:cs typeface="Times New Roman" panose="02020603050405020304" pitchFamily="18" charset="0"/>
                </a:rPr>
                <a:t>Hall)</a:t>
              </a:r>
              <a:endParaRPr lang="el-GR" dirty="0"/>
            </a:p>
          </p:txBody>
        </p:sp>
        <mc:AlternateContent xmlns:mc="http://schemas.openxmlformats.org/markup-compatibility/2006" xmlns:a14="http://schemas.microsoft.com/office/drawing/2010/main">
          <mc:Choice Requires="a14">
            <p:sp>
              <p:nvSpPr>
                <p:cNvPr id="126" name="Ορθογώνιο 125"/>
                <p:cNvSpPr/>
                <p:nvPr/>
              </p:nvSpPr>
              <p:spPr>
                <a:xfrm>
                  <a:off x="5599763" y="673922"/>
                  <a:ext cx="1753109" cy="735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i="0">
                                <a:solidFill>
                                  <a:srgbClr val="FF0000"/>
                                </a:solidFill>
                                <a:latin typeface="Cambria Math" panose="02040503050406030204" pitchFamily="18" charset="0"/>
                              </a:rPr>
                              <m:t>𝐇</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num>
                          <m:den>
                            <m:r>
                              <a:rPr lang="el-GR" b="1" i="1" smtClean="0">
                                <a:solidFill>
                                  <a:srgbClr val="FF0000"/>
                                </a:solidFill>
                                <a:latin typeface="Cambria Math" panose="02040503050406030204" pitchFamily="18" charset="0"/>
                              </a:rPr>
                              <m:t>𝜷</m:t>
                            </m:r>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den>
                        </m:f>
                      </m:oMath>
                    </m:oMathPara>
                  </a14:m>
                  <a:endParaRPr lang="el-GR" b="1" i="1" dirty="0"/>
                </a:p>
              </p:txBody>
            </p:sp>
          </mc:Choice>
          <mc:Fallback xmlns="">
            <p:sp>
              <p:nvSpPr>
                <p:cNvPr id="126" name="Ορθογώνιο 125"/>
                <p:cNvSpPr>
                  <a:spLocks noRot="1" noChangeAspect="1" noMove="1" noResize="1" noEditPoints="1" noAdjustHandles="1" noChangeArrowheads="1" noChangeShapeType="1" noTextEdit="1"/>
                </p:cNvSpPr>
                <p:nvPr/>
              </p:nvSpPr>
              <p:spPr>
                <a:xfrm>
                  <a:off x="5599763" y="673922"/>
                  <a:ext cx="1753109" cy="735791"/>
                </a:xfrm>
                <a:prstGeom prst="rect">
                  <a:avLst/>
                </a:prstGeom>
                <a:blipFill>
                  <a:blip r:embed="rId10"/>
                  <a:stretch>
                    <a:fillRect/>
                  </a:stretch>
                </a:blipFill>
              </p:spPr>
              <p:txBody>
                <a:bodyPr/>
                <a:lstStyle/>
                <a:p>
                  <a:r>
                    <a:rPr lang="el-GR">
                      <a:noFill/>
                    </a:rPr>
                    <a:t> </a:t>
                  </a:r>
                </a:p>
              </p:txBody>
            </p:sp>
          </mc:Fallback>
        </mc:AlternateContent>
      </p:grpSp>
      <p:sp>
        <p:nvSpPr>
          <p:cNvPr id="127" name="Ορθογώνιο 126"/>
          <p:cNvSpPr/>
          <p:nvPr/>
        </p:nvSpPr>
        <p:spPr>
          <a:xfrm>
            <a:off x="4059208" y="1553834"/>
            <a:ext cx="7301685" cy="67710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Η Τάση </a:t>
            </a:r>
            <a:r>
              <a:rPr lang="en-US" b="1" dirty="0">
                <a:latin typeface="Times New Roman" panose="02020603050405020304" pitchFamily="18" charset="0"/>
                <a:cs typeface="Times New Roman" panose="02020603050405020304" pitchFamily="18" charset="0"/>
              </a:rPr>
              <a:t>Hall</a:t>
            </a:r>
            <a:r>
              <a:rPr lang="el-GR" b="1" dirty="0">
                <a:latin typeface="Times New Roman" panose="02020603050405020304" pitchFamily="18" charset="0"/>
                <a:cs typeface="Times New Roman" panose="02020603050405020304" pitchFamily="18" charset="0"/>
              </a:rPr>
              <a:t> </a:t>
            </a:r>
            <a:r>
              <a:rPr lang="el-GR" sz="2000" b="1" dirty="0">
                <a:solidFill>
                  <a:srgbClr val="FF0000"/>
                </a:solidFill>
                <a:latin typeface="Times New Roman" panose="02020603050405020304" pitchFamily="18" charset="0"/>
                <a:cs typeface="Times New Roman" panose="02020603050405020304" pitchFamily="18" charset="0"/>
              </a:rPr>
              <a:t>(Δ</a:t>
            </a:r>
            <a:r>
              <a:rPr lang="en-US" sz="2000" b="1" i="1" dirty="0">
                <a:solidFill>
                  <a:srgbClr val="FF0000"/>
                </a:solidFill>
                <a:latin typeface="Times New Roman" panose="02020603050405020304" pitchFamily="18" charset="0"/>
                <a:cs typeface="Times New Roman" panose="02020603050405020304" pitchFamily="18" charset="0"/>
              </a:rPr>
              <a:t>V</a:t>
            </a:r>
            <a:r>
              <a:rPr lang="en-US" sz="2000" b="1" dirty="0">
                <a:solidFill>
                  <a:srgbClr val="FF0000"/>
                </a:solidFill>
                <a:latin typeface="Times New Roman" panose="02020603050405020304" pitchFamily="18" charset="0"/>
                <a:cs typeface="Times New Roman" panose="02020603050405020304" pitchFamily="18" charset="0"/>
              </a:rPr>
              <a:t>)</a:t>
            </a:r>
            <a:r>
              <a:rPr lang="el-GR" sz="2000" b="1" baseline="-25000" dirty="0">
                <a:solidFill>
                  <a:srgbClr val="FF0000"/>
                </a:solidFill>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η ένταση </a:t>
            </a:r>
            <a:r>
              <a:rPr lang="en-US" sz="2000" b="1" i="1" dirty="0">
                <a:solidFill>
                  <a:srgbClr val="FF0000"/>
                </a:solidFill>
                <a:latin typeface="Times New Roman" panose="02020603050405020304" pitchFamily="18" charset="0"/>
                <a:cs typeface="Times New Roman" panose="02020603050405020304" pitchFamily="18" charset="0"/>
              </a:rPr>
              <a:t>I</a:t>
            </a:r>
            <a:r>
              <a:rPr lang="el-GR" b="1" dirty="0">
                <a:latin typeface="Times New Roman" panose="02020603050405020304" pitchFamily="18" charset="0"/>
                <a:cs typeface="Times New Roman" panose="02020603050405020304" pitchFamily="18" charset="0"/>
              </a:rPr>
              <a:t> του ηλεκτρικού ρεύματος και το πάχος </a:t>
            </a:r>
            <a:r>
              <a:rPr lang="el-GR" sz="2000" b="1" i="1" dirty="0">
                <a:solidFill>
                  <a:srgbClr val="FF0000"/>
                </a:solidFill>
                <a:latin typeface="Times New Roman" panose="02020603050405020304" pitchFamily="18" charset="0"/>
                <a:cs typeface="Times New Roman" panose="02020603050405020304" pitchFamily="18" charset="0"/>
              </a:rPr>
              <a:t>β</a:t>
            </a:r>
            <a:r>
              <a:rPr lang="el-GR" b="1" dirty="0">
                <a:latin typeface="Times New Roman" panose="02020603050405020304" pitchFamily="18" charset="0"/>
                <a:cs typeface="Times New Roman" panose="02020603050405020304" pitchFamily="18" charset="0"/>
              </a:rPr>
              <a:t> του αγώγιμου πλακιδίου είναι μεγέθη που εύκολα μετρούνται</a:t>
            </a:r>
            <a:endParaRPr lang="el-GR" dirty="0"/>
          </a:p>
        </p:txBody>
      </p:sp>
      <p:sp>
        <p:nvSpPr>
          <p:cNvPr id="129" name="Ορθογώνιο 128"/>
          <p:cNvSpPr/>
          <p:nvPr/>
        </p:nvSpPr>
        <p:spPr>
          <a:xfrm>
            <a:off x="4066134" y="2426116"/>
            <a:ext cx="7301685" cy="646331"/>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Πλακίδια πολύ μικρών διαστάσεων (π.χ. α = 0,5 </a:t>
            </a:r>
            <a:r>
              <a:rPr lang="en-US" b="1" dirty="0">
                <a:latin typeface="Times New Roman" panose="02020603050405020304" pitchFamily="18" charset="0"/>
                <a:cs typeface="Times New Roman" panose="02020603050405020304" pitchFamily="18" charset="0"/>
              </a:rPr>
              <a:t>cm</a:t>
            </a:r>
            <a:r>
              <a:rPr lang="el-GR" b="1" dirty="0">
                <a:latin typeface="Times New Roman" panose="02020603050405020304" pitchFamily="18" charset="0"/>
                <a:cs typeface="Times New Roman" panose="02020603050405020304" pitchFamily="18" charset="0"/>
              </a:rPr>
              <a:t> και β = 0,2 </a:t>
            </a:r>
            <a:r>
              <a:rPr lang="en-US" b="1" dirty="0">
                <a:latin typeface="Times New Roman" panose="02020603050405020304" pitchFamily="18" charset="0"/>
                <a:cs typeface="Times New Roman" panose="02020603050405020304" pitchFamily="18" charset="0"/>
              </a:rPr>
              <a:t>mm</a:t>
            </a:r>
            <a:r>
              <a:rPr lang="el-GR" b="1" dirty="0">
                <a:latin typeface="Times New Roman" panose="02020603050405020304" pitchFamily="18" charset="0"/>
                <a:cs typeface="Times New Roman" panose="02020603050405020304" pitchFamily="18" charset="0"/>
              </a:rPr>
              <a:t>) από αγώγιμο ή ημιαγωγό υλικό χρησιμοποιούνται ως </a:t>
            </a:r>
            <a:r>
              <a:rPr lang="el-GR" b="1" dirty="0">
                <a:solidFill>
                  <a:srgbClr val="FF0000"/>
                </a:solidFill>
                <a:latin typeface="Times New Roman" panose="02020603050405020304" pitchFamily="18" charset="0"/>
                <a:cs typeface="Times New Roman" panose="02020603050405020304" pitchFamily="18" charset="0"/>
              </a:rPr>
              <a:t>αισθητήρες μέτρησης</a:t>
            </a:r>
            <a:r>
              <a:rPr lang="el-GR" b="1" dirty="0">
                <a:latin typeface="Times New Roman" panose="02020603050405020304" pitchFamily="18" charset="0"/>
                <a:cs typeface="Times New Roman" panose="02020603050405020304" pitchFamily="18" charset="0"/>
              </a:rPr>
              <a:t>:</a:t>
            </a:r>
            <a:endParaRPr lang="el-GR" dirty="0"/>
          </a:p>
        </p:txBody>
      </p:sp>
      <p:grpSp>
        <p:nvGrpSpPr>
          <p:cNvPr id="62" name="Ομάδα 61"/>
          <p:cNvGrpSpPr/>
          <p:nvPr/>
        </p:nvGrpSpPr>
        <p:grpSpPr>
          <a:xfrm>
            <a:off x="4040909" y="3187596"/>
            <a:ext cx="5040872" cy="616515"/>
            <a:chOff x="4040909" y="3187596"/>
            <a:chExt cx="5040872" cy="616515"/>
          </a:xfrm>
        </p:grpSpPr>
        <p:sp>
          <p:nvSpPr>
            <p:cNvPr id="130" name="Ορθογώνιο 129"/>
            <p:cNvSpPr/>
            <p:nvPr/>
          </p:nvSpPr>
          <p:spPr>
            <a:xfrm>
              <a:off x="4040909" y="3310040"/>
              <a:ext cx="3041072" cy="369332"/>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Της μαγνητικής επαγωγής Β:</a:t>
              </a:r>
            </a:p>
          </p:txBody>
        </p:sp>
        <mc:AlternateContent xmlns:mc="http://schemas.openxmlformats.org/markup-compatibility/2006" xmlns:a14="http://schemas.microsoft.com/office/drawing/2010/main">
          <mc:Choice Requires="a14">
            <p:sp>
              <p:nvSpPr>
                <p:cNvPr id="131" name="Ορθογώνιο 130"/>
                <p:cNvSpPr/>
                <p:nvPr/>
              </p:nvSpPr>
              <p:spPr>
                <a:xfrm>
                  <a:off x="7072192" y="3187596"/>
                  <a:ext cx="2009589"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l-GR" b="1" i="1">
                                <a:solidFill>
                                  <a:srgbClr val="FF0000"/>
                                </a:solidFill>
                                <a:latin typeface="Cambria Math" panose="02040503050406030204" pitchFamily="18" charset="0"/>
                              </a:rPr>
                              <m:t>𝜷</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r>
                              <a:rPr lang="en-US" b="1" i="1" smtClean="0">
                                <a:solidFill>
                                  <a:srgbClr val="FF0000"/>
                                </a:solidFill>
                                <a:latin typeface="Cambria Math" panose="02040503050406030204" pitchFamily="18" charset="0"/>
                              </a:rPr>
                              <m:t> </m:t>
                            </m:r>
                          </m:num>
                          <m:den>
                            <m:r>
                              <a:rPr lang="en-US" b="1" i="1">
                                <a:solidFill>
                                  <a:srgbClr val="FF0000"/>
                                </a:solidFill>
                                <a:latin typeface="Cambria Math" panose="02040503050406030204" pitchFamily="18" charset="0"/>
                              </a:rPr>
                              <m:t>𝑰</m:t>
                            </m:r>
                          </m:den>
                        </m:f>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oMath>
                    </m:oMathPara>
                  </a14:m>
                  <a:endParaRPr lang="el-GR" b="1" i="1" dirty="0"/>
                </a:p>
              </p:txBody>
            </p:sp>
          </mc:Choice>
          <mc:Fallback xmlns="">
            <p:sp>
              <p:nvSpPr>
                <p:cNvPr id="131" name="Ορθογώνιο 130"/>
                <p:cNvSpPr>
                  <a:spLocks noRot="1" noChangeAspect="1" noMove="1" noResize="1" noEditPoints="1" noAdjustHandles="1" noChangeArrowheads="1" noChangeShapeType="1" noTextEdit="1"/>
                </p:cNvSpPr>
                <p:nvPr/>
              </p:nvSpPr>
              <p:spPr>
                <a:xfrm>
                  <a:off x="7072192" y="3187596"/>
                  <a:ext cx="2009589" cy="616515"/>
                </a:xfrm>
                <a:prstGeom prst="rect">
                  <a:avLst/>
                </a:prstGeom>
                <a:blipFill>
                  <a:blip r:embed="rId11"/>
                  <a:stretch>
                    <a:fillRect/>
                  </a:stretch>
                </a:blipFill>
              </p:spPr>
              <p:txBody>
                <a:bodyPr/>
                <a:lstStyle/>
                <a:p>
                  <a:r>
                    <a:rPr lang="el-GR">
                      <a:noFill/>
                    </a:rPr>
                    <a:t> </a:t>
                  </a:r>
                </a:p>
              </p:txBody>
            </p:sp>
          </mc:Fallback>
        </mc:AlternateContent>
      </p:grpSp>
      <p:sp>
        <p:nvSpPr>
          <p:cNvPr id="132" name="Ορθογώνιο 131"/>
          <p:cNvSpPr/>
          <p:nvPr/>
        </p:nvSpPr>
        <p:spPr>
          <a:xfrm>
            <a:off x="9087626" y="3297295"/>
            <a:ext cx="3118543" cy="892552"/>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Όταν είναι γνωστή η αριθμητική πυκνότητα ηλεκτρονίων </a:t>
            </a:r>
            <a:r>
              <a:rPr lang="en-US" sz="2000" b="1" i="1" dirty="0">
                <a:solidFill>
                  <a:srgbClr val="FF0000"/>
                </a:solidFill>
                <a:latin typeface="Times New Roman" panose="02020603050405020304" pitchFamily="18" charset="0"/>
                <a:cs typeface="Times New Roman" panose="02020603050405020304" pitchFamily="18" charset="0"/>
              </a:rPr>
              <a:t>n</a:t>
            </a:r>
            <a:r>
              <a:rPr lang="en-US" sz="2000" b="1" baseline="-25000" dirty="0">
                <a:solidFill>
                  <a:srgbClr val="FF0000"/>
                </a:solidFill>
                <a:latin typeface="Times New Roman" panose="02020603050405020304" pitchFamily="18" charset="0"/>
                <a:cs typeface="Times New Roman" panose="02020603050405020304" pitchFamily="18" charset="0"/>
              </a:rPr>
              <a:t>e</a:t>
            </a:r>
            <a:r>
              <a:rPr lang="el-GR" sz="1600" b="1" dirty="0">
                <a:latin typeface="Times New Roman" panose="02020603050405020304" pitchFamily="18" charset="0"/>
                <a:cs typeface="Times New Roman" panose="02020603050405020304" pitchFamily="18" charset="0"/>
              </a:rPr>
              <a:t> του αγώγιμου πλακιδίου</a:t>
            </a:r>
            <a:r>
              <a:rPr lang="en-US" sz="1600" b="1" dirty="0">
                <a:latin typeface="Times New Roman" panose="02020603050405020304" pitchFamily="18" charset="0"/>
                <a:cs typeface="Times New Roman" panose="02020603050405020304" pitchFamily="18" charset="0"/>
              </a:rPr>
              <a:t>.</a:t>
            </a:r>
            <a:endParaRPr lang="el-GR" sz="1600" dirty="0"/>
          </a:p>
        </p:txBody>
      </p:sp>
      <p:grpSp>
        <p:nvGrpSpPr>
          <p:cNvPr id="63" name="Ομάδα 62"/>
          <p:cNvGrpSpPr/>
          <p:nvPr/>
        </p:nvGrpSpPr>
        <p:grpSpPr>
          <a:xfrm>
            <a:off x="4055079" y="4334314"/>
            <a:ext cx="4850511" cy="762601"/>
            <a:chOff x="4055079" y="4334314"/>
            <a:chExt cx="4850511" cy="762601"/>
          </a:xfrm>
        </p:grpSpPr>
        <p:sp>
          <p:nvSpPr>
            <p:cNvPr id="133" name="Ορθογώνιο 132"/>
            <p:cNvSpPr/>
            <p:nvPr/>
          </p:nvSpPr>
          <p:spPr>
            <a:xfrm>
              <a:off x="4055079" y="4334314"/>
              <a:ext cx="3153787" cy="646331"/>
            </a:xfrm>
            <a:prstGeom prst="rect">
              <a:avLst/>
            </a:prstGeom>
          </p:spPr>
          <p:txBody>
            <a:bodyPr wrap="square">
              <a:spAutoFit/>
            </a:bodyPr>
            <a:lstStyle/>
            <a:p>
              <a:pPr algn="r"/>
              <a:r>
                <a:rPr lang="el-GR" b="1" dirty="0">
                  <a:latin typeface="Times New Roman" panose="02020603050405020304" pitchFamily="18" charset="0"/>
                  <a:cs typeface="Times New Roman" panose="02020603050405020304" pitchFamily="18" charset="0"/>
                </a:rPr>
                <a:t>Της αριθμητικής πυκνότητας  ηλεκτρονίων ενός υλικού:</a:t>
              </a:r>
            </a:p>
          </p:txBody>
        </p:sp>
        <mc:AlternateContent xmlns:mc="http://schemas.openxmlformats.org/markup-compatibility/2006" xmlns:a14="http://schemas.microsoft.com/office/drawing/2010/main">
          <mc:Choice Requires="a14">
            <p:sp>
              <p:nvSpPr>
                <p:cNvPr id="134" name="Ορθογώνιο 133"/>
                <p:cNvSpPr/>
                <p:nvPr/>
              </p:nvSpPr>
              <p:spPr>
                <a:xfrm>
                  <a:off x="7165305" y="4428014"/>
                  <a:ext cx="1740285" cy="668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num>
                          <m:den>
                            <m:r>
                              <a:rPr lang="el-GR" b="1" i="1" smtClean="0">
                                <a:solidFill>
                                  <a:srgbClr val="FF0000"/>
                                </a:solidFill>
                                <a:latin typeface="Cambria Math" panose="02040503050406030204" pitchFamily="18" charset="0"/>
                              </a:rPr>
                              <m:t>𝜷</m:t>
                            </m:r>
                            <m:r>
                              <a:rPr lang="en-US" b="1" i="1">
                                <a:solidFill>
                                  <a:srgbClr val="FF0000"/>
                                </a:solidFill>
                                <a:latin typeface="Cambria Math" panose="02040503050406030204" pitchFamily="18" charset="0"/>
                              </a:rPr>
                              <m:t>𝒆</m:t>
                            </m:r>
                            <m:r>
                              <a:rPr lang="el-GR" b="1" i="1" smtClean="0">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den>
                        </m:f>
                      </m:oMath>
                    </m:oMathPara>
                  </a14:m>
                  <a:endParaRPr lang="el-GR" b="1" i="1" dirty="0"/>
                </a:p>
              </p:txBody>
            </p:sp>
          </mc:Choice>
          <mc:Fallback xmlns="">
            <p:sp>
              <p:nvSpPr>
                <p:cNvPr id="134" name="Ορθογώνιο 133"/>
                <p:cNvSpPr>
                  <a:spLocks noRot="1" noChangeAspect="1" noMove="1" noResize="1" noEditPoints="1" noAdjustHandles="1" noChangeArrowheads="1" noChangeShapeType="1" noTextEdit="1"/>
                </p:cNvSpPr>
                <p:nvPr/>
              </p:nvSpPr>
              <p:spPr>
                <a:xfrm>
                  <a:off x="7165305" y="4428014"/>
                  <a:ext cx="1740285" cy="668901"/>
                </a:xfrm>
                <a:prstGeom prst="rect">
                  <a:avLst/>
                </a:prstGeom>
                <a:blipFill>
                  <a:blip r:embed="rId12"/>
                  <a:stretch>
                    <a:fillRect/>
                  </a:stretch>
                </a:blipFill>
              </p:spPr>
              <p:txBody>
                <a:bodyPr/>
                <a:lstStyle/>
                <a:p>
                  <a:r>
                    <a:rPr lang="el-GR">
                      <a:noFill/>
                    </a:rPr>
                    <a:t> </a:t>
                  </a:r>
                </a:p>
              </p:txBody>
            </p:sp>
          </mc:Fallback>
        </mc:AlternateContent>
      </p:grpSp>
      <p:sp>
        <p:nvSpPr>
          <p:cNvPr id="135" name="Ορθογώνιο 134"/>
          <p:cNvSpPr/>
          <p:nvPr/>
        </p:nvSpPr>
        <p:spPr>
          <a:xfrm>
            <a:off x="8886058" y="4575928"/>
            <a:ext cx="3043665" cy="523220"/>
          </a:xfrm>
          <a:prstGeom prst="rect">
            <a:avLst/>
          </a:prstGeom>
        </p:spPr>
        <p:txBody>
          <a:bodyPr wrap="square">
            <a:spAutoFit/>
          </a:bodyPr>
          <a:lstStyle/>
          <a:p>
            <a:r>
              <a:rPr lang="el-GR" sz="1400" b="1" dirty="0">
                <a:latin typeface="Times New Roman" panose="02020603050405020304" pitchFamily="18" charset="0"/>
                <a:cs typeface="Times New Roman" panose="02020603050405020304" pitchFamily="18" charset="0"/>
              </a:rPr>
              <a:t>Όταν είναι γνωστή η Μαγνητική Επαγωγή</a:t>
            </a:r>
            <a:endParaRPr lang="el-GR" sz="1400" dirty="0"/>
          </a:p>
        </p:txBody>
      </p:sp>
    </p:spTree>
    <p:extLst>
      <p:ext uri="{BB962C8B-B14F-4D97-AF65-F5344CB8AC3E}">
        <p14:creationId xmlns:p14="http://schemas.microsoft.com/office/powerpoint/2010/main" val="17332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up)">
                                      <p:cBhvr>
                                        <p:cTn id="17" dur="5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wipe(up)">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wipe(up)">
                                      <p:cBhvr>
                                        <p:cTn id="32" dur="500"/>
                                        <p:tgtEl>
                                          <p:spTgt spid="1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wipe(up)">
                                      <p:cBhvr>
                                        <p:cTn id="4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7" grpId="0"/>
      <p:bldP spid="129" grpId="0"/>
      <p:bldP spid="132" grpId="0"/>
      <p:bldP spid="1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Επιλογέας</a:t>
            </a: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Ταχύτητας Φορτισμένων Σωματιδίων</a:t>
            </a:r>
          </a:p>
        </p:txBody>
      </p:sp>
      <p:sp>
        <p:nvSpPr>
          <p:cNvPr id="264" name="Ορθογώνιο 263"/>
          <p:cNvSpPr/>
          <p:nvPr/>
        </p:nvSpPr>
        <p:spPr>
          <a:xfrm>
            <a:off x="5417491" y="3802397"/>
            <a:ext cx="6680725" cy="738664"/>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Η πηγή της δέσμης παράγει φορτισμένα σωματίδια σε μια ευρεία περιοχή ταχυτήτων </a:t>
            </a:r>
            <a:r>
              <a:rPr lang="el-GR" sz="2400" b="1" dirty="0">
                <a:solidFill>
                  <a:srgbClr val="FF0000"/>
                </a:solidFill>
                <a:latin typeface="Times New Roman" panose="02020603050405020304" pitchFamily="18" charset="0"/>
                <a:cs typeface="Times New Roman" panose="02020603050405020304" pitchFamily="18" charset="0"/>
              </a:rPr>
              <a:t>υ</a:t>
            </a:r>
            <a:r>
              <a:rPr lang="el-GR" b="1" dirty="0">
                <a:latin typeface="Times New Roman" panose="02020603050405020304" pitchFamily="18" charset="0"/>
                <a:cs typeface="Times New Roman" panose="02020603050405020304" pitchFamily="18" charset="0"/>
              </a:rPr>
              <a:t>.</a:t>
            </a:r>
          </a:p>
        </p:txBody>
      </p:sp>
      <p:cxnSp>
        <p:nvCxnSpPr>
          <p:cNvPr id="26" name="Ευθεία γραμμή σύνδεσης 25"/>
          <p:cNvCxnSpPr/>
          <p:nvPr/>
        </p:nvCxnSpPr>
        <p:spPr>
          <a:xfrm>
            <a:off x="-106059" y="1634956"/>
            <a:ext cx="0" cy="1993162"/>
          </a:xfrm>
          <a:prstGeom prst="line">
            <a:avLst/>
          </a:prstGeom>
        </p:spPr>
        <p:style>
          <a:lnRef idx="1">
            <a:schemeClr val="accent1"/>
          </a:lnRef>
          <a:fillRef idx="0">
            <a:schemeClr val="accent1"/>
          </a:fillRef>
          <a:effectRef idx="0">
            <a:schemeClr val="accent1"/>
          </a:effectRef>
          <a:fontRef idx="minor">
            <a:schemeClr val="tx1"/>
          </a:fontRef>
        </p:style>
      </p:cxnSp>
      <p:grpSp>
        <p:nvGrpSpPr>
          <p:cNvPr id="332" name="Ομάδα 331"/>
          <p:cNvGrpSpPr/>
          <p:nvPr/>
        </p:nvGrpSpPr>
        <p:grpSpPr>
          <a:xfrm>
            <a:off x="358264" y="848199"/>
            <a:ext cx="11739953" cy="4067812"/>
            <a:chOff x="358264" y="179988"/>
            <a:chExt cx="11739953" cy="4067812"/>
          </a:xfrm>
        </p:grpSpPr>
        <p:grpSp>
          <p:nvGrpSpPr>
            <p:cNvPr id="319" name="Ομάδα 318"/>
            <p:cNvGrpSpPr/>
            <p:nvPr/>
          </p:nvGrpSpPr>
          <p:grpSpPr>
            <a:xfrm>
              <a:off x="513856" y="179988"/>
              <a:ext cx="11584361" cy="2605736"/>
              <a:chOff x="513856" y="179988"/>
              <a:chExt cx="11584361" cy="2605736"/>
            </a:xfrm>
          </p:grpSpPr>
          <p:sp>
            <p:nvSpPr>
              <p:cNvPr id="262" name="Ορθογώνιο 261"/>
              <p:cNvSpPr/>
              <p:nvPr/>
            </p:nvSpPr>
            <p:spPr>
              <a:xfrm>
                <a:off x="5420775" y="179988"/>
                <a:ext cx="6677442" cy="92333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Ο </a:t>
                </a:r>
                <a:r>
                  <a:rPr lang="el-GR" b="1" dirty="0" err="1">
                    <a:latin typeface="Times New Roman" panose="02020603050405020304" pitchFamily="18" charset="0"/>
                    <a:cs typeface="Times New Roman" panose="02020603050405020304" pitchFamily="18" charset="0"/>
                  </a:rPr>
                  <a:t>επιλογέας</a:t>
                </a:r>
                <a:r>
                  <a:rPr lang="el-GR" b="1" dirty="0">
                    <a:latin typeface="Times New Roman" panose="02020603050405020304" pitchFamily="18" charset="0"/>
                    <a:cs typeface="Times New Roman" panose="02020603050405020304" pitchFamily="18" charset="0"/>
                  </a:rPr>
                  <a:t> ταχυτήτων είναι διάταξη στη οποία συνυπάρχουν ένα μαγνητικό και ένα ηλεκτρικό πεδίο τα οποία είναι κάθετα μεταξύ τους</a:t>
                </a:r>
              </a:p>
            </p:txBody>
          </p:sp>
          <p:grpSp>
            <p:nvGrpSpPr>
              <p:cNvPr id="27" name="Ομάδα 26"/>
              <p:cNvGrpSpPr/>
              <p:nvPr/>
            </p:nvGrpSpPr>
            <p:grpSpPr>
              <a:xfrm>
                <a:off x="513856" y="1048806"/>
                <a:ext cx="3296144" cy="1736918"/>
                <a:chOff x="513856" y="1048806"/>
                <a:chExt cx="3296144" cy="1736918"/>
              </a:xfrm>
            </p:grpSpPr>
            <p:grpSp>
              <p:nvGrpSpPr>
                <p:cNvPr id="21" name="Ομάδα 20"/>
                <p:cNvGrpSpPr/>
                <p:nvPr/>
              </p:nvGrpSpPr>
              <p:grpSpPr>
                <a:xfrm>
                  <a:off x="513856" y="1048806"/>
                  <a:ext cx="3296144" cy="1736918"/>
                  <a:chOff x="513856" y="966745"/>
                  <a:chExt cx="3296144" cy="1736918"/>
                </a:xfrm>
              </p:grpSpPr>
              <p:grpSp>
                <p:nvGrpSpPr>
                  <p:cNvPr id="10" name="Ομάδα 9"/>
                  <p:cNvGrpSpPr/>
                  <p:nvPr/>
                </p:nvGrpSpPr>
                <p:grpSpPr>
                  <a:xfrm>
                    <a:off x="513856" y="966745"/>
                    <a:ext cx="3186118" cy="1736918"/>
                    <a:chOff x="642809" y="966745"/>
                    <a:chExt cx="3186118" cy="1736918"/>
                  </a:xfrm>
                </p:grpSpPr>
                <p:cxnSp>
                  <p:nvCxnSpPr>
                    <p:cNvPr id="5" name="Ευθεία γραμμή σύνδεσης 4"/>
                    <p:cNvCxnSpPr/>
                    <p:nvPr/>
                  </p:nvCxnSpPr>
                  <p:spPr>
                    <a:xfrm>
                      <a:off x="768927" y="1236519"/>
                      <a:ext cx="3060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Ευθεία γραμμή σύνδεσης 6"/>
                    <p:cNvCxnSpPr/>
                    <p:nvPr/>
                  </p:nvCxnSpPr>
                  <p:spPr>
                    <a:xfrm>
                      <a:off x="765462" y="2428019"/>
                      <a:ext cx="306000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3" name="Ομάδα 2"/>
                    <p:cNvGrpSpPr/>
                    <p:nvPr/>
                  </p:nvGrpSpPr>
                  <p:grpSpPr>
                    <a:xfrm>
                      <a:off x="765462" y="1326150"/>
                      <a:ext cx="2851200" cy="114946"/>
                      <a:chOff x="765462" y="1326150"/>
                      <a:chExt cx="2851200" cy="114946"/>
                    </a:xfrm>
                  </p:grpSpPr>
                  <p:grpSp>
                    <p:nvGrpSpPr>
                      <p:cNvPr id="9" name="Ομάδα 8"/>
                      <p:cNvGrpSpPr/>
                      <p:nvPr/>
                    </p:nvGrpSpPr>
                    <p:grpSpPr>
                      <a:xfrm>
                        <a:off x="765462" y="1333096"/>
                        <a:ext cx="108000" cy="108000"/>
                        <a:chOff x="3434316" y="2934586"/>
                        <a:chExt cx="615498" cy="615498"/>
                      </a:xfrm>
                    </p:grpSpPr>
                    <p:cxnSp>
                      <p:nvCxnSpPr>
                        <p:cNvPr id="11" name="Ευθεία γραμμή σύνδεσης 1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 name="Ομάδα 15"/>
                      <p:cNvGrpSpPr/>
                      <p:nvPr/>
                    </p:nvGrpSpPr>
                    <p:grpSpPr>
                      <a:xfrm>
                        <a:off x="1070262" y="1326166"/>
                        <a:ext cx="108000" cy="108000"/>
                        <a:chOff x="3434316" y="2934586"/>
                        <a:chExt cx="615498" cy="615498"/>
                      </a:xfrm>
                    </p:grpSpPr>
                    <p:cxnSp>
                      <p:nvCxnSpPr>
                        <p:cNvPr id="17" name="Ευθεία γραμμή σύνδεσης 1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Ομάδα 21"/>
                      <p:cNvGrpSpPr/>
                      <p:nvPr/>
                    </p:nvGrpSpPr>
                    <p:grpSpPr>
                      <a:xfrm>
                        <a:off x="1375062" y="1329627"/>
                        <a:ext cx="108000" cy="108000"/>
                        <a:chOff x="3434316" y="2934586"/>
                        <a:chExt cx="615498" cy="615498"/>
                      </a:xfrm>
                    </p:grpSpPr>
                    <p:cxnSp>
                      <p:nvCxnSpPr>
                        <p:cNvPr id="23" name="Ευθεία γραμμή σύνδεσης 2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 name="Ομάδα 27"/>
                      <p:cNvGrpSpPr/>
                      <p:nvPr/>
                    </p:nvGrpSpPr>
                    <p:grpSpPr>
                      <a:xfrm>
                        <a:off x="1679862" y="1333088"/>
                        <a:ext cx="108000" cy="108000"/>
                        <a:chOff x="3434316" y="2934586"/>
                        <a:chExt cx="615498" cy="615498"/>
                      </a:xfrm>
                    </p:grpSpPr>
                    <p:cxnSp>
                      <p:nvCxnSpPr>
                        <p:cNvPr id="29" name="Ευθεία γραμμή σύνδεσης 2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4" name="Ομάδα 33"/>
                      <p:cNvGrpSpPr/>
                      <p:nvPr/>
                    </p:nvGrpSpPr>
                    <p:grpSpPr>
                      <a:xfrm>
                        <a:off x="1984662" y="1326158"/>
                        <a:ext cx="108000" cy="108000"/>
                        <a:chOff x="3434316" y="2934586"/>
                        <a:chExt cx="615498" cy="615498"/>
                      </a:xfrm>
                    </p:grpSpPr>
                    <p:cxnSp>
                      <p:nvCxnSpPr>
                        <p:cNvPr id="35" name="Ευθεία γραμμή σύνδεσης 3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0" name="Ομάδα 39"/>
                      <p:cNvGrpSpPr/>
                      <p:nvPr/>
                    </p:nvGrpSpPr>
                    <p:grpSpPr>
                      <a:xfrm>
                        <a:off x="2289462" y="1329619"/>
                        <a:ext cx="108000" cy="108000"/>
                        <a:chOff x="3434316" y="2934586"/>
                        <a:chExt cx="615498" cy="615498"/>
                      </a:xfrm>
                    </p:grpSpPr>
                    <p:cxnSp>
                      <p:nvCxnSpPr>
                        <p:cNvPr id="41" name="Ευθεία γραμμή σύνδεσης 4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6" name="Ομάδα 45"/>
                      <p:cNvGrpSpPr/>
                      <p:nvPr/>
                    </p:nvGrpSpPr>
                    <p:grpSpPr>
                      <a:xfrm>
                        <a:off x="2594262" y="1333080"/>
                        <a:ext cx="108000" cy="108000"/>
                        <a:chOff x="3434316" y="2934586"/>
                        <a:chExt cx="615498" cy="615498"/>
                      </a:xfrm>
                    </p:grpSpPr>
                    <p:cxnSp>
                      <p:nvCxnSpPr>
                        <p:cNvPr id="47" name="Ευθεία γραμμή σύνδεσης 4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2" name="Ομάδα 51"/>
                      <p:cNvGrpSpPr/>
                      <p:nvPr/>
                    </p:nvGrpSpPr>
                    <p:grpSpPr>
                      <a:xfrm>
                        <a:off x="2899062" y="1326150"/>
                        <a:ext cx="108000" cy="108000"/>
                        <a:chOff x="3434316" y="2934586"/>
                        <a:chExt cx="615498" cy="615498"/>
                      </a:xfrm>
                    </p:grpSpPr>
                    <p:cxnSp>
                      <p:nvCxnSpPr>
                        <p:cNvPr id="53" name="Ευθεία γραμμή σύνδεσης 5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8" name="Ομάδα 57"/>
                      <p:cNvGrpSpPr/>
                      <p:nvPr/>
                    </p:nvGrpSpPr>
                    <p:grpSpPr>
                      <a:xfrm>
                        <a:off x="3203862" y="1329611"/>
                        <a:ext cx="108000" cy="108000"/>
                        <a:chOff x="3434316" y="2934586"/>
                        <a:chExt cx="615498" cy="615498"/>
                      </a:xfrm>
                    </p:grpSpPr>
                    <p:cxnSp>
                      <p:nvCxnSpPr>
                        <p:cNvPr id="59" name="Ευθεία γραμμή σύνδεσης 5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64" name="Ομάδα 63"/>
                      <p:cNvGrpSpPr/>
                      <p:nvPr/>
                    </p:nvGrpSpPr>
                    <p:grpSpPr>
                      <a:xfrm>
                        <a:off x="3508662" y="1333072"/>
                        <a:ext cx="108000" cy="108000"/>
                        <a:chOff x="3434316" y="2934586"/>
                        <a:chExt cx="615498" cy="615498"/>
                      </a:xfrm>
                    </p:grpSpPr>
                    <p:cxnSp>
                      <p:nvCxnSpPr>
                        <p:cNvPr id="65" name="Ευθεία γραμμή σύνδεσης 6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Ευθεία γραμμή σύνδεσης 6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90" name="Ομάδα 89"/>
                    <p:cNvGrpSpPr/>
                    <p:nvPr/>
                  </p:nvGrpSpPr>
                  <p:grpSpPr>
                    <a:xfrm>
                      <a:off x="768923" y="1630950"/>
                      <a:ext cx="2851200" cy="114946"/>
                      <a:chOff x="765462" y="1326150"/>
                      <a:chExt cx="2851200" cy="114946"/>
                    </a:xfrm>
                  </p:grpSpPr>
                  <p:grpSp>
                    <p:nvGrpSpPr>
                      <p:cNvPr id="91" name="Ομάδα 90"/>
                      <p:cNvGrpSpPr/>
                      <p:nvPr/>
                    </p:nvGrpSpPr>
                    <p:grpSpPr>
                      <a:xfrm>
                        <a:off x="765462" y="1333096"/>
                        <a:ext cx="108000" cy="108000"/>
                        <a:chOff x="3434316" y="2934586"/>
                        <a:chExt cx="615498" cy="615498"/>
                      </a:xfrm>
                    </p:grpSpPr>
                    <p:cxnSp>
                      <p:nvCxnSpPr>
                        <p:cNvPr id="119" name="Ευθεία γραμμή σύνδεσης 11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 name="Ευθεία γραμμή σύνδεσης 11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2" name="Ομάδα 91"/>
                      <p:cNvGrpSpPr/>
                      <p:nvPr/>
                    </p:nvGrpSpPr>
                    <p:grpSpPr>
                      <a:xfrm>
                        <a:off x="1070262" y="1326166"/>
                        <a:ext cx="108000" cy="108000"/>
                        <a:chOff x="3434316" y="2934586"/>
                        <a:chExt cx="615498" cy="615498"/>
                      </a:xfrm>
                    </p:grpSpPr>
                    <p:cxnSp>
                      <p:nvCxnSpPr>
                        <p:cNvPr id="117" name="Ευθεία γραμμή σύνδεσης 11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Ευθεία γραμμή σύνδεσης 11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3" name="Ομάδα 92"/>
                      <p:cNvGrpSpPr/>
                      <p:nvPr/>
                    </p:nvGrpSpPr>
                    <p:grpSpPr>
                      <a:xfrm>
                        <a:off x="1375062" y="1329627"/>
                        <a:ext cx="108000" cy="108000"/>
                        <a:chOff x="3434316" y="2934586"/>
                        <a:chExt cx="615498" cy="615498"/>
                      </a:xfrm>
                    </p:grpSpPr>
                    <p:cxnSp>
                      <p:nvCxnSpPr>
                        <p:cNvPr id="115" name="Ευθεία γραμμή σύνδεσης 11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Ευθεία γραμμή σύνδεσης 11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4" name="Ομάδα 93"/>
                      <p:cNvGrpSpPr/>
                      <p:nvPr/>
                    </p:nvGrpSpPr>
                    <p:grpSpPr>
                      <a:xfrm>
                        <a:off x="1679862" y="1333088"/>
                        <a:ext cx="108000" cy="108000"/>
                        <a:chOff x="3434316" y="2934586"/>
                        <a:chExt cx="615498" cy="615498"/>
                      </a:xfrm>
                    </p:grpSpPr>
                    <p:cxnSp>
                      <p:nvCxnSpPr>
                        <p:cNvPr id="113" name="Ευθεία γραμμή σύνδεσης 11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Ευθεία γραμμή σύνδεσης 11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5" name="Ομάδα 94"/>
                      <p:cNvGrpSpPr/>
                      <p:nvPr/>
                    </p:nvGrpSpPr>
                    <p:grpSpPr>
                      <a:xfrm>
                        <a:off x="1984662" y="1326158"/>
                        <a:ext cx="108000" cy="108000"/>
                        <a:chOff x="3434316" y="2934586"/>
                        <a:chExt cx="615498" cy="615498"/>
                      </a:xfrm>
                    </p:grpSpPr>
                    <p:cxnSp>
                      <p:nvCxnSpPr>
                        <p:cNvPr id="111" name="Ευθεία γραμμή σύνδεσης 11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Ευθεία γραμμή σύνδεσης 11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6" name="Ομάδα 95"/>
                      <p:cNvGrpSpPr/>
                      <p:nvPr/>
                    </p:nvGrpSpPr>
                    <p:grpSpPr>
                      <a:xfrm>
                        <a:off x="2289462" y="1329619"/>
                        <a:ext cx="108000" cy="108000"/>
                        <a:chOff x="3434316" y="2934586"/>
                        <a:chExt cx="615498" cy="615498"/>
                      </a:xfrm>
                    </p:grpSpPr>
                    <p:cxnSp>
                      <p:nvCxnSpPr>
                        <p:cNvPr id="109" name="Ευθεία γραμμή σύνδεσης 10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Ευθεία γραμμή σύνδεσης 10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7" name="Ομάδα 96"/>
                      <p:cNvGrpSpPr/>
                      <p:nvPr/>
                    </p:nvGrpSpPr>
                    <p:grpSpPr>
                      <a:xfrm>
                        <a:off x="2594262" y="1333080"/>
                        <a:ext cx="108000" cy="108000"/>
                        <a:chOff x="3434316" y="2934586"/>
                        <a:chExt cx="615498" cy="615498"/>
                      </a:xfrm>
                    </p:grpSpPr>
                    <p:cxnSp>
                      <p:nvCxnSpPr>
                        <p:cNvPr id="107" name="Ευθεία γραμμή σύνδεσης 10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8" name="Ευθεία γραμμή σύνδεσης 10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8" name="Ομάδα 97"/>
                      <p:cNvGrpSpPr/>
                      <p:nvPr/>
                    </p:nvGrpSpPr>
                    <p:grpSpPr>
                      <a:xfrm>
                        <a:off x="2899062" y="1326150"/>
                        <a:ext cx="108000" cy="108000"/>
                        <a:chOff x="3434316" y="2934586"/>
                        <a:chExt cx="615498" cy="615498"/>
                      </a:xfrm>
                    </p:grpSpPr>
                    <p:cxnSp>
                      <p:nvCxnSpPr>
                        <p:cNvPr id="105" name="Ευθεία γραμμή σύνδεσης 10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 name="Ευθεία γραμμή σύνδεσης 10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9" name="Ομάδα 98"/>
                      <p:cNvGrpSpPr/>
                      <p:nvPr/>
                    </p:nvGrpSpPr>
                    <p:grpSpPr>
                      <a:xfrm>
                        <a:off x="3203862" y="1329611"/>
                        <a:ext cx="108000" cy="108000"/>
                        <a:chOff x="3434316" y="2934586"/>
                        <a:chExt cx="615498" cy="615498"/>
                      </a:xfrm>
                    </p:grpSpPr>
                    <p:cxnSp>
                      <p:nvCxnSpPr>
                        <p:cNvPr id="103" name="Ευθεία γραμμή σύνδεσης 10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Ευθεία γραμμή σύνδεσης 10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0" name="Ομάδα 99"/>
                      <p:cNvGrpSpPr/>
                      <p:nvPr/>
                    </p:nvGrpSpPr>
                    <p:grpSpPr>
                      <a:xfrm>
                        <a:off x="3508662" y="1333072"/>
                        <a:ext cx="108000" cy="108000"/>
                        <a:chOff x="3434316" y="2934586"/>
                        <a:chExt cx="615498" cy="615498"/>
                      </a:xfrm>
                    </p:grpSpPr>
                    <p:cxnSp>
                      <p:nvCxnSpPr>
                        <p:cNvPr id="101" name="Ευθεία γραμμή σύνδεσης 10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Ευθεία γραμμή σύνδεσης 10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52" name="Ομάδα 151"/>
                    <p:cNvGrpSpPr/>
                    <p:nvPr/>
                  </p:nvGrpSpPr>
                  <p:grpSpPr>
                    <a:xfrm>
                      <a:off x="772384" y="1935750"/>
                      <a:ext cx="2851200" cy="114946"/>
                      <a:chOff x="765462" y="1326150"/>
                      <a:chExt cx="2851200" cy="114946"/>
                    </a:xfrm>
                  </p:grpSpPr>
                  <p:grpSp>
                    <p:nvGrpSpPr>
                      <p:cNvPr id="153" name="Ομάδα 152"/>
                      <p:cNvGrpSpPr/>
                      <p:nvPr/>
                    </p:nvGrpSpPr>
                    <p:grpSpPr>
                      <a:xfrm>
                        <a:off x="765462" y="1333096"/>
                        <a:ext cx="108000" cy="108000"/>
                        <a:chOff x="3434316" y="2934586"/>
                        <a:chExt cx="615498" cy="615498"/>
                      </a:xfrm>
                    </p:grpSpPr>
                    <p:cxnSp>
                      <p:nvCxnSpPr>
                        <p:cNvPr id="181" name="Ευθεία γραμμή σύνδεσης 18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Ευθεία γραμμή σύνδεσης 18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4" name="Ομάδα 153"/>
                      <p:cNvGrpSpPr/>
                      <p:nvPr/>
                    </p:nvGrpSpPr>
                    <p:grpSpPr>
                      <a:xfrm>
                        <a:off x="1070262" y="1326166"/>
                        <a:ext cx="108000" cy="108000"/>
                        <a:chOff x="3434316" y="2934586"/>
                        <a:chExt cx="615498" cy="615498"/>
                      </a:xfrm>
                    </p:grpSpPr>
                    <p:cxnSp>
                      <p:nvCxnSpPr>
                        <p:cNvPr id="179" name="Ευθεία γραμμή σύνδεσης 17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Ευθεία γραμμή σύνδεσης 17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5" name="Ομάδα 154"/>
                      <p:cNvGrpSpPr/>
                      <p:nvPr/>
                    </p:nvGrpSpPr>
                    <p:grpSpPr>
                      <a:xfrm>
                        <a:off x="1375062" y="1329627"/>
                        <a:ext cx="108000" cy="108000"/>
                        <a:chOff x="3434316" y="2934586"/>
                        <a:chExt cx="615498" cy="615498"/>
                      </a:xfrm>
                    </p:grpSpPr>
                    <p:cxnSp>
                      <p:nvCxnSpPr>
                        <p:cNvPr id="177" name="Ευθεία γραμμή σύνδεσης 17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Ευθεία γραμμή σύνδεσης 17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6" name="Ομάδα 155"/>
                      <p:cNvGrpSpPr/>
                      <p:nvPr/>
                    </p:nvGrpSpPr>
                    <p:grpSpPr>
                      <a:xfrm>
                        <a:off x="1679862" y="1333088"/>
                        <a:ext cx="108000" cy="108000"/>
                        <a:chOff x="3434316" y="2934586"/>
                        <a:chExt cx="615498" cy="615498"/>
                      </a:xfrm>
                    </p:grpSpPr>
                    <p:cxnSp>
                      <p:nvCxnSpPr>
                        <p:cNvPr id="175" name="Ευθεία γραμμή σύνδεσης 17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Ευθεία γραμμή σύνδεσης 17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7" name="Ομάδα 156"/>
                      <p:cNvGrpSpPr/>
                      <p:nvPr/>
                    </p:nvGrpSpPr>
                    <p:grpSpPr>
                      <a:xfrm>
                        <a:off x="1984662" y="1326158"/>
                        <a:ext cx="108000" cy="108000"/>
                        <a:chOff x="3434316" y="2934586"/>
                        <a:chExt cx="615498" cy="615498"/>
                      </a:xfrm>
                    </p:grpSpPr>
                    <p:cxnSp>
                      <p:nvCxnSpPr>
                        <p:cNvPr id="173" name="Ευθεία γραμμή σύνδεσης 17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Ευθεία γραμμή σύνδεσης 17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8" name="Ομάδα 157"/>
                      <p:cNvGrpSpPr/>
                      <p:nvPr/>
                    </p:nvGrpSpPr>
                    <p:grpSpPr>
                      <a:xfrm>
                        <a:off x="2289462" y="1329619"/>
                        <a:ext cx="108000" cy="108000"/>
                        <a:chOff x="3434316" y="2934586"/>
                        <a:chExt cx="615498" cy="615498"/>
                      </a:xfrm>
                    </p:grpSpPr>
                    <p:cxnSp>
                      <p:nvCxnSpPr>
                        <p:cNvPr id="171" name="Ευθεία γραμμή σύνδεσης 17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2" name="Ευθεία γραμμή σύνδεσης 17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9" name="Ομάδα 158"/>
                      <p:cNvGrpSpPr/>
                      <p:nvPr/>
                    </p:nvGrpSpPr>
                    <p:grpSpPr>
                      <a:xfrm>
                        <a:off x="2594262" y="1333080"/>
                        <a:ext cx="108000" cy="108000"/>
                        <a:chOff x="3434316" y="2934586"/>
                        <a:chExt cx="615498" cy="615498"/>
                      </a:xfrm>
                    </p:grpSpPr>
                    <p:cxnSp>
                      <p:nvCxnSpPr>
                        <p:cNvPr id="169" name="Ευθεία γραμμή σύνδεσης 16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Ευθεία γραμμή σύνδεσης 16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0" name="Ομάδα 159"/>
                      <p:cNvGrpSpPr/>
                      <p:nvPr/>
                    </p:nvGrpSpPr>
                    <p:grpSpPr>
                      <a:xfrm>
                        <a:off x="2899062" y="1326150"/>
                        <a:ext cx="108000" cy="108000"/>
                        <a:chOff x="3434316" y="2934586"/>
                        <a:chExt cx="615498" cy="615498"/>
                      </a:xfrm>
                    </p:grpSpPr>
                    <p:cxnSp>
                      <p:nvCxnSpPr>
                        <p:cNvPr id="167" name="Ευθεία γραμμή σύνδεσης 16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Ευθεία γραμμή σύνδεσης 16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1" name="Ομάδα 160"/>
                      <p:cNvGrpSpPr/>
                      <p:nvPr/>
                    </p:nvGrpSpPr>
                    <p:grpSpPr>
                      <a:xfrm>
                        <a:off x="3203862" y="1329611"/>
                        <a:ext cx="108000" cy="108000"/>
                        <a:chOff x="3434316" y="2934586"/>
                        <a:chExt cx="615498" cy="615498"/>
                      </a:xfrm>
                    </p:grpSpPr>
                    <p:cxnSp>
                      <p:nvCxnSpPr>
                        <p:cNvPr id="165" name="Ευθεία γραμμή σύνδεσης 16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Ευθεία γραμμή σύνδεσης 16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2" name="Ομάδα 161"/>
                      <p:cNvGrpSpPr/>
                      <p:nvPr/>
                    </p:nvGrpSpPr>
                    <p:grpSpPr>
                      <a:xfrm>
                        <a:off x="3508662" y="1333072"/>
                        <a:ext cx="108000" cy="108000"/>
                        <a:chOff x="3434316" y="2934586"/>
                        <a:chExt cx="615498" cy="615498"/>
                      </a:xfrm>
                    </p:grpSpPr>
                    <p:cxnSp>
                      <p:nvCxnSpPr>
                        <p:cNvPr id="163" name="Ευθεία γραμμή σύνδεσης 16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Ευθεία γραμμή σύνδεσης 16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4" name="Ομάδα 213"/>
                    <p:cNvGrpSpPr/>
                    <p:nvPr/>
                  </p:nvGrpSpPr>
                  <p:grpSpPr>
                    <a:xfrm>
                      <a:off x="765454" y="2240550"/>
                      <a:ext cx="2851200" cy="114946"/>
                      <a:chOff x="765462" y="1326150"/>
                      <a:chExt cx="2851200" cy="114946"/>
                    </a:xfrm>
                  </p:grpSpPr>
                  <p:grpSp>
                    <p:nvGrpSpPr>
                      <p:cNvPr id="215" name="Ομάδα 214"/>
                      <p:cNvGrpSpPr/>
                      <p:nvPr/>
                    </p:nvGrpSpPr>
                    <p:grpSpPr>
                      <a:xfrm>
                        <a:off x="765462" y="1333096"/>
                        <a:ext cx="108000" cy="108000"/>
                        <a:chOff x="3434316" y="2934586"/>
                        <a:chExt cx="615498" cy="615498"/>
                      </a:xfrm>
                    </p:grpSpPr>
                    <p:cxnSp>
                      <p:nvCxnSpPr>
                        <p:cNvPr id="243" name="Ευθεία γραμμή σύνδεσης 24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Ευθεία γραμμή σύνδεσης 24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6" name="Ομάδα 215"/>
                      <p:cNvGrpSpPr/>
                      <p:nvPr/>
                    </p:nvGrpSpPr>
                    <p:grpSpPr>
                      <a:xfrm>
                        <a:off x="1070262" y="1326166"/>
                        <a:ext cx="108000" cy="108000"/>
                        <a:chOff x="3434316" y="2934586"/>
                        <a:chExt cx="615498" cy="615498"/>
                      </a:xfrm>
                    </p:grpSpPr>
                    <p:cxnSp>
                      <p:nvCxnSpPr>
                        <p:cNvPr id="241" name="Ευθεία γραμμή σύνδεσης 24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Ευθεία γραμμή σύνδεσης 24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7" name="Ομάδα 216"/>
                      <p:cNvGrpSpPr/>
                      <p:nvPr/>
                    </p:nvGrpSpPr>
                    <p:grpSpPr>
                      <a:xfrm>
                        <a:off x="1375062" y="1329627"/>
                        <a:ext cx="108000" cy="108000"/>
                        <a:chOff x="3434316" y="2934586"/>
                        <a:chExt cx="615498" cy="615498"/>
                      </a:xfrm>
                    </p:grpSpPr>
                    <p:cxnSp>
                      <p:nvCxnSpPr>
                        <p:cNvPr id="239" name="Ευθεία γραμμή σύνδεσης 23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0" name="Ευθεία γραμμή σύνδεσης 23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8" name="Ομάδα 217"/>
                      <p:cNvGrpSpPr/>
                      <p:nvPr/>
                    </p:nvGrpSpPr>
                    <p:grpSpPr>
                      <a:xfrm>
                        <a:off x="1679862" y="1333088"/>
                        <a:ext cx="108000" cy="108000"/>
                        <a:chOff x="3434316" y="2934586"/>
                        <a:chExt cx="615498" cy="615498"/>
                      </a:xfrm>
                    </p:grpSpPr>
                    <p:cxnSp>
                      <p:nvCxnSpPr>
                        <p:cNvPr id="237" name="Ευθεία γραμμή σύνδεσης 23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Ευθεία γραμμή σύνδεσης 23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9" name="Ομάδα 218"/>
                      <p:cNvGrpSpPr/>
                      <p:nvPr/>
                    </p:nvGrpSpPr>
                    <p:grpSpPr>
                      <a:xfrm>
                        <a:off x="1984662" y="1326158"/>
                        <a:ext cx="108000" cy="108000"/>
                        <a:chOff x="3434316" y="2934586"/>
                        <a:chExt cx="615498" cy="615498"/>
                      </a:xfrm>
                    </p:grpSpPr>
                    <p:cxnSp>
                      <p:nvCxnSpPr>
                        <p:cNvPr id="235" name="Ευθεία γραμμή σύνδεσης 23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Ευθεία γραμμή σύνδεσης 23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0" name="Ομάδα 219"/>
                      <p:cNvGrpSpPr/>
                      <p:nvPr/>
                    </p:nvGrpSpPr>
                    <p:grpSpPr>
                      <a:xfrm>
                        <a:off x="2289462" y="1329619"/>
                        <a:ext cx="108000" cy="108000"/>
                        <a:chOff x="3434316" y="2934586"/>
                        <a:chExt cx="615498" cy="615498"/>
                      </a:xfrm>
                    </p:grpSpPr>
                    <p:cxnSp>
                      <p:nvCxnSpPr>
                        <p:cNvPr id="233" name="Ευθεία γραμμή σύνδεσης 23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Ευθεία γραμμή σύνδεσης 23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1" name="Ομάδα 220"/>
                      <p:cNvGrpSpPr/>
                      <p:nvPr/>
                    </p:nvGrpSpPr>
                    <p:grpSpPr>
                      <a:xfrm>
                        <a:off x="2594262" y="1333080"/>
                        <a:ext cx="108000" cy="108000"/>
                        <a:chOff x="3434316" y="2934586"/>
                        <a:chExt cx="615498" cy="615498"/>
                      </a:xfrm>
                    </p:grpSpPr>
                    <p:cxnSp>
                      <p:nvCxnSpPr>
                        <p:cNvPr id="231" name="Ευθεία γραμμή σύνδεσης 23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2" name="Ευθεία γραμμή σύνδεσης 23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2" name="Ομάδα 221"/>
                      <p:cNvGrpSpPr/>
                      <p:nvPr/>
                    </p:nvGrpSpPr>
                    <p:grpSpPr>
                      <a:xfrm>
                        <a:off x="2899062" y="1326150"/>
                        <a:ext cx="108000" cy="108000"/>
                        <a:chOff x="3434316" y="2934586"/>
                        <a:chExt cx="615498" cy="615498"/>
                      </a:xfrm>
                    </p:grpSpPr>
                    <p:cxnSp>
                      <p:nvCxnSpPr>
                        <p:cNvPr id="229" name="Ευθεία γραμμή σύνδεσης 22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0" name="Ευθεία γραμμή σύνδεσης 22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Ομάδα 222"/>
                      <p:cNvGrpSpPr/>
                      <p:nvPr/>
                    </p:nvGrpSpPr>
                    <p:grpSpPr>
                      <a:xfrm>
                        <a:off x="3203862" y="1329611"/>
                        <a:ext cx="108000" cy="108000"/>
                        <a:chOff x="3434316" y="2934586"/>
                        <a:chExt cx="615498" cy="615498"/>
                      </a:xfrm>
                    </p:grpSpPr>
                    <p:cxnSp>
                      <p:nvCxnSpPr>
                        <p:cNvPr id="227" name="Ευθεία γραμμή σύνδεσης 22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Ευθεία γραμμή σύνδεσης 22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4" name="Ομάδα 223"/>
                      <p:cNvGrpSpPr/>
                      <p:nvPr/>
                    </p:nvGrpSpPr>
                    <p:grpSpPr>
                      <a:xfrm>
                        <a:off x="3508662" y="1333072"/>
                        <a:ext cx="108000" cy="108000"/>
                        <a:chOff x="3434316" y="2934586"/>
                        <a:chExt cx="615498" cy="615498"/>
                      </a:xfrm>
                    </p:grpSpPr>
                    <p:cxnSp>
                      <p:nvCxnSpPr>
                        <p:cNvPr id="225" name="Ευθεία γραμμή σύνδεσης 22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Ευθεία γραμμή σύνδεσης 22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697231" y="966745"/>
                      <a:ext cx="3047629" cy="369332"/>
                    </a:xfrm>
                    <a:prstGeom prst="rect">
                      <a:avLst/>
                    </a:prstGeom>
                    <a:noFill/>
                    <a:ln w="12700">
                      <a:noFill/>
                    </a:ln>
                  </p:spPr>
                  <p:txBody>
                    <a:bodyPr wrap="none" rtlCol="0">
                      <a:spAutoFit/>
                    </a:bodyPr>
                    <a:lstStyle/>
                    <a:p>
                      <a:r>
                        <a:rPr lang="el-GR" b="1" dirty="0">
                          <a:solidFill>
                            <a:srgbClr val="FF0000"/>
                          </a:solidFill>
                        </a:rPr>
                        <a:t>+  +  +  +  +  +  +  +  +  +  +</a:t>
                      </a:r>
                    </a:p>
                  </p:txBody>
                </p:sp>
                <p:sp>
                  <p:nvSpPr>
                    <p:cNvPr id="245" name="TextBox 244"/>
                    <p:cNvSpPr txBox="1"/>
                    <p:nvPr/>
                  </p:nvSpPr>
                  <p:spPr>
                    <a:xfrm>
                      <a:off x="642809" y="2303553"/>
                      <a:ext cx="3102052" cy="400110"/>
                    </a:xfrm>
                    <a:prstGeom prst="rect">
                      <a:avLst/>
                    </a:prstGeom>
                    <a:noFill/>
                    <a:ln w="12700">
                      <a:noFill/>
                    </a:ln>
                  </p:spPr>
                  <p:txBody>
                    <a:bodyPr wrap="square" rtlCol="0">
                      <a:spAutoFit/>
                    </a:bodyPr>
                    <a:lstStyle/>
                    <a:p>
                      <a:r>
                        <a:rPr lang="el-GR" b="1" dirty="0">
                          <a:solidFill>
                            <a:srgbClr val="FF0000"/>
                          </a:solidFill>
                        </a:rPr>
                        <a:t> –</a:t>
                      </a:r>
                      <a:r>
                        <a:rPr lang="el-GR" sz="20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p>
                  </p:txBody>
                </p:sp>
                <p:cxnSp>
                  <p:nvCxnSpPr>
                    <p:cNvPr id="8" name="Ευθύγραμμο βέλος σύνδεσης 7"/>
                    <p:cNvCxnSpPr/>
                    <p:nvPr/>
                  </p:nvCxnSpPr>
                  <p:spPr>
                    <a:xfrm>
                      <a:off x="966355" y="142180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7" name="Ευθύγραμμο βέλος σύνδεσης 246"/>
                    <p:cNvCxnSpPr/>
                    <p:nvPr/>
                  </p:nvCxnSpPr>
                  <p:spPr>
                    <a:xfrm>
                      <a:off x="1271155" y="1421808"/>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9" name="Ευθύγραμμο βέλος σύνδεσης 248"/>
                    <p:cNvCxnSpPr/>
                    <p:nvPr/>
                  </p:nvCxnSpPr>
                  <p:spPr>
                    <a:xfrm>
                      <a:off x="1575955" y="1421810"/>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1" name="Ευθύγραμμο βέλος σύνδεσης 250"/>
                    <p:cNvCxnSpPr/>
                    <p:nvPr/>
                  </p:nvCxnSpPr>
                  <p:spPr>
                    <a:xfrm>
                      <a:off x="1880755" y="1421812"/>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3" name="Ευθύγραμμο βέλος σύνδεσης 252"/>
                    <p:cNvCxnSpPr/>
                    <p:nvPr/>
                  </p:nvCxnSpPr>
                  <p:spPr>
                    <a:xfrm>
                      <a:off x="2185555" y="1421814"/>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5" name="Ευθύγραμμο βέλος σύνδεσης 254"/>
                    <p:cNvCxnSpPr/>
                    <p:nvPr/>
                  </p:nvCxnSpPr>
                  <p:spPr>
                    <a:xfrm>
                      <a:off x="2490355" y="142181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7" name="Ευθύγραμμο βέλος σύνδεσης 256"/>
                    <p:cNvCxnSpPr/>
                    <p:nvPr/>
                  </p:nvCxnSpPr>
                  <p:spPr>
                    <a:xfrm>
                      <a:off x="2795155" y="1421818"/>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9" name="Ευθύγραμμο βέλος σύνδεσης 258"/>
                    <p:cNvCxnSpPr/>
                    <p:nvPr/>
                  </p:nvCxnSpPr>
                  <p:spPr>
                    <a:xfrm>
                      <a:off x="3099955" y="1421820"/>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1" name="Ευθύγραμμο βέλος σύνδεσης 260"/>
                    <p:cNvCxnSpPr/>
                    <p:nvPr/>
                  </p:nvCxnSpPr>
                  <p:spPr>
                    <a:xfrm>
                      <a:off x="3404755" y="1421822"/>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0" name="Ομάδα 19"/>
                  <p:cNvGrpSpPr/>
                  <p:nvPr/>
                </p:nvGrpSpPr>
                <p:grpSpPr>
                  <a:xfrm>
                    <a:off x="3615907" y="1337873"/>
                    <a:ext cx="194093" cy="977268"/>
                    <a:chOff x="3615907" y="1337873"/>
                    <a:chExt cx="194093" cy="977268"/>
                  </a:xfrm>
                </p:grpSpPr>
                <p:cxnSp>
                  <p:nvCxnSpPr>
                    <p:cNvPr id="14" name="Ευθεία γραμμή σύνδεσης 13"/>
                    <p:cNvCxnSpPr/>
                    <p:nvPr/>
                  </p:nvCxnSpPr>
                  <p:spPr>
                    <a:xfrm>
                      <a:off x="3696509" y="1337873"/>
                      <a:ext cx="0" cy="977268"/>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Ευθεία γραμμή σύνδεσης 18"/>
                    <p:cNvCxnSpPr/>
                    <p:nvPr/>
                  </p:nvCxnSpPr>
                  <p:spPr>
                    <a:xfrm>
                      <a:off x="3615907" y="1828800"/>
                      <a:ext cx="19409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65" name="Οβάλ 264"/>
                <p:cNvSpPr/>
                <p:nvPr/>
              </p:nvSpPr>
              <p:spPr>
                <a:xfrm>
                  <a:off x="1875141" y="125691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6" name="Οβάλ 265"/>
                <p:cNvSpPr/>
                <p:nvPr/>
              </p:nvSpPr>
              <p:spPr>
                <a:xfrm>
                  <a:off x="1875142" y="251128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grpSp>
          <p:nvGrpSpPr>
            <p:cNvPr id="308" name="Ομάδα 307"/>
            <p:cNvGrpSpPr/>
            <p:nvPr/>
          </p:nvGrpSpPr>
          <p:grpSpPr>
            <a:xfrm>
              <a:off x="358264" y="3179184"/>
              <a:ext cx="4461558" cy="553998"/>
              <a:chOff x="780292" y="3272968"/>
              <a:chExt cx="4461558" cy="553998"/>
            </a:xfrm>
          </p:grpSpPr>
          <p:sp>
            <p:nvSpPr>
              <p:cNvPr id="302" name="Ορθογώνιο 301"/>
              <p:cNvSpPr/>
              <p:nvPr/>
            </p:nvSpPr>
            <p:spPr>
              <a:xfrm>
                <a:off x="900126" y="3272968"/>
                <a:ext cx="4341724" cy="553998"/>
              </a:xfrm>
              <a:prstGeom prst="rect">
                <a:avLst/>
              </a:prstGeom>
            </p:spPr>
            <p:txBody>
              <a:bodyPr wrap="square">
                <a:spAutoFit/>
              </a:bodyPr>
              <a:lstStyle/>
              <a:p>
                <a:r>
                  <a:rPr lang="el-GR" sz="1600" b="1" i="1" dirty="0">
                    <a:solidFill>
                      <a:srgbClr val="0070C0"/>
                    </a:solidFill>
                    <a:latin typeface="Times New Roman" panose="02020603050405020304" pitchFamily="18" charset="0"/>
                    <a:cs typeface="Times New Roman" panose="02020603050405020304" pitchFamily="18" charset="0"/>
                  </a:rPr>
                  <a:t>Β</a:t>
                </a:r>
                <a:r>
                  <a:rPr lang="el-GR" sz="1600" b="1" dirty="0">
                    <a:solidFill>
                      <a:srgbClr val="0070C0"/>
                    </a:solidFill>
                    <a:latin typeface="Times New Roman" panose="02020603050405020304" pitchFamily="18" charset="0"/>
                    <a:cs typeface="Times New Roman" panose="02020603050405020304" pitchFamily="18" charset="0"/>
                  </a:rPr>
                  <a:t>  </a:t>
                </a:r>
                <a:r>
                  <a:rPr lang="el-GR" sz="1400" b="1" dirty="0">
                    <a:latin typeface="Times New Roman" panose="02020603050405020304" pitchFamily="18" charset="0"/>
                    <a:cs typeface="Times New Roman" panose="02020603050405020304" pitchFamily="18" charset="0"/>
                  </a:rPr>
                  <a:t>Μαγνητική επαγωγή κάθετη στο επίπεδο της</a:t>
                </a:r>
              </a:p>
              <a:p>
                <a:r>
                  <a:rPr lang="el-GR" sz="1400" b="1" dirty="0">
                    <a:latin typeface="Times New Roman" panose="02020603050405020304" pitchFamily="18" charset="0"/>
                    <a:cs typeface="Times New Roman" panose="02020603050405020304" pitchFamily="18" charset="0"/>
                  </a:rPr>
                  <a:t>     εικόνας και έχει φορά προς τα μέσα</a:t>
                </a:r>
                <a:endParaRPr lang="el-GR" sz="1400" dirty="0"/>
              </a:p>
            </p:txBody>
          </p:sp>
          <p:grpSp>
            <p:nvGrpSpPr>
              <p:cNvPr id="305" name="Ομάδα 304"/>
              <p:cNvGrpSpPr/>
              <p:nvPr/>
            </p:nvGrpSpPr>
            <p:grpSpPr>
              <a:xfrm>
                <a:off x="780292" y="3412151"/>
                <a:ext cx="108000" cy="108000"/>
                <a:chOff x="3434316" y="2934586"/>
                <a:chExt cx="615498" cy="615498"/>
              </a:xfrm>
            </p:grpSpPr>
            <p:cxnSp>
              <p:nvCxnSpPr>
                <p:cNvPr id="306" name="Ευθεία γραμμή σύνδεσης 305"/>
                <p:cNvCxnSpPr/>
                <p:nvPr/>
              </p:nvCxnSpPr>
              <p:spPr>
                <a:xfrm>
                  <a:off x="3434316" y="2934586"/>
                  <a:ext cx="611958" cy="6119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7" name="Ευθεία γραμμή σύνδεσης 306"/>
                <p:cNvCxnSpPr/>
                <p:nvPr/>
              </p:nvCxnSpPr>
              <p:spPr>
                <a:xfrm flipH="1">
                  <a:off x="3437856" y="2938126"/>
                  <a:ext cx="611958" cy="6119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311" name="Ομάδα 310"/>
            <p:cNvGrpSpPr/>
            <p:nvPr/>
          </p:nvGrpSpPr>
          <p:grpSpPr>
            <a:xfrm>
              <a:off x="431207" y="3707800"/>
              <a:ext cx="2835630" cy="540000"/>
              <a:chOff x="853235" y="3801584"/>
              <a:chExt cx="2835630" cy="540000"/>
            </a:xfrm>
          </p:grpSpPr>
          <p:cxnSp>
            <p:nvCxnSpPr>
              <p:cNvPr id="309" name="Ευθύγραμμο βέλος σύνδεσης 308"/>
              <p:cNvCxnSpPr/>
              <p:nvPr/>
            </p:nvCxnSpPr>
            <p:spPr>
              <a:xfrm>
                <a:off x="860849" y="3801584"/>
                <a:ext cx="0" cy="5400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10" name="Ορθογώνιο 309"/>
              <p:cNvSpPr/>
              <p:nvPr/>
            </p:nvSpPr>
            <p:spPr>
              <a:xfrm>
                <a:off x="853235" y="3835673"/>
                <a:ext cx="2835630" cy="338554"/>
              </a:xfrm>
              <a:prstGeom prst="rect">
                <a:avLst/>
              </a:prstGeom>
            </p:spPr>
            <p:txBody>
              <a:bodyPr wrap="square">
                <a:spAutoFit/>
              </a:bodyPr>
              <a:lstStyle/>
              <a:p>
                <a:r>
                  <a:rPr lang="el-GR" sz="1600" b="1" i="1" dirty="0">
                    <a:solidFill>
                      <a:srgbClr val="FF0000"/>
                    </a:solidFill>
                    <a:latin typeface="Times New Roman" panose="02020603050405020304" pitchFamily="18" charset="0"/>
                    <a:cs typeface="Times New Roman" panose="02020603050405020304" pitchFamily="18" charset="0"/>
                  </a:rPr>
                  <a:t>Ε</a:t>
                </a:r>
                <a:r>
                  <a:rPr lang="el-GR" sz="1600" b="1" dirty="0">
                    <a:solidFill>
                      <a:srgbClr val="0070C0"/>
                    </a:solidFill>
                    <a:latin typeface="Times New Roman" panose="02020603050405020304" pitchFamily="18" charset="0"/>
                    <a:cs typeface="Times New Roman" panose="02020603050405020304" pitchFamily="18" charset="0"/>
                  </a:rPr>
                  <a:t>  </a:t>
                </a:r>
                <a:r>
                  <a:rPr lang="el-GR" sz="1400" b="1" dirty="0">
                    <a:latin typeface="Times New Roman" panose="02020603050405020304" pitchFamily="18" charset="0"/>
                    <a:cs typeface="Times New Roman" panose="02020603050405020304" pitchFamily="18" charset="0"/>
                  </a:rPr>
                  <a:t>Ένταση ηλεκτρικού πεδίου</a:t>
                </a:r>
                <a:endParaRPr lang="el-GR" sz="1600" dirty="0"/>
              </a:p>
            </p:txBody>
          </p:sp>
        </p:grpSp>
      </p:grpSp>
      <p:grpSp>
        <p:nvGrpSpPr>
          <p:cNvPr id="331" name="Ομάδα 330"/>
          <p:cNvGrpSpPr/>
          <p:nvPr/>
        </p:nvGrpSpPr>
        <p:grpSpPr>
          <a:xfrm>
            <a:off x="90742" y="2094443"/>
            <a:ext cx="12007474" cy="1564490"/>
            <a:chOff x="90742" y="1426232"/>
            <a:chExt cx="12007474" cy="1564490"/>
          </a:xfrm>
        </p:grpSpPr>
        <p:sp>
          <p:nvSpPr>
            <p:cNvPr id="263" name="Ορθογώνιο 262"/>
            <p:cNvSpPr/>
            <p:nvPr/>
          </p:nvSpPr>
          <p:spPr>
            <a:xfrm>
              <a:off x="5417491" y="2067392"/>
              <a:ext cx="6680725" cy="92333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Μια δέσμη φορτισμένων σωματιδίων, </a:t>
              </a:r>
              <a:r>
                <a:rPr lang="el-GR" b="1" dirty="0">
                  <a:solidFill>
                    <a:srgbClr val="FF0000"/>
                  </a:solidFill>
                  <a:latin typeface="Times New Roman" panose="02020603050405020304" pitchFamily="18" charset="0"/>
                  <a:cs typeface="Times New Roman" panose="02020603050405020304" pitchFamily="18" charset="0"/>
                </a:rPr>
                <a:t>στην περίπτωσή μας με θετικό φορτίο</a:t>
              </a:r>
              <a:r>
                <a:rPr lang="el-GR" b="1" dirty="0">
                  <a:latin typeface="Times New Roman" panose="02020603050405020304" pitchFamily="18" charset="0"/>
                  <a:cs typeface="Times New Roman" panose="02020603050405020304" pitchFamily="18" charset="0"/>
                </a:rPr>
                <a:t>, εισέρχεται κάθετα στο ηλεκτρικό και στο μαγνητικό πεδίο.</a:t>
              </a:r>
            </a:p>
          </p:txBody>
        </p:sp>
        <p:grpSp>
          <p:nvGrpSpPr>
            <p:cNvPr id="317" name="Ομάδα 316"/>
            <p:cNvGrpSpPr/>
            <p:nvPr/>
          </p:nvGrpSpPr>
          <p:grpSpPr>
            <a:xfrm>
              <a:off x="90742" y="1426232"/>
              <a:ext cx="594445" cy="584732"/>
              <a:chOff x="90742" y="1426232"/>
              <a:chExt cx="594445" cy="584732"/>
            </a:xfrm>
          </p:grpSpPr>
          <p:grpSp>
            <p:nvGrpSpPr>
              <p:cNvPr id="287" name="Ομάδα 286"/>
              <p:cNvGrpSpPr/>
              <p:nvPr/>
            </p:nvGrpSpPr>
            <p:grpSpPr>
              <a:xfrm>
                <a:off x="181187" y="1799951"/>
                <a:ext cx="504000" cy="211013"/>
                <a:chOff x="1365203" y="3751385"/>
                <a:chExt cx="432004" cy="211013"/>
              </a:xfrm>
            </p:grpSpPr>
            <p:grpSp>
              <p:nvGrpSpPr>
                <p:cNvPr id="286" name="Ομάδα 285"/>
                <p:cNvGrpSpPr/>
                <p:nvPr/>
              </p:nvGrpSpPr>
              <p:grpSpPr>
                <a:xfrm>
                  <a:off x="1365203" y="3751385"/>
                  <a:ext cx="432004" cy="211013"/>
                  <a:chOff x="1365203" y="3751385"/>
                  <a:chExt cx="432004" cy="211013"/>
                </a:xfrm>
              </p:grpSpPr>
              <p:cxnSp>
                <p:nvCxnSpPr>
                  <p:cNvPr id="280" name="Ευθύγραμμο βέλος σύνδεσης 279"/>
                  <p:cNvCxnSpPr/>
                  <p:nvPr/>
                </p:nvCxnSpPr>
                <p:spPr>
                  <a:xfrm flipV="1">
                    <a:off x="1365207" y="3927233"/>
                    <a:ext cx="360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85" name="Ομάδα 284"/>
                  <p:cNvGrpSpPr/>
                  <p:nvPr/>
                </p:nvGrpSpPr>
                <p:grpSpPr>
                  <a:xfrm>
                    <a:off x="1365203" y="3751385"/>
                    <a:ext cx="432004" cy="211013"/>
                    <a:chOff x="1365203" y="3751385"/>
                    <a:chExt cx="432004" cy="211013"/>
                  </a:xfrm>
                </p:grpSpPr>
                <p:cxnSp>
                  <p:nvCxnSpPr>
                    <p:cNvPr id="276" name="Ευθύγραμμο βέλος σύνδεσης 275"/>
                    <p:cNvCxnSpPr/>
                    <p:nvPr/>
                  </p:nvCxnSpPr>
                  <p:spPr>
                    <a:xfrm flipV="1">
                      <a:off x="1365204" y="3751385"/>
                      <a:ext cx="144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84" name="Ομάδα 283"/>
                    <p:cNvGrpSpPr/>
                    <p:nvPr/>
                  </p:nvGrpSpPr>
                  <p:grpSpPr>
                    <a:xfrm>
                      <a:off x="1365203" y="3786554"/>
                      <a:ext cx="432004" cy="175844"/>
                      <a:chOff x="1365203" y="3786554"/>
                      <a:chExt cx="432004" cy="175844"/>
                    </a:xfrm>
                  </p:grpSpPr>
                  <p:cxnSp>
                    <p:nvCxnSpPr>
                      <p:cNvPr id="275" name="Ευθύγραμμο βέλος σύνδεσης 274"/>
                      <p:cNvCxnSpPr/>
                      <p:nvPr/>
                    </p:nvCxnSpPr>
                    <p:spPr>
                      <a:xfrm flipV="1">
                        <a:off x="1365203" y="3962398"/>
                        <a:ext cx="216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77" name="Ευθύγραμμο βέλος σύνδεσης 276"/>
                      <p:cNvCxnSpPr/>
                      <p:nvPr/>
                    </p:nvCxnSpPr>
                    <p:spPr>
                      <a:xfrm flipV="1">
                        <a:off x="1365204" y="3786554"/>
                        <a:ext cx="252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79" name="Ευθύγραμμο βέλος σύνδεσης 278"/>
                      <p:cNvCxnSpPr/>
                      <p:nvPr/>
                    </p:nvCxnSpPr>
                    <p:spPr>
                      <a:xfrm flipV="1">
                        <a:off x="1365206" y="3821725"/>
                        <a:ext cx="324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81" name="Ευθύγραμμο βέλος σύνδεσης 280"/>
                      <p:cNvCxnSpPr/>
                      <p:nvPr/>
                    </p:nvCxnSpPr>
                    <p:spPr>
                      <a:xfrm flipV="1">
                        <a:off x="1365207" y="3892065"/>
                        <a:ext cx="432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grpSp>
            </p:grpSp>
            <p:cxnSp>
              <p:nvCxnSpPr>
                <p:cNvPr id="278" name="Ευθύγραμμο βέλος σύνδεσης 277"/>
                <p:cNvCxnSpPr/>
                <p:nvPr/>
              </p:nvCxnSpPr>
              <p:spPr>
                <a:xfrm flipV="1">
                  <a:off x="1365205" y="3856893"/>
                  <a:ext cx="288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315" name="Ορθογώνιο 314"/>
              <p:cNvSpPr/>
              <p:nvPr/>
            </p:nvSpPr>
            <p:spPr>
              <a:xfrm>
                <a:off x="90742" y="1426232"/>
                <a:ext cx="317716" cy="400110"/>
              </a:xfrm>
              <a:prstGeom prst="rect">
                <a:avLst/>
              </a:prstGeom>
            </p:spPr>
            <p:txBody>
              <a:bodyPr wrap="none">
                <a:spAutoFit/>
              </a:bodyPr>
              <a:lstStyle/>
              <a:p>
                <a:r>
                  <a:rPr lang="el-GR" sz="2000" b="1" dirty="0">
                    <a:solidFill>
                      <a:srgbClr val="7030A0"/>
                    </a:solidFill>
                    <a:latin typeface="Times New Roman" panose="02020603050405020304" pitchFamily="18" charset="0"/>
                    <a:cs typeface="Times New Roman" panose="02020603050405020304" pitchFamily="18" charset="0"/>
                  </a:rPr>
                  <a:t>υ</a:t>
                </a:r>
                <a:endParaRPr lang="el-GR" sz="2000" dirty="0">
                  <a:solidFill>
                    <a:srgbClr val="7030A0"/>
                  </a:solidFill>
                </a:endParaRPr>
              </a:p>
            </p:txBody>
          </p:sp>
        </p:grpSp>
      </p:grpSp>
      <p:grpSp>
        <p:nvGrpSpPr>
          <p:cNvPr id="318" name="Ομάδα 317"/>
          <p:cNvGrpSpPr/>
          <p:nvPr/>
        </p:nvGrpSpPr>
        <p:grpSpPr>
          <a:xfrm>
            <a:off x="3747480" y="2106238"/>
            <a:ext cx="8350737" cy="3231995"/>
            <a:chOff x="3747480" y="1438027"/>
            <a:chExt cx="8350737" cy="3231995"/>
          </a:xfrm>
        </p:grpSpPr>
        <p:grpSp>
          <p:nvGrpSpPr>
            <p:cNvPr id="298" name="Ομάδα 297"/>
            <p:cNvGrpSpPr/>
            <p:nvPr/>
          </p:nvGrpSpPr>
          <p:grpSpPr>
            <a:xfrm>
              <a:off x="3747480" y="1832237"/>
              <a:ext cx="385847" cy="175851"/>
              <a:chOff x="570632" y="3699452"/>
              <a:chExt cx="385847" cy="175851"/>
            </a:xfrm>
          </p:grpSpPr>
          <p:cxnSp>
            <p:nvCxnSpPr>
              <p:cNvPr id="294" name="Ευθύγραμμο βέλος σύνδεσης 293"/>
              <p:cNvCxnSpPr/>
              <p:nvPr/>
            </p:nvCxnSpPr>
            <p:spPr>
              <a:xfrm flipV="1">
                <a:off x="571925" y="3839767"/>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97" name="Ομάδα 296"/>
              <p:cNvGrpSpPr/>
              <p:nvPr/>
            </p:nvGrpSpPr>
            <p:grpSpPr>
              <a:xfrm>
                <a:off x="570632" y="3699452"/>
                <a:ext cx="385847" cy="175851"/>
                <a:chOff x="325740" y="3300504"/>
                <a:chExt cx="385847" cy="175851"/>
              </a:xfrm>
            </p:grpSpPr>
            <p:cxnSp>
              <p:nvCxnSpPr>
                <p:cNvPr id="290" name="Ευθύγραμμο βέλος σύνδεσης 289"/>
                <p:cNvCxnSpPr/>
                <p:nvPr/>
              </p:nvCxnSpPr>
              <p:spPr>
                <a:xfrm flipV="1">
                  <a:off x="333590" y="3300504"/>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96" name="Ομάδα 295"/>
                <p:cNvGrpSpPr/>
                <p:nvPr/>
              </p:nvGrpSpPr>
              <p:grpSpPr>
                <a:xfrm>
                  <a:off x="325740" y="3335676"/>
                  <a:ext cx="378000" cy="140679"/>
                  <a:chOff x="325740" y="3335676"/>
                  <a:chExt cx="378000" cy="140679"/>
                </a:xfrm>
              </p:grpSpPr>
              <p:cxnSp>
                <p:nvCxnSpPr>
                  <p:cNvPr id="291" name="Ευθύγραμμο βέλος σύνδεσης 290"/>
                  <p:cNvCxnSpPr/>
                  <p:nvPr/>
                </p:nvCxnSpPr>
                <p:spPr>
                  <a:xfrm flipV="1">
                    <a:off x="325740" y="3335676"/>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2" name="Ευθύγραμμο βέλος σύνδεσης 291"/>
                  <p:cNvCxnSpPr/>
                  <p:nvPr/>
                </p:nvCxnSpPr>
                <p:spPr>
                  <a:xfrm flipV="1">
                    <a:off x="325741" y="3370846"/>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3" name="Ευθύγραμμο βέλος σύνδεσης 292"/>
                  <p:cNvCxnSpPr/>
                  <p:nvPr/>
                </p:nvCxnSpPr>
                <p:spPr>
                  <a:xfrm flipV="1">
                    <a:off x="325742" y="3406016"/>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5" name="Ευθύγραμμο βέλος σύνδεσης 294"/>
                  <p:cNvCxnSpPr/>
                  <p:nvPr/>
                </p:nvCxnSpPr>
                <p:spPr>
                  <a:xfrm flipV="1">
                    <a:off x="325743" y="3476355"/>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grpSp>
        </p:grpSp>
        <p:sp>
          <p:nvSpPr>
            <p:cNvPr id="299" name="Ορθογώνιο 298"/>
            <p:cNvSpPr/>
            <p:nvPr/>
          </p:nvSpPr>
          <p:spPr>
            <a:xfrm>
              <a:off x="5417492" y="3931358"/>
              <a:ext cx="6680725" cy="738664"/>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Από τη διάταξη εξέρχεται μια δέσμη φορτισμένων σωματιδίων με συγκεκριμένη ταχύτητα </a:t>
              </a:r>
              <a:r>
                <a:rPr lang="el-GR" sz="2400" b="1" dirty="0">
                  <a:solidFill>
                    <a:srgbClr val="FF0000"/>
                  </a:solidFill>
                  <a:latin typeface="Times New Roman" panose="02020603050405020304" pitchFamily="18" charset="0"/>
                  <a:cs typeface="Times New Roman" panose="02020603050405020304" pitchFamily="18" charset="0"/>
                </a:rPr>
                <a:t>υ</a:t>
              </a:r>
              <a:r>
                <a:rPr lang="el-GR" sz="2400" b="1" baseline="-25000" dirty="0">
                  <a:solidFill>
                    <a:srgbClr val="FF0000"/>
                  </a:solidFill>
                  <a:latin typeface="Times New Roman" panose="02020603050405020304" pitchFamily="18" charset="0"/>
                  <a:cs typeface="Times New Roman" panose="02020603050405020304" pitchFamily="18" charset="0"/>
                </a:rPr>
                <a:t>0</a:t>
              </a:r>
              <a:r>
                <a:rPr lang="el-GR" b="1" dirty="0">
                  <a:latin typeface="Times New Roman" panose="02020603050405020304" pitchFamily="18" charset="0"/>
                  <a:cs typeface="Times New Roman" panose="02020603050405020304" pitchFamily="18" charset="0"/>
                </a:rPr>
                <a:t>.</a:t>
              </a:r>
            </a:p>
          </p:txBody>
        </p:sp>
        <p:sp>
          <p:nvSpPr>
            <p:cNvPr id="316" name="Ορθογώνιο 315"/>
            <p:cNvSpPr/>
            <p:nvPr/>
          </p:nvSpPr>
          <p:spPr>
            <a:xfrm>
              <a:off x="3865648" y="1438027"/>
              <a:ext cx="402674" cy="400110"/>
            </a:xfrm>
            <a:prstGeom prst="rect">
              <a:avLst/>
            </a:prstGeom>
          </p:spPr>
          <p:txBody>
            <a:bodyPr wrap="none">
              <a:spAutoFit/>
            </a:bodyPr>
            <a:lstStyle/>
            <a:p>
              <a:r>
                <a:rPr lang="el-GR" sz="2000" b="1" dirty="0">
                  <a:solidFill>
                    <a:srgbClr val="7030A0"/>
                  </a:solidFill>
                  <a:latin typeface="Times New Roman" panose="02020603050405020304" pitchFamily="18" charset="0"/>
                  <a:cs typeface="Times New Roman" panose="02020603050405020304" pitchFamily="18" charset="0"/>
                </a:rPr>
                <a:t>υ</a:t>
              </a:r>
              <a:r>
                <a:rPr lang="el-GR" sz="2000" b="1" baseline="-25000" dirty="0">
                  <a:solidFill>
                    <a:srgbClr val="7030A0"/>
                  </a:solidFill>
                  <a:latin typeface="Times New Roman" panose="02020603050405020304" pitchFamily="18" charset="0"/>
                  <a:cs typeface="Times New Roman" panose="02020603050405020304" pitchFamily="18" charset="0"/>
                </a:rPr>
                <a:t>0</a:t>
              </a:r>
              <a:endParaRPr lang="el-GR" sz="2000" dirty="0">
                <a:solidFill>
                  <a:srgbClr val="7030A0"/>
                </a:solidFill>
              </a:endParaRPr>
            </a:p>
          </p:txBody>
        </p:sp>
      </p:grpSp>
      <p:grpSp>
        <p:nvGrpSpPr>
          <p:cNvPr id="333" name="Ομάδα 332"/>
          <p:cNvGrpSpPr/>
          <p:nvPr/>
        </p:nvGrpSpPr>
        <p:grpSpPr>
          <a:xfrm>
            <a:off x="489822" y="1434349"/>
            <a:ext cx="10961989" cy="3912217"/>
            <a:chOff x="489822" y="766138"/>
            <a:chExt cx="10961989" cy="3912217"/>
          </a:xfrm>
        </p:grpSpPr>
        <p:sp>
          <p:nvSpPr>
            <p:cNvPr id="314" name="Ορθογώνιο 313"/>
            <p:cNvSpPr/>
            <p:nvPr/>
          </p:nvSpPr>
          <p:spPr>
            <a:xfrm>
              <a:off x="489822" y="4093580"/>
              <a:ext cx="4093253" cy="584775"/>
            </a:xfrm>
            <a:prstGeom prst="rect">
              <a:avLst/>
            </a:prstGeom>
          </p:spPr>
          <p:txBody>
            <a:bodyPr wrap="square">
              <a:spAutoFit/>
            </a:bodyPr>
            <a:lstStyle/>
            <a:p>
              <a:r>
                <a:rPr lang="en-US" b="1" i="1" dirty="0">
                  <a:solidFill>
                    <a:srgbClr val="002060"/>
                  </a:solidFill>
                  <a:latin typeface="Times New Roman" panose="02020603050405020304" pitchFamily="18" charset="0"/>
                  <a:cs typeface="Times New Roman" panose="02020603050405020304" pitchFamily="18" charset="0"/>
                </a:rPr>
                <a:t>h</a:t>
              </a:r>
              <a:r>
                <a:rPr lang="el-GR" b="1" dirty="0">
                  <a:solidFill>
                    <a:srgbClr val="0070C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l-GR" sz="1600" b="1" dirty="0">
                  <a:solidFill>
                    <a:srgbClr val="0070C0"/>
                  </a:solidFill>
                  <a:latin typeface="Times New Roman" panose="02020603050405020304" pitchFamily="18" charset="0"/>
                  <a:cs typeface="Times New Roman" panose="02020603050405020304" pitchFamily="18" charset="0"/>
                </a:rPr>
                <a:t> </a:t>
              </a:r>
              <a:r>
                <a:rPr lang="el-GR" sz="1400" b="1" dirty="0">
                  <a:latin typeface="Times New Roman" panose="02020603050405020304" pitchFamily="18" charset="0"/>
                  <a:cs typeface="Times New Roman" panose="02020603050405020304" pitchFamily="18" charset="0"/>
                </a:rPr>
                <a:t>Απόσταση ηλεκτροδίων που δημιουργούν το</a:t>
              </a:r>
            </a:p>
            <a:p>
              <a:r>
                <a:rPr lang="el-GR" sz="1400" b="1" dirty="0">
                  <a:latin typeface="Times New Roman" panose="02020603050405020304" pitchFamily="18" charset="0"/>
                  <a:cs typeface="Times New Roman" panose="02020603050405020304" pitchFamily="18" charset="0"/>
                </a:rPr>
                <a:t>        ηλεκτρικό πεδίο</a:t>
              </a:r>
              <a:endParaRPr lang="el-GR" sz="1600" dirty="0"/>
            </a:p>
          </p:txBody>
        </p:sp>
        <p:grpSp>
          <p:nvGrpSpPr>
            <p:cNvPr id="330" name="Ομάδα 329"/>
            <p:cNvGrpSpPr/>
            <p:nvPr/>
          </p:nvGrpSpPr>
          <p:grpSpPr>
            <a:xfrm>
              <a:off x="1897668" y="766138"/>
              <a:ext cx="9554143" cy="2307856"/>
              <a:chOff x="1897668" y="766138"/>
              <a:chExt cx="9554143" cy="2307856"/>
            </a:xfrm>
          </p:grpSpPr>
          <p:sp>
            <p:nvSpPr>
              <p:cNvPr id="312" name="Ορθογώνιο 311"/>
              <p:cNvSpPr/>
              <p:nvPr/>
            </p:nvSpPr>
            <p:spPr>
              <a:xfrm>
                <a:off x="5420776" y="1246782"/>
                <a:ext cx="5296504" cy="707886"/>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Η ένταση </a:t>
                </a:r>
                <a:r>
                  <a:rPr lang="el-GR" sz="2000" b="1" i="1" dirty="0">
                    <a:solidFill>
                      <a:srgbClr val="FF0000"/>
                    </a:solidFill>
                    <a:latin typeface="Times New Roman" panose="02020603050405020304" pitchFamily="18" charset="0"/>
                    <a:cs typeface="Times New Roman" panose="02020603050405020304" pitchFamily="18" charset="0"/>
                  </a:rPr>
                  <a:t>Ε</a:t>
                </a:r>
                <a:r>
                  <a:rPr lang="el-GR" b="1" dirty="0">
                    <a:latin typeface="Times New Roman" panose="02020603050405020304" pitchFamily="18" charset="0"/>
                    <a:cs typeface="Times New Roman" panose="02020603050405020304" pitchFamily="18" charset="0"/>
                  </a:rPr>
                  <a:t> του ηλεκτρικού πεδίου ρυθμίζεται με τη διαφορά δυναμικού </a:t>
                </a:r>
                <a:r>
                  <a:rPr lang="el-GR" sz="2000" b="1" dirty="0">
                    <a:solidFill>
                      <a:srgbClr val="FF0000"/>
                    </a:solidFill>
                    <a:latin typeface="Times New Roman" panose="02020603050405020304" pitchFamily="18" charset="0"/>
                    <a:cs typeface="Times New Roman" panose="02020603050405020304" pitchFamily="18" charset="0"/>
                  </a:rPr>
                  <a:t>Δ</a:t>
                </a:r>
                <a:r>
                  <a:rPr lang="en-US" sz="2000" b="1" i="1" dirty="0">
                    <a:solidFill>
                      <a:srgbClr val="FF0000"/>
                    </a:solidFill>
                    <a:latin typeface="Times New Roman" panose="02020603050405020304" pitchFamily="18" charset="0"/>
                    <a:cs typeface="Times New Roman" panose="02020603050405020304" pitchFamily="18" charset="0"/>
                  </a:rPr>
                  <a:t>V</a:t>
                </a:r>
                <a:r>
                  <a:rPr lang="el-GR" b="1" dirty="0">
                    <a:latin typeface="Times New Roman" panose="02020603050405020304" pitchFamily="18" charset="0"/>
                    <a:cs typeface="Times New Roman" panose="02020603050405020304" pitchFamily="18" charset="0"/>
                  </a:rPr>
                  <a:t> της ηλεκτρικής πηγής:</a:t>
                </a:r>
              </a:p>
            </p:txBody>
          </p:sp>
          <mc:AlternateContent xmlns:mc="http://schemas.openxmlformats.org/markup-compatibility/2006" xmlns:a14="http://schemas.microsoft.com/office/drawing/2010/main">
            <mc:Choice Requires="a14">
              <p:sp>
                <p:nvSpPr>
                  <p:cNvPr id="313" name="TextBox 312"/>
                  <p:cNvSpPr txBox="1"/>
                  <p:nvPr/>
                </p:nvSpPr>
                <p:spPr>
                  <a:xfrm>
                    <a:off x="10543101" y="1441426"/>
                    <a:ext cx="908710" cy="577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𝑬</m:t>
                          </m:r>
                          <m:r>
                            <a:rPr lang="en-US" sz="2000" b="1" i="1" smtClean="0">
                              <a:solidFill>
                                <a:srgbClr val="FF0000"/>
                              </a:solidFill>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r>
                                <a:rPr lang="el-GR" sz="2000" b="1" i="0" smtClean="0">
                                  <a:solidFill>
                                    <a:srgbClr val="FF0000"/>
                                  </a:solidFill>
                                  <a:latin typeface="Cambria Math" panose="02040503050406030204" pitchFamily="18" charset="0"/>
                                </a:rPr>
                                <m:t>𝚫</m:t>
                              </m:r>
                              <m:r>
                                <a:rPr lang="en-US" sz="2000" b="1" i="1" smtClean="0">
                                  <a:solidFill>
                                    <a:srgbClr val="FF0000"/>
                                  </a:solidFill>
                                  <a:latin typeface="Cambria Math" panose="02040503050406030204" pitchFamily="18" charset="0"/>
                                </a:rPr>
                                <m:t>𝑽</m:t>
                              </m:r>
                            </m:num>
                            <m:den>
                              <m:r>
                                <a:rPr lang="en-US" sz="2000" b="1" i="1" smtClean="0">
                                  <a:solidFill>
                                    <a:srgbClr val="FF0000"/>
                                  </a:solidFill>
                                  <a:latin typeface="Cambria Math" panose="02040503050406030204" pitchFamily="18" charset="0"/>
                                </a:rPr>
                                <m:t>𝒉</m:t>
                              </m:r>
                            </m:den>
                          </m:f>
                        </m:oMath>
                      </m:oMathPara>
                    </a14:m>
                    <a:endParaRPr lang="el-GR" sz="2000" b="1" dirty="0">
                      <a:solidFill>
                        <a:srgbClr val="FF0000"/>
                      </a:solidFill>
                    </a:endParaRPr>
                  </a:p>
                </p:txBody>
              </p:sp>
            </mc:Choice>
            <mc:Fallback xmlns="">
              <p:sp>
                <p:nvSpPr>
                  <p:cNvPr id="313" name="TextBox 312"/>
                  <p:cNvSpPr txBox="1">
                    <a:spLocks noRot="1" noChangeAspect="1" noMove="1" noResize="1" noEditPoints="1" noAdjustHandles="1" noChangeArrowheads="1" noChangeShapeType="1" noTextEdit="1"/>
                  </p:cNvSpPr>
                  <p:nvPr/>
                </p:nvSpPr>
                <p:spPr>
                  <a:xfrm>
                    <a:off x="10543101" y="1441426"/>
                    <a:ext cx="908710" cy="577338"/>
                  </a:xfrm>
                  <a:prstGeom prst="rect">
                    <a:avLst/>
                  </a:prstGeom>
                  <a:blipFill>
                    <a:blip r:embed="rId2"/>
                    <a:stretch>
                      <a:fillRect/>
                    </a:stretch>
                  </a:blipFill>
                </p:spPr>
                <p:txBody>
                  <a:bodyPr/>
                  <a:lstStyle/>
                  <a:p>
                    <a:r>
                      <a:rPr lang="el-GR">
                        <a:noFill/>
                      </a:rPr>
                      <a:t> </a:t>
                    </a:r>
                  </a:p>
                </p:txBody>
              </p:sp>
            </mc:Fallback>
          </mc:AlternateContent>
          <p:grpSp>
            <p:nvGrpSpPr>
              <p:cNvPr id="329" name="Ομάδα 328"/>
              <p:cNvGrpSpPr/>
              <p:nvPr/>
            </p:nvGrpSpPr>
            <p:grpSpPr>
              <a:xfrm>
                <a:off x="1897668" y="766138"/>
                <a:ext cx="3344182" cy="2307856"/>
                <a:chOff x="1897668" y="766138"/>
                <a:chExt cx="3344182" cy="2307856"/>
              </a:xfrm>
            </p:grpSpPr>
            <p:cxnSp>
              <p:nvCxnSpPr>
                <p:cNvPr id="320" name="Ευθεία γραμμή σύνδεσης 319"/>
                <p:cNvCxnSpPr/>
                <p:nvPr/>
              </p:nvCxnSpPr>
              <p:spPr>
                <a:xfrm flipV="1">
                  <a:off x="1909390" y="766138"/>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321" name="Ευθεία γραμμή σύνδεσης 320"/>
                <p:cNvCxnSpPr/>
                <p:nvPr/>
              </p:nvCxnSpPr>
              <p:spPr>
                <a:xfrm>
                  <a:off x="1922964" y="766138"/>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2" name="Ευθεία γραμμή σύνδεσης 321"/>
                <p:cNvCxnSpPr/>
                <p:nvPr/>
              </p:nvCxnSpPr>
              <p:spPr>
                <a:xfrm>
                  <a:off x="1897668" y="2594937"/>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323" name="Ευθεία γραμμή σύνδεσης 322"/>
                <p:cNvCxnSpPr/>
                <p:nvPr/>
              </p:nvCxnSpPr>
              <p:spPr>
                <a:xfrm flipV="1">
                  <a:off x="1911242" y="3073994"/>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4" name="Ευθεία γραμμή σύνδεσης 323"/>
                <p:cNvCxnSpPr/>
                <p:nvPr/>
              </p:nvCxnSpPr>
              <p:spPr>
                <a:xfrm rot="16200000" flipH="1">
                  <a:off x="4362519" y="1311597"/>
                  <a:ext cx="107999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5" name="Ευθεία γραμμή σύνδεσης 324"/>
                <p:cNvCxnSpPr/>
                <p:nvPr/>
              </p:nvCxnSpPr>
              <p:spPr>
                <a:xfrm rot="16200000" flipH="1">
                  <a:off x="4912463" y="1518544"/>
                  <a:ext cx="0" cy="6587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6" name="Ευθεία γραμμή σύνδεσης 325"/>
                <p:cNvCxnSpPr/>
                <p:nvPr/>
              </p:nvCxnSpPr>
              <p:spPr>
                <a:xfrm rot="16200000" flipH="1">
                  <a:off x="4360216" y="2533055"/>
                  <a:ext cx="1080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7" name="Ευθεία γραμμή σύνδεσης 326"/>
                <p:cNvCxnSpPr/>
                <p:nvPr/>
              </p:nvCxnSpPr>
              <p:spPr>
                <a:xfrm rot="16200000" flipH="1">
                  <a:off x="4886111" y="1863987"/>
                  <a:ext cx="0" cy="252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28" name="TextBox 327"/>
                <p:cNvSpPr txBox="1"/>
                <p:nvPr/>
              </p:nvSpPr>
              <p:spPr>
                <a:xfrm>
                  <a:off x="4303675" y="1841687"/>
                  <a:ext cx="449162" cy="338554"/>
                </a:xfrm>
                <a:prstGeom prst="rect">
                  <a:avLst/>
                </a:prstGeom>
                <a:noFill/>
              </p:spPr>
              <p:txBody>
                <a:bodyPr wrap="none" rtlCol="0">
                  <a:spAutoFit/>
                </a:bodyPr>
                <a:lstStyle/>
                <a:p>
                  <a:r>
                    <a:rPr lang="el-GR" sz="1600" b="1" dirty="0">
                      <a:solidFill>
                        <a:srgbClr val="002060"/>
                      </a:solidFill>
                      <a:latin typeface="Times New Roman" panose="02020603050405020304" pitchFamily="18" charset="0"/>
                      <a:cs typeface="Times New Roman" panose="02020603050405020304" pitchFamily="18" charset="0"/>
                    </a:rPr>
                    <a:t>Δ</a:t>
                  </a:r>
                  <a:r>
                    <a:rPr lang="en-US" sz="1600" b="1" i="1" dirty="0">
                      <a:solidFill>
                        <a:srgbClr val="002060"/>
                      </a:solidFill>
                      <a:latin typeface="Times New Roman" panose="02020603050405020304" pitchFamily="18" charset="0"/>
                      <a:cs typeface="Times New Roman" panose="02020603050405020304" pitchFamily="18" charset="0"/>
                    </a:rPr>
                    <a:t>V</a:t>
                  </a:r>
                  <a:endParaRPr lang="el-GR" sz="1600" b="1" dirty="0">
                    <a:solidFill>
                      <a:srgbClr val="002060"/>
                    </a:solidFill>
                    <a:latin typeface="Times New Roman" panose="02020603050405020304" pitchFamily="18" charset="0"/>
                    <a:cs typeface="Times New Roman" panose="02020603050405020304" pitchFamily="18" charset="0"/>
                  </a:endParaRPr>
                </a:p>
              </p:txBody>
            </p:sp>
          </p:grpSp>
        </p:grpSp>
      </p:grpSp>
      <p:sp>
        <p:nvSpPr>
          <p:cNvPr id="348" name="Ορθογώνιο 347"/>
          <p:cNvSpPr/>
          <p:nvPr/>
        </p:nvSpPr>
        <p:spPr>
          <a:xfrm>
            <a:off x="5429216" y="5385011"/>
            <a:ext cx="6680725" cy="1015663"/>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Η επιλογή της ταχύτητας </a:t>
            </a:r>
            <a:r>
              <a:rPr lang="el-GR" sz="2400" b="1" dirty="0">
                <a:solidFill>
                  <a:srgbClr val="FF0000"/>
                </a:solidFill>
                <a:latin typeface="Times New Roman" panose="02020603050405020304" pitchFamily="18" charset="0"/>
                <a:cs typeface="Times New Roman" panose="02020603050405020304" pitchFamily="18" charset="0"/>
              </a:rPr>
              <a:t>υ</a:t>
            </a:r>
            <a:r>
              <a:rPr lang="el-GR" sz="2400" b="1" baseline="-25000" dirty="0">
                <a:solidFill>
                  <a:srgbClr val="FF0000"/>
                </a:solidFill>
                <a:latin typeface="Times New Roman" panose="02020603050405020304" pitchFamily="18" charset="0"/>
                <a:cs typeface="Times New Roman" panose="02020603050405020304" pitchFamily="18" charset="0"/>
              </a:rPr>
              <a:t>0</a:t>
            </a:r>
            <a:r>
              <a:rPr lang="el-GR" b="1" dirty="0">
                <a:latin typeface="Times New Roman" panose="02020603050405020304" pitchFamily="18" charset="0"/>
                <a:cs typeface="Times New Roman" panose="02020603050405020304" pitchFamily="18" charset="0"/>
              </a:rPr>
              <a:t> γίνεται τροφοδοτώντας τη διάταξη με τις κατάλληλες τιμές της μαγνητικής επαγωγής Β και της έντασης Ε του ηλεκτρικού πεδίου.</a:t>
            </a:r>
          </a:p>
        </p:txBody>
      </p:sp>
    </p:spTree>
    <p:extLst>
      <p:ext uri="{BB962C8B-B14F-4D97-AF65-F5344CB8AC3E}">
        <p14:creationId xmlns:p14="http://schemas.microsoft.com/office/powerpoint/2010/main" val="42169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wipe(up)">
                                      <p:cBhvr>
                                        <p:cTn id="7" dur="5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wipe(left)">
                                      <p:cBhvr>
                                        <p:cTn id="12" dur="5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wipe(left)">
                                      <p:cBhvr>
                                        <p:cTn id="17" dur="500"/>
                                        <p:tgtEl>
                                          <p:spTgt spid="3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4"/>
                                        </p:tgtEl>
                                        <p:attrNameLst>
                                          <p:attrName>style.visibility</p:attrName>
                                        </p:attrNameLst>
                                      </p:cBhvr>
                                      <p:to>
                                        <p:strVal val="visible"/>
                                      </p:to>
                                    </p:set>
                                    <p:animEffect transition="in" filter="wipe(up)">
                                      <p:cBhvr>
                                        <p:cTn id="22" dur="500"/>
                                        <p:tgtEl>
                                          <p:spTgt spid="2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wipe(left)">
                                      <p:cBhvr>
                                        <p:cTn id="27" dur="500"/>
                                        <p:tgtEl>
                                          <p:spTgt spid="3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48"/>
                                        </p:tgtEl>
                                        <p:attrNameLst>
                                          <p:attrName>style.visibility</p:attrName>
                                        </p:attrNameLst>
                                      </p:cBhvr>
                                      <p:to>
                                        <p:strVal val="visible"/>
                                      </p:to>
                                    </p:set>
                                    <p:animEffect transition="in" filter="wipe(up)">
                                      <p:cBhvr>
                                        <p:cTn id="32"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34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93818" y="72733"/>
            <a:ext cx="6394699" cy="523220"/>
          </a:xfrm>
          <a:prstGeom prst="rect">
            <a:avLst/>
          </a:prstGeom>
          <a:noFill/>
        </p:spPr>
        <p:txBody>
          <a:bodyPr wrap="none" rtlCol="0">
            <a:spAutoFit/>
          </a:bodyPr>
          <a:lstStyle/>
          <a:p>
            <a:r>
              <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της Μαγνητικής Επαγωγής</a:t>
            </a:r>
          </a:p>
        </p:txBody>
      </p:sp>
      <p:sp>
        <p:nvSpPr>
          <p:cNvPr id="3" name="TextBox 2"/>
          <p:cNvSpPr txBox="1"/>
          <p:nvPr/>
        </p:nvSpPr>
        <p:spPr>
          <a:xfrm>
            <a:off x="83127" y="872834"/>
            <a:ext cx="4665517" cy="1261884"/>
          </a:xfrm>
          <a:prstGeom prst="rect">
            <a:avLst/>
          </a:prstGeom>
          <a:noFill/>
        </p:spPr>
        <p:txBody>
          <a:bodyPr wrap="square" rtlCol="0">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Ένα πεδίο δυνάμεων είναι </a:t>
            </a:r>
            <a:r>
              <a:rPr lang="el-GR"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Αστρόβιλο</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ή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Πεδίο Συντηρητικών Δυνάμεων </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όταν το έργο</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που παράγουν ή καταναλίσκουν οι δυνάμεις αυτές σε μια κλειστή διαδρομή </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είναι μηδέν</a:t>
            </a:r>
          </a:p>
        </p:txBody>
      </p:sp>
      <mc:AlternateContent xmlns:mc="http://schemas.openxmlformats.org/markup-compatibility/2006" xmlns:a14="http://schemas.microsoft.com/office/drawing/2010/main">
        <mc:Choice Requires="a14">
          <p:sp>
            <p:nvSpPr>
              <p:cNvPr id="6" name="TextBox 5"/>
              <p:cNvSpPr txBox="1"/>
              <p:nvPr/>
            </p:nvSpPr>
            <p:spPr>
              <a:xfrm>
                <a:off x="1237876" y="2134718"/>
                <a:ext cx="1855573"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𝑾</m:t>
                      </m:r>
                      <m:r>
                        <a:rPr lang="en-US" b="1" i="1" smtClean="0">
                          <a:solidFill>
                            <a:srgbClr val="FF0000"/>
                          </a:solidFill>
                          <a:latin typeface="Cambria Math" panose="02040503050406030204" pitchFamily="18" charset="0"/>
                        </a:rPr>
                        <m:t>=</m:t>
                      </m:r>
                      <m:nary>
                        <m:naryPr>
                          <m:chr m:val="∮"/>
                          <m:limLoc m:val="undOvr"/>
                          <m:ctrlPr>
                            <a:rPr lang="en-US"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oMath>
                  </m:oMathPara>
                </a14:m>
                <a:endParaRPr lang="el-GR"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37876" y="2134718"/>
                <a:ext cx="1855573" cy="858889"/>
              </a:xfrm>
              <a:prstGeom prst="rect">
                <a:avLst/>
              </a:prstGeom>
              <a:blipFill>
                <a:blip r:embed="rId2"/>
                <a:stretch>
                  <a:fillRect/>
                </a:stretch>
              </a:blipFill>
            </p:spPr>
            <p:txBody>
              <a:bodyPr/>
              <a:lstStyle/>
              <a:p>
                <a:r>
                  <a:rPr lang="el-GR">
                    <a:noFill/>
                  </a:rPr>
                  <a:t> </a:t>
                </a:r>
              </a:p>
            </p:txBody>
          </p:sp>
        </mc:Fallback>
      </mc:AlternateContent>
      <p:grpSp>
        <p:nvGrpSpPr>
          <p:cNvPr id="29" name="Ομάδα 28"/>
          <p:cNvGrpSpPr/>
          <p:nvPr/>
        </p:nvGrpSpPr>
        <p:grpSpPr>
          <a:xfrm>
            <a:off x="83127" y="3138844"/>
            <a:ext cx="4572000" cy="1210241"/>
            <a:chOff x="83127" y="3138844"/>
            <a:chExt cx="4572000" cy="1210241"/>
          </a:xfrm>
        </p:grpSpPr>
        <p:sp>
          <p:nvSpPr>
            <p:cNvPr id="4" name="TextBox 3"/>
            <p:cNvSpPr txBox="1"/>
            <p:nvPr/>
          </p:nvSpPr>
          <p:spPr>
            <a:xfrm>
              <a:off x="83127" y="3138844"/>
              <a:ext cx="4572000" cy="677108"/>
            </a:xfrm>
            <a:prstGeom prst="rect">
              <a:avLst/>
            </a:prstGeom>
            <a:noFill/>
          </p:spPr>
          <p:txBody>
            <a:bodyPr wrap="square" rtlCol="0">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Για την ένταση </a:t>
              </a:r>
              <a:r>
                <a:rPr lang="el-GR"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του στατικού ηλεκτρικού  πεδίο, το οποίο είναι </a:t>
              </a:r>
              <a:r>
                <a:rPr lang="el-GR"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αστρόβιλο</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ισχύει:</a:t>
              </a:r>
            </a:p>
          </p:txBody>
        </p:sp>
        <mc:AlternateContent xmlns:mc="http://schemas.openxmlformats.org/markup-compatibility/2006" xmlns:a14="http://schemas.microsoft.com/office/drawing/2010/main">
          <mc:Choice Requires="a14">
            <p:sp>
              <p:nvSpPr>
                <p:cNvPr id="7" name="Ορθογώνιο 6"/>
                <p:cNvSpPr/>
                <p:nvPr/>
              </p:nvSpPr>
              <p:spPr>
                <a:xfrm>
                  <a:off x="1600397" y="3946154"/>
                  <a:ext cx="976549"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𝒒</m:t>
                        </m:r>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𝑬</m:t>
                            </m:r>
                          </m:e>
                        </m:acc>
                      </m:oMath>
                    </m:oMathPara>
                  </a14:m>
                  <a:endParaRPr lang="el-GR" dirty="0"/>
                </a:p>
              </p:txBody>
            </p:sp>
          </mc:Choice>
          <mc:Fallback xmlns="">
            <p:sp>
              <p:nvSpPr>
                <p:cNvPr id="7" name="Ορθογώνιο 6"/>
                <p:cNvSpPr>
                  <a:spLocks noRot="1" noChangeAspect="1" noMove="1" noResize="1" noEditPoints="1" noAdjustHandles="1" noChangeArrowheads="1" noChangeShapeType="1" noTextEdit="1"/>
                </p:cNvSpPr>
                <p:nvPr/>
              </p:nvSpPr>
              <p:spPr>
                <a:xfrm>
                  <a:off x="1600397" y="3946154"/>
                  <a:ext cx="976549" cy="402931"/>
                </a:xfrm>
                <a:prstGeom prst="rect">
                  <a:avLst/>
                </a:prstGeom>
                <a:blipFill>
                  <a:blip r:embed="rId3"/>
                  <a:stretch>
                    <a:fillRect b="-7576"/>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2113096" y="4285110"/>
                <a:ext cx="1895647"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𝒒</m:t>
                      </m:r>
                      <m:nary>
                        <m:naryPr>
                          <m:chr m:val="∮"/>
                          <m:limLoc m:val="undOvr"/>
                          <m:ctrlPr>
                            <a:rPr lang="en-US"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𝑬</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 ⟹</m:t>
                      </m:r>
                    </m:oMath>
                  </m:oMathPara>
                </a14:m>
                <a:endParaRPr lang="el-GR"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113096" y="4285110"/>
                <a:ext cx="1895647" cy="858889"/>
              </a:xfrm>
              <a:prstGeom prst="rect">
                <a:avLst/>
              </a:prstGeom>
              <a:blipFill>
                <a:blip r:embed="rId4"/>
                <a:stretch>
                  <a:fillRect/>
                </a:stretch>
              </a:blipFill>
            </p:spPr>
            <p:txBody>
              <a:bodyPr/>
              <a:lstStyle/>
              <a:p>
                <a:r>
                  <a:rPr lang="el-GR">
                    <a:noFill/>
                  </a:rPr>
                  <a:t> </a:t>
                </a:r>
              </a:p>
            </p:txBody>
          </p:sp>
        </mc:Fallback>
      </mc:AlternateContent>
      <p:cxnSp>
        <p:nvCxnSpPr>
          <p:cNvPr id="15" name="Ευθεία γραμμή σύνδεσης 14"/>
          <p:cNvCxnSpPr/>
          <p:nvPr/>
        </p:nvCxnSpPr>
        <p:spPr>
          <a:xfrm flipH="1">
            <a:off x="2192490" y="4551215"/>
            <a:ext cx="62345" cy="4052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Ομάδα 17"/>
          <p:cNvGrpSpPr/>
          <p:nvPr/>
        </p:nvGrpSpPr>
        <p:grpSpPr>
          <a:xfrm>
            <a:off x="207071" y="5155944"/>
            <a:ext cx="1569027" cy="1038497"/>
            <a:chOff x="8925791" y="3346467"/>
            <a:chExt cx="1569027" cy="1038497"/>
          </a:xfrm>
        </p:grpSpPr>
        <mc:AlternateContent xmlns:mc="http://schemas.openxmlformats.org/markup-compatibility/2006" xmlns:a14="http://schemas.microsoft.com/office/drawing/2010/main">
          <mc:Choice Requires="a14">
            <p:sp>
              <p:nvSpPr>
                <p:cNvPr id="16" name="TextBox 15"/>
                <p:cNvSpPr txBox="1"/>
                <p:nvPr/>
              </p:nvSpPr>
              <p:spPr>
                <a:xfrm>
                  <a:off x="8957232" y="3346467"/>
                  <a:ext cx="1531894"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𝑬</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𝟎</m:t>
                        </m:r>
                      </m:oMath>
                    </m:oMathPara>
                  </a14:m>
                  <a:endParaRPr lang="el-GR" sz="20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8957232" y="3346467"/>
                  <a:ext cx="1531894" cy="954364"/>
                </a:xfrm>
                <a:prstGeom prst="rect">
                  <a:avLst/>
                </a:prstGeom>
                <a:blipFill>
                  <a:blip r:embed="rId5"/>
                  <a:stretch>
                    <a:fillRect/>
                  </a:stretch>
                </a:blipFill>
              </p:spPr>
              <p:txBody>
                <a:bodyPr/>
                <a:lstStyle/>
                <a:p>
                  <a:r>
                    <a:rPr lang="el-GR">
                      <a:noFill/>
                    </a:rPr>
                    <a:t> </a:t>
                  </a:r>
                </a:p>
              </p:txBody>
            </p:sp>
          </mc:Fallback>
        </mc:AlternateContent>
        <p:sp>
          <p:nvSpPr>
            <p:cNvPr id="17" name="Ορθογώνιο 16"/>
            <p:cNvSpPr/>
            <p:nvPr/>
          </p:nvSpPr>
          <p:spPr>
            <a:xfrm>
              <a:off x="8925791" y="3477398"/>
              <a:ext cx="1569027" cy="9075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0" name="TextBox 19"/>
          <p:cNvSpPr txBox="1"/>
          <p:nvPr/>
        </p:nvSpPr>
        <p:spPr>
          <a:xfrm>
            <a:off x="6545796" y="872834"/>
            <a:ext cx="5318849" cy="923330"/>
          </a:xfrm>
          <a:prstGeom prst="rect">
            <a:avLst/>
          </a:prstGeom>
          <a:noFill/>
        </p:spPr>
        <p:txBody>
          <a:bodyPr wrap="square" rtlCol="0">
            <a:spAutoFit/>
          </a:bodyPr>
          <a:lstStyle/>
          <a:p>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ολοκλήρωμα ενός διανυσματικού μεγέθους </a:t>
            </a:r>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a:t>
            </a:r>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κατά μήκος κλειστής διαδρομής ονομάζεται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a:t>
            </a:r>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του μεγέθους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endParaRPr lang="el-GR"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Ορθογώνιο 20"/>
          <p:cNvSpPr/>
          <p:nvPr/>
        </p:nvSpPr>
        <p:spPr>
          <a:xfrm>
            <a:off x="2088671" y="5448270"/>
            <a:ext cx="2765027" cy="584775"/>
          </a:xfrm>
          <a:prstGeom prst="rect">
            <a:avLst/>
          </a:prstGeom>
        </p:spPr>
        <p:txBody>
          <a:bodyPr wrap="square">
            <a:spAutoFit/>
          </a:bodyPr>
          <a:lstStyle/>
          <a:p>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της Ένταση Στατικού Ηλεκτρικού Πεδίου </a:t>
            </a:r>
            <a:endParaRPr lang="el-GR" sz="1600" dirty="0"/>
          </a:p>
        </p:txBody>
      </p:sp>
      <p:grpSp>
        <p:nvGrpSpPr>
          <p:cNvPr id="34" name="Ομάδα 33"/>
          <p:cNvGrpSpPr/>
          <p:nvPr/>
        </p:nvGrpSpPr>
        <p:grpSpPr>
          <a:xfrm>
            <a:off x="6545797" y="1878894"/>
            <a:ext cx="5480420" cy="954364"/>
            <a:chOff x="6545797" y="1878894"/>
            <a:chExt cx="5480420" cy="954364"/>
          </a:xfrm>
        </p:grpSpPr>
        <mc:AlternateContent xmlns:mc="http://schemas.openxmlformats.org/markup-compatibility/2006" xmlns:a14="http://schemas.microsoft.com/office/drawing/2010/main">
          <mc:Choice Requires="a14">
            <p:sp>
              <p:nvSpPr>
                <p:cNvPr id="22" name="TextBox 21"/>
                <p:cNvSpPr txBox="1"/>
                <p:nvPr/>
              </p:nvSpPr>
              <p:spPr>
                <a:xfrm>
                  <a:off x="6545797" y="1878894"/>
                  <a:ext cx="1531894"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𝑿</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𝟎</m:t>
                        </m:r>
                      </m:oMath>
                    </m:oMathPara>
                  </a14:m>
                  <a:endParaRPr lang="el-GR" sz="20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6545797" y="1878894"/>
                  <a:ext cx="1531894" cy="954364"/>
                </a:xfrm>
                <a:prstGeom prst="rect">
                  <a:avLst/>
                </a:prstGeom>
                <a:blipFill>
                  <a:blip r:embed="rId6"/>
                  <a:stretch>
                    <a:fillRect/>
                  </a:stretch>
                </a:blipFill>
              </p:spPr>
              <p:txBody>
                <a:bodyPr/>
                <a:lstStyle/>
                <a:p>
                  <a:r>
                    <a:rPr lang="el-GR">
                      <a:noFill/>
                    </a:rPr>
                    <a:t> </a:t>
                  </a:r>
                </a:p>
              </p:txBody>
            </p:sp>
          </mc:Fallback>
        </mc:AlternateContent>
        <p:sp>
          <p:nvSpPr>
            <p:cNvPr id="23" name="Ορθογώνιο 22"/>
            <p:cNvSpPr/>
            <p:nvPr/>
          </p:nvSpPr>
          <p:spPr>
            <a:xfrm>
              <a:off x="8125213" y="2084424"/>
              <a:ext cx="3901004" cy="615553"/>
            </a:xfrm>
            <a:prstGeom prst="rect">
              <a:avLst/>
            </a:prstGeom>
          </p:spPr>
          <p:txBody>
            <a:bodyPr wrap="none">
              <a:spAutoFit/>
            </a:bodyPr>
            <a:lstStyle/>
            <a:p>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διάνυσμα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el-GR" sz="16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είναι στοιχείο </a:t>
              </a:r>
              <a:r>
                <a:rPr lang="el-GR" sz="1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αστρόβιλου</a:t>
              </a:r>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πεδίου</a:t>
              </a:r>
            </a:p>
          </p:txBody>
        </p:sp>
      </p:grpSp>
      <p:grpSp>
        <p:nvGrpSpPr>
          <p:cNvPr id="35" name="Ομάδα 34"/>
          <p:cNvGrpSpPr/>
          <p:nvPr/>
        </p:nvGrpSpPr>
        <p:grpSpPr>
          <a:xfrm>
            <a:off x="6549335" y="2977575"/>
            <a:ext cx="5315311" cy="954364"/>
            <a:chOff x="6549335" y="3083905"/>
            <a:chExt cx="5315311" cy="954364"/>
          </a:xfrm>
        </p:grpSpPr>
        <mc:AlternateContent xmlns:mc="http://schemas.openxmlformats.org/markup-compatibility/2006" xmlns:a14="http://schemas.microsoft.com/office/drawing/2010/main">
          <mc:Choice Requires="a14">
            <p:sp>
              <p:nvSpPr>
                <p:cNvPr id="24" name="TextBox 23"/>
                <p:cNvSpPr txBox="1"/>
                <p:nvPr/>
              </p:nvSpPr>
              <p:spPr>
                <a:xfrm>
                  <a:off x="6549335" y="3083905"/>
                  <a:ext cx="1531894"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𝑿</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rPr>
                          <m:t>𝟎</m:t>
                        </m:r>
                      </m:oMath>
                    </m:oMathPara>
                  </a14:m>
                  <a:endParaRPr lang="el-GR" sz="20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6549335" y="3083905"/>
                  <a:ext cx="1531894" cy="954364"/>
                </a:xfrm>
                <a:prstGeom prst="rect">
                  <a:avLst/>
                </a:prstGeom>
                <a:blipFill>
                  <a:blip r:embed="rId7"/>
                  <a:stretch>
                    <a:fillRect/>
                  </a:stretch>
                </a:blipFill>
              </p:spPr>
              <p:txBody>
                <a:bodyPr/>
                <a:lstStyle/>
                <a:p>
                  <a:r>
                    <a:rPr lang="el-GR">
                      <a:noFill/>
                    </a:rPr>
                    <a:t> </a:t>
                  </a:r>
                </a:p>
              </p:txBody>
            </p:sp>
          </mc:Fallback>
        </mc:AlternateContent>
        <p:sp>
          <p:nvSpPr>
            <p:cNvPr id="25" name="Ορθογώνιο 24"/>
            <p:cNvSpPr/>
            <p:nvPr/>
          </p:nvSpPr>
          <p:spPr>
            <a:xfrm>
              <a:off x="8128751" y="3268169"/>
              <a:ext cx="3735895" cy="615553"/>
            </a:xfrm>
            <a:prstGeom prst="rect">
              <a:avLst/>
            </a:prstGeom>
          </p:spPr>
          <p:txBody>
            <a:bodyPr wrap="none">
              <a:spAutoFit/>
            </a:bodyPr>
            <a:lstStyle/>
            <a:p>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διάνυσμα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el-GR" sz="16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είναι στοιχείο </a:t>
              </a:r>
              <a:r>
                <a:rPr lang="el-GR" sz="1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στροβιλού</a:t>
              </a:r>
              <a:endParaRPr lang="el-GR"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πεδίου</a:t>
              </a:r>
            </a:p>
          </p:txBody>
        </p:sp>
      </p:grpSp>
      <p:sp>
        <p:nvSpPr>
          <p:cNvPr id="26" name="Ορθογώνιο 25"/>
          <p:cNvSpPr/>
          <p:nvPr/>
        </p:nvSpPr>
        <p:spPr>
          <a:xfrm>
            <a:off x="6545797" y="4243456"/>
            <a:ext cx="5318848" cy="646331"/>
          </a:xfrm>
          <a:prstGeom prst="rect">
            <a:avLst/>
          </a:prstGeom>
        </p:spPr>
        <p:txBody>
          <a:bodyPr wrap="square">
            <a:spAutoFit/>
          </a:bodyPr>
          <a:lstStyle/>
          <a:p>
            <a:r>
              <a:rPr lang="el-G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Τι ισχύει για την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a:t>
            </a:r>
            <a:r>
              <a:rPr lang="el-G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του διανύσματος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της Μαγνητικής Επαγωγής?</a:t>
            </a:r>
            <a:endParaRPr lang="el-GR" dirty="0">
              <a:solidFill>
                <a:srgbClr val="FF0000"/>
              </a:solidFill>
            </a:endParaRPr>
          </a:p>
        </p:txBody>
      </p:sp>
      <mc:AlternateContent xmlns:mc="http://schemas.openxmlformats.org/markup-compatibility/2006" xmlns:a14="http://schemas.microsoft.com/office/drawing/2010/main">
        <mc:Choice Requires="a14">
          <p:sp>
            <p:nvSpPr>
              <p:cNvPr id="27" name="TextBox 26"/>
              <p:cNvSpPr txBox="1"/>
              <p:nvPr/>
            </p:nvSpPr>
            <p:spPr>
              <a:xfrm>
                <a:off x="6593319" y="4879488"/>
                <a:ext cx="1736950"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𝑩</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rPr>
                        <m:t>=???</m:t>
                      </m:r>
                    </m:oMath>
                  </m:oMathPara>
                </a14:m>
                <a:endParaRPr lang="el-GR" sz="20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6593319" y="4879488"/>
                <a:ext cx="1736950" cy="954364"/>
              </a:xfrm>
              <a:prstGeom prst="rect">
                <a:avLst/>
              </a:prstGeom>
              <a:blipFill>
                <a:blip r:embed="rId8"/>
                <a:stretch>
                  <a:fillRect/>
                </a:stretch>
              </a:blipFill>
            </p:spPr>
            <p:txBody>
              <a:bodyPr/>
              <a:lstStyle/>
              <a:p>
                <a:r>
                  <a:rPr lang="el-GR">
                    <a:noFill/>
                  </a:rPr>
                  <a:t> </a:t>
                </a:r>
              </a:p>
            </p:txBody>
          </p:sp>
        </mc:Fallback>
      </mc:AlternateContent>
      <p:sp>
        <p:nvSpPr>
          <p:cNvPr id="28" name="Ορθογώνιο 27"/>
          <p:cNvSpPr/>
          <p:nvPr/>
        </p:nvSpPr>
        <p:spPr>
          <a:xfrm>
            <a:off x="6570601" y="5948218"/>
            <a:ext cx="4547196" cy="369332"/>
          </a:xfrm>
          <a:prstGeom prst="rect">
            <a:avLst/>
          </a:prstGeom>
        </p:spPr>
        <p:txBody>
          <a:bodyPr wrap="square">
            <a:spAutoFit/>
          </a:bodyPr>
          <a:lstStyle/>
          <a:p>
            <a:r>
              <a:rPr lang="el-G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Η απάντηση δίνεται με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Νόμο του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dirty="0">
              <a:solidFill>
                <a:srgbClr val="FF0000"/>
              </a:solidFill>
            </a:endParaRPr>
          </a:p>
        </p:txBody>
      </p:sp>
      <p:grpSp>
        <p:nvGrpSpPr>
          <p:cNvPr id="33" name="Ομάδα 32"/>
          <p:cNvGrpSpPr/>
          <p:nvPr/>
        </p:nvGrpSpPr>
        <p:grpSpPr>
          <a:xfrm>
            <a:off x="231496" y="2168781"/>
            <a:ext cx="2937732" cy="2987163"/>
            <a:chOff x="231496" y="2168781"/>
            <a:chExt cx="2937732" cy="2987163"/>
          </a:xfrm>
        </p:grpSpPr>
        <mc:AlternateContent xmlns:mc="http://schemas.openxmlformats.org/markup-compatibility/2006" xmlns:a14="http://schemas.microsoft.com/office/drawing/2010/main">
          <mc:Choice Requires="a14">
            <p:sp>
              <p:nvSpPr>
                <p:cNvPr id="11" name="TextBox 10"/>
                <p:cNvSpPr txBox="1"/>
                <p:nvPr/>
              </p:nvSpPr>
              <p:spPr>
                <a:xfrm>
                  <a:off x="231496" y="4297055"/>
                  <a:ext cx="1857175"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𝒒</m:t>
                            </m:r>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𝑬</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 ⟹</m:t>
                        </m:r>
                      </m:oMath>
                    </m:oMathPara>
                  </a14:m>
                  <a:endParaRPr lang="el-GR"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31496" y="4297055"/>
                  <a:ext cx="1857175" cy="858889"/>
                </a:xfrm>
                <a:prstGeom prst="rect">
                  <a:avLst/>
                </a:prstGeom>
                <a:blipFill>
                  <a:blip r:embed="rId9"/>
                  <a:stretch>
                    <a:fillRect/>
                  </a:stretch>
                </a:blipFill>
              </p:spPr>
              <p:txBody>
                <a:bodyPr/>
                <a:lstStyle/>
                <a:p>
                  <a:r>
                    <a:rPr lang="el-GR">
                      <a:noFill/>
                    </a:rPr>
                    <a:t> </a:t>
                  </a:r>
                </a:p>
              </p:txBody>
            </p:sp>
          </mc:Fallback>
        </mc:AlternateContent>
        <p:grpSp>
          <p:nvGrpSpPr>
            <p:cNvPr id="30" name="Ομάδα 29"/>
            <p:cNvGrpSpPr/>
            <p:nvPr/>
          </p:nvGrpSpPr>
          <p:grpSpPr>
            <a:xfrm>
              <a:off x="1197154" y="2168781"/>
              <a:ext cx="1972074" cy="2180304"/>
              <a:chOff x="1197154" y="2168781"/>
              <a:chExt cx="1972074" cy="2180304"/>
            </a:xfrm>
          </p:grpSpPr>
          <p:sp>
            <p:nvSpPr>
              <p:cNvPr id="8" name="Οβάλ 7"/>
              <p:cNvSpPr/>
              <p:nvPr/>
            </p:nvSpPr>
            <p:spPr>
              <a:xfrm>
                <a:off x="1197154" y="2168781"/>
                <a:ext cx="1972074" cy="85497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βάλ 18"/>
              <p:cNvSpPr/>
              <p:nvPr/>
            </p:nvSpPr>
            <p:spPr>
              <a:xfrm>
                <a:off x="1629007" y="3931040"/>
                <a:ext cx="947939" cy="418045"/>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32" name="Ευθύγραμμο βέλος σύνδεσης 31"/>
            <p:cNvCxnSpPr>
              <a:stCxn id="19" idx="3"/>
            </p:cNvCxnSpPr>
            <p:nvPr/>
          </p:nvCxnSpPr>
          <p:spPr>
            <a:xfrm flipH="1">
              <a:off x="1073888" y="4287864"/>
              <a:ext cx="693941" cy="26335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42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P spid="20" grpId="0"/>
      <p:bldP spid="21"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 name="Ορθογώνιο 219"/>
          <p:cNvSpPr/>
          <p:nvPr/>
        </p:nvSpPr>
        <p:spPr>
          <a:xfrm>
            <a:off x="5420776" y="813031"/>
            <a:ext cx="4649348" cy="646331"/>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Η ένταση </a:t>
            </a:r>
            <a:r>
              <a:rPr lang="el-GR" b="1" i="1" dirty="0">
                <a:solidFill>
                  <a:srgbClr val="FF0000"/>
                </a:solidFill>
                <a:latin typeface="Times New Roman" panose="02020603050405020304" pitchFamily="18" charset="0"/>
                <a:cs typeface="Times New Roman" panose="02020603050405020304" pitchFamily="18" charset="0"/>
              </a:rPr>
              <a:t>Ε</a:t>
            </a:r>
            <a:r>
              <a:rPr lang="el-GR" sz="1600" b="1" dirty="0">
                <a:latin typeface="Times New Roman" panose="02020603050405020304" pitchFamily="18" charset="0"/>
                <a:cs typeface="Times New Roman" panose="02020603050405020304" pitchFamily="18" charset="0"/>
              </a:rPr>
              <a:t> του ηλεκτρικού πεδίου ρυθμίζεται με τη διαφορά δυναμικού </a:t>
            </a:r>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l-GR" sz="1600" b="1" dirty="0">
                <a:latin typeface="Times New Roman" panose="02020603050405020304" pitchFamily="18" charset="0"/>
                <a:cs typeface="Times New Roman" panose="02020603050405020304" pitchFamily="18" charset="0"/>
              </a:rPr>
              <a:t> της ηλεκτρικής πηγής:</a:t>
            </a:r>
          </a:p>
        </p:txBody>
      </p:sp>
      <mc:AlternateContent xmlns:mc="http://schemas.openxmlformats.org/markup-compatibility/2006" xmlns:a14="http://schemas.microsoft.com/office/drawing/2010/main">
        <mc:Choice Requires="a14">
          <p:sp>
            <p:nvSpPr>
              <p:cNvPr id="221" name="TextBox 220"/>
              <p:cNvSpPr txBox="1"/>
              <p:nvPr/>
            </p:nvSpPr>
            <p:spPr>
              <a:xfrm>
                <a:off x="9992120" y="890445"/>
                <a:ext cx="814325" cy="517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𝑬</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num>
                        <m:den>
                          <m:r>
                            <a:rPr lang="en-US" b="1" i="1" smtClean="0">
                              <a:solidFill>
                                <a:srgbClr val="FF0000"/>
                              </a:solidFill>
                              <a:latin typeface="Cambria Math" panose="02040503050406030204" pitchFamily="18" charset="0"/>
                            </a:rPr>
                            <m:t>𝒉</m:t>
                          </m:r>
                        </m:den>
                      </m:f>
                    </m:oMath>
                  </m:oMathPara>
                </a14:m>
                <a:endParaRPr lang="el-GR" b="1" dirty="0">
                  <a:solidFill>
                    <a:srgbClr val="FF0000"/>
                  </a:solidFill>
                </a:endParaRPr>
              </a:p>
            </p:txBody>
          </p:sp>
        </mc:Choice>
        <mc:Fallback xmlns="">
          <p:sp>
            <p:nvSpPr>
              <p:cNvPr id="221" name="TextBox 220"/>
              <p:cNvSpPr txBox="1">
                <a:spLocks noRot="1" noChangeAspect="1" noMove="1" noResize="1" noEditPoints="1" noAdjustHandles="1" noChangeArrowheads="1" noChangeShapeType="1" noTextEdit="1"/>
              </p:cNvSpPr>
              <p:nvPr/>
            </p:nvSpPr>
            <p:spPr>
              <a:xfrm>
                <a:off x="9992120" y="890445"/>
                <a:ext cx="814325" cy="517770"/>
              </a:xfrm>
              <a:prstGeom prst="rect">
                <a:avLst/>
              </a:prstGeom>
              <a:blipFill>
                <a:blip r:embed="rId2"/>
                <a:stretch>
                  <a:fillRect/>
                </a:stretch>
              </a:blipFill>
            </p:spPr>
            <p:txBody>
              <a:bodyPr/>
              <a:lstStyle/>
              <a:p>
                <a:r>
                  <a:rPr lang="el-GR">
                    <a:noFill/>
                  </a:rPr>
                  <a:t> </a:t>
                </a:r>
              </a:p>
            </p:txBody>
          </p:sp>
        </mc:Fallback>
      </mc:AlternateContent>
      <p:sp>
        <p:nvSpPr>
          <p:cNvPr id="229" name="TextBox 228"/>
          <p:cNvSpPr txBox="1"/>
          <p:nvPr/>
        </p:nvSpPr>
        <p:spPr>
          <a:xfrm>
            <a:off x="11723" y="39744"/>
            <a:ext cx="12192000" cy="584775"/>
          </a:xfrm>
          <a:prstGeom prst="rect">
            <a:avLst/>
          </a:prstGeom>
          <a:noFill/>
        </p:spPr>
        <p:txBody>
          <a:bodyPr wrap="square" rtlCol="0">
            <a:spAutoFit/>
          </a:bodyPr>
          <a:lstStyle/>
          <a:p>
            <a:pPr algn="ctr"/>
            <a:r>
              <a:rPr lang="el-GR"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Επιλογέας</a:t>
            </a: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Ταχύτητας Φορτισμένων Σωματιδίων</a:t>
            </a:r>
          </a:p>
        </p:txBody>
      </p:sp>
      <p:grpSp>
        <p:nvGrpSpPr>
          <p:cNvPr id="248" name="Ομάδα 247"/>
          <p:cNvGrpSpPr/>
          <p:nvPr/>
        </p:nvGrpSpPr>
        <p:grpSpPr>
          <a:xfrm>
            <a:off x="811570" y="1541427"/>
            <a:ext cx="11251110" cy="655543"/>
            <a:chOff x="811570" y="1541427"/>
            <a:chExt cx="11251110" cy="655543"/>
          </a:xfrm>
        </p:grpSpPr>
        <p:sp>
          <p:nvSpPr>
            <p:cNvPr id="223" name="Ορθογώνιο 222"/>
            <p:cNvSpPr/>
            <p:nvPr/>
          </p:nvSpPr>
          <p:spPr>
            <a:xfrm>
              <a:off x="5381955" y="1541427"/>
              <a:ext cx="6680725" cy="646331"/>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Τα σωματίδια με φορτίο </a:t>
              </a:r>
              <a:r>
                <a:rPr lang="el-GR" b="1" i="1" dirty="0">
                  <a:solidFill>
                    <a:srgbClr val="FF3399"/>
                  </a:solidFill>
                  <a:latin typeface="Times New Roman" panose="02020603050405020304" pitchFamily="18" charset="0"/>
                  <a:cs typeface="Times New Roman" panose="02020603050405020304" pitchFamily="18" charset="0"/>
                </a:rPr>
                <a:t>+</a:t>
              </a:r>
              <a:r>
                <a:rPr lang="en-US" b="1" i="1" dirty="0">
                  <a:solidFill>
                    <a:srgbClr val="FF3399"/>
                  </a:solidFill>
                  <a:latin typeface="Times New Roman" panose="02020603050405020304" pitchFamily="18" charset="0"/>
                  <a:cs typeface="Times New Roman" panose="02020603050405020304" pitchFamily="18" charset="0"/>
                </a:rPr>
                <a:t>q</a:t>
              </a:r>
              <a:r>
                <a:rPr lang="el-GR" sz="1600" b="1" dirty="0">
                  <a:latin typeface="Times New Roman" panose="02020603050405020304" pitchFamily="18" charset="0"/>
                  <a:cs typeface="Times New Roman" panose="02020603050405020304" pitchFamily="18" charset="0"/>
                </a:rPr>
                <a:t> που εισέρχονται στη διάταξη με ταχύτητα</a:t>
              </a:r>
              <a:r>
                <a:rPr lang="en-US" sz="1600" b="1" dirty="0">
                  <a:latin typeface="Times New Roman" panose="02020603050405020304" pitchFamily="18" charset="0"/>
                  <a:cs typeface="Times New Roman" panose="02020603050405020304" pitchFamily="18" charset="0"/>
                </a:rPr>
                <a:t> </a:t>
              </a:r>
              <a:r>
                <a:rPr lang="el-GR" sz="2000" b="1" dirty="0">
                  <a:solidFill>
                    <a:srgbClr val="FF0000"/>
                  </a:solidFill>
                  <a:latin typeface="Times New Roman" panose="02020603050405020304" pitchFamily="18" charset="0"/>
                  <a:cs typeface="Times New Roman" panose="02020603050405020304" pitchFamily="18" charset="0"/>
                </a:rPr>
                <a:t>υ</a:t>
              </a:r>
              <a:r>
                <a:rPr lang="el-GR" sz="1600" b="1" dirty="0">
                  <a:latin typeface="Times New Roman" panose="02020603050405020304" pitchFamily="18" charset="0"/>
                  <a:cs typeface="Times New Roman" panose="02020603050405020304" pitchFamily="18" charset="0"/>
                </a:rPr>
                <a:t> υφίστανται:</a:t>
              </a:r>
            </a:p>
          </p:txBody>
        </p:sp>
        <p:grpSp>
          <p:nvGrpSpPr>
            <p:cNvPr id="238" name="Ομάδα 237"/>
            <p:cNvGrpSpPr/>
            <p:nvPr/>
          </p:nvGrpSpPr>
          <p:grpSpPr>
            <a:xfrm>
              <a:off x="811570" y="1798167"/>
              <a:ext cx="1059700" cy="398803"/>
              <a:chOff x="811570" y="1798167"/>
              <a:chExt cx="1059700" cy="398803"/>
            </a:xfrm>
          </p:grpSpPr>
          <p:grpSp>
            <p:nvGrpSpPr>
              <p:cNvPr id="232" name="Ομάδα 231"/>
              <p:cNvGrpSpPr/>
              <p:nvPr/>
            </p:nvGrpSpPr>
            <p:grpSpPr>
              <a:xfrm>
                <a:off x="1079270" y="1872970"/>
                <a:ext cx="792000" cy="324000"/>
                <a:chOff x="1079270" y="1872970"/>
                <a:chExt cx="792000" cy="324000"/>
              </a:xfrm>
            </p:grpSpPr>
            <p:cxnSp>
              <p:nvCxnSpPr>
                <p:cNvPr id="230" name="Ευθύγραμμο βέλος σύνδεσης 229"/>
                <p:cNvCxnSpPr/>
                <p:nvPr/>
              </p:nvCxnSpPr>
              <p:spPr>
                <a:xfrm flipV="1">
                  <a:off x="1079270" y="1961139"/>
                  <a:ext cx="792000"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1416118" y="1872970"/>
                  <a:ext cx="252000" cy="324000"/>
                </a:xfrm>
                <a:prstGeom prst="rect">
                  <a:avLst/>
                </a:prstGeom>
                <a:noFill/>
              </p:spPr>
              <p:txBody>
                <a:bodyPr wrap="none" rtlCol="0">
                  <a:spAutoFit/>
                </a:bodyPr>
                <a:lstStyle/>
                <a:p>
                  <a:r>
                    <a:rPr lang="el-GR" sz="2000" b="1" dirty="0">
                      <a:solidFill>
                        <a:srgbClr val="CC00FF"/>
                      </a:solidFill>
                      <a:latin typeface="Times New Roman" panose="02020603050405020304" pitchFamily="18" charset="0"/>
                      <a:cs typeface="Times New Roman" panose="02020603050405020304" pitchFamily="18" charset="0"/>
                    </a:rPr>
                    <a:t>υ</a:t>
                  </a:r>
                </a:p>
              </p:txBody>
            </p:sp>
          </p:grpSp>
          <p:grpSp>
            <p:nvGrpSpPr>
              <p:cNvPr id="237" name="Ομάδα 236"/>
              <p:cNvGrpSpPr/>
              <p:nvPr/>
            </p:nvGrpSpPr>
            <p:grpSpPr>
              <a:xfrm>
                <a:off x="811570" y="1798167"/>
                <a:ext cx="322524" cy="369332"/>
                <a:chOff x="811570" y="1798167"/>
                <a:chExt cx="322524" cy="369332"/>
              </a:xfrm>
            </p:grpSpPr>
            <p:sp>
              <p:nvSpPr>
                <p:cNvPr id="235" name="Οβάλ 234"/>
                <p:cNvSpPr/>
                <p:nvPr/>
              </p:nvSpPr>
              <p:spPr>
                <a:xfrm>
                  <a:off x="876183" y="1882850"/>
                  <a:ext cx="199293" cy="176518"/>
                </a:xfrm>
                <a:prstGeom prst="ellipse">
                  <a:avLst/>
                </a:prstGeom>
                <a:gradFill>
                  <a:gsLst>
                    <a:gs pos="0">
                      <a:srgbClr val="FF0000"/>
                    </a:gs>
                    <a:gs pos="57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6" name="TextBox 235"/>
                <p:cNvSpPr txBox="1"/>
                <p:nvPr/>
              </p:nvSpPr>
              <p:spPr>
                <a:xfrm>
                  <a:off x="811570" y="1798167"/>
                  <a:ext cx="322524" cy="369332"/>
                </a:xfrm>
                <a:prstGeom prst="rect">
                  <a:avLst/>
                </a:prstGeom>
                <a:noFill/>
              </p:spPr>
              <p:txBody>
                <a:bodyPr wrap="none" rtlCol="0">
                  <a:spAutoFit/>
                </a:bodyPr>
                <a:lstStyle/>
                <a:p>
                  <a:r>
                    <a:rPr lang="el-GR" b="1" dirty="0"/>
                    <a:t>+</a:t>
                  </a:r>
                </a:p>
              </p:txBody>
            </p:sp>
          </p:grpSp>
        </p:grpSp>
      </p:grpSp>
      <p:grpSp>
        <p:nvGrpSpPr>
          <p:cNvPr id="302" name="Ομάδα 301"/>
          <p:cNvGrpSpPr/>
          <p:nvPr/>
        </p:nvGrpSpPr>
        <p:grpSpPr>
          <a:xfrm>
            <a:off x="591317" y="810091"/>
            <a:ext cx="4727994" cy="2307856"/>
            <a:chOff x="591317" y="810091"/>
            <a:chExt cx="4727994" cy="2307856"/>
          </a:xfrm>
        </p:grpSpPr>
        <p:grpSp>
          <p:nvGrpSpPr>
            <p:cNvPr id="219" name="Ομάδα 218"/>
            <p:cNvGrpSpPr/>
            <p:nvPr/>
          </p:nvGrpSpPr>
          <p:grpSpPr>
            <a:xfrm>
              <a:off x="591317" y="810091"/>
              <a:ext cx="4727994" cy="2307856"/>
              <a:chOff x="513856" y="766138"/>
              <a:chExt cx="4727994" cy="2307856"/>
            </a:xfrm>
          </p:grpSpPr>
          <p:grpSp>
            <p:nvGrpSpPr>
              <p:cNvPr id="18" name="Ομάδα 17"/>
              <p:cNvGrpSpPr/>
              <p:nvPr/>
            </p:nvGrpSpPr>
            <p:grpSpPr>
              <a:xfrm>
                <a:off x="513856" y="1048806"/>
                <a:ext cx="3296144" cy="1772087"/>
                <a:chOff x="513856" y="1048806"/>
                <a:chExt cx="3296144" cy="1772087"/>
              </a:xfrm>
            </p:grpSpPr>
            <p:grpSp>
              <p:nvGrpSpPr>
                <p:cNvPr id="19" name="Ομάδα 18"/>
                <p:cNvGrpSpPr/>
                <p:nvPr/>
              </p:nvGrpSpPr>
              <p:grpSpPr>
                <a:xfrm>
                  <a:off x="513856" y="1048806"/>
                  <a:ext cx="3296144" cy="1772087"/>
                  <a:chOff x="513856" y="966745"/>
                  <a:chExt cx="3296144" cy="1772087"/>
                </a:xfrm>
              </p:grpSpPr>
              <p:grpSp>
                <p:nvGrpSpPr>
                  <p:cNvPr id="22" name="Ομάδα 21"/>
                  <p:cNvGrpSpPr/>
                  <p:nvPr/>
                </p:nvGrpSpPr>
                <p:grpSpPr>
                  <a:xfrm>
                    <a:off x="513856" y="966745"/>
                    <a:ext cx="3186118" cy="1772087"/>
                    <a:chOff x="642809" y="966745"/>
                    <a:chExt cx="3186118" cy="1772087"/>
                  </a:xfrm>
                </p:grpSpPr>
                <p:cxnSp>
                  <p:nvCxnSpPr>
                    <p:cNvPr id="26" name="Ευθεία γραμμή σύνδεσης 25"/>
                    <p:cNvCxnSpPr/>
                    <p:nvPr/>
                  </p:nvCxnSpPr>
                  <p:spPr>
                    <a:xfrm>
                      <a:off x="768927" y="1236519"/>
                      <a:ext cx="3060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Ευθεία γραμμή σύνδεσης 26"/>
                    <p:cNvCxnSpPr/>
                    <p:nvPr/>
                  </p:nvCxnSpPr>
                  <p:spPr>
                    <a:xfrm>
                      <a:off x="765462" y="2428019"/>
                      <a:ext cx="3060000" cy="0"/>
                    </a:xfrm>
                    <a:prstGeom prst="line">
                      <a:avLst/>
                    </a:prstGeom>
                    <a:ln w="38100"/>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697231" y="966745"/>
                      <a:ext cx="3047629" cy="369332"/>
                    </a:xfrm>
                    <a:prstGeom prst="rect">
                      <a:avLst/>
                    </a:prstGeom>
                    <a:noFill/>
                    <a:ln w="12700">
                      <a:noFill/>
                    </a:ln>
                  </p:spPr>
                  <p:txBody>
                    <a:bodyPr wrap="none" rtlCol="0">
                      <a:spAutoFit/>
                    </a:bodyPr>
                    <a:lstStyle/>
                    <a:p>
                      <a:r>
                        <a:rPr lang="el-GR" b="1" dirty="0">
                          <a:solidFill>
                            <a:srgbClr val="FF0000"/>
                          </a:solidFill>
                        </a:rPr>
                        <a:t>+  +  +  +  +  +  +  +  +  +  +</a:t>
                      </a:r>
                    </a:p>
                  </p:txBody>
                </p:sp>
                <p:sp>
                  <p:nvSpPr>
                    <p:cNvPr id="33" name="TextBox 32"/>
                    <p:cNvSpPr txBox="1"/>
                    <p:nvPr/>
                  </p:nvSpPr>
                  <p:spPr>
                    <a:xfrm>
                      <a:off x="642809" y="2338722"/>
                      <a:ext cx="3102052" cy="400110"/>
                    </a:xfrm>
                    <a:prstGeom prst="rect">
                      <a:avLst/>
                    </a:prstGeom>
                    <a:noFill/>
                    <a:ln w="12700">
                      <a:noFill/>
                    </a:ln>
                  </p:spPr>
                  <p:txBody>
                    <a:bodyPr wrap="square" rtlCol="0">
                      <a:spAutoFit/>
                    </a:bodyPr>
                    <a:lstStyle/>
                    <a:p>
                      <a:r>
                        <a:rPr lang="el-GR" b="1" dirty="0">
                          <a:solidFill>
                            <a:srgbClr val="FF0000"/>
                          </a:solidFill>
                        </a:rPr>
                        <a:t> –</a:t>
                      </a:r>
                      <a:r>
                        <a:rPr lang="el-GR" sz="20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p>
                  </p:txBody>
                </p:sp>
                <p:cxnSp>
                  <p:nvCxnSpPr>
                    <p:cNvPr id="39" name="Ευθύγραμμο βέλος σύνδεσης 38"/>
                    <p:cNvCxnSpPr/>
                    <p:nvPr/>
                  </p:nvCxnSpPr>
                  <p:spPr>
                    <a:xfrm>
                      <a:off x="2947552" y="142181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3" name="Ομάδα 22"/>
                  <p:cNvGrpSpPr/>
                  <p:nvPr/>
                </p:nvGrpSpPr>
                <p:grpSpPr>
                  <a:xfrm>
                    <a:off x="3615907" y="1337873"/>
                    <a:ext cx="194093" cy="977268"/>
                    <a:chOff x="3615907" y="1337873"/>
                    <a:chExt cx="194093" cy="977268"/>
                  </a:xfrm>
                </p:grpSpPr>
                <p:cxnSp>
                  <p:nvCxnSpPr>
                    <p:cNvPr id="24" name="Ευθεία γραμμή σύνδεσης 23"/>
                    <p:cNvCxnSpPr/>
                    <p:nvPr/>
                  </p:nvCxnSpPr>
                  <p:spPr>
                    <a:xfrm>
                      <a:off x="3696509" y="1337873"/>
                      <a:ext cx="0" cy="977268"/>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Ευθεία γραμμή σύνδεσης 24"/>
                    <p:cNvCxnSpPr/>
                    <p:nvPr/>
                  </p:nvCxnSpPr>
                  <p:spPr>
                    <a:xfrm>
                      <a:off x="3615907" y="1828800"/>
                      <a:ext cx="19409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0" name="Οβάλ 19"/>
                <p:cNvSpPr/>
                <p:nvPr/>
              </p:nvSpPr>
              <p:spPr>
                <a:xfrm>
                  <a:off x="1875141" y="125691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Οβάλ 20"/>
                <p:cNvSpPr/>
                <p:nvPr/>
              </p:nvSpPr>
              <p:spPr>
                <a:xfrm>
                  <a:off x="1875142" y="251128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95" name="Ομάδα 194"/>
              <p:cNvGrpSpPr/>
              <p:nvPr/>
            </p:nvGrpSpPr>
            <p:grpSpPr>
              <a:xfrm>
                <a:off x="1897668" y="766138"/>
                <a:ext cx="3344182" cy="2307856"/>
                <a:chOff x="1897668" y="766138"/>
                <a:chExt cx="3344182" cy="2307856"/>
              </a:xfrm>
            </p:grpSpPr>
            <p:cxnSp>
              <p:nvCxnSpPr>
                <p:cNvPr id="196" name="Ευθεία γραμμή σύνδεσης 195"/>
                <p:cNvCxnSpPr/>
                <p:nvPr/>
              </p:nvCxnSpPr>
              <p:spPr>
                <a:xfrm flipV="1">
                  <a:off x="1909390" y="766138"/>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197" name="Ευθεία γραμμή σύνδεσης 196"/>
                <p:cNvCxnSpPr/>
                <p:nvPr/>
              </p:nvCxnSpPr>
              <p:spPr>
                <a:xfrm>
                  <a:off x="1922964" y="766138"/>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8" name="Ευθεία γραμμή σύνδεσης 197"/>
                <p:cNvCxnSpPr/>
                <p:nvPr/>
              </p:nvCxnSpPr>
              <p:spPr>
                <a:xfrm>
                  <a:off x="1897668" y="2594937"/>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199" name="Ευθεία γραμμή σύνδεσης 198"/>
                <p:cNvCxnSpPr/>
                <p:nvPr/>
              </p:nvCxnSpPr>
              <p:spPr>
                <a:xfrm flipV="1">
                  <a:off x="1911242" y="3073994"/>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00" name="Ευθεία γραμμή σύνδεσης 199"/>
                <p:cNvCxnSpPr/>
                <p:nvPr/>
              </p:nvCxnSpPr>
              <p:spPr>
                <a:xfrm rot="16200000" flipH="1">
                  <a:off x="4362519" y="1311597"/>
                  <a:ext cx="107999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1" name="Ευθεία γραμμή σύνδεσης 200"/>
                <p:cNvCxnSpPr/>
                <p:nvPr/>
              </p:nvCxnSpPr>
              <p:spPr>
                <a:xfrm rot="16200000" flipH="1">
                  <a:off x="4912463" y="1518544"/>
                  <a:ext cx="0" cy="6587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2" name="Ευθεία γραμμή σύνδεσης 201"/>
                <p:cNvCxnSpPr/>
                <p:nvPr/>
              </p:nvCxnSpPr>
              <p:spPr>
                <a:xfrm rot="16200000" flipH="1">
                  <a:off x="4360216" y="2533055"/>
                  <a:ext cx="1080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3" name="Ευθεία γραμμή σύνδεσης 202"/>
                <p:cNvCxnSpPr/>
                <p:nvPr/>
              </p:nvCxnSpPr>
              <p:spPr>
                <a:xfrm rot="16200000" flipH="1">
                  <a:off x="4886111" y="1863987"/>
                  <a:ext cx="0" cy="252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4303675" y="1841687"/>
                  <a:ext cx="449162" cy="338554"/>
                </a:xfrm>
                <a:prstGeom prst="rect">
                  <a:avLst/>
                </a:prstGeom>
                <a:noFill/>
              </p:spPr>
              <p:txBody>
                <a:bodyPr wrap="none" rtlCol="0">
                  <a:spAutoFit/>
                </a:bodyPr>
                <a:lstStyle/>
                <a:p>
                  <a:r>
                    <a:rPr lang="el-GR" sz="1600" b="1" dirty="0">
                      <a:solidFill>
                        <a:srgbClr val="002060"/>
                      </a:solidFill>
                      <a:latin typeface="Times New Roman" panose="02020603050405020304" pitchFamily="18" charset="0"/>
                      <a:cs typeface="Times New Roman" panose="02020603050405020304" pitchFamily="18" charset="0"/>
                    </a:rPr>
                    <a:t>Δ</a:t>
                  </a:r>
                  <a:r>
                    <a:rPr lang="en-US" sz="1600" b="1" i="1" dirty="0">
                      <a:solidFill>
                        <a:srgbClr val="002060"/>
                      </a:solidFill>
                      <a:latin typeface="Times New Roman" panose="02020603050405020304" pitchFamily="18" charset="0"/>
                      <a:cs typeface="Times New Roman" panose="02020603050405020304" pitchFamily="18" charset="0"/>
                    </a:rPr>
                    <a:t>V</a:t>
                  </a:r>
                  <a:endParaRPr lang="el-GR" sz="1600" b="1" dirty="0">
                    <a:solidFill>
                      <a:srgbClr val="002060"/>
                    </a:solidFill>
                    <a:latin typeface="Times New Roman" panose="02020603050405020304" pitchFamily="18" charset="0"/>
                    <a:cs typeface="Times New Roman" panose="02020603050405020304" pitchFamily="18" charset="0"/>
                  </a:endParaRPr>
                </a:p>
              </p:txBody>
            </p:sp>
          </p:grpSp>
        </p:grpSp>
        <p:grpSp>
          <p:nvGrpSpPr>
            <p:cNvPr id="245" name="Ομάδα 244"/>
            <p:cNvGrpSpPr/>
            <p:nvPr/>
          </p:nvGrpSpPr>
          <p:grpSpPr>
            <a:xfrm>
              <a:off x="2318556" y="1796918"/>
              <a:ext cx="432242" cy="369332"/>
              <a:chOff x="2588185" y="1796918"/>
              <a:chExt cx="432242" cy="369332"/>
            </a:xfrm>
          </p:grpSpPr>
          <p:grpSp>
            <p:nvGrpSpPr>
              <p:cNvPr id="240" name="Ομάδα 239"/>
              <p:cNvGrpSpPr/>
              <p:nvPr/>
            </p:nvGrpSpPr>
            <p:grpSpPr>
              <a:xfrm>
                <a:off x="2588185" y="1935414"/>
                <a:ext cx="108000" cy="108000"/>
                <a:chOff x="3434316" y="2934586"/>
                <a:chExt cx="615498" cy="615498"/>
              </a:xfrm>
            </p:grpSpPr>
            <p:cxnSp>
              <p:nvCxnSpPr>
                <p:cNvPr id="242" name="Ευθεία γραμμή σύνδεσης 241"/>
                <p:cNvCxnSpPr/>
                <p:nvPr/>
              </p:nvCxnSpPr>
              <p:spPr>
                <a:xfrm>
                  <a:off x="3434316" y="293458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Ευθεία γραμμή σύνδεσης 242"/>
                <p:cNvCxnSpPr/>
                <p:nvPr/>
              </p:nvCxnSpPr>
              <p:spPr>
                <a:xfrm flipH="1">
                  <a:off x="3437856" y="293812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44" name="Ορθογώνιο 243"/>
              <p:cNvSpPr/>
              <p:nvPr/>
            </p:nvSpPr>
            <p:spPr>
              <a:xfrm>
                <a:off x="2668351" y="1796918"/>
                <a:ext cx="352076" cy="369332"/>
              </a:xfrm>
              <a:prstGeom prst="rect">
                <a:avLst/>
              </a:prstGeom>
            </p:spPr>
            <p:txBody>
              <a:bodyPr wrap="square">
                <a:spAutoFit/>
              </a:bodyPr>
              <a:lstStyle/>
              <a:p>
                <a:r>
                  <a:rPr lang="el-GR"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endParaRPr lang="el-GR" sz="1600" dirty="0">
                  <a:solidFill>
                    <a:srgbClr val="0070C0"/>
                  </a:solidFill>
                </a:endParaRPr>
              </a:p>
            </p:txBody>
          </p:sp>
        </p:grpSp>
        <p:sp>
          <p:nvSpPr>
            <p:cNvPr id="246" name="Ορθογώνιο 245"/>
            <p:cNvSpPr/>
            <p:nvPr/>
          </p:nvSpPr>
          <p:spPr>
            <a:xfrm>
              <a:off x="2855920" y="1796919"/>
              <a:ext cx="352076" cy="369332"/>
            </a:xfrm>
            <a:prstGeom prst="rect">
              <a:avLst/>
            </a:prstGeom>
          </p:spPr>
          <p:txBody>
            <a:bodyPr wrap="square">
              <a:spAutoFit/>
            </a:bodyPr>
            <a:lstStyle/>
            <a:p>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endParaRPr lang="el-GR" sz="1600" dirty="0">
                <a:solidFill>
                  <a:srgbClr val="FF0000"/>
                </a:solidFill>
              </a:endParaRPr>
            </a:p>
          </p:txBody>
        </p:sp>
      </p:grpSp>
      <p:grpSp>
        <p:nvGrpSpPr>
          <p:cNvPr id="253" name="Ομάδα 252"/>
          <p:cNvGrpSpPr/>
          <p:nvPr/>
        </p:nvGrpSpPr>
        <p:grpSpPr>
          <a:xfrm>
            <a:off x="913441" y="1369933"/>
            <a:ext cx="9727546" cy="2016729"/>
            <a:chOff x="913441" y="1369933"/>
            <a:chExt cx="9727546" cy="2016729"/>
          </a:xfrm>
        </p:grpSpPr>
        <p:sp>
          <p:nvSpPr>
            <p:cNvPr id="227" name="Ορθογώνιο 226"/>
            <p:cNvSpPr/>
            <p:nvPr/>
          </p:nvSpPr>
          <p:spPr>
            <a:xfrm>
              <a:off x="5420776" y="2801887"/>
              <a:ext cx="3894015" cy="584775"/>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Μαγνητική δύναμη με φορά προς τα πάνω</a:t>
              </a:r>
            </a:p>
            <a:p>
              <a:r>
                <a:rPr lang="el-GR" sz="1600" b="1" dirty="0">
                  <a:latin typeface="Times New Roman" panose="02020603050405020304" pitchFamily="18" charset="0"/>
                  <a:cs typeface="Times New Roman" panose="02020603050405020304" pitchFamily="18" charset="0"/>
                </a:rPr>
                <a:t>(σύμφωνα με τον κανόνα δεξιού χεριού:</a:t>
              </a:r>
              <a:endParaRPr lang="el-GR" sz="1600" dirty="0"/>
            </a:p>
          </p:txBody>
        </p:sp>
        <mc:AlternateContent xmlns:mc="http://schemas.openxmlformats.org/markup-compatibility/2006" xmlns:a14="http://schemas.microsoft.com/office/drawing/2010/main">
          <mc:Choice Requires="a14">
            <p:sp>
              <p:nvSpPr>
                <p:cNvPr id="228" name="Ορθογώνιο 227"/>
                <p:cNvSpPr/>
                <p:nvPr/>
              </p:nvSpPr>
              <p:spPr>
                <a:xfrm>
                  <a:off x="9238102" y="2909608"/>
                  <a:ext cx="1402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i="1" smtClean="0">
                                <a:solidFill>
                                  <a:srgbClr val="FF0000"/>
                                </a:solidFill>
                                <a:latin typeface="Cambria Math" panose="02040503050406030204" pitchFamily="18" charset="0"/>
                              </a:rPr>
                              <m:t>𝒎</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rPr>
                          <m:t>𝝊</m:t>
                        </m:r>
                        <m:r>
                          <a:rPr lang="en-US" b="1" i="1" smtClean="0">
                            <a:solidFill>
                              <a:srgbClr val="FF0000"/>
                            </a:solidFill>
                            <a:latin typeface="Cambria Math" panose="02040503050406030204" pitchFamily="18" charset="0"/>
                          </a:rPr>
                          <m:t>𝑩</m:t>
                        </m:r>
                        <m:r>
                          <a:rPr lang="en-US" b="1" i="1">
                            <a:solidFill>
                              <a:srgbClr val="FF0000"/>
                            </a:solidFill>
                            <a:latin typeface="Cambria Math" panose="02040503050406030204" pitchFamily="18" charset="0"/>
                          </a:rPr>
                          <m:t> </m:t>
                        </m:r>
                      </m:oMath>
                    </m:oMathPara>
                  </a14:m>
                  <a:endParaRPr lang="el-GR" dirty="0"/>
                </a:p>
              </p:txBody>
            </p:sp>
          </mc:Choice>
          <mc:Fallback xmlns="">
            <p:sp>
              <p:nvSpPr>
                <p:cNvPr id="228" name="Ορθογώνιο 227"/>
                <p:cNvSpPr>
                  <a:spLocks noRot="1" noChangeAspect="1" noMove="1" noResize="1" noEditPoints="1" noAdjustHandles="1" noChangeArrowheads="1" noChangeShapeType="1" noTextEdit="1"/>
                </p:cNvSpPr>
                <p:nvPr/>
              </p:nvSpPr>
              <p:spPr>
                <a:xfrm>
                  <a:off x="9238102" y="2909608"/>
                  <a:ext cx="1402885" cy="369332"/>
                </a:xfrm>
                <a:prstGeom prst="rect">
                  <a:avLst/>
                </a:prstGeom>
                <a:blipFill>
                  <a:blip r:embed="rId3"/>
                  <a:stretch>
                    <a:fillRect b="-9836"/>
                  </a:stretch>
                </a:blipFill>
              </p:spPr>
              <p:txBody>
                <a:bodyPr/>
                <a:lstStyle/>
                <a:p>
                  <a:r>
                    <a:rPr lang="el-GR">
                      <a:noFill/>
                    </a:rPr>
                    <a:t> </a:t>
                  </a:r>
                </a:p>
              </p:txBody>
            </p:sp>
          </mc:Fallback>
        </mc:AlternateContent>
        <p:cxnSp>
          <p:nvCxnSpPr>
            <p:cNvPr id="247" name="Ευθύγραμμο βέλος σύνδεσης 246"/>
            <p:cNvCxnSpPr/>
            <p:nvPr/>
          </p:nvCxnSpPr>
          <p:spPr>
            <a:xfrm rot="16200000">
              <a:off x="732947" y="1649435"/>
              <a:ext cx="468000" cy="0"/>
            </a:xfrm>
            <a:prstGeom prst="straightConnector1">
              <a:avLst/>
            </a:prstGeom>
            <a:ln w="317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2" name="Ορθογώνιο 251"/>
                <p:cNvSpPr/>
                <p:nvPr/>
              </p:nvSpPr>
              <p:spPr>
                <a:xfrm>
                  <a:off x="913441" y="1369933"/>
                  <a:ext cx="561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𝑭</m:t>
                            </m:r>
                          </m:e>
                          <m:sub>
                            <m:r>
                              <a:rPr lang="en-US" b="1" i="1">
                                <a:solidFill>
                                  <a:srgbClr val="0070C0"/>
                                </a:solidFill>
                                <a:latin typeface="Cambria Math" panose="02040503050406030204" pitchFamily="18" charset="0"/>
                              </a:rPr>
                              <m:t>𝒎</m:t>
                            </m:r>
                          </m:sub>
                        </m:sSub>
                      </m:oMath>
                    </m:oMathPara>
                  </a14:m>
                  <a:endParaRPr lang="el-GR" dirty="0">
                    <a:solidFill>
                      <a:srgbClr val="0070C0"/>
                    </a:solidFill>
                  </a:endParaRPr>
                </a:p>
              </p:txBody>
            </p:sp>
          </mc:Choice>
          <mc:Fallback xmlns="">
            <p:sp>
              <p:nvSpPr>
                <p:cNvPr id="252" name="Ορθογώνιο 251"/>
                <p:cNvSpPr>
                  <a:spLocks noRot="1" noChangeAspect="1" noMove="1" noResize="1" noEditPoints="1" noAdjustHandles="1" noChangeArrowheads="1" noChangeShapeType="1" noTextEdit="1"/>
                </p:cNvSpPr>
                <p:nvPr/>
              </p:nvSpPr>
              <p:spPr>
                <a:xfrm>
                  <a:off x="913441" y="1369933"/>
                  <a:ext cx="561308" cy="369332"/>
                </a:xfrm>
                <a:prstGeom prst="rect">
                  <a:avLst/>
                </a:prstGeom>
                <a:blipFill>
                  <a:blip r:embed="rId5"/>
                  <a:stretch>
                    <a:fillRect/>
                  </a:stretch>
                </a:blipFill>
              </p:spPr>
              <p:txBody>
                <a:bodyPr/>
                <a:lstStyle/>
                <a:p>
                  <a:r>
                    <a:rPr lang="el-GR">
                      <a:noFill/>
                    </a:rPr>
                    <a:t> </a:t>
                  </a:r>
                </a:p>
              </p:txBody>
            </p:sp>
          </mc:Fallback>
        </mc:AlternateContent>
      </p:grpSp>
      <p:grpSp>
        <p:nvGrpSpPr>
          <p:cNvPr id="307" name="Ομάδα 306"/>
          <p:cNvGrpSpPr/>
          <p:nvPr/>
        </p:nvGrpSpPr>
        <p:grpSpPr>
          <a:xfrm>
            <a:off x="5432500" y="3522714"/>
            <a:ext cx="4220524" cy="402931"/>
            <a:chOff x="5432500" y="3564278"/>
            <a:chExt cx="4220524" cy="402931"/>
          </a:xfrm>
        </p:grpSpPr>
        <p:sp>
          <p:nvSpPr>
            <p:cNvPr id="254" name="Ορθογώνιο 253"/>
            <p:cNvSpPr/>
            <p:nvPr/>
          </p:nvSpPr>
          <p:spPr>
            <a:xfrm>
              <a:off x="5432500" y="3595056"/>
              <a:ext cx="2085827"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Συνισταμένη δύναμη:</a:t>
              </a:r>
              <a:endParaRPr lang="el-GR" sz="1600" dirty="0"/>
            </a:p>
          </p:txBody>
        </p:sp>
        <mc:AlternateContent xmlns:mc="http://schemas.openxmlformats.org/markup-compatibility/2006">
          <mc:Choice xmlns:a14="http://schemas.microsoft.com/office/drawing/2010/main" Requires="a14">
            <p:sp>
              <p:nvSpPr>
                <p:cNvPr id="255" name="Ορθογώνιο 254"/>
                <p:cNvSpPr/>
                <p:nvPr/>
              </p:nvSpPr>
              <p:spPr>
                <a:xfrm>
                  <a:off x="7464796" y="3564278"/>
                  <a:ext cx="2188228"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sSub>
                              <m:sSubPr>
                                <m:ctrlPr>
                                  <a:rPr lang="el-GR" b="1" i="1" smtClean="0">
                                    <a:solidFill>
                                      <a:srgbClr val="FF0000"/>
                                    </a:solidFill>
                                    <a:latin typeface="Cambria Math" panose="02040503050406030204" pitchFamily="18" charset="0"/>
                                  </a:rPr>
                                </m:ctrlPr>
                              </m:sSubPr>
                              <m:e>
                                <m:acc>
                                  <m:accPr>
                                    <m:chr m:val="⃗"/>
                                    <m:ctrlPr>
                                      <a:rPr lang="el-GR" b="1" i="1" smtClean="0">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0" smtClean="0">
                                    <a:solidFill>
                                      <a:srgbClr val="FF0000"/>
                                    </a:solidFill>
                                    <a:latin typeface="Cambria Math" panose="02040503050406030204" pitchFamily="18" charset="0"/>
                                  </a:rPr>
                                  <m:t>𝐧𝐞𝐭</m:t>
                                </m:r>
                              </m:sub>
                            </m:sSub>
                            <m:r>
                              <a:rPr lang="en-US" b="1" i="1" smtClean="0">
                                <a:solidFill>
                                  <a:srgbClr val="FF0000"/>
                                </a:solidFill>
                                <a:latin typeface="Cambria Math" panose="02040503050406030204" pitchFamily="18" charset="0"/>
                              </a:rPr>
                              <m:t>=</m:t>
                            </m:r>
                            <m:acc>
                              <m:accPr>
                                <m:chr m:val="⃗"/>
                                <m:ctrlPr>
                                  <a:rPr lang="en-US" b="1" i="1" smtClean="0">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0" smtClean="0">
                                <a:solidFill>
                                  <a:srgbClr val="FF0000"/>
                                </a:solidFill>
                                <a:latin typeface="Cambria Math" panose="02040503050406030204" pitchFamily="18" charset="0"/>
                              </a:rPr>
                              <m:t>𝐞</m:t>
                            </m:r>
                          </m:sub>
                        </m:sSub>
                        <m:r>
                          <a:rPr lang="el-GR"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acc>
                              <m:accPr>
                                <m:chr m:val="⃗"/>
                                <m:ctrlPr>
                                  <a:rPr lang="el-GR" b="1" i="1" smtClean="0">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𝑭</m:t>
                                </m:r>
                              </m:e>
                            </m:acc>
                          </m:e>
                          <m:sub>
                            <m:r>
                              <a:rPr lang="en-US" b="1" i="0" smtClean="0">
                                <a:solidFill>
                                  <a:srgbClr val="FF0000"/>
                                </a:solidFill>
                                <a:latin typeface="Cambria Math" panose="02040503050406030204" pitchFamily="18" charset="0"/>
                              </a:rPr>
                              <m:t>𝐦</m:t>
                            </m:r>
                          </m:sub>
                        </m:sSub>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p:sp>
              <p:nvSpPr>
                <p:cNvPr id="255" name="Ορθογώνιο 254"/>
                <p:cNvSpPr>
                  <a:spLocks noRot="1" noChangeAspect="1" noMove="1" noResize="1" noEditPoints="1" noAdjustHandles="1" noChangeArrowheads="1" noChangeShapeType="1" noTextEdit="1"/>
                </p:cNvSpPr>
                <p:nvPr/>
              </p:nvSpPr>
              <p:spPr>
                <a:xfrm>
                  <a:off x="7464796" y="3564278"/>
                  <a:ext cx="2188228" cy="402931"/>
                </a:xfrm>
                <a:prstGeom prst="rect">
                  <a:avLst/>
                </a:prstGeom>
                <a:blipFill>
                  <a:blip r:embed="rId6"/>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57" name="Ορθογώνιο 256"/>
              <p:cNvSpPr/>
              <p:nvPr/>
            </p:nvSpPr>
            <p:spPr>
              <a:xfrm>
                <a:off x="9695786" y="3521262"/>
                <a:ext cx="22460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𝐧𝐞𝐭</m:t>
                          </m:r>
                        </m:sub>
                      </m:sSub>
                      <m:r>
                        <a:rPr lang="en-US" b="1" i="1">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𝑬</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l-GR" b="1" i="1">
                          <a:solidFill>
                            <a:srgbClr val="FF0000"/>
                          </a:solidFill>
                          <a:latin typeface="Cambria Math" panose="02040503050406030204" pitchFamily="18" charset="0"/>
                        </a:rPr>
                        <m:t>𝝊</m:t>
                      </m:r>
                      <m:r>
                        <a:rPr lang="en-US" b="1" i="1">
                          <a:solidFill>
                            <a:srgbClr val="FF0000"/>
                          </a:solidFill>
                          <a:latin typeface="Cambria Math" panose="02040503050406030204" pitchFamily="18" charset="0"/>
                        </a:rPr>
                        <m:t>𝑩</m:t>
                      </m:r>
                    </m:oMath>
                  </m:oMathPara>
                </a14:m>
                <a:endParaRPr lang="el-GR" dirty="0"/>
              </a:p>
            </p:txBody>
          </p:sp>
        </mc:Choice>
        <mc:Fallback xmlns="">
          <p:sp>
            <p:nvSpPr>
              <p:cNvPr id="257" name="Ορθογώνιο 256"/>
              <p:cNvSpPr>
                <a:spLocks noRot="1" noChangeAspect="1" noMove="1" noResize="1" noEditPoints="1" noAdjustHandles="1" noChangeArrowheads="1" noChangeShapeType="1" noTextEdit="1"/>
              </p:cNvSpPr>
              <p:nvPr/>
            </p:nvSpPr>
            <p:spPr>
              <a:xfrm>
                <a:off x="9695786" y="3521262"/>
                <a:ext cx="2246064" cy="369332"/>
              </a:xfrm>
              <a:prstGeom prst="rect">
                <a:avLst/>
              </a:prstGeom>
              <a:blipFill>
                <a:blip r:embed="rId7"/>
                <a:stretch>
                  <a:fillRect b="-10000"/>
                </a:stretch>
              </a:blipFill>
            </p:spPr>
            <p:txBody>
              <a:bodyPr/>
              <a:lstStyle/>
              <a:p>
                <a:r>
                  <a:rPr lang="el-GR">
                    <a:noFill/>
                  </a:rPr>
                  <a:t> </a:t>
                </a:r>
              </a:p>
            </p:txBody>
          </p:sp>
        </mc:Fallback>
      </mc:AlternateContent>
      <p:grpSp>
        <p:nvGrpSpPr>
          <p:cNvPr id="308" name="Ομάδα 307"/>
          <p:cNvGrpSpPr/>
          <p:nvPr/>
        </p:nvGrpSpPr>
        <p:grpSpPr>
          <a:xfrm>
            <a:off x="1101969" y="1383323"/>
            <a:ext cx="10960711" cy="4127193"/>
            <a:chOff x="1101969" y="1383323"/>
            <a:chExt cx="10960711" cy="4127193"/>
          </a:xfrm>
        </p:grpSpPr>
        <p:sp>
          <p:nvSpPr>
            <p:cNvPr id="258" name="Ορθογώνιο 257"/>
            <p:cNvSpPr/>
            <p:nvPr/>
          </p:nvSpPr>
          <p:spPr>
            <a:xfrm>
              <a:off x="5455947" y="4125521"/>
              <a:ext cx="6606733" cy="1384995"/>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Στα φορτισμένα σωματίδια, τα οποία έχουν </a:t>
              </a:r>
              <a:r>
                <a:rPr lang="el-GR" sz="1600" b="1" dirty="0">
                  <a:solidFill>
                    <a:srgbClr val="FF0000"/>
                  </a:solidFill>
                  <a:latin typeface="Times New Roman" panose="02020603050405020304" pitchFamily="18" charset="0"/>
                  <a:cs typeface="Times New Roman" panose="02020603050405020304" pitchFamily="18" charset="0"/>
                </a:rPr>
                <a:t>πολύ μεγάλες ταχύτητες</a:t>
              </a:r>
              <a:r>
                <a:rPr lang="el-GR" sz="1600" b="1" dirty="0">
                  <a:latin typeface="Times New Roman" panose="02020603050405020304" pitchFamily="18" charset="0"/>
                  <a:cs typeface="Times New Roman" panose="02020603050405020304" pitchFamily="18" charset="0"/>
                </a:rPr>
                <a:t>, η μαγνητική δύναμη  </a:t>
              </a:r>
              <a:r>
                <a:rPr lang="en-US" b="1" i="1" dirty="0" err="1">
                  <a:solidFill>
                    <a:srgbClr val="FF0000"/>
                  </a:solidFill>
                  <a:latin typeface="Times New Roman" panose="02020603050405020304" pitchFamily="18" charset="0"/>
                  <a:cs typeface="Times New Roman" panose="02020603050405020304" pitchFamily="18" charset="0"/>
                </a:rPr>
                <a:t>F</a:t>
              </a:r>
              <a:r>
                <a:rPr lang="en-US" b="1" baseline="-25000" dirty="0" err="1">
                  <a:solidFill>
                    <a:srgbClr val="FF0000"/>
                  </a:solidFill>
                  <a:latin typeface="Times New Roman" panose="02020603050405020304" pitchFamily="18" charset="0"/>
                  <a:cs typeface="Times New Roman" panose="02020603050405020304" pitchFamily="18" charset="0"/>
                </a:rPr>
                <a:t>m</a:t>
              </a:r>
              <a:r>
                <a:rPr lang="el-GR" sz="1600" b="1" dirty="0">
                  <a:latin typeface="Times New Roman" panose="02020603050405020304" pitchFamily="18" charset="0"/>
                  <a:cs typeface="Times New Roman" panose="02020603050405020304" pitchFamily="18" charset="0"/>
                </a:rPr>
                <a:t> είναι μεγαλύτερη από την ηλεκτρική δύναμη </a:t>
              </a:r>
              <a:r>
                <a:rPr lang="en-US" b="1" i="1" dirty="0">
                  <a:solidFill>
                    <a:srgbClr val="FF0000"/>
                  </a:solidFill>
                  <a:latin typeface="Times New Roman" panose="02020603050405020304" pitchFamily="18" charset="0"/>
                  <a:cs typeface="Times New Roman" panose="02020603050405020304" pitchFamily="18" charset="0"/>
                </a:rPr>
                <a:t>F</a:t>
              </a:r>
              <a:r>
                <a:rPr lang="en-US" b="1" baseline="-25000" dirty="0">
                  <a:solidFill>
                    <a:srgbClr val="FF0000"/>
                  </a:solidFill>
                  <a:latin typeface="Times New Roman" panose="02020603050405020304" pitchFamily="18" charset="0"/>
                  <a:cs typeface="Times New Roman" panose="02020603050405020304" pitchFamily="18" charset="0"/>
                </a:rPr>
                <a:t>e</a:t>
              </a:r>
              <a:r>
                <a:rPr lang="en-US" sz="1600"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a:t>
              </a:r>
              <a:r>
                <a:rPr lang="en-US" sz="1600" b="1" i="1" dirty="0" err="1">
                  <a:solidFill>
                    <a:srgbClr val="FF0000"/>
                  </a:solidFill>
                  <a:latin typeface="Times New Roman" panose="02020603050405020304" pitchFamily="18" charset="0"/>
                  <a:cs typeface="Times New Roman" panose="02020603050405020304" pitchFamily="18" charset="0"/>
                </a:rPr>
                <a:t>F</a:t>
              </a:r>
              <a:r>
                <a:rPr lang="en-US" sz="1600" b="1" baseline="-25000" dirty="0" err="1">
                  <a:solidFill>
                    <a:srgbClr val="FF0000"/>
                  </a:solidFill>
                  <a:latin typeface="Times New Roman" panose="02020603050405020304" pitchFamily="18" charset="0"/>
                  <a:cs typeface="Times New Roman" panose="02020603050405020304" pitchFamily="18" charset="0"/>
                </a:rPr>
                <a:t>m</a:t>
              </a:r>
              <a:r>
                <a:rPr lang="el-GR" sz="1600" b="1" dirty="0">
                  <a:latin typeface="Times New Roman" panose="02020603050405020304" pitchFamily="18" charset="0"/>
                  <a:cs typeface="Times New Roman" panose="02020603050405020304" pitchFamily="18" charset="0"/>
                </a:rPr>
                <a:t> </a:t>
              </a:r>
              <a:r>
                <a:rPr lang="el-GR" b="1" dirty="0">
                  <a:solidFill>
                    <a:srgbClr val="FF0000"/>
                  </a:solidFill>
                  <a:latin typeface="Times New Roman" panose="02020603050405020304" pitchFamily="18" charset="0"/>
                  <a:cs typeface="Times New Roman" panose="02020603050405020304" pitchFamily="18" charset="0"/>
                </a:rPr>
                <a:t>&gt; </a:t>
              </a:r>
              <a:r>
                <a:rPr lang="en-US" sz="1600" b="1" i="1" dirty="0">
                  <a:solidFill>
                    <a:srgbClr val="FF0000"/>
                  </a:solidFill>
                  <a:latin typeface="Times New Roman" panose="02020603050405020304" pitchFamily="18" charset="0"/>
                  <a:cs typeface="Times New Roman" panose="02020603050405020304" pitchFamily="18" charset="0"/>
                </a:rPr>
                <a:t>F</a:t>
              </a:r>
              <a:r>
                <a:rPr lang="en-US" sz="1600" b="1" baseline="-25000" dirty="0">
                  <a:solidFill>
                    <a:srgbClr val="FF0000"/>
                  </a:solidFill>
                  <a:latin typeface="Times New Roman" panose="02020603050405020304" pitchFamily="18" charset="0"/>
                  <a:cs typeface="Times New Roman" panose="02020603050405020304" pitchFamily="18" charset="0"/>
                </a:rPr>
                <a:t>e</a:t>
              </a:r>
              <a:r>
                <a:rPr lang="en-US" b="1" dirty="0">
                  <a:latin typeface="Times New Roman" panose="02020603050405020304" pitchFamily="18" charset="0"/>
                  <a:cs typeface="Times New Roman" panose="02020603050405020304" pitchFamily="18" charset="0"/>
                </a:rPr>
                <a:t>)</a:t>
              </a:r>
              <a:r>
                <a:rPr lang="en-US" sz="1600" b="1" baseline="-25000" dirty="0">
                  <a:solidFill>
                    <a:srgbClr val="FF0000"/>
                  </a:solidFill>
                  <a:latin typeface="Times New Roman" panose="02020603050405020304" pitchFamily="18" charset="0"/>
                  <a:cs typeface="Times New Roman" panose="02020603050405020304" pitchFamily="18" charset="0"/>
                </a:rPr>
                <a:t> </a:t>
              </a:r>
            </a:p>
            <a:p>
              <a:r>
                <a:rPr lang="el-GR" sz="1600" b="1" dirty="0">
                  <a:latin typeface="Times New Roman" panose="02020603050405020304" pitchFamily="18" charset="0"/>
                  <a:cs typeface="Times New Roman" panose="02020603050405020304" pitchFamily="18" charset="0"/>
                </a:rPr>
                <a:t>Τα σωματίδια αυτά εκτρέπονται  προς την κατεύθυνση της μαγνητικής Δύναμης.</a:t>
              </a:r>
              <a:endParaRPr lang="el-GR" sz="1600" dirty="0"/>
            </a:p>
          </p:txBody>
        </p:sp>
        <p:sp>
          <p:nvSpPr>
            <p:cNvPr id="260" name="Ελεύθερη σχεδίαση 259"/>
            <p:cNvSpPr/>
            <p:nvPr/>
          </p:nvSpPr>
          <p:spPr>
            <a:xfrm>
              <a:off x="1101969" y="1383323"/>
              <a:ext cx="1629508" cy="562708"/>
            </a:xfrm>
            <a:custGeom>
              <a:avLst/>
              <a:gdLst>
                <a:gd name="connsiteX0" fmla="*/ 0 w 1629508"/>
                <a:gd name="connsiteY0" fmla="*/ 562708 h 562708"/>
                <a:gd name="connsiteX1" fmla="*/ 668216 w 1629508"/>
                <a:gd name="connsiteY1" fmla="*/ 504092 h 562708"/>
                <a:gd name="connsiteX2" fmla="*/ 1219200 w 1629508"/>
                <a:gd name="connsiteY2" fmla="*/ 351692 h 562708"/>
                <a:gd name="connsiteX3" fmla="*/ 1629508 w 1629508"/>
                <a:gd name="connsiteY3" fmla="*/ 0 h 562708"/>
              </a:gdLst>
              <a:ahLst/>
              <a:cxnLst>
                <a:cxn ang="0">
                  <a:pos x="connsiteX0" y="connsiteY0"/>
                </a:cxn>
                <a:cxn ang="0">
                  <a:pos x="connsiteX1" y="connsiteY1"/>
                </a:cxn>
                <a:cxn ang="0">
                  <a:pos x="connsiteX2" y="connsiteY2"/>
                </a:cxn>
                <a:cxn ang="0">
                  <a:pos x="connsiteX3" y="connsiteY3"/>
                </a:cxn>
              </a:cxnLst>
              <a:rect l="l" t="t" r="r" b="b"/>
              <a:pathLst>
                <a:path w="1629508" h="562708">
                  <a:moveTo>
                    <a:pt x="0" y="562708"/>
                  </a:moveTo>
                  <a:cubicBezTo>
                    <a:pt x="232508" y="550984"/>
                    <a:pt x="465016" y="539261"/>
                    <a:pt x="668216" y="504092"/>
                  </a:cubicBezTo>
                  <a:cubicBezTo>
                    <a:pt x="871416" y="468923"/>
                    <a:pt x="1058985" y="435707"/>
                    <a:pt x="1219200" y="351692"/>
                  </a:cubicBezTo>
                  <a:cubicBezTo>
                    <a:pt x="1379415" y="267677"/>
                    <a:pt x="1504461" y="133838"/>
                    <a:pt x="162950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15" name="Ομάδα 314"/>
          <p:cNvGrpSpPr/>
          <p:nvPr/>
        </p:nvGrpSpPr>
        <p:grpSpPr>
          <a:xfrm>
            <a:off x="1053653" y="5217978"/>
            <a:ext cx="11009027" cy="1712489"/>
            <a:chOff x="1053653" y="5217978"/>
            <a:chExt cx="11009027" cy="1712489"/>
          </a:xfrm>
        </p:grpSpPr>
        <p:sp>
          <p:nvSpPr>
            <p:cNvPr id="294" name="Ορθογώνιο 293"/>
            <p:cNvSpPr/>
            <p:nvPr/>
          </p:nvSpPr>
          <p:spPr>
            <a:xfrm>
              <a:off x="5455948" y="5576250"/>
              <a:ext cx="6606732" cy="1354217"/>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Στα φορτισμένα σωματίδια, τα οποία έχουν </a:t>
              </a:r>
              <a:r>
                <a:rPr lang="el-GR" sz="1600" b="1" dirty="0">
                  <a:solidFill>
                    <a:srgbClr val="FF0000"/>
                  </a:solidFill>
                  <a:latin typeface="Times New Roman" panose="02020603050405020304" pitchFamily="18" charset="0"/>
                  <a:cs typeface="Times New Roman" panose="02020603050405020304" pitchFamily="18" charset="0"/>
                </a:rPr>
                <a:t>πολύ μικρές ταχύτητες</a:t>
              </a:r>
              <a:r>
                <a:rPr lang="el-GR" sz="1600" b="1" dirty="0">
                  <a:latin typeface="Times New Roman" panose="02020603050405020304" pitchFamily="18" charset="0"/>
                  <a:cs typeface="Times New Roman" panose="02020603050405020304" pitchFamily="18" charset="0"/>
                </a:rPr>
                <a:t>, η ηλεκτρική δύναμη  </a:t>
              </a:r>
              <a:r>
                <a:rPr lang="en-US" b="1" i="1" dirty="0">
                  <a:solidFill>
                    <a:srgbClr val="FF0000"/>
                  </a:solidFill>
                  <a:latin typeface="Times New Roman" panose="02020603050405020304" pitchFamily="18" charset="0"/>
                  <a:cs typeface="Times New Roman" panose="02020603050405020304" pitchFamily="18" charset="0"/>
                </a:rPr>
                <a:t>F</a:t>
              </a:r>
              <a:r>
                <a:rPr lang="en-US" b="1" baseline="-25000" dirty="0">
                  <a:solidFill>
                    <a:srgbClr val="FF0000"/>
                  </a:solidFill>
                  <a:latin typeface="Times New Roman" panose="02020603050405020304" pitchFamily="18" charset="0"/>
                  <a:cs typeface="Times New Roman" panose="02020603050405020304" pitchFamily="18" charset="0"/>
                </a:rPr>
                <a:t>e</a:t>
              </a:r>
              <a:r>
                <a:rPr lang="el-GR" sz="1600" b="1" dirty="0">
                  <a:latin typeface="Times New Roman" panose="02020603050405020304" pitchFamily="18" charset="0"/>
                  <a:cs typeface="Times New Roman" panose="02020603050405020304" pitchFamily="18" charset="0"/>
                </a:rPr>
                <a:t> είναι μεγαλύτερη από την μαγνητική δύναμη </a:t>
              </a:r>
              <a:r>
                <a:rPr lang="en-US" b="1" i="1" dirty="0" err="1">
                  <a:solidFill>
                    <a:srgbClr val="FF0000"/>
                  </a:solidFill>
                  <a:latin typeface="Times New Roman" panose="02020603050405020304" pitchFamily="18" charset="0"/>
                  <a:cs typeface="Times New Roman" panose="02020603050405020304" pitchFamily="18" charset="0"/>
                </a:rPr>
                <a:t>F</a:t>
              </a:r>
              <a:r>
                <a:rPr lang="en-US" b="1" baseline="-25000" dirty="0" err="1">
                  <a:solidFill>
                    <a:srgbClr val="FF0000"/>
                  </a:solidFill>
                  <a:latin typeface="Times New Roman" panose="02020603050405020304" pitchFamily="18" charset="0"/>
                  <a:cs typeface="Times New Roman" panose="02020603050405020304" pitchFamily="18" charset="0"/>
                </a:rPr>
                <a:t>m</a:t>
              </a:r>
              <a:r>
                <a:rPr lang="el-GR" sz="1600" b="1" dirty="0">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F</a:t>
              </a:r>
              <a:r>
                <a:rPr lang="en-US" sz="1600" b="1" baseline="-25000" dirty="0" err="1">
                  <a:solidFill>
                    <a:srgbClr val="FF0000"/>
                  </a:solidFill>
                  <a:latin typeface="Times New Roman" panose="02020603050405020304" pitchFamily="18" charset="0"/>
                  <a:cs typeface="Times New Roman" panose="02020603050405020304" pitchFamily="18" charset="0"/>
                </a:rPr>
                <a:t>m</a:t>
              </a:r>
              <a:r>
                <a:rPr lang="el-GR" sz="1600" b="1"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&lt;</a:t>
              </a:r>
              <a:r>
                <a:rPr lang="el-GR" sz="1600" b="1" dirty="0">
                  <a:solidFill>
                    <a:srgbClr val="FF0000"/>
                  </a:solidFill>
                  <a:latin typeface="Times New Roman" panose="02020603050405020304" pitchFamily="18" charset="0"/>
                  <a:cs typeface="Times New Roman" panose="02020603050405020304" pitchFamily="18" charset="0"/>
                </a:rPr>
                <a:t> </a:t>
              </a:r>
              <a:r>
                <a:rPr lang="en-US" sz="1600" b="1" i="1" dirty="0">
                  <a:solidFill>
                    <a:srgbClr val="FF0000"/>
                  </a:solidFill>
                  <a:latin typeface="Times New Roman" panose="02020603050405020304" pitchFamily="18" charset="0"/>
                  <a:cs typeface="Times New Roman" panose="02020603050405020304" pitchFamily="18" charset="0"/>
                </a:rPr>
                <a:t>F</a:t>
              </a:r>
              <a:r>
                <a:rPr lang="en-US" sz="1600" b="1" baseline="-25000" dirty="0">
                  <a:solidFill>
                    <a:srgbClr val="FF0000"/>
                  </a:solidFill>
                  <a:latin typeface="Times New Roman" panose="02020603050405020304" pitchFamily="18" charset="0"/>
                  <a:cs typeface="Times New Roman" panose="02020603050405020304" pitchFamily="18" charset="0"/>
                </a:rPr>
                <a:t>e</a:t>
              </a:r>
              <a:r>
                <a:rPr lang="en-US" sz="1600" b="1" dirty="0">
                  <a:latin typeface="Times New Roman" panose="02020603050405020304" pitchFamily="18" charset="0"/>
                  <a:cs typeface="Times New Roman" panose="02020603050405020304" pitchFamily="18" charset="0"/>
                </a:rPr>
                <a:t>).</a:t>
              </a:r>
            </a:p>
            <a:p>
              <a:r>
                <a:rPr lang="el-GR" sz="1600" b="1" dirty="0">
                  <a:latin typeface="Times New Roman" panose="02020603050405020304" pitchFamily="18" charset="0"/>
                  <a:cs typeface="Times New Roman" panose="02020603050405020304" pitchFamily="18" charset="0"/>
                </a:rPr>
                <a:t>Τα σωματίδια αυτά εκτρέπονται  προς την κατεύθυνση της ηλεκτρικής Δύναμης.</a:t>
              </a:r>
              <a:endParaRPr lang="el-GR" sz="1600" dirty="0"/>
            </a:p>
          </p:txBody>
        </p:sp>
        <p:sp>
          <p:nvSpPr>
            <p:cNvPr id="301" name="Ελεύθερη σχεδίαση 300"/>
            <p:cNvSpPr/>
            <p:nvPr/>
          </p:nvSpPr>
          <p:spPr>
            <a:xfrm flipV="1">
              <a:off x="1053653" y="5217978"/>
              <a:ext cx="1399793" cy="562708"/>
            </a:xfrm>
            <a:custGeom>
              <a:avLst/>
              <a:gdLst>
                <a:gd name="connsiteX0" fmla="*/ 0 w 1629508"/>
                <a:gd name="connsiteY0" fmla="*/ 562708 h 562708"/>
                <a:gd name="connsiteX1" fmla="*/ 668216 w 1629508"/>
                <a:gd name="connsiteY1" fmla="*/ 504092 h 562708"/>
                <a:gd name="connsiteX2" fmla="*/ 1219200 w 1629508"/>
                <a:gd name="connsiteY2" fmla="*/ 351692 h 562708"/>
                <a:gd name="connsiteX3" fmla="*/ 1629508 w 1629508"/>
                <a:gd name="connsiteY3" fmla="*/ 0 h 562708"/>
              </a:gdLst>
              <a:ahLst/>
              <a:cxnLst>
                <a:cxn ang="0">
                  <a:pos x="connsiteX0" y="connsiteY0"/>
                </a:cxn>
                <a:cxn ang="0">
                  <a:pos x="connsiteX1" y="connsiteY1"/>
                </a:cxn>
                <a:cxn ang="0">
                  <a:pos x="connsiteX2" y="connsiteY2"/>
                </a:cxn>
                <a:cxn ang="0">
                  <a:pos x="connsiteX3" y="connsiteY3"/>
                </a:cxn>
              </a:cxnLst>
              <a:rect l="l" t="t" r="r" b="b"/>
              <a:pathLst>
                <a:path w="1629508" h="562708">
                  <a:moveTo>
                    <a:pt x="0" y="562708"/>
                  </a:moveTo>
                  <a:cubicBezTo>
                    <a:pt x="232508" y="550984"/>
                    <a:pt x="465016" y="539261"/>
                    <a:pt x="668216" y="504092"/>
                  </a:cubicBezTo>
                  <a:cubicBezTo>
                    <a:pt x="871416" y="468923"/>
                    <a:pt x="1058985" y="435707"/>
                    <a:pt x="1219200" y="351692"/>
                  </a:cubicBezTo>
                  <a:cubicBezTo>
                    <a:pt x="1379415" y="267677"/>
                    <a:pt x="1504461" y="133838"/>
                    <a:pt x="162950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06" name="Ομάδα 305"/>
          <p:cNvGrpSpPr/>
          <p:nvPr/>
        </p:nvGrpSpPr>
        <p:grpSpPr>
          <a:xfrm>
            <a:off x="921006" y="2047645"/>
            <a:ext cx="9298835" cy="589188"/>
            <a:chOff x="921006" y="2047645"/>
            <a:chExt cx="9298835" cy="589188"/>
          </a:xfrm>
        </p:grpSpPr>
        <p:grpSp>
          <p:nvGrpSpPr>
            <p:cNvPr id="250" name="Ομάδα 249"/>
            <p:cNvGrpSpPr/>
            <p:nvPr/>
          </p:nvGrpSpPr>
          <p:grpSpPr>
            <a:xfrm>
              <a:off x="921006" y="2071823"/>
              <a:ext cx="9298835" cy="565010"/>
              <a:chOff x="921006" y="2071823"/>
              <a:chExt cx="9298835" cy="565010"/>
            </a:xfrm>
          </p:grpSpPr>
          <p:sp>
            <p:nvSpPr>
              <p:cNvPr id="224" name="Ορθογώνιο 223"/>
              <p:cNvSpPr/>
              <p:nvPr/>
            </p:nvSpPr>
            <p:spPr>
              <a:xfrm>
                <a:off x="5420776" y="2298279"/>
                <a:ext cx="3923382"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Ηλεκτρική δύναμη με φορά προς τα κάτω:</a:t>
                </a:r>
                <a:endParaRPr lang="el-GR" sz="1600" dirty="0"/>
              </a:p>
            </p:txBody>
          </p:sp>
          <mc:AlternateContent xmlns:mc="http://schemas.openxmlformats.org/markup-compatibility/2006" xmlns:a14="http://schemas.microsoft.com/office/drawing/2010/main">
            <mc:Choice Requires="a14">
              <p:sp>
                <p:nvSpPr>
                  <p:cNvPr id="225" name="TextBox 224"/>
                  <p:cNvSpPr txBox="1"/>
                  <p:nvPr/>
                </p:nvSpPr>
                <p:spPr>
                  <a:xfrm>
                    <a:off x="9264516" y="2314649"/>
                    <a:ext cx="955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𝐞</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𝒒</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𝑬</m:t>
                          </m:r>
                        </m:oMath>
                      </m:oMathPara>
                    </a14:m>
                    <a:endParaRPr lang="el-GR" b="1" dirty="0">
                      <a:solidFill>
                        <a:srgbClr val="FF0000"/>
                      </a:solidFill>
                    </a:endParaRPr>
                  </a:p>
                </p:txBody>
              </p:sp>
            </mc:Choice>
            <mc:Fallback xmlns="">
              <p:sp>
                <p:nvSpPr>
                  <p:cNvPr id="225" name="TextBox 224"/>
                  <p:cNvSpPr txBox="1">
                    <a:spLocks noRot="1" noChangeAspect="1" noMove="1" noResize="1" noEditPoints="1" noAdjustHandles="1" noChangeArrowheads="1" noChangeShapeType="1" noTextEdit="1"/>
                  </p:cNvSpPr>
                  <p:nvPr/>
                </p:nvSpPr>
                <p:spPr>
                  <a:xfrm>
                    <a:off x="9264516" y="2314649"/>
                    <a:ext cx="955325" cy="276999"/>
                  </a:xfrm>
                  <a:prstGeom prst="rect">
                    <a:avLst/>
                  </a:prstGeom>
                  <a:blipFill>
                    <a:blip r:embed="rId8"/>
                    <a:stretch>
                      <a:fillRect l="-5128" r="-5128" b="-3111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9" name="Ορθογώνιο 248"/>
                  <p:cNvSpPr/>
                  <p:nvPr/>
                </p:nvSpPr>
                <p:spPr>
                  <a:xfrm>
                    <a:off x="921006" y="2071823"/>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oMath>
                      </m:oMathPara>
                    </a14:m>
                    <a:endParaRPr lang="el-GR" dirty="0"/>
                  </a:p>
                </p:txBody>
              </p:sp>
            </mc:Choice>
            <mc:Fallback xmlns="">
              <p:sp>
                <p:nvSpPr>
                  <p:cNvPr id="249" name="Ορθογώνιο 248"/>
                  <p:cNvSpPr>
                    <a:spLocks noRot="1" noChangeAspect="1" noMove="1" noResize="1" noEditPoints="1" noAdjustHandles="1" noChangeArrowheads="1" noChangeShapeType="1" noTextEdit="1"/>
                  </p:cNvSpPr>
                  <p:nvPr/>
                </p:nvSpPr>
                <p:spPr>
                  <a:xfrm>
                    <a:off x="921006" y="2071823"/>
                    <a:ext cx="497187" cy="369332"/>
                  </a:xfrm>
                  <a:prstGeom prst="rect">
                    <a:avLst/>
                  </a:prstGeom>
                  <a:blipFill>
                    <a:blip r:embed="rId9"/>
                    <a:stretch>
                      <a:fillRect/>
                    </a:stretch>
                  </a:blipFill>
                </p:spPr>
                <p:txBody>
                  <a:bodyPr/>
                  <a:lstStyle/>
                  <a:p>
                    <a:r>
                      <a:rPr lang="el-GR">
                        <a:noFill/>
                      </a:rPr>
                      <a:t> </a:t>
                    </a:r>
                  </a:p>
                </p:txBody>
              </p:sp>
            </mc:Fallback>
          </mc:AlternateContent>
        </p:grpSp>
        <p:cxnSp>
          <p:nvCxnSpPr>
            <p:cNvPr id="305" name="Ευθύγραμμο βέλος σύνδεσης 304"/>
            <p:cNvCxnSpPr/>
            <p:nvPr/>
          </p:nvCxnSpPr>
          <p:spPr>
            <a:xfrm rot="5400000" flipV="1">
              <a:off x="804946" y="2209645"/>
              <a:ext cx="324000"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14" name="Ομάδα 313"/>
          <p:cNvGrpSpPr/>
          <p:nvPr/>
        </p:nvGrpSpPr>
        <p:grpSpPr>
          <a:xfrm>
            <a:off x="591318" y="4045652"/>
            <a:ext cx="4727994" cy="2307856"/>
            <a:chOff x="591318" y="4045652"/>
            <a:chExt cx="4727994" cy="2307856"/>
          </a:xfrm>
        </p:grpSpPr>
        <p:cxnSp>
          <p:nvCxnSpPr>
            <p:cNvPr id="292" name="Ευθύγραμμο βέλος σύνδεσης 291"/>
            <p:cNvCxnSpPr/>
            <p:nvPr/>
          </p:nvCxnSpPr>
          <p:spPr>
            <a:xfrm flipV="1">
              <a:off x="1062697" y="5196185"/>
              <a:ext cx="396000"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3" name="Ομάδα 312"/>
            <p:cNvGrpSpPr/>
            <p:nvPr/>
          </p:nvGrpSpPr>
          <p:grpSpPr>
            <a:xfrm>
              <a:off x="591318" y="4045652"/>
              <a:ext cx="4727994" cy="2307856"/>
              <a:chOff x="591318" y="4045652"/>
              <a:chExt cx="4727994" cy="2307856"/>
            </a:xfrm>
          </p:grpSpPr>
          <p:sp>
            <p:nvSpPr>
              <p:cNvPr id="293" name="TextBox 292"/>
              <p:cNvSpPr txBox="1"/>
              <p:nvPr/>
            </p:nvSpPr>
            <p:spPr>
              <a:xfrm>
                <a:off x="1200278" y="4851499"/>
                <a:ext cx="252000" cy="324000"/>
              </a:xfrm>
              <a:prstGeom prst="rect">
                <a:avLst/>
              </a:prstGeom>
              <a:noFill/>
            </p:spPr>
            <p:txBody>
              <a:bodyPr wrap="none" rtlCol="0">
                <a:spAutoFit/>
              </a:bodyPr>
              <a:lstStyle/>
              <a:p>
                <a:r>
                  <a:rPr lang="el-GR" sz="2000" b="1" dirty="0">
                    <a:solidFill>
                      <a:srgbClr val="CC00FF"/>
                    </a:solidFill>
                    <a:latin typeface="Times New Roman" panose="02020603050405020304" pitchFamily="18" charset="0"/>
                    <a:cs typeface="Times New Roman" panose="02020603050405020304" pitchFamily="18" charset="0"/>
                  </a:rPr>
                  <a:t>υ</a:t>
                </a:r>
              </a:p>
            </p:txBody>
          </p:sp>
          <p:grpSp>
            <p:nvGrpSpPr>
              <p:cNvPr id="312" name="Ομάδα 311"/>
              <p:cNvGrpSpPr/>
              <p:nvPr/>
            </p:nvGrpSpPr>
            <p:grpSpPr>
              <a:xfrm>
                <a:off x="591318" y="4045652"/>
                <a:ext cx="4727994" cy="2307856"/>
                <a:chOff x="591318" y="4045652"/>
                <a:chExt cx="4727994" cy="2307856"/>
              </a:xfrm>
            </p:grpSpPr>
            <p:grpSp>
              <p:nvGrpSpPr>
                <p:cNvPr id="289" name="Ομάδα 288"/>
                <p:cNvGrpSpPr/>
                <p:nvPr/>
              </p:nvGrpSpPr>
              <p:grpSpPr>
                <a:xfrm>
                  <a:off x="797620" y="4999275"/>
                  <a:ext cx="322524" cy="369332"/>
                  <a:chOff x="963970" y="4599981"/>
                  <a:chExt cx="322524" cy="369332"/>
                </a:xfrm>
              </p:grpSpPr>
              <p:sp>
                <p:nvSpPr>
                  <p:cNvPr id="288" name="Οβάλ 287"/>
                  <p:cNvSpPr/>
                  <p:nvPr/>
                </p:nvSpPr>
                <p:spPr>
                  <a:xfrm>
                    <a:off x="1028583" y="4696387"/>
                    <a:ext cx="199293" cy="176518"/>
                  </a:xfrm>
                  <a:prstGeom prst="ellipse">
                    <a:avLst/>
                  </a:prstGeom>
                  <a:gradFill>
                    <a:gsLst>
                      <a:gs pos="0">
                        <a:srgbClr val="FF0000"/>
                      </a:gs>
                      <a:gs pos="57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7" name="TextBox 286"/>
                  <p:cNvSpPr txBox="1"/>
                  <p:nvPr/>
                </p:nvSpPr>
                <p:spPr>
                  <a:xfrm>
                    <a:off x="963970" y="4599981"/>
                    <a:ext cx="322524" cy="369332"/>
                  </a:xfrm>
                  <a:prstGeom prst="rect">
                    <a:avLst/>
                  </a:prstGeom>
                  <a:noFill/>
                </p:spPr>
                <p:txBody>
                  <a:bodyPr wrap="none" rtlCol="0">
                    <a:spAutoFit/>
                  </a:bodyPr>
                  <a:lstStyle/>
                  <a:p>
                    <a:r>
                      <a:rPr lang="el-GR" b="1" dirty="0"/>
                      <a:t>+</a:t>
                    </a:r>
                  </a:p>
                </p:txBody>
              </p:sp>
            </p:grpSp>
            <p:grpSp>
              <p:nvGrpSpPr>
                <p:cNvPr id="311" name="Ομάδα 310"/>
                <p:cNvGrpSpPr/>
                <p:nvPr/>
              </p:nvGrpSpPr>
              <p:grpSpPr>
                <a:xfrm>
                  <a:off x="591318" y="4045652"/>
                  <a:ext cx="4727994" cy="2307856"/>
                  <a:chOff x="591318" y="4045652"/>
                  <a:chExt cx="4727994" cy="2307856"/>
                </a:xfrm>
              </p:grpSpPr>
              <p:cxnSp>
                <p:nvCxnSpPr>
                  <p:cNvPr id="290" name="Ευθύγραμμο βέλος σύνδεσης 289"/>
                  <p:cNvCxnSpPr/>
                  <p:nvPr/>
                </p:nvCxnSpPr>
                <p:spPr>
                  <a:xfrm rot="16200000">
                    <a:off x="804948" y="4921837"/>
                    <a:ext cx="324000" cy="0"/>
                  </a:xfrm>
                  <a:prstGeom prst="straightConnector1">
                    <a:avLst/>
                  </a:prstGeom>
                  <a:ln w="317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1" name="Ορθογώνιο 290"/>
                      <p:cNvSpPr/>
                      <p:nvPr/>
                    </p:nvSpPr>
                    <p:spPr>
                      <a:xfrm>
                        <a:off x="913442" y="4570335"/>
                        <a:ext cx="561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𝑭</m:t>
                                  </m:r>
                                </m:e>
                                <m:sub>
                                  <m:r>
                                    <a:rPr lang="en-US" b="1" i="1">
                                      <a:solidFill>
                                        <a:srgbClr val="0070C0"/>
                                      </a:solidFill>
                                      <a:latin typeface="Cambria Math" panose="02040503050406030204" pitchFamily="18" charset="0"/>
                                    </a:rPr>
                                    <m:t>𝒎</m:t>
                                  </m:r>
                                </m:sub>
                              </m:sSub>
                            </m:oMath>
                          </m:oMathPara>
                        </a14:m>
                        <a:endParaRPr lang="el-GR" dirty="0">
                          <a:solidFill>
                            <a:srgbClr val="0070C0"/>
                          </a:solidFill>
                        </a:endParaRPr>
                      </a:p>
                    </p:txBody>
                  </p:sp>
                </mc:Choice>
                <mc:Fallback xmlns="">
                  <p:sp>
                    <p:nvSpPr>
                      <p:cNvPr id="291" name="Ορθογώνιο 290"/>
                      <p:cNvSpPr>
                        <a:spLocks noRot="1" noChangeAspect="1" noMove="1" noResize="1" noEditPoints="1" noAdjustHandles="1" noChangeArrowheads="1" noChangeShapeType="1" noTextEdit="1"/>
                      </p:cNvSpPr>
                      <p:nvPr/>
                    </p:nvSpPr>
                    <p:spPr>
                      <a:xfrm>
                        <a:off x="913442" y="4570335"/>
                        <a:ext cx="561308" cy="369332"/>
                      </a:xfrm>
                      <a:prstGeom prst="rect">
                        <a:avLst/>
                      </a:prstGeom>
                      <a:blipFill>
                        <a:blip r:embed="rId10"/>
                        <a:stretch>
                          <a:fillRect/>
                        </a:stretch>
                      </a:blipFill>
                    </p:spPr>
                    <p:txBody>
                      <a:bodyPr/>
                      <a:lstStyle/>
                      <a:p>
                        <a:r>
                          <a:rPr lang="el-GR">
                            <a:noFill/>
                          </a:rPr>
                          <a:t> </a:t>
                        </a:r>
                      </a:p>
                    </p:txBody>
                  </p:sp>
                </mc:Fallback>
              </mc:AlternateContent>
              <p:grpSp>
                <p:nvGrpSpPr>
                  <p:cNvPr id="310" name="Ομάδα 309"/>
                  <p:cNvGrpSpPr/>
                  <p:nvPr/>
                </p:nvGrpSpPr>
                <p:grpSpPr>
                  <a:xfrm>
                    <a:off x="591318" y="4045652"/>
                    <a:ext cx="4727994" cy="2307856"/>
                    <a:chOff x="591318" y="4045652"/>
                    <a:chExt cx="4727994" cy="2307856"/>
                  </a:xfrm>
                </p:grpSpPr>
                <p:grpSp>
                  <p:nvGrpSpPr>
                    <p:cNvPr id="303" name="Ομάδα 302"/>
                    <p:cNvGrpSpPr/>
                    <p:nvPr/>
                  </p:nvGrpSpPr>
                  <p:grpSpPr>
                    <a:xfrm>
                      <a:off x="591318" y="4045652"/>
                      <a:ext cx="4727994" cy="2307856"/>
                      <a:chOff x="591318" y="4045652"/>
                      <a:chExt cx="4727994" cy="2307856"/>
                    </a:xfrm>
                  </p:grpSpPr>
                  <p:grpSp>
                    <p:nvGrpSpPr>
                      <p:cNvPr id="261" name="Ομάδα 260"/>
                      <p:cNvGrpSpPr/>
                      <p:nvPr/>
                    </p:nvGrpSpPr>
                    <p:grpSpPr>
                      <a:xfrm>
                        <a:off x="591318" y="4045652"/>
                        <a:ext cx="4727994" cy="2307856"/>
                        <a:chOff x="513856" y="766138"/>
                        <a:chExt cx="4727994" cy="2307856"/>
                      </a:xfrm>
                    </p:grpSpPr>
                    <p:grpSp>
                      <p:nvGrpSpPr>
                        <p:cNvPr id="263" name="Ομάδα 262"/>
                        <p:cNvGrpSpPr/>
                        <p:nvPr/>
                      </p:nvGrpSpPr>
                      <p:grpSpPr>
                        <a:xfrm>
                          <a:off x="513856" y="1048806"/>
                          <a:ext cx="3296144" cy="1772087"/>
                          <a:chOff x="513856" y="1048806"/>
                          <a:chExt cx="3296144" cy="1772087"/>
                        </a:xfrm>
                      </p:grpSpPr>
                      <p:grpSp>
                        <p:nvGrpSpPr>
                          <p:cNvPr id="275" name="Ομάδα 274"/>
                          <p:cNvGrpSpPr/>
                          <p:nvPr/>
                        </p:nvGrpSpPr>
                        <p:grpSpPr>
                          <a:xfrm>
                            <a:off x="513856" y="1048806"/>
                            <a:ext cx="3296144" cy="1772087"/>
                            <a:chOff x="513856" y="966745"/>
                            <a:chExt cx="3296144" cy="1772087"/>
                          </a:xfrm>
                        </p:grpSpPr>
                        <p:grpSp>
                          <p:nvGrpSpPr>
                            <p:cNvPr id="278" name="Ομάδα 277"/>
                            <p:cNvGrpSpPr/>
                            <p:nvPr/>
                          </p:nvGrpSpPr>
                          <p:grpSpPr>
                            <a:xfrm>
                              <a:off x="513856" y="966745"/>
                              <a:ext cx="3186118" cy="1772087"/>
                              <a:chOff x="642809" y="966745"/>
                              <a:chExt cx="3186118" cy="1772087"/>
                            </a:xfrm>
                          </p:grpSpPr>
                          <p:cxnSp>
                            <p:nvCxnSpPr>
                              <p:cNvPr id="282" name="Ευθεία γραμμή σύνδεσης 281"/>
                              <p:cNvCxnSpPr/>
                              <p:nvPr/>
                            </p:nvCxnSpPr>
                            <p:spPr>
                              <a:xfrm>
                                <a:off x="768927" y="1236519"/>
                                <a:ext cx="3060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3" name="Ευθεία γραμμή σύνδεσης 282"/>
                              <p:cNvCxnSpPr/>
                              <p:nvPr/>
                            </p:nvCxnSpPr>
                            <p:spPr>
                              <a:xfrm>
                                <a:off x="765462" y="2428019"/>
                                <a:ext cx="3060000" cy="0"/>
                              </a:xfrm>
                              <a:prstGeom prst="line">
                                <a:avLst/>
                              </a:prstGeom>
                              <a:ln w="38100"/>
                            </p:spPr>
                            <p:style>
                              <a:lnRef idx="1">
                                <a:schemeClr val="dk1"/>
                              </a:lnRef>
                              <a:fillRef idx="0">
                                <a:schemeClr val="dk1"/>
                              </a:fillRef>
                              <a:effectRef idx="0">
                                <a:schemeClr val="dk1"/>
                              </a:effectRef>
                              <a:fontRef idx="minor">
                                <a:schemeClr val="tx1"/>
                              </a:fontRef>
                            </p:style>
                          </p:cxnSp>
                          <p:sp>
                            <p:nvSpPr>
                              <p:cNvPr id="284" name="TextBox 283"/>
                              <p:cNvSpPr txBox="1"/>
                              <p:nvPr/>
                            </p:nvSpPr>
                            <p:spPr>
                              <a:xfrm>
                                <a:off x="697231" y="966745"/>
                                <a:ext cx="3047629" cy="369332"/>
                              </a:xfrm>
                              <a:prstGeom prst="rect">
                                <a:avLst/>
                              </a:prstGeom>
                              <a:noFill/>
                              <a:ln w="12700">
                                <a:noFill/>
                              </a:ln>
                            </p:spPr>
                            <p:txBody>
                              <a:bodyPr wrap="none" rtlCol="0">
                                <a:spAutoFit/>
                              </a:bodyPr>
                              <a:lstStyle/>
                              <a:p>
                                <a:r>
                                  <a:rPr lang="el-GR" b="1" dirty="0">
                                    <a:solidFill>
                                      <a:srgbClr val="FF0000"/>
                                    </a:solidFill>
                                  </a:rPr>
                                  <a:t>+  +  +  +  +  +  +  +  +  +  +</a:t>
                                </a:r>
                              </a:p>
                            </p:txBody>
                          </p:sp>
                          <p:sp>
                            <p:nvSpPr>
                              <p:cNvPr id="285" name="TextBox 284"/>
                              <p:cNvSpPr txBox="1"/>
                              <p:nvPr/>
                            </p:nvSpPr>
                            <p:spPr>
                              <a:xfrm>
                                <a:off x="642809" y="2338722"/>
                                <a:ext cx="3102052" cy="400110"/>
                              </a:xfrm>
                              <a:prstGeom prst="rect">
                                <a:avLst/>
                              </a:prstGeom>
                              <a:noFill/>
                              <a:ln w="12700">
                                <a:noFill/>
                              </a:ln>
                            </p:spPr>
                            <p:txBody>
                              <a:bodyPr wrap="square" rtlCol="0">
                                <a:spAutoFit/>
                              </a:bodyPr>
                              <a:lstStyle/>
                              <a:p>
                                <a:r>
                                  <a:rPr lang="el-GR" b="1" dirty="0">
                                    <a:solidFill>
                                      <a:srgbClr val="FF0000"/>
                                    </a:solidFill>
                                  </a:rPr>
                                  <a:t> –</a:t>
                                </a:r>
                                <a:r>
                                  <a:rPr lang="el-GR" sz="20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p>
                            </p:txBody>
                          </p:sp>
                          <p:cxnSp>
                            <p:nvCxnSpPr>
                              <p:cNvPr id="286" name="Ευθύγραμμο βέλος σύνδεσης 285"/>
                              <p:cNvCxnSpPr/>
                              <p:nvPr/>
                            </p:nvCxnSpPr>
                            <p:spPr>
                              <a:xfrm>
                                <a:off x="2947552" y="142181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79" name="Ομάδα 278"/>
                            <p:cNvGrpSpPr/>
                            <p:nvPr/>
                          </p:nvGrpSpPr>
                          <p:grpSpPr>
                            <a:xfrm>
                              <a:off x="3615907" y="1337873"/>
                              <a:ext cx="194093" cy="977268"/>
                              <a:chOff x="3615907" y="1337873"/>
                              <a:chExt cx="194093" cy="977268"/>
                            </a:xfrm>
                          </p:grpSpPr>
                          <p:cxnSp>
                            <p:nvCxnSpPr>
                              <p:cNvPr id="280" name="Ευθεία γραμμή σύνδεσης 279"/>
                              <p:cNvCxnSpPr/>
                              <p:nvPr/>
                            </p:nvCxnSpPr>
                            <p:spPr>
                              <a:xfrm>
                                <a:off x="3696509" y="1337873"/>
                                <a:ext cx="0" cy="977268"/>
                              </a:xfrm>
                              <a:prstGeom prst="line">
                                <a:avLst/>
                              </a:prstGeom>
                              <a:ln w="57150"/>
                            </p:spPr>
                            <p:style>
                              <a:lnRef idx="1">
                                <a:schemeClr val="dk1"/>
                              </a:lnRef>
                              <a:fillRef idx="0">
                                <a:schemeClr val="dk1"/>
                              </a:fillRef>
                              <a:effectRef idx="0">
                                <a:schemeClr val="dk1"/>
                              </a:effectRef>
                              <a:fontRef idx="minor">
                                <a:schemeClr val="tx1"/>
                              </a:fontRef>
                            </p:style>
                          </p:cxnSp>
                          <p:cxnSp>
                            <p:nvCxnSpPr>
                              <p:cNvPr id="281" name="Ευθεία γραμμή σύνδεσης 280"/>
                              <p:cNvCxnSpPr/>
                              <p:nvPr/>
                            </p:nvCxnSpPr>
                            <p:spPr>
                              <a:xfrm>
                                <a:off x="3615907" y="1828800"/>
                                <a:ext cx="19409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6" name="Οβάλ 275"/>
                          <p:cNvSpPr/>
                          <p:nvPr/>
                        </p:nvSpPr>
                        <p:spPr>
                          <a:xfrm>
                            <a:off x="1875141" y="125691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7" name="Οβάλ 276"/>
                          <p:cNvSpPr/>
                          <p:nvPr/>
                        </p:nvSpPr>
                        <p:spPr>
                          <a:xfrm>
                            <a:off x="1875142" y="251128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64" name="Ομάδα 263"/>
                        <p:cNvGrpSpPr/>
                        <p:nvPr/>
                      </p:nvGrpSpPr>
                      <p:grpSpPr>
                        <a:xfrm>
                          <a:off x="1897668" y="766138"/>
                          <a:ext cx="3344182" cy="2307856"/>
                          <a:chOff x="1897668" y="766138"/>
                          <a:chExt cx="3344182" cy="2307856"/>
                        </a:xfrm>
                      </p:grpSpPr>
                      <p:cxnSp>
                        <p:nvCxnSpPr>
                          <p:cNvPr id="266" name="Ευθεία γραμμή σύνδεσης 265"/>
                          <p:cNvCxnSpPr/>
                          <p:nvPr/>
                        </p:nvCxnSpPr>
                        <p:spPr>
                          <a:xfrm flipV="1">
                            <a:off x="1909390" y="766138"/>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267" name="Ευθεία γραμμή σύνδεσης 266"/>
                          <p:cNvCxnSpPr/>
                          <p:nvPr/>
                        </p:nvCxnSpPr>
                        <p:spPr>
                          <a:xfrm>
                            <a:off x="1922964" y="766138"/>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68" name="Ευθεία γραμμή σύνδεσης 267"/>
                          <p:cNvCxnSpPr/>
                          <p:nvPr/>
                        </p:nvCxnSpPr>
                        <p:spPr>
                          <a:xfrm>
                            <a:off x="1897668" y="2594937"/>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269" name="Ευθεία γραμμή σύνδεσης 268"/>
                          <p:cNvCxnSpPr/>
                          <p:nvPr/>
                        </p:nvCxnSpPr>
                        <p:spPr>
                          <a:xfrm flipV="1">
                            <a:off x="1911242" y="3073994"/>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70" name="Ευθεία γραμμή σύνδεσης 269"/>
                          <p:cNvCxnSpPr/>
                          <p:nvPr/>
                        </p:nvCxnSpPr>
                        <p:spPr>
                          <a:xfrm rot="16200000" flipH="1">
                            <a:off x="4362519" y="1311597"/>
                            <a:ext cx="107999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1" name="Ευθεία γραμμή σύνδεσης 270"/>
                          <p:cNvCxnSpPr/>
                          <p:nvPr/>
                        </p:nvCxnSpPr>
                        <p:spPr>
                          <a:xfrm rot="16200000" flipH="1">
                            <a:off x="4912463" y="1518544"/>
                            <a:ext cx="0" cy="6587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2" name="Ευθεία γραμμή σύνδεσης 271"/>
                          <p:cNvCxnSpPr/>
                          <p:nvPr/>
                        </p:nvCxnSpPr>
                        <p:spPr>
                          <a:xfrm rot="16200000" flipH="1">
                            <a:off x="4360216" y="2533055"/>
                            <a:ext cx="1080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3" name="Ευθεία γραμμή σύνδεσης 272"/>
                          <p:cNvCxnSpPr/>
                          <p:nvPr/>
                        </p:nvCxnSpPr>
                        <p:spPr>
                          <a:xfrm rot="16200000" flipH="1">
                            <a:off x="4886111" y="1863987"/>
                            <a:ext cx="0" cy="252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4" name="TextBox 273"/>
                          <p:cNvSpPr txBox="1"/>
                          <p:nvPr/>
                        </p:nvSpPr>
                        <p:spPr>
                          <a:xfrm>
                            <a:off x="4303675" y="1841687"/>
                            <a:ext cx="449162" cy="338554"/>
                          </a:xfrm>
                          <a:prstGeom prst="rect">
                            <a:avLst/>
                          </a:prstGeom>
                          <a:noFill/>
                        </p:spPr>
                        <p:txBody>
                          <a:bodyPr wrap="none" rtlCol="0">
                            <a:spAutoFit/>
                          </a:bodyPr>
                          <a:lstStyle/>
                          <a:p>
                            <a:r>
                              <a:rPr lang="el-GR" sz="1600" b="1" dirty="0">
                                <a:solidFill>
                                  <a:srgbClr val="002060"/>
                                </a:solidFill>
                                <a:latin typeface="Times New Roman" panose="02020603050405020304" pitchFamily="18" charset="0"/>
                                <a:cs typeface="Times New Roman" panose="02020603050405020304" pitchFamily="18" charset="0"/>
                              </a:rPr>
                              <a:t>Δ</a:t>
                            </a:r>
                            <a:r>
                              <a:rPr lang="en-US" sz="1600" b="1" i="1" dirty="0">
                                <a:solidFill>
                                  <a:srgbClr val="002060"/>
                                </a:solidFill>
                                <a:latin typeface="Times New Roman" panose="02020603050405020304" pitchFamily="18" charset="0"/>
                                <a:cs typeface="Times New Roman" panose="02020603050405020304" pitchFamily="18" charset="0"/>
                              </a:rPr>
                              <a:t>V</a:t>
                            </a:r>
                            <a:endParaRPr lang="el-GR" sz="1600" b="1" dirty="0">
                              <a:solidFill>
                                <a:srgbClr val="002060"/>
                              </a:solidFill>
                              <a:latin typeface="Times New Roman" panose="02020603050405020304" pitchFamily="18" charset="0"/>
                              <a:cs typeface="Times New Roman" panose="02020603050405020304" pitchFamily="18" charset="0"/>
                            </a:endParaRPr>
                          </a:p>
                        </p:txBody>
                      </p:sp>
                    </p:grpSp>
                    <p:cxnSp>
                      <p:nvCxnSpPr>
                        <p:cNvPr id="265" name="Ευθύγραμμο βέλος σύνδεσης 264"/>
                        <p:cNvCxnSpPr/>
                        <p:nvPr/>
                      </p:nvCxnSpPr>
                      <p:spPr>
                        <a:xfrm rot="5400000" flipV="1">
                          <a:off x="655485" y="2237692"/>
                          <a:ext cx="468000"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95" name="Ομάδα 294"/>
                      <p:cNvGrpSpPr/>
                      <p:nvPr/>
                    </p:nvGrpSpPr>
                    <p:grpSpPr>
                      <a:xfrm>
                        <a:off x="2318557" y="4997314"/>
                        <a:ext cx="432242" cy="369332"/>
                        <a:chOff x="2588185" y="1796918"/>
                        <a:chExt cx="432242" cy="369332"/>
                      </a:xfrm>
                    </p:grpSpPr>
                    <p:grpSp>
                      <p:nvGrpSpPr>
                        <p:cNvPr id="296" name="Ομάδα 295"/>
                        <p:cNvGrpSpPr/>
                        <p:nvPr/>
                      </p:nvGrpSpPr>
                      <p:grpSpPr>
                        <a:xfrm>
                          <a:off x="2588185" y="1935414"/>
                          <a:ext cx="108000" cy="108000"/>
                          <a:chOff x="3434316" y="2934586"/>
                          <a:chExt cx="615498" cy="615498"/>
                        </a:xfrm>
                      </p:grpSpPr>
                      <p:cxnSp>
                        <p:nvCxnSpPr>
                          <p:cNvPr id="298" name="Ευθεία γραμμή σύνδεσης 297"/>
                          <p:cNvCxnSpPr/>
                          <p:nvPr/>
                        </p:nvCxnSpPr>
                        <p:spPr>
                          <a:xfrm>
                            <a:off x="3434316" y="293458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9" name="Ευθεία γραμμή σύνδεσης 298"/>
                          <p:cNvCxnSpPr/>
                          <p:nvPr/>
                        </p:nvCxnSpPr>
                        <p:spPr>
                          <a:xfrm flipH="1">
                            <a:off x="3437856" y="293812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97" name="Ορθογώνιο 296"/>
                        <p:cNvSpPr/>
                        <p:nvPr/>
                      </p:nvSpPr>
                      <p:spPr>
                        <a:xfrm>
                          <a:off x="2668351" y="1796918"/>
                          <a:ext cx="352076" cy="369332"/>
                        </a:xfrm>
                        <a:prstGeom prst="rect">
                          <a:avLst/>
                        </a:prstGeom>
                      </p:spPr>
                      <p:txBody>
                        <a:bodyPr wrap="square">
                          <a:spAutoFit/>
                        </a:bodyPr>
                        <a:lstStyle/>
                        <a:p>
                          <a:r>
                            <a:rPr lang="el-GR"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endParaRPr lang="el-GR" sz="1600" dirty="0">
                            <a:solidFill>
                              <a:srgbClr val="0070C0"/>
                            </a:solidFill>
                          </a:endParaRPr>
                        </a:p>
                      </p:txBody>
                    </p:sp>
                  </p:grpSp>
                  <p:sp>
                    <p:nvSpPr>
                      <p:cNvPr id="300" name="Ορθογώνιο 299"/>
                      <p:cNvSpPr/>
                      <p:nvPr/>
                    </p:nvSpPr>
                    <p:spPr>
                      <a:xfrm>
                        <a:off x="2844198" y="4985594"/>
                        <a:ext cx="352076" cy="369332"/>
                      </a:xfrm>
                      <a:prstGeom prst="rect">
                        <a:avLst/>
                      </a:prstGeom>
                    </p:spPr>
                    <p:txBody>
                      <a:bodyPr wrap="square">
                        <a:spAutoFit/>
                      </a:bodyPr>
                      <a:lstStyle/>
                      <a:p>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endParaRPr lang="el-GR" sz="1600" dirty="0">
                          <a:solidFill>
                            <a:srgbClr val="FF0000"/>
                          </a:solidFill>
                        </a:endParaRPr>
                      </a:p>
                    </p:txBody>
                  </p:sp>
                </p:grpSp>
                <mc:AlternateContent xmlns:mc="http://schemas.openxmlformats.org/markup-compatibility/2006" xmlns:a14="http://schemas.microsoft.com/office/drawing/2010/main">
                  <mc:Choice Requires="a14">
                    <p:sp>
                      <p:nvSpPr>
                        <p:cNvPr id="309" name="Ορθογώνιο 308"/>
                        <p:cNvSpPr/>
                        <p:nvPr/>
                      </p:nvSpPr>
                      <p:spPr>
                        <a:xfrm>
                          <a:off x="910205" y="5343086"/>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oMath>
                            </m:oMathPara>
                          </a14:m>
                          <a:endParaRPr lang="el-GR" dirty="0"/>
                        </a:p>
                      </p:txBody>
                    </p:sp>
                  </mc:Choice>
                  <mc:Fallback xmlns="">
                    <p:sp>
                      <p:nvSpPr>
                        <p:cNvPr id="309" name="Ορθογώνιο 308"/>
                        <p:cNvSpPr>
                          <a:spLocks noRot="1" noChangeAspect="1" noMove="1" noResize="1" noEditPoints="1" noAdjustHandles="1" noChangeArrowheads="1" noChangeShapeType="1" noTextEdit="1"/>
                        </p:cNvSpPr>
                        <p:nvPr/>
                      </p:nvSpPr>
                      <p:spPr>
                        <a:xfrm>
                          <a:off x="910205" y="5343086"/>
                          <a:ext cx="497187" cy="369332"/>
                        </a:xfrm>
                        <a:prstGeom prst="rect">
                          <a:avLst/>
                        </a:prstGeom>
                        <a:blipFill>
                          <a:blip r:embed="rId11"/>
                          <a:stretch>
                            <a:fillRect/>
                          </a:stretch>
                        </a:blipFill>
                      </p:spPr>
                      <p:txBody>
                        <a:bodyPr/>
                        <a:lstStyle/>
                        <a:p>
                          <a:r>
                            <a:rPr lang="el-GR">
                              <a:noFill/>
                            </a:rPr>
                            <a:t> </a:t>
                          </a:r>
                        </a:p>
                      </p:txBody>
                    </p:sp>
                  </mc:Fallback>
                </mc:AlternateContent>
              </p:grpSp>
            </p:grpSp>
          </p:grpSp>
        </p:grpSp>
      </p:grpSp>
    </p:spTree>
    <p:extLst>
      <p:ext uri="{BB962C8B-B14F-4D97-AF65-F5344CB8AC3E}">
        <p14:creationId xmlns:p14="http://schemas.microsoft.com/office/powerpoint/2010/main" val="16689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wipe(left)">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wipe(left)">
                                      <p:cBhvr>
                                        <p:cTn id="12" dur="5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wipe(left)">
                                      <p:cBhvr>
                                        <p:cTn id="17" dur="500"/>
                                        <p:tgtEl>
                                          <p:spTgt spid="2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
                                        </p:tgtEl>
                                        <p:attrNameLst>
                                          <p:attrName>style.visibility</p:attrName>
                                        </p:attrNameLst>
                                      </p:cBhvr>
                                      <p:to>
                                        <p:strVal val="visible"/>
                                      </p:to>
                                    </p:set>
                                    <p:animEffect transition="in" filter="wipe(left)">
                                      <p:cBhvr>
                                        <p:cTn id="22" dur="500"/>
                                        <p:tgtEl>
                                          <p:spTgt spid="3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wipe(left)">
                                      <p:cBhvr>
                                        <p:cTn id="27" dur="500"/>
                                        <p:tgtEl>
                                          <p:spTgt spid="2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8"/>
                                        </p:tgtEl>
                                        <p:attrNameLst>
                                          <p:attrName>style.visibility</p:attrName>
                                        </p:attrNameLst>
                                      </p:cBhvr>
                                      <p:to>
                                        <p:strVal val="visible"/>
                                      </p:to>
                                    </p:set>
                                    <p:animEffect transition="in" filter="wipe(left)">
                                      <p:cBhvr>
                                        <p:cTn id="32" dur="500"/>
                                        <p:tgtEl>
                                          <p:spTgt spid="3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4"/>
                                        </p:tgtEl>
                                        <p:attrNameLst>
                                          <p:attrName>style.visibility</p:attrName>
                                        </p:attrNameLst>
                                      </p:cBhvr>
                                      <p:to>
                                        <p:strVal val="visible"/>
                                      </p:to>
                                    </p:set>
                                    <p:animEffect transition="in" filter="fade">
                                      <p:cBhvr>
                                        <p:cTn id="37" dur="500"/>
                                        <p:tgtEl>
                                          <p:spTgt spid="3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5"/>
                                        </p:tgtEl>
                                        <p:attrNameLst>
                                          <p:attrName>style.visibility</p:attrName>
                                        </p:attrNameLst>
                                      </p:cBhvr>
                                      <p:to>
                                        <p:strVal val="visible"/>
                                      </p:to>
                                    </p:set>
                                    <p:animEffect transition="in" filter="wipe(left)">
                                      <p:cBhvr>
                                        <p:cTn id="42"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Ομάδα 16"/>
          <p:cNvGrpSpPr/>
          <p:nvPr/>
        </p:nvGrpSpPr>
        <p:grpSpPr>
          <a:xfrm>
            <a:off x="157567" y="2119576"/>
            <a:ext cx="4727994" cy="2307856"/>
            <a:chOff x="591317" y="810091"/>
            <a:chExt cx="4727994" cy="2307856"/>
          </a:xfrm>
        </p:grpSpPr>
        <p:grpSp>
          <p:nvGrpSpPr>
            <p:cNvPr id="18" name="Ομάδα 17"/>
            <p:cNvGrpSpPr/>
            <p:nvPr/>
          </p:nvGrpSpPr>
          <p:grpSpPr>
            <a:xfrm>
              <a:off x="591317" y="810091"/>
              <a:ext cx="4727994" cy="2307856"/>
              <a:chOff x="513856" y="766138"/>
              <a:chExt cx="4727994" cy="2307856"/>
            </a:xfrm>
          </p:grpSpPr>
          <p:grpSp>
            <p:nvGrpSpPr>
              <p:cNvPr id="26" name="Ομάδα 25"/>
              <p:cNvGrpSpPr/>
              <p:nvPr/>
            </p:nvGrpSpPr>
            <p:grpSpPr>
              <a:xfrm>
                <a:off x="513856" y="1048806"/>
                <a:ext cx="3296144" cy="1772087"/>
                <a:chOff x="513856" y="1048806"/>
                <a:chExt cx="3296144" cy="1772087"/>
              </a:xfrm>
            </p:grpSpPr>
            <p:grpSp>
              <p:nvGrpSpPr>
                <p:cNvPr id="37" name="Ομάδα 36"/>
                <p:cNvGrpSpPr/>
                <p:nvPr/>
              </p:nvGrpSpPr>
              <p:grpSpPr>
                <a:xfrm>
                  <a:off x="513856" y="1048806"/>
                  <a:ext cx="3296144" cy="1772087"/>
                  <a:chOff x="513856" y="966745"/>
                  <a:chExt cx="3296144" cy="1772087"/>
                </a:xfrm>
              </p:grpSpPr>
              <p:grpSp>
                <p:nvGrpSpPr>
                  <p:cNvPr id="40" name="Ομάδα 39"/>
                  <p:cNvGrpSpPr/>
                  <p:nvPr/>
                </p:nvGrpSpPr>
                <p:grpSpPr>
                  <a:xfrm>
                    <a:off x="513856" y="966745"/>
                    <a:ext cx="3186118" cy="1772087"/>
                    <a:chOff x="642809" y="966745"/>
                    <a:chExt cx="3186118" cy="1772087"/>
                  </a:xfrm>
                </p:grpSpPr>
                <p:cxnSp>
                  <p:nvCxnSpPr>
                    <p:cNvPr id="44" name="Ευθεία γραμμή σύνδεσης 43"/>
                    <p:cNvCxnSpPr/>
                    <p:nvPr/>
                  </p:nvCxnSpPr>
                  <p:spPr>
                    <a:xfrm>
                      <a:off x="768927" y="1236519"/>
                      <a:ext cx="3060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Ευθεία γραμμή σύνδεσης 44"/>
                    <p:cNvCxnSpPr/>
                    <p:nvPr/>
                  </p:nvCxnSpPr>
                  <p:spPr>
                    <a:xfrm>
                      <a:off x="765462" y="2428019"/>
                      <a:ext cx="3060000" cy="0"/>
                    </a:xfrm>
                    <a:prstGeom prst="line">
                      <a:avLst/>
                    </a:prstGeom>
                    <a:ln w="38100"/>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697231" y="966745"/>
                      <a:ext cx="3047629" cy="369332"/>
                    </a:xfrm>
                    <a:prstGeom prst="rect">
                      <a:avLst/>
                    </a:prstGeom>
                    <a:noFill/>
                    <a:ln w="12700">
                      <a:noFill/>
                    </a:ln>
                  </p:spPr>
                  <p:txBody>
                    <a:bodyPr wrap="none" rtlCol="0">
                      <a:spAutoFit/>
                    </a:bodyPr>
                    <a:lstStyle/>
                    <a:p>
                      <a:r>
                        <a:rPr lang="el-GR" b="1" dirty="0">
                          <a:solidFill>
                            <a:srgbClr val="FF0000"/>
                          </a:solidFill>
                        </a:rPr>
                        <a:t>+  +  +  +  +  +  +  +  +  +  +</a:t>
                      </a:r>
                    </a:p>
                  </p:txBody>
                </p:sp>
                <p:sp>
                  <p:nvSpPr>
                    <p:cNvPr id="47" name="TextBox 46"/>
                    <p:cNvSpPr txBox="1"/>
                    <p:nvPr/>
                  </p:nvSpPr>
                  <p:spPr>
                    <a:xfrm>
                      <a:off x="642809" y="2338722"/>
                      <a:ext cx="3102052" cy="400110"/>
                    </a:xfrm>
                    <a:prstGeom prst="rect">
                      <a:avLst/>
                    </a:prstGeom>
                    <a:noFill/>
                    <a:ln w="12700">
                      <a:noFill/>
                    </a:ln>
                  </p:spPr>
                  <p:txBody>
                    <a:bodyPr wrap="square" rtlCol="0">
                      <a:spAutoFit/>
                    </a:bodyPr>
                    <a:lstStyle/>
                    <a:p>
                      <a:r>
                        <a:rPr lang="el-GR" b="1" dirty="0">
                          <a:solidFill>
                            <a:srgbClr val="FF0000"/>
                          </a:solidFill>
                        </a:rPr>
                        <a:t> –</a:t>
                      </a:r>
                      <a:r>
                        <a:rPr lang="el-GR" sz="20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16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r>
                        <a:rPr lang="el-GR" sz="2000" b="1" dirty="0">
                          <a:solidFill>
                            <a:srgbClr val="FF0000"/>
                          </a:solidFill>
                        </a:rPr>
                        <a:t>  </a:t>
                      </a:r>
                      <a:r>
                        <a:rPr lang="el-GR" b="1" dirty="0">
                          <a:solidFill>
                            <a:srgbClr val="FF0000"/>
                          </a:solidFill>
                        </a:rPr>
                        <a:t>–</a:t>
                      </a:r>
                    </a:p>
                  </p:txBody>
                </p:sp>
                <p:cxnSp>
                  <p:nvCxnSpPr>
                    <p:cNvPr id="48" name="Ευθύγραμμο βέλος σύνδεσης 47"/>
                    <p:cNvCxnSpPr/>
                    <p:nvPr/>
                  </p:nvCxnSpPr>
                  <p:spPr>
                    <a:xfrm>
                      <a:off x="2947552" y="142181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1" name="Ομάδα 40"/>
                  <p:cNvGrpSpPr/>
                  <p:nvPr/>
                </p:nvGrpSpPr>
                <p:grpSpPr>
                  <a:xfrm>
                    <a:off x="3615907" y="1337873"/>
                    <a:ext cx="194093" cy="977268"/>
                    <a:chOff x="3615907" y="1337873"/>
                    <a:chExt cx="194093" cy="977268"/>
                  </a:xfrm>
                </p:grpSpPr>
                <p:cxnSp>
                  <p:nvCxnSpPr>
                    <p:cNvPr id="42" name="Ευθεία γραμμή σύνδεσης 41"/>
                    <p:cNvCxnSpPr/>
                    <p:nvPr/>
                  </p:nvCxnSpPr>
                  <p:spPr>
                    <a:xfrm>
                      <a:off x="3696509" y="1337873"/>
                      <a:ext cx="0" cy="977268"/>
                    </a:xfrm>
                    <a:prstGeom prst="line">
                      <a:avLst/>
                    </a:prstGeom>
                    <a:ln w="57150"/>
                  </p:spPr>
                  <p:style>
                    <a:lnRef idx="1">
                      <a:schemeClr val="dk1"/>
                    </a:lnRef>
                    <a:fillRef idx="0">
                      <a:schemeClr val="dk1"/>
                    </a:fillRef>
                    <a:effectRef idx="0">
                      <a:schemeClr val="dk1"/>
                    </a:effectRef>
                    <a:fontRef idx="minor">
                      <a:schemeClr val="tx1"/>
                    </a:fontRef>
                  </p:style>
                </p:cxnSp>
                <p:cxnSp>
                  <p:nvCxnSpPr>
                    <p:cNvPr id="43" name="Ευθεία γραμμή σύνδεσης 42"/>
                    <p:cNvCxnSpPr/>
                    <p:nvPr/>
                  </p:nvCxnSpPr>
                  <p:spPr>
                    <a:xfrm>
                      <a:off x="3615907" y="1828800"/>
                      <a:ext cx="194093" cy="0"/>
                    </a:xfrm>
                    <a:prstGeom prst="line">
                      <a:avLst/>
                    </a:prstGeom>
                    <a:ln w="2063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8" name="Οβάλ 37"/>
                <p:cNvSpPr/>
                <p:nvPr/>
              </p:nvSpPr>
              <p:spPr>
                <a:xfrm>
                  <a:off x="1875141" y="125691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9" name="Οβάλ 38"/>
                <p:cNvSpPr/>
                <p:nvPr/>
              </p:nvSpPr>
              <p:spPr>
                <a:xfrm>
                  <a:off x="1875142" y="251128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7" name="Ομάδα 26"/>
              <p:cNvGrpSpPr/>
              <p:nvPr/>
            </p:nvGrpSpPr>
            <p:grpSpPr>
              <a:xfrm>
                <a:off x="1897668" y="766138"/>
                <a:ext cx="3344182" cy="2307856"/>
                <a:chOff x="1897668" y="766138"/>
                <a:chExt cx="3344182" cy="2307856"/>
              </a:xfrm>
            </p:grpSpPr>
            <p:cxnSp>
              <p:nvCxnSpPr>
                <p:cNvPr id="28" name="Ευθεία γραμμή σύνδεσης 27"/>
                <p:cNvCxnSpPr/>
                <p:nvPr/>
              </p:nvCxnSpPr>
              <p:spPr>
                <a:xfrm flipV="1">
                  <a:off x="1909390" y="766138"/>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29" name="Ευθεία γραμμή σύνδεσης 28"/>
                <p:cNvCxnSpPr/>
                <p:nvPr/>
              </p:nvCxnSpPr>
              <p:spPr>
                <a:xfrm>
                  <a:off x="1922964" y="766138"/>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0" name="Ευθεία γραμμή σύνδεσης 29"/>
                <p:cNvCxnSpPr/>
                <p:nvPr/>
              </p:nvCxnSpPr>
              <p:spPr>
                <a:xfrm>
                  <a:off x="1897668" y="2594937"/>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31" name="Ευθεία γραμμή σύνδεσης 30"/>
                <p:cNvCxnSpPr/>
                <p:nvPr/>
              </p:nvCxnSpPr>
              <p:spPr>
                <a:xfrm flipV="1">
                  <a:off x="1911242" y="3073994"/>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 name="Ευθεία γραμμή σύνδεσης 31"/>
                <p:cNvCxnSpPr/>
                <p:nvPr/>
              </p:nvCxnSpPr>
              <p:spPr>
                <a:xfrm rot="16200000" flipH="1">
                  <a:off x="4362519" y="1311597"/>
                  <a:ext cx="107999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rot="16200000" flipH="1">
                  <a:off x="4912463" y="1518544"/>
                  <a:ext cx="0" cy="6587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rot="16200000" flipH="1">
                  <a:off x="4360216" y="2533055"/>
                  <a:ext cx="1080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rot="16200000" flipH="1">
                  <a:off x="4886111" y="1863987"/>
                  <a:ext cx="0" cy="252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303675" y="1841687"/>
                  <a:ext cx="449162" cy="338554"/>
                </a:xfrm>
                <a:prstGeom prst="rect">
                  <a:avLst/>
                </a:prstGeom>
                <a:noFill/>
              </p:spPr>
              <p:txBody>
                <a:bodyPr wrap="none" rtlCol="0">
                  <a:spAutoFit/>
                </a:bodyPr>
                <a:lstStyle/>
                <a:p>
                  <a:r>
                    <a:rPr lang="el-GR" sz="1600" b="1" dirty="0">
                      <a:solidFill>
                        <a:srgbClr val="002060"/>
                      </a:solidFill>
                      <a:latin typeface="Times New Roman" panose="02020603050405020304" pitchFamily="18" charset="0"/>
                      <a:cs typeface="Times New Roman" panose="02020603050405020304" pitchFamily="18" charset="0"/>
                    </a:rPr>
                    <a:t>Δ</a:t>
                  </a:r>
                  <a:r>
                    <a:rPr lang="en-US" sz="1600" b="1" i="1" dirty="0">
                      <a:solidFill>
                        <a:srgbClr val="002060"/>
                      </a:solidFill>
                      <a:latin typeface="Times New Roman" panose="02020603050405020304" pitchFamily="18" charset="0"/>
                      <a:cs typeface="Times New Roman" panose="02020603050405020304" pitchFamily="18" charset="0"/>
                    </a:rPr>
                    <a:t>V</a:t>
                  </a:r>
                  <a:endParaRPr lang="el-GR" sz="1600" b="1" dirty="0">
                    <a:solidFill>
                      <a:srgbClr val="002060"/>
                    </a:solidFill>
                    <a:latin typeface="Times New Roman" panose="02020603050405020304" pitchFamily="18" charset="0"/>
                    <a:cs typeface="Times New Roman" panose="02020603050405020304" pitchFamily="18" charset="0"/>
                  </a:endParaRPr>
                </a:p>
              </p:txBody>
            </p:sp>
          </p:grpSp>
        </p:grpSp>
        <p:grpSp>
          <p:nvGrpSpPr>
            <p:cNvPr id="19" name="Ομάδα 18"/>
            <p:cNvGrpSpPr/>
            <p:nvPr/>
          </p:nvGrpSpPr>
          <p:grpSpPr>
            <a:xfrm>
              <a:off x="2318556" y="1796918"/>
              <a:ext cx="432242" cy="369332"/>
              <a:chOff x="2588185" y="1796918"/>
              <a:chExt cx="432242" cy="369332"/>
            </a:xfrm>
          </p:grpSpPr>
          <p:grpSp>
            <p:nvGrpSpPr>
              <p:cNvPr id="21" name="Ομάδα 20"/>
              <p:cNvGrpSpPr/>
              <p:nvPr/>
            </p:nvGrpSpPr>
            <p:grpSpPr>
              <a:xfrm>
                <a:off x="2588185" y="1935414"/>
                <a:ext cx="108000" cy="108000"/>
                <a:chOff x="3434316" y="2934586"/>
                <a:chExt cx="615498" cy="615498"/>
              </a:xfrm>
            </p:grpSpPr>
            <p:cxnSp>
              <p:nvCxnSpPr>
                <p:cNvPr id="23" name="Ευθεία γραμμή σύνδεσης 22"/>
                <p:cNvCxnSpPr/>
                <p:nvPr/>
              </p:nvCxnSpPr>
              <p:spPr>
                <a:xfrm>
                  <a:off x="3434316" y="293458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3437856" y="293812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2" name="Ορθογώνιο 21"/>
              <p:cNvSpPr/>
              <p:nvPr/>
            </p:nvSpPr>
            <p:spPr>
              <a:xfrm>
                <a:off x="2668351" y="1796918"/>
                <a:ext cx="352076" cy="369332"/>
              </a:xfrm>
              <a:prstGeom prst="rect">
                <a:avLst/>
              </a:prstGeom>
            </p:spPr>
            <p:txBody>
              <a:bodyPr wrap="square">
                <a:spAutoFit/>
              </a:bodyPr>
              <a:lstStyle/>
              <a:p>
                <a:r>
                  <a:rPr lang="el-GR"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endParaRPr lang="el-GR" sz="1600" dirty="0">
                  <a:solidFill>
                    <a:srgbClr val="0070C0"/>
                  </a:solidFill>
                </a:endParaRPr>
              </a:p>
            </p:txBody>
          </p:sp>
        </p:grpSp>
        <p:sp>
          <p:nvSpPr>
            <p:cNvPr id="20" name="Ορθογώνιο 19"/>
            <p:cNvSpPr/>
            <p:nvPr/>
          </p:nvSpPr>
          <p:spPr>
            <a:xfrm>
              <a:off x="2855920" y="1796919"/>
              <a:ext cx="352076" cy="369332"/>
            </a:xfrm>
            <a:prstGeom prst="rect">
              <a:avLst/>
            </a:prstGeom>
          </p:spPr>
          <p:txBody>
            <a:bodyPr wrap="square">
              <a:spAutoFit/>
            </a:bodyPr>
            <a:lstStyle/>
            <a:p>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endParaRPr lang="el-GR" sz="1600" dirty="0">
                <a:solidFill>
                  <a:srgbClr val="FF0000"/>
                </a:solidFill>
              </a:endParaRPr>
            </a:p>
          </p:txBody>
        </p:sp>
      </p:grpSp>
      <p:sp>
        <p:nvSpPr>
          <p:cNvPr id="117" name="TextBox 116"/>
          <p:cNvSpPr txBox="1"/>
          <p:nvPr/>
        </p:nvSpPr>
        <p:spPr>
          <a:xfrm>
            <a:off x="11723" y="39744"/>
            <a:ext cx="12192000" cy="584775"/>
          </a:xfrm>
          <a:prstGeom prst="rect">
            <a:avLst/>
          </a:prstGeom>
          <a:noFill/>
        </p:spPr>
        <p:txBody>
          <a:bodyPr wrap="square" rtlCol="0">
            <a:spAutoFit/>
          </a:bodyPr>
          <a:lstStyle/>
          <a:p>
            <a:pPr algn="ctr"/>
            <a:r>
              <a:rPr lang="el-GR"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Επιλογέας</a:t>
            </a: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Ταχύτητας Φορτισμένων Σωματιδίων</a:t>
            </a:r>
          </a:p>
        </p:txBody>
      </p:sp>
      <p:sp>
        <p:nvSpPr>
          <p:cNvPr id="118" name="Ορθογώνιο 117"/>
          <p:cNvSpPr/>
          <p:nvPr/>
        </p:nvSpPr>
        <p:spPr>
          <a:xfrm>
            <a:off x="5420776" y="813031"/>
            <a:ext cx="4649348" cy="646331"/>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Η ένταση </a:t>
            </a:r>
            <a:r>
              <a:rPr lang="el-GR" b="1" i="1" dirty="0">
                <a:solidFill>
                  <a:srgbClr val="FF0000"/>
                </a:solidFill>
                <a:latin typeface="Times New Roman" panose="02020603050405020304" pitchFamily="18" charset="0"/>
                <a:cs typeface="Times New Roman" panose="02020603050405020304" pitchFamily="18" charset="0"/>
              </a:rPr>
              <a:t>Ε</a:t>
            </a:r>
            <a:r>
              <a:rPr lang="el-GR" sz="1600" b="1" dirty="0">
                <a:latin typeface="Times New Roman" panose="02020603050405020304" pitchFamily="18" charset="0"/>
                <a:cs typeface="Times New Roman" panose="02020603050405020304" pitchFamily="18" charset="0"/>
              </a:rPr>
              <a:t> του ηλεκτρικού πεδίου ρυθμίζεται με τη διαφορά δυναμικού </a:t>
            </a:r>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r>
              <a:rPr lang="el-GR" sz="1600" b="1" dirty="0">
                <a:latin typeface="Times New Roman" panose="02020603050405020304" pitchFamily="18" charset="0"/>
                <a:cs typeface="Times New Roman" panose="02020603050405020304" pitchFamily="18" charset="0"/>
              </a:rPr>
              <a:t> της ηλεκτρικής πηγής:</a:t>
            </a:r>
          </a:p>
        </p:txBody>
      </p:sp>
      <mc:AlternateContent xmlns:mc="http://schemas.openxmlformats.org/markup-compatibility/2006" xmlns:a14="http://schemas.microsoft.com/office/drawing/2010/main">
        <mc:Choice Requires="a14">
          <p:sp>
            <p:nvSpPr>
              <p:cNvPr id="123" name="TextBox 122"/>
              <p:cNvSpPr txBox="1"/>
              <p:nvPr/>
            </p:nvSpPr>
            <p:spPr>
              <a:xfrm>
                <a:off x="10144520" y="886951"/>
                <a:ext cx="814325" cy="517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𝑬</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num>
                        <m:den>
                          <m:r>
                            <a:rPr lang="en-US" b="1" i="1" smtClean="0">
                              <a:solidFill>
                                <a:srgbClr val="FF0000"/>
                              </a:solidFill>
                              <a:latin typeface="Cambria Math" panose="02040503050406030204" pitchFamily="18" charset="0"/>
                            </a:rPr>
                            <m:t>𝒉</m:t>
                          </m:r>
                        </m:den>
                      </m:f>
                    </m:oMath>
                  </m:oMathPara>
                </a14:m>
                <a:endParaRPr lang="el-GR" b="1" dirty="0">
                  <a:solidFill>
                    <a:srgbClr val="FF0000"/>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10144520" y="886951"/>
                <a:ext cx="814325" cy="517770"/>
              </a:xfrm>
              <a:prstGeom prst="rect">
                <a:avLst/>
              </a:prstGeom>
              <a:blipFill>
                <a:blip r:embed="rId2"/>
                <a:stretch>
                  <a:fillRect/>
                </a:stretch>
              </a:blipFill>
            </p:spPr>
            <p:txBody>
              <a:bodyPr/>
              <a:lstStyle/>
              <a:p>
                <a:r>
                  <a:rPr lang="el-GR">
                    <a:noFill/>
                  </a:rPr>
                  <a:t> </a:t>
                </a:r>
              </a:p>
            </p:txBody>
          </p:sp>
        </mc:Fallback>
      </mc:AlternateContent>
      <p:grpSp>
        <p:nvGrpSpPr>
          <p:cNvPr id="2" name="Group 1">
            <a:extLst>
              <a:ext uri="{FF2B5EF4-FFF2-40B4-BE49-F238E27FC236}">
                <a16:creationId xmlns:a16="http://schemas.microsoft.com/office/drawing/2014/main" id="{45028E80-A9AE-4D86-8A20-0981D234F100}"/>
              </a:ext>
            </a:extLst>
          </p:cNvPr>
          <p:cNvGrpSpPr/>
          <p:nvPr/>
        </p:nvGrpSpPr>
        <p:grpSpPr>
          <a:xfrm>
            <a:off x="5443083" y="1747719"/>
            <a:ext cx="4266788" cy="369332"/>
            <a:chOff x="5443083" y="1747719"/>
            <a:chExt cx="4266788" cy="369332"/>
          </a:xfrm>
        </p:grpSpPr>
        <p:sp>
          <p:nvSpPr>
            <p:cNvPr id="120" name="Ορθογώνιο 119"/>
            <p:cNvSpPr/>
            <p:nvPr/>
          </p:nvSpPr>
          <p:spPr>
            <a:xfrm>
              <a:off x="5443083" y="1759869"/>
              <a:ext cx="2085827"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Συνισταμένη δύναμη:</a:t>
              </a:r>
              <a:endParaRPr lang="el-GR" sz="1600" dirty="0"/>
            </a:p>
          </p:txBody>
        </p:sp>
        <mc:AlternateContent xmlns:mc="http://schemas.openxmlformats.org/markup-compatibility/2006">
          <mc:Choice xmlns:a14="http://schemas.microsoft.com/office/drawing/2010/main" Requires="a14">
            <p:sp>
              <p:nvSpPr>
                <p:cNvPr id="130" name="Ορθογώνιο 129"/>
                <p:cNvSpPr/>
                <p:nvPr/>
              </p:nvSpPr>
              <p:spPr>
                <a:xfrm>
                  <a:off x="7463807" y="1747719"/>
                  <a:ext cx="22460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𝐧𝐞𝐭</m:t>
                            </m:r>
                          </m:sub>
                        </m:sSub>
                        <m:r>
                          <a:rPr lang="en-US" b="1" i="1">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𝑬</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l-GR" b="1" i="1">
                            <a:solidFill>
                              <a:srgbClr val="FF0000"/>
                            </a:solidFill>
                            <a:latin typeface="Cambria Math" panose="02040503050406030204" pitchFamily="18" charset="0"/>
                          </a:rPr>
                          <m:t>𝝊</m:t>
                        </m:r>
                        <m:r>
                          <a:rPr lang="en-US" b="1" i="1">
                            <a:solidFill>
                              <a:srgbClr val="FF0000"/>
                            </a:solidFill>
                            <a:latin typeface="Cambria Math" panose="02040503050406030204" pitchFamily="18" charset="0"/>
                          </a:rPr>
                          <m:t>𝑩</m:t>
                        </m:r>
                      </m:oMath>
                    </m:oMathPara>
                  </a14:m>
                  <a:endParaRPr lang="el-GR" dirty="0"/>
                </a:p>
              </p:txBody>
            </p:sp>
          </mc:Choice>
          <mc:Fallback>
            <p:sp>
              <p:nvSpPr>
                <p:cNvPr id="130" name="Ορθογώνιο 129"/>
                <p:cNvSpPr>
                  <a:spLocks noRot="1" noChangeAspect="1" noMove="1" noResize="1" noEditPoints="1" noAdjustHandles="1" noChangeArrowheads="1" noChangeShapeType="1" noTextEdit="1"/>
                </p:cNvSpPr>
                <p:nvPr/>
              </p:nvSpPr>
              <p:spPr>
                <a:xfrm>
                  <a:off x="7463807" y="1747719"/>
                  <a:ext cx="2246064" cy="369332"/>
                </a:xfrm>
                <a:prstGeom prst="rect">
                  <a:avLst/>
                </a:prstGeom>
                <a:blipFill>
                  <a:blip r:embed="rId3"/>
                  <a:stretch>
                    <a:fillRect b="-10000"/>
                  </a:stretch>
                </a:blipFill>
              </p:spPr>
              <p:txBody>
                <a:bodyPr/>
                <a:lstStyle/>
                <a:p>
                  <a:r>
                    <a:rPr lang="en-GB">
                      <a:noFill/>
                    </a:rPr>
                    <a:t> </a:t>
                  </a:r>
                </a:p>
              </p:txBody>
            </p:sp>
          </mc:Fallback>
        </mc:AlternateContent>
      </p:grpSp>
      <p:grpSp>
        <p:nvGrpSpPr>
          <p:cNvPr id="143" name="Ομάδα 142"/>
          <p:cNvGrpSpPr/>
          <p:nvPr/>
        </p:nvGrpSpPr>
        <p:grpSpPr>
          <a:xfrm>
            <a:off x="377820" y="2568871"/>
            <a:ext cx="11743842" cy="1200329"/>
            <a:chOff x="377820" y="2568871"/>
            <a:chExt cx="11743842" cy="1200329"/>
          </a:xfrm>
        </p:grpSpPr>
        <p:sp>
          <p:nvSpPr>
            <p:cNvPr id="119" name="Ορθογώνιο 118"/>
            <p:cNvSpPr/>
            <p:nvPr/>
          </p:nvSpPr>
          <p:spPr>
            <a:xfrm>
              <a:off x="5440937" y="2568871"/>
              <a:ext cx="6680725" cy="1200329"/>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Για συγκεκριμένες τιμές της μαγνητικής επαγωγής </a:t>
              </a:r>
              <a:r>
                <a:rPr lang="el-GR" b="1" i="1" dirty="0">
                  <a:solidFill>
                    <a:srgbClr val="FF0000"/>
                  </a:solidFill>
                  <a:latin typeface="Times New Roman" panose="02020603050405020304" pitchFamily="18" charset="0"/>
                  <a:cs typeface="Times New Roman" panose="02020603050405020304" pitchFamily="18" charset="0"/>
                </a:rPr>
                <a:t>Β</a:t>
              </a:r>
              <a:r>
                <a:rPr lang="el-GR" sz="1600" b="1" dirty="0">
                  <a:latin typeface="Times New Roman" panose="02020603050405020304" pitchFamily="18" charset="0"/>
                  <a:cs typeface="Times New Roman" panose="02020603050405020304" pitchFamily="18" charset="0"/>
                </a:rPr>
                <a:t> και της έντασης </a:t>
              </a:r>
              <a:r>
                <a:rPr lang="el-GR" b="1" i="1" dirty="0">
                  <a:solidFill>
                    <a:srgbClr val="FF0000"/>
                  </a:solidFill>
                  <a:latin typeface="Times New Roman" panose="02020603050405020304" pitchFamily="18" charset="0"/>
                  <a:cs typeface="Times New Roman" panose="02020603050405020304" pitchFamily="18" charset="0"/>
                </a:rPr>
                <a:t>Ε</a:t>
              </a:r>
              <a:r>
                <a:rPr lang="el-GR" sz="1600" b="1" dirty="0">
                  <a:latin typeface="Times New Roman" panose="02020603050405020304" pitchFamily="18" charset="0"/>
                  <a:cs typeface="Times New Roman" panose="02020603050405020304" pitchFamily="18" charset="0"/>
                </a:rPr>
                <a:t> του ηλεκτρικού πεδίου υπάρχει συγκεκριμένη ταχύτητα</a:t>
              </a:r>
              <a:r>
                <a:rPr lang="en-US" sz="1600" b="1" dirty="0">
                  <a:latin typeface="Times New Roman" panose="02020603050405020304" pitchFamily="18" charset="0"/>
                  <a:cs typeface="Times New Roman" panose="02020603050405020304" pitchFamily="18" charset="0"/>
                </a:rPr>
                <a:t> </a:t>
              </a:r>
              <a:r>
                <a:rPr lang="el-GR" sz="2000" b="1" dirty="0">
                  <a:solidFill>
                    <a:srgbClr val="FF0000"/>
                  </a:solidFill>
                  <a:latin typeface="Times New Roman" panose="02020603050405020304" pitchFamily="18" charset="0"/>
                  <a:cs typeface="Times New Roman" panose="02020603050405020304" pitchFamily="18" charset="0"/>
                </a:rPr>
                <a:t>υ</a:t>
              </a:r>
              <a:r>
                <a:rPr lang="el-GR" sz="2000" b="1" baseline="-25000" dirty="0">
                  <a:solidFill>
                    <a:srgbClr val="FF0000"/>
                  </a:solidFill>
                  <a:latin typeface="Times New Roman" panose="02020603050405020304" pitchFamily="18" charset="0"/>
                  <a:cs typeface="Times New Roman" panose="02020603050405020304" pitchFamily="18" charset="0"/>
                </a:rPr>
                <a:t>0</a:t>
              </a:r>
              <a:r>
                <a:rPr lang="el-GR" sz="1600" b="1" dirty="0">
                  <a:latin typeface="Times New Roman" panose="02020603050405020304" pitchFamily="18" charset="0"/>
                  <a:cs typeface="Times New Roman" panose="02020603050405020304" pitchFamily="18" charset="0"/>
                </a:rPr>
                <a:t> φορτισμένων σωματιδίων για την οποία η μαγνητική και η ηλεκτρική δύναμη που ασκούνται πάνω στα σωματίδια αυτά είναι ίσες </a:t>
              </a:r>
              <a:r>
                <a:rPr lang="el-GR" b="1" dirty="0">
                  <a:latin typeface="Times New Roman" panose="02020603050405020304" pitchFamily="18" charset="0"/>
                  <a:cs typeface="Times New Roman" panose="02020603050405020304" pitchFamily="18" charset="0"/>
                </a:rPr>
                <a:t>(</a:t>
              </a:r>
              <a:r>
                <a:rPr lang="en-US" b="1" i="1" dirty="0" err="1">
                  <a:solidFill>
                    <a:srgbClr val="FF0000"/>
                  </a:solidFill>
                  <a:latin typeface="Times New Roman" panose="02020603050405020304" pitchFamily="18" charset="0"/>
                  <a:cs typeface="Times New Roman" panose="02020603050405020304" pitchFamily="18" charset="0"/>
                </a:rPr>
                <a:t>F</a:t>
              </a:r>
              <a:r>
                <a:rPr lang="en-US" b="1" baseline="-25000" dirty="0" err="1">
                  <a:solidFill>
                    <a:srgbClr val="FF0000"/>
                  </a:solidFill>
                  <a:latin typeface="Times New Roman" panose="02020603050405020304" pitchFamily="18" charset="0"/>
                  <a:cs typeface="Times New Roman" panose="02020603050405020304" pitchFamily="18" charset="0"/>
                </a:rPr>
                <a:t>m</a:t>
              </a:r>
              <a:r>
                <a:rPr lang="en-US" b="1" dirty="0">
                  <a:solidFill>
                    <a:srgbClr val="FF0000"/>
                  </a:solidFill>
                  <a:latin typeface="Times New Roman" panose="02020603050405020304" pitchFamily="18" charset="0"/>
                  <a:cs typeface="Times New Roman" panose="02020603050405020304" pitchFamily="18" charset="0"/>
                </a:rPr>
                <a:t> = </a:t>
              </a:r>
              <a:r>
                <a:rPr lang="en-US" b="1" i="1" dirty="0">
                  <a:solidFill>
                    <a:srgbClr val="FF0000"/>
                  </a:solidFill>
                  <a:latin typeface="Times New Roman" panose="02020603050405020304" pitchFamily="18" charset="0"/>
                  <a:cs typeface="Times New Roman" panose="02020603050405020304" pitchFamily="18" charset="0"/>
                </a:rPr>
                <a:t>F</a:t>
              </a:r>
              <a:r>
                <a:rPr lang="en-US" b="1" baseline="-25000" dirty="0">
                  <a:solidFill>
                    <a:srgbClr val="FF0000"/>
                  </a:solidFill>
                  <a:latin typeface="Times New Roman" panose="02020603050405020304" pitchFamily="18" charset="0"/>
                  <a:cs typeface="Times New Roman" panose="02020603050405020304" pitchFamily="18" charset="0"/>
                </a:rPr>
                <a:t>e</a:t>
              </a:r>
              <a:r>
                <a:rPr lang="en-US" b="1" dirty="0">
                  <a:latin typeface="Times New Roman" panose="02020603050405020304" pitchFamily="18" charset="0"/>
                  <a:cs typeface="Times New Roman" panose="02020603050405020304" pitchFamily="18" charset="0"/>
                </a:rPr>
                <a:t>)</a:t>
              </a:r>
              <a:r>
                <a:rPr lang="el-GR" sz="1600" b="1" dirty="0">
                  <a:latin typeface="Times New Roman" panose="02020603050405020304" pitchFamily="18" charset="0"/>
                  <a:cs typeface="Times New Roman" panose="02020603050405020304" pitchFamily="18" charset="0"/>
                </a:rPr>
                <a:t> :</a:t>
              </a:r>
            </a:p>
          </p:txBody>
        </p:sp>
        <p:grpSp>
          <p:nvGrpSpPr>
            <p:cNvPr id="142" name="Ομάδα 141"/>
            <p:cNvGrpSpPr/>
            <p:nvPr/>
          </p:nvGrpSpPr>
          <p:grpSpPr>
            <a:xfrm>
              <a:off x="377820" y="2679418"/>
              <a:ext cx="936884" cy="1085435"/>
              <a:chOff x="377820" y="2679418"/>
              <a:chExt cx="936884" cy="1085435"/>
            </a:xfrm>
          </p:grpSpPr>
          <p:sp>
            <p:nvSpPr>
              <p:cNvPr id="141" name="Οβάλ 140"/>
              <p:cNvSpPr/>
              <p:nvPr/>
            </p:nvSpPr>
            <p:spPr>
              <a:xfrm>
                <a:off x="442433" y="3192335"/>
                <a:ext cx="199293" cy="176518"/>
              </a:xfrm>
              <a:prstGeom prst="ellipse">
                <a:avLst/>
              </a:prstGeom>
              <a:gradFill>
                <a:gsLst>
                  <a:gs pos="0">
                    <a:srgbClr val="FF0000"/>
                  </a:gs>
                  <a:gs pos="57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40" name="Ομάδα 139"/>
              <p:cNvGrpSpPr/>
              <p:nvPr/>
            </p:nvGrpSpPr>
            <p:grpSpPr>
              <a:xfrm>
                <a:off x="377820" y="2679418"/>
                <a:ext cx="936884" cy="1085435"/>
                <a:chOff x="377820" y="2679418"/>
                <a:chExt cx="936884" cy="1085435"/>
              </a:xfrm>
            </p:grpSpPr>
            <p:grpSp>
              <p:nvGrpSpPr>
                <p:cNvPr id="137" name="Ομάδα 136"/>
                <p:cNvGrpSpPr/>
                <p:nvPr/>
              </p:nvGrpSpPr>
              <p:grpSpPr>
                <a:xfrm>
                  <a:off x="479691" y="2679418"/>
                  <a:ext cx="835013" cy="1085435"/>
                  <a:chOff x="479691" y="2679418"/>
                  <a:chExt cx="835013" cy="1085435"/>
                </a:xfrm>
              </p:grpSpPr>
              <p:grpSp>
                <p:nvGrpSpPr>
                  <p:cNvPr id="127" name="Ομάδα 126"/>
                  <p:cNvGrpSpPr/>
                  <p:nvPr/>
                </p:nvGrpSpPr>
                <p:grpSpPr>
                  <a:xfrm>
                    <a:off x="645520" y="3205901"/>
                    <a:ext cx="669184" cy="400110"/>
                    <a:chOff x="1231670" y="3205901"/>
                    <a:chExt cx="669184" cy="400110"/>
                  </a:xfrm>
                </p:grpSpPr>
                <p:cxnSp>
                  <p:nvCxnSpPr>
                    <p:cNvPr id="125" name="Ευθύγραμμο βέλος σύνδεσης 124"/>
                    <p:cNvCxnSpPr/>
                    <p:nvPr/>
                  </p:nvCxnSpPr>
                  <p:spPr>
                    <a:xfrm flipV="1">
                      <a:off x="1231670" y="3270624"/>
                      <a:ext cx="576000"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98180" y="3205901"/>
                      <a:ext cx="402674" cy="400110"/>
                    </a:xfrm>
                    <a:prstGeom prst="rect">
                      <a:avLst/>
                    </a:prstGeom>
                    <a:noFill/>
                  </p:spPr>
                  <p:txBody>
                    <a:bodyPr wrap="none" rtlCol="0">
                      <a:spAutoFit/>
                    </a:bodyPr>
                    <a:lstStyle/>
                    <a:p>
                      <a:r>
                        <a:rPr lang="el-GR" sz="2000" b="1" dirty="0">
                          <a:solidFill>
                            <a:schemeClr val="accent6">
                              <a:lumMod val="75000"/>
                            </a:schemeClr>
                          </a:solidFill>
                          <a:latin typeface="Times New Roman" panose="02020603050405020304" pitchFamily="18" charset="0"/>
                          <a:cs typeface="Times New Roman" panose="02020603050405020304" pitchFamily="18" charset="0"/>
                        </a:rPr>
                        <a:t>υ</a:t>
                      </a:r>
                      <a:r>
                        <a:rPr lang="en-US" sz="2000" b="1" baseline="-25000" dirty="0">
                          <a:solidFill>
                            <a:schemeClr val="accent6">
                              <a:lumMod val="75000"/>
                            </a:schemeClr>
                          </a:solidFill>
                          <a:latin typeface="Times New Roman" panose="02020603050405020304" pitchFamily="18" charset="0"/>
                          <a:cs typeface="Times New Roman" panose="02020603050405020304" pitchFamily="18" charset="0"/>
                        </a:rPr>
                        <a:t>0</a:t>
                      </a:r>
                      <a:endParaRPr lang="el-GR" sz="2000" b="1" dirty="0">
                        <a:solidFill>
                          <a:schemeClr val="accent6">
                            <a:lumMod val="75000"/>
                          </a:schemeClr>
                        </a:solidFill>
                        <a:latin typeface="Times New Roman" panose="02020603050405020304" pitchFamily="18" charset="0"/>
                        <a:cs typeface="Times New Roman" panose="02020603050405020304" pitchFamily="18" charset="0"/>
                      </a:endParaRPr>
                    </a:p>
                  </p:txBody>
                </p:sp>
              </p:grpSp>
              <p:grpSp>
                <p:nvGrpSpPr>
                  <p:cNvPr id="136" name="Ομάδα 135"/>
                  <p:cNvGrpSpPr/>
                  <p:nvPr/>
                </p:nvGrpSpPr>
                <p:grpSpPr>
                  <a:xfrm>
                    <a:off x="479691" y="2679418"/>
                    <a:ext cx="561308" cy="1085435"/>
                    <a:chOff x="479691" y="2679418"/>
                    <a:chExt cx="561308" cy="1085435"/>
                  </a:xfrm>
                </p:grpSpPr>
                <p:cxnSp>
                  <p:nvCxnSpPr>
                    <p:cNvPr id="132" name="Ευθύγραμμο βέλος σύνδεσης 131"/>
                    <p:cNvCxnSpPr/>
                    <p:nvPr/>
                  </p:nvCxnSpPr>
                  <p:spPr>
                    <a:xfrm rot="16200000">
                      <a:off x="335197" y="2983197"/>
                      <a:ext cx="396000" cy="0"/>
                    </a:xfrm>
                    <a:prstGeom prst="straightConnector1">
                      <a:avLst/>
                    </a:prstGeom>
                    <a:ln w="317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Ορθογώνιο 132"/>
                        <p:cNvSpPr/>
                        <p:nvPr/>
                      </p:nvSpPr>
                      <p:spPr>
                        <a:xfrm>
                          <a:off x="479691" y="2679418"/>
                          <a:ext cx="561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𝑭</m:t>
                                    </m:r>
                                  </m:e>
                                  <m:sub>
                                    <m:r>
                                      <a:rPr lang="en-US" b="1" i="1">
                                        <a:solidFill>
                                          <a:srgbClr val="0070C0"/>
                                        </a:solidFill>
                                        <a:latin typeface="Cambria Math" panose="02040503050406030204" pitchFamily="18" charset="0"/>
                                      </a:rPr>
                                      <m:t>𝒎</m:t>
                                    </m:r>
                                  </m:sub>
                                </m:sSub>
                              </m:oMath>
                            </m:oMathPara>
                          </a14:m>
                          <a:endParaRPr lang="el-GR" dirty="0">
                            <a:solidFill>
                              <a:srgbClr val="0070C0"/>
                            </a:solidFill>
                          </a:endParaRPr>
                        </a:p>
                      </p:txBody>
                    </p:sp>
                  </mc:Choice>
                  <mc:Fallback xmlns="">
                    <p:sp>
                      <p:nvSpPr>
                        <p:cNvPr id="133" name="Ορθογώνιο 132"/>
                        <p:cNvSpPr>
                          <a:spLocks noRot="1" noChangeAspect="1" noMove="1" noResize="1" noEditPoints="1" noAdjustHandles="1" noChangeArrowheads="1" noChangeShapeType="1" noTextEdit="1"/>
                        </p:cNvSpPr>
                        <p:nvPr/>
                      </p:nvSpPr>
                      <p:spPr>
                        <a:xfrm>
                          <a:off x="479691" y="2679418"/>
                          <a:ext cx="561308" cy="369332"/>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4" name="Ορθογώνιο 133"/>
                        <p:cNvSpPr/>
                        <p:nvPr/>
                      </p:nvSpPr>
                      <p:spPr>
                        <a:xfrm>
                          <a:off x="487256" y="3381308"/>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oMath>
                            </m:oMathPara>
                          </a14:m>
                          <a:endParaRPr lang="el-GR" dirty="0"/>
                        </a:p>
                      </p:txBody>
                    </p:sp>
                  </mc:Choice>
                  <mc:Fallback xmlns="">
                    <p:sp>
                      <p:nvSpPr>
                        <p:cNvPr id="134" name="Ορθογώνιο 133"/>
                        <p:cNvSpPr>
                          <a:spLocks noRot="1" noChangeAspect="1" noMove="1" noResize="1" noEditPoints="1" noAdjustHandles="1" noChangeArrowheads="1" noChangeShapeType="1" noTextEdit="1"/>
                        </p:cNvSpPr>
                        <p:nvPr/>
                      </p:nvSpPr>
                      <p:spPr>
                        <a:xfrm>
                          <a:off x="487256" y="3381308"/>
                          <a:ext cx="497187" cy="369332"/>
                        </a:xfrm>
                        <a:prstGeom prst="rect">
                          <a:avLst/>
                        </a:prstGeom>
                        <a:blipFill>
                          <a:blip r:embed="rId6"/>
                          <a:stretch>
                            <a:fillRect/>
                          </a:stretch>
                        </a:blipFill>
                      </p:spPr>
                      <p:txBody>
                        <a:bodyPr/>
                        <a:lstStyle/>
                        <a:p>
                          <a:r>
                            <a:rPr lang="el-GR">
                              <a:noFill/>
                            </a:rPr>
                            <a:t> </a:t>
                          </a:r>
                        </a:p>
                      </p:txBody>
                    </p:sp>
                  </mc:Fallback>
                </mc:AlternateContent>
                <p:cxnSp>
                  <p:nvCxnSpPr>
                    <p:cNvPr id="135" name="Ευθύγραμμο βέλος σύνδεσης 134"/>
                    <p:cNvCxnSpPr/>
                    <p:nvPr/>
                  </p:nvCxnSpPr>
                  <p:spPr>
                    <a:xfrm rot="5400000" flipV="1">
                      <a:off x="335196" y="3566853"/>
                      <a:ext cx="396000"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139" name="TextBox 138"/>
                <p:cNvSpPr txBox="1"/>
                <p:nvPr/>
              </p:nvSpPr>
              <p:spPr>
                <a:xfrm>
                  <a:off x="377820" y="3095929"/>
                  <a:ext cx="322524" cy="369332"/>
                </a:xfrm>
                <a:prstGeom prst="rect">
                  <a:avLst/>
                </a:prstGeom>
                <a:noFill/>
              </p:spPr>
              <p:txBody>
                <a:bodyPr wrap="none" rtlCol="0">
                  <a:spAutoFit/>
                </a:bodyPr>
                <a:lstStyle/>
                <a:p>
                  <a:r>
                    <a:rPr lang="el-GR" b="1" dirty="0"/>
                    <a:t>+</a:t>
                  </a:r>
                </a:p>
              </p:txBody>
            </p:sp>
          </p:grpSp>
        </p:grpSp>
      </p:grpSp>
      <mc:AlternateContent xmlns:mc="http://schemas.openxmlformats.org/markup-compatibility/2006">
        <mc:Choice xmlns:a14="http://schemas.microsoft.com/office/drawing/2010/main" Requires="a14">
          <p:sp>
            <p:nvSpPr>
              <p:cNvPr id="144" name="Ορθογώνιο 143"/>
              <p:cNvSpPr/>
              <p:nvPr/>
            </p:nvSpPr>
            <p:spPr>
              <a:xfrm>
                <a:off x="5492227" y="3990046"/>
                <a:ext cx="24880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r>
                            <a:rPr lang="el-GR" b="1" i="0" smtClean="0">
                              <a:solidFill>
                                <a:srgbClr val="FF0000"/>
                              </a:solidFill>
                              <a:latin typeface="Cambria Math" panose="02040503050406030204" pitchFamily="18" charset="0"/>
                            </a:rPr>
                            <m:t>=</m:t>
                          </m:r>
                          <m:sSub>
                            <m:sSubPr>
                              <m:ctrlPr>
                                <a:rPr lang="el-GR"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e>
                            <m:sub>
                              <m:r>
                                <a:rPr lang="el-GR" b="1" i="0" smtClean="0">
                                  <a:solidFill>
                                    <a:srgbClr val="FF0000"/>
                                  </a:solidFill>
                                  <a:latin typeface="Cambria Math" panose="02040503050406030204" pitchFamily="18" charset="0"/>
                                </a:rPr>
                                <m:t>𝟎</m:t>
                              </m:r>
                            </m:sub>
                          </m:sSub>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r>
                            <a:rPr lang="el-GR" b="1" i="1" smtClean="0">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𝐧𝐞𝐭</m:t>
                          </m:r>
                        </m:sub>
                      </m:sSub>
                      <m:r>
                        <a:rPr lang="en-US" b="1" i="1">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𝟎</m:t>
                      </m:r>
                    </m:oMath>
                  </m:oMathPara>
                </a14:m>
                <a:endParaRPr lang="el-GR" dirty="0"/>
              </a:p>
            </p:txBody>
          </p:sp>
        </mc:Choice>
        <mc:Fallback>
          <p:sp>
            <p:nvSpPr>
              <p:cNvPr id="144" name="Ορθογώνιο 143"/>
              <p:cNvSpPr>
                <a:spLocks noRot="1" noChangeAspect="1" noMove="1" noResize="1" noEditPoints="1" noAdjustHandles="1" noChangeArrowheads="1" noChangeShapeType="1" noTextEdit="1"/>
              </p:cNvSpPr>
              <p:nvPr/>
            </p:nvSpPr>
            <p:spPr>
              <a:xfrm>
                <a:off x="5492227" y="3990046"/>
                <a:ext cx="2488053" cy="369332"/>
              </a:xfrm>
              <a:prstGeom prst="rect">
                <a:avLst/>
              </a:prstGeom>
              <a:blipFill>
                <a:blip r:embed="rId7"/>
                <a:stretch>
                  <a:fillRect b="-3333"/>
                </a:stretch>
              </a:blipFill>
            </p:spPr>
            <p:txBody>
              <a:bodyPr/>
              <a:lstStyle/>
              <a:p>
                <a:r>
                  <a:rPr lang="en-GB">
                    <a:noFill/>
                  </a:rPr>
                  <a:t> </a:t>
                </a:r>
              </a:p>
            </p:txBody>
          </p:sp>
        </mc:Fallback>
      </mc:AlternateContent>
      <p:grpSp>
        <p:nvGrpSpPr>
          <p:cNvPr id="169" name="Ομάδα 168"/>
          <p:cNvGrpSpPr/>
          <p:nvPr/>
        </p:nvGrpSpPr>
        <p:grpSpPr>
          <a:xfrm>
            <a:off x="5535327" y="1665163"/>
            <a:ext cx="5480333" cy="2812922"/>
            <a:chOff x="5538558" y="1665011"/>
            <a:chExt cx="5480333" cy="2812922"/>
          </a:xfrm>
        </p:grpSpPr>
        <p:grpSp>
          <p:nvGrpSpPr>
            <p:cNvPr id="148" name="Ομάδα 147"/>
            <p:cNvGrpSpPr/>
            <p:nvPr/>
          </p:nvGrpSpPr>
          <p:grpSpPr>
            <a:xfrm>
              <a:off x="5538558" y="1665011"/>
              <a:ext cx="4139517" cy="2812922"/>
              <a:chOff x="5538558" y="1665011"/>
              <a:chExt cx="4139517" cy="2812922"/>
            </a:xfrm>
          </p:grpSpPr>
          <p:sp>
            <p:nvSpPr>
              <p:cNvPr id="124" name="Οβάλ 123"/>
              <p:cNvSpPr/>
              <p:nvPr/>
            </p:nvSpPr>
            <p:spPr>
              <a:xfrm>
                <a:off x="7518075" y="1665011"/>
                <a:ext cx="2160000" cy="5400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5" name="Οβάλ 144"/>
              <p:cNvSpPr/>
              <p:nvPr/>
            </p:nvSpPr>
            <p:spPr>
              <a:xfrm>
                <a:off x="5538558" y="3937933"/>
                <a:ext cx="2484000" cy="5400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7" name="Ευθύγραμμο βέλος σύνδεσης 146"/>
              <p:cNvCxnSpPr>
                <a:stCxn id="145" idx="6"/>
              </p:cNvCxnSpPr>
              <p:nvPr/>
            </p:nvCxnSpPr>
            <p:spPr>
              <a:xfrm>
                <a:off x="8022557" y="4207933"/>
                <a:ext cx="504000"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49" name="Ορθογώνιο 148"/>
                <p:cNvSpPr/>
                <p:nvPr/>
              </p:nvSpPr>
              <p:spPr>
                <a:xfrm>
                  <a:off x="8500316" y="4043299"/>
                  <a:ext cx="25185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b="1" i="1" smtClean="0">
                            <a:solidFill>
                              <a:srgbClr val="FF0000"/>
                            </a:solidFill>
                            <a:latin typeface="Cambria Math" panose="02040503050406030204" pitchFamily="18" charset="0"/>
                          </a:rPr>
                          <m:t>𝟎</m:t>
                        </m:r>
                        <m:r>
                          <a:rPr lang="en-US" b="1" i="1">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𝑬</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e>
                          <m:sub>
                            <m:r>
                              <a:rPr lang="el-GR" b="1" i="1" smtClean="0">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𝑩</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p:sp>
              <p:nvSpPr>
                <p:cNvPr id="149" name="Ορθογώνιο 148"/>
                <p:cNvSpPr>
                  <a:spLocks noRot="1" noChangeAspect="1" noMove="1" noResize="1" noEditPoints="1" noAdjustHandles="1" noChangeArrowheads="1" noChangeShapeType="1" noTextEdit="1"/>
                </p:cNvSpPr>
                <p:nvPr/>
              </p:nvSpPr>
              <p:spPr>
                <a:xfrm>
                  <a:off x="8500316" y="4043299"/>
                  <a:ext cx="2518575" cy="369332"/>
                </a:xfrm>
                <a:prstGeom prst="rect">
                  <a:avLst/>
                </a:prstGeom>
                <a:blipFill>
                  <a:blip r:embed="rId8"/>
                  <a:stretch>
                    <a:fillRect b="-9836"/>
                  </a:stretch>
                </a:blipFill>
              </p:spPr>
              <p:txBody>
                <a:bodyPr/>
                <a:lstStyle/>
                <a:p>
                  <a:r>
                    <a:rPr lang="en-GB">
                      <a:noFill/>
                    </a:rPr>
                    <a:t> </a:t>
                  </a:r>
                </a:p>
              </p:txBody>
            </p:sp>
          </mc:Fallback>
        </mc:AlternateContent>
      </p:grpSp>
      <p:grpSp>
        <p:nvGrpSpPr>
          <p:cNvPr id="150" name="Ομάδα 149"/>
          <p:cNvGrpSpPr/>
          <p:nvPr/>
        </p:nvGrpSpPr>
        <p:grpSpPr>
          <a:xfrm>
            <a:off x="9304878" y="4152957"/>
            <a:ext cx="608169" cy="252000"/>
            <a:chOff x="3340031" y="4933217"/>
            <a:chExt cx="608169" cy="332651"/>
          </a:xfrm>
        </p:grpSpPr>
        <p:cxnSp>
          <p:nvCxnSpPr>
            <p:cNvPr id="151" name="Ευθεία γραμμή σύνδεσης 150"/>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 name="Ευθεία γραμμή σύνδεσης 151"/>
            <p:cNvCxnSpPr/>
            <p:nvPr/>
          </p:nvCxnSpPr>
          <p:spPr>
            <a:xfrm>
              <a:off x="3948200" y="4933217"/>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3" name="Ορθογώνιο 152"/>
              <p:cNvSpPr/>
              <p:nvPr/>
            </p:nvSpPr>
            <p:spPr>
              <a:xfrm>
                <a:off x="5571043" y="4916917"/>
                <a:ext cx="16561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𝑬</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e>
                        <m:sub>
                          <m:r>
                            <a:rPr lang="el-GR" b="1" i="1" smtClean="0">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𝑩</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53" name="Ορθογώνιο 152"/>
              <p:cNvSpPr>
                <a:spLocks noRot="1" noChangeAspect="1" noMove="1" noResize="1" noEditPoints="1" noAdjustHandles="1" noChangeArrowheads="1" noChangeShapeType="1" noTextEdit="1"/>
              </p:cNvSpPr>
              <p:nvPr/>
            </p:nvSpPr>
            <p:spPr>
              <a:xfrm>
                <a:off x="5571043" y="4916917"/>
                <a:ext cx="1656159" cy="369332"/>
              </a:xfrm>
              <a:prstGeom prst="rect">
                <a:avLst/>
              </a:prstGeom>
              <a:blipFill>
                <a:blip r:embed="rId9"/>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4" name="Ορθογώνιο 153"/>
              <p:cNvSpPr/>
              <p:nvPr/>
            </p:nvSpPr>
            <p:spPr>
              <a:xfrm>
                <a:off x="7047623" y="4776241"/>
                <a:ext cx="947632"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e>
                        <m:sub>
                          <m:r>
                            <a:rPr lang="el-GR" b="1" i="1" smtClean="0">
                              <a:solidFill>
                                <a:srgbClr val="FF0000"/>
                              </a:solidFill>
                              <a:latin typeface="Cambria Math" panose="02040503050406030204" pitchFamily="18" charset="0"/>
                            </a:rPr>
                            <m:t>𝟎</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𝚬</m:t>
                          </m:r>
                        </m:num>
                        <m:den>
                          <m:r>
                            <a:rPr lang="el-GR" b="1" i="0" smtClean="0">
                              <a:solidFill>
                                <a:srgbClr val="FF0000"/>
                              </a:solidFill>
                              <a:latin typeface="Cambria Math" panose="02040503050406030204" pitchFamily="18" charset="0"/>
                            </a:rPr>
                            <m:t>𝚩</m:t>
                          </m:r>
                        </m:den>
                      </m:f>
                    </m:oMath>
                  </m:oMathPara>
                </a14:m>
                <a:endParaRPr lang="el-GR" dirty="0"/>
              </a:p>
            </p:txBody>
          </p:sp>
        </mc:Choice>
        <mc:Fallback xmlns="">
          <p:sp>
            <p:nvSpPr>
              <p:cNvPr id="154" name="Ορθογώνιο 153"/>
              <p:cNvSpPr>
                <a:spLocks noRot="1" noChangeAspect="1" noMove="1" noResize="1" noEditPoints="1" noAdjustHandles="1" noChangeArrowheads="1" noChangeShapeType="1" noTextEdit="1"/>
              </p:cNvSpPr>
              <p:nvPr/>
            </p:nvSpPr>
            <p:spPr>
              <a:xfrm>
                <a:off x="7047623" y="4776241"/>
                <a:ext cx="947632" cy="609077"/>
              </a:xfrm>
              <a:prstGeom prst="rect">
                <a:avLst/>
              </a:prstGeom>
              <a:blipFill>
                <a:blip r:embed="rId10"/>
                <a:stretch>
                  <a:fillRect/>
                </a:stretch>
              </a:blipFill>
            </p:spPr>
            <p:txBody>
              <a:bodyPr/>
              <a:lstStyle/>
              <a:p>
                <a:r>
                  <a:rPr lang="el-GR">
                    <a:noFill/>
                  </a:rPr>
                  <a:t> </a:t>
                </a:r>
              </a:p>
            </p:txBody>
          </p:sp>
        </mc:Fallback>
      </mc:AlternateContent>
      <p:grpSp>
        <p:nvGrpSpPr>
          <p:cNvPr id="170" name="Ομάδα 169"/>
          <p:cNvGrpSpPr/>
          <p:nvPr/>
        </p:nvGrpSpPr>
        <p:grpSpPr>
          <a:xfrm>
            <a:off x="7069017" y="813031"/>
            <a:ext cx="4067906" cy="4632879"/>
            <a:chOff x="7069017" y="813031"/>
            <a:chExt cx="4067906" cy="4632879"/>
          </a:xfrm>
        </p:grpSpPr>
        <p:sp>
          <p:nvSpPr>
            <p:cNvPr id="155" name="Ορθογώνιο 154"/>
            <p:cNvSpPr/>
            <p:nvPr/>
          </p:nvSpPr>
          <p:spPr>
            <a:xfrm>
              <a:off x="10144520" y="813031"/>
              <a:ext cx="992403" cy="64633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6" name="Ορθογώνιο 155"/>
            <p:cNvSpPr/>
            <p:nvPr/>
          </p:nvSpPr>
          <p:spPr>
            <a:xfrm>
              <a:off x="7069017" y="4757613"/>
              <a:ext cx="992403" cy="64633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7" name="Ευθύγραμμο βέλος σύνδεσης 156"/>
            <p:cNvCxnSpPr/>
            <p:nvPr/>
          </p:nvCxnSpPr>
          <p:spPr>
            <a:xfrm>
              <a:off x="8089386" y="5080778"/>
              <a:ext cx="504000"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Ορθογώνιο 157"/>
                <p:cNvSpPr/>
                <p:nvPr/>
              </p:nvSpPr>
              <p:spPr>
                <a:xfrm>
                  <a:off x="8687515" y="4776239"/>
                  <a:ext cx="1249894" cy="669671"/>
                </a:xfrm>
                <a:prstGeom prst="rect">
                  <a:avLst/>
                </a:prstGeom>
                <a:ln w="38100">
                  <a:solidFill>
                    <a:srgbClr val="00B0F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b="1" i="1">
                                <a:solidFill>
                                  <a:srgbClr val="FF0000"/>
                                </a:solidFill>
                                <a:latin typeface="Cambria Math" panose="02040503050406030204" pitchFamily="18" charset="0"/>
                              </a:rPr>
                            </m:ctrlPr>
                          </m:sSubPr>
                          <m:e>
                            <m:r>
                              <a:rPr lang="el-GR" sz="2000" b="1">
                                <a:solidFill>
                                  <a:srgbClr val="FF0000"/>
                                </a:solidFill>
                                <a:latin typeface="Cambria Math" panose="02040503050406030204" pitchFamily="18" charset="0"/>
                              </a:rPr>
                              <m:t>𝛖</m:t>
                            </m:r>
                          </m:e>
                          <m:sub>
                            <m:r>
                              <a:rPr lang="el-GR" sz="2000" b="1" i="1">
                                <a:solidFill>
                                  <a:srgbClr val="FF0000"/>
                                </a:solidFill>
                                <a:latin typeface="Cambria Math" panose="02040503050406030204" pitchFamily="18" charset="0"/>
                              </a:rPr>
                              <m:t>𝟎</m:t>
                            </m:r>
                          </m:sub>
                        </m:sSub>
                        <m:r>
                          <a:rPr lang="el-GR" sz="2000" b="1" i="1" smtClean="0">
                            <a:solidFill>
                              <a:srgbClr val="FF0000"/>
                            </a:solidFill>
                            <a:latin typeface="Cambria Math" panose="02040503050406030204" pitchFamily="18" charset="0"/>
                          </a:rPr>
                          <m:t>=</m:t>
                        </m:r>
                        <m:f>
                          <m:fPr>
                            <m:ctrlPr>
                              <a:rPr lang="el-GR" sz="2000" b="1" i="1" smtClean="0">
                                <a:solidFill>
                                  <a:srgbClr val="FF0000"/>
                                </a:solidFill>
                                <a:latin typeface="Cambria Math" panose="02040503050406030204" pitchFamily="18" charset="0"/>
                              </a:rPr>
                            </m:ctrlPr>
                          </m:fPr>
                          <m:num>
                            <m:r>
                              <a:rPr lang="el-GR" sz="2000" b="1" i="0" smtClean="0">
                                <a:solidFill>
                                  <a:srgbClr val="FF0000"/>
                                </a:solidFill>
                                <a:latin typeface="Cambria Math" panose="02040503050406030204" pitchFamily="18" charset="0"/>
                              </a:rPr>
                              <m:t>𝚫</m:t>
                            </m:r>
                            <m:r>
                              <a:rPr lang="en-US" sz="2000" b="1" i="1" smtClean="0">
                                <a:solidFill>
                                  <a:srgbClr val="FF0000"/>
                                </a:solidFill>
                                <a:latin typeface="Cambria Math" panose="02040503050406030204" pitchFamily="18" charset="0"/>
                              </a:rPr>
                              <m:t>𝑽</m:t>
                            </m:r>
                          </m:num>
                          <m:den>
                            <m:r>
                              <a:rPr lang="en-US" sz="2000" b="1" i="1" smtClean="0">
                                <a:solidFill>
                                  <a:srgbClr val="FF0000"/>
                                </a:solidFill>
                                <a:latin typeface="Cambria Math" panose="02040503050406030204" pitchFamily="18" charset="0"/>
                              </a:rPr>
                              <m:t>𝒉</m:t>
                            </m:r>
                            <m:r>
                              <a:rPr lang="en-US" sz="2000" b="1" i="1" smtClean="0">
                                <a:solidFill>
                                  <a:srgbClr val="FF0000"/>
                                </a:solidFill>
                                <a:latin typeface="Cambria Math" panose="02040503050406030204" pitchFamily="18" charset="0"/>
                              </a:rPr>
                              <m:t> </m:t>
                            </m:r>
                            <m:r>
                              <a:rPr lang="el-GR" sz="2000" b="1" i="0" smtClean="0">
                                <a:solidFill>
                                  <a:srgbClr val="FF0000"/>
                                </a:solidFill>
                                <a:latin typeface="Cambria Math" panose="02040503050406030204" pitchFamily="18" charset="0"/>
                              </a:rPr>
                              <m:t>𝚩</m:t>
                            </m:r>
                          </m:den>
                        </m:f>
                      </m:oMath>
                    </m:oMathPara>
                  </a14:m>
                  <a:endParaRPr lang="el-GR" sz="2000" dirty="0"/>
                </a:p>
              </p:txBody>
            </p:sp>
          </mc:Choice>
          <mc:Fallback xmlns="">
            <p:sp>
              <p:nvSpPr>
                <p:cNvPr id="158" name="Ορθογώνιο 157"/>
                <p:cNvSpPr>
                  <a:spLocks noRot="1" noChangeAspect="1" noMove="1" noResize="1" noEditPoints="1" noAdjustHandles="1" noChangeArrowheads="1" noChangeShapeType="1" noTextEdit="1"/>
                </p:cNvSpPr>
                <p:nvPr/>
              </p:nvSpPr>
              <p:spPr>
                <a:xfrm>
                  <a:off x="8687515" y="4776239"/>
                  <a:ext cx="1249894" cy="669671"/>
                </a:xfrm>
                <a:prstGeom prst="rect">
                  <a:avLst/>
                </a:prstGeom>
                <a:blipFill>
                  <a:blip r:embed="rId11"/>
                  <a:stretch>
                    <a:fillRect/>
                  </a:stretch>
                </a:blipFill>
                <a:ln w="38100">
                  <a:solidFill>
                    <a:srgbClr val="00B0F0"/>
                  </a:solidFill>
                </a:ln>
              </p:spPr>
              <p:txBody>
                <a:bodyPr/>
                <a:lstStyle/>
                <a:p>
                  <a:r>
                    <a:rPr lang="el-GR">
                      <a:noFill/>
                    </a:rPr>
                    <a:t> </a:t>
                  </a:r>
                </a:p>
              </p:txBody>
            </p:sp>
          </mc:Fallback>
        </mc:AlternateContent>
      </p:grpSp>
      <p:grpSp>
        <p:nvGrpSpPr>
          <p:cNvPr id="172" name="Ομάδα 171"/>
          <p:cNvGrpSpPr/>
          <p:nvPr/>
        </p:nvGrpSpPr>
        <p:grpSpPr>
          <a:xfrm>
            <a:off x="1" y="3078753"/>
            <a:ext cx="12109940" cy="3075305"/>
            <a:chOff x="1" y="3078753"/>
            <a:chExt cx="12109940" cy="3075305"/>
          </a:xfrm>
        </p:grpSpPr>
        <p:grpSp>
          <p:nvGrpSpPr>
            <p:cNvPr id="168" name="Ομάδα 167"/>
            <p:cNvGrpSpPr/>
            <p:nvPr/>
          </p:nvGrpSpPr>
          <p:grpSpPr>
            <a:xfrm>
              <a:off x="1221520" y="3078753"/>
              <a:ext cx="2837034" cy="526056"/>
              <a:chOff x="1221520" y="3078753"/>
              <a:chExt cx="2837034" cy="526056"/>
            </a:xfrm>
          </p:grpSpPr>
          <p:cxnSp>
            <p:nvCxnSpPr>
              <p:cNvPr id="160" name="Ευθεία γραμμή σύνδεσης 159"/>
              <p:cNvCxnSpPr/>
              <p:nvPr/>
            </p:nvCxnSpPr>
            <p:spPr>
              <a:xfrm>
                <a:off x="1221520" y="3270624"/>
                <a:ext cx="2038098" cy="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167" name="Ομάδα 166"/>
              <p:cNvGrpSpPr/>
              <p:nvPr/>
            </p:nvGrpSpPr>
            <p:grpSpPr>
              <a:xfrm>
                <a:off x="3138461" y="3078753"/>
                <a:ext cx="920093" cy="526056"/>
                <a:chOff x="3138461" y="3078753"/>
                <a:chExt cx="920093" cy="526056"/>
              </a:xfrm>
            </p:grpSpPr>
            <p:grpSp>
              <p:nvGrpSpPr>
                <p:cNvPr id="163" name="Ομάδα 162"/>
                <p:cNvGrpSpPr/>
                <p:nvPr/>
              </p:nvGrpSpPr>
              <p:grpSpPr>
                <a:xfrm>
                  <a:off x="3138461" y="3078753"/>
                  <a:ext cx="322524" cy="369332"/>
                  <a:chOff x="2904349" y="5141074"/>
                  <a:chExt cx="322524" cy="369332"/>
                </a:xfrm>
              </p:grpSpPr>
              <p:sp>
                <p:nvSpPr>
                  <p:cNvPr id="162" name="Οβάλ 161"/>
                  <p:cNvSpPr/>
                  <p:nvPr/>
                </p:nvSpPr>
                <p:spPr>
                  <a:xfrm>
                    <a:off x="2962891" y="5243872"/>
                    <a:ext cx="199293" cy="176518"/>
                  </a:xfrm>
                  <a:prstGeom prst="ellipse">
                    <a:avLst/>
                  </a:prstGeom>
                  <a:gradFill>
                    <a:gsLst>
                      <a:gs pos="0">
                        <a:srgbClr val="FF0000"/>
                      </a:gs>
                      <a:gs pos="57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1" name="TextBox 160"/>
                  <p:cNvSpPr txBox="1"/>
                  <p:nvPr/>
                </p:nvSpPr>
                <p:spPr>
                  <a:xfrm>
                    <a:off x="2904349" y="5141074"/>
                    <a:ext cx="322524" cy="369332"/>
                  </a:xfrm>
                  <a:prstGeom prst="rect">
                    <a:avLst/>
                  </a:prstGeom>
                  <a:noFill/>
                </p:spPr>
                <p:txBody>
                  <a:bodyPr wrap="none" rtlCol="0">
                    <a:spAutoFit/>
                  </a:bodyPr>
                  <a:lstStyle/>
                  <a:p>
                    <a:r>
                      <a:rPr lang="el-GR" b="1" dirty="0"/>
                      <a:t>+</a:t>
                    </a:r>
                  </a:p>
                </p:txBody>
              </p:sp>
            </p:grpSp>
            <p:grpSp>
              <p:nvGrpSpPr>
                <p:cNvPr id="166" name="Ομάδα 165"/>
                <p:cNvGrpSpPr/>
                <p:nvPr/>
              </p:nvGrpSpPr>
              <p:grpSpPr>
                <a:xfrm>
                  <a:off x="3389370" y="3204699"/>
                  <a:ext cx="669184" cy="400110"/>
                  <a:chOff x="797920" y="3358301"/>
                  <a:chExt cx="669184" cy="400110"/>
                </a:xfrm>
              </p:grpSpPr>
              <p:cxnSp>
                <p:nvCxnSpPr>
                  <p:cNvPr id="164" name="Ευθύγραμμο βέλος σύνδεσης 163"/>
                  <p:cNvCxnSpPr/>
                  <p:nvPr/>
                </p:nvCxnSpPr>
                <p:spPr>
                  <a:xfrm flipV="1">
                    <a:off x="797920" y="3423024"/>
                    <a:ext cx="576000"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064430" y="3358301"/>
                    <a:ext cx="402674" cy="400110"/>
                  </a:xfrm>
                  <a:prstGeom prst="rect">
                    <a:avLst/>
                  </a:prstGeom>
                  <a:noFill/>
                </p:spPr>
                <p:txBody>
                  <a:bodyPr wrap="none" rtlCol="0">
                    <a:spAutoFit/>
                  </a:bodyPr>
                  <a:lstStyle/>
                  <a:p>
                    <a:r>
                      <a:rPr lang="el-GR" sz="2000" b="1" dirty="0">
                        <a:solidFill>
                          <a:schemeClr val="accent6">
                            <a:lumMod val="75000"/>
                          </a:schemeClr>
                        </a:solidFill>
                        <a:latin typeface="Times New Roman" panose="02020603050405020304" pitchFamily="18" charset="0"/>
                        <a:cs typeface="Times New Roman" panose="02020603050405020304" pitchFamily="18" charset="0"/>
                      </a:rPr>
                      <a:t>υ</a:t>
                    </a:r>
                    <a:r>
                      <a:rPr lang="en-US" sz="2000" b="1" baseline="-25000" dirty="0">
                        <a:solidFill>
                          <a:schemeClr val="accent6">
                            <a:lumMod val="75000"/>
                          </a:schemeClr>
                        </a:solidFill>
                        <a:latin typeface="Times New Roman" panose="02020603050405020304" pitchFamily="18" charset="0"/>
                        <a:cs typeface="Times New Roman" panose="02020603050405020304" pitchFamily="18" charset="0"/>
                      </a:rPr>
                      <a:t>0</a:t>
                    </a:r>
                    <a:endParaRPr lang="el-GR" sz="2000" b="1" dirty="0">
                      <a:solidFill>
                        <a:schemeClr val="accent6">
                          <a:lumMod val="75000"/>
                        </a:schemeClr>
                      </a:solidFill>
                      <a:latin typeface="Times New Roman" panose="02020603050405020304" pitchFamily="18" charset="0"/>
                      <a:cs typeface="Times New Roman" panose="02020603050405020304" pitchFamily="18" charset="0"/>
                    </a:endParaRPr>
                  </a:p>
                </p:txBody>
              </p:sp>
            </p:grpSp>
          </p:grpSp>
        </p:grpSp>
        <p:sp>
          <p:nvSpPr>
            <p:cNvPr id="171" name="Ορθογώνιο 170"/>
            <p:cNvSpPr/>
            <p:nvPr/>
          </p:nvSpPr>
          <p:spPr>
            <a:xfrm>
              <a:off x="1" y="5507727"/>
              <a:ext cx="12109940" cy="646331"/>
            </a:xfrm>
            <a:prstGeom prst="rect">
              <a:avLst/>
            </a:prstGeom>
          </p:spPr>
          <p:txBody>
            <a:bodyPr wrap="square">
              <a:spAutoFit/>
            </a:bodyPr>
            <a:lstStyle/>
            <a:p>
              <a:r>
                <a:rPr lang="el-GR" sz="1600" b="1" dirty="0">
                  <a:latin typeface="Times New Roman" panose="02020603050405020304" pitchFamily="18" charset="0"/>
                  <a:cs typeface="Times New Roman" panose="02020603050405020304" pitchFamily="18" charset="0"/>
                </a:rPr>
                <a:t>Στην ειδική αυτή κατάσταση, τα φορτισμένα σωματίδια κινούνται ευθύγραμμα με σταθερή ταχύτητα</a:t>
              </a:r>
              <a:r>
                <a:rPr lang="en-US" sz="1600" b="1" dirty="0">
                  <a:latin typeface="Times New Roman" panose="02020603050405020304" pitchFamily="18" charset="0"/>
                  <a:cs typeface="Times New Roman" panose="02020603050405020304" pitchFamily="18" charset="0"/>
                </a:rPr>
                <a:t> </a:t>
              </a:r>
              <a:r>
                <a:rPr lang="el-GR" sz="2000" b="1" dirty="0">
                  <a:solidFill>
                    <a:srgbClr val="FF0000"/>
                  </a:solidFill>
                  <a:latin typeface="Times New Roman" panose="02020603050405020304" pitchFamily="18" charset="0"/>
                  <a:cs typeface="Times New Roman" panose="02020603050405020304" pitchFamily="18" charset="0"/>
                </a:rPr>
                <a:t>υ</a:t>
              </a:r>
              <a:r>
                <a:rPr lang="el-GR" sz="2000" b="1" baseline="-25000" dirty="0">
                  <a:solidFill>
                    <a:srgbClr val="FF0000"/>
                  </a:solidFill>
                  <a:latin typeface="Times New Roman" panose="02020603050405020304" pitchFamily="18" charset="0"/>
                  <a:cs typeface="Times New Roman" panose="02020603050405020304" pitchFamily="18" charset="0"/>
                </a:rPr>
                <a:t>0</a:t>
              </a:r>
              <a:r>
                <a:rPr lang="el-GR" sz="1600" b="1" dirty="0">
                  <a:latin typeface="Times New Roman" panose="02020603050405020304" pitchFamily="18" charset="0"/>
                  <a:cs typeface="Times New Roman" panose="02020603050405020304" pitchFamily="18" charset="0"/>
                </a:rPr>
                <a:t> και εξέρχονται από τη διάταξη με τη σταθερή αυτή ταχύτητα.</a:t>
              </a:r>
            </a:p>
          </p:txBody>
        </p:sp>
      </p:grpSp>
    </p:spTree>
    <p:extLst>
      <p:ext uri="{BB962C8B-B14F-4D97-AF65-F5344CB8AC3E}">
        <p14:creationId xmlns:p14="http://schemas.microsoft.com/office/powerpoint/2010/main" val="6384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225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wipe(left)">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wipe(up)">
                                      <p:cBhvr>
                                        <p:cTn id="17" dur="500"/>
                                        <p:tgtEl>
                                          <p:spTgt spid="1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wipe(left)">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wipe(left)">
                                      <p:cBhvr>
                                        <p:cTn id="27" dur="500"/>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wipe(left)">
                                      <p:cBhvr>
                                        <p:cTn id="32" dur="500"/>
                                        <p:tgtEl>
                                          <p:spTgt spid="1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0"/>
                                        </p:tgtEl>
                                        <p:attrNameLst>
                                          <p:attrName>style.visibility</p:attrName>
                                        </p:attrNameLst>
                                      </p:cBhvr>
                                      <p:to>
                                        <p:strVal val="visible"/>
                                      </p:to>
                                    </p:set>
                                    <p:animEffect transition="in" filter="wipe(up)">
                                      <p:cBhvr>
                                        <p:cTn id="37" dur="500"/>
                                        <p:tgtEl>
                                          <p:spTgt spid="1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wipe(left)">
                                      <p:cBhvr>
                                        <p:cTn id="42" dur="375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53" grpId="0"/>
      <p:bldP spid="15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51467"/>
            <a:ext cx="12192000" cy="954107"/>
          </a:xfrm>
          <a:prstGeom prst="rect">
            <a:avLst/>
          </a:prstGeom>
          <a:noFill/>
        </p:spPr>
        <p:txBody>
          <a:bodyPr wrap="square" rtlCol="0">
            <a:spAutoFit/>
          </a:bodyPr>
          <a:lstStyle/>
          <a:p>
            <a:pPr algn="ctr"/>
            <a:r>
              <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της Μαγνητικής Επαγωγής</a:t>
            </a:r>
          </a:p>
          <a:p>
            <a:pPr algn="ctr"/>
            <a:r>
              <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Νόμος του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Ορθογώνιο 2"/>
          <p:cNvSpPr/>
          <p:nvPr/>
        </p:nvSpPr>
        <p:spPr>
          <a:xfrm>
            <a:off x="132281" y="1324467"/>
            <a:ext cx="9984734" cy="369332"/>
          </a:xfrm>
          <a:prstGeom prst="rect">
            <a:avLst/>
          </a:prstGeom>
        </p:spPr>
        <p:txBody>
          <a:bodyPr wrap="square">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νόμος του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ισχύει για Μαγνητικό Πεδίο που δημιουργείται από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ρευματοφόρους αγωγούς</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dirty="0">
              <a:solidFill>
                <a:srgbClr val="002060"/>
              </a:solidFill>
            </a:endParaRPr>
          </a:p>
        </p:txBody>
      </p:sp>
      <p:sp>
        <p:nvSpPr>
          <p:cNvPr id="4" name="Ορθογώνιο 3"/>
          <p:cNvSpPr/>
          <p:nvPr/>
        </p:nvSpPr>
        <p:spPr>
          <a:xfrm>
            <a:off x="132280" y="1905934"/>
            <a:ext cx="11871877" cy="923330"/>
          </a:xfrm>
          <a:prstGeom prst="rect">
            <a:avLst/>
          </a:prstGeom>
        </p:spPr>
        <p:txBody>
          <a:bodyPr wrap="square">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Για να γίνει κατανοητός ο νόμος του </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αλλά και για απλούστευση της απόδειξής του, θα εξετάσουμε την περίπτωση όπου όλα τα σημεία της κλειστής διαδρομής βρίσκονται πάνω στο ίδιο επίπεδο και επί πλέον το ηλεκτρικό ρεύμα διαπερνά κάθετα το συγκεκριμένο επίπεδο.</a:t>
            </a:r>
            <a:endParaRPr lang="el-GR" dirty="0">
              <a:solidFill>
                <a:srgbClr val="002060"/>
              </a:solidFill>
            </a:endParaRPr>
          </a:p>
        </p:txBody>
      </p:sp>
      <p:sp>
        <p:nvSpPr>
          <p:cNvPr id="5" name="Ορθογώνιο 4"/>
          <p:cNvSpPr/>
          <p:nvPr/>
        </p:nvSpPr>
        <p:spPr>
          <a:xfrm>
            <a:off x="132281" y="3279477"/>
            <a:ext cx="3748057" cy="584775"/>
          </a:xfrm>
          <a:prstGeom prst="rect">
            <a:avLst/>
          </a:prstGeom>
        </p:spPr>
        <p:txBody>
          <a:bodyPr wrap="square">
            <a:spAutoFit/>
          </a:bodyPr>
          <a:lstStyle/>
          <a:p>
            <a:r>
              <a:rPr lang="el-G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Επεξήγηση Συμβόλων για το Μαγνητικό πεδίο:</a:t>
            </a:r>
            <a:endParaRPr lang="el-GR" sz="1600" dirty="0"/>
          </a:p>
        </p:txBody>
      </p:sp>
      <p:grpSp>
        <p:nvGrpSpPr>
          <p:cNvPr id="26" name="Ομάδα 25"/>
          <p:cNvGrpSpPr/>
          <p:nvPr/>
        </p:nvGrpSpPr>
        <p:grpSpPr>
          <a:xfrm>
            <a:off x="4086192" y="3285378"/>
            <a:ext cx="7113166" cy="338554"/>
            <a:chOff x="4508220" y="2312369"/>
            <a:chExt cx="7113166" cy="338554"/>
          </a:xfrm>
        </p:grpSpPr>
        <p:grpSp>
          <p:nvGrpSpPr>
            <p:cNvPr id="10" name="Ομάδα 9"/>
            <p:cNvGrpSpPr/>
            <p:nvPr/>
          </p:nvGrpSpPr>
          <p:grpSpPr>
            <a:xfrm>
              <a:off x="4508220" y="2380527"/>
              <a:ext cx="144833" cy="144833"/>
              <a:chOff x="3434316" y="2934586"/>
              <a:chExt cx="615498" cy="615498"/>
            </a:xfrm>
          </p:grpSpPr>
          <p:cxnSp>
            <p:nvCxnSpPr>
              <p:cNvPr id="8" name="Ευθεία γραμμή σύνδεσης 7"/>
              <p:cNvCxnSpPr/>
              <p:nvPr/>
            </p:nvCxnSpPr>
            <p:spPr>
              <a:xfrm>
                <a:off x="3434316" y="2934586"/>
                <a:ext cx="611958" cy="61195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3437856" y="2938126"/>
                <a:ext cx="611958" cy="61195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1" name="Ορθογώνιο 10"/>
            <p:cNvSpPr/>
            <p:nvPr/>
          </p:nvSpPr>
          <p:spPr>
            <a:xfrm>
              <a:off x="4869738" y="2312369"/>
              <a:ext cx="6751648" cy="338554"/>
            </a:xfrm>
            <a:prstGeom prst="rect">
              <a:avLst/>
            </a:prstGeom>
          </p:spPr>
          <p:txBody>
            <a:bodyPr wrap="square">
              <a:spAutoFit/>
            </a:bodyPr>
            <a:lstStyle/>
            <a:p>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πεδίο είναι κάθετο στο επίπεδο της εικόνας και έχει φορά προς τα μέσα</a:t>
              </a:r>
              <a:endParaRPr lang="el-GR" sz="1600" dirty="0">
                <a:solidFill>
                  <a:srgbClr val="0070C0"/>
                </a:solidFill>
              </a:endParaRPr>
            </a:p>
          </p:txBody>
        </p:sp>
      </p:grpSp>
      <p:grpSp>
        <p:nvGrpSpPr>
          <p:cNvPr id="27" name="Ομάδα 26"/>
          <p:cNvGrpSpPr/>
          <p:nvPr/>
        </p:nvGrpSpPr>
        <p:grpSpPr>
          <a:xfrm>
            <a:off x="4141685" y="3713141"/>
            <a:ext cx="7082477" cy="338554"/>
            <a:chOff x="4563713" y="2798747"/>
            <a:chExt cx="7082477" cy="338554"/>
          </a:xfrm>
        </p:grpSpPr>
        <p:sp>
          <p:nvSpPr>
            <p:cNvPr id="12" name="Οβάλ 11"/>
            <p:cNvSpPr/>
            <p:nvPr/>
          </p:nvSpPr>
          <p:spPr>
            <a:xfrm>
              <a:off x="4563713" y="2899417"/>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p:cNvSpPr/>
            <p:nvPr/>
          </p:nvSpPr>
          <p:spPr>
            <a:xfrm>
              <a:off x="4894542" y="2798747"/>
              <a:ext cx="6751648" cy="338554"/>
            </a:xfrm>
            <a:prstGeom prst="rect">
              <a:avLst/>
            </a:prstGeom>
          </p:spPr>
          <p:txBody>
            <a:bodyPr wrap="square">
              <a:spAutoFit/>
            </a:bodyPr>
            <a:lstStyle/>
            <a:p>
              <a:r>
                <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πεδίο είναι κάθετο στο επίπεδο της εικόνας και έχει φορά προς τα έξω</a:t>
              </a:r>
              <a:endParaRPr lang="el-GR" sz="1600" dirty="0">
                <a:solidFill>
                  <a:srgbClr val="0070C0"/>
                </a:solidFill>
              </a:endParaRPr>
            </a:p>
          </p:txBody>
        </p:sp>
      </p:grpSp>
      <p:sp>
        <p:nvSpPr>
          <p:cNvPr id="25" name="Ορθογώνιο 24"/>
          <p:cNvSpPr/>
          <p:nvPr/>
        </p:nvSpPr>
        <p:spPr>
          <a:xfrm>
            <a:off x="132282" y="4404886"/>
            <a:ext cx="3748056" cy="584775"/>
          </a:xfrm>
          <a:prstGeom prst="rect">
            <a:avLst/>
          </a:prstGeom>
        </p:spPr>
        <p:txBody>
          <a:bodyPr wrap="square">
            <a:spAutoFit/>
          </a:bodyPr>
          <a:lstStyle/>
          <a:p>
            <a:r>
              <a:rPr lang="el-G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Επεξήγηση Συμβόλων για την Ένταση του Ηλεκτρικού Ρεύματος</a:t>
            </a:r>
            <a:endParaRPr lang="el-GR" sz="1600" dirty="0"/>
          </a:p>
        </p:txBody>
      </p:sp>
      <p:grpSp>
        <p:nvGrpSpPr>
          <p:cNvPr id="32" name="Ομάδα 31"/>
          <p:cNvGrpSpPr/>
          <p:nvPr/>
        </p:nvGrpSpPr>
        <p:grpSpPr>
          <a:xfrm>
            <a:off x="4053347" y="4422515"/>
            <a:ext cx="7857298" cy="338554"/>
            <a:chOff x="4053347" y="4422515"/>
            <a:chExt cx="7857298" cy="338554"/>
          </a:xfrm>
        </p:grpSpPr>
        <p:grpSp>
          <p:nvGrpSpPr>
            <p:cNvPr id="18" name="Ομάδα 17"/>
            <p:cNvGrpSpPr/>
            <p:nvPr/>
          </p:nvGrpSpPr>
          <p:grpSpPr>
            <a:xfrm>
              <a:off x="4053347" y="4433958"/>
              <a:ext cx="252000" cy="252000"/>
              <a:chOff x="3434316" y="2934586"/>
              <a:chExt cx="914400" cy="914400"/>
            </a:xfrm>
          </p:grpSpPr>
          <p:sp>
            <p:nvSpPr>
              <p:cNvPr id="14" name="Οβάλ 13"/>
              <p:cNvSpPr/>
              <p:nvPr/>
            </p:nvSpPr>
            <p:spPr>
              <a:xfrm>
                <a:off x="3434316" y="2934586"/>
                <a:ext cx="914400" cy="9144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εία γραμμή σύνδεσης 15"/>
              <p:cNvCxnSpPr>
                <a:stCxn id="14" idx="1"/>
                <a:endCxn id="14" idx="5"/>
              </p:cNvCxnSpPr>
              <p:nvPr/>
            </p:nvCxnSpPr>
            <p:spPr>
              <a:xfrm>
                <a:off x="3568227" y="3068497"/>
                <a:ext cx="646578" cy="64657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3568227" y="3068497"/>
                <a:ext cx="646578" cy="64657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Ορθογώνιο 27"/>
            <p:cNvSpPr/>
            <p:nvPr/>
          </p:nvSpPr>
          <p:spPr>
            <a:xfrm>
              <a:off x="4471156" y="4422515"/>
              <a:ext cx="7439489" cy="338554"/>
            </a:xfrm>
            <a:prstGeom prst="rect">
              <a:avLst/>
            </a:prstGeom>
          </p:spPr>
          <p:txBody>
            <a:bodyPr wrap="square">
              <a:spAutoFit/>
            </a:bodyPr>
            <a:lstStyle/>
            <a:p>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ηλεκτρικό ρεύμα διαπερνά κάθετα το επίπεδο της εικόνας με φορά προς τα μέσα</a:t>
              </a:r>
              <a:endParaRPr lang="el-GR" sz="1600" dirty="0">
                <a:solidFill>
                  <a:srgbClr val="002060"/>
                </a:solidFill>
              </a:endParaRPr>
            </a:p>
          </p:txBody>
        </p:sp>
      </p:grpSp>
      <p:grpSp>
        <p:nvGrpSpPr>
          <p:cNvPr id="33" name="Ομάδα 32"/>
          <p:cNvGrpSpPr/>
          <p:nvPr/>
        </p:nvGrpSpPr>
        <p:grpSpPr>
          <a:xfrm>
            <a:off x="4055642" y="4926605"/>
            <a:ext cx="7878450" cy="338554"/>
            <a:chOff x="4055642" y="4926605"/>
            <a:chExt cx="7878450" cy="338554"/>
          </a:xfrm>
        </p:grpSpPr>
        <p:grpSp>
          <p:nvGrpSpPr>
            <p:cNvPr id="24" name="Ομάδα 23"/>
            <p:cNvGrpSpPr/>
            <p:nvPr/>
          </p:nvGrpSpPr>
          <p:grpSpPr>
            <a:xfrm>
              <a:off x="4055642" y="4976205"/>
              <a:ext cx="252000" cy="252000"/>
              <a:chOff x="6661511" y="4038365"/>
              <a:chExt cx="324000" cy="324000"/>
            </a:xfrm>
          </p:grpSpPr>
          <p:sp>
            <p:nvSpPr>
              <p:cNvPr id="20" name="Οβάλ 19"/>
              <p:cNvSpPr/>
              <p:nvPr/>
            </p:nvSpPr>
            <p:spPr>
              <a:xfrm>
                <a:off x="6661511" y="4038365"/>
                <a:ext cx="324000" cy="3240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βάλ 22"/>
              <p:cNvSpPr/>
              <p:nvPr/>
            </p:nvSpPr>
            <p:spPr>
              <a:xfrm>
                <a:off x="6763670" y="4143873"/>
                <a:ext cx="108000" cy="10800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9" name="Ορθογώνιο 28"/>
            <p:cNvSpPr/>
            <p:nvPr/>
          </p:nvSpPr>
          <p:spPr>
            <a:xfrm>
              <a:off x="4494603" y="4926605"/>
              <a:ext cx="7439489" cy="338554"/>
            </a:xfrm>
            <a:prstGeom prst="rect">
              <a:avLst/>
            </a:prstGeom>
          </p:spPr>
          <p:txBody>
            <a:bodyPr wrap="square">
              <a:spAutoFit/>
            </a:bodyPr>
            <a:lstStyle/>
            <a:p>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ηλεκτρικό ρεύμα διαπερνά κάθετα το επίπεδο της εικόνας με φορά προς τα έξω</a:t>
              </a:r>
              <a:endParaRPr lang="el-GR" sz="1600" dirty="0">
                <a:solidFill>
                  <a:srgbClr val="002060"/>
                </a:solidFill>
              </a:endParaRPr>
            </a:p>
          </p:txBody>
        </p:sp>
      </p:grpSp>
    </p:spTree>
    <p:extLst>
      <p:ext uri="{BB962C8B-B14F-4D97-AF65-F5344CB8AC3E}">
        <p14:creationId xmlns:p14="http://schemas.microsoft.com/office/powerpoint/2010/main" val="23833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954107"/>
          </a:xfrm>
          <a:prstGeom prst="rect">
            <a:avLst/>
          </a:prstGeom>
          <a:noFill/>
        </p:spPr>
        <p:txBody>
          <a:bodyPr wrap="square" rtlCol="0">
            <a:spAutoFit/>
          </a:bodyPr>
          <a:lstStyle/>
          <a:p>
            <a:pPr algn="ctr"/>
            <a:r>
              <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της Μαγνητικής Επαγωγής</a:t>
            </a:r>
          </a:p>
          <a:p>
            <a:pPr algn="ctr"/>
            <a:r>
              <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Νόμος του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8018584" y="1005574"/>
                <a:ext cx="1736950"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𝑩</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rPr>
                        <m:t>=???</m:t>
                      </m:r>
                    </m:oMath>
                  </m:oMathPara>
                </a14:m>
                <a:endParaRPr lang="el-GR"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8018584" y="1005574"/>
                <a:ext cx="1736950" cy="954364"/>
              </a:xfrm>
              <a:prstGeom prst="rect">
                <a:avLst/>
              </a:prstGeom>
              <a:blipFill>
                <a:blip r:embed="rId2"/>
                <a:stretch>
                  <a:fillRect/>
                </a:stretch>
              </a:blipFill>
            </p:spPr>
            <p:txBody>
              <a:bodyPr/>
              <a:lstStyle/>
              <a:p>
                <a:r>
                  <a:rPr lang="el-GR">
                    <a:noFill/>
                  </a:rPr>
                  <a:t> </a:t>
                </a:r>
              </a:p>
            </p:txBody>
          </p:sp>
        </mc:Fallback>
      </mc:AlternateContent>
      <p:sp>
        <p:nvSpPr>
          <p:cNvPr id="18" name="Ορθογώνιο 17"/>
          <p:cNvSpPr/>
          <p:nvPr/>
        </p:nvSpPr>
        <p:spPr>
          <a:xfrm>
            <a:off x="3260203" y="3059726"/>
            <a:ext cx="8662165" cy="584775"/>
          </a:xfrm>
          <a:prstGeom prst="rect">
            <a:avLst/>
          </a:prstGeom>
        </p:spPr>
        <p:txBody>
          <a:bodyPr wrap="square">
            <a:spAutoFit/>
          </a:bodyPr>
          <a:lstStyle/>
          <a:p>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Οι γραμμές του Μαγνητικού Πεδίου είναι ομόκεντρες περιφέρειες με κέντρο πάνω στο ρευματοφόρο αγωγό.</a:t>
            </a:r>
            <a:endParaRPr lang="el-GR" sz="1600" dirty="0">
              <a:solidFill>
                <a:srgbClr val="002060"/>
              </a:solidFill>
            </a:endParaRPr>
          </a:p>
        </p:txBody>
      </p:sp>
      <p:grpSp>
        <p:nvGrpSpPr>
          <p:cNvPr id="44" name="Ομάδα 43"/>
          <p:cNvGrpSpPr/>
          <p:nvPr/>
        </p:nvGrpSpPr>
        <p:grpSpPr>
          <a:xfrm>
            <a:off x="1244249" y="2157224"/>
            <a:ext cx="10853964" cy="2688068"/>
            <a:chOff x="1818676" y="2321346"/>
            <a:chExt cx="10853964" cy="2688068"/>
          </a:xfrm>
        </p:grpSpPr>
        <p:grpSp>
          <p:nvGrpSpPr>
            <p:cNvPr id="42" name="Ομάδα 41"/>
            <p:cNvGrpSpPr/>
            <p:nvPr/>
          </p:nvGrpSpPr>
          <p:grpSpPr>
            <a:xfrm>
              <a:off x="1818676" y="2321346"/>
              <a:ext cx="10853964" cy="2688068"/>
              <a:chOff x="1818676" y="2321346"/>
              <a:chExt cx="10853964" cy="2688068"/>
            </a:xfrm>
          </p:grpSpPr>
          <p:sp>
            <p:nvSpPr>
              <p:cNvPr id="32" name="Ορθογώνιο 31"/>
              <p:cNvSpPr/>
              <p:nvPr/>
            </p:nvSpPr>
            <p:spPr>
              <a:xfrm>
                <a:off x="3846353" y="4363083"/>
                <a:ext cx="8826287" cy="646331"/>
              </a:xfrm>
              <a:prstGeom prst="rect">
                <a:avLst/>
              </a:prstGeom>
            </p:spPr>
            <p:txBody>
              <a:bodyPr wrap="square">
                <a:spAutoFit/>
              </a:bodyPr>
              <a:lstStyle/>
              <a:p>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Στην αρχή του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r>
                  <a:rPr lang="el-GR"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διάνυσμα της Μαγνητικής Επαγωγής </a:t>
                </a:r>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εφάπτεται στη μαγνητική γραμμή και σχηματίζει γωνία </a:t>
                </a:r>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με το διάνυσμα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endParaRPr lang="el-GR" sz="2000" i="1" dirty="0">
                  <a:solidFill>
                    <a:srgbClr val="FF0000"/>
                  </a:solidFill>
                </a:endParaRPr>
              </a:p>
            </p:txBody>
          </p:sp>
          <p:cxnSp>
            <p:nvCxnSpPr>
              <p:cNvPr id="34" name="Ευθύγραμμο βέλος σύνδεσης 33"/>
              <p:cNvCxnSpPr/>
              <p:nvPr/>
            </p:nvCxnSpPr>
            <p:spPr>
              <a:xfrm flipH="1" flipV="1">
                <a:off x="2024206" y="2344615"/>
                <a:ext cx="906565" cy="844063"/>
              </a:xfrm>
              <a:prstGeom prst="straightConnector1">
                <a:avLst/>
              </a:prstGeom>
              <a:ln w="508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1818676" y="2321346"/>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oMath>
                      </m:oMathPara>
                    </a14:m>
                    <a:endParaRPr lang="el-GR" b="1"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818676" y="2321346"/>
                    <a:ext cx="219611" cy="310598"/>
                  </a:xfrm>
                  <a:prstGeom prst="rect">
                    <a:avLst/>
                  </a:prstGeom>
                  <a:blipFill>
                    <a:blip r:embed="rId4"/>
                    <a:stretch>
                      <a:fillRect l="-25000" r="-25000" b="-5882"/>
                    </a:stretch>
                  </a:blipFill>
                </p:spPr>
                <p:txBody>
                  <a:bodyPr/>
                  <a:lstStyle/>
                  <a:p>
                    <a:r>
                      <a:rPr lang="el-GR">
                        <a:noFill/>
                      </a:rPr>
                      <a:t> </a:t>
                    </a:r>
                  </a:p>
                </p:txBody>
              </p:sp>
            </mc:Fallback>
          </mc:AlternateContent>
        </p:grpSp>
        <p:sp>
          <p:nvSpPr>
            <p:cNvPr id="43" name="Ορθογώνιο 42"/>
            <p:cNvSpPr/>
            <p:nvPr/>
          </p:nvSpPr>
          <p:spPr>
            <a:xfrm>
              <a:off x="2649372" y="2716799"/>
              <a:ext cx="319318" cy="369332"/>
            </a:xfrm>
            <a:prstGeom prst="rect">
              <a:avLst/>
            </a:prstGeom>
          </p:spPr>
          <p:txBody>
            <a:bodyPr wrap="none">
              <a:spAutoFit/>
            </a:bodyPr>
            <a:lstStyle/>
            <a:p>
              <a:r>
                <a:rPr lang="el-GR" b="1" i="1" dirty="0">
                  <a:latin typeface="Times New Roman" panose="02020603050405020304" pitchFamily="18" charset="0"/>
                  <a:cs typeface="Times New Roman" panose="02020603050405020304" pitchFamily="18" charset="0"/>
                </a:rPr>
                <a:t>φ</a:t>
              </a:r>
              <a:endParaRPr lang="el-GR" dirty="0"/>
            </a:p>
          </p:txBody>
        </p:sp>
      </p:grpSp>
      <p:grpSp>
        <p:nvGrpSpPr>
          <p:cNvPr id="48" name="Ομάδα 47"/>
          <p:cNvGrpSpPr/>
          <p:nvPr/>
        </p:nvGrpSpPr>
        <p:grpSpPr>
          <a:xfrm>
            <a:off x="1524004" y="2485293"/>
            <a:ext cx="8499236" cy="1277816"/>
            <a:chOff x="2098431" y="2649415"/>
            <a:chExt cx="8499236" cy="1277816"/>
          </a:xfrm>
        </p:grpSpPr>
        <p:sp>
          <p:nvSpPr>
            <p:cNvPr id="45" name="Ορθογώνιο 44"/>
            <p:cNvSpPr/>
            <p:nvPr/>
          </p:nvSpPr>
          <p:spPr>
            <a:xfrm>
              <a:off x="3846355" y="2778367"/>
              <a:ext cx="6751312" cy="369332"/>
            </a:xfrm>
            <a:prstGeom prst="rect">
              <a:avLst/>
            </a:prstGeom>
          </p:spPr>
          <p:txBody>
            <a:bodyPr wrap="square">
              <a:spAutoFit/>
            </a:bodyPr>
            <a:lstStyle/>
            <a:p>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διάνυσμα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φαίνεται από τον αγωγό με γωνιακό άνοιγμα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l-GR"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a:t>
              </a:r>
              <a:endParaRPr lang="el-GR" sz="1600" i="1" dirty="0">
                <a:solidFill>
                  <a:srgbClr val="FF0000"/>
                </a:solidFill>
              </a:endParaRPr>
            </a:p>
          </p:txBody>
        </p:sp>
        <p:sp>
          <p:nvSpPr>
            <p:cNvPr id="46" name="Ελεύθερη σχεδίαση 45"/>
            <p:cNvSpPr/>
            <p:nvPr/>
          </p:nvSpPr>
          <p:spPr>
            <a:xfrm>
              <a:off x="2098431" y="2649415"/>
              <a:ext cx="914400" cy="1277816"/>
            </a:xfrm>
            <a:custGeom>
              <a:avLst/>
              <a:gdLst>
                <a:gd name="connsiteX0" fmla="*/ 738554 w 914400"/>
                <a:gd name="connsiteY0" fmla="*/ 0 h 1277816"/>
                <a:gd name="connsiteX1" fmla="*/ 0 w 914400"/>
                <a:gd name="connsiteY1" fmla="*/ 1277816 h 1277816"/>
                <a:gd name="connsiteX2" fmla="*/ 914400 w 914400"/>
                <a:gd name="connsiteY2" fmla="*/ 562708 h 1277816"/>
                <a:gd name="connsiteX3" fmla="*/ 914400 w 914400"/>
                <a:gd name="connsiteY3" fmla="*/ 562708 h 1277816"/>
                <a:gd name="connsiteX4" fmla="*/ 914400 w 914400"/>
                <a:gd name="connsiteY4" fmla="*/ 562708 h 1277816"/>
                <a:gd name="connsiteX0" fmla="*/ 738554 w 914400"/>
                <a:gd name="connsiteY0" fmla="*/ 0 h 1277816"/>
                <a:gd name="connsiteX1" fmla="*/ 0 w 914400"/>
                <a:gd name="connsiteY1" fmla="*/ 1277816 h 1277816"/>
                <a:gd name="connsiteX2" fmla="*/ 914400 w 914400"/>
                <a:gd name="connsiteY2" fmla="*/ 562708 h 1277816"/>
                <a:gd name="connsiteX3" fmla="*/ 914400 w 914400"/>
                <a:gd name="connsiteY3" fmla="*/ 562708 h 1277816"/>
                <a:gd name="connsiteX4" fmla="*/ 867507 w 914400"/>
                <a:gd name="connsiteY4" fmla="*/ 597877 h 1277816"/>
                <a:gd name="connsiteX0" fmla="*/ 738554 w 914400"/>
                <a:gd name="connsiteY0" fmla="*/ 0 h 1277816"/>
                <a:gd name="connsiteX1" fmla="*/ 0 w 914400"/>
                <a:gd name="connsiteY1" fmla="*/ 1277816 h 1277816"/>
                <a:gd name="connsiteX2" fmla="*/ 914400 w 914400"/>
                <a:gd name="connsiteY2" fmla="*/ 562708 h 1277816"/>
                <a:gd name="connsiteX3" fmla="*/ 914400 w 914400"/>
                <a:gd name="connsiteY3" fmla="*/ 562708 h 1277816"/>
                <a:gd name="connsiteX4" fmla="*/ 867507 w 914400"/>
                <a:gd name="connsiteY4" fmla="*/ 597877 h 1277816"/>
                <a:gd name="connsiteX0" fmla="*/ 738554 w 914400"/>
                <a:gd name="connsiteY0" fmla="*/ 0 h 1277816"/>
                <a:gd name="connsiteX1" fmla="*/ 0 w 914400"/>
                <a:gd name="connsiteY1" fmla="*/ 1277816 h 1277816"/>
                <a:gd name="connsiteX2" fmla="*/ 914400 w 914400"/>
                <a:gd name="connsiteY2" fmla="*/ 562708 h 1277816"/>
                <a:gd name="connsiteX3" fmla="*/ 914400 w 914400"/>
                <a:gd name="connsiteY3" fmla="*/ 562708 h 1277816"/>
                <a:gd name="connsiteX4" fmla="*/ 867507 w 914400"/>
                <a:gd name="connsiteY4" fmla="*/ 597877 h 127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277816">
                  <a:moveTo>
                    <a:pt x="738554" y="0"/>
                  </a:moveTo>
                  <a:lnTo>
                    <a:pt x="0" y="1277816"/>
                  </a:lnTo>
                  <a:lnTo>
                    <a:pt x="914400" y="562708"/>
                  </a:lnTo>
                  <a:lnTo>
                    <a:pt x="914400" y="562708"/>
                  </a:lnTo>
                  <a:lnTo>
                    <a:pt x="867507" y="597877"/>
                  </a:lnTo>
                </a:path>
              </a:pathLst>
            </a:custGeom>
            <a:solidFill>
              <a:schemeClr val="bg1">
                <a:lumMod val="85000"/>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Ορθογώνιο 46"/>
            <p:cNvSpPr/>
            <p:nvPr/>
          </p:nvSpPr>
          <p:spPr>
            <a:xfrm>
              <a:off x="2318115" y="3244530"/>
              <a:ext cx="420308" cy="369332"/>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d</a:t>
              </a:r>
              <a:r>
                <a:rPr lang="el-GR" b="1" i="1" dirty="0">
                  <a:solidFill>
                    <a:srgbClr val="FF0000"/>
                  </a:solidFill>
                  <a:latin typeface="Times New Roman" panose="02020603050405020304" pitchFamily="18" charset="0"/>
                  <a:cs typeface="Times New Roman" panose="02020603050405020304" pitchFamily="18" charset="0"/>
                </a:rPr>
                <a:t>θ</a:t>
              </a:r>
              <a:endParaRPr lang="el-GR" dirty="0"/>
            </a:p>
          </p:txBody>
        </p:sp>
      </p:grpSp>
      <p:grpSp>
        <p:nvGrpSpPr>
          <p:cNvPr id="78" name="Ομάδα 77"/>
          <p:cNvGrpSpPr/>
          <p:nvPr/>
        </p:nvGrpSpPr>
        <p:grpSpPr>
          <a:xfrm>
            <a:off x="147841" y="5064377"/>
            <a:ext cx="3044092" cy="542456"/>
            <a:chOff x="147841" y="4923701"/>
            <a:chExt cx="3044092" cy="542456"/>
          </a:xfrm>
        </p:grpSpPr>
        <p:sp>
          <p:nvSpPr>
            <p:cNvPr id="49" name="Ορθογώνιο 48"/>
            <p:cNvSpPr/>
            <p:nvPr/>
          </p:nvSpPr>
          <p:spPr>
            <a:xfrm>
              <a:off x="147841" y="5021516"/>
              <a:ext cx="1378904" cy="369332"/>
            </a:xfrm>
            <a:prstGeom prst="rect">
              <a:avLst/>
            </a:prstGeom>
          </p:spPr>
          <p:txBody>
            <a:bodyPr wrap="none">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 ορισμού:</a:t>
              </a:r>
              <a:endParaRPr lang="el-GR" dirty="0"/>
            </a:p>
          </p:txBody>
        </p:sp>
        <mc:AlternateContent xmlns:mc="http://schemas.openxmlformats.org/markup-compatibility/2006" xmlns:a14="http://schemas.microsoft.com/office/drawing/2010/main">
          <mc:Choice Requires="a14">
            <p:sp>
              <p:nvSpPr>
                <p:cNvPr id="50" name="TextBox 49"/>
                <p:cNvSpPr txBox="1"/>
                <p:nvPr/>
              </p:nvSpPr>
              <p:spPr>
                <a:xfrm>
                  <a:off x="1617784" y="4923701"/>
                  <a:ext cx="1574149" cy="542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𝒅</m:t>
                        </m:r>
                        <m:r>
                          <a:rPr lang="el-GR" b="1" i="1" smtClean="0">
                            <a:solidFill>
                              <a:srgbClr val="FF0000"/>
                            </a:solidFill>
                            <a:latin typeface="Cambria Math" panose="02040503050406030204" pitchFamily="18" charset="0"/>
                          </a:rPr>
                          <m:t>𝜽</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𝒅𝒔</m:t>
                            </m:r>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l-GR" b="1" i="1" smtClean="0">
                                    <a:solidFill>
                                      <a:srgbClr val="FF0000"/>
                                    </a:solidFill>
                                    <a:latin typeface="Cambria Math" panose="02040503050406030204" pitchFamily="18" charset="0"/>
                                  </a:rPr>
                                  <m:t>𝝋</m:t>
                                </m:r>
                              </m:e>
                            </m:func>
                          </m:num>
                          <m:den>
                            <m:r>
                              <a:rPr lang="en-US" b="1" i="1" smtClean="0">
                                <a:solidFill>
                                  <a:srgbClr val="FF0000"/>
                                </a:solidFill>
                                <a:latin typeface="Cambria Math" panose="02040503050406030204" pitchFamily="18" charset="0"/>
                              </a:rPr>
                              <m:t>𝒓</m:t>
                            </m:r>
                          </m:den>
                        </m:f>
                      </m:oMath>
                    </m:oMathPara>
                  </a14:m>
                  <a:endParaRPr lang="el-GR" b="1" dirty="0">
                    <a:solidFill>
                      <a:srgbClr val="FF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617784" y="4923701"/>
                  <a:ext cx="1574149" cy="542456"/>
                </a:xfrm>
                <a:prstGeom prst="rect">
                  <a:avLst/>
                </a:prstGeom>
                <a:blipFill>
                  <a:blip r:embed="rId5"/>
                  <a:stretch>
                    <a:fillRect/>
                  </a:stretch>
                </a:blipFill>
              </p:spPr>
              <p:txBody>
                <a:bodyPr/>
                <a:lstStyle/>
                <a:p>
                  <a:r>
                    <a:rPr lang="el-GR">
                      <a:noFill/>
                    </a:rPr>
                    <a:t> </a:t>
                  </a:r>
                </a:p>
              </p:txBody>
            </p:sp>
          </mc:Fallback>
        </mc:AlternateContent>
      </p:grpSp>
      <p:grpSp>
        <p:nvGrpSpPr>
          <p:cNvPr id="56" name="Ομάδα 55"/>
          <p:cNvGrpSpPr/>
          <p:nvPr/>
        </p:nvGrpSpPr>
        <p:grpSpPr>
          <a:xfrm>
            <a:off x="428698" y="2666770"/>
            <a:ext cx="11024749" cy="2196000"/>
            <a:chOff x="428698" y="2830892"/>
            <a:chExt cx="11024749" cy="2196000"/>
          </a:xfrm>
        </p:grpSpPr>
        <p:grpSp>
          <p:nvGrpSpPr>
            <p:cNvPr id="30" name="Ομάδα 29"/>
            <p:cNvGrpSpPr/>
            <p:nvPr/>
          </p:nvGrpSpPr>
          <p:grpSpPr>
            <a:xfrm>
              <a:off x="428698" y="2830892"/>
              <a:ext cx="11024749" cy="2196000"/>
              <a:chOff x="1003125" y="2666770"/>
              <a:chExt cx="11024749" cy="2196000"/>
            </a:xfrm>
          </p:grpSpPr>
          <p:sp>
            <p:nvSpPr>
              <p:cNvPr id="19" name="Ορθογώνιο 18"/>
              <p:cNvSpPr/>
              <p:nvPr/>
            </p:nvSpPr>
            <p:spPr>
              <a:xfrm>
                <a:off x="3839215" y="3760939"/>
                <a:ext cx="8188659" cy="369332"/>
              </a:xfrm>
              <a:prstGeom prst="rect">
                <a:avLst/>
              </a:prstGeom>
            </p:spPr>
            <p:txBody>
              <a:bodyPr wrap="square">
                <a:spAutoFit/>
              </a:bodyPr>
              <a:lstStyle/>
              <a:p>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Μια κυκλική γραμμή Μαγνητικού Πεδίου</a:t>
                </a:r>
                <a:r>
                  <a:rPr lang="en-US"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με ακτίνα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περνά από την αρχή του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endParaRPr lang="el-GR" i="1" dirty="0">
                  <a:solidFill>
                    <a:srgbClr val="FF0000"/>
                  </a:solidFill>
                </a:endParaRPr>
              </a:p>
            </p:txBody>
          </p:sp>
          <p:sp>
            <p:nvSpPr>
              <p:cNvPr id="28" name="Τόξο 27"/>
              <p:cNvSpPr/>
              <p:nvPr/>
            </p:nvSpPr>
            <p:spPr>
              <a:xfrm>
                <a:off x="1003125" y="2666770"/>
                <a:ext cx="2196000" cy="2196000"/>
              </a:xfrm>
              <a:prstGeom prst="arc">
                <a:avLst>
                  <a:gd name="adj1" fmla="val 18952219"/>
                  <a:gd name="adj2" fmla="val 18671133"/>
                </a:avLst>
              </a:prstGeom>
              <a:ln>
                <a:solidFill>
                  <a:srgbClr val="FF0000"/>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
          <p:nvSpPr>
            <p:cNvPr id="53" name="Ορθογώνιο 52"/>
            <p:cNvSpPr/>
            <p:nvPr/>
          </p:nvSpPr>
          <p:spPr>
            <a:xfrm>
              <a:off x="1915040" y="3419153"/>
              <a:ext cx="274434" cy="369332"/>
            </a:xfrm>
            <a:prstGeom prst="rect">
              <a:avLst/>
            </a:prstGeom>
          </p:spPr>
          <p:txBody>
            <a:bodyPr wrap="none">
              <a:spAutoFit/>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endParaRPr lang="el-GR" dirty="0"/>
            </a:p>
          </p:txBody>
        </p:sp>
        <p:cxnSp>
          <p:nvCxnSpPr>
            <p:cNvPr id="55" name="Ευθεία γραμμή σύνδεσης 54"/>
            <p:cNvCxnSpPr>
              <a:stCxn id="46" idx="1"/>
              <a:endCxn id="46" idx="4"/>
            </p:cNvCxnSpPr>
            <p:nvPr/>
          </p:nvCxnSpPr>
          <p:spPr>
            <a:xfrm flipV="1">
              <a:off x="1524004" y="3235569"/>
              <a:ext cx="867507" cy="67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Ομάδα 78"/>
          <p:cNvGrpSpPr/>
          <p:nvPr/>
        </p:nvGrpSpPr>
        <p:grpSpPr>
          <a:xfrm>
            <a:off x="159565" y="5699603"/>
            <a:ext cx="3593023" cy="402931"/>
            <a:chOff x="159565" y="5512035"/>
            <a:chExt cx="3593023" cy="402931"/>
          </a:xfrm>
        </p:grpSpPr>
        <p:sp>
          <p:nvSpPr>
            <p:cNvPr id="57" name="Ορθογώνιο 56"/>
            <p:cNvSpPr/>
            <p:nvPr/>
          </p:nvSpPr>
          <p:spPr>
            <a:xfrm>
              <a:off x="159565" y="5537329"/>
              <a:ext cx="1378904" cy="369332"/>
            </a:xfrm>
            <a:prstGeom prst="rect">
              <a:avLst/>
            </a:prstGeom>
          </p:spPr>
          <p:txBody>
            <a:bodyPr wrap="none">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 ορισμού:</a:t>
              </a:r>
              <a:endParaRPr lang="el-GR" dirty="0"/>
            </a:p>
          </p:txBody>
        </p:sp>
        <mc:AlternateContent xmlns:mc="http://schemas.openxmlformats.org/markup-compatibility/2006" xmlns:a14="http://schemas.microsoft.com/office/drawing/2010/main">
          <mc:Choice Requires="a14">
            <p:sp>
              <p:nvSpPr>
                <p:cNvPr id="58" name="Ορθογώνιο 57"/>
                <p:cNvSpPr/>
                <p:nvPr/>
              </p:nvSpPr>
              <p:spPr>
                <a:xfrm>
                  <a:off x="1469591" y="5512035"/>
                  <a:ext cx="2282997"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𝒅𝒔</m:t>
                        </m:r>
                        <m:r>
                          <a:rPr lang="en-US" b="1" i="1" smtClean="0">
                            <a:solidFill>
                              <a:srgbClr val="FF0000"/>
                            </a:solidFill>
                            <a:latin typeface="Cambria Math" panose="02040503050406030204" pitchFamily="18" charset="0"/>
                            <a:ea typeface="Cambria Math" panose="02040503050406030204" pitchFamily="18" charset="0"/>
                          </a:rPr>
                          <m:t> </m:t>
                        </m:r>
                        <m:func>
                          <m:funcPr>
                            <m:ctrlPr>
                              <a:rPr lang="en-US" b="1" i="1" smtClean="0">
                                <a:solidFill>
                                  <a:srgbClr val="FF0000"/>
                                </a:solidFill>
                                <a:latin typeface="Cambria Math" panose="02040503050406030204" pitchFamily="18" charset="0"/>
                                <a:ea typeface="Cambria Math" panose="02040503050406030204" pitchFamily="18" charset="0"/>
                              </a:rPr>
                            </m:ctrlPr>
                          </m:funcPr>
                          <m:fName>
                            <m:r>
                              <a:rPr lang="en-US" b="1" i="0" smtClean="0">
                                <a:solidFill>
                                  <a:srgbClr val="FF0000"/>
                                </a:solidFill>
                                <a:latin typeface="Cambria Math" panose="02040503050406030204" pitchFamily="18" charset="0"/>
                                <a:ea typeface="Cambria Math" panose="02040503050406030204" pitchFamily="18" charset="0"/>
                              </a:rPr>
                              <m:t>𝐜𝐨𝐬</m:t>
                            </m:r>
                          </m:fName>
                          <m:e>
                            <m:r>
                              <a:rPr lang="el-GR" b="0" i="1" smtClean="0">
                                <a:solidFill>
                                  <a:srgbClr val="FF0000"/>
                                </a:solidFill>
                                <a:latin typeface="Cambria Math" panose="02040503050406030204" pitchFamily="18" charset="0"/>
                                <a:ea typeface="Cambria Math" panose="02040503050406030204" pitchFamily="18" charset="0"/>
                              </a:rPr>
                              <m:t>𝜑</m:t>
                            </m:r>
                          </m:e>
                        </m:func>
                      </m:oMath>
                    </m:oMathPara>
                  </a14:m>
                  <a:endParaRPr lang="el-GR" dirty="0"/>
                </a:p>
              </p:txBody>
            </p:sp>
          </mc:Choice>
          <mc:Fallback xmlns="">
            <p:sp>
              <p:nvSpPr>
                <p:cNvPr id="58" name="Ορθογώνιο 57"/>
                <p:cNvSpPr>
                  <a:spLocks noRot="1" noChangeAspect="1" noMove="1" noResize="1" noEditPoints="1" noAdjustHandles="1" noChangeArrowheads="1" noChangeShapeType="1" noTextEdit="1"/>
                </p:cNvSpPr>
                <p:nvPr/>
              </p:nvSpPr>
              <p:spPr>
                <a:xfrm>
                  <a:off x="1469591" y="5512035"/>
                  <a:ext cx="2282997" cy="402931"/>
                </a:xfrm>
                <a:prstGeom prst="rect">
                  <a:avLst/>
                </a:prstGeom>
                <a:blipFill>
                  <a:blip r:embed="rId6"/>
                  <a:stretch>
                    <a:fillRect b="-6061"/>
                  </a:stretch>
                </a:blipFill>
              </p:spPr>
              <p:txBody>
                <a:bodyPr/>
                <a:lstStyle/>
                <a:p>
                  <a:r>
                    <a:rPr lang="el-GR">
                      <a:noFill/>
                    </a:rPr>
                    <a:t> </a:t>
                  </a:r>
                </a:p>
              </p:txBody>
            </p:sp>
          </mc:Fallback>
        </mc:AlternateContent>
      </p:grpSp>
      <p:grpSp>
        <p:nvGrpSpPr>
          <p:cNvPr id="80" name="Ομάδα 79"/>
          <p:cNvGrpSpPr/>
          <p:nvPr/>
        </p:nvGrpSpPr>
        <p:grpSpPr>
          <a:xfrm>
            <a:off x="147842" y="6201509"/>
            <a:ext cx="2950163" cy="518540"/>
            <a:chOff x="147842" y="5967049"/>
            <a:chExt cx="2950163" cy="518540"/>
          </a:xfrm>
        </p:grpSpPr>
        <p:sp>
          <p:nvSpPr>
            <p:cNvPr id="59" name="Ορθογώνιο 58"/>
            <p:cNvSpPr/>
            <p:nvPr/>
          </p:nvSpPr>
          <p:spPr>
            <a:xfrm>
              <a:off x="147842" y="6058206"/>
              <a:ext cx="2007024" cy="335756"/>
            </a:xfrm>
            <a:prstGeom prst="rect">
              <a:avLst/>
            </a:prstGeom>
          </p:spPr>
          <p:txBody>
            <a:bodyPr wrap="none">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Έχουμε αποδείξει:</a:t>
              </a:r>
              <a:endParaRPr lang="el-GR" dirty="0"/>
            </a:p>
          </p:txBody>
        </p:sp>
        <mc:AlternateContent xmlns:mc="http://schemas.openxmlformats.org/markup-compatibility/2006" xmlns:a14="http://schemas.microsoft.com/office/drawing/2010/main">
          <mc:Choice Requires="a14">
            <p:sp>
              <p:nvSpPr>
                <p:cNvPr id="60" name="TextBox 59"/>
                <p:cNvSpPr txBox="1"/>
                <p:nvPr/>
              </p:nvSpPr>
              <p:spPr>
                <a:xfrm>
                  <a:off x="2157043" y="5967049"/>
                  <a:ext cx="940962"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num>
                          <m:den>
                            <m:r>
                              <a:rPr lang="en-US" b="1" i="1" smtClean="0">
                                <a:solidFill>
                                  <a:srgbClr val="FF0000"/>
                                </a:solidFill>
                                <a:latin typeface="Cambria Math" panose="02040503050406030204" pitchFamily="18" charset="0"/>
                              </a:rPr>
                              <m:t>𝟐</m:t>
                            </m:r>
                            <m:r>
                              <a:rPr lang="el-GR" b="1" i="1" smtClean="0">
                                <a:solidFill>
                                  <a:srgbClr val="FF0000"/>
                                </a:solidFill>
                                <a:latin typeface="Cambria Math" panose="02040503050406030204" pitchFamily="18" charset="0"/>
                              </a:rPr>
                              <m:t>𝝅</m:t>
                            </m:r>
                            <m:r>
                              <a:rPr lang="en-US" b="1" i="1" smtClean="0">
                                <a:solidFill>
                                  <a:srgbClr val="FF0000"/>
                                </a:solidFill>
                                <a:latin typeface="Cambria Math" panose="02040503050406030204" pitchFamily="18" charset="0"/>
                              </a:rPr>
                              <m:t>𝒓</m:t>
                            </m:r>
                          </m:den>
                        </m:f>
                      </m:oMath>
                    </m:oMathPara>
                  </a14:m>
                  <a:endParaRPr lang="el-GR" b="1"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157043" y="5967049"/>
                  <a:ext cx="940962" cy="518540"/>
                </a:xfrm>
                <a:prstGeom prst="rect">
                  <a:avLst/>
                </a:prstGeom>
                <a:blipFill>
                  <a:blip r:embed="rId7"/>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2" name="Ορθογώνιο 61"/>
              <p:cNvSpPr/>
              <p:nvPr/>
            </p:nvSpPr>
            <p:spPr>
              <a:xfrm>
                <a:off x="4229445" y="5245824"/>
                <a:ext cx="2244332"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n-US"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n-US" sz="1600" b="1" i="1" smtClean="0">
                          <a:solidFill>
                            <a:srgbClr val="FF0000"/>
                          </a:solidFill>
                          <a:latin typeface="Cambria Math" panose="02040503050406030204" pitchFamily="18" charset="0"/>
                          <a:ea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sSub>
                            <m:sSubPr>
                              <m:ctrlPr>
                                <a:rPr lang="en-US" sz="1600" b="1" i="1" smtClean="0">
                                  <a:solidFill>
                                    <a:srgbClr val="FF0000"/>
                                  </a:solidFill>
                                  <a:latin typeface="Cambria Math" panose="02040503050406030204" pitchFamily="18" charset="0"/>
                                </a:rPr>
                              </m:ctrlPr>
                            </m:sSubPr>
                            <m:e>
                              <m:r>
                                <a:rPr lang="el-GR" sz="1600" b="1" i="1" smtClean="0">
                                  <a:solidFill>
                                    <a:srgbClr val="FF0000"/>
                                  </a:solidFill>
                                  <a:latin typeface="Cambria Math" panose="02040503050406030204" pitchFamily="18" charset="0"/>
                                </a:rPr>
                                <m:t>𝝁</m:t>
                              </m:r>
                            </m:e>
                            <m:sub>
                              <m:r>
                                <a:rPr lang="el-GR" sz="1600" b="1" i="1" smtClean="0">
                                  <a:solidFill>
                                    <a:srgbClr val="FF0000"/>
                                  </a:solidFill>
                                  <a:latin typeface="Cambria Math" panose="02040503050406030204" pitchFamily="18" charset="0"/>
                                </a:rPr>
                                <m:t>𝟎</m:t>
                              </m:r>
                            </m:sub>
                          </m:sSub>
                          <m:r>
                            <a:rPr lang="en-US" sz="1600" b="1" i="1" smtClean="0">
                              <a:solidFill>
                                <a:srgbClr val="FF0000"/>
                              </a:solidFill>
                              <a:latin typeface="Cambria Math" panose="02040503050406030204" pitchFamily="18" charset="0"/>
                            </a:rPr>
                            <m:t>𝑰</m:t>
                          </m:r>
                        </m:num>
                        <m:den>
                          <m:r>
                            <a:rPr lang="en-US"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r>
                            <a:rPr lang="en-US" sz="1600" b="1" i="1" smtClean="0">
                              <a:solidFill>
                                <a:srgbClr val="FF0000"/>
                              </a:solidFill>
                              <a:latin typeface="Cambria Math" panose="02040503050406030204" pitchFamily="18" charset="0"/>
                            </a:rPr>
                            <m:t>𝒓</m:t>
                          </m:r>
                        </m:den>
                      </m:f>
                      <m:r>
                        <a:rPr lang="en-US" sz="1600" b="1" i="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rPr>
                        <m:t>𝒓</m:t>
                      </m:r>
                      <m:r>
                        <a:rPr lang="en-US" sz="1600" b="1" i="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rPr>
                        <m:t>𝒅</m:t>
                      </m:r>
                      <m:r>
                        <a:rPr lang="el-GR" sz="1600" b="1" i="1" smtClean="0">
                          <a:solidFill>
                            <a:srgbClr val="FF0000"/>
                          </a:solidFill>
                          <a:latin typeface="Cambria Math" panose="02040503050406030204" pitchFamily="18" charset="0"/>
                        </a:rPr>
                        <m:t>𝜽</m:t>
                      </m:r>
                      <m:r>
                        <a:rPr lang="el-GR" sz="1600" b="1" i="1" smtClean="0">
                          <a:solidFill>
                            <a:srgbClr val="FF0000"/>
                          </a:solidFill>
                          <a:latin typeface="Cambria Math" panose="02040503050406030204" pitchFamily="18" charset="0"/>
                        </a:rPr>
                        <m:t> ⟹</m:t>
                      </m:r>
                    </m:oMath>
                  </m:oMathPara>
                </a14:m>
                <a:endParaRPr lang="el-GR" sz="1600" dirty="0"/>
              </a:p>
            </p:txBody>
          </p:sp>
        </mc:Choice>
        <mc:Fallback xmlns="">
          <p:sp>
            <p:nvSpPr>
              <p:cNvPr id="62" name="Ορθογώνιο 61"/>
              <p:cNvSpPr>
                <a:spLocks noRot="1" noChangeAspect="1" noMove="1" noResize="1" noEditPoints="1" noAdjustHandles="1" noChangeArrowheads="1" noChangeShapeType="1" noTextEdit="1"/>
              </p:cNvSpPr>
              <p:nvPr/>
            </p:nvSpPr>
            <p:spPr>
              <a:xfrm>
                <a:off x="4229445" y="5245824"/>
                <a:ext cx="2244332" cy="553357"/>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06908" y="5143320"/>
                <a:ext cx="2382512" cy="763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1600" b="1" i="1" smtClean="0">
                              <a:solidFill>
                                <a:srgbClr val="FF0000"/>
                              </a:solidFill>
                              <a:latin typeface="Cambria Math" panose="02040503050406030204" pitchFamily="18" charset="0"/>
                            </a:rPr>
                          </m:ctrlPr>
                        </m:naryPr>
                        <m:sub>
                          <m:r>
                            <m:rPr>
                              <m:brk m:alnAt="24"/>
                            </m:rPr>
                            <a:rPr lang="en-US" sz="1600" b="1" i="1" smtClean="0">
                              <a:solidFill>
                                <a:srgbClr val="FF0000"/>
                              </a:solidFill>
                              <a:latin typeface="Cambria Math" panose="02040503050406030204" pitchFamily="18" charset="0"/>
                            </a:rPr>
                            <m:t>𝑪</m:t>
                          </m:r>
                        </m:sub>
                        <m:sup/>
                        <m:e>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𝑩</m:t>
                              </m:r>
                            </m:e>
                          </m:acc>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𝒅</m:t>
                          </m:r>
                          <m:acc>
                            <m:accPr>
                              <m:chr m:val="⃗"/>
                              <m:ctrlPr>
                                <a:rPr lang="en-US" sz="1600" b="1" i="1" smtClean="0">
                                  <a:solidFill>
                                    <a:srgbClr val="FF0000"/>
                                  </a:solidFill>
                                  <a:latin typeface="Cambria Math" panose="02040503050406030204" pitchFamily="18" charset="0"/>
                                  <a:ea typeface="Cambria Math" panose="02040503050406030204" pitchFamily="18" charset="0"/>
                                </a:rPr>
                              </m:ctrlPr>
                            </m:accPr>
                            <m:e>
                              <m:r>
                                <a:rPr lang="en-US" sz="1600" b="1" i="1" smtClean="0">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rPr>
                        <m:t>=</m:t>
                      </m:r>
                      <m:nary>
                        <m:naryPr>
                          <m:limLoc m:val="undOvr"/>
                          <m:ctrlPr>
                            <a:rPr lang="el-GR" sz="1600" b="1" i="1" smtClean="0">
                              <a:solidFill>
                                <a:srgbClr val="FF0000"/>
                              </a:solidFill>
                              <a:latin typeface="Cambria Math" panose="02040503050406030204" pitchFamily="18" charset="0"/>
                            </a:rPr>
                          </m:ctrlPr>
                        </m:naryPr>
                        <m:sub>
                          <m:r>
                            <m:rPr>
                              <m:brk m:alnAt="24"/>
                            </m:rPr>
                            <a:rPr lang="el-GR" sz="1600" b="1" i="1" smtClean="0">
                              <a:solidFill>
                                <a:srgbClr val="FF0000"/>
                              </a:solidFill>
                              <a:latin typeface="Cambria Math" panose="02040503050406030204" pitchFamily="18" charset="0"/>
                            </a:rPr>
                            <m:t>𝟎</m:t>
                          </m:r>
                        </m:sub>
                        <m:sup>
                          <m:r>
                            <a:rPr lang="el-GR"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sup>
                        <m:e>
                          <m:f>
                            <m:fPr>
                              <m:ctrlPr>
                                <a:rPr lang="en-US" sz="1600" b="1" i="1" smtClean="0">
                                  <a:solidFill>
                                    <a:srgbClr val="FF0000"/>
                                  </a:solidFill>
                                  <a:latin typeface="Cambria Math" panose="02040503050406030204" pitchFamily="18" charset="0"/>
                                </a:rPr>
                              </m:ctrlPr>
                            </m:fPr>
                            <m:num>
                              <m:sSub>
                                <m:sSubPr>
                                  <m:ctrlPr>
                                    <a:rPr lang="en-US" sz="1600" b="1" i="1" smtClean="0">
                                      <a:solidFill>
                                        <a:srgbClr val="FF0000"/>
                                      </a:solidFill>
                                      <a:latin typeface="Cambria Math" panose="02040503050406030204" pitchFamily="18" charset="0"/>
                                    </a:rPr>
                                  </m:ctrlPr>
                                </m:sSubPr>
                                <m:e>
                                  <m:r>
                                    <a:rPr lang="el-GR" sz="1600" b="1" i="1" smtClean="0">
                                      <a:solidFill>
                                        <a:srgbClr val="FF0000"/>
                                      </a:solidFill>
                                      <a:latin typeface="Cambria Math" panose="02040503050406030204" pitchFamily="18" charset="0"/>
                                    </a:rPr>
                                    <m:t>𝝁</m:t>
                                  </m:r>
                                </m:e>
                                <m:sub>
                                  <m:r>
                                    <a:rPr lang="el-GR" sz="1600" b="1" i="1" smtClean="0">
                                      <a:solidFill>
                                        <a:srgbClr val="FF0000"/>
                                      </a:solidFill>
                                      <a:latin typeface="Cambria Math" panose="02040503050406030204" pitchFamily="18" charset="0"/>
                                    </a:rPr>
                                    <m:t>𝟎</m:t>
                                  </m:r>
                                </m:sub>
                              </m:sSub>
                              <m:r>
                                <a:rPr lang="en-US" sz="1600" b="1" i="1" smtClean="0">
                                  <a:solidFill>
                                    <a:srgbClr val="FF0000"/>
                                  </a:solidFill>
                                  <a:latin typeface="Cambria Math" panose="02040503050406030204" pitchFamily="18" charset="0"/>
                                </a:rPr>
                                <m:t>𝑰</m:t>
                              </m:r>
                            </m:num>
                            <m:den>
                              <m:r>
                                <a:rPr lang="en-US"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den>
                          </m:f>
                          <m:r>
                            <a:rPr lang="en-US" sz="1600" b="1" i="1" smtClean="0">
                              <a:solidFill>
                                <a:srgbClr val="FF0000"/>
                              </a:solidFill>
                              <a:latin typeface="Cambria Math" panose="02040503050406030204" pitchFamily="18" charset="0"/>
                            </a:rPr>
                            <m:t>𝒅</m:t>
                          </m:r>
                          <m:r>
                            <a:rPr lang="el-GR" sz="1600" b="1" i="1" smtClean="0">
                              <a:solidFill>
                                <a:srgbClr val="FF0000"/>
                              </a:solidFill>
                              <a:latin typeface="Cambria Math" panose="02040503050406030204" pitchFamily="18" charset="0"/>
                            </a:rPr>
                            <m:t>𝜽</m:t>
                          </m:r>
                          <m:r>
                            <a:rPr lang="el-GR" sz="1600" b="1" i="1" smtClean="0">
                              <a:solidFill>
                                <a:srgbClr val="FF0000"/>
                              </a:solidFill>
                              <a:latin typeface="Cambria Math" panose="02040503050406030204" pitchFamily="18" charset="0"/>
                            </a:rPr>
                            <m:t> ⟹</m:t>
                          </m:r>
                          <m:r>
                            <m:rPr>
                              <m:nor/>
                            </m:rPr>
                            <a:rPr lang="el-GR" sz="1600" dirty="0"/>
                            <m:t> </m:t>
                          </m:r>
                        </m:e>
                      </m:nary>
                    </m:oMath>
                  </m:oMathPara>
                </a14:m>
                <a:endParaRPr lang="el-GR" sz="1600" b="1" dirty="0"/>
              </a:p>
            </p:txBody>
          </p:sp>
        </mc:Choice>
        <mc:Fallback xmlns="">
          <p:sp>
            <p:nvSpPr>
              <p:cNvPr id="63" name="TextBox 62"/>
              <p:cNvSpPr txBox="1">
                <a:spLocks noRot="1" noChangeAspect="1" noMove="1" noResize="1" noEditPoints="1" noAdjustHandles="1" noChangeArrowheads="1" noChangeShapeType="1" noTextEdit="1"/>
              </p:cNvSpPr>
              <p:nvPr/>
            </p:nvSpPr>
            <p:spPr>
              <a:xfrm>
                <a:off x="6506908" y="5143320"/>
                <a:ext cx="2382512" cy="763479"/>
              </a:xfrm>
              <a:prstGeom prst="rect">
                <a:avLst/>
              </a:prstGeom>
              <a:blipFill>
                <a:blip r:embed="rId9"/>
                <a:stretch>
                  <a:fillRect/>
                </a:stretch>
              </a:blipFill>
            </p:spPr>
            <p:txBody>
              <a:bodyPr/>
              <a:lstStyle/>
              <a:p>
                <a:r>
                  <a:rPr lang="el-GR">
                    <a:noFill/>
                  </a:rPr>
                  <a:t> </a:t>
                </a:r>
              </a:p>
            </p:txBody>
          </p:sp>
        </mc:Fallback>
      </mc:AlternateContent>
      <p:grpSp>
        <p:nvGrpSpPr>
          <p:cNvPr id="69" name="Ομάδα 68"/>
          <p:cNvGrpSpPr/>
          <p:nvPr/>
        </p:nvGrpSpPr>
        <p:grpSpPr>
          <a:xfrm>
            <a:off x="5404365" y="5396985"/>
            <a:ext cx="293078" cy="453279"/>
            <a:chOff x="5427785" y="5924188"/>
            <a:chExt cx="293078" cy="453279"/>
          </a:xfrm>
        </p:grpSpPr>
        <p:cxnSp>
          <p:nvCxnSpPr>
            <p:cNvPr id="66" name="Ευθεία γραμμή σύνδεσης 65"/>
            <p:cNvCxnSpPr/>
            <p:nvPr/>
          </p:nvCxnSpPr>
          <p:spPr>
            <a:xfrm flipH="1">
              <a:off x="5427785" y="6053467"/>
              <a:ext cx="105508" cy="324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flipH="1">
              <a:off x="5615355" y="5924188"/>
              <a:ext cx="105508" cy="324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0" name="TextBox 69"/>
              <p:cNvSpPr txBox="1"/>
              <p:nvPr/>
            </p:nvSpPr>
            <p:spPr>
              <a:xfrm>
                <a:off x="8816354" y="5153931"/>
                <a:ext cx="2382512" cy="763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1600" b="1" i="1" smtClean="0">
                              <a:solidFill>
                                <a:srgbClr val="FF0000"/>
                              </a:solidFill>
                              <a:latin typeface="Cambria Math" panose="02040503050406030204" pitchFamily="18" charset="0"/>
                            </a:rPr>
                          </m:ctrlPr>
                        </m:naryPr>
                        <m:sub>
                          <m:r>
                            <m:rPr>
                              <m:brk m:alnAt="24"/>
                            </m:rPr>
                            <a:rPr lang="en-US" sz="1600" b="1" i="1" smtClean="0">
                              <a:solidFill>
                                <a:srgbClr val="FF0000"/>
                              </a:solidFill>
                              <a:latin typeface="Cambria Math" panose="02040503050406030204" pitchFamily="18" charset="0"/>
                            </a:rPr>
                            <m:t>𝑪</m:t>
                          </m:r>
                        </m:sub>
                        <m:sup/>
                        <m:e>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𝑩</m:t>
                              </m:r>
                            </m:e>
                          </m:acc>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𝒅</m:t>
                          </m:r>
                          <m:acc>
                            <m:accPr>
                              <m:chr m:val="⃗"/>
                              <m:ctrlPr>
                                <a:rPr lang="en-US" sz="1600" b="1" i="1" smtClean="0">
                                  <a:solidFill>
                                    <a:srgbClr val="FF0000"/>
                                  </a:solidFill>
                                  <a:latin typeface="Cambria Math" panose="02040503050406030204" pitchFamily="18" charset="0"/>
                                  <a:ea typeface="Cambria Math" panose="02040503050406030204" pitchFamily="18" charset="0"/>
                                </a:rPr>
                              </m:ctrlPr>
                            </m:accPr>
                            <m:e>
                              <m:r>
                                <a:rPr lang="en-US" sz="1600" b="1" i="1" smtClean="0">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sSub>
                            <m:sSubPr>
                              <m:ctrlPr>
                                <a:rPr lang="en-US" sz="1600" b="1" i="1" smtClean="0">
                                  <a:solidFill>
                                    <a:srgbClr val="FF0000"/>
                                  </a:solidFill>
                                  <a:latin typeface="Cambria Math" panose="02040503050406030204" pitchFamily="18" charset="0"/>
                                </a:rPr>
                              </m:ctrlPr>
                            </m:sSubPr>
                            <m:e>
                              <m:r>
                                <a:rPr lang="el-GR" sz="1600" b="1" i="1" smtClean="0">
                                  <a:solidFill>
                                    <a:srgbClr val="FF0000"/>
                                  </a:solidFill>
                                  <a:latin typeface="Cambria Math" panose="02040503050406030204" pitchFamily="18" charset="0"/>
                                </a:rPr>
                                <m:t>𝝁</m:t>
                              </m:r>
                            </m:e>
                            <m:sub>
                              <m:r>
                                <a:rPr lang="el-GR" sz="1600" b="1" i="1" smtClean="0">
                                  <a:solidFill>
                                    <a:srgbClr val="FF0000"/>
                                  </a:solidFill>
                                  <a:latin typeface="Cambria Math" panose="02040503050406030204" pitchFamily="18" charset="0"/>
                                </a:rPr>
                                <m:t>𝟎</m:t>
                              </m:r>
                            </m:sub>
                          </m:sSub>
                          <m:r>
                            <a:rPr lang="en-US" sz="1600" b="1" i="1" smtClean="0">
                              <a:solidFill>
                                <a:srgbClr val="FF0000"/>
                              </a:solidFill>
                              <a:latin typeface="Cambria Math" panose="02040503050406030204" pitchFamily="18" charset="0"/>
                            </a:rPr>
                            <m:t>𝑰</m:t>
                          </m:r>
                        </m:num>
                        <m:den>
                          <m:r>
                            <a:rPr lang="en-US"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den>
                      </m:f>
                      <m:nary>
                        <m:naryPr>
                          <m:limLoc m:val="undOvr"/>
                          <m:ctrlPr>
                            <a:rPr lang="el-GR" sz="1600" b="1" i="1" smtClean="0">
                              <a:solidFill>
                                <a:srgbClr val="FF0000"/>
                              </a:solidFill>
                              <a:latin typeface="Cambria Math" panose="02040503050406030204" pitchFamily="18" charset="0"/>
                            </a:rPr>
                          </m:ctrlPr>
                        </m:naryPr>
                        <m:sub>
                          <m:r>
                            <m:rPr>
                              <m:brk m:alnAt="24"/>
                            </m:rPr>
                            <a:rPr lang="el-GR" sz="1600" b="1" i="1" smtClean="0">
                              <a:solidFill>
                                <a:srgbClr val="FF0000"/>
                              </a:solidFill>
                              <a:latin typeface="Cambria Math" panose="02040503050406030204" pitchFamily="18" charset="0"/>
                            </a:rPr>
                            <m:t>𝟎</m:t>
                          </m:r>
                        </m:sub>
                        <m:sup>
                          <m:r>
                            <a:rPr lang="el-GR"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sup>
                        <m:e>
                          <m:r>
                            <a:rPr lang="en-US" sz="1600" b="1" i="1" smtClean="0">
                              <a:solidFill>
                                <a:srgbClr val="FF0000"/>
                              </a:solidFill>
                              <a:latin typeface="Cambria Math" panose="02040503050406030204" pitchFamily="18" charset="0"/>
                            </a:rPr>
                            <m:t>𝒅</m:t>
                          </m:r>
                          <m:r>
                            <a:rPr lang="el-GR" sz="1600" b="1" i="1" smtClean="0">
                              <a:solidFill>
                                <a:srgbClr val="FF0000"/>
                              </a:solidFill>
                              <a:latin typeface="Cambria Math" panose="02040503050406030204" pitchFamily="18" charset="0"/>
                            </a:rPr>
                            <m:t>𝜽</m:t>
                          </m:r>
                          <m:r>
                            <a:rPr lang="el-GR" sz="1600" b="1" i="1" smtClean="0">
                              <a:solidFill>
                                <a:srgbClr val="FF0000"/>
                              </a:solidFill>
                              <a:latin typeface="Cambria Math" panose="02040503050406030204" pitchFamily="18" charset="0"/>
                            </a:rPr>
                            <m:t> ⟹</m:t>
                          </m:r>
                          <m:r>
                            <m:rPr>
                              <m:nor/>
                            </m:rPr>
                            <a:rPr lang="el-GR" sz="1600" dirty="0"/>
                            <m:t> </m:t>
                          </m:r>
                        </m:e>
                      </m:nary>
                    </m:oMath>
                  </m:oMathPara>
                </a14:m>
                <a:endParaRPr lang="el-GR" sz="16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8816354" y="5153931"/>
                <a:ext cx="2382512" cy="763479"/>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1" name="Ορθογώνιο 70"/>
              <p:cNvSpPr/>
              <p:nvPr/>
            </p:nvSpPr>
            <p:spPr>
              <a:xfrm>
                <a:off x="5316486" y="5898946"/>
                <a:ext cx="2262478" cy="8558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1600" b="1" i="1" smtClean="0">
                              <a:solidFill>
                                <a:srgbClr val="FF0000"/>
                              </a:solidFill>
                              <a:latin typeface="Cambria Math" panose="02040503050406030204" pitchFamily="18" charset="0"/>
                            </a:rPr>
                          </m:ctrlPr>
                        </m:naryPr>
                        <m:sub>
                          <m:r>
                            <m:rPr>
                              <m:brk m:alnAt="24"/>
                            </m:rPr>
                            <a:rPr lang="en-US" sz="1600" b="1" i="1">
                              <a:solidFill>
                                <a:srgbClr val="FF0000"/>
                              </a:solidFill>
                              <a:latin typeface="Cambria Math" panose="02040503050406030204" pitchFamily="18" charset="0"/>
                            </a:rPr>
                            <m:t>𝑪</m:t>
                          </m:r>
                        </m:sub>
                        <m:sup/>
                        <m:e>
                          <m:acc>
                            <m:accPr>
                              <m:chr m:val="⃗"/>
                              <m:ctrlPr>
                                <a:rPr lang="en-US"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n-US"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r>
                        <a:rPr lang="el-GR" sz="1600" b="1" i="1">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sSub>
                            <m:sSubPr>
                              <m:ctrlPr>
                                <a:rPr lang="en-US" sz="1600" b="1" i="1">
                                  <a:solidFill>
                                    <a:srgbClr val="FF0000"/>
                                  </a:solidFill>
                                  <a:latin typeface="Cambria Math" panose="02040503050406030204" pitchFamily="18" charset="0"/>
                                </a:rPr>
                              </m:ctrlPr>
                            </m:sSubPr>
                            <m:e>
                              <m:r>
                                <a:rPr lang="el-GR" sz="1600" b="1" i="1">
                                  <a:solidFill>
                                    <a:srgbClr val="FF0000"/>
                                  </a:solidFill>
                                  <a:latin typeface="Cambria Math" panose="02040503050406030204" pitchFamily="18" charset="0"/>
                                </a:rPr>
                                <m:t>𝝁</m:t>
                              </m:r>
                            </m:e>
                            <m:sub>
                              <m:r>
                                <a:rPr lang="el-GR" sz="1600" b="1" i="1">
                                  <a:solidFill>
                                    <a:srgbClr val="FF0000"/>
                                  </a:solidFill>
                                  <a:latin typeface="Cambria Math" panose="02040503050406030204" pitchFamily="18" charset="0"/>
                                </a:rPr>
                                <m:t>𝟎</m:t>
                              </m:r>
                            </m:sub>
                          </m:sSub>
                          <m:r>
                            <a:rPr lang="en-US" sz="1600" b="1" i="1">
                              <a:solidFill>
                                <a:srgbClr val="FF0000"/>
                              </a:solidFill>
                              <a:latin typeface="Cambria Math" panose="02040503050406030204" pitchFamily="18" charset="0"/>
                            </a:rPr>
                            <m:t>𝑰</m:t>
                          </m:r>
                        </m:num>
                        <m:den>
                          <m:r>
                            <a:rPr lang="en-US" sz="1600" b="1" i="1">
                              <a:solidFill>
                                <a:srgbClr val="FF0000"/>
                              </a:solidFill>
                              <a:latin typeface="Cambria Math" panose="02040503050406030204" pitchFamily="18" charset="0"/>
                            </a:rPr>
                            <m:t>𝟐</m:t>
                          </m:r>
                          <m:r>
                            <a:rPr lang="el-GR" sz="1600" b="1" i="1">
                              <a:solidFill>
                                <a:srgbClr val="FF0000"/>
                              </a:solidFill>
                              <a:latin typeface="Cambria Math" panose="02040503050406030204" pitchFamily="18" charset="0"/>
                            </a:rPr>
                            <m:t>𝝅</m:t>
                          </m:r>
                        </m:den>
                      </m:f>
                      <m:r>
                        <a:rPr lang="el-GR"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r>
                        <a:rPr lang="el-GR" sz="1600" b="1" i="1" smtClean="0">
                          <a:solidFill>
                            <a:srgbClr val="FF0000"/>
                          </a:solidFill>
                          <a:latin typeface="Cambria Math" panose="02040503050406030204" pitchFamily="18" charset="0"/>
                        </a:rPr>
                        <m:t>  ⟹</m:t>
                      </m:r>
                    </m:oMath>
                  </m:oMathPara>
                </a14:m>
                <a:endParaRPr lang="el-GR" sz="1600" dirty="0"/>
              </a:p>
            </p:txBody>
          </p:sp>
        </mc:Choice>
        <mc:Fallback xmlns="">
          <p:sp>
            <p:nvSpPr>
              <p:cNvPr id="71" name="Ορθογώνιο 70"/>
              <p:cNvSpPr>
                <a:spLocks noRot="1" noChangeAspect="1" noMove="1" noResize="1" noEditPoints="1" noAdjustHandles="1" noChangeArrowheads="1" noChangeShapeType="1" noTextEdit="1"/>
              </p:cNvSpPr>
              <p:nvPr/>
            </p:nvSpPr>
            <p:spPr>
              <a:xfrm>
                <a:off x="5316486" y="5898946"/>
                <a:ext cx="2262478" cy="855812"/>
              </a:xfrm>
              <a:prstGeom prst="rect">
                <a:avLst/>
              </a:prstGeom>
              <a:blipFill>
                <a:blip r:embed="rId11"/>
                <a:stretch>
                  <a:fillRect/>
                </a:stretch>
              </a:blipFill>
            </p:spPr>
            <p:txBody>
              <a:bodyPr/>
              <a:lstStyle/>
              <a:p>
                <a:r>
                  <a:rPr lang="el-GR">
                    <a:noFill/>
                  </a:rPr>
                  <a:t> </a:t>
                </a:r>
              </a:p>
            </p:txBody>
          </p:sp>
        </mc:Fallback>
      </mc:AlternateContent>
      <p:grpSp>
        <p:nvGrpSpPr>
          <p:cNvPr id="82" name="Ομάδα 81"/>
          <p:cNvGrpSpPr/>
          <p:nvPr/>
        </p:nvGrpSpPr>
        <p:grpSpPr>
          <a:xfrm>
            <a:off x="6518031" y="6205384"/>
            <a:ext cx="558409" cy="406037"/>
            <a:chOff x="5392618" y="6299168"/>
            <a:chExt cx="558409" cy="406037"/>
          </a:xfrm>
        </p:grpSpPr>
        <p:cxnSp>
          <p:nvCxnSpPr>
            <p:cNvPr id="73" name="Ευθεία γραμμή σύνδεσης 72"/>
            <p:cNvCxnSpPr/>
            <p:nvPr/>
          </p:nvCxnSpPr>
          <p:spPr>
            <a:xfrm flipH="1">
              <a:off x="5392618" y="6453205"/>
              <a:ext cx="216000" cy="252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Ευθεία γραμμή σύνδεσης 75"/>
            <p:cNvCxnSpPr/>
            <p:nvPr/>
          </p:nvCxnSpPr>
          <p:spPr>
            <a:xfrm flipH="1">
              <a:off x="5735027" y="6299168"/>
              <a:ext cx="216000" cy="252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7" name="Ορθογώνιο 76"/>
              <p:cNvSpPr/>
              <p:nvPr/>
            </p:nvSpPr>
            <p:spPr>
              <a:xfrm>
                <a:off x="7792499" y="5791130"/>
                <a:ext cx="1922770" cy="1046697"/>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a:solidFill>
                                <a:srgbClr val="FF0000"/>
                              </a:solidFill>
                              <a:latin typeface="Cambria Math" panose="02040503050406030204" pitchFamily="18" charset="0"/>
                            </a:rPr>
                            <m:t>𝑪</m:t>
                          </m:r>
                        </m:sub>
                        <m:sup/>
                        <m:e>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panose="02040503050406030204" pitchFamily="18" charset="0"/>
                                </a:rPr>
                                <m:t>𝑩</m:t>
                              </m:r>
                            </m:e>
                          </m:acc>
                          <m:r>
                            <a:rPr lang="en-US" sz="2000" b="1" i="1">
                              <a:solidFill>
                                <a:srgbClr val="FF0000"/>
                              </a:solidFill>
                              <a:latin typeface="Cambria Math" panose="02040503050406030204" pitchFamily="18" charset="0"/>
                              <a:ea typeface="Cambria Math" panose="02040503050406030204" pitchFamily="18" charset="0"/>
                            </a:rPr>
                            <m:t>∙</m:t>
                          </m:r>
                          <m:r>
                            <a:rPr lang="en-US" sz="2000" b="1" i="1">
                              <a:solidFill>
                                <a:srgbClr val="FF0000"/>
                              </a:solidFill>
                              <a:latin typeface="Cambria Math" panose="02040503050406030204" pitchFamily="18" charset="0"/>
                              <a:ea typeface="Cambria Math" panose="02040503050406030204" pitchFamily="18" charset="0"/>
                            </a:rPr>
                            <m:t>𝒅</m:t>
                          </m:r>
                          <m:acc>
                            <m:accPr>
                              <m:chr m:val="⃗"/>
                              <m:ctrlPr>
                                <a:rPr lang="en-US" sz="2000" b="1" i="1">
                                  <a:solidFill>
                                    <a:srgbClr val="FF0000"/>
                                  </a:solidFill>
                                  <a:latin typeface="Cambria Math" panose="02040503050406030204" pitchFamily="18" charset="0"/>
                                  <a:ea typeface="Cambria Math" panose="02040503050406030204" pitchFamily="18" charset="0"/>
                                </a:rPr>
                              </m:ctrlPr>
                            </m:accPr>
                            <m:e>
                              <m:r>
                                <a:rPr lang="en-US" sz="2000" b="1" i="1">
                                  <a:solidFill>
                                    <a:srgbClr val="FF0000"/>
                                  </a:solidFill>
                                  <a:latin typeface="Cambria Math" panose="02040503050406030204" pitchFamily="18" charset="0"/>
                                  <a:ea typeface="Cambria Math" panose="02040503050406030204" pitchFamily="18" charset="0"/>
                                </a:rPr>
                                <m:t>𝒔</m:t>
                              </m:r>
                            </m:e>
                          </m:acc>
                        </m:e>
                      </m:nary>
                      <m:r>
                        <a:rPr lang="el-GR" sz="2000" b="1" i="1">
                          <a:solidFill>
                            <a:srgbClr val="FF0000"/>
                          </a:solidFill>
                          <a:latin typeface="Cambria Math" panose="02040503050406030204" pitchFamily="18" charset="0"/>
                        </a:rPr>
                        <m:t>=</m:t>
                      </m:r>
                      <m:sSub>
                        <m:sSubPr>
                          <m:ctrlPr>
                            <a:rPr lang="el-GR" sz="2000" b="1" i="1" smtClean="0">
                              <a:solidFill>
                                <a:srgbClr val="FF0000"/>
                              </a:solidFill>
                              <a:latin typeface="Cambria Math" panose="02040503050406030204" pitchFamily="18" charset="0"/>
                            </a:rPr>
                          </m:ctrlPr>
                        </m:sSubPr>
                        <m:e>
                          <m:r>
                            <a:rPr lang="el-GR" sz="2000" b="1" i="1" smtClean="0">
                              <a:solidFill>
                                <a:srgbClr val="FF0000"/>
                              </a:solidFill>
                              <a:latin typeface="Cambria Math" panose="02040503050406030204" pitchFamily="18" charset="0"/>
                            </a:rPr>
                            <m:t>𝝁</m:t>
                          </m:r>
                        </m:e>
                        <m:sub>
                          <m:r>
                            <a:rPr lang="el-GR" sz="2000" b="1" i="1" smtClean="0">
                              <a:solidFill>
                                <a:srgbClr val="FF0000"/>
                              </a:solidFill>
                              <a:latin typeface="Cambria Math" panose="02040503050406030204" pitchFamily="18" charset="0"/>
                            </a:rPr>
                            <m:t>𝟎</m:t>
                          </m:r>
                        </m:sub>
                      </m:sSub>
                      <m:r>
                        <a:rPr lang="en-US" sz="2000" b="1" i="1" smtClean="0">
                          <a:solidFill>
                            <a:srgbClr val="FF0000"/>
                          </a:solidFill>
                          <a:latin typeface="Cambria Math" panose="02040503050406030204" pitchFamily="18" charset="0"/>
                        </a:rPr>
                        <m:t>𝑰</m:t>
                      </m:r>
                    </m:oMath>
                  </m:oMathPara>
                </a14:m>
                <a:endParaRPr lang="el-GR" sz="2000" dirty="0"/>
              </a:p>
            </p:txBody>
          </p:sp>
        </mc:Choice>
        <mc:Fallback xmlns="">
          <p:sp>
            <p:nvSpPr>
              <p:cNvPr id="77" name="Ορθογώνιο 76"/>
              <p:cNvSpPr>
                <a:spLocks noRot="1" noChangeAspect="1" noMove="1" noResize="1" noEditPoints="1" noAdjustHandles="1" noChangeArrowheads="1" noChangeShapeType="1" noTextEdit="1"/>
              </p:cNvSpPr>
              <p:nvPr/>
            </p:nvSpPr>
            <p:spPr>
              <a:xfrm>
                <a:off x="7792499" y="5791130"/>
                <a:ext cx="1922770" cy="1046697"/>
              </a:xfrm>
              <a:prstGeom prst="rect">
                <a:avLst/>
              </a:prstGeom>
              <a:blipFill>
                <a:blip r:embed="rId12"/>
                <a:stretch>
                  <a:fillRect/>
                </a:stretch>
              </a:blipFill>
              <a:ln w="38100">
                <a:noFill/>
              </a:ln>
            </p:spPr>
            <p:txBody>
              <a:bodyPr/>
              <a:lstStyle/>
              <a:p>
                <a:r>
                  <a:rPr lang="el-GR">
                    <a:noFill/>
                  </a:rPr>
                  <a:t> </a:t>
                </a:r>
              </a:p>
            </p:txBody>
          </p:sp>
        </mc:Fallback>
      </mc:AlternateContent>
      <p:grpSp>
        <p:nvGrpSpPr>
          <p:cNvPr id="88" name="Ομάδα 87"/>
          <p:cNvGrpSpPr/>
          <p:nvPr/>
        </p:nvGrpSpPr>
        <p:grpSpPr>
          <a:xfrm>
            <a:off x="159565" y="5021516"/>
            <a:ext cx="4131081" cy="1800000"/>
            <a:chOff x="159565" y="5021516"/>
            <a:chExt cx="4131081" cy="1800000"/>
          </a:xfrm>
        </p:grpSpPr>
        <p:sp>
          <p:nvSpPr>
            <p:cNvPr id="81" name="Ορθογώνιο 80"/>
            <p:cNvSpPr/>
            <p:nvPr/>
          </p:nvSpPr>
          <p:spPr>
            <a:xfrm>
              <a:off x="159565" y="5021516"/>
              <a:ext cx="3593023" cy="1800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6" name="Ευθύγραμμο βέλος σύνδεσης 85"/>
            <p:cNvCxnSpPr/>
            <p:nvPr/>
          </p:nvCxnSpPr>
          <p:spPr>
            <a:xfrm>
              <a:off x="3752588" y="5548218"/>
              <a:ext cx="538058"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Ομάδα 90"/>
          <p:cNvGrpSpPr/>
          <p:nvPr/>
        </p:nvGrpSpPr>
        <p:grpSpPr>
          <a:xfrm>
            <a:off x="7836268" y="5928021"/>
            <a:ext cx="4015762" cy="870924"/>
            <a:chOff x="7836268" y="5928021"/>
            <a:chExt cx="4015762" cy="870924"/>
          </a:xfrm>
        </p:grpSpPr>
        <p:sp>
          <p:nvSpPr>
            <p:cNvPr id="89" name="Ορθογώνιο 88"/>
            <p:cNvSpPr/>
            <p:nvPr/>
          </p:nvSpPr>
          <p:spPr>
            <a:xfrm>
              <a:off x="9728621" y="6050471"/>
              <a:ext cx="2123409" cy="584775"/>
            </a:xfrm>
            <a:prstGeom prst="rect">
              <a:avLst/>
            </a:prstGeom>
          </p:spPr>
          <p:txBody>
            <a:bodyPr wrap="square">
              <a:spAutoFit/>
            </a:bodyPr>
            <a:lstStyle/>
            <a:p>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Νόμος</a:t>
              </a:r>
              <a:r>
                <a:rPr lang="en-US"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Ampere </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για το Μαγνητικό Πεδίο</a:t>
              </a:r>
              <a:endParaRPr lang="el-GR" sz="1600" dirty="0"/>
            </a:p>
          </p:txBody>
        </p:sp>
        <p:sp>
          <p:nvSpPr>
            <p:cNvPr id="90" name="Ορθογώνιο 89"/>
            <p:cNvSpPr/>
            <p:nvPr/>
          </p:nvSpPr>
          <p:spPr>
            <a:xfrm>
              <a:off x="7836268" y="5928021"/>
              <a:ext cx="1836000" cy="87092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3" name="Ομάδα 92"/>
          <p:cNvGrpSpPr/>
          <p:nvPr/>
        </p:nvGrpSpPr>
        <p:grpSpPr>
          <a:xfrm>
            <a:off x="334647" y="1045822"/>
            <a:ext cx="7426029" cy="3798298"/>
            <a:chOff x="334647" y="1045822"/>
            <a:chExt cx="7426029" cy="3798298"/>
          </a:xfrm>
        </p:grpSpPr>
        <p:grpSp>
          <p:nvGrpSpPr>
            <p:cNvPr id="20" name="Ομάδα 19"/>
            <p:cNvGrpSpPr/>
            <p:nvPr/>
          </p:nvGrpSpPr>
          <p:grpSpPr>
            <a:xfrm>
              <a:off x="334647" y="1045822"/>
              <a:ext cx="7426029" cy="3794145"/>
              <a:chOff x="909074" y="1045822"/>
              <a:chExt cx="7426029" cy="3794145"/>
            </a:xfrm>
          </p:grpSpPr>
          <p:grpSp>
            <p:nvGrpSpPr>
              <p:cNvPr id="13" name="Ομάδα 12"/>
              <p:cNvGrpSpPr/>
              <p:nvPr/>
            </p:nvGrpSpPr>
            <p:grpSpPr>
              <a:xfrm>
                <a:off x="1729825" y="3626067"/>
                <a:ext cx="454278" cy="369332"/>
                <a:chOff x="1776717" y="3579175"/>
                <a:chExt cx="454278" cy="369332"/>
              </a:xfrm>
            </p:grpSpPr>
            <p:grpSp>
              <p:nvGrpSpPr>
                <p:cNvPr id="4" name="Ομάδα 3"/>
                <p:cNvGrpSpPr/>
                <p:nvPr/>
              </p:nvGrpSpPr>
              <p:grpSpPr>
                <a:xfrm>
                  <a:off x="2050995" y="3628056"/>
                  <a:ext cx="180000" cy="180000"/>
                  <a:chOff x="6635134" y="4011988"/>
                  <a:chExt cx="405000" cy="405000"/>
                </a:xfrm>
              </p:grpSpPr>
              <p:sp>
                <p:nvSpPr>
                  <p:cNvPr id="5" name="Οβάλ 4"/>
                  <p:cNvSpPr/>
                  <p:nvPr/>
                </p:nvSpPr>
                <p:spPr>
                  <a:xfrm>
                    <a:off x="6635134" y="4011988"/>
                    <a:ext cx="405000" cy="4050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p:cNvSpPr/>
                  <p:nvPr/>
                </p:nvSpPr>
                <p:spPr>
                  <a:xfrm>
                    <a:off x="6790047" y="4170249"/>
                    <a:ext cx="81000" cy="8100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Ορθογώνιο 6"/>
                <p:cNvSpPr/>
                <p:nvPr/>
              </p:nvSpPr>
              <p:spPr>
                <a:xfrm>
                  <a:off x="1776717" y="3579175"/>
                  <a:ext cx="274434" cy="369332"/>
                </a:xfrm>
                <a:prstGeom prst="rect">
                  <a:avLst/>
                </a:prstGeom>
              </p:spPr>
              <p:txBody>
                <a:bodyPr wrap="none">
                  <a:spAutoFit/>
                </a:bodyPr>
                <a:lstStyle/>
                <a:p>
                  <a:r>
                    <a:rPr lang="el-GR"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a:t>
                  </a:r>
                  <a:endParaRPr lang="el-GR" i="1" dirty="0">
                    <a:solidFill>
                      <a:srgbClr val="002060"/>
                    </a:solidFill>
                  </a:endParaRPr>
                </a:p>
              </p:txBody>
            </p:sp>
          </p:grpSp>
          <p:sp>
            <p:nvSpPr>
              <p:cNvPr id="9" name="Ορθογώνιο 8"/>
              <p:cNvSpPr/>
              <p:nvPr/>
            </p:nvSpPr>
            <p:spPr>
              <a:xfrm>
                <a:off x="909074" y="1045822"/>
                <a:ext cx="7426029" cy="954107"/>
              </a:xfrm>
              <a:prstGeom prst="rect">
                <a:avLst/>
              </a:prstGeom>
            </p:spPr>
            <p:txBody>
              <a:bodyPr wrap="square">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Θα αποδείξουμε το νόμο του </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 </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παίρνοντας μια τυχαία κλειστή γραμμή </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και ένα ηλεκτρικό ρεύμα που διαπερνά κάθετα,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με φορά προς τα έξω</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την επιφάνεια που περικλείεται από την κλειστή γραμμή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dirty="0">
                  <a:solidFill>
                    <a:srgbClr val="002060"/>
                  </a:solidFill>
                </a:endParaRPr>
              </a:p>
            </p:txBody>
          </p:sp>
          <p:sp>
            <p:nvSpPr>
              <p:cNvPr id="11" name="Ελεύθερη σχεδίαση 10"/>
              <p:cNvSpPr/>
              <p:nvPr/>
            </p:nvSpPr>
            <p:spPr>
              <a:xfrm>
                <a:off x="1194575" y="2335326"/>
                <a:ext cx="1839729" cy="2504641"/>
              </a:xfrm>
              <a:custGeom>
                <a:avLst/>
                <a:gdLst>
                  <a:gd name="connsiteX0" fmla="*/ 845240 w 1830137"/>
                  <a:gd name="connsiteY0" fmla="*/ 372392 h 2832575"/>
                  <a:gd name="connsiteX1" fmla="*/ 434933 w 1830137"/>
                  <a:gd name="connsiteY1" fmla="*/ 559961 h 2832575"/>
                  <a:gd name="connsiteX2" fmla="*/ 364594 w 1830137"/>
                  <a:gd name="connsiteY2" fmla="*/ 1005438 h 2832575"/>
                  <a:gd name="connsiteX3" fmla="*/ 12902 w 1830137"/>
                  <a:gd name="connsiteY3" fmla="*/ 1685377 h 2832575"/>
                  <a:gd name="connsiteX4" fmla="*/ 141856 w 1830137"/>
                  <a:gd name="connsiteY4" fmla="*/ 2693561 h 2832575"/>
                  <a:gd name="connsiteX5" fmla="*/ 751456 w 1830137"/>
                  <a:gd name="connsiteY5" fmla="*/ 2822515 h 2832575"/>
                  <a:gd name="connsiteX6" fmla="*/ 1407948 w 1830137"/>
                  <a:gd name="connsiteY6" fmla="*/ 2681838 h 2832575"/>
                  <a:gd name="connsiteX7" fmla="*/ 1607240 w 1830137"/>
                  <a:gd name="connsiteY7" fmla="*/ 2037069 h 2832575"/>
                  <a:gd name="connsiteX8" fmla="*/ 1829979 w 1830137"/>
                  <a:gd name="connsiteY8" fmla="*/ 1450915 h 2832575"/>
                  <a:gd name="connsiteX9" fmla="*/ 1642410 w 1830137"/>
                  <a:gd name="connsiteY9" fmla="*/ 911653 h 2832575"/>
                  <a:gd name="connsiteX10" fmla="*/ 1618963 w 1830137"/>
                  <a:gd name="connsiteY10" fmla="*/ 372392 h 2832575"/>
                  <a:gd name="connsiteX11" fmla="*/ 1361056 w 1830137"/>
                  <a:gd name="connsiteY11" fmla="*/ 20700 h 2832575"/>
                  <a:gd name="connsiteX12" fmla="*/ 1079702 w 1830137"/>
                  <a:gd name="connsiteY12" fmla="*/ 79315 h 2832575"/>
                  <a:gd name="connsiteX13" fmla="*/ 845240 w 1830137"/>
                  <a:gd name="connsiteY13" fmla="*/ 372392 h 2832575"/>
                  <a:gd name="connsiteX0" fmla="*/ 845240 w 1839979"/>
                  <a:gd name="connsiteY0" fmla="*/ 372392 h 2832575"/>
                  <a:gd name="connsiteX1" fmla="*/ 434933 w 1839979"/>
                  <a:gd name="connsiteY1" fmla="*/ 559961 h 2832575"/>
                  <a:gd name="connsiteX2" fmla="*/ 364594 w 1839979"/>
                  <a:gd name="connsiteY2" fmla="*/ 1005438 h 2832575"/>
                  <a:gd name="connsiteX3" fmla="*/ 12902 w 1839979"/>
                  <a:gd name="connsiteY3" fmla="*/ 1685377 h 2832575"/>
                  <a:gd name="connsiteX4" fmla="*/ 141856 w 1839979"/>
                  <a:gd name="connsiteY4" fmla="*/ 2693561 h 2832575"/>
                  <a:gd name="connsiteX5" fmla="*/ 751456 w 1839979"/>
                  <a:gd name="connsiteY5" fmla="*/ 2822515 h 2832575"/>
                  <a:gd name="connsiteX6" fmla="*/ 1407948 w 1839979"/>
                  <a:gd name="connsiteY6" fmla="*/ 2681838 h 2832575"/>
                  <a:gd name="connsiteX7" fmla="*/ 1607240 w 1839979"/>
                  <a:gd name="connsiteY7" fmla="*/ 2037069 h 2832575"/>
                  <a:gd name="connsiteX8" fmla="*/ 1829979 w 1839979"/>
                  <a:gd name="connsiteY8" fmla="*/ 1450915 h 2832575"/>
                  <a:gd name="connsiteX9" fmla="*/ 1783087 w 1839979"/>
                  <a:gd name="connsiteY9" fmla="*/ 845115 h 2832575"/>
                  <a:gd name="connsiteX10" fmla="*/ 1618963 w 1839979"/>
                  <a:gd name="connsiteY10" fmla="*/ 372392 h 2832575"/>
                  <a:gd name="connsiteX11" fmla="*/ 1361056 w 1839979"/>
                  <a:gd name="connsiteY11" fmla="*/ 20700 h 2832575"/>
                  <a:gd name="connsiteX12" fmla="*/ 1079702 w 1839979"/>
                  <a:gd name="connsiteY12" fmla="*/ 79315 h 2832575"/>
                  <a:gd name="connsiteX13" fmla="*/ 845240 w 1839979"/>
                  <a:gd name="connsiteY13" fmla="*/ 372392 h 2832575"/>
                  <a:gd name="connsiteX0" fmla="*/ 845240 w 1839979"/>
                  <a:gd name="connsiteY0" fmla="*/ 394543 h 2854726"/>
                  <a:gd name="connsiteX1" fmla="*/ 434933 w 1839979"/>
                  <a:gd name="connsiteY1" fmla="*/ 582112 h 2854726"/>
                  <a:gd name="connsiteX2" fmla="*/ 364594 w 1839979"/>
                  <a:gd name="connsiteY2" fmla="*/ 1027589 h 2854726"/>
                  <a:gd name="connsiteX3" fmla="*/ 12902 w 1839979"/>
                  <a:gd name="connsiteY3" fmla="*/ 1707528 h 2854726"/>
                  <a:gd name="connsiteX4" fmla="*/ 141856 w 1839979"/>
                  <a:gd name="connsiteY4" fmla="*/ 2715712 h 2854726"/>
                  <a:gd name="connsiteX5" fmla="*/ 751456 w 1839979"/>
                  <a:gd name="connsiteY5" fmla="*/ 2844666 h 2854726"/>
                  <a:gd name="connsiteX6" fmla="*/ 1407948 w 1839979"/>
                  <a:gd name="connsiteY6" fmla="*/ 2703989 h 2854726"/>
                  <a:gd name="connsiteX7" fmla="*/ 1607240 w 1839979"/>
                  <a:gd name="connsiteY7" fmla="*/ 2059220 h 2854726"/>
                  <a:gd name="connsiteX8" fmla="*/ 1829979 w 1839979"/>
                  <a:gd name="connsiteY8" fmla="*/ 1473066 h 2854726"/>
                  <a:gd name="connsiteX9" fmla="*/ 1783087 w 1839979"/>
                  <a:gd name="connsiteY9" fmla="*/ 867266 h 2854726"/>
                  <a:gd name="connsiteX10" fmla="*/ 1618963 w 1839979"/>
                  <a:gd name="connsiteY10" fmla="*/ 394543 h 2854726"/>
                  <a:gd name="connsiteX11" fmla="*/ 1407948 w 1839979"/>
                  <a:gd name="connsiteY11" fmla="*/ 16237 h 2854726"/>
                  <a:gd name="connsiteX12" fmla="*/ 1079702 w 1839979"/>
                  <a:gd name="connsiteY12" fmla="*/ 101466 h 2854726"/>
                  <a:gd name="connsiteX13" fmla="*/ 845240 w 1839979"/>
                  <a:gd name="connsiteY13" fmla="*/ 394543 h 2854726"/>
                  <a:gd name="connsiteX0" fmla="*/ 845240 w 1839036"/>
                  <a:gd name="connsiteY0" fmla="*/ 394543 h 2854726"/>
                  <a:gd name="connsiteX1" fmla="*/ 434933 w 1839036"/>
                  <a:gd name="connsiteY1" fmla="*/ 582112 h 2854726"/>
                  <a:gd name="connsiteX2" fmla="*/ 364594 w 1839036"/>
                  <a:gd name="connsiteY2" fmla="*/ 1027589 h 2854726"/>
                  <a:gd name="connsiteX3" fmla="*/ 12902 w 1839036"/>
                  <a:gd name="connsiteY3" fmla="*/ 1707528 h 2854726"/>
                  <a:gd name="connsiteX4" fmla="*/ 141856 w 1839036"/>
                  <a:gd name="connsiteY4" fmla="*/ 2715712 h 2854726"/>
                  <a:gd name="connsiteX5" fmla="*/ 751456 w 1839036"/>
                  <a:gd name="connsiteY5" fmla="*/ 2844666 h 2854726"/>
                  <a:gd name="connsiteX6" fmla="*/ 1407948 w 1839036"/>
                  <a:gd name="connsiteY6" fmla="*/ 2703989 h 2854726"/>
                  <a:gd name="connsiteX7" fmla="*/ 1607240 w 1839036"/>
                  <a:gd name="connsiteY7" fmla="*/ 2059220 h 2854726"/>
                  <a:gd name="connsiteX8" fmla="*/ 1829979 w 1839036"/>
                  <a:gd name="connsiteY8" fmla="*/ 1473066 h 2854726"/>
                  <a:gd name="connsiteX9" fmla="*/ 1783087 w 1839036"/>
                  <a:gd name="connsiteY9" fmla="*/ 867266 h 2854726"/>
                  <a:gd name="connsiteX10" fmla="*/ 1665855 w 1839036"/>
                  <a:gd name="connsiteY10" fmla="*/ 155010 h 2854726"/>
                  <a:gd name="connsiteX11" fmla="*/ 1407948 w 1839036"/>
                  <a:gd name="connsiteY11" fmla="*/ 16237 h 2854726"/>
                  <a:gd name="connsiteX12" fmla="*/ 1079702 w 1839036"/>
                  <a:gd name="connsiteY12" fmla="*/ 101466 h 2854726"/>
                  <a:gd name="connsiteX13" fmla="*/ 845240 w 1839036"/>
                  <a:gd name="connsiteY13" fmla="*/ 394543 h 2854726"/>
                  <a:gd name="connsiteX0" fmla="*/ 845240 w 1839729"/>
                  <a:gd name="connsiteY0" fmla="*/ 394543 h 2854726"/>
                  <a:gd name="connsiteX1" fmla="*/ 434933 w 1839729"/>
                  <a:gd name="connsiteY1" fmla="*/ 582112 h 2854726"/>
                  <a:gd name="connsiteX2" fmla="*/ 364594 w 1839729"/>
                  <a:gd name="connsiteY2" fmla="*/ 1027589 h 2854726"/>
                  <a:gd name="connsiteX3" fmla="*/ 12902 w 1839729"/>
                  <a:gd name="connsiteY3" fmla="*/ 1707528 h 2854726"/>
                  <a:gd name="connsiteX4" fmla="*/ 141856 w 1839729"/>
                  <a:gd name="connsiteY4" fmla="*/ 2715712 h 2854726"/>
                  <a:gd name="connsiteX5" fmla="*/ 751456 w 1839729"/>
                  <a:gd name="connsiteY5" fmla="*/ 2844666 h 2854726"/>
                  <a:gd name="connsiteX6" fmla="*/ 1407948 w 1839729"/>
                  <a:gd name="connsiteY6" fmla="*/ 2703989 h 2854726"/>
                  <a:gd name="connsiteX7" fmla="*/ 1607240 w 1839729"/>
                  <a:gd name="connsiteY7" fmla="*/ 2059220 h 2854726"/>
                  <a:gd name="connsiteX8" fmla="*/ 1829979 w 1839729"/>
                  <a:gd name="connsiteY8" fmla="*/ 1473066 h 2854726"/>
                  <a:gd name="connsiteX9" fmla="*/ 1783087 w 1839729"/>
                  <a:gd name="connsiteY9" fmla="*/ 867266 h 2854726"/>
                  <a:gd name="connsiteX10" fmla="*/ 1630685 w 1839729"/>
                  <a:gd name="connsiteY10" fmla="*/ 168317 h 2854726"/>
                  <a:gd name="connsiteX11" fmla="*/ 1407948 w 1839729"/>
                  <a:gd name="connsiteY11" fmla="*/ 16237 h 2854726"/>
                  <a:gd name="connsiteX12" fmla="*/ 1079702 w 1839729"/>
                  <a:gd name="connsiteY12" fmla="*/ 101466 h 2854726"/>
                  <a:gd name="connsiteX13" fmla="*/ 845240 w 1839729"/>
                  <a:gd name="connsiteY13" fmla="*/ 394543 h 2854726"/>
                  <a:gd name="connsiteX0" fmla="*/ 845240 w 1839729"/>
                  <a:gd name="connsiteY0" fmla="*/ 382936 h 2843119"/>
                  <a:gd name="connsiteX1" fmla="*/ 434933 w 1839729"/>
                  <a:gd name="connsiteY1" fmla="*/ 570505 h 2843119"/>
                  <a:gd name="connsiteX2" fmla="*/ 364594 w 1839729"/>
                  <a:gd name="connsiteY2" fmla="*/ 1015982 h 2843119"/>
                  <a:gd name="connsiteX3" fmla="*/ 12902 w 1839729"/>
                  <a:gd name="connsiteY3" fmla="*/ 1695921 h 2843119"/>
                  <a:gd name="connsiteX4" fmla="*/ 141856 w 1839729"/>
                  <a:gd name="connsiteY4" fmla="*/ 2704105 h 2843119"/>
                  <a:gd name="connsiteX5" fmla="*/ 751456 w 1839729"/>
                  <a:gd name="connsiteY5" fmla="*/ 2833059 h 2843119"/>
                  <a:gd name="connsiteX6" fmla="*/ 1407948 w 1839729"/>
                  <a:gd name="connsiteY6" fmla="*/ 2692382 h 2843119"/>
                  <a:gd name="connsiteX7" fmla="*/ 1607240 w 1839729"/>
                  <a:gd name="connsiteY7" fmla="*/ 2047613 h 2843119"/>
                  <a:gd name="connsiteX8" fmla="*/ 1829979 w 1839729"/>
                  <a:gd name="connsiteY8" fmla="*/ 1461459 h 2843119"/>
                  <a:gd name="connsiteX9" fmla="*/ 1783087 w 1839729"/>
                  <a:gd name="connsiteY9" fmla="*/ 855659 h 2843119"/>
                  <a:gd name="connsiteX10" fmla="*/ 1630685 w 1839729"/>
                  <a:gd name="connsiteY10" fmla="*/ 156710 h 2843119"/>
                  <a:gd name="connsiteX11" fmla="*/ 1349332 w 1839729"/>
                  <a:gd name="connsiteY11" fmla="*/ 17937 h 2843119"/>
                  <a:gd name="connsiteX12" fmla="*/ 1079702 w 1839729"/>
                  <a:gd name="connsiteY12" fmla="*/ 89859 h 2843119"/>
                  <a:gd name="connsiteX13" fmla="*/ 845240 w 1839729"/>
                  <a:gd name="connsiteY13" fmla="*/ 382936 h 284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9729" h="2843119">
                    <a:moveTo>
                      <a:pt x="845240" y="382936"/>
                    </a:moveTo>
                    <a:cubicBezTo>
                      <a:pt x="737779" y="463044"/>
                      <a:pt x="515041" y="464997"/>
                      <a:pt x="434933" y="570505"/>
                    </a:cubicBezTo>
                    <a:cubicBezTo>
                      <a:pt x="354825" y="676013"/>
                      <a:pt x="434932" y="828413"/>
                      <a:pt x="364594" y="1015982"/>
                    </a:cubicBezTo>
                    <a:cubicBezTo>
                      <a:pt x="294256" y="1203551"/>
                      <a:pt x="50025" y="1414567"/>
                      <a:pt x="12902" y="1695921"/>
                    </a:cubicBezTo>
                    <a:cubicBezTo>
                      <a:pt x="-24221" y="1977275"/>
                      <a:pt x="18764" y="2514582"/>
                      <a:pt x="141856" y="2704105"/>
                    </a:cubicBezTo>
                    <a:cubicBezTo>
                      <a:pt x="264948" y="2893628"/>
                      <a:pt x="540441" y="2835013"/>
                      <a:pt x="751456" y="2833059"/>
                    </a:cubicBezTo>
                    <a:cubicBezTo>
                      <a:pt x="962471" y="2831105"/>
                      <a:pt x="1265317" y="2823290"/>
                      <a:pt x="1407948" y="2692382"/>
                    </a:cubicBezTo>
                    <a:cubicBezTo>
                      <a:pt x="1550579" y="2561474"/>
                      <a:pt x="1536902" y="2252767"/>
                      <a:pt x="1607240" y="2047613"/>
                    </a:cubicBezTo>
                    <a:cubicBezTo>
                      <a:pt x="1677579" y="1842459"/>
                      <a:pt x="1800671" y="1660118"/>
                      <a:pt x="1829979" y="1461459"/>
                    </a:cubicBezTo>
                    <a:cubicBezTo>
                      <a:pt x="1859287" y="1262800"/>
                      <a:pt x="1816303" y="1073117"/>
                      <a:pt x="1783087" y="855659"/>
                    </a:cubicBezTo>
                    <a:cubicBezTo>
                      <a:pt x="1749871" y="638201"/>
                      <a:pt x="1702977" y="296330"/>
                      <a:pt x="1630685" y="156710"/>
                    </a:cubicBezTo>
                    <a:cubicBezTo>
                      <a:pt x="1558393" y="17090"/>
                      <a:pt x="1439209" y="66783"/>
                      <a:pt x="1349332" y="17937"/>
                    </a:cubicBezTo>
                    <a:cubicBezTo>
                      <a:pt x="1259455" y="-30909"/>
                      <a:pt x="1163717" y="29026"/>
                      <a:pt x="1079702" y="89859"/>
                    </a:cubicBezTo>
                    <a:cubicBezTo>
                      <a:pt x="995687" y="150692"/>
                      <a:pt x="952701" y="302828"/>
                      <a:pt x="845240" y="382936"/>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2" name="Ορθογώνιο 91"/>
            <p:cNvSpPr/>
            <p:nvPr/>
          </p:nvSpPr>
          <p:spPr>
            <a:xfrm>
              <a:off x="381806" y="4474788"/>
              <a:ext cx="351378"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endParaRPr lang="el-GR" dirty="0"/>
            </a:p>
          </p:txBody>
        </p:sp>
      </p:grpSp>
      <p:grpSp>
        <p:nvGrpSpPr>
          <p:cNvPr id="29" name="Ομάδα 28"/>
          <p:cNvGrpSpPr/>
          <p:nvPr/>
        </p:nvGrpSpPr>
        <p:grpSpPr>
          <a:xfrm>
            <a:off x="2274279" y="2168770"/>
            <a:ext cx="9823935" cy="904054"/>
            <a:chOff x="2848706" y="2168770"/>
            <a:chExt cx="9823935" cy="904054"/>
          </a:xfrm>
        </p:grpSpPr>
        <p:sp>
          <p:nvSpPr>
            <p:cNvPr id="3" name="Ορθογώνιο 2"/>
            <p:cNvSpPr/>
            <p:nvPr/>
          </p:nvSpPr>
          <p:spPr>
            <a:xfrm>
              <a:off x="3839216" y="2168770"/>
              <a:ext cx="8833425" cy="369332"/>
            </a:xfrm>
            <a:prstGeom prst="rect">
              <a:avLst/>
            </a:prstGeom>
          </p:spPr>
          <p:txBody>
            <a:bodyPr wrap="square">
              <a:spAutoFit/>
            </a:bodyPr>
            <a:lstStyle/>
            <a:p>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Διαιρούμε την κλειστή γραμμή </a:t>
              </a:r>
              <a:r>
                <a:rPr lang="en-US"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σε στοιχειώδη τμήματα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r>
                <a:rPr lang="el-GR"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και επιλέγουμε τυχαία ένα από αυτά</a:t>
              </a:r>
              <a:endParaRPr lang="el-GR" sz="1600" dirty="0">
                <a:solidFill>
                  <a:srgbClr val="002060"/>
                </a:solidFill>
              </a:endParaRPr>
            </a:p>
          </p:txBody>
        </p:sp>
        <p:cxnSp>
          <p:nvCxnSpPr>
            <p:cNvPr id="15" name="Ευθύγραμμο βέλος σύνδεσης 14"/>
            <p:cNvCxnSpPr/>
            <p:nvPr/>
          </p:nvCxnSpPr>
          <p:spPr>
            <a:xfrm flipH="1" flipV="1">
              <a:off x="2848706" y="2496824"/>
              <a:ext cx="117232" cy="576000"/>
            </a:xfrm>
            <a:prstGeom prst="straightConnector1">
              <a:avLst/>
            </a:prstGeom>
            <a:ln w="50800">
              <a:solidFill>
                <a:srgbClr val="3333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921888" y="2544891"/>
                  <a:ext cx="3173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3333FF"/>
                            </a:solidFill>
                            <a:latin typeface="Cambria Math" panose="02040503050406030204" pitchFamily="18" charset="0"/>
                          </a:rPr>
                          <m:t>𝒅</m:t>
                        </m:r>
                        <m:acc>
                          <m:accPr>
                            <m:chr m:val="⃗"/>
                            <m:ctrlPr>
                              <a:rPr lang="en-US" b="1" i="1" smtClean="0">
                                <a:solidFill>
                                  <a:srgbClr val="3333FF"/>
                                </a:solidFill>
                                <a:latin typeface="Cambria Math" panose="02040503050406030204" pitchFamily="18" charset="0"/>
                              </a:rPr>
                            </m:ctrlPr>
                          </m:accPr>
                          <m:e>
                            <m:r>
                              <a:rPr lang="en-US" b="1" i="1" smtClean="0">
                                <a:solidFill>
                                  <a:srgbClr val="3333FF"/>
                                </a:solidFill>
                                <a:latin typeface="Cambria Math" panose="02040503050406030204" pitchFamily="18" charset="0"/>
                              </a:rPr>
                              <m:t>𝒔</m:t>
                            </m:r>
                          </m:e>
                        </m:acc>
                      </m:oMath>
                    </m:oMathPara>
                  </a14:m>
                  <a:endParaRPr lang="el-GR" b="1" dirty="0">
                    <a:solidFill>
                      <a:srgbClr val="3333FF"/>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921888" y="2544891"/>
                  <a:ext cx="317395" cy="276999"/>
                </a:xfrm>
                <a:prstGeom prst="rect">
                  <a:avLst/>
                </a:prstGeom>
                <a:blipFill>
                  <a:blip r:embed="rId3"/>
                  <a:stretch>
                    <a:fillRect l="-19231" r="-11538" b="-6522"/>
                  </a:stretch>
                </a:blipFill>
              </p:spPr>
              <p:txBody>
                <a:bodyPr/>
                <a:lstStyle/>
                <a:p>
                  <a:r>
                    <a:rPr lang="el-GR">
                      <a:noFill/>
                    </a:rPr>
                    <a:t> </a:t>
                  </a:r>
                </a:p>
              </p:txBody>
            </p:sp>
          </mc:Fallback>
        </mc:AlternateContent>
      </p:grpSp>
    </p:spTree>
    <p:extLst>
      <p:ext uri="{BB962C8B-B14F-4D97-AF65-F5344CB8AC3E}">
        <p14:creationId xmlns:p14="http://schemas.microsoft.com/office/powerpoint/2010/main" val="29728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up)">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left)">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left)">
                                      <p:cBhvr>
                                        <p:cTn id="57" dur="500"/>
                                        <p:tgtEl>
                                          <p:spTgt spid="8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left)">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left)">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wipe(left)">
                                      <p:cBhvr>
                                        <p:cTn id="82" dur="500"/>
                                        <p:tgtEl>
                                          <p:spTgt spid="7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left)">
                                      <p:cBhvr>
                                        <p:cTn id="87" dur="500"/>
                                        <p:tgtEl>
                                          <p:spTgt spid="8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wipe(left)">
                                      <p:cBhvr>
                                        <p:cTn id="92" dur="500"/>
                                        <p:tgtEl>
                                          <p:spTgt spid="7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wipe(left)">
                                      <p:cBhvr>
                                        <p:cTn id="9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62" grpId="0"/>
      <p:bldP spid="63" grpId="0"/>
      <p:bldP spid="70" grpId="0"/>
      <p:bldP spid="71"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Ορθογώνιο 14"/>
          <p:cNvSpPr/>
          <p:nvPr/>
        </p:nvSpPr>
        <p:spPr>
          <a:xfrm>
            <a:off x="3692769" y="2051613"/>
            <a:ext cx="8346832" cy="67710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Λόγω συμμετρίας, σε όλα τα σημεία της μαγνητικής γραμμής, το μέτρο της μαγνητικής επαγωγής </a:t>
            </a:r>
            <a:r>
              <a:rPr lang="el-GR" sz="2000" b="1" i="1" dirty="0">
                <a:solidFill>
                  <a:srgbClr val="FF0000"/>
                </a:solidFill>
                <a:latin typeface="Times New Roman" panose="02020603050405020304" pitchFamily="18" charset="0"/>
                <a:cs typeface="Times New Roman" panose="02020603050405020304" pitchFamily="18" charset="0"/>
              </a:rPr>
              <a:t>Β</a:t>
            </a:r>
            <a:r>
              <a:rPr lang="el-GR" b="1" dirty="0">
                <a:latin typeface="Times New Roman" panose="02020603050405020304" pitchFamily="18" charset="0"/>
                <a:cs typeface="Times New Roman" panose="02020603050405020304" pitchFamily="18" charset="0"/>
              </a:rPr>
              <a:t> είναι σταθερό και το διάνυσμα αυτής είναι εφαπτόμενο.</a:t>
            </a:r>
          </a:p>
        </p:txBody>
      </p:sp>
      <p:grpSp>
        <p:nvGrpSpPr>
          <p:cNvPr id="46" name="Ομάδα 45"/>
          <p:cNvGrpSpPr/>
          <p:nvPr/>
        </p:nvGrpSpPr>
        <p:grpSpPr>
          <a:xfrm>
            <a:off x="2649413" y="4865078"/>
            <a:ext cx="5611358" cy="858889"/>
            <a:chOff x="2649413" y="4865078"/>
            <a:chExt cx="5611358" cy="858889"/>
          </a:xfrm>
        </p:grpSpPr>
        <p:sp>
          <p:nvSpPr>
            <p:cNvPr id="29" name="Ορθογώνιο 28"/>
            <p:cNvSpPr/>
            <p:nvPr/>
          </p:nvSpPr>
          <p:spPr>
            <a:xfrm>
              <a:off x="2649413" y="5098589"/>
              <a:ext cx="4021014" cy="369332"/>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Νόμος </a:t>
              </a:r>
              <a:r>
                <a:rPr lang="en-US" b="1" dirty="0">
                  <a:latin typeface="Times New Roman" panose="02020603050405020304" pitchFamily="18" charset="0"/>
                  <a:cs typeface="Times New Roman" panose="02020603050405020304" pitchFamily="18" charset="0"/>
                </a:rPr>
                <a:t>Ampere</a:t>
              </a:r>
              <a:r>
                <a:rPr lang="el-GR" b="1" dirty="0">
                  <a:latin typeface="Times New Roman" panose="02020603050405020304" pitchFamily="18" charset="0"/>
                  <a:cs typeface="Times New Roman" panose="02020603050405020304" pitchFamily="18" charset="0"/>
                </a:rPr>
                <a:t> στη κλειστή γραμμή </a:t>
              </a:r>
              <a:r>
                <a:rPr lang="en-US" b="1" dirty="0">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0" name="TextBox 29"/>
                <p:cNvSpPr txBox="1"/>
                <p:nvPr/>
              </p:nvSpPr>
              <p:spPr>
                <a:xfrm>
                  <a:off x="6693804" y="4865078"/>
                  <a:ext cx="1566967"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oMath>
                    </m:oMathPara>
                  </a14:m>
                  <a:endParaRPr lang="el-GR" b="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693804" y="4865078"/>
                  <a:ext cx="1566967" cy="858889"/>
                </a:xfrm>
                <a:prstGeom prst="rect">
                  <a:avLst/>
                </a:prstGeom>
                <a:blipFill>
                  <a:blip r:embed="rId2"/>
                  <a:stretch>
                    <a:fillRect/>
                  </a:stretch>
                </a:blipFill>
              </p:spPr>
              <p:txBody>
                <a:bodyPr/>
                <a:lstStyle/>
                <a:p>
                  <a:r>
                    <a:rPr lang="el-GR">
                      <a:noFill/>
                    </a:rPr>
                    <a:t> </a:t>
                  </a:r>
                </a:p>
              </p:txBody>
            </p:sp>
          </mc:Fallback>
        </mc:AlternateContent>
      </p:grpSp>
      <p:grpSp>
        <p:nvGrpSpPr>
          <p:cNvPr id="47" name="Ομάδα 46"/>
          <p:cNvGrpSpPr/>
          <p:nvPr/>
        </p:nvGrpSpPr>
        <p:grpSpPr>
          <a:xfrm>
            <a:off x="8213810" y="4543082"/>
            <a:ext cx="2362585" cy="936000"/>
            <a:chOff x="8213810" y="4543082"/>
            <a:chExt cx="2362585" cy="936000"/>
          </a:xfrm>
        </p:grpSpPr>
        <p:sp>
          <p:nvSpPr>
            <p:cNvPr id="31" name="Δεξί άγκιστρο 30"/>
            <p:cNvSpPr/>
            <p:nvPr/>
          </p:nvSpPr>
          <p:spPr>
            <a:xfrm>
              <a:off x="8213810" y="4543082"/>
              <a:ext cx="324000" cy="936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2" name="TextBox 31"/>
                <p:cNvSpPr txBox="1"/>
                <p:nvPr/>
              </p:nvSpPr>
              <p:spPr>
                <a:xfrm>
                  <a:off x="8687224" y="4557832"/>
                  <a:ext cx="1889171"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687224" y="4557832"/>
                  <a:ext cx="1889171" cy="858889"/>
                </a:xfrm>
                <a:prstGeom prst="rect">
                  <a:avLst/>
                </a:prstGeom>
                <a:blipFill>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3" name="TextBox 32"/>
              <p:cNvSpPr txBox="1"/>
              <p:nvPr/>
            </p:nvSpPr>
            <p:spPr>
              <a:xfrm>
                <a:off x="2676164" y="5823631"/>
                <a:ext cx="1927644"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a:solidFill>
                            <a:srgbClr val="FF0000"/>
                          </a:solidFill>
                          <a:latin typeface="Cambria Math" panose="02040503050406030204" pitchFamily="18" charset="0"/>
                        </a:rPr>
                        <m:t>𝑩</m:t>
                      </m:r>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676164" y="5823631"/>
                <a:ext cx="1927644" cy="858889"/>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8" name="Ορθογώνιο 37"/>
              <p:cNvSpPr/>
              <p:nvPr/>
            </p:nvSpPr>
            <p:spPr>
              <a:xfrm>
                <a:off x="4657070" y="6110053"/>
                <a:ext cx="19751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𝟐</m:t>
                      </m:r>
                      <m:r>
                        <a:rPr lang="el-GR" b="1" i="1" smtClean="0">
                          <a:solidFill>
                            <a:srgbClr val="FF0000"/>
                          </a:solidFill>
                          <a:latin typeface="Cambria Math" panose="02040503050406030204" pitchFamily="18" charset="0"/>
                          <a:ea typeface="Cambria Math" panose="02040503050406030204" pitchFamily="18" charset="0"/>
                        </a:rPr>
                        <m:t>𝝅</m:t>
                      </m:r>
                      <m:r>
                        <a:rPr lang="en-US" b="1" i="1" smtClean="0">
                          <a:solidFill>
                            <a:srgbClr val="FF0000"/>
                          </a:solidFill>
                          <a:latin typeface="Cambria Math" panose="02040503050406030204" pitchFamily="18" charset="0"/>
                          <a:ea typeface="Cambria Math" panose="02040503050406030204" pitchFamily="18" charset="0"/>
                        </a:rPr>
                        <m:t>𝒓</m:t>
                      </m:r>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l-GR" b="1" i="1" smtClean="0">
                              <a:solidFill>
                                <a:srgbClr val="FF0000"/>
                              </a:solidFill>
                              <a:latin typeface="Cambria Math" panose="02040503050406030204" pitchFamily="18" charset="0"/>
                              <a:ea typeface="Cambria Math" panose="02040503050406030204" pitchFamily="18" charset="0"/>
                            </a:rPr>
                            <m:t>𝝁</m:t>
                          </m:r>
                        </m:e>
                        <m:sub>
                          <m:r>
                            <a:rPr lang="en-US" b="1" i="1" smtClean="0">
                              <a:solidFill>
                                <a:srgbClr val="FF0000"/>
                              </a:solidFill>
                              <a:latin typeface="Cambria Math" panose="02040503050406030204" pitchFamily="18" charset="0"/>
                              <a:ea typeface="Cambria Math" panose="02040503050406030204" pitchFamily="18" charset="0"/>
                            </a:rPr>
                            <m:t>𝟎</m:t>
                          </m:r>
                        </m:sub>
                      </m:sSub>
                      <m:r>
                        <a:rPr lang="en-US" b="1" i="1" smtClean="0">
                          <a:solidFill>
                            <a:srgbClr val="FF0000"/>
                          </a:solidFill>
                          <a:latin typeface="Cambria Math" panose="02040503050406030204" pitchFamily="18" charset="0"/>
                          <a:ea typeface="Cambria Math" panose="02040503050406030204" pitchFamily="18" charset="0"/>
                        </a:rPr>
                        <m:t>𝑰</m:t>
                      </m:r>
                      <m:r>
                        <a:rPr lang="en-US" b="1" i="1" smtClean="0">
                          <a:solidFill>
                            <a:srgbClr val="FF0000"/>
                          </a:solidFill>
                          <a:latin typeface="Cambria Math" panose="02040503050406030204" pitchFamily="18" charset="0"/>
                          <a:ea typeface="Cambria Math" panose="02040503050406030204" pitchFamily="18" charset="0"/>
                        </a:rPr>
                        <m:t>  ⟹</m:t>
                      </m:r>
                    </m:oMath>
                  </m:oMathPara>
                </a14:m>
                <a:endParaRPr lang="el-GR" dirty="0"/>
              </a:p>
            </p:txBody>
          </p:sp>
        </mc:Choice>
        <mc:Fallback xmlns="">
          <p:sp>
            <p:nvSpPr>
              <p:cNvPr id="38" name="Ορθογώνιο 37"/>
              <p:cNvSpPr>
                <a:spLocks noRot="1" noChangeAspect="1" noMove="1" noResize="1" noEditPoints="1" noAdjustHandles="1" noChangeArrowheads="1" noChangeShapeType="1" noTextEdit="1"/>
              </p:cNvSpPr>
              <p:nvPr/>
            </p:nvSpPr>
            <p:spPr>
              <a:xfrm>
                <a:off x="4657070" y="6110053"/>
                <a:ext cx="1975156" cy="369332"/>
              </a:xfrm>
              <a:prstGeom prst="rect">
                <a:avLst/>
              </a:prstGeom>
              <a:blipFill>
                <a:blip r:embed="rId5"/>
                <a:stretch>
                  <a:fillRect b="-327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Ορθογώνιο 38"/>
              <p:cNvSpPr/>
              <p:nvPr/>
            </p:nvSpPr>
            <p:spPr>
              <a:xfrm>
                <a:off x="6635189" y="5940456"/>
                <a:ext cx="1231234" cy="668516"/>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39" name="Ορθογώνιο 38"/>
              <p:cNvSpPr>
                <a:spLocks noRot="1" noChangeAspect="1" noMove="1" noResize="1" noEditPoints="1" noAdjustHandles="1" noChangeArrowheads="1" noChangeShapeType="1" noTextEdit="1"/>
              </p:cNvSpPr>
              <p:nvPr/>
            </p:nvSpPr>
            <p:spPr>
              <a:xfrm>
                <a:off x="6635189" y="5940456"/>
                <a:ext cx="1231234" cy="668516"/>
              </a:xfrm>
              <a:prstGeom prst="rect">
                <a:avLst/>
              </a:prstGeom>
              <a:blipFill>
                <a:blip r:embed="rId6"/>
                <a:stretch>
                  <a:fillRect/>
                </a:stretch>
              </a:blipFill>
              <a:ln w="38100">
                <a:solidFill>
                  <a:srgbClr val="0070C0"/>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764903" y="4518359"/>
                <a:ext cx="143629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𝒅𝒔</m:t>
                      </m:r>
                    </m:oMath>
                  </m:oMathPara>
                </a14:m>
                <a:endParaRPr lang="el-GR" b="1"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764903" y="4518359"/>
                <a:ext cx="1436291" cy="310598"/>
              </a:xfrm>
              <a:prstGeom prst="rect">
                <a:avLst/>
              </a:prstGeom>
              <a:blipFill>
                <a:blip r:embed="rId7"/>
                <a:stretch>
                  <a:fillRect l="-3830" r="-3830" b="-9804"/>
                </a:stretch>
              </a:blipFill>
            </p:spPr>
            <p:txBody>
              <a:bodyPr/>
              <a:lstStyle/>
              <a:p>
                <a:r>
                  <a:rPr lang="el-GR">
                    <a:noFill/>
                  </a:rPr>
                  <a:t> </a:t>
                </a:r>
              </a:p>
            </p:txBody>
          </p:sp>
        </mc:Fallback>
      </mc:AlternateContent>
      <p:grpSp>
        <p:nvGrpSpPr>
          <p:cNvPr id="79" name="Ομάδα 78"/>
          <p:cNvGrpSpPr/>
          <p:nvPr/>
        </p:nvGrpSpPr>
        <p:grpSpPr>
          <a:xfrm>
            <a:off x="32503" y="634910"/>
            <a:ext cx="12096000" cy="4464897"/>
            <a:chOff x="32503" y="634910"/>
            <a:chExt cx="12096000" cy="4464897"/>
          </a:xfrm>
        </p:grpSpPr>
        <p:sp>
          <p:nvSpPr>
            <p:cNvPr id="3" name="TextBox 2"/>
            <p:cNvSpPr txBox="1"/>
            <p:nvPr/>
          </p:nvSpPr>
          <p:spPr>
            <a:xfrm>
              <a:off x="32503" y="634910"/>
              <a:ext cx="12096000" cy="461665"/>
            </a:xfrm>
            <a:prstGeom prst="rect">
              <a:avLst/>
            </a:prstGeom>
            <a:noFill/>
          </p:spPr>
          <p:txBody>
            <a:bodyPr wrap="square" rtlCol="0">
              <a:spAutoFit/>
            </a:bodyPr>
            <a:lstStyle/>
            <a:p>
              <a:pPr algn="ctr"/>
              <a:r>
                <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Γύρω από Ευθύγραμμο Ρευματοφόρο Αγωγό Πολύ Μεγάλου Μήκους</a:t>
              </a:r>
            </a:p>
          </p:txBody>
        </p:sp>
        <p:grpSp>
          <p:nvGrpSpPr>
            <p:cNvPr id="62" name="Ομάδα 61"/>
            <p:cNvGrpSpPr/>
            <p:nvPr/>
          </p:nvGrpSpPr>
          <p:grpSpPr>
            <a:xfrm>
              <a:off x="1785370" y="1307125"/>
              <a:ext cx="367952" cy="3792682"/>
              <a:chOff x="1527464" y="1307125"/>
              <a:chExt cx="367952" cy="3792682"/>
            </a:xfrm>
          </p:grpSpPr>
          <p:cxnSp>
            <p:nvCxnSpPr>
              <p:cNvPr id="63" name="Ευθεία γραμμή σύνδεσης 62"/>
              <p:cNvCxnSpPr/>
              <p:nvPr/>
            </p:nvCxnSpPr>
            <p:spPr>
              <a:xfrm flipH="1">
                <a:off x="1527464" y="1587680"/>
                <a:ext cx="0" cy="35121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flipV="1">
                <a:off x="1620982" y="1307125"/>
                <a:ext cx="0" cy="509155"/>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0982" y="1377036"/>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grpSp>
      <p:grpSp>
        <p:nvGrpSpPr>
          <p:cNvPr id="83" name="Ομάδα 82"/>
          <p:cNvGrpSpPr/>
          <p:nvPr/>
        </p:nvGrpSpPr>
        <p:grpSpPr>
          <a:xfrm>
            <a:off x="165104" y="1156491"/>
            <a:ext cx="11963399" cy="3630850"/>
            <a:chOff x="165104" y="1156491"/>
            <a:chExt cx="11963399" cy="3630850"/>
          </a:xfrm>
        </p:grpSpPr>
        <p:grpSp>
          <p:nvGrpSpPr>
            <p:cNvPr id="81" name="Ομάδα 80"/>
            <p:cNvGrpSpPr/>
            <p:nvPr/>
          </p:nvGrpSpPr>
          <p:grpSpPr>
            <a:xfrm>
              <a:off x="165104" y="1156491"/>
              <a:ext cx="11963399" cy="3630850"/>
              <a:chOff x="165104" y="1156491"/>
              <a:chExt cx="11963399" cy="3630850"/>
            </a:xfrm>
          </p:grpSpPr>
          <p:grpSp>
            <p:nvGrpSpPr>
              <p:cNvPr id="80" name="Ομάδα 79"/>
              <p:cNvGrpSpPr/>
              <p:nvPr/>
            </p:nvGrpSpPr>
            <p:grpSpPr>
              <a:xfrm>
                <a:off x="165104" y="1156491"/>
                <a:ext cx="11963399" cy="3630850"/>
                <a:chOff x="165104" y="1156491"/>
                <a:chExt cx="11963399" cy="3630850"/>
              </a:xfrm>
            </p:grpSpPr>
            <p:sp>
              <p:nvSpPr>
                <p:cNvPr id="13" name="Ορθογώνιο 12"/>
                <p:cNvSpPr/>
                <p:nvPr/>
              </p:nvSpPr>
              <p:spPr>
                <a:xfrm>
                  <a:off x="3692769" y="1156491"/>
                  <a:ext cx="8435734" cy="92333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Οι γραμμές του μαγνητικού πεδίου που δημιουργεί ο ευθύγραμμος ρευματοφόρος αγωγός είναι ομοαξονικές κυκλικές γραμμές που έχουν τα κέντρα τους πάνω στον αγωγό</a:t>
                  </a:r>
                </a:p>
              </p:txBody>
            </p:sp>
            <p:grpSp>
              <p:nvGrpSpPr>
                <p:cNvPr id="66" name="Ομάδα 65"/>
                <p:cNvGrpSpPr/>
                <p:nvPr/>
              </p:nvGrpSpPr>
              <p:grpSpPr>
                <a:xfrm>
                  <a:off x="165104" y="2007498"/>
                  <a:ext cx="3240000" cy="1080000"/>
                  <a:chOff x="4489940" y="5130672"/>
                  <a:chExt cx="3240000" cy="1080000"/>
                </a:xfrm>
              </p:grpSpPr>
              <p:sp>
                <p:nvSpPr>
                  <p:cNvPr id="67" name="Τόξο 66"/>
                  <p:cNvSpPr/>
                  <p:nvPr/>
                </p:nvSpPr>
                <p:spPr>
                  <a:xfrm>
                    <a:off x="4489940" y="5130672"/>
                    <a:ext cx="3240000" cy="1080000"/>
                  </a:xfrm>
                  <a:prstGeom prst="arc">
                    <a:avLst>
                      <a:gd name="adj1" fmla="val 17518025"/>
                      <a:gd name="adj2" fmla="val 1739469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8" name="Τόξο 67"/>
                  <p:cNvSpPr/>
                  <p:nvPr/>
                </p:nvSpPr>
                <p:spPr>
                  <a:xfrm>
                    <a:off x="5029940" y="5310672"/>
                    <a:ext cx="2160000" cy="720000"/>
                  </a:xfrm>
                  <a:prstGeom prst="arc">
                    <a:avLst>
                      <a:gd name="adj1" fmla="val 17518025"/>
                      <a:gd name="adj2" fmla="val 17468858"/>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9" name="Τόξο 68"/>
                  <p:cNvSpPr/>
                  <p:nvPr/>
                </p:nvSpPr>
                <p:spPr>
                  <a:xfrm>
                    <a:off x="5569940" y="5487368"/>
                    <a:ext cx="1080000" cy="360000"/>
                  </a:xfrm>
                  <a:prstGeom prst="arc">
                    <a:avLst>
                      <a:gd name="adj1" fmla="val 17518025"/>
                      <a:gd name="adj2" fmla="val 1750207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72" name="Ομάδα 71"/>
                <p:cNvGrpSpPr/>
                <p:nvPr/>
              </p:nvGrpSpPr>
              <p:grpSpPr>
                <a:xfrm>
                  <a:off x="165105" y="3707341"/>
                  <a:ext cx="3240000" cy="1080000"/>
                  <a:chOff x="4489940" y="5130672"/>
                  <a:chExt cx="3240000" cy="1080000"/>
                </a:xfrm>
              </p:grpSpPr>
              <p:sp>
                <p:nvSpPr>
                  <p:cNvPr id="73" name="Τόξο 72"/>
                  <p:cNvSpPr/>
                  <p:nvPr/>
                </p:nvSpPr>
                <p:spPr>
                  <a:xfrm>
                    <a:off x="4489940" y="5130672"/>
                    <a:ext cx="3240000" cy="1080000"/>
                  </a:xfrm>
                  <a:prstGeom prst="arc">
                    <a:avLst>
                      <a:gd name="adj1" fmla="val 17518025"/>
                      <a:gd name="adj2" fmla="val 1739469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4" name="Τόξο 73"/>
                  <p:cNvSpPr/>
                  <p:nvPr/>
                </p:nvSpPr>
                <p:spPr>
                  <a:xfrm>
                    <a:off x="5029940" y="5310672"/>
                    <a:ext cx="2160000" cy="720000"/>
                  </a:xfrm>
                  <a:prstGeom prst="arc">
                    <a:avLst>
                      <a:gd name="adj1" fmla="val 17518025"/>
                      <a:gd name="adj2" fmla="val 17468858"/>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5" name="Τόξο 74"/>
                  <p:cNvSpPr/>
                  <p:nvPr/>
                </p:nvSpPr>
                <p:spPr>
                  <a:xfrm>
                    <a:off x="5569940" y="5487368"/>
                    <a:ext cx="1080000" cy="360000"/>
                  </a:xfrm>
                  <a:prstGeom prst="arc">
                    <a:avLst>
                      <a:gd name="adj1" fmla="val 17518025"/>
                      <a:gd name="adj2" fmla="val 1750207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cxnSp>
            <p:nvCxnSpPr>
              <p:cNvPr id="70" name="Ευθεία γραμμή σύνδεσης 69"/>
              <p:cNvCxnSpPr/>
              <p:nvPr/>
            </p:nvCxnSpPr>
            <p:spPr>
              <a:xfrm flipH="1">
                <a:off x="1785377" y="1212545"/>
                <a:ext cx="0" cy="133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7" name="Ευθεία γραμμή σύνδεσης 76"/>
            <p:cNvCxnSpPr/>
            <p:nvPr/>
          </p:nvCxnSpPr>
          <p:spPr>
            <a:xfrm flipH="1">
              <a:off x="1785378" y="3381308"/>
              <a:ext cx="0" cy="8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Ομάδα 84"/>
          <p:cNvGrpSpPr/>
          <p:nvPr/>
        </p:nvGrpSpPr>
        <p:grpSpPr>
          <a:xfrm>
            <a:off x="179467" y="2112123"/>
            <a:ext cx="11860133" cy="1465912"/>
            <a:chOff x="179467" y="2112123"/>
            <a:chExt cx="11860133" cy="1465912"/>
          </a:xfrm>
        </p:grpSpPr>
        <p:grpSp>
          <p:nvGrpSpPr>
            <p:cNvPr id="84" name="Ομάδα 83"/>
            <p:cNvGrpSpPr/>
            <p:nvPr/>
          </p:nvGrpSpPr>
          <p:grpSpPr>
            <a:xfrm>
              <a:off x="179467" y="2826532"/>
              <a:ext cx="11860133" cy="751503"/>
              <a:chOff x="179467" y="2826532"/>
              <a:chExt cx="11860133" cy="751503"/>
            </a:xfrm>
          </p:grpSpPr>
          <p:sp>
            <p:nvSpPr>
              <p:cNvPr id="14" name="Ορθογώνιο 13"/>
              <p:cNvSpPr/>
              <p:nvPr/>
            </p:nvSpPr>
            <p:spPr>
              <a:xfrm>
                <a:off x="3692769" y="2870149"/>
                <a:ext cx="8346831" cy="707886"/>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Για την εφαρμογή του νόμου του </a:t>
                </a:r>
                <a:r>
                  <a:rPr lang="en-US" b="1" dirty="0">
                    <a:latin typeface="Times New Roman" panose="02020603050405020304" pitchFamily="18" charset="0"/>
                    <a:cs typeface="Times New Roman" panose="02020603050405020304" pitchFamily="18" charset="0"/>
                  </a:rPr>
                  <a:t>Ampere</a:t>
                </a:r>
                <a:r>
                  <a:rPr lang="el-GR" b="1" dirty="0">
                    <a:latin typeface="Times New Roman" panose="02020603050405020304" pitchFamily="18" charset="0"/>
                    <a:cs typeface="Times New Roman" panose="02020603050405020304" pitchFamily="18" charset="0"/>
                  </a:rPr>
                  <a:t> παίρνουμε ως κλειστή γραμμή </a:t>
                </a:r>
                <a:r>
                  <a:rPr lang="en-US" sz="2000" b="1" dirty="0">
                    <a:solidFill>
                      <a:srgbClr val="FF0000"/>
                    </a:solidFill>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 μια τυχαία κλειστή μαγνητική γραμμή</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που έχει ακτίνα </a:t>
                </a:r>
                <a:r>
                  <a:rPr lang="en-US" sz="2000" b="1" i="1" dirty="0">
                    <a:solidFill>
                      <a:srgbClr val="FF0000"/>
                    </a:solidFill>
                    <a:latin typeface="Times New Roman" panose="02020603050405020304" pitchFamily="18" charset="0"/>
                    <a:cs typeface="Times New Roman" panose="02020603050405020304" pitchFamily="18" charset="0"/>
                  </a:rPr>
                  <a:t>r</a:t>
                </a:r>
                <a:r>
                  <a:rPr lang="el-GR" b="1" dirty="0">
                    <a:latin typeface="Times New Roman" panose="02020603050405020304" pitchFamily="18" charset="0"/>
                    <a:cs typeface="Times New Roman" panose="02020603050405020304" pitchFamily="18" charset="0"/>
                  </a:rPr>
                  <a:t>.</a:t>
                </a:r>
              </a:p>
            </p:txBody>
          </p:sp>
          <p:sp>
            <p:nvSpPr>
              <p:cNvPr id="52" name="Ορθογώνιο 51"/>
              <p:cNvSpPr/>
              <p:nvPr/>
            </p:nvSpPr>
            <p:spPr>
              <a:xfrm>
                <a:off x="179467" y="2826532"/>
                <a:ext cx="35137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a:t>
                </a:r>
                <a:endParaRPr lang="el-GR" dirty="0"/>
              </a:p>
            </p:txBody>
          </p:sp>
        </p:grpSp>
        <p:grpSp>
          <p:nvGrpSpPr>
            <p:cNvPr id="61" name="Ομάδα 60"/>
            <p:cNvGrpSpPr/>
            <p:nvPr/>
          </p:nvGrpSpPr>
          <p:grpSpPr>
            <a:xfrm>
              <a:off x="566014" y="2112123"/>
              <a:ext cx="1230813" cy="436578"/>
              <a:chOff x="331554" y="2709996"/>
              <a:chExt cx="1230813" cy="436578"/>
            </a:xfrm>
          </p:grpSpPr>
          <p:cxnSp>
            <p:nvCxnSpPr>
              <p:cNvPr id="53" name="Ευθεία γραμμή σύνδεσης 52"/>
              <p:cNvCxnSpPr/>
              <p:nvPr/>
            </p:nvCxnSpPr>
            <p:spPr>
              <a:xfrm flipH="1" flipV="1">
                <a:off x="331554" y="2741372"/>
                <a:ext cx="1230813" cy="4052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Ορθογώνιο 53"/>
              <p:cNvSpPr/>
              <p:nvPr/>
            </p:nvSpPr>
            <p:spPr>
              <a:xfrm>
                <a:off x="337820" y="2709996"/>
                <a:ext cx="284052"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r</a:t>
                </a:r>
                <a:endParaRPr lang="el-GR" sz="2000" i="1" dirty="0"/>
              </a:p>
            </p:txBody>
          </p:sp>
        </p:grpSp>
      </p:grpSp>
      <p:grpSp>
        <p:nvGrpSpPr>
          <p:cNvPr id="88" name="Ομάδα 87"/>
          <p:cNvGrpSpPr/>
          <p:nvPr/>
        </p:nvGrpSpPr>
        <p:grpSpPr>
          <a:xfrm>
            <a:off x="2900242" y="2159018"/>
            <a:ext cx="9139359" cy="2202190"/>
            <a:chOff x="2900242" y="2159018"/>
            <a:chExt cx="9139359" cy="2202190"/>
          </a:xfrm>
        </p:grpSpPr>
        <p:sp>
          <p:nvSpPr>
            <p:cNvPr id="18" name="Ορθογώνιο 17"/>
            <p:cNvSpPr/>
            <p:nvPr/>
          </p:nvSpPr>
          <p:spPr>
            <a:xfrm>
              <a:off x="3692769" y="3684100"/>
              <a:ext cx="8346832" cy="67710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Διαιρούμε την κλειστή γραμμή </a:t>
              </a:r>
              <a:r>
                <a:rPr lang="en-US" sz="2000" b="1" dirty="0">
                  <a:solidFill>
                    <a:srgbClr val="FF0000"/>
                  </a:solidFill>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 σε στοιχειώδη διανυσματικά τμήματα </a:t>
              </a:r>
              <a:r>
                <a:rPr lang="en-US" sz="2000" b="1" i="1" dirty="0">
                  <a:solidFill>
                    <a:srgbClr val="FF0000"/>
                  </a:solidFill>
                  <a:latin typeface="Times New Roman" panose="02020603050405020304" pitchFamily="18" charset="0"/>
                  <a:cs typeface="Times New Roman" panose="02020603050405020304" pitchFamily="18" charset="0"/>
                </a:rPr>
                <a:t>ds</a:t>
              </a:r>
              <a:r>
                <a:rPr lang="el-GR" b="1" dirty="0">
                  <a:latin typeface="Times New Roman" panose="02020603050405020304" pitchFamily="18" charset="0"/>
                  <a:cs typeface="Times New Roman" panose="02020603050405020304" pitchFamily="18" charset="0"/>
                </a:rPr>
                <a:t> και επιλέγουμε τυχαία ένα από αυτά.</a:t>
              </a:r>
            </a:p>
          </p:txBody>
        </p:sp>
        <p:grpSp>
          <p:nvGrpSpPr>
            <p:cNvPr id="59" name="Ομάδα 58"/>
            <p:cNvGrpSpPr/>
            <p:nvPr/>
          </p:nvGrpSpPr>
          <p:grpSpPr>
            <a:xfrm>
              <a:off x="2900242" y="2159018"/>
              <a:ext cx="438219" cy="405336"/>
              <a:chOff x="2570366" y="2778369"/>
              <a:chExt cx="438219" cy="405336"/>
            </a:xfrm>
          </p:grpSpPr>
          <p:cxnSp>
            <p:nvCxnSpPr>
              <p:cNvPr id="57" name="Ευθύγραμμο βέλος σύνδεσης 56"/>
              <p:cNvCxnSpPr/>
              <p:nvPr/>
            </p:nvCxnSpPr>
            <p:spPr>
              <a:xfrm flipH="1" flipV="1">
                <a:off x="2684585" y="2778369"/>
                <a:ext cx="324000" cy="22180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570366" y="2906706"/>
                    <a:ext cx="3173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𝒅</m:t>
                          </m:r>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𝒔</m:t>
                              </m:r>
                            </m:e>
                          </m:acc>
                        </m:oMath>
                      </m:oMathPara>
                    </a14:m>
                    <a:endParaRPr lang="el-GR" b="1"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570366" y="2906706"/>
                    <a:ext cx="317395" cy="276999"/>
                  </a:xfrm>
                  <a:prstGeom prst="rect">
                    <a:avLst/>
                  </a:prstGeom>
                  <a:blipFill>
                    <a:blip r:embed="rId8"/>
                    <a:stretch>
                      <a:fillRect l="-21154" r="-11538" b="-8696"/>
                    </a:stretch>
                  </a:blipFill>
                </p:spPr>
                <p:txBody>
                  <a:bodyPr/>
                  <a:lstStyle/>
                  <a:p>
                    <a:r>
                      <a:rPr lang="el-GR">
                        <a:noFill/>
                      </a:rPr>
                      <a:t> </a:t>
                    </a:r>
                  </a:p>
                </p:txBody>
              </p:sp>
            </mc:Fallback>
          </mc:AlternateContent>
        </p:grpSp>
      </p:grpSp>
      <p:grpSp>
        <p:nvGrpSpPr>
          <p:cNvPr id="89" name="Ομάδα 88"/>
          <p:cNvGrpSpPr/>
          <p:nvPr/>
        </p:nvGrpSpPr>
        <p:grpSpPr>
          <a:xfrm>
            <a:off x="2734905" y="1769650"/>
            <a:ext cx="3998825" cy="3088674"/>
            <a:chOff x="2734905" y="1769650"/>
            <a:chExt cx="3998825" cy="3088674"/>
          </a:xfrm>
        </p:grpSpPr>
        <p:grpSp>
          <p:nvGrpSpPr>
            <p:cNvPr id="45" name="Ομάδα 44"/>
            <p:cNvGrpSpPr/>
            <p:nvPr/>
          </p:nvGrpSpPr>
          <p:grpSpPr>
            <a:xfrm>
              <a:off x="3704493" y="4488992"/>
              <a:ext cx="3029237" cy="369332"/>
              <a:chOff x="3704493" y="4488992"/>
              <a:chExt cx="3029237" cy="369332"/>
            </a:xfrm>
          </p:grpSpPr>
          <p:sp>
            <p:nvSpPr>
              <p:cNvPr id="27" name="Ορθογώνιο 26"/>
              <p:cNvSpPr/>
              <p:nvPr/>
            </p:nvSpPr>
            <p:spPr>
              <a:xfrm>
                <a:off x="3704493" y="4488992"/>
                <a:ext cx="1711569" cy="369332"/>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Στη θέση αυτή:</a:t>
                </a:r>
              </a:p>
            </p:txBody>
          </p:sp>
          <mc:AlternateContent xmlns:mc="http://schemas.openxmlformats.org/markup-compatibility/2006" xmlns:a14="http://schemas.microsoft.com/office/drawing/2010/main">
            <mc:Choice Requires="a14">
              <p:sp>
                <p:nvSpPr>
                  <p:cNvPr id="28" name="TextBox 27"/>
                  <p:cNvSpPr txBox="1"/>
                  <p:nvPr/>
                </p:nvSpPr>
                <p:spPr>
                  <a:xfrm>
                    <a:off x="5416062" y="4541184"/>
                    <a:ext cx="1317668"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416062" y="4541184"/>
                    <a:ext cx="1317668" cy="310598"/>
                  </a:xfrm>
                  <a:prstGeom prst="rect">
                    <a:avLst/>
                  </a:prstGeom>
                  <a:blipFill>
                    <a:blip r:embed="rId9"/>
                    <a:stretch>
                      <a:fillRect l="-3687" r="-2765" b="-7843"/>
                    </a:stretch>
                  </a:blipFill>
                </p:spPr>
                <p:txBody>
                  <a:bodyPr/>
                  <a:lstStyle/>
                  <a:p>
                    <a:r>
                      <a:rPr lang="el-GR">
                        <a:noFill/>
                      </a:rPr>
                      <a:t> </a:t>
                    </a:r>
                  </a:p>
                </p:txBody>
              </p:sp>
            </mc:Fallback>
          </mc:AlternateContent>
        </p:grpSp>
        <p:grpSp>
          <p:nvGrpSpPr>
            <p:cNvPr id="60" name="Ομάδα 59"/>
            <p:cNvGrpSpPr/>
            <p:nvPr/>
          </p:nvGrpSpPr>
          <p:grpSpPr>
            <a:xfrm>
              <a:off x="2734905" y="1769650"/>
              <a:ext cx="648000" cy="583107"/>
              <a:chOff x="2442022" y="2400803"/>
              <a:chExt cx="576000" cy="583107"/>
            </a:xfrm>
          </p:grpSpPr>
          <p:cxnSp>
            <p:nvCxnSpPr>
              <p:cNvPr id="55" name="Ευθύγραμμο βέλος σύνδεσης 54"/>
              <p:cNvCxnSpPr/>
              <p:nvPr/>
            </p:nvCxnSpPr>
            <p:spPr>
              <a:xfrm flipH="1" flipV="1">
                <a:off x="2442022" y="2515910"/>
                <a:ext cx="576000" cy="468000"/>
              </a:xfrm>
              <a:prstGeom prst="straightConnector1">
                <a:avLst/>
              </a:prstGeom>
              <a:ln w="3175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2660049" y="2400803"/>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660049" y="2400803"/>
                    <a:ext cx="219611" cy="310598"/>
                  </a:xfrm>
                  <a:prstGeom prst="rect">
                    <a:avLst/>
                  </a:prstGeom>
                  <a:blipFill>
                    <a:blip r:embed="rId10"/>
                    <a:stretch>
                      <a:fillRect l="-17500" r="-17500" b="-7843"/>
                    </a:stretch>
                  </a:blipFill>
                </p:spPr>
                <p:txBody>
                  <a:bodyPr/>
                  <a:lstStyle/>
                  <a:p>
                    <a:r>
                      <a:rPr lang="el-GR">
                        <a:noFill/>
                      </a:rPr>
                      <a:t> </a:t>
                    </a:r>
                  </a:p>
                </p:txBody>
              </p:sp>
            </mc:Fallback>
          </mc:AlternateContent>
        </p:grpSp>
      </p:grpSp>
    </p:spTree>
    <p:extLst>
      <p:ext uri="{BB962C8B-B14F-4D97-AF65-F5344CB8AC3E}">
        <p14:creationId xmlns:p14="http://schemas.microsoft.com/office/powerpoint/2010/main" val="357617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up)">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up)">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up)">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8" grpId="0"/>
      <p:bldP spid="39"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3" name="Ομάδα 52"/>
          <p:cNvGrpSpPr/>
          <p:nvPr/>
        </p:nvGrpSpPr>
        <p:grpSpPr>
          <a:xfrm>
            <a:off x="1183556" y="2729473"/>
            <a:ext cx="10856044" cy="1301002"/>
            <a:chOff x="1183556" y="2729473"/>
            <a:chExt cx="10856044" cy="1301002"/>
          </a:xfrm>
        </p:grpSpPr>
        <p:grpSp>
          <p:nvGrpSpPr>
            <p:cNvPr id="48" name="Ομάδα 47"/>
            <p:cNvGrpSpPr/>
            <p:nvPr/>
          </p:nvGrpSpPr>
          <p:grpSpPr>
            <a:xfrm>
              <a:off x="1183556" y="2729473"/>
              <a:ext cx="10856044" cy="1089117"/>
              <a:chOff x="1183556" y="2729473"/>
              <a:chExt cx="10856044" cy="1089117"/>
            </a:xfrm>
          </p:grpSpPr>
          <p:sp>
            <p:nvSpPr>
              <p:cNvPr id="22" name="Τόξο 21"/>
              <p:cNvSpPr/>
              <p:nvPr/>
            </p:nvSpPr>
            <p:spPr>
              <a:xfrm>
                <a:off x="1183556" y="3278590"/>
                <a:ext cx="1620000" cy="540000"/>
              </a:xfrm>
              <a:prstGeom prst="arc">
                <a:avLst>
                  <a:gd name="adj1" fmla="val 17518025"/>
                  <a:gd name="adj2" fmla="val 1750207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7" name="Ορθογώνιο 46"/>
              <p:cNvSpPr/>
              <p:nvPr/>
            </p:nvSpPr>
            <p:spPr>
              <a:xfrm>
                <a:off x="3692769" y="2729473"/>
                <a:ext cx="8346831" cy="707886"/>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Για την εφαρμογή του νόμου του </a:t>
                </a:r>
                <a:r>
                  <a:rPr lang="en-US" b="1" dirty="0">
                    <a:latin typeface="Times New Roman" panose="02020603050405020304" pitchFamily="18" charset="0"/>
                    <a:cs typeface="Times New Roman" panose="02020603050405020304" pitchFamily="18" charset="0"/>
                  </a:rPr>
                  <a:t>Ampere</a:t>
                </a:r>
                <a:r>
                  <a:rPr lang="el-GR" b="1" dirty="0">
                    <a:latin typeface="Times New Roman" panose="02020603050405020304" pitchFamily="18" charset="0"/>
                    <a:cs typeface="Times New Roman" panose="02020603050405020304" pitchFamily="18" charset="0"/>
                  </a:rPr>
                  <a:t> παίρνουμε ως κλειστή γραμμή </a:t>
                </a:r>
                <a:r>
                  <a:rPr lang="en-US" sz="2000" b="1" dirty="0">
                    <a:solidFill>
                      <a:srgbClr val="FF0000"/>
                    </a:solidFill>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 μια τυχαία κλειστή μαγνητική γραμμή</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που έχει ακτίνα </a:t>
                </a:r>
                <a:r>
                  <a:rPr lang="en-US" sz="2000" b="1" i="1" dirty="0">
                    <a:solidFill>
                      <a:srgbClr val="FF0000"/>
                    </a:solidFill>
                    <a:latin typeface="Times New Roman" panose="02020603050405020304" pitchFamily="18" charset="0"/>
                    <a:cs typeface="Times New Roman" panose="02020603050405020304" pitchFamily="18" charset="0"/>
                  </a:rPr>
                  <a:t>r &lt; R</a:t>
                </a:r>
                <a:r>
                  <a:rPr lang="el-GR" b="1" dirty="0">
                    <a:latin typeface="Times New Roman" panose="02020603050405020304" pitchFamily="18" charset="0"/>
                    <a:cs typeface="Times New Roman" panose="02020603050405020304" pitchFamily="18" charset="0"/>
                  </a:rPr>
                  <a:t>.</a:t>
                </a:r>
              </a:p>
            </p:txBody>
          </p:sp>
        </p:grpSp>
        <p:grpSp>
          <p:nvGrpSpPr>
            <p:cNvPr id="49" name="Ομάδα 48"/>
            <p:cNvGrpSpPr/>
            <p:nvPr/>
          </p:nvGrpSpPr>
          <p:grpSpPr>
            <a:xfrm>
              <a:off x="1969844" y="3414596"/>
              <a:ext cx="853200" cy="400110"/>
              <a:chOff x="5111629" y="3344257"/>
              <a:chExt cx="853200" cy="400110"/>
            </a:xfrm>
          </p:grpSpPr>
          <p:cxnSp>
            <p:nvCxnSpPr>
              <p:cNvPr id="50" name="Ευθεία γραμμή σύνδεσης 49"/>
              <p:cNvCxnSpPr/>
              <p:nvPr/>
            </p:nvCxnSpPr>
            <p:spPr>
              <a:xfrm flipH="1">
                <a:off x="5111629" y="3456862"/>
                <a:ext cx="85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Ορθογώνιο 50"/>
              <p:cNvSpPr/>
              <p:nvPr/>
            </p:nvSpPr>
            <p:spPr>
              <a:xfrm>
                <a:off x="5361025" y="3344257"/>
                <a:ext cx="284052"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r</a:t>
                </a:r>
                <a:endParaRPr lang="el-GR" sz="2000" i="1" dirty="0"/>
              </a:p>
            </p:txBody>
          </p:sp>
        </p:grpSp>
        <p:sp>
          <p:nvSpPr>
            <p:cNvPr id="52" name="Ορθογώνιο 51"/>
            <p:cNvSpPr/>
            <p:nvPr/>
          </p:nvSpPr>
          <p:spPr>
            <a:xfrm>
              <a:off x="1228821" y="3661143"/>
              <a:ext cx="35137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a:t>
              </a:r>
              <a:endParaRPr lang="el-GR" dirty="0"/>
            </a:p>
          </p:txBody>
        </p:sp>
      </p:grpSp>
      <p:grpSp>
        <p:nvGrpSpPr>
          <p:cNvPr id="58" name="Ομάδα 57"/>
          <p:cNvGrpSpPr/>
          <p:nvPr/>
        </p:nvGrpSpPr>
        <p:grpSpPr>
          <a:xfrm>
            <a:off x="2196862" y="3272706"/>
            <a:ext cx="9842739" cy="1381577"/>
            <a:chOff x="2196862" y="3272706"/>
            <a:chExt cx="9842739" cy="1381577"/>
          </a:xfrm>
        </p:grpSpPr>
        <p:sp>
          <p:nvSpPr>
            <p:cNvPr id="54" name="Ορθογώνιο 53"/>
            <p:cNvSpPr/>
            <p:nvPr/>
          </p:nvSpPr>
          <p:spPr>
            <a:xfrm>
              <a:off x="3692769" y="3977175"/>
              <a:ext cx="8346832" cy="67710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Διαιρούμε την κλειστή γραμμή </a:t>
              </a:r>
              <a:r>
                <a:rPr lang="en-US" sz="2000" b="1" dirty="0">
                  <a:solidFill>
                    <a:srgbClr val="FF0000"/>
                  </a:solidFill>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 σε στοιχειώδη διανυσματικά τμήματα </a:t>
              </a:r>
              <a:r>
                <a:rPr lang="en-US" sz="2000" b="1" i="1" dirty="0">
                  <a:solidFill>
                    <a:srgbClr val="FF0000"/>
                  </a:solidFill>
                  <a:latin typeface="Times New Roman" panose="02020603050405020304" pitchFamily="18" charset="0"/>
                  <a:cs typeface="Times New Roman" panose="02020603050405020304" pitchFamily="18" charset="0"/>
                </a:rPr>
                <a:t>ds</a:t>
              </a:r>
              <a:r>
                <a:rPr lang="el-GR" b="1" dirty="0">
                  <a:latin typeface="Times New Roman" panose="02020603050405020304" pitchFamily="18" charset="0"/>
                  <a:cs typeface="Times New Roman" panose="02020603050405020304" pitchFamily="18" charset="0"/>
                </a:rPr>
                <a:t> και επιλέγουμε τυχαία ένα από αυτά.</a:t>
              </a:r>
            </a:p>
          </p:txBody>
        </p:sp>
        <p:grpSp>
          <p:nvGrpSpPr>
            <p:cNvPr id="57" name="Ομάδα 56"/>
            <p:cNvGrpSpPr/>
            <p:nvPr/>
          </p:nvGrpSpPr>
          <p:grpSpPr>
            <a:xfrm>
              <a:off x="2196862" y="3272706"/>
              <a:ext cx="520280" cy="280774"/>
              <a:chOff x="2196862" y="3272706"/>
              <a:chExt cx="520280" cy="280774"/>
            </a:xfrm>
          </p:grpSpPr>
          <p:cxnSp>
            <p:nvCxnSpPr>
              <p:cNvPr id="55" name="Ευθύγραμμο βέλος σύνδεσης 54"/>
              <p:cNvCxnSpPr/>
              <p:nvPr/>
            </p:nvCxnSpPr>
            <p:spPr>
              <a:xfrm flipH="1" flipV="1">
                <a:off x="2393142" y="3272706"/>
                <a:ext cx="324000" cy="14400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2196862" y="3307259"/>
                    <a:ext cx="28052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𝒅</m:t>
                          </m:r>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𝒔</m:t>
                              </m:r>
                            </m:e>
                          </m:acc>
                        </m:oMath>
                      </m:oMathPara>
                    </a14:m>
                    <a:endParaRPr lang="el-GR" sz="1600" b="1" dirty="0">
                      <a:solidFill>
                        <a:srgbClr val="FF000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196862" y="3307259"/>
                    <a:ext cx="280526" cy="246221"/>
                  </a:xfrm>
                  <a:prstGeom prst="rect">
                    <a:avLst/>
                  </a:prstGeom>
                  <a:blipFill>
                    <a:blip r:embed="rId2"/>
                    <a:stretch>
                      <a:fillRect l="-17391" r="-10870" b="-12500"/>
                    </a:stretch>
                  </a:blipFill>
                </p:spPr>
                <p:txBody>
                  <a:bodyPr/>
                  <a:lstStyle/>
                  <a:p>
                    <a:r>
                      <a:rPr lang="el-GR">
                        <a:noFill/>
                      </a:rPr>
                      <a:t> </a:t>
                    </a:r>
                  </a:p>
                </p:txBody>
              </p:sp>
            </mc:Fallback>
          </mc:AlternateContent>
        </p:grpSp>
      </p:grpSp>
      <p:grpSp>
        <p:nvGrpSpPr>
          <p:cNvPr id="59" name="Ομάδα 58"/>
          <p:cNvGrpSpPr/>
          <p:nvPr/>
        </p:nvGrpSpPr>
        <p:grpSpPr>
          <a:xfrm>
            <a:off x="2178731" y="2881562"/>
            <a:ext cx="4519830" cy="2246391"/>
            <a:chOff x="2178731" y="2881562"/>
            <a:chExt cx="4519830" cy="2246391"/>
          </a:xfrm>
        </p:grpSpPr>
        <p:grpSp>
          <p:nvGrpSpPr>
            <p:cNvPr id="60" name="Ομάδα 59"/>
            <p:cNvGrpSpPr/>
            <p:nvPr/>
          </p:nvGrpSpPr>
          <p:grpSpPr>
            <a:xfrm>
              <a:off x="3669324" y="4758621"/>
              <a:ext cx="3029237" cy="369332"/>
              <a:chOff x="3669324" y="4758621"/>
              <a:chExt cx="3029237" cy="369332"/>
            </a:xfrm>
          </p:grpSpPr>
          <p:sp>
            <p:nvSpPr>
              <p:cNvPr id="64" name="Ορθογώνιο 63"/>
              <p:cNvSpPr/>
              <p:nvPr/>
            </p:nvSpPr>
            <p:spPr>
              <a:xfrm>
                <a:off x="3669324" y="4758621"/>
                <a:ext cx="1711569" cy="369332"/>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Στη θέση αυτή:</a:t>
                </a:r>
              </a:p>
            </p:txBody>
          </p:sp>
          <mc:AlternateContent xmlns:mc="http://schemas.openxmlformats.org/markup-compatibility/2006" xmlns:a14="http://schemas.microsoft.com/office/drawing/2010/main">
            <mc:Choice Requires="a14">
              <p:sp>
                <p:nvSpPr>
                  <p:cNvPr id="65" name="TextBox 64"/>
                  <p:cNvSpPr txBox="1"/>
                  <p:nvPr/>
                </p:nvSpPr>
                <p:spPr>
                  <a:xfrm>
                    <a:off x="5380893" y="4810813"/>
                    <a:ext cx="1317668"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b="1"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5380893" y="4810813"/>
                    <a:ext cx="1317668" cy="310598"/>
                  </a:xfrm>
                  <a:prstGeom prst="rect">
                    <a:avLst/>
                  </a:prstGeom>
                  <a:blipFill>
                    <a:blip r:embed="rId3"/>
                    <a:stretch>
                      <a:fillRect l="-4167" r="-2778" b="-11765"/>
                    </a:stretch>
                  </a:blipFill>
                </p:spPr>
                <p:txBody>
                  <a:bodyPr/>
                  <a:lstStyle/>
                  <a:p>
                    <a:r>
                      <a:rPr lang="el-GR">
                        <a:noFill/>
                      </a:rPr>
                      <a:t> </a:t>
                    </a:r>
                  </a:p>
                </p:txBody>
              </p:sp>
            </mc:Fallback>
          </mc:AlternateContent>
        </p:grpSp>
        <p:grpSp>
          <p:nvGrpSpPr>
            <p:cNvPr id="61" name="Ομάδα 60"/>
            <p:cNvGrpSpPr/>
            <p:nvPr/>
          </p:nvGrpSpPr>
          <p:grpSpPr>
            <a:xfrm>
              <a:off x="2178731" y="2881562"/>
              <a:ext cx="540000" cy="485933"/>
              <a:chOff x="1947645" y="3512715"/>
              <a:chExt cx="480000" cy="485933"/>
            </a:xfrm>
          </p:grpSpPr>
          <p:cxnSp>
            <p:nvCxnSpPr>
              <p:cNvPr id="62" name="Ευθύγραμμο βέλος σύνδεσης 61"/>
              <p:cNvCxnSpPr/>
              <p:nvPr/>
            </p:nvCxnSpPr>
            <p:spPr>
              <a:xfrm flipH="1" flipV="1">
                <a:off x="1947645" y="3746648"/>
                <a:ext cx="480000" cy="252000"/>
              </a:xfrm>
              <a:prstGeom prst="straightConnector1">
                <a:avLst/>
              </a:prstGeom>
              <a:ln w="3175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2088440" y="3512715"/>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2088440" y="3512715"/>
                    <a:ext cx="219611" cy="310598"/>
                  </a:xfrm>
                  <a:prstGeom prst="rect">
                    <a:avLst/>
                  </a:prstGeom>
                  <a:blipFill>
                    <a:blip r:embed="rId4"/>
                    <a:stretch>
                      <a:fillRect l="-14634" r="-17073" b="-7843"/>
                    </a:stretch>
                  </a:blipFill>
                </p:spPr>
                <p:txBody>
                  <a:bodyPr/>
                  <a:lstStyle/>
                  <a:p>
                    <a:r>
                      <a:rPr lang="el-GR">
                        <a:noFill/>
                      </a:rPr>
                      <a:t> </a:t>
                    </a:r>
                  </a:p>
                </p:txBody>
              </p:sp>
            </mc:Fallback>
          </mc:AlternateContent>
        </p:grpSp>
      </p:grpSp>
      <p:sp>
        <p:nvSpPr>
          <p:cNvPr id="42" name="Ορθογώνιο 41"/>
          <p:cNvSpPr/>
          <p:nvPr/>
        </p:nvSpPr>
        <p:spPr>
          <a:xfrm>
            <a:off x="3692769" y="1308890"/>
            <a:ext cx="8435734" cy="92333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Οι γραμμές του μαγνητικού πεδίου εντός και εκτός του ρευματοφόρου κυλίνδρου είναι ομοαξονικές κυκλικές γραμμές που έχουν τα κέντρα τους πάνω στον άξονα του κυλίνδρου</a:t>
            </a:r>
          </a:p>
        </p:txBody>
      </p:sp>
      <p:sp>
        <p:nvSpPr>
          <p:cNvPr id="46" name="Ορθογώνιο 45"/>
          <p:cNvSpPr/>
          <p:nvPr/>
        </p:nvSpPr>
        <p:spPr>
          <a:xfrm>
            <a:off x="3692769" y="2328784"/>
            <a:ext cx="6648808" cy="400110"/>
          </a:xfrm>
          <a:prstGeom prst="rect">
            <a:avLst/>
          </a:prstGeom>
        </p:spPr>
        <p:txBody>
          <a:bodyPr wrap="none">
            <a:spAutoFit/>
          </a:bodyPr>
          <a:lstStyle/>
          <a:p>
            <a:r>
              <a:rPr lang="el-GR" sz="2000" b="1" dirty="0">
                <a:solidFill>
                  <a:srgbClr val="FF0000"/>
                </a:solidFill>
                <a:latin typeface="Times New Roman" panose="02020603050405020304" pitchFamily="18" charset="0"/>
                <a:cs typeface="Times New Roman" panose="02020603050405020304" pitchFamily="18" charset="0"/>
              </a:rPr>
              <a:t>Η μαγνητική επαγωγή στο εσωτερικό του κυλίνδρου:  </a:t>
            </a:r>
            <a:r>
              <a:rPr lang="en-US" sz="2000" b="1" i="1" dirty="0">
                <a:solidFill>
                  <a:srgbClr val="FF0000"/>
                </a:solidFill>
                <a:latin typeface="Times New Roman" panose="02020603050405020304" pitchFamily="18" charset="0"/>
                <a:cs typeface="Times New Roman" panose="02020603050405020304" pitchFamily="18" charset="0"/>
              </a:rPr>
              <a:t>r &lt; R</a:t>
            </a:r>
            <a:endParaRPr lang="el-GR" sz="2000" i="1" dirty="0">
              <a:solidFill>
                <a:srgbClr val="FF0000"/>
              </a:solidFill>
            </a:endParaRPr>
          </a:p>
        </p:txBody>
      </p:sp>
      <p:grpSp>
        <p:nvGrpSpPr>
          <p:cNvPr id="67" name="Ομάδα 66"/>
          <p:cNvGrpSpPr/>
          <p:nvPr/>
        </p:nvGrpSpPr>
        <p:grpSpPr>
          <a:xfrm>
            <a:off x="2649413" y="5169876"/>
            <a:ext cx="5670670" cy="858889"/>
            <a:chOff x="2649413" y="4818186"/>
            <a:chExt cx="5670670" cy="858889"/>
          </a:xfrm>
        </p:grpSpPr>
        <p:sp>
          <p:nvSpPr>
            <p:cNvPr id="68" name="Ορθογώνιο 67"/>
            <p:cNvSpPr/>
            <p:nvPr/>
          </p:nvSpPr>
          <p:spPr>
            <a:xfrm>
              <a:off x="2649413" y="5051697"/>
              <a:ext cx="4021014" cy="369332"/>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Νόμος </a:t>
              </a:r>
              <a:r>
                <a:rPr lang="en-US" b="1" dirty="0">
                  <a:latin typeface="Times New Roman" panose="02020603050405020304" pitchFamily="18" charset="0"/>
                  <a:cs typeface="Times New Roman" panose="02020603050405020304" pitchFamily="18" charset="0"/>
                </a:rPr>
                <a:t>Ampere</a:t>
              </a:r>
              <a:r>
                <a:rPr lang="el-GR" b="1" dirty="0">
                  <a:latin typeface="Times New Roman" panose="02020603050405020304" pitchFamily="18" charset="0"/>
                  <a:cs typeface="Times New Roman" panose="02020603050405020304" pitchFamily="18" charset="0"/>
                </a:rPr>
                <a:t> στη κλειστή γραμμή </a:t>
              </a:r>
              <a:r>
                <a:rPr lang="en-US" b="1" dirty="0">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9" name="TextBox 68"/>
                <p:cNvSpPr txBox="1"/>
                <p:nvPr/>
              </p:nvSpPr>
              <p:spPr>
                <a:xfrm>
                  <a:off x="6693804" y="4818186"/>
                  <a:ext cx="1626279"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693804" y="4818186"/>
                  <a:ext cx="1626279" cy="858889"/>
                </a:xfrm>
                <a:prstGeom prst="rect">
                  <a:avLst/>
                </a:prstGeom>
                <a:blipFill>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70" name="TextBox 69"/>
              <p:cNvSpPr txBox="1"/>
              <p:nvPr/>
            </p:nvSpPr>
            <p:spPr>
              <a:xfrm>
                <a:off x="6764903" y="4834880"/>
                <a:ext cx="143629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𝒅𝒔</m:t>
                      </m:r>
                    </m:oMath>
                  </m:oMathPara>
                </a14:m>
                <a:endParaRPr lang="el-GR" b="1"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764903" y="4834880"/>
                <a:ext cx="1436291" cy="310598"/>
              </a:xfrm>
              <a:prstGeom prst="rect">
                <a:avLst/>
              </a:prstGeom>
              <a:blipFill>
                <a:blip r:embed="rId6"/>
                <a:stretch>
                  <a:fillRect l="-3830" r="-3830" b="-11765"/>
                </a:stretch>
              </a:blipFill>
            </p:spPr>
            <p:txBody>
              <a:bodyPr/>
              <a:lstStyle/>
              <a:p>
                <a:r>
                  <a:rPr lang="el-GR">
                    <a:noFill/>
                  </a:rPr>
                  <a:t> </a:t>
                </a:r>
              </a:p>
            </p:txBody>
          </p:sp>
        </mc:Fallback>
      </mc:AlternateContent>
      <p:grpSp>
        <p:nvGrpSpPr>
          <p:cNvPr id="71" name="Ομάδα 70"/>
          <p:cNvGrpSpPr/>
          <p:nvPr/>
        </p:nvGrpSpPr>
        <p:grpSpPr>
          <a:xfrm>
            <a:off x="8213810" y="4894772"/>
            <a:ext cx="2421896" cy="873639"/>
            <a:chOff x="8213810" y="4543082"/>
            <a:chExt cx="2421896" cy="873639"/>
          </a:xfrm>
        </p:grpSpPr>
        <p:sp>
          <p:nvSpPr>
            <p:cNvPr id="72" name="Δεξί άγκιστρο 71"/>
            <p:cNvSpPr/>
            <p:nvPr/>
          </p:nvSpPr>
          <p:spPr>
            <a:xfrm>
              <a:off x="8213810" y="4543082"/>
              <a:ext cx="324000" cy="864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73" name="TextBox 72"/>
                <p:cNvSpPr txBox="1"/>
                <p:nvPr/>
              </p:nvSpPr>
              <p:spPr>
                <a:xfrm>
                  <a:off x="8687224" y="4557832"/>
                  <a:ext cx="1948482"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8687224" y="4557832"/>
                  <a:ext cx="1948482" cy="858889"/>
                </a:xfrm>
                <a:prstGeom prst="rect">
                  <a:avLst/>
                </a:prstGeom>
                <a:blipFill>
                  <a:blip r:embed="rId7"/>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75" name="TextBox 74"/>
              <p:cNvSpPr txBox="1"/>
              <p:nvPr/>
            </p:nvSpPr>
            <p:spPr>
              <a:xfrm>
                <a:off x="2676164" y="5964307"/>
                <a:ext cx="1986954"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l-GR"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2676164" y="5964307"/>
                <a:ext cx="1986954" cy="858889"/>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6" name="Ορθογώνιο 75"/>
              <p:cNvSpPr/>
              <p:nvPr/>
            </p:nvSpPr>
            <p:spPr>
              <a:xfrm>
                <a:off x="4657070" y="6250729"/>
                <a:ext cx="2034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𝟐</m:t>
                      </m:r>
                      <m:r>
                        <a:rPr lang="el-GR" b="1" i="1" smtClean="0">
                          <a:solidFill>
                            <a:srgbClr val="FF0000"/>
                          </a:solidFill>
                          <a:latin typeface="Cambria Math" panose="02040503050406030204" pitchFamily="18" charset="0"/>
                          <a:ea typeface="Cambria Math" panose="02040503050406030204" pitchFamily="18" charset="0"/>
                        </a:rPr>
                        <m:t>𝝅</m:t>
                      </m:r>
                      <m:r>
                        <a:rPr lang="en-US" b="1" i="1" smtClean="0">
                          <a:solidFill>
                            <a:srgbClr val="FF0000"/>
                          </a:solidFill>
                          <a:latin typeface="Cambria Math" panose="02040503050406030204" pitchFamily="18" charset="0"/>
                          <a:ea typeface="Cambria Math" panose="02040503050406030204" pitchFamily="18" charset="0"/>
                        </a:rPr>
                        <m:t>𝒓</m:t>
                      </m:r>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l-GR" b="1" i="1" smtClean="0">
                              <a:solidFill>
                                <a:srgbClr val="FF0000"/>
                              </a:solidFill>
                              <a:latin typeface="Cambria Math" panose="02040503050406030204" pitchFamily="18" charset="0"/>
                              <a:ea typeface="Cambria Math" panose="02040503050406030204" pitchFamily="18" charset="0"/>
                            </a:rPr>
                            <m:t>𝝁</m:t>
                          </m:r>
                        </m:e>
                        <m:sub>
                          <m:r>
                            <a:rPr lang="en-US" b="1" i="1" smtClean="0">
                              <a:solidFill>
                                <a:srgbClr val="FF0000"/>
                              </a:solidFill>
                              <a:latin typeface="Cambria Math" panose="02040503050406030204" pitchFamily="18" charset="0"/>
                              <a:ea typeface="Cambria Math" panose="02040503050406030204" pitchFamily="18" charset="0"/>
                            </a:rPr>
                            <m:t>𝟎</m:t>
                          </m:r>
                        </m:sub>
                      </m:sSub>
                      <m:r>
                        <a:rPr lang="en-US" b="1" i="1" smtClean="0">
                          <a:solidFill>
                            <a:srgbClr val="FF0000"/>
                          </a:solidFill>
                          <a:latin typeface="Cambria Math" panose="02040503050406030204" pitchFamily="18" charset="0"/>
                          <a:ea typeface="Cambria Math" panose="02040503050406030204" pitchFamily="18" charset="0"/>
                        </a:rPr>
                        <m:t>𝑰</m:t>
                      </m:r>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  ⟹</m:t>
                      </m:r>
                    </m:oMath>
                  </m:oMathPara>
                </a14:m>
                <a:endParaRPr lang="el-GR" dirty="0"/>
              </a:p>
            </p:txBody>
          </p:sp>
        </mc:Choice>
        <mc:Fallback xmlns="">
          <p:sp>
            <p:nvSpPr>
              <p:cNvPr id="76" name="Ορθογώνιο 75"/>
              <p:cNvSpPr>
                <a:spLocks noRot="1" noChangeAspect="1" noMove="1" noResize="1" noEditPoints="1" noAdjustHandles="1" noChangeArrowheads="1" noChangeShapeType="1" noTextEdit="1"/>
              </p:cNvSpPr>
              <p:nvPr/>
            </p:nvSpPr>
            <p:spPr>
              <a:xfrm>
                <a:off x="4657070" y="6250729"/>
                <a:ext cx="2034468" cy="369332"/>
              </a:xfrm>
              <a:prstGeom prst="rect">
                <a:avLst/>
              </a:prstGeom>
              <a:blipFill>
                <a:blip r:embed="rId9"/>
                <a:stretch>
                  <a:fillRect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7" name="Ορθογώνιο 76"/>
              <p:cNvSpPr/>
              <p:nvPr/>
            </p:nvSpPr>
            <p:spPr>
              <a:xfrm>
                <a:off x="6635189" y="6081132"/>
                <a:ext cx="1231234" cy="693973"/>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r>
                            <a:rPr lang="el-GR" sz="2000" b="1" i="1" smtClean="0">
                              <a:solidFill>
                                <a:srgbClr val="FF0000"/>
                              </a:solidFill>
                              <a:latin typeface="Cambria Math" panose="02040503050406030204" pitchFamily="18" charset="0"/>
                              <a:ea typeface="Cambria Math" panose="02040503050406030204" pitchFamily="18" charset="0"/>
                            </a:rPr>
                            <m:t>′</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77" name="Ορθογώνιο 76"/>
              <p:cNvSpPr>
                <a:spLocks noRot="1" noChangeAspect="1" noMove="1" noResize="1" noEditPoints="1" noAdjustHandles="1" noChangeArrowheads="1" noChangeShapeType="1" noTextEdit="1"/>
              </p:cNvSpPr>
              <p:nvPr/>
            </p:nvSpPr>
            <p:spPr>
              <a:xfrm>
                <a:off x="6635189" y="6081132"/>
                <a:ext cx="1231234" cy="693973"/>
              </a:xfrm>
              <a:prstGeom prst="rect">
                <a:avLst/>
              </a:prstGeom>
              <a:blipFill>
                <a:blip r:embed="rId10"/>
                <a:stretch>
                  <a:fillRect/>
                </a:stretch>
              </a:blipFill>
              <a:ln w="38100">
                <a:solidFill>
                  <a:srgbClr val="0070C0"/>
                </a:solidFill>
              </a:ln>
            </p:spPr>
            <p:txBody>
              <a:bodyPr/>
              <a:lstStyle/>
              <a:p>
                <a:r>
                  <a:rPr lang="el-GR">
                    <a:noFill/>
                  </a:rPr>
                  <a:t> </a:t>
                </a:r>
              </a:p>
            </p:txBody>
          </p:sp>
        </mc:Fallback>
      </mc:AlternateContent>
      <p:grpSp>
        <p:nvGrpSpPr>
          <p:cNvPr id="82" name="Ομάδα 81"/>
          <p:cNvGrpSpPr/>
          <p:nvPr/>
        </p:nvGrpSpPr>
        <p:grpSpPr>
          <a:xfrm>
            <a:off x="1530930" y="2934468"/>
            <a:ext cx="10508669" cy="935825"/>
            <a:chOff x="1530930" y="2934468"/>
            <a:chExt cx="10508669" cy="935825"/>
          </a:xfrm>
        </p:grpSpPr>
        <p:sp>
          <p:nvSpPr>
            <p:cNvPr id="74" name="Ορθογώνιο 73"/>
            <p:cNvSpPr/>
            <p:nvPr/>
          </p:nvSpPr>
          <p:spPr>
            <a:xfrm>
              <a:off x="3692768" y="3470183"/>
              <a:ext cx="8346831" cy="40011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Μέσα από την κυκλική επιφάνεια που ορίζει η γραμμή </a:t>
              </a:r>
              <a:r>
                <a:rPr lang="en-US" b="1" dirty="0">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 διέρχεται ρεύμα </a:t>
              </a:r>
              <a:r>
                <a:rPr lang="el-GR" sz="2000" b="1" i="1" dirty="0">
                  <a:solidFill>
                    <a:srgbClr val="FF0000"/>
                  </a:solidFill>
                  <a:latin typeface="Times New Roman" panose="02020603050405020304" pitchFamily="18" charset="0"/>
                  <a:cs typeface="Times New Roman" panose="02020603050405020304" pitchFamily="18" charset="0"/>
                </a:rPr>
                <a:t>Ι’</a:t>
              </a:r>
              <a:r>
                <a:rPr lang="el-GR" b="1" dirty="0">
                  <a:latin typeface="Times New Roman" panose="02020603050405020304" pitchFamily="18" charset="0"/>
                  <a:cs typeface="Times New Roman" panose="02020603050405020304" pitchFamily="18" charset="0"/>
                </a:rPr>
                <a:t> :</a:t>
              </a:r>
            </a:p>
          </p:txBody>
        </p:sp>
        <p:cxnSp>
          <p:nvCxnSpPr>
            <p:cNvPr id="80" name="Ευθύγραμμο βέλος σύνδεσης 79"/>
            <p:cNvCxnSpPr/>
            <p:nvPr/>
          </p:nvCxnSpPr>
          <p:spPr>
            <a:xfrm flipV="1">
              <a:off x="1822953" y="3028679"/>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30930" y="2934468"/>
              <a:ext cx="351378"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grpSp>
        <p:nvGrpSpPr>
          <p:cNvPr id="86" name="Ομάδα 85"/>
          <p:cNvGrpSpPr/>
          <p:nvPr/>
        </p:nvGrpSpPr>
        <p:grpSpPr>
          <a:xfrm>
            <a:off x="32503" y="634910"/>
            <a:ext cx="12096000" cy="4713503"/>
            <a:chOff x="32503" y="634910"/>
            <a:chExt cx="12096000" cy="4713503"/>
          </a:xfrm>
        </p:grpSpPr>
        <p:cxnSp>
          <p:nvCxnSpPr>
            <p:cNvPr id="35" name="Ευθεία γραμμή σύνδεσης 34"/>
            <p:cNvCxnSpPr/>
            <p:nvPr/>
          </p:nvCxnSpPr>
          <p:spPr>
            <a:xfrm flipH="1">
              <a:off x="1977106" y="1266729"/>
              <a:ext cx="0" cy="226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Ομάδα 84"/>
            <p:cNvGrpSpPr/>
            <p:nvPr/>
          </p:nvGrpSpPr>
          <p:grpSpPr>
            <a:xfrm>
              <a:off x="32503" y="634910"/>
              <a:ext cx="12096000" cy="4713503"/>
              <a:chOff x="32503" y="634910"/>
              <a:chExt cx="12096000" cy="4713503"/>
            </a:xfrm>
          </p:grpSpPr>
          <p:cxnSp>
            <p:nvCxnSpPr>
              <p:cNvPr id="44" name="Ευθεία γραμμή σύνδεσης 43"/>
              <p:cNvCxnSpPr/>
              <p:nvPr/>
            </p:nvCxnSpPr>
            <p:spPr>
              <a:xfrm flipH="1">
                <a:off x="1977108" y="3845809"/>
                <a:ext cx="0" cy="111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Ομάδα 83"/>
              <p:cNvGrpSpPr/>
              <p:nvPr/>
            </p:nvGrpSpPr>
            <p:grpSpPr>
              <a:xfrm>
                <a:off x="32503" y="634910"/>
                <a:ext cx="12096000" cy="4713503"/>
                <a:chOff x="32503" y="634910"/>
                <a:chExt cx="12096000" cy="4713503"/>
              </a:xfrm>
            </p:grpSpPr>
            <p:sp>
              <p:nvSpPr>
                <p:cNvPr id="20" name="TextBox 19"/>
                <p:cNvSpPr txBox="1"/>
                <p:nvPr/>
              </p:nvSpPr>
              <p:spPr>
                <a:xfrm>
                  <a:off x="32503" y="634910"/>
                  <a:ext cx="12096000" cy="707886"/>
                </a:xfrm>
                <a:prstGeom prst="rect">
                  <a:avLst/>
                </a:prstGeom>
                <a:noFill/>
              </p:spPr>
              <p:txBody>
                <a:bodyPr wrap="square" rtlCol="0">
                  <a:spAutoFit/>
                </a:bodyP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εντός και εκτός Ευθύγραμμου Ρευματοφόρου Κυλινδρικού Αγωγού Ακτίνας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πολύ Μεγάλου Μήκους</a:t>
                  </a:r>
                </a:p>
              </p:txBody>
            </p:sp>
            <p:grpSp>
              <p:nvGrpSpPr>
                <p:cNvPr id="3" name="Ομάδα 2"/>
                <p:cNvGrpSpPr/>
                <p:nvPr/>
              </p:nvGrpSpPr>
              <p:grpSpPr>
                <a:xfrm>
                  <a:off x="415672" y="1836286"/>
                  <a:ext cx="2749597" cy="3512127"/>
                  <a:chOff x="200621" y="1587679"/>
                  <a:chExt cx="2749597" cy="3512127"/>
                </a:xfrm>
                <a:solidFill>
                  <a:schemeClr val="accent4">
                    <a:lumMod val="75000"/>
                    <a:alpha val="77000"/>
                  </a:schemeClr>
                </a:solidFill>
              </p:grpSpPr>
              <p:grpSp>
                <p:nvGrpSpPr>
                  <p:cNvPr id="14" name="Ομάδα 13"/>
                  <p:cNvGrpSpPr/>
                  <p:nvPr/>
                </p:nvGrpSpPr>
                <p:grpSpPr>
                  <a:xfrm>
                    <a:off x="200621" y="2064788"/>
                    <a:ext cx="292023" cy="509155"/>
                    <a:chOff x="-7464" y="2064788"/>
                    <a:chExt cx="292023" cy="509155"/>
                  </a:xfrm>
                  <a:grpFill/>
                </p:grpSpPr>
                <p:cxnSp>
                  <p:nvCxnSpPr>
                    <p:cNvPr id="12" name="Ευθύγραμμο βέλος σύνδεσης 11"/>
                    <p:cNvCxnSpPr/>
                    <p:nvPr/>
                  </p:nvCxnSpPr>
                  <p:spPr>
                    <a:xfrm flipV="1">
                      <a:off x="284559" y="2064788"/>
                      <a:ext cx="0" cy="509155"/>
                    </a:xfrm>
                    <a:prstGeom prst="straightConnector1">
                      <a:avLst/>
                    </a:prstGeom>
                    <a:grp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64" y="2134699"/>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2" name="Κύλινδρος 1"/>
                  <p:cNvSpPr/>
                  <p:nvPr/>
                </p:nvSpPr>
                <p:spPr>
                  <a:xfrm>
                    <a:off x="620800" y="1587679"/>
                    <a:ext cx="2329418" cy="3512127"/>
                  </a:xfrm>
                  <a:prstGeom prst="can">
                    <a:avLst>
                      <a:gd name="adj" fmla="val 32449"/>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43" name="Ευθεία γραμμή σύνδεσης 42"/>
                <p:cNvCxnSpPr/>
                <p:nvPr/>
              </p:nvCxnSpPr>
              <p:spPr>
                <a:xfrm flipH="1">
                  <a:off x="1977107" y="1208115"/>
                  <a:ext cx="0" cy="10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Ορθογώνιο 82"/>
                <p:cNvSpPr/>
                <p:nvPr/>
              </p:nvSpPr>
              <p:spPr>
                <a:xfrm>
                  <a:off x="1984369" y="1079407"/>
                  <a:ext cx="809004"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Άξονας</a:t>
                  </a:r>
                  <a:endParaRPr lang="el-GR" sz="1600" dirty="0"/>
                </a:p>
              </p:txBody>
            </p:sp>
          </p:grpSp>
          <p:grpSp>
            <p:nvGrpSpPr>
              <p:cNvPr id="17" name="Ομάδα 16"/>
              <p:cNvGrpSpPr/>
              <p:nvPr/>
            </p:nvGrpSpPr>
            <p:grpSpPr>
              <a:xfrm>
                <a:off x="969868" y="2023340"/>
                <a:ext cx="1008000" cy="354943"/>
                <a:chOff x="4088208" y="3254257"/>
                <a:chExt cx="1008000" cy="354943"/>
              </a:xfrm>
            </p:grpSpPr>
            <p:cxnSp>
              <p:nvCxnSpPr>
                <p:cNvPr id="37" name="Ευθεία γραμμή σύνδεσης 36"/>
                <p:cNvCxnSpPr/>
                <p:nvPr/>
              </p:nvCxnSpPr>
              <p:spPr>
                <a:xfrm flipH="1" flipV="1">
                  <a:off x="4088208" y="3254257"/>
                  <a:ext cx="1008000" cy="194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4264864" y="3270646"/>
                  <a:ext cx="320922" cy="338554"/>
                </a:xfrm>
                <a:prstGeom prst="rect">
                  <a:avLst/>
                </a:prstGeom>
              </p:spPr>
              <p:txBody>
                <a:bodyPr wrap="none">
                  <a:spAutoFit/>
                </a:bodyPr>
                <a:lstStyle/>
                <a:p>
                  <a:r>
                    <a:rPr lang="en-US" sz="1600" b="1" i="1" dirty="0">
                      <a:latin typeface="Times New Roman" panose="02020603050405020304" pitchFamily="18" charset="0"/>
                      <a:cs typeface="Times New Roman" panose="02020603050405020304" pitchFamily="18" charset="0"/>
                    </a:rPr>
                    <a:t>R</a:t>
                  </a:r>
                  <a:endParaRPr lang="el-GR" sz="1600" i="1" dirty="0"/>
                </a:p>
              </p:txBody>
            </p:sp>
          </p:grpSp>
        </p:grpSp>
      </p:grpSp>
    </p:spTree>
    <p:extLst>
      <p:ext uri="{BB962C8B-B14F-4D97-AF65-F5344CB8AC3E}">
        <p14:creationId xmlns:p14="http://schemas.microsoft.com/office/powerpoint/2010/main" val="39315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left)">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left)">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left)">
                                      <p:cBhvr>
                                        <p:cTn id="62" dur="500"/>
                                        <p:tgtEl>
                                          <p:spTgt spid="7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left)">
                                      <p:cBhvr>
                                        <p:cTn id="6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70" grpId="0"/>
      <p:bldP spid="75" grpId="0"/>
      <p:bldP spid="76" grpId="0"/>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0" name="Ομάδα 129"/>
          <p:cNvGrpSpPr/>
          <p:nvPr/>
        </p:nvGrpSpPr>
        <p:grpSpPr>
          <a:xfrm>
            <a:off x="1530930" y="1827464"/>
            <a:ext cx="10597573" cy="1710370"/>
            <a:chOff x="1530930" y="1827464"/>
            <a:chExt cx="10597573" cy="1710370"/>
          </a:xfrm>
        </p:grpSpPr>
        <p:sp>
          <p:nvSpPr>
            <p:cNvPr id="123" name="TextBox 122"/>
            <p:cNvSpPr txBox="1"/>
            <p:nvPr/>
          </p:nvSpPr>
          <p:spPr>
            <a:xfrm>
              <a:off x="8077201" y="1827464"/>
              <a:ext cx="4051302" cy="646331"/>
            </a:xfrm>
            <a:prstGeom prst="rect">
              <a:avLst/>
            </a:prstGeom>
            <a:noFill/>
          </p:spPr>
          <p:txBody>
            <a:bodyPr wrap="square" rtlCol="0">
              <a:spAutoFit/>
            </a:bodyPr>
            <a:lstStyle/>
            <a:p>
              <a:r>
                <a:rPr lang="el-GR" b="1" i="1" dirty="0">
                  <a:solidFill>
                    <a:srgbClr val="FF0000"/>
                  </a:solidFill>
                  <a:latin typeface="Times New Roman" panose="02020603050405020304" pitchFamily="18" charset="0"/>
                  <a:cs typeface="Times New Roman" panose="02020603050405020304" pitchFamily="18" charset="0"/>
                </a:rPr>
                <a:t>Ι’</a:t>
              </a:r>
              <a:r>
                <a:rPr lang="el-GR" sz="1600" b="1" i="1" dirty="0">
                  <a:latin typeface="Times New Roman" panose="02020603050405020304" pitchFamily="18" charset="0"/>
                  <a:cs typeface="Times New Roman" panose="02020603050405020304" pitchFamily="18" charset="0"/>
                </a:rPr>
                <a:t> = </a:t>
              </a:r>
              <a:r>
                <a:rPr lang="el-GR" sz="1600" b="1" dirty="0">
                  <a:latin typeface="Times New Roman" panose="02020603050405020304" pitchFamily="18" charset="0"/>
                  <a:cs typeface="Times New Roman" panose="02020603050405020304" pitchFamily="18" charset="0"/>
                </a:rPr>
                <a:t>ένταση ρεύματος που διέρχεται από την κυκλική επιφάνεια που έχει ακτίνα </a:t>
              </a:r>
              <a:r>
                <a:rPr lang="en-US" b="1" i="1" dirty="0">
                  <a:solidFill>
                    <a:srgbClr val="FF0000"/>
                  </a:solidFill>
                  <a:latin typeface="Times New Roman" panose="02020603050405020304" pitchFamily="18" charset="0"/>
                  <a:cs typeface="Times New Roman" panose="02020603050405020304" pitchFamily="18" charset="0"/>
                </a:rPr>
                <a:t>r &lt; R</a:t>
              </a:r>
              <a:endParaRPr lang="el-GR" b="1" i="1" dirty="0">
                <a:solidFill>
                  <a:srgbClr val="FF0000"/>
                </a:solidFill>
                <a:latin typeface="Times New Roman" panose="02020603050405020304" pitchFamily="18" charset="0"/>
                <a:cs typeface="Times New Roman" panose="02020603050405020304" pitchFamily="18" charset="0"/>
              </a:endParaRPr>
            </a:p>
          </p:txBody>
        </p:sp>
        <p:cxnSp>
          <p:nvCxnSpPr>
            <p:cNvPr id="128" name="Ευθύγραμμο βέλος σύνδεσης 127"/>
            <p:cNvCxnSpPr/>
            <p:nvPr/>
          </p:nvCxnSpPr>
          <p:spPr>
            <a:xfrm flipV="1">
              <a:off x="1822953" y="3028679"/>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530930" y="2934468"/>
              <a:ext cx="351378"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115" name="TextBox 114"/>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6" name="TextBox 115"/>
          <p:cNvSpPr txBox="1"/>
          <p:nvPr/>
        </p:nvSpPr>
        <p:spPr>
          <a:xfrm>
            <a:off x="32503" y="634910"/>
            <a:ext cx="12096000" cy="707886"/>
          </a:xfrm>
          <a:prstGeom prst="rect">
            <a:avLst/>
          </a:prstGeom>
          <a:noFill/>
        </p:spPr>
        <p:txBody>
          <a:bodyPr wrap="square" rtlCol="0">
            <a:spAutoFit/>
          </a:bodyP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εντός και εκτός Ευθύγραμμου Ρευματοφόρου Κυλινδρικού Αγωγού Ακτίνας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πολύ Μεγάλου Μήκους</a:t>
            </a:r>
          </a:p>
        </p:txBody>
      </p:sp>
      <p:sp>
        <p:nvSpPr>
          <p:cNvPr id="119" name="Ορθογώνιο 118"/>
          <p:cNvSpPr/>
          <p:nvPr/>
        </p:nvSpPr>
        <p:spPr>
          <a:xfrm>
            <a:off x="3692769" y="1355771"/>
            <a:ext cx="6648808" cy="400110"/>
          </a:xfrm>
          <a:prstGeom prst="rect">
            <a:avLst/>
          </a:prstGeom>
        </p:spPr>
        <p:txBody>
          <a:bodyPr wrap="none">
            <a:spAutoFit/>
          </a:bodyPr>
          <a:lstStyle/>
          <a:p>
            <a:r>
              <a:rPr lang="el-GR" sz="2000" b="1" dirty="0">
                <a:solidFill>
                  <a:srgbClr val="FF0000"/>
                </a:solidFill>
                <a:latin typeface="Times New Roman" panose="02020603050405020304" pitchFamily="18" charset="0"/>
                <a:cs typeface="Times New Roman" panose="02020603050405020304" pitchFamily="18" charset="0"/>
              </a:rPr>
              <a:t>Η μαγνητική επαγωγή στο εσωτερικό του κυλίνδρου:  </a:t>
            </a:r>
            <a:r>
              <a:rPr lang="en-US" sz="2000" b="1" i="1" dirty="0">
                <a:solidFill>
                  <a:srgbClr val="FF0000"/>
                </a:solidFill>
                <a:latin typeface="Times New Roman" panose="02020603050405020304" pitchFamily="18" charset="0"/>
                <a:cs typeface="Times New Roman" panose="02020603050405020304" pitchFamily="18" charset="0"/>
              </a:rPr>
              <a:t>r &lt; R</a:t>
            </a:r>
            <a:endParaRPr lang="el-GR" sz="2000" i="1" dirty="0">
              <a:solidFill>
                <a:srgbClr val="FF0000"/>
              </a:solidFill>
            </a:endParaRPr>
          </a:p>
        </p:txBody>
      </p:sp>
      <p:grpSp>
        <p:nvGrpSpPr>
          <p:cNvPr id="122" name="Ομάδα 121"/>
          <p:cNvGrpSpPr/>
          <p:nvPr/>
        </p:nvGrpSpPr>
        <p:grpSpPr>
          <a:xfrm>
            <a:off x="4274158" y="1773553"/>
            <a:ext cx="3640870" cy="693973"/>
            <a:chOff x="4274158" y="1773553"/>
            <a:chExt cx="3640870" cy="693973"/>
          </a:xfrm>
        </p:grpSpPr>
        <mc:AlternateContent xmlns:mc="http://schemas.openxmlformats.org/markup-compatibility/2006" xmlns:a14="http://schemas.microsoft.com/office/drawing/2010/main">
          <mc:Choice Requires="a14">
            <p:sp>
              <p:nvSpPr>
                <p:cNvPr id="120" name="Ορθογώνιο 119"/>
                <p:cNvSpPr/>
                <p:nvPr/>
              </p:nvSpPr>
              <p:spPr>
                <a:xfrm>
                  <a:off x="5821570" y="1773553"/>
                  <a:ext cx="2093458" cy="693973"/>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l-GR"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&lt;</m:t>
                        </m:r>
                        <m:r>
                          <a:rPr lang="en-US" sz="2000" b="1" i="1" smtClean="0">
                            <a:solidFill>
                              <a:srgbClr val="FF0000"/>
                            </a:solidFill>
                            <a:latin typeface="Cambria Math" panose="02040503050406030204" pitchFamily="18" charset="0"/>
                            <a:ea typeface="Cambria Math" panose="02040503050406030204" pitchFamily="18" charset="0"/>
                          </a:rPr>
                          <m:t>𝑹</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r>
                              <a:rPr lang="el-GR" sz="2000" b="1" i="1" smtClean="0">
                                <a:solidFill>
                                  <a:srgbClr val="FF0000"/>
                                </a:solidFill>
                                <a:latin typeface="Cambria Math" panose="02040503050406030204" pitchFamily="18" charset="0"/>
                                <a:ea typeface="Cambria Math" panose="02040503050406030204" pitchFamily="18" charset="0"/>
                              </a:rPr>
                              <m:t>′</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120" name="Ορθογώνιο 119"/>
                <p:cNvSpPr>
                  <a:spLocks noRot="1" noChangeAspect="1" noMove="1" noResize="1" noEditPoints="1" noAdjustHandles="1" noChangeArrowheads="1" noChangeShapeType="1" noTextEdit="1"/>
                </p:cNvSpPr>
                <p:nvPr/>
              </p:nvSpPr>
              <p:spPr>
                <a:xfrm>
                  <a:off x="5821570" y="1773553"/>
                  <a:ext cx="2093458" cy="693973"/>
                </a:xfrm>
                <a:prstGeom prst="rect">
                  <a:avLst/>
                </a:prstGeom>
                <a:blipFill>
                  <a:blip r:embed="rId2"/>
                  <a:stretch>
                    <a:fillRect/>
                  </a:stretch>
                </a:blipFill>
                <a:ln w="38100">
                  <a:noFill/>
                </a:ln>
              </p:spPr>
              <p:txBody>
                <a:bodyPr/>
                <a:lstStyle/>
                <a:p>
                  <a:r>
                    <a:rPr lang="el-GR">
                      <a:noFill/>
                    </a:rPr>
                    <a:t> </a:t>
                  </a:r>
                </a:p>
              </p:txBody>
            </p:sp>
          </mc:Fallback>
        </mc:AlternateContent>
        <p:sp>
          <p:nvSpPr>
            <p:cNvPr id="121" name="Ορθογώνιο 120"/>
            <p:cNvSpPr/>
            <p:nvPr/>
          </p:nvSpPr>
          <p:spPr>
            <a:xfrm>
              <a:off x="4274158" y="1950336"/>
              <a:ext cx="1547411" cy="400110"/>
            </a:xfrm>
            <a:prstGeom prst="rect">
              <a:avLst/>
            </a:prstGeom>
          </p:spPr>
          <p:txBody>
            <a:bodyPr wrap="none">
              <a:spAutoFit/>
            </a:bodyPr>
            <a:lstStyle/>
            <a:p>
              <a:r>
                <a:rPr lang="el-GR" sz="2000" b="1" dirty="0">
                  <a:solidFill>
                    <a:srgbClr val="002060"/>
                  </a:solidFill>
                  <a:latin typeface="Times New Roman" panose="02020603050405020304" pitchFamily="18" charset="0"/>
                  <a:cs typeface="Times New Roman" panose="02020603050405020304" pitchFamily="18" charset="0"/>
                </a:rPr>
                <a:t>Αποδείξαμε:</a:t>
              </a:r>
              <a:endParaRPr lang="el-GR" sz="2000" dirty="0">
                <a:solidFill>
                  <a:srgbClr val="002060"/>
                </a:solidFill>
              </a:endParaRPr>
            </a:p>
          </p:txBody>
        </p:sp>
      </p:grpSp>
      <p:sp>
        <p:nvSpPr>
          <p:cNvPr id="124" name="Ορθογώνιο 123"/>
          <p:cNvSpPr/>
          <p:nvPr/>
        </p:nvSpPr>
        <p:spPr>
          <a:xfrm>
            <a:off x="4274159" y="2618548"/>
            <a:ext cx="3514104" cy="461665"/>
          </a:xfrm>
          <a:prstGeom prst="rect">
            <a:avLst/>
          </a:prstGeom>
        </p:spPr>
        <p:txBody>
          <a:bodyPr wrap="none">
            <a:spAutoFit/>
          </a:bodyPr>
          <a:lstStyle/>
          <a:p>
            <a:r>
              <a:rPr lang="el-GR" sz="2000" b="1" dirty="0">
                <a:solidFill>
                  <a:srgbClr val="FF0000"/>
                </a:solidFill>
                <a:latin typeface="Times New Roman" panose="02020603050405020304" pitchFamily="18" charset="0"/>
                <a:cs typeface="Times New Roman" panose="02020603050405020304" pitchFamily="18" charset="0"/>
              </a:rPr>
              <a:t>Υπολογισμός του ρεύματος </a:t>
            </a:r>
            <a:r>
              <a:rPr lang="el-GR" sz="2400" b="1" i="1" dirty="0">
                <a:solidFill>
                  <a:srgbClr val="002060"/>
                </a:solidFill>
                <a:latin typeface="Times New Roman" panose="02020603050405020304" pitchFamily="18" charset="0"/>
                <a:cs typeface="Times New Roman" panose="02020603050405020304" pitchFamily="18" charset="0"/>
              </a:rPr>
              <a:t>Ι’</a:t>
            </a:r>
            <a:r>
              <a:rPr lang="el-GR" sz="2000" b="1" dirty="0">
                <a:solidFill>
                  <a:srgbClr val="FF0000"/>
                </a:solidFill>
                <a:latin typeface="Times New Roman" panose="02020603050405020304" pitchFamily="18" charset="0"/>
                <a:cs typeface="Times New Roman" panose="02020603050405020304" pitchFamily="18" charset="0"/>
              </a:rPr>
              <a:t>:</a:t>
            </a:r>
            <a:endParaRPr lang="el-GR" sz="2000" dirty="0">
              <a:solidFill>
                <a:srgbClr val="FF0000"/>
              </a:solidFill>
            </a:endParaRPr>
          </a:p>
        </p:txBody>
      </p:sp>
      <p:sp>
        <p:nvSpPr>
          <p:cNvPr id="125" name="Ορθογώνιο 124"/>
          <p:cNvSpPr/>
          <p:nvPr/>
        </p:nvSpPr>
        <p:spPr>
          <a:xfrm>
            <a:off x="4274158" y="3144651"/>
            <a:ext cx="7816692" cy="369332"/>
          </a:xfrm>
          <a:prstGeom prst="rect">
            <a:avLst/>
          </a:prstGeom>
        </p:spPr>
        <p:txBody>
          <a:bodyPr wrap="none">
            <a:spAutoFit/>
          </a:bodyPr>
          <a:lstStyle/>
          <a:p>
            <a:r>
              <a:rPr lang="el-GR" b="1" dirty="0">
                <a:solidFill>
                  <a:srgbClr val="002060"/>
                </a:solidFill>
                <a:latin typeface="Times New Roman" panose="02020603050405020304" pitchFamily="18" charset="0"/>
                <a:cs typeface="Times New Roman" panose="02020603050405020304" pitchFamily="18" charset="0"/>
              </a:rPr>
              <a:t>Η πυκνότητα ρεύματος είναι ίδια σε κάθε περιοχή μιας διατομής του αγωγού:</a:t>
            </a:r>
            <a:endParaRPr lang="el-GR" dirty="0">
              <a:solidFill>
                <a:srgbClr val="002060"/>
              </a:solidFill>
            </a:endParaRPr>
          </a:p>
        </p:txBody>
      </p:sp>
      <p:grpSp>
        <p:nvGrpSpPr>
          <p:cNvPr id="151" name="Ομάδα 150"/>
          <p:cNvGrpSpPr/>
          <p:nvPr/>
        </p:nvGrpSpPr>
        <p:grpSpPr>
          <a:xfrm>
            <a:off x="4274159" y="3574093"/>
            <a:ext cx="6386427" cy="563872"/>
            <a:chOff x="4274159" y="3574093"/>
            <a:chExt cx="6386427" cy="563872"/>
          </a:xfrm>
        </p:grpSpPr>
        <p:sp>
          <p:nvSpPr>
            <p:cNvPr id="126" name="Ορθογώνιο 125"/>
            <p:cNvSpPr/>
            <p:nvPr/>
          </p:nvSpPr>
          <p:spPr>
            <a:xfrm>
              <a:off x="4274159" y="3695633"/>
              <a:ext cx="4847802" cy="400110"/>
            </a:xfrm>
            <a:prstGeom prst="rect">
              <a:avLst/>
            </a:prstGeom>
          </p:spPr>
          <p:txBody>
            <a:bodyPr wrap="none">
              <a:spAutoFit/>
            </a:bodyPr>
            <a:lstStyle/>
            <a:p>
              <a:r>
                <a:rPr lang="el-GR" b="1" dirty="0">
                  <a:solidFill>
                    <a:srgbClr val="002060"/>
                  </a:solidFill>
                  <a:latin typeface="Times New Roman" panose="02020603050405020304" pitchFamily="18" charset="0"/>
                  <a:cs typeface="Times New Roman" panose="02020603050405020304" pitchFamily="18" charset="0"/>
                </a:rPr>
                <a:t>Πυκνότητα </a:t>
              </a:r>
              <a:r>
                <a:rPr lang="en-US" sz="2000" b="1" i="1" dirty="0">
                  <a:solidFill>
                    <a:srgbClr val="FF0000"/>
                  </a:solidFill>
                  <a:latin typeface="Times New Roman" panose="02020603050405020304" pitchFamily="18" charset="0"/>
                  <a:cs typeface="Times New Roman" panose="02020603050405020304" pitchFamily="18" charset="0"/>
                </a:rPr>
                <a:t>J</a:t>
              </a:r>
              <a:r>
                <a:rPr lang="en-US" sz="2000" b="1" baseline="-25000" dirty="0">
                  <a:solidFill>
                    <a:srgbClr val="FF0000"/>
                  </a:solidFill>
                  <a:latin typeface="Times New Roman" panose="02020603050405020304" pitchFamily="18" charset="0"/>
                  <a:cs typeface="Times New Roman" panose="02020603050405020304" pitchFamily="18" charset="0"/>
                </a:rPr>
                <a:t>R</a:t>
              </a:r>
              <a:r>
                <a:rPr lang="el-GR" b="1" dirty="0">
                  <a:solidFill>
                    <a:srgbClr val="002060"/>
                  </a:solidFill>
                  <a:latin typeface="Times New Roman" panose="02020603050405020304" pitchFamily="18" charset="0"/>
                  <a:cs typeface="Times New Roman" panose="02020603050405020304" pitchFamily="18" charset="0"/>
                </a:rPr>
                <a:t> σε όλη τη διατομής του αγωγού:</a:t>
              </a:r>
              <a:endParaRPr lang="el-GR" dirty="0">
                <a:solidFill>
                  <a:srgbClr val="002060"/>
                </a:solidFill>
              </a:endParaRPr>
            </a:p>
          </p:txBody>
        </p:sp>
        <mc:AlternateContent xmlns:mc="http://schemas.openxmlformats.org/markup-compatibility/2006" xmlns:a14="http://schemas.microsoft.com/office/drawing/2010/main">
          <mc:Choice Requires="a14">
            <p:sp>
              <p:nvSpPr>
                <p:cNvPr id="127" name="TextBox 126"/>
                <p:cNvSpPr txBox="1"/>
                <p:nvPr/>
              </p:nvSpPr>
              <p:spPr>
                <a:xfrm>
                  <a:off x="9020906" y="3574093"/>
                  <a:ext cx="1639680"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𝑱</m:t>
                            </m:r>
                          </m:e>
                          <m:sub>
                            <m:r>
                              <a:rPr lang="en-US" b="1" i="0" smtClean="0">
                                <a:solidFill>
                                  <a:srgbClr val="FF0000"/>
                                </a:solidFill>
                                <a:latin typeface="Cambria Math" panose="02040503050406030204" pitchFamily="18" charset="0"/>
                              </a:rPr>
                              <m:t>𝐑</m:t>
                            </m:r>
                          </m:sub>
                        </m:sSub>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num>
                          <m:den>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𝑨</m:t>
                                </m:r>
                              </m:e>
                              <m:sub>
                                <m:r>
                                  <a:rPr lang="en-US" b="1" i="0" smtClean="0">
                                    <a:solidFill>
                                      <a:srgbClr val="FF0000"/>
                                    </a:solidFill>
                                    <a:latin typeface="Cambria Math" panose="02040503050406030204" pitchFamily="18" charset="0"/>
                                  </a:rPr>
                                  <m:t>𝐑</m:t>
                                </m:r>
                              </m:sub>
                            </m:sSub>
                          </m:den>
                        </m:f>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num>
                          <m:den>
                            <m:r>
                              <a:rPr lang="el-GR" b="1" i="1" smtClean="0">
                                <a:solidFill>
                                  <a:srgbClr val="FF0000"/>
                                </a:solidFill>
                                <a:latin typeface="Cambria Math" panose="02040503050406030204" pitchFamily="18" charset="0"/>
                              </a:rPr>
                              <m:t>𝝅</m:t>
                            </m:r>
                            <m:sSup>
                              <m:sSupPr>
                                <m:ctrlPr>
                                  <a:rPr lang="el-GR"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𝑹</m:t>
                                </m:r>
                              </m:e>
                              <m:sup>
                                <m:r>
                                  <a:rPr lang="en-US" b="1" i="1" smtClean="0">
                                    <a:solidFill>
                                      <a:srgbClr val="FF0000"/>
                                    </a:solidFill>
                                    <a:latin typeface="Cambria Math" panose="02040503050406030204" pitchFamily="18" charset="0"/>
                                  </a:rPr>
                                  <m:t>𝟐</m:t>
                                </m:r>
                              </m:sup>
                            </m:sSup>
                          </m:den>
                        </m:f>
                      </m:oMath>
                    </m:oMathPara>
                  </a14:m>
                  <a:endParaRPr lang="el-GR" b="1" dirty="0">
                    <a:solidFill>
                      <a:srgbClr val="FF0000"/>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020906" y="3574093"/>
                  <a:ext cx="1639680" cy="563872"/>
                </a:xfrm>
                <a:prstGeom prst="rect">
                  <a:avLst/>
                </a:prstGeom>
                <a:blipFill>
                  <a:blip r:embed="rId3"/>
                  <a:stretch>
                    <a:fillRect/>
                  </a:stretch>
                </a:blipFill>
              </p:spPr>
              <p:txBody>
                <a:bodyPr/>
                <a:lstStyle/>
                <a:p>
                  <a:r>
                    <a:rPr lang="el-GR">
                      <a:noFill/>
                    </a:rPr>
                    <a:t> </a:t>
                  </a:r>
                </a:p>
              </p:txBody>
            </p:sp>
          </mc:Fallback>
        </mc:AlternateContent>
      </p:grpSp>
      <p:grpSp>
        <p:nvGrpSpPr>
          <p:cNvPr id="152" name="Ομάδα 151"/>
          <p:cNvGrpSpPr/>
          <p:nvPr/>
        </p:nvGrpSpPr>
        <p:grpSpPr>
          <a:xfrm>
            <a:off x="4274160" y="4242305"/>
            <a:ext cx="6316203" cy="586764"/>
            <a:chOff x="4274160" y="4242305"/>
            <a:chExt cx="6316203" cy="586764"/>
          </a:xfrm>
        </p:grpSpPr>
        <p:sp>
          <p:nvSpPr>
            <p:cNvPr id="131" name="Ορθογώνιο 130"/>
            <p:cNvSpPr/>
            <p:nvPr/>
          </p:nvSpPr>
          <p:spPr>
            <a:xfrm>
              <a:off x="4274160" y="4363845"/>
              <a:ext cx="4847802" cy="400110"/>
            </a:xfrm>
            <a:prstGeom prst="rect">
              <a:avLst/>
            </a:prstGeom>
          </p:spPr>
          <p:txBody>
            <a:bodyPr wrap="none">
              <a:spAutoFit/>
            </a:bodyPr>
            <a:lstStyle/>
            <a:p>
              <a:r>
                <a:rPr lang="el-GR" b="1" dirty="0">
                  <a:solidFill>
                    <a:srgbClr val="002060"/>
                  </a:solidFill>
                  <a:latin typeface="Times New Roman" panose="02020603050405020304" pitchFamily="18" charset="0"/>
                  <a:cs typeface="Times New Roman" panose="02020603050405020304" pitchFamily="18" charset="0"/>
                </a:rPr>
                <a:t>Πυκνότητα </a:t>
              </a:r>
              <a:r>
                <a:rPr lang="en-US" sz="2000" b="1" i="1" dirty="0">
                  <a:solidFill>
                    <a:srgbClr val="FF0000"/>
                  </a:solidFill>
                  <a:latin typeface="Times New Roman" panose="02020603050405020304" pitchFamily="18" charset="0"/>
                  <a:cs typeface="Times New Roman" panose="02020603050405020304" pitchFamily="18" charset="0"/>
                </a:rPr>
                <a:t>J</a:t>
              </a:r>
              <a:r>
                <a:rPr lang="en-US" sz="2000" b="1" baseline="-25000" dirty="0">
                  <a:solidFill>
                    <a:srgbClr val="FF0000"/>
                  </a:solidFill>
                  <a:latin typeface="Times New Roman" panose="02020603050405020304" pitchFamily="18" charset="0"/>
                  <a:cs typeface="Times New Roman" panose="02020603050405020304" pitchFamily="18" charset="0"/>
                </a:rPr>
                <a:t>r</a:t>
              </a:r>
              <a:r>
                <a:rPr lang="el-GR" b="1" dirty="0">
                  <a:solidFill>
                    <a:srgbClr val="002060"/>
                  </a:solidFill>
                  <a:latin typeface="Times New Roman" panose="02020603050405020304" pitchFamily="18" charset="0"/>
                  <a:cs typeface="Times New Roman" panose="02020603050405020304" pitchFamily="18" charset="0"/>
                </a:rPr>
                <a:t> σε όλη τη διατομής του αγωγού:</a:t>
              </a:r>
              <a:endParaRPr lang="el-GR" dirty="0">
                <a:solidFill>
                  <a:srgbClr val="002060"/>
                </a:solidFill>
              </a:endParaRPr>
            </a:p>
          </p:txBody>
        </p:sp>
        <mc:AlternateContent xmlns:mc="http://schemas.openxmlformats.org/markup-compatibility/2006" xmlns:a14="http://schemas.microsoft.com/office/drawing/2010/main">
          <mc:Choice Requires="a14">
            <p:sp>
              <p:nvSpPr>
                <p:cNvPr id="132" name="TextBox 131"/>
                <p:cNvSpPr txBox="1"/>
                <p:nvPr/>
              </p:nvSpPr>
              <p:spPr>
                <a:xfrm>
                  <a:off x="9102968" y="4242305"/>
                  <a:ext cx="1487395" cy="5867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𝑱</m:t>
                            </m:r>
                          </m:e>
                          <m:sub>
                            <m:r>
                              <a:rPr lang="en-US" b="1" i="0" smtClean="0">
                                <a:solidFill>
                                  <a:srgbClr val="FF0000"/>
                                </a:solidFill>
                                <a:latin typeface="Cambria Math" panose="02040503050406030204" pitchFamily="18" charset="0"/>
                              </a:rPr>
                              <m:t>𝐫</m:t>
                            </m:r>
                          </m:sub>
                        </m:sSub>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m:t>
                            </m:r>
                          </m:num>
                          <m:den>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𝑨</m:t>
                                </m:r>
                              </m:e>
                              <m:sub>
                                <m:r>
                                  <a:rPr lang="en-US" b="1" i="1" smtClean="0">
                                    <a:solidFill>
                                      <a:srgbClr val="FF0000"/>
                                    </a:solidFill>
                                    <a:latin typeface="Cambria Math" panose="02040503050406030204" pitchFamily="18" charset="0"/>
                                  </a:rPr>
                                  <m:t>𝒓</m:t>
                                </m:r>
                              </m:sub>
                            </m:sSub>
                          </m:den>
                        </m:f>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m:t>
                            </m:r>
                          </m:num>
                          <m:den>
                            <m:r>
                              <a:rPr lang="el-GR" b="1" i="1" smtClean="0">
                                <a:solidFill>
                                  <a:srgbClr val="FF0000"/>
                                </a:solidFill>
                                <a:latin typeface="Cambria Math" panose="02040503050406030204" pitchFamily="18" charset="0"/>
                              </a:rPr>
                              <m:t>𝝅</m:t>
                            </m:r>
                            <m:sSup>
                              <m:sSupPr>
                                <m:ctrlPr>
                                  <a:rPr lang="el-GR"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𝒓</m:t>
                                </m:r>
                              </m:e>
                              <m:sup>
                                <m:r>
                                  <a:rPr lang="en-US" b="1" i="1" smtClean="0">
                                    <a:solidFill>
                                      <a:srgbClr val="FF0000"/>
                                    </a:solidFill>
                                    <a:latin typeface="Cambria Math" panose="02040503050406030204" pitchFamily="18" charset="0"/>
                                  </a:rPr>
                                  <m:t>𝟐</m:t>
                                </m:r>
                              </m:sup>
                            </m:sSup>
                          </m:den>
                        </m:f>
                      </m:oMath>
                    </m:oMathPara>
                  </a14:m>
                  <a:endParaRPr lang="el-GR" b="1" dirty="0">
                    <a:solidFill>
                      <a:srgbClr val="FF0000"/>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9102968" y="4242305"/>
                  <a:ext cx="1487395" cy="586764"/>
                </a:xfrm>
                <a:prstGeom prst="rect">
                  <a:avLst/>
                </a:prstGeom>
                <a:blipFill>
                  <a:blip r:embed="rId4"/>
                  <a:stretch>
                    <a:fillRect/>
                  </a:stretch>
                </a:blipFill>
              </p:spPr>
              <p:txBody>
                <a:bodyPr/>
                <a:lstStyle/>
                <a:p>
                  <a:r>
                    <a:rPr lang="el-GR">
                      <a:noFill/>
                    </a:rPr>
                    <a:t> </a:t>
                  </a:r>
                </a:p>
              </p:txBody>
            </p:sp>
          </mc:Fallback>
        </mc:AlternateContent>
      </p:grpSp>
      <p:grpSp>
        <p:nvGrpSpPr>
          <p:cNvPr id="136" name="Ομάδα 135"/>
          <p:cNvGrpSpPr/>
          <p:nvPr/>
        </p:nvGrpSpPr>
        <p:grpSpPr>
          <a:xfrm>
            <a:off x="10660586" y="3656183"/>
            <a:ext cx="745968" cy="1512000"/>
            <a:chOff x="10660586" y="3656182"/>
            <a:chExt cx="745968" cy="1131363"/>
          </a:xfrm>
        </p:grpSpPr>
        <p:sp>
          <p:nvSpPr>
            <p:cNvPr id="133" name="Δεξί άγκιστρο 132"/>
            <p:cNvSpPr/>
            <p:nvPr/>
          </p:nvSpPr>
          <p:spPr>
            <a:xfrm>
              <a:off x="10660586" y="3656182"/>
              <a:ext cx="324000" cy="1131363"/>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5" name="Ευθύγραμμο βέλος σύνδεσης 134"/>
            <p:cNvCxnSpPr/>
            <p:nvPr/>
          </p:nvCxnSpPr>
          <p:spPr>
            <a:xfrm>
              <a:off x="10984586" y="4222497"/>
              <a:ext cx="421968"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7" name="Ορθογώνιο 136"/>
              <p:cNvSpPr/>
              <p:nvPr/>
            </p:nvSpPr>
            <p:spPr>
              <a:xfrm>
                <a:off x="9644015" y="4899246"/>
                <a:ext cx="9491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𝑱</m:t>
                          </m:r>
                        </m:e>
                        <m:sub>
                          <m:r>
                            <a:rPr lang="en-US" b="1">
                              <a:solidFill>
                                <a:srgbClr val="FF0000"/>
                              </a:solidFill>
                              <a:latin typeface="Cambria Math" panose="02040503050406030204" pitchFamily="18" charset="0"/>
                            </a:rPr>
                            <m:t>𝐑</m:t>
                          </m:r>
                        </m:sub>
                      </m:sSub>
                      <m:r>
                        <a:rPr lang="en-US" b="1" i="1">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𝑱</m:t>
                          </m:r>
                        </m:e>
                        <m:sub>
                          <m:r>
                            <a:rPr lang="en-US" b="1">
                              <a:solidFill>
                                <a:srgbClr val="FF0000"/>
                              </a:solidFill>
                              <a:latin typeface="Cambria Math" panose="02040503050406030204" pitchFamily="18" charset="0"/>
                            </a:rPr>
                            <m:t>𝐫</m:t>
                          </m:r>
                        </m:sub>
                      </m:sSub>
                    </m:oMath>
                  </m:oMathPara>
                </a14:m>
                <a:endParaRPr lang="el-GR" dirty="0"/>
              </a:p>
            </p:txBody>
          </p:sp>
        </mc:Choice>
        <mc:Fallback xmlns="">
          <p:sp>
            <p:nvSpPr>
              <p:cNvPr id="137" name="Ορθογώνιο 136"/>
              <p:cNvSpPr>
                <a:spLocks noRot="1" noChangeAspect="1" noMove="1" noResize="1" noEditPoints="1" noAdjustHandles="1" noChangeArrowheads="1" noChangeShapeType="1" noTextEdit="1"/>
              </p:cNvSpPr>
              <p:nvPr/>
            </p:nvSpPr>
            <p:spPr>
              <a:xfrm>
                <a:off x="9644015" y="4899246"/>
                <a:ext cx="949171" cy="369332"/>
              </a:xfrm>
              <a:prstGeom prst="rect">
                <a:avLst/>
              </a:prstGeom>
              <a:blipFill>
                <a:blip r:embed="rId5"/>
                <a:stretch>
                  <a:fillRect b="-1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8" name="Ορθογώνιο 137"/>
              <p:cNvSpPr/>
              <p:nvPr/>
            </p:nvSpPr>
            <p:spPr>
              <a:xfrm>
                <a:off x="4274158" y="4972942"/>
                <a:ext cx="1851661" cy="633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𝑰</m:t>
                          </m:r>
                          <m:r>
                            <a:rPr lang="en-US" b="1" i="1">
                              <a:solidFill>
                                <a:srgbClr val="FF0000"/>
                              </a:solidFill>
                              <a:latin typeface="Cambria Math" panose="02040503050406030204" pitchFamily="18" charset="0"/>
                            </a:rPr>
                            <m:t>′</m:t>
                          </m:r>
                        </m:num>
                        <m:den>
                          <m:r>
                            <a:rPr lang="el-GR" b="1" i="1">
                              <a:solidFill>
                                <a:srgbClr val="FF0000"/>
                              </a:solidFill>
                              <a:latin typeface="Cambria Math" panose="02040503050406030204" pitchFamily="18" charset="0"/>
                            </a:rPr>
                            <m:t>𝝅</m:t>
                          </m:r>
                          <m:sSup>
                            <m:sSupPr>
                              <m:ctrlPr>
                                <a:rPr lang="el-GR"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𝒓</m:t>
                              </m:r>
                            </m:e>
                            <m:sup>
                              <m:r>
                                <a:rPr lang="en-US" b="1" i="1">
                                  <a:solidFill>
                                    <a:srgbClr val="FF0000"/>
                                  </a:solidFill>
                                  <a:latin typeface="Cambria Math" panose="02040503050406030204" pitchFamily="18" charset="0"/>
                                </a:rPr>
                                <m:t>𝟐</m:t>
                              </m:r>
                            </m:sup>
                          </m:sSup>
                        </m:den>
                      </m:f>
                      <m:r>
                        <a:rPr lang="en-US" b="1" i="1" smtClean="0">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𝑰</m:t>
                          </m:r>
                        </m:num>
                        <m:den>
                          <m:r>
                            <a:rPr lang="el-GR" b="1" i="1">
                              <a:solidFill>
                                <a:srgbClr val="FF0000"/>
                              </a:solidFill>
                              <a:latin typeface="Cambria Math" panose="02040503050406030204" pitchFamily="18" charset="0"/>
                            </a:rPr>
                            <m:t>𝝅</m:t>
                          </m:r>
                          <m:sSup>
                            <m:sSupPr>
                              <m:ctrlPr>
                                <a:rPr lang="el-GR"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𝑹</m:t>
                              </m:r>
                            </m:e>
                            <m:sup>
                              <m:r>
                                <a:rPr lang="en-US" b="1" i="1">
                                  <a:solidFill>
                                    <a:srgbClr val="FF0000"/>
                                  </a:solidFill>
                                  <a:latin typeface="Cambria Math" panose="02040503050406030204" pitchFamily="18" charset="0"/>
                                </a:rPr>
                                <m:t>𝟐</m:t>
                              </m:r>
                            </m:sup>
                          </m:sSup>
                        </m:den>
                      </m:f>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38" name="Ορθογώνιο 137"/>
              <p:cNvSpPr>
                <a:spLocks noRot="1" noChangeAspect="1" noMove="1" noResize="1" noEditPoints="1" noAdjustHandles="1" noChangeArrowheads="1" noChangeShapeType="1" noTextEdit="1"/>
              </p:cNvSpPr>
              <p:nvPr/>
            </p:nvSpPr>
            <p:spPr>
              <a:xfrm>
                <a:off x="4274158" y="4972942"/>
                <a:ext cx="1851661" cy="633763"/>
              </a:xfrm>
              <a:prstGeom prst="rect">
                <a:avLst/>
              </a:prstGeom>
              <a:blipFill>
                <a:blip r:embed="rId6"/>
                <a:stretch>
                  <a:fillRect/>
                </a:stretch>
              </a:blipFill>
            </p:spPr>
            <p:txBody>
              <a:bodyPr/>
              <a:lstStyle/>
              <a:p>
                <a:r>
                  <a:rPr lang="el-GR">
                    <a:noFill/>
                  </a:rPr>
                  <a:t> </a:t>
                </a:r>
              </a:p>
            </p:txBody>
          </p:sp>
        </mc:Fallback>
      </mc:AlternateContent>
      <p:grpSp>
        <p:nvGrpSpPr>
          <p:cNvPr id="139" name="Ομάδα 138"/>
          <p:cNvGrpSpPr/>
          <p:nvPr/>
        </p:nvGrpSpPr>
        <p:grpSpPr>
          <a:xfrm>
            <a:off x="4474974" y="5376653"/>
            <a:ext cx="678507" cy="252000"/>
            <a:chOff x="3340031" y="4933217"/>
            <a:chExt cx="678507" cy="332651"/>
          </a:xfrm>
        </p:grpSpPr>
        <p:cxnSp>
          <p:nvCxnSpPr>
            <p:cNvPr id="140" name="Ευθεία γραμμή σύνδεσης 139"/>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1" name="Ευθεία γραμμή σύνδεσης 140"/>
            <p:cNvCxnSpPr/>
            <p:nvPr/>
          </p:nvCxnSpPr>
          <p:spPr>
            <a:xfrm>
              <a:off x="4018538" y="4933217"/>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2" name="Ορθογώνιο 141"/>
              <p:cNvSpPr/>
              <p:nvPr/>
            </p:nvSpPr>
            <p:spPr>
              <a:xfrm>
                <a:off x="6135371" y="4958862"/>
                <a:ext cx="1119089"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b="1" i="1" smtClean="0">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𝑰</m:t>
                          </m:r>
                        </m:e>
                        <m:sup>
                          <m:r>
                            <a:rPr lang="el-GR" b="1" i="1">
                              <a:solidFill>
                                <a:srgbClr val="FF0000"/>
                              </a:solidFill>
                              <a:latin typeface="Cambria Math" panose="02040503050406030204" pitchFamily="18" charset="0"/>
                              <a:ea typeface="Cambria Math" panose="02040503050406030204" pitchFamily="18" charset="0"/>
                            </a:rPr>
                            <m:t>′</m:t>
                          </m:r>
                        </m:sup>
                      </m:sSup>
                      <m:r>
                        <a:rPr lang="en-US" b="1" i="1" smtClean="0">
                          <a:solidFill>
                            <a:srgbClr val="FF0000"/>
                          </a:solidFill>
                          <a:latin typeface="Cambria Math" panose="02040503050406030204" pitchFamily="18" charset="0"/>
                          <a:ea typeface="Cambria Math" panose="02040503050406030204" pitchFamily="18" charset="0"/>
                        </a:rPr>
                        <m:t>=</m:t>
                      </m:r>
                      <m:f>
                        <m:fPr>
                          <m:ctrlPr>
                            <a:rPr lang="en-US" b="1" i="1" smtClean="0">
                              <a:solidFill>
                                <a:srgbClr val="FF0000"/>
                              </a:solidFill>
                              <a:latin typeface="Cambria Math" panose="02040503050406030204" pitchFamily="18" charset="0"/>
                              <a:ea typeface="Cambria Math" panose="02040503050406030204" pitchFamily="18" charset="0"/>
                            </a:rPr>
                          </m:ctrlPr>
                        </m:fPr>
                        <m:num>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𝒓</m:t>
                              </m:r>
                            </m:e>
                            <m:sup>
                              <m:r>
                                <a:rPr lang="en-US" b="1" i="1" smtClean="0">
                                  <a:solidFill>
                                    <a:srgbClr val="FF0000"/>
                                  </a:solidFill>
                                  <a:latin typeface="Cambria Math" panose="02040503050406030204" pitchFamily="18" charset="0"/>
                                  <a:ea typeface="Cambria Math" panose="02040503050406030204" pitchFamily="18" charset="0"/>
                                </a:rPr>
                                <m:t>𝟐</m:t>
                              </m:r>
                            </m:sup>
                          </m:sSup>
                        </m:num>
                        <m:den>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𝑹</m:t>
                              </m:r>
                            </m:e>
                            <m:sup>
                              <m:r>
                                <a:rPr lang="en-US" b="1" i="1" smtClean="0">
                                  <a:solidFill>
                                    <a:srgbClr val="FF0000"/>
                                  </a:solidFill>
                                  <a:latin typeface="Cambria Math" panose="02040503050406030204" pitchFamily="18" charset="0"/>
                                  <a:ea typeface="Cambria Math" panose="02040503050406030204" pitchFamily="18" charset="0"/>
                                </a:rPr>
                                <m:t>𝟐</m:t>
                              </m:r>
                            </m:sup>
                          </m:sSup>
                        </m:den>
                      </m:f>
                      <m:r>
                        <a:rPr lang="en-US" b="1" i="1" smtClean="0">
                          <a:solidFill>
                            <a:srgbClr val="FF0000"/>
                          </a:solidFill>
                          <a:latin typeface="Cambria Math" panose="02040503050406030204" pitchFamily="18" charset="0"/>
                          <a:ea typeface="Cambria Math" panose="02040503050406030204" pitchFamily="18" charset="0"/>
                        </a:rPr>
                        <m:t>𝑰</m:t>
                      </m:r>
                    </m:oMath>
                  </m:oMathPara>
                </a14:m>
                <a:endParaRPr lang="el-GR" dirty="0"/>
              </a:p>
            </p:txBody>
          </p:sp>
        </mc:Choice>
        <mc:Fallback xmlns="">
          <p:sp>
            <p:nvSpPr>
              <p:cNvPr id="142" name="Ορθογώνιο 141"/>
              <p:cNvSpPr>
                <a:spLocks noRot="1" noChangeAspect="1" noMove="1" noResize="1" noEditPoints="1" noAdjustHandles="1" noChangeArrowheads="1" noChangeShapeType="1" noTextEdit="1"/>
              </p:cNvSpPr>
              <p:nvPr/>
            </p:nvSpPr>
            <p:spPr>
              <a:xfrm>
                <a:off x="6135371" y="4958862"/>
                <a:ext cx="1119089" cy="653384"/>
              </a:xfrm>
              <a:prstGeom prst="rect">
                <a:avLst/>
              </a:prstGeom>
              <a:blipFill>
                <a:blip r:embed="rId7"/>
                <a:stretch>
                  <a:fillRect/>
                </a:stretch>
              </a:blipFill>
            </p:spPr>
            <p:txBody>
              <a:bodyPr/>
              <a:lstStyle/>
              <a:p>
                <a:r>
                  <a:rPr lang="el-GR">
                    <a:noFill/>
                  </a:rPr>
                  <a:t> </a:t>
                </a:r>
              </a:p>
            </p:txBody>
          </p:sp>
        </mc:Fallback>
      </mc:AlternateContent>
      <p:grpSp>
        <p:nvGrpSpPr>
          <p:cNvPr id="145" name="Ομάδα 144"/>
          <p:cNvGrpSpPr/>
          <p:nvPr/>
        </p:nvGrpSpPr>
        <p:grpSpPr>
          <a:xfrm>
            <a:off x="5908431" y="1685692"/>
            <a:ext cx="2145324" cy="3965864"/>
            <a:chOff x="5908431" y="1685692"/>
            <a:chExt cx="2145324" cy="3965864"/>
          </a:xfrm>
        </p:grpSpPr>
        <p:sp>
          <p:nvSpPr>
            <p:cNvPr id="143" name="Οβάλ 142"/>
            <p:cNvSpPr/>
            <p:nvPr/>
          </p:nvSpPr>
          <p:spPr>
            <a:xfrm>
              <a:off x="5908431" y="1685692"/>
              <a:ext cx="2145324" cy="86401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4" name="Οβάλ 143"/>
            <p:cNvSpPr/>
            <p:nvPr/>
          </p:nvSpPr>
          <p:spPr>
            <a:xfrm>
              <a:off x="6162046" y="4967556"/>
              <a:ext cx="1101966" cy="684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146" name="Ορθογώνιο 145"/>
              <p:cNvSpPr/>
              <p:nvPr/>
            </p:nvSpPr>
            <p:spPr>
              <a:xfrm>
                <a:off x="4153259" y="6005804"/>
                <a:ext cx="3079689" cy="717761"/>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d>
                        <m:dPr>
                          <m:ctrlPr>
                            <a:rPr lang="el-GR" sz="2000" b="1" i="1" smtClean="0">
                              <a:solidFill>
                                <a:srgbClr val="FF0000"/>
                              </a:solidFill>
                              <a:latin typeface="Cambria Math" panose="02040503050406030204" pitchFamily="18" charset="0"/>
                              <a:ea typeface="Cambria Math" panose="02040503050406030204" pitchFamily="18" charset="0"/>
                            </a:rPr>
                          </m:ctrlPr>
                        </m:dPr>
                        <m:e>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&lt;</m:t>
                          </m:r>
                          <m:r>
                            <a:rPr lang="en-US" sz="2000" b="1" i="1" smtClean="0">
                              <a:solidFill>
                                <a:srgbClr val="FF0000"/>
                              </a:solidFill>
                              <a:latin typeface="Cambria Math" panose="02040503050406030204" pitchFamily="18" charset="0"/>
                              <a:ea typeface="Cambria Math" panose="02040503050406030204" pitchFamily="18" charset="0"/>
                            </a:rPr>
                            <m:t>𝑹</m:t>
                          </m:r>
                        </m:e>
                      </m:d>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f>
                        <m:fPr>
                          <m:ctrlPr>
                            <a:rPr lang="en-US" sz="2000" b="1" i="1">
                              <a:solidFill>
                                <a:srgbClr val="FF0000"/>
                              </a:solidFill>
                              <a:latin typeface="Cambria Math" panose="02040503050406030204" pitchFamily="18" charset="0"/>
                              <a:ea typeface="Cambria Math" panose="02040503050406030204" pitchFamily="18" charset="0"/>
                            </a:rPr>
                          </m:ctrlPr>
                        </m:fPr>
                        <m:num>
                          <m:sSup>
                            <m:sSupPr>
                              <m:ctrlPr>
                                <a:rPr lang="en-US" sz="2000" b="1" i="1">
                                  <a:solidFill>
                                    <a:srgbClr val="FF0000"/>
                                  </a:solidFill>
                                  <a:latin typeface="Cambria Math" panose="02040503050406030204" pitchFamily="18" charset="0"/>
                                  <a:ea typeface="Cambria Math" panose="02040503050406030204" pitchFamily="18" charset="0"/>
                                </a:rPr>
                              </m:ctrlPr>
                            </m:sSupPr>
                            <m:e>
                              <m:r>
                                <a:rPr lang="en-US" sz="2000" b="1" i="1">
                                  <a:solidFill>
                                    <a:srgbClr val="FF0000"/>
                                  </a:solidFill>
                                  <a:latin typeface="Cambria Math" panose="02040503050406030204" pitchFamily="18" charset="0"/>
                                  <a:ea typeface="Cambria Math" panose="02040503050406030204" pitchFamily="18" charset="0"/>
                                </a:rPr>
                                <m:t>𝒓</m:t>
                              </m:r>
                            </m:e>
                            <m:sup>
                              <m:r>
                                <a:rPr lang="en-US" sz="2000" b="1" i="1">
                                  <a:solidFill>
                                    <a:srgbClr val="FF0000"/>
                                  </a:solidFill>
                                  <a:latin typeface="Cambria Math" panose="02040503050406030204" pitchFamily="18" charset="0"/>
                                  <a:ea typeface="Cambria Math" panose="02040503050406030204" pitchFamily="18" charset="0"/>
                                </a:rPr>
                                <m:t>𝟐</m:t>
                              </m:r>
                            </m:sup>
                          </m:sSup>
                        </m:num>
                        <m:den>
                          <m:sSup>
                            <m:sSupPr>
                              <m:ctrlPr>
                                <a:rPr lang="en-US" sz="2000" b="1" i="1">
                                  <a:solidFill>
                                    <a:srgbClr val="FF0000"/>
                                  </a:solidFill>
                                  <a:latin typeface="Cambria Math" panose="02040503050406030204" pitchFamily="18" charset="0"/>
                                  <a:ea typeface="Cambria Math" panose="02040503050406030204" pitchFamily="18" charset="0"/>
                                </a:rPr>
                              </m:ctrlPr>
                            </m:sSupPr>
                            <m:e>
                              <m:r>
                                <a:rPr lang="en-US" sz="2000" b="1" i="1">
                                  <a:solidFill>
                                    <a:srgbClr val="FF0000"/>
                                  </a:solidFill>
                                  <a:latin typeface="Cambria Math" panose="02040503050406030204" pitchFamily="18" charset="0"/>
                                  <a:ea typeface="Cambria Math" panose="02040503050406030204" pitchFamily="18" charset="0"/>
                                </a:rPr>
                                <m:t>𝑹</m:t>
                              </m:r>
                            </m:e>
                            <m:sup>
                              <m:r>
                                <a:rPr lang="en-US" sz="2000" b="1" i="1">
                                  <a:solidFill>
                                    <a:srgbClr val="FF0000"/>
                                  </a:solidFill>
                                  <a:latin typeface="Cambria Math" panose="02040503050406030204" pitchFamily="18" charset="0"/>
                                  <a:ea typeface="Cambria Math" panose="02040503050406030204" pitchFamily="18" charset="0"/>
                                </a:rPr>
                                <m:t>𝟐</m:t>
                              </m:r>
                            </m:sup>
                          </m:sSup>
                        </m:den>
                      </m:f>
                      <m:r>
                        <a:rPr lang="en-US" sz="2000" b="1" i="1">
                          <a:solidFill>
                            <a:srgbClr val="FF0000"/>
                          </a:solidFill>
                          <a:latin typeface="Cambria Math" panose="02040503050406030204" pitchFamily="18" charset="0"/>
                          <a:ea typeface="Cambria Math" panose="02040503050406030204" pitchFamily="18" charset="0"/>
                        </a:rPr>
                        <m:t>𝑰</m:t>
                      </m:r>
                      <m:r>
                        <a:rPr lang="en-US" sz="2000" b="1" i="1" smtClean="0">
                          <a:solidFill>
                            <a:srgbClr val="FF0000"/>
                          </a:solidFill>
                          <a:latin typeface="Cambria Math" panose="02040503050406030204" pitchFamily="18" charset="0"/>
                          <a:ea typeface="Cambria Math" panose="02040503050406030204" pitchFamily="18" charset="0"/>
                        </a:rPr>
                        <m:t>  </m:t>
                      </m:r>
                      <m:r>
                        <a:rPr lang="en-US" sz="2000" b="1" i="1">
                          <a:solidFill>
                            <a:srgbClr val="FF0000"/>
                          </a:solidFill>
                          <a:latin typeface="Cambria Math" panose="02040503050406030204" pitchFamily="18" charset="0"/>
                          <a:ea typeface="Cambria Math" panose="02040503050406030204" pitchFamily="18" charset="0"/>
                        </a:rPr>
                        <m:t>⟹</m:t>
                      </m:r>
                    </m:oMath>
                  </m:oMathPara>
                </a14:m>
                <a:endParaRPr lang="el-GR" sz="2000" dirty="0"/>
              </a:p>
            </p:txBody>
          </p:sp>
        </mc:Choice>
        <mc:Fallback xmlns="">
          <p:sp>
            <p:nvSpPr>
              <p:cNvPr id="146" name="Ορθογώνιο 145"/>
              <p:cNvSpPr>
                <a:spLocks noRot="1" noChangeAspect="1" noMove="1" noResize="1" noEditPoints="1" noAdjustHandles="1" noChangeArrowheads="1" noChangeShapeType="1" noTextEdit="1"/>
              </p:cNvSpPr>
              <p:nvPr/>
            </p:nvSpPr>
            <p:spPr>
              <a:xfrm>
                <a:off x="4153259" y="6005804"/>
                <a:ext cx="3079689" cy="717761"/>
              </a:xfrm>
              <a:prstGeom prst="rect">
                <a:avLst/>
              </a:prstGeom>
              <a:blipFill>
                <a:blip r:embed="rId8"/>
                <a:stretch>
                  <a:fillRect/>
                </a:stretch>
              </a:blipFill>
              <a:ln w="38100">
                <a:noFill/>
              </a:ln>
            </p:spPr>
            <p:txBody>
              <a:bodyPr/>
              <a:lstStyle/>
              <a:p>
                <a:r>
                  <a:rPr lang="el-GR">
                    <a:noFill/>
                  </a:rPr>
                  <a:t> </a:t>
                </a:r>
              </a:p>
            </p:txBody>
          </p:sp>
        </mc:Fallback>
      </mc:AlternateContent>
      <p:grpSp>
        <p:nvGrpSpPr>
          <p:cNvPr id="147" name="Ομάδα 146"/>
          <p:cNvGrpSpPr/>
          <p:nvPr/>
        </p:nvGrpSpPr>
        <p:grpSpPr>
          <a:xfrm>
            <a:off x="6051630" y="6005804"/>
            <a:ext cx="315092" cy="707760"/>
            <a:chOff x="3340031" y="4331594"/>
            <a:chExt cx="315092" cy="934274"/>
          </a:xfrm>
        </p:grpSpPr>
        <p:cxnSp>
          <p:nvCxnSpPr>
            <p:cNvPr id="148" name="Ευθεία γραμμή σύνδεσης 147"/>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9" name="Ευθεία γραμμή σύνδεσης 148"/>
            <p:cNvCxnSpPr/>
            <p:nvPr/>
          </p:nvCxnSpPr>
          <p:spPr>
            <a:xfrm>
              <a:off x="3655123" y="4331594"/>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0" name="Ορθογώνιο 149"/>
              <p:cNvSpPr/>
              <p:nvPr/>
            </p:nvSpPr>
            <p:spPr>
              <a:xfrm>
                <a:off x="7200652" y="6070124"/>
                <a:ext cx="2497607" cy="687176"/>
              </a:xfrm>
              <a:prstGeom prst="rect">
                <a:avLst/>
              </a:prstGeom>
              <a:ln w="38100">
                <a:solidFill>
                  <a:srgbClr val="00206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d>
                        <m:dPr>
                          <m:ctrlPr>
                            <a:rPr lang="el-GR" sz="2000" b="1" i="1">
                              <a:solidFill>
                                <a:srgbClr val="FF0000"/>
                              </a:solidFill>
                              <a:latin typeface="Cambria Math" panose="02040503050406030204" pitchFamily="18" charset="0"/>
                              <a:ea typeface="Cambria Math" panose="02040503050406030204" pitchFamily="18" charset="0"/>
                            </a:rPr>
                          </m:ctrlPr>
                        </m:dPr>
                        <m:e>
                          <m:r>
                            <a:rPr lang="en-US" sz="2000" b="1" i="1">
                              <a:solidFill>
                                <a:srgbClr val="FF0000"/>
                              </a:solidFill>
                              <a:latin typeface="Cambria Math" panose="02040503050406030204" pitchFamily="18" charset="0"/>
                              <a:ea typeface="Cambria Math" panose="02040503050406030204" pitchFamily="18" charset="0"/>
                            </a:rPr>
                            <m:t>𝒓</m:t>
                          </m:r>
                          <m:r>
                            <a:rPr lang="en-US" sz="2000" b="1" i="1">
                              <a:solidFill>
                                <a:srgbClr val="FF0000"/>
                              </a:solidFill>
                              <a:latin typeface="Cambria Math" panose="02040503050406030204" pitchFamily="18" charset="0"/>
                              <a:ea typeface="Cambria Math" panose="02040503050406030204" pitchFamily="18" charset="0"/>
                            </a:rPr>
                            <m:t>&lt;</m:t>
                          </m:r>
                          <m:r>
                            <a:rPr lang="en-US" sz="2000" b="1" i="1">
                              <a:solidFill>
                                <a:srgbClr val="FF0000"/>
                              </a:solidFill>
                              <a:latin typeface="Cambria Math" panose="02040503050406030204" pitchFamily="18" charset="0"/>
                              <a:ea typeface="Cambria Math" panose="02040503050406030204" pitchFamily="18" charset="0"/>
                            </a:rPr>
                            <m:t>𝑹</m:t>
                          </m:r>
                        </m:e>
                      </m:d>
                      <m:r>
                        <a:rPr lang="en-US" sz="2000" b="1" i="1">
                          <a:solidFill>
                            <a:srgbClr val="FF0000"/>
                          </a:solidFill>
                          <a:latin typeface="Cambria Math" panose="02040503050406030204" pitchFamily="18" charset="0"/>
                          <a:ea typeface="Cambria Math" panose="02040503050406030204" pitchFamily="18" charset="0"/>
                        </a:rPr>
                        <m:t>=</m:t>
                      </m:r>
                      <m:f>
                        <m:fPr>
                          <m:ctrlPr>
                            <a:rPr lang="en-US" sz="2000" b="1" i="1">
                              <a:solidFill>
                                <a:srgbClr val="FF0000"/>
                              </a:solidFill>
                              <a:latin typeface="Cambria Math" panose="02040503050406030204" pitchFamily="18" charset="0"/>
                              <a:ea typeface="Cambria Math" panose="02040503050406030204" pitchFamily="18" charset="0"/>
                            </a:rPr>
                          </m:ctrlPr>
                        </m:fPr>
                        <m:num>
                          <m:sSub>
                            <m:sSubPr>
                              <m:ctrlPr>
                                <a:rPr lang="en-US" sz="2000" b="1" i="1">
                                  <a:solidFill>
                                    <a:srgbClr val="FF0000"/>
                                  </a:solidFill>
                                  <a:latin typeface="Cambria Math" panose="02040503050406030204" pitchFamily="18" charset="0"/>
                                  <a:ea typeface="Cambria Math" panose="02040503050406030204" pitchFamily="18" charset="0"/>
                                </a:rPr>
                              </m:ctrlPr>
                            </m:sSubPr>
                            <m:e>
                              <m:r>
                                <a:rPr lang="el-GR" sz="2000" b="1" i="1">
                                  <a:solidFill>
                                    <a:srgbClr val="FF0000"/>
                                  </a:solidFill>
                                  <a:latin typeface="Cambria Math" panose="02040503050406030204" pitchFamily="18" charset="0"/>
                                  <a:ea typeface="Cambria Math" panose="02040503050406030204" pitchFamily="18" charset="0"/>
                                </a:rPr>
                                <m:t>𝝁</m:t>
                              </m:r>
                            </m:e>
                            <m:sub>
                              <m:r>
                                <a:rPr lang="el-GR" sz="2000" b="1" i="1">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a:solidFill>
                                <a:srgbClr val="FF0000"/>
                              </a:solidFill>
                              <a:latin typeface="Cambria Math" panose="02040503050406030204" pitchFamily="18" charset="0"/>
                              <a:ea typeface="Cambria Math" panose="02040503050406030204" pitchFamily="18" charset="0"/>
                            </a:rPr>
                            <m:t>𝟐</m:t>
                          </m:r>
                          <m:r>
                            <a:rPr lang="el-GR" sz="2000" b="1" i="1">
                              <a:solidFill>
                                <a:srgbClr val="FF0000"/>
                              </a:solidFill>
                              <a:latin typeface="Cambria Math" panose="02040503050406030204" pitchFamily="18" charset="0"/>
                              <a:ea typeface="Cambria Math" panose="02040503050406030204" pitchFamily="18" charset="0"/>
                            </a:rPr>
                            <m:t>𝝅</m:t>
                          </m:r>
                          <m:sSup>
                            <m:sSupPr>
                              <m:ctrlPr>
                                <a:rPr lang="el-GR" sz="2000" b="1" i="1" smtClean="0">
                                  <a:solidFill>
                                    <a:srgbClr val="FF0000"/>
                                  </a:solidFill>
                                  <a:latin typeface="Cambria Math" panose="02040503050406030204" pitchFamily="18" charset="0"/>
                                  <a:ea typeface="Cambria Math" panose="02040503050406030204" pitchFamily="18" charset="0"/>
                                </a:rPr>
                              </m:ctrlPr>
                            </m:sSupPr>
                            <m:e>
                              <m:r>
                                <a:rPr lang="en-US" sz="2000" b="1" i="1" smtClean="0">
                                  <a:solidFill>
                                    <a:srgbClr val="FF0000"/>
                                  </a:solidFill>
                                  <a:latin typeface="Cambria Math" panose="02040503050406030204" pitchFamily="18" charset="0"/>
                                  <a:ea typeface="Cambria Math" panose="02040503050406030204" pitchFamily="18" charset="0"/>
                                </a:rPr>
                                <m:t>𝑹</m:t>
                              </m:r>
                            </m:e>
                            <m:sup>
                              <m:r>
                                <a:rPr lang="en-US" sz="2000" b="1" i="1" smtClean="0">
                                  <a:solidFill>
                                    <a:srgbClr val="FF0000"/>
                                  </a:solidFill>
                                  <a:latin typeface="Cambria Math" panose="02040503050406030204" pitchFamily="18" charset="0"/>
                                  <a:ea typeface="Cambria Math" panose="02040503050406030204" pitchFamily="18" charset="0"/>
                                </a:rPr>
                                <m:t>𝟐</m:t>
                              </m:r>
                            </m:sup>
                          </m:sSup>
                        </m:den>
                      </m:f>
                      <m:r>
                        <a:rPr lang="en-US" sz="2000" b="1" i="1" smtClean="0">
                          <a:solidFill>
                            <a:srgbClr val="FF0000"/>
                          </a:solidFill>
                          <a:latin typeface="Cambria Math" panose="02040503050406030204" pitchFamily="18" charset="0"/>
                          <a:ea typeface="Cambria Math" panose="02040503050406030204" pitchFamily="18" charset="0"/>
                        </a:rPr>
                        <m:t>𝒓</m:t>
                      </m:r>
                    </m:oMath>
                  </m:oMathPara>
                </a14:m>
                <a:endParaRPr lang="el-GR" sz="2000" dirty="0"/>
              </a:p>
            </p:txBody>
          </p:sp>
        </mc:Choice>
        <mc:Fallback xmlns="">
          <p:sp>
            <p:nvSpPr>
              <p:cNvPr id="150" name="Ορθογώνιο 149"/>
              <p:cNvSpPr>
                <a:spLocks noRot="1" noChangeAspect="1" noMove="1" noResize="1" noEditPoints="1" noAdjustHandles="1" noChangeArrowheads="1" noChangeShapeType="1" noTextEdit="1"/>
              </p:cNvSpPr>
              <p:nvPr/>
            </p:nvSpPr>
            <p:spPr>
              <a:xfrm>
                <a:off x="7200652" y="6070124"/>
                <a:ext cx="2497607" cy="687176"/>
              </a:xfrm>
              <a:prstGeom prst="rect">
                <a:avLst/>
              </a:prstGeom>
              <a:blipFill>
                <a:blip r:embed="rId9"/>
                <a:stretch>
                  <a:fillRect/>
                </a:stretch>
              </a:blipFill>
              <a:ln w="38100">
                <a:solidFill>
                  <a:srgbClr val="002060"/>
                </a:solidFill>
              </a:ln>
            </p:spPr>
            <p:txBody>
              <a:bodyPr/>
              <a:lstStyle/>
              <a:p>
                <a:r>
                  <a:rPr lang="el-GR">
                    <a:noFill/>
                  </a:rPr>
                  <a:t> </a:t>
                </a:r>
              </a:p>
            </p:txBody>
          </p:sp>
        </mc:Fallback>
      </mc:AlternateContent>
      <p:grpSp>
        <p:nvGrpSpPr>
          <p:cNvPr id="154" name="Ομάδα 153"/>
          <p:cNvGrpSpPr/>
          <p:nvPr/>
        </p:nvGrpSpPr>
        <p:grpSpPr>
          <a:xfrm>
            <a:off x="415672" y="1079407"/>
            <a:ext cx="2749597" cy="4269006"/>
            <a:chOff x="415672" y="1079407"/>
            <a:chExt cx="2749597" cy="4269006"/>
          </a:xfrm>
        </p:grpSpPr>
        <p:grpSp>
          <p:nvGrpSpPr>
            <p:cNvPr id="114" name="Ομάδα 113"/>
            <p:cNvGrpSpPr/>
            <p:nvPr/>
          </p:nvGrpSpPr>
          <p:grpSpPr>
            <a:xfrm>
              <a:off x="415672" y="1208115"/>
              <a:ext cx="2749597" cy="4140298"/>
              <a:chOff x="415672" y="1208115"/>
              <a:chExt cx="2749597" cy="4140298"/>
            </a:xfrm>
          </p:grpSpPr>
          <p:cxnSp>
            <p:nvCxnSpPr>
              <p:cNvPr id="67" name="Ευθεία γραμμή σύνδεσης 66"/>
              <p:cNvCxnSpPr/>
              <p:nvPr/>
            </p:nvCxnSpPr>
            <p:spPr>
              <a:xfrm flipH="1">
                <a:off x="1977108" y="3845809"/>
                <a:ext cx="0" cy="111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Ομάδα 67"/>
              <p:cNvGrpSpPr/>
              <p:nvPr/>
            </p:nvGrpSpPr>
            <p:grpSpPr>
              <a:xfrm>
                <a:off x="1183556" y="3278590"/>
                <a:ext cx="1639488" cy="751885"/>
                <a:chOff x="1183556" y="3278590"/>
                <a:chExt cx="1639488" cy="751885"/>
              </a:xfrm>
            </p:grpSpPr>
            <p:sp>
              <p:nvSpPr>
                <p:cNvPr id="74" name="Τόξο 73"/>
                <p:cNvSpPr/>
                <p:nvPr/>
              </p:nvSpPr>
              <p:spPr>
                <a:xfrm>
                  <a:off x="1183556" y="3278590"/>
                  <a:ext cx="1620000" cy="540000"/>
                </a:xfrm>
                <a:prstGeom prst="arc">
                  <a:avLst>
                    <a:gd name="adj1" fmla="val 17518025"/>
                    <a:gd name="adj2" fmla="val 1750207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70" name="Ομάδα 69"/>
                <p:cNvGrpSpPr/>
                <p:nvPr/>
              </p:nvGrpSpPr>
              <p:grpSpPr>
                <a:xfrm>
                  <a:off x="1969844" y="3414596"/>
                  <a:ext cx="853200" cy="400110"/>
                  <a:chOff x="5111629" y="3344257"/>
                  <a:chExt cx="853200" cy="400110"/>
                </a:xfrm>
              </p:grpSpPr>
              <p:cxnSp>
                <p:nvCxnSpPr>
                  <p:cNvPr id="72" name="Ευθεία γραμμή σύνδεσης 71"/>
                  <p:cNvCxnSpPr/>
                  <p:nvPr/>
                </p:nvCxnSpPr>
                <p:spPr>
                  <a:xfrm flipH="1">
                    <a:off x="5111629" y="3456862"/>
                    <a:ext cx="85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Ορθογώνιο 72"/>
                  <p:cNvSpPr/>
                  <p:nvPr/>
                </p:nvSpPr>
                <p:spPr>
                  <a:xfrm>
                    <a:off x="5361025" y="3344257"/>
                    <a:ext cx="284052"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r</a:t>
                    </a:r>
                    <a:endParaRPr lang="el-GR" sz="2000" i="1" dirty="0"/>
                  </a:p>
                </p:txBody>
              </p:sp>
            </p:grpSp>
            <p:sp>
              <p:nvSpPr>
                <p:cNvPr id="71" name="Ορθογώνιο 70"/>
                <p:cNvSpPr/>
                <p:nvPr/>
              </p:nvSpPr>
              <p:spPr>
                <a:xfrm>
                  <a:off x="1228821" y="3661143"/>
                  <a:ext cx="35137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a:t>
                  </a:r>
                  <a:endParaRPr lang="el-GR" dirty="0"/>
                </a:p>
              </p:txBody>
            </p:sp>
          </p:grpSp>
          <p:grpSp>
            <p:nvGrpSpPr>
              <p:cNvPr id="78" name="Ομάδα 77"/>
              <p:cNvGrpSpPr/>
              <p:nvPr/>
            </p:nvGrpSpPr>
            <p:grpSpPr>
              <a:xfrm>
                <a:off x="2196862" y="3272706"/>
                <a:ext cx="520280" cy="280774"/>
                <a:chOff x="2196862" y="3272706"/>
                <a:chExt cx="520280" cy="280774"/>
              </a:xfrm>
            </p:grpSpPr>
            <p:cxnSp>
              <p:nvCxnSpPr>
                <p:cNvPr id="79" name="Ευθύγραμμο βέλος σύνδεσης 78"/>
                <p:cNvCxnSpPr/>
                <p:nvPr/>
              </p:nvCxnSpPr>
              <p:spPr>
                <a:xfrm flipH="1" flipV="1">
                  <a:off x="2393142" y="3272706"/>
                  <a:ext cx="324000" cy="14400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2196862" y="3307259"/>
                      <a:ext cx="28052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𝒅</m:t>
                            </m:r>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𝒔</m:t>
                                </m:r>
                              </m:e>
                            </m:acc>
                          </m:oMath>
                        </m:oMathPara>
                      </a14:m>
                      <a:endParaRPr lang="el-GR" sz="1600" b="1"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196862" y="3307259"/>
                      <a:ext cx="280526" cy="246221"/>
                    </a:xfrm>
                    <a:prstGeom prst="rect">
                      <a:avLst/>
                    </a:prstGeom>
                    <a:blipFill>
                      <a:blip r:embed="rId10"/>
                      <a:stretch>
                        <a:fillRect l="-17391" r="-10870" b="-12500"/>
                      </a:stretch>
                    </a:blipFill>
                  </p:spPr>
                  <p:txBody>
                    <a:bodyPr/>
                    <a:lstStyle/>
                    <a:p>
                      <a:r>
                        <a:rPr lang="el-GR">
                          <a:noFill/>
                        </a:rPr>
                        <a:t> </a:t>
                      </a:r>
                    </a:p>
                  </p:txBody>
                </p:sp>
              </mc:Fallback>
            </mc:AlternateContent>
          </p:grpSp>
          <p:cxnSp>
            <p:nvCxnSpPr>
              <p:cNvPr id="81" name="Ευθεία γραμμή σύνδεσης 80"/>
              <p:cNvCxnSpPr/>
              <p:nvPr/>
            </p:nvCxnSpPr>
            <p:spPr>
              <a:xfrm flipH="1">
                <a:off x="1977106" y="1266729"/>
                <a:ext cx="0" cy="226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Ομάδα 83"/>
              <p:cNvGrpSpPr/>
              <p:nvPr/>
            </p:nvGrpSpPr>
            <p:grpSpPr>
              <a:xfrm>
                <a:off x="2178731" y="2881562"/>
                <a:ext cx="540000" cy="485933"/>
                <a:chOff x="1947645" y="3512715"/>
                <a:chExt cx="480000" cy="485933"/>
              </a:xfrm>
            </p:grpSpPr>
            <p:cxnSp>
              <p:nvCxnSpPr>
                <p:cNvPr id="85" name="Ευθύγραμμο βέλος σύνδεσης 84"/>
                <p:cNvCxnSpPr/>
                <p:nvPr/>
              </p:nvCxnSpPr>
              <p:spPr>
                <a:xfrm flipH="1" flipV="1">
                  <a:off x="1947645" y="3746648"/>
                  <a:ext cx="480000" cy="252000"/>
                </a:xfrm>
                <a:prstGeom prst="straightConnector1">
                  <a:avLst/>
                </a:prstGeom>
                <a:ln w="3175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p:cNvSpPr txBox="1"/>
                    <p:nvPr/>
                  </p:nvSpPr>
                  <p:spPr>
                    <a:xfrm>
                      <a:off x="2088440" y="3512715"/>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2088440" y="3512715"/>
                      <a:ext cx="219611" cy="310598"/>
                    </a:xfrm>
                    <a:prstGeom prst="rect">
                      <a:avLst/>
                    </a:prstGeom>
                    <a:blipFill>
                      <a:blip r:embed="rId11"/>
                      <a:stretch>
                        <a:fillRect l="-14634" r="-17073" b="-7843"/>
                      </a:stretch>
                    </a:blipFill>
                  </p:spPr>
                  <p:txBody>
                    <a:bodyPr/>
                    <a:lstStyle/>
                    <a:p>
                      <a:r>
                        <a:rPr lang="el-GR">
                          <a:noFill/>
                        </a:rPr>
                        <a:t> </a:t>
                      </a:r>
                    </a:p>
                  </p:txBody>
                </p:sp>
              </mc:Fallback>
            </mc:AlternateContent>
          </p:grpSp>
          <p:grpSp>
            <p:nvGrpSpPr>
              <p:cNvPr id="89" name="Ομάδα 88"/>
              <p:cNvGrpSpPr/>
              <p:nvPr/>
            </p:nvGrpSpPr>
            <p:grpSpPr>
              <a:xfrm>
                <a:off x="415672" y="1836286"/>
                <a:ext cx="2749597" cy="3512127"/>
                <a:chOff x="200621" y="1587679"/>
                <a:chExt cx="2749597" cy="3512127"/>
              </a:xfrm>
              <a:solidFill>
                <a:schemeClr val="accent4">
                  <a:lumMod val="75000"/>
                  <a:alpha val="77000"/>
                </a:schemeClr>
              </a:solidFill>
            </p:grpSpPr>
            <p:grpSp>
              <p:nvGrpSpPr>
                <p:cNvPr id="90" name="Ομάδα 89"/>
                <p:cNvGrpSpPr/>
                <p:nvPr/>
              </p:nvGrpSpPr>
              <p:grpSpPr>
                <a:xfrm>
                  <a:off x="200621" y="2064788"/>
                  <a:ext cx="292023" cy="509155"/>
                  <a:chOff x="-7464" y="2064788"/>
                  <a:chExt cx="292023" cy="509155"/>
                </a:xfrm>
                <a:grpFill/>
              </p:grpSpPr>
              <p:cxnSp>
                <p:nvCxnSpPr>
                  <p:cNvPr id="92" name="Ευθύγραμμο βέλος σύνδεσης 91"/>
                  <p:cNvCxnSpPr/>
                  <p:nvPr/>
                </p:nvCxnSpPr>
                <p:spPr>
                  <a:xfrm flipV="1">
                    <a:off x="284559" y="2064788"/>
                    <a:ext cx="0" cy="509155"/>
                  </a:xfrm>
                  <a:prstGeom prst="straightConnector1">
                    <a:avLst/>
                  </a:prstGeom>
                  <a:grp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464" y="2134699"/>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91" name="Κύλινδρος 90"/>
                <p:cNvSpPr/>
                <p:nvPr/>
              </p:nvSpPr>
              <p:spPr>
                <a:xfrm>
                  <a:off x="620800" y="1587679"/>
                  <a:ext cx="2329418" cy="3512127"/>
                </a:xfrm>
                <a:prstGeom prst="can">
                  <a:avLst>
                    <a:gd name="adj" fmla="val 32449"/>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4" name="Ομάδα 93"/>
              <p:cNvGrpSpPr/>
              <p:nvPr/>
            </p:nvGrpSpPr>
            <p:grpSpPr>
              <a:xfrm>
                <a:off x="969868" y="2023340"/>
                <a:ext cx="1008000" cy="366666"/>
                <a:chOff x="4088208" y="3254257"/>
                <a:chExt cx="1008000" cy="366666"/>
              </a:xfrm>
            </p:grpSpPr>
            <p:cxnSp>
              <p:nvCxnSpPr>
                <p:cNvPr id="95" name="Ευθεία γραμμή σύνδεσης 94"/>
                <p:cNvCxnSpPr/>
                <p:nvPr/>
              </p:nvCxnSpPr>
              <p:spPr>
                <a:xfrm flipH="1" flipV="1">
                  <a:off x="4088208" y="3254257"/>
                  <a:ext cx="1008000" cy="194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Ορθογώνιο 95"/>
                <p:cNvSpPr/>
                <p:nvPr/>
              </p:nvSpPr>
              <p:spPr>
                <a:xfrm>
                  <a:off x="4358648" y="3282369"/>
                  <a:ext cx="320922" cy="338554"/>
                </a:xfrm>
                <a:prstGeom prst="rect">
                  <a:avLst/>
                </a:prstGeom>
              </p:spPr>
              <p:txBody>
                <a:bodyPr wrap="none">
                  <a:spAutoFit/>
                </a:bodyPr>
                <a:lstStyle/>
                <a:p>
                  <a:r>
                    <a:rPr lang="en-US" sz="1600" b="1" i="1" dirty="0">
                      <a:latin typeface="Times New Roman" panose="02020603050405020304" pitchFamily="18" charset="0"/>
                      <a:cs typeface="Times New Roman" panose="02020603050405020304" pitchFamily="18" charset="0"/>
                    </a:rPr>
                    <a:t>R</a:t>
                  </a:r>
                  <a:endParaRPr lang="el-GR" sz="1600" i="1" dirty="0"/>
                </a:p>
              </p:txBody>
            </p:sp>
          </p:grpSp>
          <p:cxnSp>
            <p:nvCxnSpPr>
              <p:cNvPr id="101" name="Ευθεία γραμμή σύνδεσης 100"/>
              <p:cNvCxnSpPr/>
              <p:nvPr/>
            </p:nvCxnSpPr>
            <p:spPr>
              <a:xfrm flipH="1">
                <a:off x="1977107" y="1208115"/>
                <a:ext cx="0" cy="10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3" name="Ορθογώνιο 152"/>
            <p:cNvSpPr/>
            <p:nvPr/>
          </p:nvSpPr>
          <p:spPr>
            <a:xfrm>
              <a:off x="1984369" y="1079407"/>
              <a:ext cx="809004"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Άξονας</a:t>
              </a:r>
              <a:endParaRPr lang="el-GR" sz="1600" dirty="0"/>
            </a:p>
          </p:txBody>
        </p:sp>
      </p:grpSp>
    </p:spTree>
    <p:extLst>
      <p:ext uri="{BB962C8B-B14F-4D97-AF65-F5344CB8AC3E}">
        <p14:creationId xmlns:p14="http://schemas.microsoft.com/office/powerpoint/2010/main" val="13762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left)">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wipe(left)">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5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wipe(left)">
                                      <p:cBhvr>
                                        <p:cTn id="27" dur="500"/>
                                        <p:tgtEl>
                                          <p:spTgt spid="1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wipe(left)">
                                      <p:cBhvr>
                                        <p:cTn id="37" dur="500"/>
                                        <p:tgtEl>
                                          <p:spTgt spid="1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wipe(left)">
                                      <p:cBhvr>
                                        <p:cTn id="42" dur="500"/>
                                        <p:tgtEl>
                                          <p:spTgt spid="1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8"/>
                                        </p:tgtEl>
                                        <p:attrNameLst>
                                          <p:attrName>style.visibility</p:attrName>
                                        </p:attrNameLst>
                                      </p:cBhvr>
                                      <p:to>
                                        <p:strVal val="visible"/>
                                      </p:to>
                                    </p:set>
                                    <p:animEffect transition="in" filter="wipe(left)">
                                      <p:cBhvr>
                                        <p:cTn id="47" dur="500"/>
                                        <p:tgtEl>
                                          <p:spTgt spid="1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wipe(left)">
                                      <p:cBhvr>
                                        <p:cTn id="52" dur="500"/>
                                        <p:tgtEl>
                                          <p:spTgt spid="1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wipe(left)">
                                      <p:cBhvr>
                                        <p:cTn id="57" dur="500"/>
                                        <p:tgtEl>
                                          <p:spTgt spid="1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wipe(up)">
                                      <p:cBhvr>
                                        <p:cTn id="62" dur="500"/>
                                        <p:tgtEl>
                                          <p:spTgt spid="1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wipe(left)">
                                      <p:cBhvr>
                                        <p:cTn id="67" dur="500"/>
                                        <p:tgtEl>
                                          <p:spTgt spid="1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wipe(left)">
                                      <p:cBhvr>
                                        <p:cTn id="72" dur="500"/>
                                        <p:tgtEl>
                                          <p:spTgt spid="14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left)">
                                      <p:cBhvr>
                                        <p:cTn id="7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P spid="137" grpId="0"/>
      <p:bldP spid="138" grpId="0"/>
      <p:bldP spid="142" grpId="0"/>
      <p:bldP spid="146" grpId="0"/>
      <p:bldP spid="15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όξο 2"/>
          <p:cNvSpPr/>
          <p:nvPr/>
        </p:nvSpPr>
        <p:spPr>
          <a:xfrm>
            <a:off x="349744" y="3121197"/>
            <a:ext cx="3240000" cy="1080000"/>
          </a:xfrm>
          <a:prstGeom prst="arc">
            <a:avLst>
              <a:gd name="adj1" fmla="val 17518025"/>
              <a:gd name="adj2" fmla="val 1739469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0" name="TextBox 29"/>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TextBox 30"/>
          <p:cNvSpPr txBox="1"/>
          <p:nvPr/>
        </p:nvSpPr>
        <p:spPr>
          <a:xfrm>
            <a:off x="32503" y="634910"/>
            <a:ext cx="12096000" cy="707886"/>
          </a:xfrm>
          <a:prstGeom prst="rect">
            <a:avLst/>
          </a:prstGeom>
          <a:noFill/>
        </p:spPr>
        <p:txBody>
          <a:bodyPr wrap="square" rtlCol="0">
            <a:spAutoFit/>
          </a:bodyP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εντός και εκτός Ευθύγραμμου Ρευματοφόρου Κυλινδρικού Αγωγού Ακτίνας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πολύ Μεγάλου Μήκους</a:t>
            </a:r>
          </a:p>
        </p:txBody>
      </p:sp>
      <p:sp>
        <p:nvSpPr>
          <p:cNvPr id="32" name="Ορθογώνιο 31"/>
          <p:cNvSpPr/>
          <p:nvPr/>
        </p:nvSpPr>
        <p:spPr>
          <a:xfrm>
            <a:off x="3692769" y="1355771"/>
            <a:ext cx="5979522" cy="400110"/>
          </a:xfrm>
          <a:prstGeom prst="rect">
            <a:avLst/>
          </a:prstGeom>
        </p:spPr>
        <p:txBody>
          <a:bodyPr wrap="none">
            <a:spAutoFit/>
          </a:bodyPr>
          <a:lstStyle/>
          <a:p>
            <a:r>
              <a:rPr lang="el-GR" sz="2000" b="1" dirty="0">
                <a:solidFill>
                  <a:srgbClr val="FF0000"/>
                </a:solidFill>
                <a:latin typeface="Times New Roman" panose="02020603050405020304" pitchFamily="18" charset="0"/>
                <a:cs typeface="Times New Roman" panose="02020603050405020304" pitchFamily="18" charset="0"/>
              </a:rPr>
              <a:t>Η μαγνητική επαγωγή έξω από τον κυλίνδρου:  </a:t>
            </a:r>
            <a:r>
              <a:rPr lang="en-US" sz="2000" b="1" i="1" dirty="0">
                <a:solidFill>
                  <a:srgbClr val="FF0000"/>
                </a:solidFill>
                <a:latin typeface="Times New Roman" panose="02020603050405020304" pitchFamily="18" charset="0"/>
                <a:cs typeface="Times New Roman" panose="02020603050405020304" pitchFamily="18" charset="0"/>
              </a:rPr>
              <a:t>r </a:t>
            </a:r>
            <a:r>
              <a:rPr lang="el-GR" sz="2000" b="1" i="1" dirty="0">
                <a:solidFill>
                  <a:srgbClr val="FF0000"/>
                </a:solidFill>
                <a:latin typeface="Times New Roman" panose="02020603050405020304" pitchFamily="18" charset="0"/>
                <a:cs typeface="Times New Roman" panose="02020603050405020304" pitchFamily="18" charset="0"/>
              </a:rPr>
              <a:t>&gt;</a:t>
            </a:r>
            <a:r>
              <a:rPr lang="en-US" sz="2000" b="1" i="1" dirty="0">
                <a:solidFill>
                  <a:srgbClr val="FF0000"/>
                </a:solidFill>
                <a:latin typeface="Times New Roman" panose="02020603050405020304" pitchFamily="18" charset="0"/>
                <a:cs typeface="Times New Roman" panose="02020603050405020304" pitchFamily="18" charset="0"/>
              </a:rPr>
              <a:t> R</a:t>
            </a:r>
            <a:endParaRPr lang="el-GR" sz="2000" i="1" dirty="0">
              <a:solidFill>
                <a:srgbClr val="FF0000"/>
              </a:solidFill>
            </a:endParaRPr>
          </a:p>
        </p:txBody>
      </p:sp>
      <p:grpSp>
        <p:nvGrpSpPr>
          <p:cNvPr id="56" name="Ομάδα 55"/>
          <p:cNvGrpSpPr/>
          <p:nvPr/>
        </p:nvGrpSpPr>
        <p:grpSpPr>
          <a:xfrm>
            <a:off x="415672" y="1079407"/>
            <a:ext cx="2749597" cy="4269006"/>
            <a:chOff x="415672" y="1079407"/>
            <a:chExt cx="2749597" cy="4269006"/>
          </a:xfrm>
        </p:grpSpPr>
        <p:grpSp>
          <p:nvGrpSpPr>
            <p:cNvPr id="6" name="Ομάδα 5"/>
            <p:cNvGrpSpPr/>
            <p:nvPr/>
          </p:nvGrpSpPr>
          <p:grpSpPr>
            <a:xfrm>
              <a:off x="415672" y="1208115"/>
              <a:ext cx="2749597" cy="4140298"/>
              <a:chOff x="415672" y="1208115"/>
              <a:chExt cx="2749597" cy="4140298"/>
            </a:xfrm>
          </p:grpSpPr>
          <p:cxnSp>
            <p:nvCxnSpPr>
              <p:cNvPr id="10" name="Ευθεία γραμμή σύνδεσης 9"/>
              <p:cNvCxnSpPr/>
              <p:nvPr/>
            </p:nvCxnSpPr>
            <p:spPr>
              <a:xfrm flipH="1">
                <a:off x="1977106" y="1266729"/>
                <a:ext cx="0" cy="37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Ομάδα 11"/>
              <p:cNvGrpSpPr/>
              <p:nvPr/>
            </p:nvGrpSpPr>
            <p:grpSpPr>
              <a:xfrm>
                <a:off x="415672" y="1836286"/>
                <a:ext cx="2749597" cy="3512127"/>
                <a:chOff x="200621" y="1587679"/>
                <a:chExt cx="2749597" cy="3512127"/>
              </a:xfrm>
              <a:solidFill>
                <a:schemeClr val="accent4">
                  <a:lumMod val="75000"/>
                  <a:alpha val="77000"/>
                </a:schemeClr>
              </a:solidFill>
            </p:grpSpPr>
            <p:grpSp>
              <p:nvGrpSpPr>
                <p:cNvPr id="17" name="Ομάδα 16"/>
                <p:cNvGrpSpPr/>
                <p:nvPr/>
              </p:nvGrpSpPr>
              <p:grpSpPr>
                <a:xfrm>
                  <a:off x="200621" y="2064788"/>
                  <a:ext cx="292023" cy="509155"/>
                  <a:chOff x="-7464" y="2064788"/>
                  <a:chExt cx="292023" cy="509155"/>
                </a:xfrm>
                <a:grpFill/>
              </p:grpSpPr>
              <p:cxnSp>
                <p:nvCxnSpPr>
                  <p:cNvPr id="19" name="Ευθύγραμμο βέλος σύνδεσης 18"/>
                  <p:cNvCxnSpPr/>
                  <p:nvPr/>
                </p:nvCxnSpPr>
                <p:spPr>
                  <a:xfrm flipV="1">
                    <a:off x="284559" y="2064788"/>
                    <a:ext cx="0" cy="509155"/>
                  </a:xfrm>
                  <a:prstGeom prst="straightConnector1">
                    <a:avLst/>
                  </a:prstGeom>
                  <a:grp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64" y="2134699"/>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18" name="Κύλινδρος 17"/>
                <p:cNvSpPr/>
                <p:nvPr/>
              </p:nvSpPr>
              <p:spPr>
                <a:xfrm>
                  <a:off x="620800" y="1587679"/>
                  <a:ext cx="2329418" cy="3512127"/>
                </a:xfrm>
                <a:prstGeom prst="can">
                  <a:avLst>
                    <a:gd name="adj" fmla="val 32449"/>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 name="Ομάδα 12"/>
              <p:cNvGrpSpPr/>
              <p:nvPr/>
            </p:nvGrpSpPr>
            <p:grpSpPr>
              <a:xfrm>
                <a:off x="969868" y="2023340"/>
                <a:ext cx="1008000" cy="366666"/>
                <a:chOff x="4088208" y="3254257"/>
                <a:chExt cx="1008000" cy="366666"/>
              </a:xfrm>
            </p:grpSpPr>
            <p:cxnSp>
              <p:nvCxnSpPr>
                <p:cNvPr id="15" name="Ευθεία γραμμή σύνδεσης 14"/>
                <p:cNvCxnSpPr/>
                <p:nvPr/>
              </p:nvCxnSpPr>
              <p:spPr>
                <a:xfrm flipH="1" flipV="1">
                  <a:off x="4088208" y="3254257"/>
                  <a:ext cx="1008000" cy="194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4358648" y="3282369"/>
                  <a:ext cx="320922" cy="338554"/>
                </a:xfrm>
                <a:prstGeom prst="rect">
                  <a:avLst/>
                </a:prstGeom>
              </p:spPr>
              <p:txBody>
                <a:bodyPr wrap="none">
                  <a:spAutoFit/>
                </a:bodyPr>
                <a:lstStyle/>
                <a:p>
                  <a:r>
                    <a:rPr lang="en-US" sz="1600" b="1" i="1" dirty="0">
                      <a:latin typeface="Times New Roman" panose="02020603050405020304" pitchFamily="18" charset="0"/>
                      <a:cs typeface="Times New Roman" panose="02020603050405020304" pitchFamily="18" charset="0"/>
                    </a:rPr>
                    <a:t>R</a:t>
                  </a:r>
                  <a:endParaRPr lang="el-GR" sz="1600" i="1" dirty="0"/>
                </a:p>
              </p:txBody>
            </p:sp>
          </p:grpSp>
          <p:cxnSp>
            <p:nvCxnSpPr>
              <p:cNvPr id="14" name="Ευθεία γραμμή σύνδεσης 13"/>
              <p:cNvCxnSpPr/>
              <p:nvPr/>
            </p:nvCxnSpPr>
            <p:spPr>
              <a:xfrm flipH="1">
                <a:off x="1977107" y="1208115"/>
                <a:ext cx="0" cy="10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Ορθογώνιο 54"/>
            <p:cNvSpPr/>
            <p:nvPr/>
          </p:nvSpPr>
          <p:spPr>
            <a:xfrm>
              <a:off x="1984369" y="1079407"/>
              <a:ext cx="809004"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Άξονας</a:t>
              </a:r>
              <a:endParaRPr lang="el-GR" sz="1600" dirty="0"/>
            </a:p>
          </p:txBody>
        </p:sp>
      </p:grpSp>
      <p:grpSp>
        <p:nvGrpSpPr>
          <p:cNvPr id="84" name="Ομάδα 83"/>
          <p:cNvGrpSpPr/>
          <p:nvPr/>
        </p:nvGrpSpPr>
        <p:grpSpPr>
          <a:xfrm>
            <a:off x="345283" y="1744741"/>
            <a:ext cx="11694317" cy="2515803"/>
            <a:chOff x="345283" y="1744741"/>
            <a:chExt cx="11694317" cy="2515803"/>
          </a:xfrm>
        </p:grpSpPr>
        <p:cxnSp>
          <p:nvCxnSpPr>
            <p:cNvPr id="58" name="Ευθεία γραμμή σύνδεσης 57"/>
            <p:cNvCxnSpPr/>
            <p:nvPr/>
          </p:nvCxnSpPr>
          <p:spPr>
            <a:xfrm flipH="1">
              <a:off x="1981568" y="3656155"/>
              <a:ext cx="1620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Ορθογώνιο 58"/>
            <p:cNvSpPr/>
            <p:nvPr/>
          </p:nvSpPr>
          <p:spPr>
            <a:xfrm>
              <a:off x="2582654" y="3566996"/>
              <a:ext cx="284052"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r</a:t>
              </a:r>
              <a:endParaRPr lang="el-GR" sz="2000" i="1" dirty="0"/>
            </a:p>
          </p:txBody>
        </p:sp>
        <p:grpSp>
          <p:nvGrpSpPr>
            <p:cNvPr id="62" name="Ομάδα 61"/>
            <p:cNvGrpSpPr/>
            <p:nvPr/>
          </p:nvGrpSpPr>
          <p:grpSpPr>
            <a:xfrm>
              <a:off x="345283" y="1744741"/>
              <a:ext cx="11694317" cy="2515803"/>
              <a:chOff x="345283" y="1744741"/>
              <a:chExt cx="11694317" cy="2515803"/>
            </a:xfrm>
          </p:grpSpPr>
          <p:sp>
            <p:nvSpPr>
              <p:cNvPr id="50" name="Ορθογώνιο 49"/>
              <p:cNvSpPr/>
              <p:nvPr/>
            </p:nvSpPr>
            <p:spPr>
              <a:xfrm>
                <a:off x="345283" y="3891212"/>
                <a:ext cx="35137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a:t>
                </a:r>
                <a:endParaRPr lang="el-GR" dirty="0"/>
              </a:p>
            </p:txBody>
          </p:sp>
          <p:grpSp>
            <p:nvGrpSpPr>
              <p:cNvPr id="61" name="Ομάδα 60"/>
              <p:cNvGrpSpPr/>
              <p:nvPr/>
            </p:nvGrpSpPr>
            <p:grpSpPr>
              <a:xfrm>
                <a:off x="367875" y="1744741"/>
                <a:ext cx="11671725" cy="2456456"/>
                <a:chOff x="367875" y="1744741"/>
                <a:chExt cx="11671725" cy="2456456"/>
              </a:xfrm>
            </p:grpSpPr>
            <p:sp>
              <p:nvSpPr>
                <p:cNvPr id="57" name="Τόξο 56"/>
                <p:cNvSpPr/>
                <p:nvPr/>
              </p:nvSpPr>
              <p:spPr>
                <a:xfrm>
                  <a:off x="367875" y="3121197"/>
                  <a:ext cx="3240000" cy="1080000"/>
                </a:xfrm>
                <a:prstGeom prst="arc">
                  <a:avLst>
                    <a:gd name="adj1" fmla="val 20470018"/>
                    <a:gd name="adj2" fmla="val 11887388"/>
                  </a:avLst>
                </a:prstGeom>
                <a:no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0" name="Ορθογώνιο 59"/>
                <p:cNvSpPr/>
                <p:nvPr/>
              </p:nvSpPr>
              <p:spPr>
                <a:xfrm>
                  <a:off x="4536831" y="1744741"/>
                  <a:ext cx="7502769" cy="707886"/>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Για την εφαρμογή του νόμου του </a:t>
                  </a:r>
                  <a:r>
                    <a:rPr lang="en-US" b="1" dirty="0">
                      <a:latin typeface="Times New Roman" panose="02020603050405020304" pitchFamily="18" charset="0"/>
                      <a:cs typeface="Times New Roman" panose="02020603050405020304" pitchFamily="18" charset="0"/>
                    </a:rPr>
                    <a:t>Ampere</a:t>
                  </a:r>
                  <a:r>
                    <a:rPr lang="el-GR" b="1" dirty="0">
                      <a:latin typeface="Times New Roman" panose="02020603050405020304" pitchFamily="18" charset="0"/>
                      <a:cs typeface="Times New Roman" panose="02020603050405020304" pitchFamily="18" charset="0"/>
                    </a:rPr>
                    <a:t> παίρνουμε ως κλειστή γραμμή </a:t>
                  </a:r>
                  <a:r>
                    <a:rPr lang="en-US" sz="2000" b="1" dirty="0">
                      <a:solidFill>
                        <a:srgbClr val="FF0000"/>
                      </a:solidFill>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 μια τυχαία κλειστή μαγνητική γραμμή</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που έχει ακτίνα </a:t>
                  </a:r>
                  <a:r>
                    <a:rPr lang="en-US" sz="2000" b="1" i="1" dirty="0">
                      <a:solidFill>
                        <a:srgbClr val="FF0000"/>
                      </a:solidFill>
                      <a:latin typeface="Times New Roman" panose="02020603050405020304" pitchFamily="18" charset="0"/>
                      <a:cs typeface="Times New Roman" panose="02020603050405020304" pitchFamily="18" charset="0"/>
                    </a:rPr>
                    <a:t>r </a:t>
                  </a:r>
                  <a:r>
                    <a:rPr lang="el-GR" sz="2000" b="1" i="1" dirty="0">
                      <a:solidFill>
                        <a:srgbClr val="FF0000"/>
                      </a:solidFill>
                      <a:latin typeface="Times New Roman" panose="02020603050405020304" pitchFamily="18" charset="0"/>
                      <a:cs typeface="Times New Roman" panose="02020603050405020304" pitchFamily="18" charset="0"/>
                    </a:rPr>
                    <a:t>&gt;</a:t>
                  </a:r>
                  <a:r>
                    <a:rPr lang="en-US" sz="2000" b="1" i="1" dirty="0">
                      <a:solidFill>
                        <a:srgbClr val="FF0000"/>
                      </a:solidFill>
                      <a:latin typeface="Times New Roman" panose="02020603050405020304" pitchFamily="18" charset="0"/>
                      <a:cs typeface="Times New Roman" panose="02020603050405020304" pitchFamily="18" charset="0"/>
                    </a:rPr>
                    <a:t> R</a:t>
                  </a:r>
                  <a:r>
                    <a:rPr lang="el-GR" b="1" dirty="0">
                      <a:latin typeface="Times New Roman" panose="02020603050405020304" pitchFamily="18" charset="0"/>
                      <a:cs typeface="Times New Roman" panose="02020603050405020304" pitchFamily="18" charset="0"/>
                    </a:rPr>
                    <a:t>.</a:t>
                  </a:r>
                </a:p>
              </p:txBody>
            </p:sp>
          </p:grpSp>
        </p:grpSp>
      </p:grpSp>
      <p:sp>
        <p:nvSpPr>
          <p:cNvPr id="63" name="Ορθογώνιο 62"/>
          <p:cNvSpPr/>
          <p:nvPr/>
        </p:nvSpPr>
        <p:spPr>
          <a:xfrm>
            <a:off x="4502104" y="2622495"/>
            <a:ext cx="7701620" cy="67710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Μέσα από την κυκλική επιφάνεια που ορίζει η γραμμή </a:t>
            </a:r>
            <a:r>
              <a:rPr lang="en-US" b="1" dirty="0">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 διέρχεται ρεύμα όλη η ένταση  </a:t>
            </a:r>
            <a:r>
              <a:rPr lang="el-GR" sz="2000" b="1" i="1" dirty="0">
                <a:solidFill>
                  <a:srgbClr val="FF0000"/>
                </a:solidFill>
                <a:latin typeface="Times New Roman" panose="02020603050405020304" pitchFamily="18" charset="0"/>
                <a:cs typeface="Times New Roman" panose="02020603050405020304" pitchFamily="18" charset="0"/>
              </a:rPr>
              <a:t>Ι</a:t>
            </a:r>
            <a:r>
              <a:rPr lang="el-GR" b="1" dirty="0">
                <a:latin typeface="Times New Roman" panose="02020603050405020304" pitchFamily="18" charset="0"/>
                <a:cs typeface="Times New Roman" panose="02020603050405020304" pitchFamily="18" charset="0"/>
              </a:rPr>
              <a:t> του ρεύματος που διαρρέει τον αγωγό.</a:t>
            </a:r>
          </a:p>
        </p:txBody>
      </p:sp>
      <p:grpSp>
        <p:nvGrpSpPr>
          <p:cNvPr id="67" name="Ομάδα 66"/>
          <p:cNvGrpSpPr/>
          <p:nvPr/>
        </p:nvGrpSpPr>
        <p:grpSpPr>
          <a:xfrm>
            <a:off x="3153161" y="3449640"/>
            <a:ext cx="9050562" cy="677108"/>
            <a:chOff x="3153161" y="3449640"/>
            <a:chExt cx="9050562" cy="677108"/>
          </a:xfrm>
        </p:grpSpPr>
        <mc:AlternateContent xmlns:mc="http://schemas.openxmlformats.org/markup-compatibility/2006" xmlns:a14="http://schemas.microsoft.com/office/drawing/2010/main">
          <mc:Choice Requires="a14">
            <p:sp>
              <p:nvSpPr>
                <p:cNvPr id="52" name="TextBox 51"/>
                <p:cNvSpPr txBox="1"/>
                <p:nvPr/>
              </p:nvSpPr>
              <p:spPr>
                <a:xfrm>
                  <a:off x="3153161" y="3706187"/>
                  <a:ext cx="28052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𝒅</m:t>
                        </m:r>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𝒔</m:t>
                            </m:r>
                          </m:e>
                        </m:acc>
                      </m:oMath>
                    </m:oMathPara>
                  </a14:m>
                  <a:endParaRPr lang="el-GR" sz="1600" b="1" dirty="0">
                    <a:solidFill>
                      <a:srgbClr val="FF0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153161" y="3706187"/>
                  <a:ext cx="280526" cy="246221"/>
                </a:xfrm>
                <a:prstGeom prst="rect">
                  <a:avLst/>
                </a:prstGeom>
                <a:blipFill>
                  <a:blip r:embed="rId2"/>
                  <a:stretch>
                    <a:fillRect l="-17391" r="-10870" b="-12500"/>
                  </a:stretch>
                </a:blipFill>
              </p:spPr>
              <p:txBody>
                <a:bodyPr/>
                <a:lstStyle/>
                <a:p>
                  <a:r>
                    <a:rPr lang="el-GR">
                      <a:noFill/>
                    </a:rPr>
                    <a:t> </a:t>
                  </a:r>
                </a:p>
              </p:txBody>
            </p:sp>
          </mc:Fallback>
        </mc:AlternateContent>
        <p:sp>
          <p:nvSpPr>
            <p:cNvPr id="64" name="Ορθογώνιο 63"/>
            <p:cNvSpPr/>
            <p:nvPr/>
          </p:nvSpPr>
          <p:spPr>
            <a:xfrm>
              <a:off x="4536829" y="3449640"/>
              <a:ext cx="7666894" cy="67710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Διαιρούμε την κλειστή γραμμή </a:t>
              </a:r>
              <a:r>
                <a:rPr lang="en-US" sz="2000" b="1" dirty="0">
                  <a:solidFill>
                    <a:srgbClr val="FF0000"/>
                  </a:solidFill>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 σε στοιχειώδη διανυσματικά τμήματα </a:t>
              </a:r>
              <a:r>
                <a:rPr lang="en-US" sz="2000" b="1" i="1" dirty="0">
                  <a:solidFill>
                    <a:srgbClr val="FF0000"/>
                  </a:solidFill>
                  <a:latin typeface="Times New Roman" panose="02020603050405020304" pitchFamily="18" charset="0"/>
                  <a:cs typeface="Times New Roman" panose="02020603050405020304" pitchFamily="18" charset="0"/>
                </a:rPr>
                <a:t>ds</a:t>
              </a:r>
              <a:r>
                <a:rPr lang="el-GR" b="1" dirty="0">
                  <a:latin typeface="Times New Roman" panose="02020603050405020304" pitchFamily="18" charset="0"/>
                  <a:cs typeface="Times New Roman" panose="02020603050405020304" pitchFamily="18" charset="0"/>
                </a:rPr>
                <a:t> και επιλέγουμε τυχαία ένα από αυτά.</a:t>
              </a:r>
            </a:p>
          </p:txBody>
        </p:sp>
        <p:cxnSp>
          <p:nvCxnSpPr>
            <p:cNvPr id="51" name="Ευθύγραμμο βέλος σύνδεσης 50"/>
            <p:cNvCxnSpPr/>
            <p:nvPr/>
          </p:nvCxnSpPr>
          <p:spPr>
            <a:xfrm flipV="1">
              <a:off x="3271328" y="3777257"/>
              <a:ext cx="324000" cy="213295"/>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3" name="Ομάδα 72"/>
          <p:cNvGrpSpPr/>
          <p:nvPr/>
        </p:nvGrpSpPr>
        <p:grpSpPr>
          <a:xfrm>
            <a:off x="3287984" y="3622927"/>
            <a:ext cx="4314594" cy="1037431"/>
            <a:chOff x="3287984" y="3622927"/>
            <a:chExt cx="4314594" cy="1037431"/>
          </a:xfrm>
        </p:grpSpPr>
        <p:cxnSp>
          <p:nvCxnSpPr>
            <p:cNvPr id="53" name="Ευθύγραμμο βέλος σύνδεσης 52"/>
            <p:cNvCxnSpPr/>
            <p:nvPr/>
          </p:nvCxnSpPr>
          <p:spPr>
            <a:xfrm flipV="1">
              <a:off x="3287984" y="3622927"/>
              <a:ext cx="648000" cy="396000"/>
            </a:xfrm>
            <a:prstGeom prst="straightConnector1">
              <a:avLst/>
            </a:prstGeom>
            <a:ln w="3175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3703172" y="3735913"/>
                  <a:ext cx="24706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703172" y="3735913"/>
                  <a:ext cx="247062" cy="310598"/>
                </a:xfrm>
                <a:prstGeom prst="rect">
                  <a:avLst/>
                </a:prstGeom>
                <a:blipFill>
                  <a:blip r:embed="rId3"/>
                  <a:stretch>
                    <a:fillRect l="-14634" r="-17073" b="-7843"/>
                  </a:stretch>
                </a:blipFill>
              </p:spPr>
              <p:txBody>
                <a:bodyPr/>
                <a:lstStyle/>
                <a:p>
                  <a:r>
                    <a:rPr lang="el-GR">
                      <a:noFill/>
                    </a:rPr>
                    <a:t> </a:t>
                  </a:r>
                </a:p>
              </p:txBody>
            </p:sp>
          </mc:Fallback>
        </mc:AlternateContent>
        <p:sp>
          <p:nvSpPr>
            <p:cNvPr id="68" name="Ορθογώνιο 67"/>
            <p:cNvSpPr/>
            <p:nvPr/>
          </p:nvSpPr>
          <p:spPr>
            <a:xfrm>
              <a:off x="4562946" y="4291026"/>
              <a:ext cx="1711569" cy="369332"/>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Στη θέση αυτή:</a:t>
              </a:r>
            </a:p>
          </p:txBody>
        </p:sp>
        <mc:AlternateContent xmlns:mc="http://schemas.openxmlformats.org/markup-compatibility/2006" xmlns:a14="http://schemas.microsoft.com/office/drawing/2010/main">
          <mc:Choice Requires="a14">
            <p:sp>
              <p:nvSpPr>
                <p:cNvPr id="69" name="TextBox 68"/>
                <p:cNvSpPr txBox="1"/>
                <p:nvPr/>
              </p:nvSpPr>
              <p:spPr>
                <a:xfrm>
                  <a:off x="6284910" y="4343218"/>
                  <a:ext cx="1317668"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b="1"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284910" y="4343218"/>
                  <a:ext cx="1317668" cy="310598"/>
                </a:xfrm>
                <a:prstGeom prst="rect">
                  <a:avLst/>
                </a:prstGeom>
                <a:blipFill>
                  <a:blip r:embed="rId4"/>
                  <a:stretch>
                    <a:fillRect l="-4167" r="-2778" b="-11765"/>
                  </a:stretch>
                </a:blipFill>
              </p:spPr>
              <p:txBody>
                <a:bodyPr/>
                <a:lstStyle/>
                <a:p>
                  <a:r>
                    <a:rPr lang="el-GR">
                      <a:noFill/>
                    </a:rPr>
                    <a:t> </a:t>
                  </a:r>
                </a:p>
              </p:txBody>
            </p:sp>
          </mc:Fallback>
        </mc:AlternateContent>
      </p:grpSp>
      <p:grpSp>
        <p:nvGrpSpPr>
          <p:cNvPr id="74" name="Ομάδα 73"/>
          <p:cNvGrpSpPr/>
          <p:nvPr/>
        </p:nvGrpSpPr>
        <p:grpSpPr>
          <a:xfrm>
            <a:off x="3636550" y="4691892"/>
            <a:ext cx="5670670" cy="858889"/>
            <a:chOff x="2649413" y="4818186"/>
            <a:chExt cx="5670670" cy="858889"/>
          </a:xfrm>
        </p:grpSpPr>
        <p:sp>
          <p:nvSpPr>
            <p:cNvPr id="75" name="Ορθογώνιο 74"/>
            <p:cNvSpPr/>
            <p:nvPr/>
          </p:nvSpPr>
          <p:spPr>
            <a:xfrm>
              <a:off x="2649413" y="5051697"/>
              <a:ext cx="4021014" cy="369332"/>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Νόμος </a:t>
              </a:r>
              <a:r>
                <a:rPr lang="en-US" b="1" dirty="0">
                  <a:latin typeface="Times New Roman" panose="02020603050405020304" pitchFamily="18" charset="0"/>
                  <a:cs typeface="Times New Roman" panose="02020603050405020304" pitchFamily="18" charset="0"/>
                </a:rPr>
                <a:t>Ampere</a:t>
              </a:r>
              <a:r>
                <a:rPr lang="el-GR" b="1" dirty="0">
                  <a:latin typeface="Times New Roman" panose="02020603050405020304" pitchFamily="18" charset="0"/>
                  <a:cs typeface="Times New Roman" panose="02020603050405020304" pitchFamily="18" charset="0"/>
                </a:rPr>
                <a:t> στη κλειστή γραμμή </a:t>
              </a:r>
              <a:r>
                <a:rPr lang="en-US" b="1" dirty="0">
                  <a:latin typeface="Times New Roman" panose="02020603050405020304" pitchFamily="18" charset="0"/>
                  <a:cs typeface="Times New Roman" panose="02020603050405020304" pitchFamily="18" charset="0"/>
                </a:rPr>
                <a:t>C</a:t>
              </a:r>
              <a:r>
                <a:rPr lang="el-GR"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6" name="TextBox 75"/>
                <p:cNvSpPr txBox="1"/>
                <p:nvPr/>
              </p:nvSpPr>
              <p:spPr>
                <a:xfrm>
                  <a:off x="6693804" y="4818186"/>
                  <a:ext cx="1626279"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oMath>
                    </m:oMathPara>
                  </a14:m>
                  <a:endParaRPr lang="el-GR" b="1" dirty="0">
                    <a:solidFill>
                      <a:srgbClr val="FF0000"/>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6693804" y="4818186"/>
                  <a:ext cx="1626279" cy="858889"/>
                </a:xfrm>
                <a:prstGeom prst="rect">
                  <a:avLst/>
                </a:prstGeom>
                <a:blipFill>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77" name="TextBox 76"/>
              <p:cNvSpPr txBox="1"/>
              <p:nvPr/>
            </p:nvSpPr>
            <p:spPr>
              <a:xfrm>
                <a:off x="7752040" y="4356896"/>
                <a:ext cx="143629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𝒅𝒔</m:t>
                      </m:r>
                    </m:oMath>
                  </m:oMathPara>
                </a14:m>
                <a:endParaRPr lang="el-GR" b="1" dirty="0">
                  <a:solidFill>
                    <a:srgbClr val="FF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7752040" y="4356896"/>
                <a:ext cx="1436291" cy="310598"/>
              </a:xfrm>
              <a:prstGeom prst="rect">
                <a:avLst/>
              </a:prstGeom>
              <a:blipFill>
                <a:blip r:embed="rId6"/>
                <a:stretch>
                  <a:fillRect l="-3830" r="-3830" b="-9804"/>
                </a:stretch>
              </a:blipFill>
            </p:spPr>
            <p:txBody>
              <a:bodyPr/>
              <a:lstStyle/>
              <a:p>
                <a:r>
                  <a:rPr lang="el-GR">
                    <a:noFill/>
                  </a:rPr>
                  <a:t> </a:t>
                </a:r>
              </a:p>
            </p:txBody>
          </p:sp>
        </mc:Fallback>
      </mc:AlternateContent>
      <p:grpSp>
        <p:nvGrpSpPr>
          <p:cNvPr id="78" name="Ομάδα 77"/>
          <p:cNvGrpSpPr/>
          <p:nvPr/>
        </p:nvGrpSpPr>
        <p:grpSpPr>
          <a:xfrm>
            <a:off x="9273684" y="4416788"/>
            <a:ext cx="2421896" cy="873639"/>
            <a:chOff x="8213810" y="4543082"/>
            <a:chExt cx="2421896" cy="873639"/>
          </a:xfrm>
        </p:grpSpPr>
        <p:sp>
          <p:nvSpPr>
            <p:cNvPr id="79" name="Δεξί άγκιστρο 78"/>
            <p:cNvSpPr/>
            <p:nvPr/>
          </p:nvSpPr>
          <p:spPr>
            <a:xfrm>
              <a:off x="8213810" y="4543082"/>
              <a:ext cx="324000" cy="864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80" name="TextBox 79"/>
                <p:cNvSpPr txBox="1"/>
                <p:nvPr/>
              </p:nvSpPr>
              <p:spPr>
                <a:xfrm>
                  <a:off x="8687224" y="4557832"/>
                  <a:ext cx="1948482"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8687224" y="4557832"/>
                  <a:ext cx="1948482" cy="858889"/>
                </a:xfrm>
                <a:prstGeom prst="rect">
                  <a:avLst/>
                </a:prstGeom>
                <a:blipFill>
                  <a:blip r:embed="rId7"/>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81" name="TextBox 80"/>
              <p:cNvSpPr txBox="1"/>
              <p:nvPr/>
            </p:nvSpPr>
            <p:spPr>
              <a:xfrm>
                <a:off x="3839947" y="5714923"/>
                <a:ext cx="1986954"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839947" y="5714923"/>
                <a:ext cx="1986954" cy="858889"/>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2" name="Ορθογώνιο 81"/>
              <p:cNvSpPr/>
              <p:nvPr/>
            </p:nvSpPr>
            <p:spPr>
              <a:xfrm>
                <a:off x="5820853" y="6001345"/>
                <a:ext cx="2034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𝟐</m:t>
                      </m:r>
                      <m:r>
                        <a:rPr lang="el-GR" b="1" i="1" smtClean="0">
                          <a:solidFill>
                            <a:srgbClr val="FF0000"/>
                          </a:solidFill>
                          <a:latin typeface="Cambria Math" panose="02040503050406030204" pitchFamily="18" charset="0"/>
                          <a:ea typeface="Cambria Math" panose="02040503050406030204" pitchFamily="18" charset="0"/>
                        </a:rPr>
                        <m:t>𝝅</m:t>
                      </m:r>
                      <m:r>
                        <a:rPr lang="en-US" b="1" i="1" smtClean="0">
                          <a:solidFill>
                            <a:srgbClr val="FF0000"/>
                          </a:solidFill>
                          <a:latin typeface="Cambria Math" panose="02040503050406030204" pitchFamily="18" charset="0"/>
                          <a:ea typeface="Cambria Math" panose="02040503050406030204" pitchFamily="18" charset="0"/>
                        </a:rPr>
                        <m:t>𝒓</m:t>
                      </m:r>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l-GR" b="1" i="1" smtClean="0">
                              <a:solidFill>
                                <a:srgbClr val="FF0000"/>
                              </a:solidFill>
                              <a:latin typeface="Cambria Math" panose="02040503050406030204" pitchFamily="18" charset="0"/>
                              <a:ea typeface="Cambria Math" panose="02040503050406030204" pitchFamily="18" charset="0"/>
                            </a:rPr>
                            <m:t>𝝁</m:t>
                          </m:r>
                        </m:e>
                        <m:sub>
                          <m:r>
                            <a:rPr lang="en-US" b="1" i="1" smtClean="0">
                              <a:solidFill>
                                <a:srgbClr val="FF0000"/>
                              </a:solidFill>
                              <a:latin typeface="Cambria Math" panose="02040503050406030204" pitchFamily="18" charset="0"/>
                              <a:ea typeface="Cambria Math" panose="02040503050406030204" pitchFamily="18" charset="0"/>
                            </a:rPr>
                            <m:t>𝟎</m:t>
                          </m:r>
                        </m:sub>
                      </m:sSub>
                      <m:r>
                        <a:rPr lang="en-US" b="1" i="1" smtClean="0">
                          <a:solidFill>
                            <a:srgbClr val="FF0000"/>
                          </a:solidFill>
                          <a:latin typeface="Cambria Math" panose="02040503050406030204" pitchFamily="18" charset="0"/>
                          <a:ea typeface="Cambria Math" panose="02040503050406030204" pitchFamily="18" charset="0"/>
                        </a:rPr>
                        <m:t>𝑰</m:t>
                      </m:r>
                      <m:r>
                        <a:rPr lang="en-US" b="1" i="1" smtClean="0">
                          <a:solidFill>
                            <a:srgbClr val="FF0000"/>
                          </a:solidFill>
                          <a:latin typeface="Cambria Math" panose="02040503050406030204" pitchFamily="18" charset="0"/>
                          <a:ea typeface="Cambria Math" panose="02040503050406030204" pitchFamily="18" charset="0"/>
                        </a:rPr>
                        <m:t>  ⟹</m:t>
                      </m:r>
                    </m:oMath>
                  </m:oMathPara>
                </a14:m>
                <a:endParaRPr lang="el-GR" dirty="0"/>
              </a:p>
            </p:txBody>
          </p:sp>
        </mc:Choice>
        <mc:Fallback xmlns="">
          <p:sp>
            <p:nvSpPr>
              <p:cNvPr id="82" name="Ορθογώνιο 81"/>
              <p:cNvSpPr>
                <a:spLocks noRot="1" noChangeAspect="1" noMove="1" noResize="1" noEditPoints="1" noAdjustHandles="1" noChangeArrowheads="1" noChangeShapeType="1" noTextEdit="1"/>
              </p:cNvSpPr>
              <p:nvPr/>
            </p:nvSpPr>
            <p:spPr>
              <a:xfrm>
                <a:off x="5820853" y="6001345"/>
                <a:ext cx="2034468" cy="369332"/>
              </a:xfrm>
              <a:prstGeom prst="rect">
                <a:avLst/>
              </a:prstGeom>
              <a:blipFill>
                <a:blip r:embed="rId9"/>
                <a:stretch>
                  <a:fillRect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3" name="Ορθογώνιο 82"/>
              <p:cNvSpPr/>
              <p:nvPr/>
            </p:nvSpPr>
            <p:spPr>
              <a:xfrm>
                <a:off x="7798972" y="5831748"/>
                <a:ext cx="2093458" cy="668516"/>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l-GR"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&gt;</m:t>
                      </m:r>
                      <m:r>
                        <a:rPr lang="en-US" sz="2000" b="1" i="1" smtClean="0">
                          <a:solidFill>
                            <a:srgbClr val="FF0000"/>
                          </a:solidFill>
                          <a:latin typeface="Cambria Math" panose="02040503050406030204" pitchFamily="18" charset="0"/>
                          <a:ea typeface="Cambria Math" panose="02040503050406030204" pitchFamily="18" charset="0"/>
                        </a:rPr>
                        <m:t>𝑹</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83" name="Ορθογώνιο 82"/>
              <p:cNvSpPr>
                <a:spLocks noRot="1" noChangeAspect="1" noMove="1" noResize="1" noEditPoints="1" noAdjustHandles="1" noChangeArrowheads="1" noChangeShapeType="1" noTextEdit="1"/>
              </p:cNvSpPr>
              <p:nvPr/>
            </p:nvSpPr>
            <p:spPr>
              <a:xfrm>
                <a:off x="7798972" y="5831748"/>
                <a:ext cx="2093458" cy="668516"/>
              </a:xfrm>
              <a:prstGeom prst="rect">
                <a:avLst/>
              </a:prstGeom>
              <a:blipFill>
                <a:blip r:embed="rId10"/>
                <a:stretch>
                  <a:fillRect/>
                </a:stretch>
              </a:blipFill>
              <a:ln w="38100">
                <a:solidFill>
                  <a:srgbClr val="0070C0"/>
                </a:solidFill>
              </a:ln>
            </p:spPr>
            <p:txBody>
              <a:bodyPr/>
              <a:lstStyle/>
              <a:p>
                <a:r>
                  <a:rPr lang="el-GR">
                    <a:noFill/>
                  </a:rPr>
                  <a:t> </a:t>
                </a:r>
              </a:p>
            </p:txBody>
          </p:sp>
        </mc:Fallback>
      </mc:AlternateContent>
    </p:spTree>
    <p:extLst>
      <p:ext uri="{BB962C8B-B14F-4D97-AF65-F5344CB8AC3E}">
        <p14:creationId xmlns:p14="http://schemas.microsoft.com/office/powerpoint/2010/main" val="2325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up)">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up)">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up)">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wipe(left)">
                                      <p:cBhvr>
                                        <p:cTn id="40" dur="500"/>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wipe(left)">
                                      <p:cBhvr>
                                        <p:cTn id="50" dur="500"/>
                                        <p:tgtEl>
                                          <p:spTgt spid="8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p:bldP spid="77" grpId="0"/>
      <p:bldP spid="81" grpId="0"/>
      <p:bldP spid="82" grpId="0"/>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Ομάδα 4"/>
          <p:cNvGrpSpPr/>
          <p:nvPr/>
        </p:nvGrpSpPr>
        <p:grpSpPr>
          <a:xfrm>
            <a:off x="808024" y="4889332"/>
            <a:ext cx="7499586" cy="1805188"/>
            <a:chOff x="808024" y="4889332"/>
            <a:chExt cx="7499586" cy="1805188"/>
          </a:xfrm>
        </p:grpSpPr>
        <p:pic>
          <p:nvPicPr>
            <p:cNvPr id="75" name="Εικόνα 74"/>
            <p:cNvPicPr>
              <a:picLocks noChangeAspect="1"/>
            </p:cNvPicPr>
            <p:nvPr/>
          </p:nvPicPr>
          <p:blipFill>
            <a:blip r:embed="rId2"/>
            <a:stretch>
              <a:fillRect/>
            </a:stretch>
          </p:blipFill>
          <p:spPr>
            <a:xfrm flipH="1">
              <a:off x="808024" y="4889332"/>
              <a:ext cx="3600554" cy="1800000"/>
            </a:xfrm>
            <a:prstGeom prst="rect">
              <a:avLst/>
            </a:prstGeom>
          </p:spPr>
        </p:pic>
        <p:pic>
          <p:nvPicPr>
            <p:cNvPr id="74" name="Εικόνα 73"/>
            <p:cNvPicPr>
              <a:picLocks noChangeAspect="1"/>
            </p:cNvPicPr>
            <p:nvPr/>
          </p:nvPicPr>
          <p:blipFill>
            <a:blip r:embed="rId2"/>
            <a:stretch>
              <a:fillRect/>
            </a:stretch>
          </p:blipFill>
          <p:spPr>
            <a:xfrm>
              <a:off x="4374277" y="4894520"/>
              <a:ext cx="3933333" cy="1800000"/>
            </a:xfrm>
            <a:prstGeom prst="rect">
              <a:avLst/>
            </a:prstGeom>
          </p:spPr>
        </p:pic>
      </p:grpSp>
      <p:grpSp>
        <p:nvGrpSpPr>
          <p:cNvPr id="6" name="Ομάδα 5"/>
          <p:cNvGrpSpPr/>
          <p:nvPr/>
        </p:nvGrpSpPr>
        <p:grpSpPr>
          <a:xfrm>
            <a:off x="2847144" y="553202"/>
            <a:ext cx="2749597" cy="3959410"/>
            <a:chOff x="415672" y="1389003"/>
            <a:chExt cx="2749597" cy="3959410"/>
          </a:xfrm>
        </p:grpSpPr>
        <p:grpSp>
          <p:nvGrpSpPr>
            <p:cNvPr id="7" name="Ομάδα 6"/>
            <p:cNvGrpSpPr/>
            <p:nvPr/>
          </p:nvGrpSpPr>
          <p:grpSpPr>
            <a:xfrm>
              <a:off x="415672" y="1466021"/>
              <a:ext cx="2749597" cy="3882392"/>
              <a:chOff x="415672" y="1466021"/>
              <a:chExt cx="2749597" cy="3882392"/>
            </a:xfrm>
          </p:grpSpPr>
          <p:cxnSp>
            <p:nvCxnSpPr>
              <p:cNvPr id="9" name="Ευθεία γραμμή σύνδεσης 8"/>
              <p:cNvCxnSpPr/>
              <p:nvPr/>
            </p:nvCxnSpPr>
            <p:spPr>
              <a:xfrm flipH="1">
                <a:off x="1977106" y="1489466"/>
                <a:ext cx="0" cy="349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Ομάδα 9"/>
              <p:cNvGrpSpPr/>
              <p:nvPr/>
            </p:nvGrpSpPr>
            <p:grpSpPr>
              <a:xfrm>
                <a:off x="415672" y="1836286"/>
                <a:ext cx="2749597" cy="3512127"/>
                <a:chOff x="200621" y="1587679"/>
                <a:chExt cx="2749597" cy="3512127"/>
              </a:xfrm>
              <a:solidFill>
                <a:schemeClr val="accent4">
                  <a:lumMod val="75000"/>
                  <a:alpha val="77000"/>
                </a:schemeClr>
              </a:solidFill>
            </p:grpSpPr>
            <p:grpSp>
              <p:nvGrpSpPr>
                <p:cNvPr id="15" name="Ομάδα 14"/>
                <p:cNvGrpSpPr/>
                <p:nvPr/>
              </p:nvGrpSpPr>
              <p:grpSpPr>
                <a:xfrm>
                  <a:off x="200621" y="2064788"/>
                  <a:ext cx="292023" cy="509155"/>
                  <a:chOff x="-7464" y="2064788"/>
                  <a:chExt cx="292023" cy="509155"/>
                </a:xfrm>
                <a:grpFill/>
              </p:grpSpPr>
              <p:cxnSp>
                <p:nvCxnSpPr>
                  <p:cNvPr id="17" name="Ευθύγραμμο βέλος σύνδεσης 16"/>
                  <p:cNvCxnSpPr/>
                  <p:nvPr/>
                </p:nvCxnSpPr>
                <p:spPr>
                  <a:xfrm flipV="1">
                    <a:off x="284559" y="2064788"/>
                    <a:ext cx="0" cy="509155"/>
                  </a:xfrm>
                  <a:prstGeom prst="straightConnector1">
                    <a:avLst/>
                  </a:prstGeom>
                  <a:grp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64" y="2134699"/>
                    <a:ext cx="274434" cy="369332"/>
                  </a:xfrm>
                  <a:prstGeom prst="rect">
                    <a:avLst/>
                  </a:prstGeom>
                  <a:noFill/>
                  <a:ln>
                    <a:noFill/>
                  </a:ln>
                </p:spPr>
                <p:txBody>
                  <a:bodyPr wrap="none" rtlCol="0">
                    <a:spAutoFit/>
                  </a:bodyPr>
                  <a:lstStyle/>
                  <a:p>
                    <a:r>
                      <a:rPr lang="en-US" b="1" i="1" dirty="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16" name="Κύλινδρος 15"/>
                <p:cNvSpPr/>
                <p:nvPr/>
              </p:nvSpPr>
              <p:spPr>
                <a:xfrm>
                  <a:off x="620800" y="1587679"/>
                  <a:ext cx="2329418" cy="3512127"/>
                </a:xfrm>
                <a:prstGeom prst="can">
                  <a:avLst>
                    <a:gd name="adj" fmla="val 32449"/>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 name="Ομάδα 10"/>
              <p:cNvGrpSpPr/>
              <p:nvPr/>
            </p:nvGrpSpPr>
            <p:grpSpPr>
              <a:xfrm>
                <a:off x="969868" y="2023340"/>
                <a:ext cx="1008000" cy="366666"/>
                <a:chOff x="4088208" y="3254257"/>
                <a:chExt cx="1008000" cy="366666"/>
              </a:xfrm>
            </p:grpSpPr>
            <p:cxnSp>
              <p:nvCxnSpPr>
                <p:cNvPr id="13" name="Ευθεία γραμμή σύνδεσης 12"/>
                <p:cNvCxnSpPr/>
                <p:nvPr/>
              </p:nvCxnSpPr>
              <p:spPr>
                <a:xfrm flipH="1" flipV="1">
                  <a:off x="4088208" y="3254257"/>
                  <a:ext cx="1008000" cy="194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4358648" y="3282369"/>
                  <a:ext cx="320922" cy="338554"/>
                </a:xfrm>
                <a:prstGeom prst="rect">
                  <a:avLst/>
                </a:prstGeom>
              </p:spPr>
              <p:txBody>
                <a:bodyPr wrap="none">
                  <a:spAutoFit/>
                </a:bodyPr>
                <a:lstStyle/>
                <a:p>
                  <a:r>
                    <a:rPr lang="en-US" sz="1600" b="1" i="1" dirty="0">
                      <a:latin typeface="Times New Roman" panose="02020603050405020304" pitchFamily="18" charset="0"/>
                      <a:cs typeface="Times New Roman" panose="02020603050405020304" pitchFamily="18" charset="0"/>
                    </a:rPr>
                    <a:t>R</a:t>
                  </a:r>
                  <a:endParaRPr lang="el-GR" sz="1600" i="1" dirty="0"/>
                </a:p>
              </p:txBody>
            </p:sp>
          </p:grpSp>
          <p:cxnSp>
            <p:nvCxnSpPr>
              <p:cNvPr id="12" name="Ευθεία γραμμή σύνδεσης 11"/>
              <p:cNvCxnSpPr/>
              <p:nvPr/>
            </p:nvCxnSpPr>
            <p:spPr>
              <a:xfrm flipH="1">
                <a:off x="1977107" y="1466021"/>
                <a:ext cx="0"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Ορθογώνιο 7"/>
            <p:cNvSpPr/>
            <p:nvPr/>
          </p:nvSpPr>
          <p:spPr>
            <a:xfrm>
              <a:off x="1942805" y="1389003"/>
              <a:ext cx="809004"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Άξονας</a:t>
              </a:r>
              <a:endParaRPr lang="el-GR" sz="1600" dirty="0"/>
            </a:p>
          </p:txBody>
        </p:sp>
      </p:grpSp>
      <p:sp>
        <p:nvSpPr>
          <p:cNvPr id="48" name="TextBox 47"/>
          <p:cNvSpPr txBox="1"/>
          <p:nvPr/>
        </p:nvSpPr>
        <p:spPr>
          <a:xfrm>
            <a:off x="11723" y="39744"/>
            <a:ext cx="12192000" cy="584775"/>
          </a:xfrm>
          <a:prstGeom prst="rect">
            <a:avLst/>
          </a:prstGeom>
          <a:noFill/>
        </p:spPr>
        <p:txBody>
          <a:bodyPr wrap="square" rtlCol="0">
            <a:spAutoFit/>
          </a:bodyPr>
          <a:lstStyle/>
          <a:p>
            <a:pPr algn="ctr"/>
            <a:r>
              <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TextBox 48"/>
          <p:cNvSpPr txBox="1"/>
          <p:nvPr/>
        </p:nvSpPr>
        <p:spPr>
          <a:xfrm>
            <a:off x="6068291" y="634910"/>
            <a:ext cx="6060212" cy="1015663"/>
          </a:xfrm>
          <a:prstGeom prst="rect">
            <a:avLst/>
          </a:prstGeom>
          <a:noFill/>
        </p:spPr>
        <p:txBody>
          <a:bodyPr wrap="square" rtlCol="0">
            <a:spAutoFit/>
          </a:bodyP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εντός και εκτός Ευθύγραμμου Ρευματοφόρου Κυλινδρικού Αγωγού Ακτίνας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πολύ Μεγάλου Μήκους</a:t>
            </a:r>
          </a:p>
        </p:txBody>
      </p:sp>
      <p:sp>
        <p:nvSpPr>
          <p:cNvPr id="51" name="Ορθογώνιο 50"/>
          <p:cNvSpPr/>
          <p:nvPr/>
        </p:nvSpPr>
        <p:spPr>
          <a:xfrm>
            <a:off x="6063175" y="3242687"/>
            <a:ext cx="1413849"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Αποδείξαμε:</a:t>
            </a:r>
            <a:endParaRPr lang="el-GR" dirty="0"/>
          </a:p>
        </p:txBody>
      </p:sp>
      <p:grpSp>
        <p:nvGrpSpPr>
          <p:cNvPr id="19" name="Ομάδα 18"/>
          <p:cNvGrpSpPr/>
          <p:nvPr/>
        </p:nvGrpSpPr>
        <p:grpSpPr>
          <a:xfrm>
            <a:off x="7621821" y="2612046"/>
            <a:ext cx="4252807" cy="1276281"/>
            <a:chOff x="7621821" y="2612046"/>
            <a:chExt cx="4252807" cy="1276281"/>
          </a:xfrm>
        </p:grpSpPr>
        <mc:AlternateContent xmlns:mc="http://schemas.openxmlformats.org/markup-compatibility/2006" xmlns:a14="http://schemas.microsoft.com/office/drawing/2010/main">
          <mc:Choice Requires="a14">
            <p:sp>
              <p:nvSpPr>
                <p:cNvPr id="52" name="Ορθογώνιο 51"/>
                <p:cNvSpPr/>
                <p:nvPr/>
              </p:nvSpPr>
              <p:spPr>
                <a:xfrm>
                  <a:off x="7877340" y="2612046"/>
                  <a:ext cx="2497607" cy="687176"/>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d>
                          <m:dPr>
                            <m:ctrlPr>
                              <a:rPr lang="el-GR" sz="2000" b="1" i="1">
                                <a:solidFill>
                                  <a:srgbClr val="FF0000"/>
                                </a:solidFill>
                                <a:latin typeface="Cambria Math" panose="02040503050406030204" pitchFamily="18" charset="0"/>
                                <a:ea typeface="Cambria Math" panose="02040503050406030204" pitchFamily="18" charset="0"/>
                              </a:rPr>
                            </m:ctrlPr>
                          </m:dPr>
                          <m:e>
                            <m:r>
                              <a:rPr lang="en-US" sz="2000" b="1" i="1">
                                <a:solidFill>
                                  <a:srgbClr val="FF0000"/>
                                </a:solidFill>
                                <a:latin typeface="Cambria Math" panose="02040503050406030204" pitchFamily="18" charset="0"/>
                                <a:ea typeface="Cambria Math" panose="02040503050406030204" pitchFamily="18" charset="0"/>
                              </a:rPr>
                              <m:t>𝒓</m:t>
                            </m:r>
                            <m:r>
                              <a:rPr lang="en-US" sz="2000" b="1" i="1">
                                <a:solidFill>
                                  <a:srgbClr val="FF0000"/>
                                </a:solidFill>
                                <a:latin typeface="Cambria Math" panose="02040503050406030204" pitchFamily="18" charset="0"/>
                                <a:ea typeface="Cambria Math" panose="02040503050406030204" pitchFamily="18" charset="0"/>
                              </a:rPr>
                              <m:t>&lt;</m:t>
                            </m:r>
                            <m:r>
                              <a:rPr lang="en-US" sz="2000" b="1" i="1">
                                <a:solidFill>
                                  <a:srgbClr val="FF0000"/>
                                </a:solidFill>
                                <a:latin typeface="Cambria Math" panose="02040503050406030204" pitchFamily="18" charset="0"/>
                                <a:ea typeface="Cambria Math" panose="02040503050406030204" pitchFamily="18" charset="0"/>
                              </a:rPr>
                              <m:t>𝑹</m:t>
                            </m:r>
                          </m:e>
                        </m:d>
                        <m:r>
                          <a:rPr lang="en-US" sz="2000" b="1" i="1">
                            <a:solidFill>
                              <a:srgbClr val="FF0000"/>
                            </a:solidFill>
                            <a:latin typeface="Cambria Math" panose="02040503050406030204" pitchFamily="18" charset="0"/>
                            <a:ea typeface="Cambria Math" panose="02040503050406030204" pitchFamily="18" charset="0"/>
                          </a:rPr>
                          <m:t>=</m:t>
                        </m:r>
                        <m:f>
                          <m:fPr>
                            <m:ctrlPr>
                              <a:rPr lang="en-US" sz="2000" b="1" i="1">
                                <a:solidFill>
                                  <a:srgbClr val="FF0000"/>
                                </a:solidFill>
                                <a:latin typeface="Cambria Math" panose="02040503050406030204" pitchFamily="18" charset="0"/>
                                <a:ea typeface="Cambria Math" panose="02040503050406030204" pitchFamily="18" charset="0"/>
                              </a:rPr>
                            </m:ctrlPr>
                          </m:fPr>
                          <m:num>
                            <m:sSub>
                              <m:sSubPr>
                                <m:ctrlPr>
                                  <a:rPr lang="en-US" sz="2000" b="1" i="1">
                                    <a:solidFill>
                                      <a:srgbClr val="FF0000"/>
                                    </a:solidFill>
                                    <a:latin typeface="Cambria Math" panose="02040503050406030204" pitchFamily="18" charset="0"/>
                                    <a:ea typeface="Cambria Math" panose="02040503050406030204" pitchFamily="18" charset="0"/>
                                  </a:rPr>
                                </m:ctrlPr>
                              </m:sSubPr>
                              <m:e>
                                <m:r>
                                  <a:rPr lang="el-GR" sz="2000" b="1" i="1">
                                    <a:solidFill>
                                      <a:srgbClr val="FF0000"/>
                                    </a:solidFill>
                                    <a:latin typeface="Cambria Math" panose="02040503050406030204" pitchFamily="18" charset="0"/>
                                    <a:ea typeface="Cambria Math" panose="02040503050406030204" pitchFamily="18" charset="0"/>
                                  </a:rPr>
                                  <m:t>𝝁</m:t>
                                </m:r>
                              </m:e>
                              <m:sub>
                                <m:r>
                                  <a:rPr lang="el-GR" sz="2000" b="1" i="1">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a:solidFill>
                                  <a:srgbClr val="FF0000"/>
                                </a:solidFill>
                                <a:latin typeface="Cambria Math" panose="02040503050406030204" pitchFamily="18" charset="0"/>
                                <a:ea typeface="Cambria Math" panose="02040503050406030204" pitchFamily="18" charset="0"/>
                              </a:rPr>
                              <m:t>𝟐</m:t>
                            </m:r>
                            <m:r>
                              <a:rPr lang="el-GR" sz="2000" b="1" i="1">
                                <a:solidFill>
                                  <a:srgbClr val="FF0000"/>
                                </a:solidFill>
                                <a:latin typeface="Cambria Math" panose="02040503050406030204" pitchFamily="18" charset="0"/>
                                <a:ea typeface="Cambria Math" panose="02040503050406030204" pitchFamily="18" charset="0"/>
                              </a:rPr>
                              <m:t>𝝅</m:t>
                            </m:r>
                            <m:sSup>
                              <m:sSupPr>
                                <m:ctrlPr>
                                  <a:rPr lang="el-GR" sz="2000" b="1" i="1" smtClean="0">
                                    <a:solidFill>
                                      <a:srgbClr val="FF0000"/>
                                    </a:solidFill>
                                    <a:latin typeface="Cambria Math" panose="02040503050406030204" pitchFamily="18" charset="0"/>
                                    <a:ea typeface="Cambria Math" panose="02040503050406030204" pitchFamily="18" charset="0"/>
                                  </a:rPr>
                                </m:ctrlPr>
                              </m:sSupPr>
                              <m:e>
                                <m:r>
                                  <a:rPr lang="en-US" sz="2000" b="1" i="1" smtClean="0">
                                    <a:solidFill>
                                      <a:srgbClr val="FF0000"/>
                                    </a:solidFill>
                                    <a:latin typeface="Cambria Math" panose="02040503050406030204" pitchFamily="18" charset="0"/>
                                    <a:ea typeface="Cambria Math" panose="02040503050406030204" pitchFamily="18" charset="0"/>
                                  </a:rPr>
                                  <m:t>𝑹</m:t>
                                </m:r>
                              </m:e>
                              <m:sup>
                                <m:r>
                                  <a:rPr lang="en-US" sz="2000" b="1" i="1" smtClean="0">
                                    <a:solidFill>
                                      <a:srgbClr val="FF0000"/>
                                    </a:solidFill>
                                    <a:latin typeface="Cambria Math" panose="02040503050406030204" pitchFamily="18" charset="0"/>
                                    <a:ea typeface="Cambria Math" panose="02040503050406030204" pitchFamily="18" charset="0"/>
                                  </a:rPr>
                                  <m:t>𝟐</m:t>
                                </m:r>
                              </m:sup>
                            </m:sSup>
                          </m:den>
                        </m:f>
                        <m:r>
                          <a:rPr lang="en-US" sz="2000" b="1" i="1" smtClean="0">
                            <a:solidFill>
                              <a:srgbClr val="FF0000"/>
                            </a:solidFill>
                            <a:latin typeface="Cambria Math" panose="02040503050406030204" pitchFamily="18" charset="0"/>
                            <a:ea typeface="Cambria Math" panose="02040503050406030204" pitchFamily="18" charset="0"/>
                          </a:rPr>
                          <m:t>𝒓</m:t>
                        </m:r>
                      </m:oMath>
                    </m:oMathPara>
                  </a14:m>
                  <a:endParaRPr lang="el-GR" sz="2000" dirty="0"/>
                </a:p>
              </p:txBody>
            </p:sp>
          </mc:Choice>
          <mc:Fallback xmlns="">
            <p:sp>
              <p:nvSpPr>
                <p:cNvPr id="52" name="Ορθογώνιο 51"/>
                <p:cNvSpPr>
                  <a:spLocks noRot="1" noChangeAspect="1" noMove="1" noResize="1" noEditPoints="1" noAdjustHandles="1" noChangeArrowheads="1" noChangeShapeType="1" noTextEdit="1"/>
                </p:cNvSpPr>
                <p:nvPr/>
              </p:nvSpPr>
              <p:spPr>
                <a:xfrm>
                  <a:off x="7877340" y="2612046"/>
                  <a:ext cx="2497607" cy="687176"/>
                </a:xfrm>
                <a:prstGeom prst="rect">
                  <a:avLst/>
                </a:prstGeom>
                <a:blipFill>
                  <a:blip r:embed="rId3"/>
                  <a:stretch>
                    <a:fillRect/>
                  </a:stretch>
                </a:blipFill>
                <a:ln w="38100">
                  <a:noFill/>
                </a:ln>
              </p:spPr>
              <p:txBody>
                <a:bodyPr/>
                <a:lstStyle/>
                <a:p>
                  <a:r>
                    <a:rPr lang="el-GR">
                      <a:noFill/>
                    </a:rPr>
                    <a:t> </a:t>
                  </a:r>
                </a:p>
              </p:txBody>
            </p:sp>
          </mc:Fallback>
        </mc:AlternateContent>
        <p:sp>
          <p:nvSpPr>
            <p:cNvPr id="53" name="Δεξί άγκιστρο 52"/>
            <p:cNvSpPr/>
            <p:nvPr/>
          </p:nvSpPr>
          <p:spPr>
            <a:xfrm flipH="1">
              <a:off x="7621821" y="2972692"/>
              <a:ext cx="324000" cy="915635"/>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4" name="Ορθογώνιο 53"/>
            <p:cNvSpPr/>
            <p:nvPr/>
          </p:nvSpPr>
          <p:spPr>
            <a:xfrm>
              <a:off x="10226420" y="2790481"/>
              <a:ext cx="1648208"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Εντός κυλίνδρου</a:t>
              </a:r>
              <a:endParaRPr lang="el-GR" sz="1600" dirty="0"/>
            </a:p>
          </p:txBody>
        </p:sp>
      </p:grpSp>
      <p:grpSp>
        <p:nvGrpSpPr>
          <p:cNvPr id="21" name="Ομάδα 20"/>
          <p:cNvGrpSpPr/>
          <p:nvPr/>
        </p:nvGrpSpPr>
        <p:grpSpPr>
          <a:xfrm>
            <a:off x="7877443" y="3500883"/>
            <a:ext cx="4026553" cy="668516"/>
            <a:chOff x="7877443" y="3500883"/>
            <a:chExt cx="4026553" cy="668516"/>
          </a:xfrm>
        </p:grpSpPr>
        <mc:AlternateContent xmlns:mc="http://schemas.openxmlformats.org/markup-compatibility/2006" xmlns:a14="http://schemas.microsoft.com/office/drawing/2010/main">
          <mc:Choice Requires="a14">
            <p:sp>
              <p:nvSpPr>
                <p:cNvPr id="50" name="Ορθογώνιο 49"/>
                <p:cNvSpPr/>
                <p:nvPr/>
              </p:nvSpPr>
              <p:spPr>
                <a:xfrm>
                  <a:off x="7877443" y="3500883"/>
                  <a:ext cx="2093458" cy="668516"/>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l-GR"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&gt;</m:t>
                        </m:r>
                        <m:r>
                          <a:rPr lang="en-US" sz="2000" b="1" i="1" smtClean="0">
                            <a:solidFill>
                              <a:srgbClr val="FF0000"/>
                            </a:solidFill>
                            <a:latin typeface="Cambria Math" panose="02040503050406030204" pitchFamily="18" charset="0"/>
                            <a:ea typeface="Cambria Math" panose="02040503050406030204" pitchFamily="18" charset="0"/>
                          </a:rPr>
                          <m:t>𝑹</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50" name="Ορθογώνιο 49"/>
                <p:cNvSpPr>
                  <a:spLocks noRot="1" noChangeAspect="1" noMove="1" noResize="1" noEditPoints="1" noAdjustHandles="1" noChangeArrowheads="1" noChangeShapeType="1" noTextEdit="1"/>
                </p:cNvSpPr>
                <p:nvPr/>
              </p:nvSpPr>
              <p:spPr>
                <a:xfrm>
                  <a:off x="7877443" y="3500883"/>
                  <a:ext cx="2093458" cy="668516"/>
                </a:xfrm>
                <a:prstGeom prst="rect">
                  <a:avLst/>
                </a:prstGeom>
                <a:blipFill>
                  <a:blip r:embed="rId4"/>
                  <a:stretch>
                    <a:fillRect/>
                  </a:stretch>
                </a:blipFill>
                <a:ln w="38100">
                  <a:noFill/>
                </a:ln>
              </p:spPr>
              <p:txBody>
                <a:bodyPr/>
                <a:lstStyle/>
                <a:p>
                  <a:r>
                    <a:rPr lang="el-GR">
                      <a:noFill/>
                    </a:rPr>
                    <a:t> </a:t>
                  </a:r>
                </a:p>
              </p:txBody>
            </p:sp>
          </mc:Fallback>
        </mc:AlternateContent>
        <p:sp>
          <p:nvSpPr>
            <p:cNvPr id="55" name="Ορθογώνιο 54"/>
            <p:cNvSpPr/>
            <p:nvPr/>
          </p:nvSpPr>
          <p:spPr>
            <a:xfrm>
              <a:off x="10233346" y="3680642"/>
              <a:ext cx="1670650"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Εκτός κυλίνδρου</a:t>
              </a:r>
              <a:endParaRPr lang="el-GR" sz="1600" dirty="0"/>
            </a:p>
          </p:txBody>
        </p:sp>
      </p:grpSp>
      <p:grpSp>
        <p:nvGrpSpPr>
          <p:cNvPr id="22" name="Ομάδα 21"/>
          <p:cNvGrpSpPr/>
          <p:nvPr/>
        </p:nvGrpSpPr>
        <p:grpSpPr>
          <a:xfrm>
            <a:off x="7654707" y="4356663"/>
            <a:ext cx="4416585" cy="668516"/>
            <a:chOff x="7713322" y="4239433"/>
            <a:chExt cx="4416585" cy="668516"/>
          </a:xfrm>
        </p:grpSpPr>
        <mc:AlternateContent xmlns:mc="http://schemas.openxmlformats.org/markup-compatibility/2006" xmlns:a14="http://schemas.microsoft.com/office/drawing/2010/main">
          <mc:Choice Requires="a14">
            <p:sp>
              <p:nvSpPr>
                <p:cNvPr id="68" name="Ορθογώνιο 67"/>
                <p:cNvSpPr/>
                <p:nvPr/>
              </p:nvSpPr>
              <p:spPr>
                <a:xfrm>
                  <a:off x="7713322" y="4239433"/>
                  <a:ext cx="2133533" cy="668516"/>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l-GR"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𝑹</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𝑹</m:t>
                            </m:r>
                          </m:den>
                        </m:f>
                      </m:oMath>
                    </m:oMathPara>
                  </a14:m>
                  <a:endParaRPr lang="el-GR" sz="2000" dirty="0"/>
                </a:p>
              </p:txBody>
            </p:sp>
          </mc:Choice>
          <mc:Fallback xmlns="">
            <p:sp>
              <p:nvSpPr>
                <p:cNvPr id="68" name="Ορθογώνιο 67"/>
                <p:cNvSpPr>
                  <a:spLocks noRot="1" noChangeAspect="1" noMove="1" noResize="1" noEditPoints="1" noAdjustHandles="1" noChangeArrowheads="1" noChangeShapeType="1" noTextEdit="1"/>
                </p:cNvSpPr>
                <p:nvPr/>
              </p:nvSpPr>
              <p:spPr>
                <a:xfrm>
                  <a:off x="7713322" y="4239433"/>
                  <a:ext cx="2133533" cy="668516"/>
                </a:xfrm>
                <a:prstGeom prst="rect">
                  <a:avLst/>
                </a:prstGeom>
                <a:blipFill>
                  <a:blip r:embed="rId5"/>
                  <a:stretch>
                    <a:fillRect/>
                  </a:stretch>
                </a:blipFill>
                <a:ln w="38100">
                  <a:noFill/>
                </a:ln>
              </p:spPr>
              <p:txBody>
                <a:bodyPr/>
                <a:lstStyle/>
                <a:p>
                  <a:r>
                    <a:rPr lang="el-GR">
                      <a:noFill/>
                    </a:rPr>
                    <a:t> </a:t>
                  </a:r>
                </a:p>
              </p:txBody>
            </p:sp>
          </mc:Fallback>
        </mc:AlternateContent>
        <p:sp>
          <p:nvSpPr>
            <p:cNvPr id="69" name="Ορθογώνιο 68"/>
            <p:cNvSpPr/>
            <p:nvPr/>
          </p:nvSpPr>
          <p:spPr>
            <a:xfrm>
              <a:off x="10080948" y="4419192"/>
              <a:ext cx="2048959"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Επιφάνεια κυλίνδρου</a:t>
              </a:r>
              <a:endParaRPr lang="el-GR" sz="1600" dirty="0"/>
            </a:p>
          </p:txBody>
        </p:sp>
      </p:grpSp>
      <p:sp>
        <p:nvSpPr>
          <p:cNvPr id="3" name="Ορθογώνιο 2"/>
          <p:cNvSpPr/>
          <p:nvPr/>
        </p:nvSpPr>
        <p:spPr>
          <a:xfrm>
            <a:off x="6901352" y="1953019"/>
            <a:ext cx="4043094" cy="461665"/>
          </a:xfrm>
          <a:prstGeom prst="rect">
            <a:avLst/>
          </a:prstGeom>
        </p:spPr>
        <p:txBody>
          <a:bodyPr wrap="none">
            <a:spAutoFit/>
          </a:bodyPr>
          <a:lstStyle/>
          <a:p>
            <a:r>
              <a:rPr lang="el-GR" sz="2400" b="1" dirty="0">
                <a:solidFill>
                  <a:srgbClr val="FF0000"/>
                </a:solidFill>
                <a:latin typeface="Times New Roman" panose="02020603050405020304" pitchFamily="18" charset="0"/>
                <a:cs typeface="Times New Roman" panose="02020603050405020304" pitchFamily="18" charset="0"/>
              </a:rPr>
              <a:t>Γραφική παράσταση  </a:t>
            </a:r>
            <a:r>
              <a:rPr lang="en-US" sz="2400" b="1" i="1" dirty="0">
                <a:solidFill>
                  <a:srgbClr val="FF0000"/>
                </a:solidFill>
                <a:latin typeface="Times New Roman" panose="02020603050405020304" pitchFamily="18" charset="0"/>
                <a:cs typeface="Times New Roman" panose="02020603050405020304" pitchFamily="18" charset="0"/>
              </a:rPr>
              <a:t>B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f</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r</a:t>
            </a:r>
            <a:r>
              <a:rPr lang="en-US" sz="2400" b="1" dirty="0">
                <a:solidFill>
                  <a:srgbClr val="FF0000"/>
                </a:solidFill>
                <a:latin typeface="Times New Roman" panose="02020603050405020304" pitchFamily="18" charset="0"/>
                <a:cs typeface="Times New Roman" panose="02020603050405020304" pitchFamily="18" charset="0"/>
              </a:rPr>
              <a:t>)</a:t>
            </a:r>
            <a:endParaRPr lang="el-GR" sz="2400" b="1" dirty="0">
              <a:solidFill>
                <a:srgbClr val="FF0000"/>
              </a:solidFill>
              <a:latin typeface="Times New Roman" panose="02020603050405020304" pitchFamily="18" charset="0"/>
              <a:cs typeface="Times New Roman" panose="02020603050405020304" pitchFamily="18" charset="0"/>
            </a:endParaRPr>
          </a:p>
        </p:txBody>
      </p:sp>
      <p:grpSp>
        <p:nvGrpSpPr>
          <p:cNvPr id="23" name="Ομάδα 22"/>
          <p:cNvGrpSpPr/>
          <p:nvPr/>
        </p:nvGrpSpPr>
        <p:grpSpPr>
          <a:xfrm>
            <a:off x="241466" y="4389515"/>
            <a:ext cx="8570562" cy="2473557"/>
            <a:chOff x="241466" y="4389515"/>
            <a:chExt cx="8570562" cy="2473557"/>
          </a:xfrm>
        </p:grpSpPr>
        <mc:AlternateContent xmlns:mc="http://schemas.openxmlformats.org/markup-compatibility/2006" xmlns:a14="http://schemas.microsoft.com/office/drawing/2010/main">
          <mc:Choice Requires="a14">
            <p:sp>
              <p:nvSpPr>
                <p:cNvPr id="63" name="Ορθογώνιο 62"/>
                <p:cNvSpPr/>
                <p:nvPr/>
              </p:nvSpPr>
              <p:spPr>
                <a:xfrm>
                  <a:off x="4312413" y="4728112"/>
                  <a:ext cx="4042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𝑩</m:t>
                        </m:r>
                      </m:oMath>
                    </m:oMathPara>
                  </a14:m>
                  <a:endParaRPr lang="el-GR" dirty="0">
                    <a:solidFill>
                      <a:srgbClr val="002060"/>
                    </a:solidFill>
                  </a:endParaRPr>
                </a:p>
              </p:txBody>
            </p:sp>
          </mc:Choice>
          <mc:Fallback xmlns="">
            <p:sp>
              <p:nvSpPr>
                <p:cNvPr id="63" name="Ορθογώνιο 62"/>
                <p:cNvSpPr>
                  <a:spLocks noRot="1" noChangeAspect="1" noMove="1" noResize="1" noEditPoints="1" noAdjustHandles="1" noChangeArrowheads="1" noChangeShapeType="1" noTextEdit="1"/>
                </p:cNvSpPr>
                <p:nvPr/>
              </p:nvSpPr>
              <p:spPr>
                <a:xfrm>
                  <a:off x="4312413" y="4728112"/>
                  <a:ext cx="404278" cy="369332"/>
                </a:xfrm>
                <a:prstGeom prst="rect">
                  <a:avLst/>
                </a:prstGeom>
                <a:blipFill>
                  <a:blip r:embed="rId6"/>
                  <a:stretch>
                    <a:fillRect/>
                  </a:stretch>
                </a:blipFill>
              </p:spPr>
              <p:txBody>
                <a:bodyPr/>
                <a:lstStyle/>
                <a:p>
                  <a:r>
                    <a:rPr lang="el-GR">
                      <a:noFill/>
                    </a:rPr>
                    <a:t> </a:t>
                  </a:r>
                </a:p>
              </p:txBody>
            </p:sp>
          </mc:Fallback>
        </mc:AlternateContent>
        <p:grpSp>
          <p:nvGrpSpPr>
            <p:cNvPr id="20" name="Ομάδα 19"/>
            <p:cNvGrpSpPr/>
            <p:nvPr/>
          </p:nvGrpSpPr>
          <p:grpSpPr>
            <a:xfrm>
              <a:off x="476747" y="4389515"/>
              <a:ext cx="8100000" cy="2455513"/>
              <a:chOff x="476747" y="4389515"/>
              <a:chExt cx="8100000" cy="2455513"/>
            </a:xfrm>
          </p:grpSpPr>
          <p:cxnSp>
            <p:nvCxnSpPr>
              <p:cNvPr id="60" name="Ευθεία γραμμή σύνδεσης 59"/>
              <p:cNvCxnSpPr/>
              <p:nvPr/>
            </p:nvCxnSpPr>
            <p:spPr>
              <a:xfrm flipV="1">
                <a:off x="3285399" y="4401237"/>
                <a:ext cx="0" cy="234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p:cNvCxnSpPr/>
              <p:nvPr/>
            </p:nvCxnSpPr>
            <p:spPr>
              <a:xfrm flipV="1">
                <a:off x="5606566" y="4389515"/>
                <a:ext cx="0" cy="234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Ομάδα 1"/>
              <p:cNvGrpSpPr/>
              <p:nvPr/>
            </p:nvGrpSpPr>
            <p:grpSpPr>
              <a:xfrm>
                <a:off x="476747" y="4613028"/>
                <a:ext cx="8100000" cy="2232000"/>
                <a:chOff x="476747" y="4613028"/>
                <a:chExt cx="8100000" cy="2232000"/>
              </a:xfrm>
            </p:grpSpPr>
            <p:cxnSp>
              <p:nvCxnSpPr>
                <p:cNvPr id="59" name="Ευθεία γραμμή σύνδεσης 58"/>
                <p:cNvCxnSpPr/>
                <p:nvPr/>
              </p:nvCxnSpPr>
              <p:spPr>
                <a:xfrm rot="16200000" flipV="1">
                  <a:off x="4526747" y="2633087"/>
                  <a:ext cx="0" cy="81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flipV="1">
                  <a:off x="4400859" y="4613028"/>
                  <a:ext cx="0" cy="22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6" name="Ορθογώνιο 65"/>
                  <p:cNvSpPr/>
                  <p:nvPr/>
                </p:nvSpPr>
                <p:spPr>
                  <a:xfrm>
                    <a:off x="2930738" y="6371905"/>
                    <a:ext cx="4042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𝑹</m:t>
                          </m:r>
                        </m:oMath>
                      </m:oMathPara>
                    </a14:m>
                    <a:endParaRPr lang="el-GR" dirty="0">
                      <a:solidFill>
                        <a:srgbClr val="002060"/>
                      </a:solidFill>
                    </a:endParaRPr>
                  </a:p>
                </p:txBody>
              </p:sp>
            </mc:Choice>
            <mc:Fallback xmlns="">
              <p:sp>
                <p:nvSpPr>
                  <p:cNvPr id="66" name="Ορθογώνιο 65"/>
                  <p:cNvSpPr>
                    <a:spLocks noRot="1" noChangeAspect="1" noMove="1" noResize="1" noEditPoints="1" noAdjustHandles="1" noChangeArrowheads="1" noChangeShapeType="1" noTextEdit="1"/>
                  </p:cNvSpPr>
                  <p:nvPr/>
                </p:nvSpPr>
                <p:spPr>
                  <a:xfrm>
                    <a:off x="2930738" y="6371905"/>
                    <a:ext cx="404278" cy="369332"/>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7" name="Ορθογώνιο 66"/>
                  <p:cNvSpPr/>
                  <p:nvPr/>
                </p:nvSpPr>
                <p:spPr>
                  <a:xfrm>
                    <a:off x="5506494" y="6383629"/>
                    <a:ext cx="4042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𝑹</m:t>
                          </m:r>
                        </m:oMath>
                      </m:oMathPara>
                    </a14:m>
                    <a:endParaRPr lang="el-GR" dirty="0">
                      <a:solidFill>
                        <a:srgbClr val="002060"/>
                      </a:solidFill>
                    </a:endParaRPr>
                  </a:p>
                </p:txBody>
              </p:sp>
            </mc:Choice>
            <mc:Fallback xmlns="">
              <p:sp>
                <p:nvSpPr>
                  <p:cNvPr id="67" name="Ορθογώνιο 66"/>
                  <p:cNvSpPr>
                    <a:spLocks noRot="1" noChangeAspect="1" noMove="1" noResize="1" noEditPoints="1" noAdjustHandles="1" noChangeArrowheads="1" noChangeShapeType="1" noTextEdit="1"/>
                  </p:cNvSpPr>
                  <p:nvPr/>
                </p:nvSpPr>
                <p:spPr>
                  <a:xfrm>
                    <a:off x="5506494" y="6383629"/>
                    <a:ext cx="404278" cy="369332"/>
                  </a:xfrm>
                  <a:prstGeom prst="rect">
                    <a:avLst/>
                  </a:prstGeom>
                  <a:blipFill>
                    <a:blip r:embed="rId8"/>
                    <a:stretch>
                      <a:fillRect/>
                    </a:stretch>
                  </a:blipFill>
                </p:spPr>
                <p:txBody>
                  <a:bodyPr/>
                  <a:lstStyle/>
                  <a:p>
                    <a:r>
                      <a:rPr lang="el-GR">
                        <a:noFill/>
                      </a:rPr>
                      <a:t> </a:t>
                    </a:r>
                  </a:p>
                </p:txBody>
              </p:sp>
            </mc:Fallback>
          </mc:AlternateContent>
        </p:grpSp>
        <p:sp>
          <p:nvSpPr>
            <p:cNvPr id="4" name="Ορθογώνιο 3"/>
            <p:cNvSpPr/>
            <p:nvPr/>
          </p:nvSpPr>
          <p:spPr>
            <a:xfrm>
              <a:off x="8527976" y="6462962"/>
              <a:ext cx="284052" cy="400110"/>
            </a:xfrm>
            <a:prstGeom prst="rect">
              <a:avLst/>
            </a:prstGeom>
          </p:spPr>
          <p:txBody>
            <a:bodyPr wrap="none">
              <a:spAutoFit/>
            </a:bodyPr>
            <a:lstStyle/>
            <a:p>
              <a:r>
                <a:rPr lang="en-US" sz="2000" b="1" i="1" dirty="0">
                  <a:solidFill>
                    <a:srgbClr val="FF0000"/>
                  </a:solidFill>
                  <a:latin typeface="Times New Roman" panose="02020603050405020304" pitchFamily="18" charset="0"/>
                  <a:cs typeface="Times New Roman" panose="02020603050405020304" pitchFamily="18" charset="0"/>
                </a:rPr>
                <a:t>r</a:t>
              </a:r>
              <a:endParaRPr lang="el-GR" sz="2000" dirty="0"/>
            </a:p>
          </p:txBody>
        </p:sp>
        <p:sp>
          <p:nvSpPr>
            <p:cNvPr id="37" name="Ορθογώνιο 36"/>
            <p:cNvSpPr/>
            <p:nvPr/>
          </p:nvSpPr>
          <p:spPr>
            <a:xfrm>
              <a:off x="241466" y="6407075"/>
              <a:ext cx="284052" cy="400110"/>
            </a:xfrm>
            <a:prstGeom prst="rect">
              <a:avLst/>
            </a:prstGeom>
          </p:spPr>
          <p:txBody>
            <a:bodyPr wrap="none">
              <a:spAutoFit/>
            </a:bodyPr>
            <a:lstStyle/>
            <a:p>
              <a:r>
                <a:rPr lang="en-US" sz="2000" b="1" i="1" dirty="0">
                  <a:solidFill>
                    <a:srgbClr val="FF0000"/>
                  </a:solidFill>
                  <a:latin typeface="Times New Roman" panose="02020603050405020304" pitchFamily="18" charset="0"/>
                  <a:cs typeface="Times New Roman" panose="02020603050405020304" pitchFamily="18" charset="0"/>
                </a:rPr>
                <a:t>r</a:t>
              </a:r>
              <a:endParaRPr lang="el-GR" sz="2000" dirty="0"/>
            </a:p>
          </p:txBody>
        </p:sp>
      </p:grpSp>
    </p:spTree>
    <p:extLst>
      <p:ext uri="{BB962C8B-B14F-4D97-AF65-F5344CB8AC3E}">
        <p14:creationId xmlns:p14="http://schemas.microsoft.com/office/powerpoint/2010/main" val="27259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2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2297</TotalTime>
  <Words>3211</Words>
  <Application>Microsoft Office PowerPoint</Application>
  <PresentationFormat>Widescreen</PresentationFormat>
  <Paragraphs>627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Cambria Math</vt:lpstr>
      <vt:lpstr>Century Gothic</vt:lpstr>
      <vt:lpstr>Times New Roman</vt:lpstr>
      <vt:lpstr>Wingdings 3</vt:lpstr>
      <vt:lpstr>Αίθουσα συσκέψεων "Ιόν"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Sideris</dc:creator>
  <cp:lastModifiedBy>ΑΙΚΑΤΕΡΙΝΗ ΣΙΔΕΡΗ</cp:lastModifiedBy>
  <cp:revision>214</cp:revision>
  <dcterms:created xsi:type="dcterms:W3CDTF">2020-06-02T13:02:39Z</dcterms:created>
  <dcterms:modified xsi:type="dcterms:W3CDTF">2021-06-09T20:19:55Z</dcterms:modified>
</cp:coreProperties>
</file>