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86" r:id="rId3"/>
    <p:sldId id="27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0" r:id="rId12"/>
    <p:sldId id="281" r:id="rId13"/>
    <p:sldId id="298" r:id="rId14"/>
    <p:sldId id="299" r:id="rId15"/>
    <p:sldId id="300" r:id="rId16"/>
    <p:sldId id="296" r:id="rId17"/>
    <p:sldId id="282" r:id="rId18"/>
    <p:sldId id="283" r:id="rId19"/>
    <p:sldId id="297" r:id="rId20"/>
    <p:sldId id="290" r:id="rId21"/>
    <p:sldId id="287" r:id="rId22"/>
    <p:sldId id="288" r:id="rId23"/>
    <p:sldId id="289" r:id="rId24"/>
    <p:sldId id="284" r:id="rId25"/>
    <p:sldId id="291" r:id="rId26"/>
    <p:sldId id="301" r:id="rId27"/>
    <p:sldId id="302" r:id="rId28"/>
    <p:sldId id="303" r:id="rId29"/>
    <p:sldId id="295" r:id="rId30"/>
  </p:sldIdLst>
  <p:sldSz cx="9144000" cy="6858000" type="screen4x3"/>
  <p:notesSz cx="6858000" cy="9144000"/>
  <p:defaultTextStyle>
    <a:defPPr>
      <a:defRPr lang="el-GR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FFCC00"/>
    <a:srgbClr val="C903A8"/>
    <a:srgbClr val="CC00FF"/>
    <a:srgbClr val="FEBAF3"/>
    <a:srgbClr val="FFFF99"/>
    <a:srgbClr val="FF0000"/>
    <a:srgbClr val="9966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24" autoAdjust="0"/>
  </p:normalViewPr>
  <p:slideViewPr>
    <p:cSldViewPr>
      <p:cViewPr varScale="1">
        <p:scale>
          <a:sx n="92" d="100"/>
          <a:sy n="92" d="100"/>
        </p:scale>
        <p:origin x="12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 Greek" charset="-95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 Greek" charset="-95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 Greek" charset="-95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D9B6383-20A6-4882-9F72-9C2E9346FB4B}" type="slidenum">
              <a:rPr lang="el-GR"/>
              <a:pPr>
                <a:defRPr/>
              </a:pPr>
              <a:t>‹#›</a:t>
            </a:fld>
            <a:endParaRPr lang="el-GR" dirty="0">
              <a:latin typeface="Times New Roman Greek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99963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 Greek" charset="-95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 Greek" charset="-95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 Greek" charset="-95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B67F6A-3EED-4066-A857-37A2D5C12FE2}" type="slidenum">
              <a:rPr lang="el-GR"/>
              <a:pPr>
                <a:defRPr/>
              </a:pPr>
              <a:t>‹#›</a:t>
            </a:fld>
            <a:endParaRPr lang="el-GR" dirty="0">
              <a:latin typeface="Times New Roman Greek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798765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E5072C-FB51-4E57-B40E-9A9818F66CD1}" type="slidenum">
              <a:rPr lang="el-GR" altLang="el-GR" smtClean="0"/>
              <a:pPr algn="r" eaLnBrk="1" hangingPunct="1">
                <a:spcBef>
                  <a:spcPct val="0"/>
                </a:spcBef>
              </a:pPr>
              <a:t>1</a:t>
            </a:fld>
            <a:endParaRPr lang="el-GR" altLang="el-GR" dirty="0" smtClean="0">
              <a:latin typeface="Times New Roman Greek" charset="-95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67F6A-3EED-4066-A857-37A2D5C12FE2}" type="slidenum">
              <a:rPr lang="el-GR" smtClean="0"/>
              <a:pPr>
                <a:defRPr/>
              </a:pPr>
              <a:t>7</a:t>
            </a:fld>
            <a:endParaRPr lang="el-GR">
              <a:latin typeface="Times New Roman Greek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539163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5341-EA29-42C4-83D4-AE766E75F680}" type="slidenum">
              <a:rPr lang="el-GR"/>
              <a:pPr>
                <a:defRPr/>
              </a:pPr>
              <a:t>‹#›</a:t>
            </a:fld>
            <a:endParaRPr lang="el-GR" dirty="0">
              <a:latin typeface="Times New Roman Greek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011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B4344-5548-4922-8322-B31F7E47E968}" type="slidenum">
              <a:rPr lang="el-GR"/>
              <a:pPr>
                <a:defRPr/>
              </a:pPr>
              <a:t>‹#›</a:t>
            </a:fld>
            <a:endParaRPr lang="el-GR" dirty="0">
              <a:latin typeface="Times New Roman Greek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6274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6D50A-F485-4940-BB14-AB3D4DEA6914}" type="slidenum">
              <a:rPr lang="el-GR"/>
              <a:pPr>
                <a:defRPr/>
              </a:pPr>
              <a:t>‹#›</a:t>
            </a:fld>
            <a:endParaRPr lang="el-GR" dirty="0">
              <a:latin typeface="Times New Roman Greek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55626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8849D-DF40-47B4-9E4F-F8DF0641F190}" type="slidenum">
              <a:rPr lang="el-GR"/>
              <a:pPr>
                <a:defRPr/>
              </a:pPr>
              <a:t>‹#›</a:t>
            </a:fld>
            <a:endParaRPr lang="el-GR" dirty="0">
              <a:latin typeface="Times New Roman Greek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10098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4CB5A-EC4E-46FD-969E-EBD8FDCFCCA7}" type="slidenum">
              <a:rPr lang="el-GR"/>
              <a:pPr>
                <a:defRPr/>
              </a:pPr>
              <a:t>‹#›</a:t>
            </a:fld>
            <a:endParaRPr lang="el-GR" dirty="0">
              <a:latin typeface="Times New Roman Greek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66063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1138E-616A-47C6-B350-B3812D8C1F95}" type="slidenum">
              <a:rPr lang="el-GR"/>
              <a:pPr>
                <a:defRPr/>
              </a:pPr>
              <a:t>‹#›</a:t>
            </a:fld>
            <a:endParaRPr lang="el-GR" dirty="0">
              <a:latin typeface="Times New Roman Greek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756520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DFB0B-398C-4CF1-8A7E-2D3212386FD3}" type="slidenum">
              <a:rPr lang="el-GR"/>
              <a:pPr>
                <a:defRPr/>
              </a:pPr>
              <a:t>‹#›</a:t>
            </a:fld>
            <a:endParaRPr lang="el-GR" dirty="0">
              <a:latin typeface="Times New Roman Greek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568056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428B9-8B7E-4F28-B016-935DCB958CE5}" type="slidenum">
              <a:rPr lang="el-GR"/>
              <a:pPr>
                <a:defRPr/>
              </a:pPr>
              <a:t>‹#›</a:t>
            </a:fld>
            <a:endParaRPr lang="el-GR" dirty="0">
              <a:latin typeface="Times New Roman Greek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123992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22123-735E-43F0-AEAE-724CA980E31D}" type="slidenum">
              <a:rPr lang="el-GR"/>
              <a:pPr>
                <a:defRPr/>
              </a:pPr>
              <a:t>‹#›</a:t>
            </a:fld>
            <a:endParaRPr lang="el-GR" dirty="0">
              <a:latin typeface="Times New Roman Greek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30858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C67CB-0486-4A9D-8C45-67B99EC48D9F}" type="slidenum">
              <a:rPr lang="el-GR"/>
              <a:pPr>
                <a:defRPr/>
              </a:pPr>
              <a:t>‹#›</a:t>
            </a:fld>
            <a:endParaRPr lang="el-GR" dirty="0">
              <a:latin typeface="Times New Roman Greek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478837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C291D-0CDF-48E8-93B6-0EFB93A67353}" type="slidenum">
              <a:rPr lang="el-GR"/>
              <a:pPr>
                <a:defRPr/>
              </a:pPr>
              <a:t>‹#›</a:t>
            </a:fld>
            <a:endParaRPr lang="el-GR" dirty="0">
              <a:latin typeface="Times New Roman Greek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124990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τον τίτλο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 Greek" charset="-95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 Greek" charset="-95"/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F6629AC-B55A-40C8-9F85-D7B6405E439C}" type="slidenum">
              <a:rPr lang="el-GR"/>
              <a:pPr>
                <a:defRPr/>
              </a:pPr>
              <a:t>‹#›</a:t>
            </a:fld>
            <a:endParaRPr lang="el-GR" dirty="0">
              <a:latin typeface="Times New Roman Greek" charset="-95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9" Type="http://schemas.openxmlformats.org/officeDocument/2006/relationships/image" Target="../media/image51.png"/><Relationship Id="rId34" Type="http://schemas.openxmlformats.org/officeDocument/2006/relationships/image" Target="../media/image46.png"/><Relationship Id="rId42" Type="http://schemas.openxmlformats.org/officeDocument/2006/relationships/image" Target="../media/image54.png"/><Relationship Id="rId47" Type="http://schemas.openxmlformats.org/officeDocument/2006/relationships/image" Target="../media/image60.png"/><Relationship Id="rId33" Type="http://schemas.openxmlformats.org/officeDocument/2006/relationships/image" Target="../media/image45.png"/><Relationship Id="rId38" Type="http://schemas.openxmlformats.org/officeDocument/2006/relationships/image" Target="../media/image50.png"/><Relationship Id="rId46" Type="http://schemas.openxmlformats.org/officeDocument/2006/relationships/image" Target="../media/image58.png"/><Relationship Id="rId29" Type="http://schemas.openxmlformats.org/officeDocument/2006/relationships/image" Target="../media/image59.png"/><Relationship Id="rId41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42.png"/><Relationship Id="rId37" Type="http://schemas.openxmlformats.org/officeDocument/2006/relationships/image" Target="../media/image49.png"/><Relationship Id="rId40" Type="http://schemas.openxmlformats.org/officeDocument/2006/relationships/image" Target="../media/image52.png"/><Relationship Id="rId45" Type="http://schemas.openxmlformats.org/officeDocument/2006/relationships/image" Target="../media/image57.png"/><Relationship Id="rId36" Type="http://schemas.openxmlformats.org/officeDocument/2006/relationships/image" Target="../media/image48.png"/><Relationship Id="rId31" Type="http://schemas.openxmlformats.org/officeDocument/2006/relationships/image" Target="../media/image251.png"/><Relationship Id="rId44" Type="http://schemas.openxmlformats.org/officeDocument/2006/relationships/image" Target="../media/image56.png"/><Relationship Id="rId30" Type="http://schemas.openxmlformats.org/officeDocument/2006/relationships/image" Target="../media/image241.png"/><Relationship Id="rId35" Type="http://schemas.openxmlformats.org/officeDocument/2006/relationships/image" Target="../media/image47.png"/><Relationship Id="rId43" Type="http://schemas.openxmlformats.org/officeDocument/2006/relationships/image" Target="../media/image55.png"/><Relationship Id="rId48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391.png"/><Relationship Id="rId4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65.png"/><Relationship Id="rId21" Type="http://schemas.openxmlformats.org/officeDocument/2006/relationships/image" Target="../media/image83.png"/><Relationship Id="rId34" Type="http://schemas.openxmlformats.org/officeDocument/2006/relationships/image" Target="../media/image96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33" Type="http://schemas.openxmlformats.org/officeDocument/2006/relationships/image" Target="../media/image95.png"/><Relationship Id="rId2" Type="http://schemas.openxmlformats.org/officeDocument/2006/relationships/image" Target="../media/image64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32" Type="http://schemas.openxmlformats.org/officeDocument/2006/relationships/image" Target="../media/image94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31" Type="http://schemas.openxmlformats.org/officeDocument/2006/relationships/image" Target="../media/image93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Relationship Id="rId30" Type="http://schemas.openxmlformats.org/officeDocument/2006/relationships/image" Target="../media/image92.png"/><Relationship Id="rId35" Type="http://schemas.openxmlformats.org/officeDocument/2006/relationships/image" Target="../media/image97.png"/><Relationship Id="rId8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9.png"/><Relationship Id="rId18" Type="http://schemas.openxmlformats.org/officeDocument/2006/relationships/image" Target="../media/image400.png"/><Relationship Id="rId8" Type="http://schemas.openxmlformats.org/officeDocument/2006/relationships/image" Target="../media/image1040.png"/><Relationship Id="rId21" Type="http://schemas.openxmlformats.org/officeDocument/2006/relationships/image" Target="../media/image108.png"/><Relationship Id="rId3" Type="http://schemas.openxmlformats.org/officeDocument/2006/relationships/image" Target="../media/image990.png"/><Relationship Id="rId12" Type="http://schemas.openxmlformats.org/officeDocument/2006/relationships/image" Target="../media/image98.png"/><Relationship Id="rId17" Type="http://schemas.openxmlformats.org/officeDocument/2006/relationships/image" Target="../media/image103.png"/><Relationship Id="rId7" Type="http://schemas.openxmlformats.org/officeDocument/2006/relationships/image" Target="../media/image1030.png"/><Relationship Id="rId16" Type="http://schemas.openxmlformats.org/officeDocument/2006/relationships/image" Target="../media/image102.png"/><Relationship Id="rId20" Type="http://schemas.openxmlformats.org/officeDocument/2006/relationships/image" Target="../media/image104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7.png"/><Relationship Id="rId6" Type="http://schemas.openxmlformats.org/officeDocument/2006/relationships/image" Target="../media/image1020.png"/><Relationship Id="rId15" Type="http://schemas.openxmlformats.org/officeDocument/2006/relationships/image" Target="../media/image101.png"/><Relationship Id="rId23" Type="http://schemas.openxmlformats.org/officeDocument/2006/relationships/image" Target="../media/image106.png"/><Relationship Id="rId5" Type="http://schemas.openxmlformats.org/officeDocument/2006/relationships/image" Target="../media/image1010.png"/><Relationship Id="rId19" Type="http://schemas.openxmlformats.org/officeDocument/2006/relationships/image" Target="../media/image410.png"/><Relationship Id="rId10" Type="http://schemas.openxmlformats.org/officeDocument/2006/relationships/image" Target="../media/image1060.png"/><Relationship Id="rId14" Type="http://schemas.openxmlformats.org/officeDocument/2006/relationships/image" Target="../media/image100.png"/><Relationship Id="rId22" Type="http://schemas.openxmlformats.org/officeDocument/2006/relationships/image" Target="../media/image105.png"/><Relationship Id="rId4" Type="http://schemas.openxmlformats.org/officeDocument/2006/relationships/image" Target="../media/image1000.png"/><Relationship Id="rId9" Type="http://schemas.openxmlformats.org/officeDocument/2006/relationships/image" Target="../media/image105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5.png"/><Relationship Id="rId18" Type="http://schemas.openxmlformats.org/officeDocument/2006/relationships/image" Target="../media/image80.png"/><Relationship Id="rId26" Type="http://schemas.openxmlformats.org/officeDocument/2006/relationships/image" Target="../media/image86.png"/><Relationship Id="rId39" Type="http://schemas.openxmlformats.org/officeDocument/2006/relationships/image" Target="../media/image121.png"/><Relationship Id="rId21" Type="http://schemas.openxmlformats.org/officeDocument/2006/relationships/image" Target="../media/image83.png"/><Relationship Id="rId34" Type="http://schemas.openxmlformats.org/officeDocument/2006/relationships/image" Target="../media/image116.png"/><Relationship Id="rId42" Type="http://schemas.openxmlformats.org/officeDocument/2006/relationships/image" Target="../media/image124.png"/><Relationship Id="rId47" Type="http://schemas.openxmlformats.org/officeDocument/2006/relationships/image" Target="../media/image129.png"/><Relationship Id="rId12" Type="http://schemas.openxmlformats.org/officeDocument/2006/relationships/image" Target="../media/image98.png"/><Relationship Id="rId17" Type="http://schemas.openxmlformats.org/officeDocument/2006/relationships/image" Target="../media/image79.png"/><Relationship Id="rId33" Type="http://schemas.openxmlformats.org/officeDocument/2006/relationships/image" Target="../media/image115.png"/><Relationship Id="rId38" Type="http://schemas.openxmlformats.org/officeDocument/2006/relationships/image" Target="../media/image120.png"/><Relationship Id="rId46" Type="http://schemas.openxmlformats.org/officeDocument/2006/relationships/image" Target="../media/image128.png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29" Type="http://schemas.openxmlformats.org/officeDocument/2006/relationships/image" Target="../media/image111.png"/><Relationship Id="rId41" Type="http://schemas.openxmlformats.org/officeDocument/2006/relationships/image" Target="../media/image12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7.png"/><Relationship Id="rId32" Type="http://schemas.openxmlformats.org/officeDocument/2006/relationships/image" Target="../media/image114.png"/><Relationship Id="rId37" Type="http://schemas.openxmlformats.org/officeDocument/2006/relationships/image" Target="../media/image119.png"/><Relationship Id="rId40" Type="http://schemas.openxmlformats.org/officeDocument/2006/relationships/image" Target="../media/image122.png"/><Relationship Id="rId45" Type="http://schemas.openxmlformats.org/officeDocument/2006/relationships/image" Target="../media/image127.png"/><Relationship Id="rId23" Type="http://schemas.openxmlformats.org/officeDocument/2006/relationships/image" Target="../media/image85.png"/><Relationship Id="rId28" Type="http://schemas.openxmlformats.org/officeDocument/2006/relationships/image" Target="../media/image110.png"/><Relationship Id="rId36" Type="http://schemas.openxmlformats.org/officeDocument/2006/relationships/image" Target="../media/image118.png"/><Relationship Id="rId19" Type="http://schemas.openxmlformats.org/officeDocument/2006/relationships/image" Target="../media/image81.png"/><Relationship Id="rId31" Type="http://schemas.openxmlformats.org/officeDocument/2006/relationships/image" Target="../media/image113.png"/><Relationship Id="rId44" Type="http://schemas.openxmlformats.org/officeDocument/2006/relationships/image" Target="../media/image126.png"/><Relationship Id="rId14" Type="http://schemas.openxmlformats.org/officeDocument/2006/relationships/image" Target="../media/image106.png"/><Relationship Id="rId22" Type="http://schemas.openxmlformats.org/officeDocument/2006/relationships/image" Target="../media/image84.png"/><Relationship Id="rId27" Type="http://schemas.openxmlformats.org/officeDocument/2006/relationships/image" Target="../media/image87.png"/><Relationship Id="rId30" Type="http://schemas.openxmlformats.org/officeDocument/2006/relationships/image" Target="../media/image112.png"/><Relationship Id="rId35" Type="http://schemas.openxmlformats.org/officeDocument/2006/relationships/image" Target="../media/image117.png"/><Relationship Id="rId43" Type="http://schemas.openxmlformats.org/officeDocument/2006/relationships/image" Target="../media/image125.png"/><Relationship Id="rId48" Type="http://schemas.openxmlformats.org/officeDocument/2006/relationships/image" Target="../media/image1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0.png"/><Relationship Id="rId5" Type="http://schemas.openxmlformats.org/officeDocument/2006/relationships/image" Target="../media/image680.png"/><Relationship Id="rId4" Type="http://schemas.openxmlformats.org/officeDocument/2006/relationships/image" Target="../media/image6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0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13" Type="http://schemas.openxmlformats.org/officeDocument/2006/relationships/image" Target="../media/image830.png"/><Relationship Id="rId18" Type="http://schemas.openxmlformats.org/officeDocument/2006/relationships/image" Target="../media/image880.png"/><Relationship Id="rId3" Type="http://schemas.openxmlformats.org/officeDocument/2006/relationships/image" Target="../media/image730.png"/><Relationship Id="rId7" Type="http://schemas.openxmlformats.org/officeDocument/2006/relationships/image" Target="../media/image770.png"/><Relationship Id="rId12" Type="http://schemas.openxmlformats.org/officeDocument/2006/relationships/image" Target="../media/image820.png"/><Relationship Id="rId17" Type="http://schemas.openxmlformats.org/officeDocument/2006/relationships/image" Target="../media/image870.png"/><Relationship Id="rId16" Type="http://schemas.openxmlformats.org/officeDocument/2006/relationships/image" Target="../media/image8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0.png"/><Relationship Id="rId11" Type="http://schemas.openxmlformats.org/officeDocument/2006/relationships/image" Target="../media/image810.png"/><Relationship Id="rId5" Type="http://schemas.openxmlformats.org/officeDocument/2006/relationships/image" Target="../media/image750.png"/><Relationship Id="rId15" Type="http://schemas.openxmlformats.org/officeDocument/2006/relationships/image" Target="../media/image850.png"/><Relationship Id="rId10" Type="http://schemas.openxmlformats.org/officeDocument/2006/relationships/image" Target="../media/image800.png"/><Relationship Id="rId19" Type="http://schemas.openxmlformats.org/officeDocument/2006/relationships/image" Target="../media/image890.png"/><Relationship Id="rId4" Type="http://schemas.openxmlformats.org/officeDocument/2006/relationships/image" Target="../media/image740.png"/><Relationship Id="rId9" Type="http://schemas.openxmlformats.org/officeDocument/2006/relationships/image" Target="../media/image790.png"/><Relationship Id="rId14" Type="http://schemas.openxmlformats.org/officeDocument/2006/relationships/image" Target="../media/image8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5" Type="http://schemas.openxmlformats.org/officeDocument/2006/relationships/image" Target="../media/image151.png"/><Relationship Id="rId10" Type="http://schemas.openxmlformats.org/officeDocument/2006/relationships/image" Target="../media/image156.png"/><Relationship Id="rId4" Type="http://schemas.openxmlformats.org/officeDocument/2006/relationships/image" Target="../media/image150.png"/><Relationship Id="rId9" Type="http://schemas.openxmlformats.org/officeDocument/2006/relationships/image" Target="../media/image1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1.png"/><Relationship Id="rId13" Type="http://schemas.openxmlformats.org/officeDocument/2006/relationships/image" Target="../media/image165.png"/><Relationship Id="rId12" Type="http://schemas.openxmlformats.org/officeDocument/2006/relationships/image" Target="../media/image164.png"/><Relationship Id="rId16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3.png"/><Relationship Id="rId15" Type="http://schemas.openxmlformats.org/officeDocument/2006/relationships/image" Target="../media/image167.png"/><Relationship Id="rId10" Type="http://schemas.openxmlformats.org/officeDocument/2006/relationships/image" Target="../media/image162.png"/><Relationship Id="rId9" Type="http://schemas.openxmlformats.org/officeDocument/2006/relationships/image" Target="../media/image161.png"/><Relationship Id="rId14" Type="http://schemas.openxmlformats.org/officeDocument/2006/relationships/image" Target="../media/image16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18" Type="http://schemas.openxmlformats.org/officeDocument/2006/relationships/image" Target="../media/image192.png"/><Relationship Id="rId3" Type="http://schemas.openxmlformats.org/officeDocument/2006/relationships/image" Target="../media/image177.png"/><Relationship Id="rId21" Type="http://schemas.openxmlformats.org/officeDocument/2006/relationships/image" Target="../media/image195.png"/><Relationship Id="rId7" Type="http://schemas.openxmlformats.org/officeDocument/2006/relationships/image" Target="../media/image181.png"/><Relationship Id="rId12" Type="http://schemas.openxmlformats.org/officeDocument/2006/relationships/image" Target="../media/image186.png"/><Relationship Id="rId17" Type="http://schemas.openxmlformats.org/officeDocument/2006/relationships/image" Target="../media/image191.png"/><Relationship Id="rId2" Type="http://schemas.openxmlformats.org/officeDocument/2006/relationships/image" Target="../media/image176.png"/><Relationship Id="rId16" Type="http://schemas.openxmlformats.org/officeDocument/2006/relationships/image" Target="../media/image190.png"/><Relationship Id="rId20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179.png"/><Relationship Id="rId15" Type="http://schemas.openxmlformats.org/officeDocument/2006/relationships/image" Target="../media/image189.png"/><Relationship Id="rId10" Type="http://schemas.openxmlformats.org/officeDocument/2006/relationships/image" Target="../media/image184.png"/><Relationship Id="rId19" Type="http://schemas.openxmlformats.org/officeDocument/2006/relationships/image" Target="../media/image193.png"/><Relationship Id="rId4" Type="http://schemas.openxmlformats.org/officeDocument/2006/relationships/image" Target="../media/image178.png"/><Relationship Id="rId14" Type="http://schemas.openxmlformats.org/officeDocument/2006/relationships/image" Target="../media/image1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0.png"/><Relationship Id="rId3" Type="http://schemas.openxmlformats.org/officeDocument/2006/relationships/image" Target="../media/image1460.png"/><Relationship Id="rId7" Type="http://schemas.openxmlformats.org/officeDocument/2006/relationships/image" Target="../media/image1850.png"/><Relationship Id="rId2" Type="http://schemas.openxmlformats.org/officeDocument/2006/relationships/image" Target="../media/image14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40.png"/><Relationship Id="rId5" Type="http://schemas.openxmlformats.org/officeDocument/2006/relationships/image" Target="../media/image1470.png"/><Relationship Id="rId10" Type="http://schemas.openxmlformats.org/officeDocument/2006/relationships/image" Target="../media/image1520.png"/><Relationship Id="rId9" Type="http://schemas.openxmlformats.org/officeDocument/2006/relationships/image" Target="../media/image15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png"/><Relationship Id="rId4" Type="http://schemas.openxmlformats.org/officeDocument/2006/relationships/image" Target="../media/image3.emf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e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0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7.e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oleObject" Target="../embeddings/oleObject19.bin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png"/><Relationship Id="rId20" Type="http://schemas.openxmlformats.org/officeDocument/2006/relationships/image" Target="../media/image36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11" Type="http://schemas.openxmlformats.org/officeDocument/2006/relationships/image" Target="../media/image28.png"/><Relationship Id="rId24" Type="http://schemas.openxmlformats.org/officeDocument/2006/relationships/image" Target="../media/image40.png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32.png"/><Relationship Id="rId23" Type="http://schemas.openxmlformats.org/officeDocument/2006/relationships/image" Target="../media/image39.png"/><Relationship Id="rId10" Type="http://schemas.openxmlformats.org/officeDocument/2006/relationships/image" Target="../media/image26.png"/><Relationship Id="rId19" Type="http://schemas.openxmlformats.org/officeDocument/2006/relationships/image" Target="../media/image27.png"/><Relationship Id="rId4" Type="http://schemas.openxmlformats.org/officeDocument/2006/relationships/image" Target="../media/image21.emf"/><Relationship Id="rId9" Type="http://schemas.openxmlformats.org/officeDocument/2006/relationships/image" Target="../media/image25.png"/><Relationship Id="rId14" Type="http://schemas.openxmlformats.org/officeDocument/2006/relationships/image" Target="../media/image31.png"/><Relationship Id="rId22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/>
        </p:nvSpPr>
        <p:spPr bwMode="auto">
          <a:xfrm>
            <a:off x="3330575" y="246063"/>
            <a:ext cx="58134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82500" lnSpcReduction="20000"/>
          </a:bodyPr>
          <a:lstStyle>
            <a:defPPr>
              <a:defRPr lang="el-G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l-GR" sz="3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Α</a:t>
            </a:r>
            <a:r>
              <a:rPr lang="el-GR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ΝΩΤΑΤΗ</a:t>
            </a:r>
            <a:r>
              <a:rPr lang="el-GR" sz="30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+mj-lt"/>
                <a:cs typeface="Times New Roman" pitchFamily="18" charset="0"/>
              </a:rPr>
              <a:t/>
            </a:r>
            <a:br>
              <a:rPr lang="en-US" sz="3000" b="1" dirty="0" smtClean="0">
                <a:latin typeface="+mj-lt"/>
                <a:cs typeface="Times New Roman" pitchFamily="18" charset="0"/>
              </a:rPr>
            </a:br>
            <a:r>
              <a:rPr lang="el-GR" sz="3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Σ</a:t>
            </a:r>
            <a:r>
              <a:rPr lang="el-GR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ΧΟΛΗ</a:t>
            </a:r>
            <a:r>
              <a:rPr lang="el-GR" sz="3000" b="1" dirty="0">
                <a:latin typeface="+mj-lt"/>
                <a:cs typeface="Times New Roman" pitchFamily="18" charset="0"/>
              </a:rPr>
              <a:t/>
            </a:r>
            <a:br>
              <a:rPr lang="el-GR" sz="3000" b="1" dirty="0">
                <a:latin typeface="+mj-lt"/>
                <a:cs typeface="Times New Roman" pitchFamily="18" charset="0"/>
              </a:rPr>
            </a:br>
            <a:r>
              <a:rPr lang="el-GR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ΠΑΙ</a:t>
            </a:r>
            <a:r>
              <a:rPr lang="el-GR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ΔΑΓΩΓΙΚΗΣ</a:t>
            </a:r>
            <a:r>
              <a:rPr lang="el-GR" sz="3000" b="1" dirty="0">
                <a:latin typeface="+mj-lt"/>
                <a:cs typeface="Times New Roman" pitchFamily="18" charset="0"/>
              </a:rPr>
              <a:t> </a:t>
            </a:r>
            <a:r>
              <a:rPr lang="el-GR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ΚΑΙ</a:t>
            </a:r>
            <a:r>
              <a:rPr lang="el-GR" sz="30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/>
            </a:r>
            <a:br>
              <a:rPr lang="el-GR" sz="30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</a:br>
            <a:r>
              <a:rPr lang="el-GR" sz="3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Τ</a:t>
            </a:r>
            <a:r>
              <a:rPr lang="el-GR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ΕΧΝΟΛΟΓΙΚΗΣ</a:t>
            </a:r>
            <a:r>
              <a:rPr lang="el-GR" sz="3000" b="1" dirty="0">
                <a:latin typeface="+mj-lt"/>
                <a:cs typeface="Times New Roman" pitchFamily="18" charset="0"/>
              </a:rPr>
              <a:t/>
            </a:r>
            <a:br>
              <a:rPr lang="el-GR" sz="3000" b="1" dirty="0">
                <a:latin typeface="+mj-lt"/>
                <a:cs typeface="Times New Roman" pitchFamily="18" charset="0"/>
              </a:rPr>
            </a:br>
            <a:r>
              <a:rPr lang="el-GR" sz="30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Ε</a:t>
            </a:r>
            <a:r>
              <a:rPr lang="el-GR" b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ΚΠΑΙΔΕΥΣΗΣ</a:t>
            </a:r>
            <a:endParaRPr lang="el-GR" b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1" name="Object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27025"/>
            <a:ext cx="2700338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4 - Ορθογώνιο"/>
          <p:cNvSpPr>
            <a:spLocks noChangeArrowheads="1"/>
          </p:cNvSpPr>
          <p:nvPr/>
        </p:nvSpPr>
        <p:spPr bwMode="auto">
          <a:xfrm>
            <a:off x="0" y="614997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  <a:cs typeface="Times New Roman" pitchFamily="18" charset="0"/>
              </a:rPr>
              <a:t>Καθηγητής Σιδερής  Ευστάθιος</a:t>
            </a:r>
          </a:p>
        </p:txBody>
      </p:sp>
      <p:pic>
        <p:nvPicPr>
          <p:cNvPr id="2053" name="tabl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2889250"/>
            <a:ext cx="8942387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14400" y="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>
                <a:solidFill>
                  <a:schemeClr val="bg1"/>
                </a:solidFill>
              </a:rPr>
              <a:t>2</a:t>
            </a:r>
            <a:r>
              <a:rPr lang="el-GR" altLang="el-GR" sz="2800" b="1" dirty="0">
                <a:solidFill>
                  <a:schemeClr val="bg1"/>
                </a:solidFill>
              </a:rPr>
              <a:t>.  ΕΡΓΟ ΚΑΙ ΚΙΝΗΤΙΚΗ ΕΝΕΡΓΕΙΑ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841375"/>
            <a:ext cx="20383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ΑΠΟΔΕΙΞΑΜΕ: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2079656" y="1670571"/>
            <a:ext cx="1052184" cy="822325"/>
            <a:chOff x="2133600" y="1600200"/>
            <a:chExt cx="838200" cy="822325"/>
          </a:xfrm>
        </p:grpSpPr>
        <p:sp>
          <p:nvSpPr>
            <p:cNvPr id="37897" name="AutoShape 9"/>
            <p:cNvSpPr>
              <a:spLocks/>
            </p:cNvSpPr>
            <p:nvPr/>
          </p:nvSpPr>
          <p:spPr bwMode="auto">
            <a:xfrm rot="5400000">
              <a:off x="2324100" y="1409700"/>
              <a:ext cx="457200" cy="838200"/>
            </a:xfrm>
            <a:prstGeom prst="rightBrace">
              <a:avLst>
                <a:gd name="adj1" fmla="val 15278"/>
                <a:gd name="adj2" fmla="val 50000"/>
              </a:avLst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37905" name="Text Box 17"/>
            <p:cNvSpPr txBox="1">
              <a:spLocks noChangeArrowheads="1"/>
            </p:cNvSpPr>
            <p:nvPr/>
          </p:nvSpPr>
          <p:spPr bwMode="auto">
            <a:xfrm>
              <a:off x="2438400" y="2057400"/>
              <a:ext cx="271463" cy="365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</a:t>
              </a:r>
              <a:endParaRPr lang="el-G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3517776" y="1371600"/>
            <a:ext cx="838200" cy="822325"/>
            <a:chOff x="3352800" y="1371600"/>
            <a:chExt cx="838200" cy="822325"/>
          </a:xfrm>
        </p:grpSpPr>
        <p:sp>
          <p:nvSpPr>
            <p:cNvPr id="37903" name="AutoShape 15"/>
            <p:cNvSpPr>
              <a:spLocks/>
            </p:cNvSpPr>
            <p:nvPr/>
          </p:nvSpPr>
          <p:spPr bwMode="auto">
            <a:xfrm rot="5400000">
              <a:off x="3543300" y="1181100"/>
              <a:ext cx="457200" cy="838200"/>
            </a:xfrm>
            <a:prstGeom prst="rightBrace">
              <a:avLst>
                <a:gd name="adj1" fmla="val 15278"/>
                <a:gd name="adj2" fmla="val 50000"/>
              </a:avLst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37906" name="Text Box 18"/>
            <p:cNvSpPr txBox="1">
              <a:spLocks noChangeArrowheads="1"/>
            </p:cNvSpPr>
            <p:nvPr/>
          </p:nvSpPr>
          <p:spPr bwMode="auto">
            <a:xfrm>
              <a:off x="3581400" y="1828800"/>
              <a:ext cx="271463" cy="365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</a:t>
              </a:r>
              <a:r>
                <a:rPr lang="en-US" b="1" i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</a:t>
              </a:r>
              <a:endParaRPr lang="el-GR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4741912" y="1371600"/>
            <a:ext cx="838200" cy="822325"/>
            <a:chOff x="4495800" y="1371600"/>
            <a:chExt cx="838200" cy="822325"/>
          </a:xfrm>
        </p:grpSpPr>
        <p:sp>
          <p:nvSpPr>
            <p:cNvPr id="37904" name="AutoShape 16"/>
            <p:cNvSpPr>
              <a:spLocks/>
            </p:cNvSpPr>
            <p:nvPr/>
          </p:nvSpPr>
          <p:spPr bwMode="auto">
            <a:xfrm rot="5400000">
              <a:off x="4686300" y="1181100"/>
              <a:ext cx="457200" cy="838200"/>
            </a:xfrm>
            <a:prstGeom prst="rightBrace">
              <a:avLst>
                <a:gd name="adj1" fmla="val 15278"/>
                <a:gd name="adj2" fmla="val 50000"/>
              </a:avLst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37907" name="Text Box 19"/>
            <p:cNvSpPr txBox="1">
              <a:spLocks noChangeArrowheads="1"/>
            </p:cNvSpPr>
            <p:nvPr/>
          </p:nvSpPr>
          <p:spPr bwMode="auto">
            <a:xfrm>
              <a:off x="4729163" y="1828800"/>
              <a:ext cx="260350" cy="365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</a:t>
              </a:r>
              <a:r>
                <a:rPr lang="en-US" b="1" i="1" baseline="-2500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</a:t>
              </a:r>
              <a:endParaRPr lang="el-GR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7909" name="AutoShape 21"/>
          <p:cNvSpPr>
            <a:spLocks/>
          </p:cNvSpPr>
          <p:nvPr/>
        </p:nvSpPr>
        <p:spPr bwMode="auto">
          <a:xfrm>
            <a:off x="5562600" y="609600"/>
            <a:ext cx="457200" cy="1524000"/>
          </a:xfrm>
          <a:prstGeom prst="rightBrace">
            <a:avLst>
              <a:gd name="adj1" fmla="val 27778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37910" name="Text Box 22"/>
          <p:cNvSpPr txBox="1">
            <a:spLocks noChangeArrowheads="1"/>
          </p:cNvSpPr>
          <p:nvPr/>
        </p:nvSpPr>
        <p:spPr bwMode="auto">
          <a:xfrm>
            <a:off x="6096000" y="1143000"/>
            <a:ext cx="1509713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 = </a:t>
            </a: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b="1" i="1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K</a:t>
            </a:r>
            <a:r>
              <a:rPr lang="en-US" b="1" i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l-GR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011863" y="981075"/>
            <a:ext cx="1600200" cy="1152526"/>
            <a:chOff x="3792" y="624"/>
            <a:chExt cx="1008" cy="726"/>
          </a:xfrm>
        </p:grpSpPr>
        <p:sp>
          <p:nvSpPr>
            <p:cNvPr id="11287" name="Oval 23"/>
            <p:cNvSpPr>
              <a:spLocks noChangeArrowheads="1"/>
            </p:cNvSpPr>
            <p:nvPr/>
          </p:nvSpPr>
          <p:spPr bwMode="auto">
            <a:xfrm>
              <a:off x="3792" y="624"/>
              <a:ext cx="1008" cy="48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4320" y="1110"/>
              <a:ext cx="0" cy="24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6372225" y="2062163"/>
            <a:ext cx="1079500" cy="377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 =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</a:t>
            </a:r>
            <a:endParaRPr lang="el-GR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7" name="Ομάδα 26"/>
          <p:cNvGrpSpPr/>
          <p:nvPr/>
        </p:nvGrpSpPr>
        <p:grpSpPr>
          <a:xfrm>
            <a:off x="1919616" y="355812"/>
            <a:ext cx="3886494" cy="1368000"/>
            <a:chOff x="5222010" y="5496842"/>
            <a:chExt cx="3886494" cy="13341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222010" y="5496842"/>
                  <a:ext cx="1654246" cy="13341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  <m:r>
                              <m:rPr>
                                <m:brk m:alnAt="24"/>
                              </m:r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𝒓</m:t>
                                </m:r>
                              </m:e>
                            </m:acc>
                          </m:e>
                        </m:nary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010" y="5496842"/>
                  <a:ext cx="1654246" cy="13341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6732553" y="5724872"/>
                  <a:ext cx="2375951" cy="7838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𝒎</m:t>
                        </m:r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𝒇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𝒎</m:t>
                        </m:r>
                        <m:sSubSup>
                          <m:sSubSupPr>
                            <m:ctrlP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oMath>
                    </m:oMathPara>
                  </a14:m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553" y="5724872"/>
                  <a:ext cx="2375951" cy="78380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Ομάδα 7"/>
          <p:cNvGrpSpPr/>
          <p:nvPr/>
        </p:nvGrpSpPr>
        <p:grpSpPr>
          <a:xfrm>
            <a:off x="4716016" y="2742924"/>
            <a:ext cx="3168352" cy="1334148"/>
            <a:chOff x="4716016" y="2483998"/>
            <a:chExt cx="3168352" cy="1334148"/>
          </a:xfrm>
        </p:grpSpPr>
        <p:sp>
          <p:nvSpPr>
            <p:cNvPr id="37918" name="Text Box 30"/>
            <p:cNvSpPr txBox="1">
              <a:spLocks noChangeArrowheads="1"/>
            </p:cNvSpPr>
            <p:nvPr/>
          </p:nvSpPr>
          <p:spPr bwMode="auto">
            <a:xfrm>
              <a:off x="4716016" y="2960117"/>
              <a:ext cx="952500" cy="3968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ΕΡΓΟ: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751222" y="2483998"/>
                  <a:ext cx="2133146" cy="1334148"/>
                </a:xfrm>
                <a:prstGeom prst="rect">
                  <a:avLst/>
                </a:prstGeom>
                <a:noFill/>
                <a:ln w="57150"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𝑾</m:t>
                        </m:r>
                        <m:r>
                          <a:rPr lang="en-US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  <m:r>
                              <m:rPr>
                                <m:brk m:alnAt="24"/>
                              </m:rP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𝒓</m:t>
                                </m:r>
                              </m:e>
                            </m:acc>
                          </m:e>
                        </m:nary>
                      </m:oMath>
                    </m:oMathPara>
                  </a14:m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1222" y="2483998"/>
                  <a:ext cx="2133146" cy="133414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571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1043608" y="4442598"/>
            <a:ext cx="497283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Μονάδα μέτρησης του έργου είναι το 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Joule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l-G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32714" y="4427820"/>
                <a:ext cx="22837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𝐉𝐨𝐮𝐥𝐞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𝐍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2714" y="4427820"/>
                <a:ext cx="2283702" cy="369332"/>
              </a:xfrm>
              <a:prstGeom prst="rect">
                <a:avLst/>
              </a:prstGeom>
              <a:blipFill>
                <a:blip r:embed="rId8"/>
                <a:stretch>
                  <a:fillRect l="-4278" b="-344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9" grpId="0" animBg="1"/>
      <p:bldP spid="37910" grpId="0" autoUpdateAnimBg="0"/>
      <p:bldP spid="37913" grpId="0"/>
      <p:bldP spid="2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914400" y="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3.  ΥΠΟΛΟΓΙΖΟΝΤΑΣ ΤΟ ΕΡΓΟ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841375"/>
            <a:ext cx="38338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ΈΡΓΟ ΣΤΑΘΕΡΗΣ ΔΥΝΑΜΗΣ: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0" y="3645024"/>
            <a:ext cx="19494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ΔΙΕΡΕΥΝΗΣΗ: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15002" y="372738"/>
                <a:ext cx="2133146" cy="1334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𝑾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002" y="372738"/>
                <a:ext cx="2133146" cy="1334148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79512" y="1238250"/>
                <a:ext cx="2736304" cy="1334148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𝑾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nary>
                        <m:naryPr>
                          <m:limLoc m:val="undOvr"/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nary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   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38250"/>
                <a:ext cx="2736304" cy="1334148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71800" y="1628800"/>
                <a:ext cx="2064419" cy="588046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</m:sSubSup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      ⇒</m:t>
                      </m:r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628800"/>
                <a:ext cx="2064419" cy="58804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64088" y="1654905"/>
                <a:ext cx="3384376" cy="549959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𝑾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    ⇒</m:t>
                      </m:r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1654905"/>
                <a:ext cx="3384376" cy="549959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Ορθογώνιο 3"/>
              <p:cNvSpPr/>
              <p:nvPr/>
            </p:nvSpPr>
            <p:spPr>
              <a:xfrm>
                <a:off x="179512" y="2892956"/>
                <a:ext cx="2426177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𝑾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acc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</m:acc>
                      <m:r>
                        <a:rPr lang="en-US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    ⇒</m:t>
                      </m:r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92956"/>
                <a:ext cx="2426177" cy="506421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Ορθογώνιο 4"/>
              <p:cNvSpPr/>
              <p:nvPr/>
            </p:nvSpPr>
            <p:spPr>
              <a:xfrm>
                <a:off x="2527529" y="2892956"/>
                <a:ext cx="2800254" cy="536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𝑾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b="1" i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func>
                        <m:func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r>
                            <a:rPr lang="en-US" b="1" i="0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𝐜𝐨𝐬</m:t>
                          </m:r>
                        </m:fName>
                        <m:e>
                          <m: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529" y="2892956"/>
                <a:ext cx="2800254" cy="536044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Ομάδα 7"/>
          <p:cNvGrpSpPr/>
          <p:nvPr/>
        </p:nvGrpSpPr>
        <p:grpSpPr>
          <a:xfrm>
            <a:off x="6001684" y="2276872"/>
            <a:ext cx="1737320" cy="1548366"/>
            <a:chOff x="5715000" y="3858683"/>
            <a:chExt cx="1737320" cy="1548366"/>
          </a:xfrm>
        </p:grpSpPr>
        <p:sp>
          <p:nvSpPr>
            <p:cNvPr id="12311" name="Line 12"/>
            <p:cNvSpPr>
              <a:spLocks noChangeShapeType="1"/>
            </p:cNvSpPr>
            <p:nvPr/>
          </p:nvSpPr>
          <p:spPr bwMode="auto">
            <a:xfrm flipV="1">
              <a:off x="5715000" y="4030984"/>
              <a:ext cx="1143000" cy="9144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963" name="Text Box 27"/>
            <p:cNvSpPr txBox="1">
              <a:spLocks noChangeArrowheads="1"/>
            </p:cNvSpPr>
            <p:nvPr/>
          </p:nvSpPr>
          <p:spPr bwMode="auto">
            <a:xfrm>
              <a:off x="6213450" y="4509120"/>
              <a:ext cx="158750" cy="3651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el-GR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θ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Ορθογώνιο 5"/>
                <p:cNvSpPr/>
                <p:nvPr/>
              </p:nvSpPr>
              <p:spPr>
                <a:xfrm>
                  <a:off x="6273460" y="3858683"/>
                  <a:ext cx="458780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Ορθογώνιο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73460" y="3858683"/>
                  <a:ext cx="458780" cy="506421"/>
                </a:xfrm>
                <a:prstGeom prst="rect">
                  <a:avLst/>
                </a:prstGeom>
                <a:blipFill rotWithShape="1"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Ορθογώνιο 6"/>
                <p:cNvSpPr/>
                <p:nvPr/>
              </p:nvSpPr>
              <p:spPr>
                <a:xfrm>
                  <a:off x="6732240" y="4945384"/>
                  <a:ext cx="62549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" name="Ορθογώνιο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2240" y="4945384"/>
                  <a:ext cx="625492" cy="461665"/>
                </a:xfrm>
                <a:prstGeom prst="rect">
                  <a:avLst/>
                </a:prstGeom>
                <a:blipFill rotWithShape="1">
                  <a:blip r:embed="rId36"/>
                  <a:stretch>
                    <a:fillRect l="-9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Line 12"/>
            <p:cNvSpPr>
              <a:spLocks noChangeShapeType="1"/>
            </p:cNvSpPr>
            <p:nvPr/>
          </p:nvSpPr>
          <p:spPr bwMode="auto">
            <a:xfrm flipV="1">
              <a:off x="5724128" y="4941168"/>
              <a:ext cx="17281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Ορθογώνιο 8"/>
              <p:cNvSpPr/>
              <p:nvPr/>
            </p:nvSpPr>
            <p:spPr>
              <a:xfrm>
                <a:off x="3130428" y="4243183"/>
                <a:ext cx="1903021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↑↑</m:t>
                      </m:r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   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9" name="Ορθογώνιο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428" y="4243183"/>
                <a:ext cx="1903021" cy="506421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200956" y="4293096"/>
            <a:ext cx="1488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rgbClr val="FFFF00"/>
                </a:solidFill>
              </a:rPr>
              <a:t>θ = </a:t>
            </a:r>
            <a:r>
              <a:rPr lang="el-GR" b="1" dirty="0" smtClean="0">
                <a:solidFill>
                  <a:srgbClr val="FFFF00"/>
                </a:solidFill>
              </a:rPr>
              <a:t>0   και</a:t>
            </a:r>
            <a:endParaRPr lang="el-GR" b="1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6862469" y="4261108"/>
                <a:ext cx="1915396" cy="536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𝑾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b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469" y="4261108"/>
                <a:ext cx="1915396" cy="536044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Ορθογώνιο 43"/>
              <p:cNvSpPr/>
              <p:nvPr/>
            </p:nvSpPr>
            <p:spPr>
              <a:xfrm>
                <a:off x="3130428" y="5215485"/>
                <a:ext cx="1903021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↑↓</m:t>
                      </m:r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   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4" name="Ορθογώνιο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428" y="5215485"/>
                <a:ext cx="1903021" cy="506421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4995772" y="5265398"/>
            <a:ext cx="1899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rgbClr val="FFFF00"/>
                </a:solidFill>
              </a:rPr>
              <a:t>θ = </a:t>
            </a:r>
            <a:r>
              <a:rPr lang="en-US" b="1" dirty="0" smtClean="0">
                <a:solidFill>
                  <a:srgbClr val="FFFF00"/>
                </a:solidFill>
              </a:rPr>
              <a:t>180</a:t>
            </a:r>
            <a:r>
              <a:rPr lang="en-US" b="1" baseline="30000" dirty="0" smtClean="0">
                <a:solidFill>
                  <a:srgbClr val="FFFF00"/>
                </a:solidFill>
              </a:rPr>
              <a:t>o</a:t>
            </a:r>
            <a:r>
              <a:rPr lang="el-GR" b="1" dirty="0" smtClean="0">
                <a:solidFill>
                  <a:srgbClr val="FFFF00"/>
                </a:solidFill>
              </a:rPr>
              <a:t>   και</a:t>
            </a:r>
            <a:endParaRPr lang="el-GR" b="1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Ορθογώνιο 45"/>
              <p:cNvSpPr/>
              <p:nvPr/>
            </p:nvSpPr>
            <p:spPr>
              <a:xfrm>
                <a:off x="6891870" y="5233410"/>
                <a:ext cx="2144626" cy="5360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𝑾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l-GR" b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𝚫</m:t>
                          </m:r>
                          <m:acc>
                            <m:accPr>
                              <m:chr m:val="⃗"/>
                              <m:ctrlPr>
                                <a:rPr lang="el-GR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46" name="Ορθογώνιο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870" y="5233410"/>
                <a:ext cx="2144626" cy="536044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Ορθογώνιο 56"/>
              <p:cNvSpPr/>
              <p:nvPr/>
            </p:nvSpPr>
            <p:spPr>
              <a:xfrm>
                <a:off x="3169650" y="6259407"/>
                <a:ext cx="1818062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l-GR" b="1" i="0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𝚫</m:t>
                      </m:r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</m:acc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    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7" name="Ορθογώνιο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650" y="6259407"/>
                <a:ext cx="1818062" cy="506421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/>
          <p:cNvSpPr txBox="1"/>
          <p:nvPr/>
        </p:nvSpPr>
        <p:spPr>
          <a:xfrm>
            <a:off x="5069459" y="6309320"/>
            <a:ext cx="174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rgbClr val="FFFF00"/>
                </a:solidFill>
              </a:rPr>
              <a:t>θ = </a:t>
            </a:r>
            <a:r>
              <a:rPr lang="en-US" b="1" dirty="0" smtClean="0">
                <a:solidFill>
                  <a:srgbClr val="FFFF00"/>
                </a:solidFill>
              </a:rPr>
              <a:t>90</a:t>
            </a:r>
            <a:r>
              <a:rPr lang="en-US" b="1" baseline="30000" dirty="0" smtClean="0">
                <a:solidFill>
                  <a:srgbClr val="FFFF00"/>
                </a:solidFill>
              </a:rPr>
              <a:t>o</a:t>
            </a:r>
            <a:r>
              <a:rPr lang="el-GR" b="1" dirty="0" smtClean="0">
                <a:solidFill>
                  <a:srgbClr val="FFFF00"/>
                </a:solidFill>
              </a:rPr>
              <a:t>   και</a:t>
            </a:r>
            <a:endParaRPr lang="el-GR" b="1" i="1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Ορθογώνιο 58"/>
              <p:cNvSpPr/>
              <p:nvPr/>
            </p:nvSpPr>
            <p:spPr>
              <a:xfrm>
                <a:off x="7193689" y="6277332"/>
                <a:ext cx="11490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𝑾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59" name="Ορθογώνιο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3689" y="6277332"/>
                <a:ext cx="1149096" cy="461665"/>
              </a:xfrm>
              <a:prstGeom prst="rect">
                <a:avLst/>
              </a:prstGeom>
              <a:blipFill rotWithShape="1">
                <a:blip r:embed="rId42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Ομάδα 64"/>
          <p:cNvGrpSpPr/>
          <p:nvPr/>
        </p:nvGrpSpPr>
        <p:grpSpPr>
          <a:xfrm>
            <a:off x="365234" y="4002699"/>
            <a:ext cx="1728192" cy="1044310"/>
            <a:chOff x="6269890" y="4146715"/>
            <a:chExt cx="1728192" cy="1044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Ορθογώνιο 65"/>
                <p:cNvSpPr/>
                <p:nvPr/>
              </p:nvSpPr>
              <p:spPr>
                <a:xfrm>
                  <a:off x="7278002" y="4729360"/>
                  <a:ext cx="62549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66" name="Ορθογώνιο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8002" y="4729360"/>
                  <a:ext cx="625492" cy="461665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 l="-9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7" name="Line 12"/>
            <p:cNvSpPr>
              <a:spLocks noChangeShapeType="1"/>
            </p:cNvSpPr>
            <p:nvPr/>
          </p:nvSpPr>
          <p:spPr bwMode="auto">
            <a:xfrm flipV="1">
              <a:off x="6269890" y="4725144"/>
              <a:ext cx="17281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8" name="Line 12"/>
            <p:cNvSpPr>
              <a:spLocks noChangeShapeType="1"/>
            </p:cNvSpPr>
            <p:nvPr/>
          </p:nvSpPr>
          <p:spPr bwMode="auto">
            <a:xfrm>
              <a:off x="6269890" y="4640407"/>
              <a:ext cx="1458125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Ορθογώνιο 68"/>
                <p:cNvSpPr/>
                <p:nvPr/>
              </p:nvSpPr>
              <p:spPr>
                <a:xfrm>
                  <a:off x="7065548" y="4146715"/>
                  <a:ext cx="458780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Ορθογώνιο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5548" y="4146715"/>
                  <a:ext cx="458780" cy="506421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0" name="Ομάδα 69"/>
          <p:cNvGrpSpPr/>
          <p:nvPr/>
        </p:nvGrpSpPr>
        <p:grpSpPr>
          <a:xfrm>
            <a:off x="362878" y="4941168"/>
            <a:ext cx="1728192" cy="1044310"/>
            <a:chOff x="6269890" y="4146715"/>
            <a:chExt cx="1728192" cy="10443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Ορθογώνιο 70"/>
                <p:cNvSpPr/>
                <p:nvPr/>
              </p:nvSpPr>
              <p:spPr>
                <a:xfrm>
                  <a:off x="7278002" y="4729360"/>
                  <a:ext cx="62549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1" name="Ορθογώνιο 7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8002" y="4729360"/>
                  <a:ext cx="625492" cy="461665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 l="-194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Line 12"/>
            <p:cNvSpPr>
              <a:spLocks noChangeShapeType="1"/>
            </p:cNvSpPr>
            <p:nvPr/>
          </p:nvSpPr>
          <p:spPr bwMode="auto">
            <a:xfrm flipV="1">
              <a:off x="6269890" y="4725144"/>
              <a:ext cx="17281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3" name="Line 12"/>
            <p:cNvSpPr>
              <a:spLocks noChangeShapeType="1"/>
            </p:cNvSpPr>
            <p:nvPr/>
          </p:nvSpPr>
          <p:spPr bwMode="auto">
            <a:xfrm flipH="1">
              <a:off x="6269890" y="4640407"/>
              <a:ext cx="1458125" cy="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Ορθογώνιο 73"/>
                <p:cNvSpPr/>
                <p:nvPr/>
              </p:nvSpPr>
              <p:spPr>
                <a:xfrm>
                  <a:off x="6374556" y="4146715"/>
                  <a:ext cx="458780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Ορθογώνιο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4556" y="4146715"/>
                  <a:ext cx="458780" cy="506421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Ομάδα 74"/>
          <p:cNvGrpSpPr/>
          <p:nvPr/>
        </p:nvGrpSpPr>
        <p:grpSpPr>
          <a:xfrm>
            <a:off x="179512" y="5857411"/>
            <a:ext cx="2092384" cy="883957"/>
            <a:chOff x="5915776" y="3875020"/>
            <a:chExt cx="2092384" cy="8839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Ορθογώνιο 75"/>
                <p:cNvSpPr/>
                <p:nvPr/>
              </p:nvSpPr>
              <p:spPr>
                <a:xfrm>
                  <a:off x="7382668" y="4297312"/>
                  <a:ext cx="62549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76" name="Ορθογώνιο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2668" y="4297312"/>
                  <a:ext cx="625492" cy="461665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 l="-194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" name="Line 12"/>
            <p:cNvSpPr>
              <a:spLocks noChangeShapeType="1"/>
            </p:cNvSpPr>
            <p:nvPr/>
          </p:nvSpPr>
          <p:spPr bwMode="auto">
            <a:xfrm flipV="1">
              <a:off x="6269890" y="4725144"/>
              <a:ext cx="1728192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8" name="Line 12"/>
            <p:cNvSpPr>
              <a:spLocks noChangeShapeType="1"/>
            </p:cNvSpPr>
            <p:nvPr/>
          </p:nvSpPr>
          <p:spPr bwMode="auto">
            <a:xfrm flipV="1">
              <a:off x="6279933" y="3979416"/>
              <a:ext cx="2356" cy="74690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Ορθογώνιο 78"/>
                <p:cNvSpPr/>
                <p:nvPr/>
              </p:nvSpPr>
              <p:spPr>
                <a:xfrm>
                  <a:off x="5915776" y="3875020"/>
                  <a:ext cx="458780" cy="5064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latin typeface="Cambria Math"/>
                                <a:ea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Ορθογώνιο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5776" y="3875020"/>
                  <a:ext cx="458780" cy="506421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3" grpId="0" autoUpdateAnimBg="0"/>
      <p:bldP spid="28" grpId="0"/>
      <p:bldP spid="29" grpId="0"/>
      <p:bldP spid="30" grpId="0"/>
      <p:bldP spid="4" grpId="0"/>
      <p:bldP spid="5" grpId="0"/>
      <p:bldP spid="9" grpId="0"/>
      <p:bldP spid="10" grpId="0"/>
      <p:bldP spid="11" grpId="0"/>
      <p:bldP spid="44" grpId="0"/>
      <p:bldP spid="45" grpId="0"/>
      <p:bldP spid="46" grpId="0"/>
      <p:bldP spid="57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914400" y="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3.  ΥΠΟΛΟΓΙΖΟΝΤΑΣ ΤΟ ΕΡΓΟ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0" y="841375"/>
            <a:ext cx="42735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ΈΡΓΟ ΜΕΤΑΒΛΗΤΗΣ ΔΥΝΑΜΗΣ: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11062" y="372738"/>
                <a:ext cx="2133146" cy="1334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𝑾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062" y="372738"/>
                <a:ext cx="2133146" cy="13341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31990" y="1484784"/>
                <a:ext cx="8904506" cy="1334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𝑾</m:t>
                      </m:r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m:rPr>
                              <m:brk m:alnAt="24"/>
                            </m:r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nary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nary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sub>
                          </m:sSub>
                          <m:r>
                            <a:rPr lang="en-US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nary>
                    </m:oMath>
                  </m:oMathPara>
                </a14:m>
                <a:endParaRPr lang="el-GR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90" y="1484784"/>
                <a:ext cx="8904506" cy="1334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05996" y="3172906"/>
            <a:ext cx="7346324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Πρέπει να γνωρίζουμε 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τις συνιστώσες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0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0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και </a:t>
            </a:r>
            <a:r>
              <a:rPr 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sz="2000" b="1" baseline="-25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συναρτήσει των συντεταγμένων 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x, y</a:t>
            </a:r>
            <a:r>
              <a:rPr lang="el-GR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και 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el-G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/>
              <p:cNvSpPr/>
              <p:nvPr/>
            </p:nvSpPr>
            <p:spPr>
              <a:xfrm>
                <a:off x="138382" y="3975447"/>
                <a:ext cx="23453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82" y="3975447"/>
                <a:ext cx="2345386" cy="461665"/>
              </a:xfrm>
              <a:prstGeom prst="rect">
                <a:avLst/>
              </a:prstGeom>
              <a:blipFill>
                <a:blip r:embed="rId4"/>
                <a:stretch>
                  <a:fillRect l="-260"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Ορθογώνιο 11"/>
              <p:cNvSpPr/>
              <p:nvPr/>
            </p:nvSpPr>
            <p:spPr>
              <a:xfrm>
                <a:off x="135978" y="4589664"/>
                <a:ext cx="2350195" cy="495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2" name="Ορθογώνιο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78" y="4589664"/>
                <a:ext cx="2350195" cy="495520"/>
              </a:xfrm>
              <a:prstGeom prst="rect">
                <a:avLst/>
              </a:prstGeom>
              <a:blipFill>
                <a:blip r:embed="rId5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139114" y="5246613"/>
                <a:ext cx="234538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d>
                        <m:dPr>
                          <m:ctrlPr>
                            <a:rPr lang="en-US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𝒚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𝒛</m:t>
                          </m:r>
                        </m:e>
                      </m:d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114" y="5246613"/>
                <a:ext cx="2345386" cy="46166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9" grpId="0"/>
      <p:bldP spid="3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00" y="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3.  ΥΠΟΛΟΓΙΖΟΝΤΑΣ ΤΟ ΕΡΓΟ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624166"/>
            <a:ext cx="2843808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ΈΡΓΟ ΜΕΤΑΒΛΗΤΗΣ ΔΥΝΑΜΗΣ: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59832" y="501953"/>
                <a:ext cx="5606008" cy="1126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𝑾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m:rPr>
                              <m:brk m:alnAt="24"/>
                            </m:r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nary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nary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𝒛</m:t>
                              </m:r>
                            </m:sub>
                          </m:sSub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nary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01953"/>
                <a:ext cx="5606008" cy="11268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5996" y="2492896"/>
            <a:ext cx="8199804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Να υπολογίσετε το έργο της δύναμης </a:t>
            </a:r>
            <a:r>
              <a:rPr 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κατά τη μετατόπιση του σημείου εφαρμογής της από το σημείο Α=(0, 0)  στο σημείο Β=(3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m, 9m) </a:t>
            </a:r>
            <a:r>
              <a:rPr lang="el-GR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στις εξής περιπτώσεις:</a:t>
            </a:r>
            <a:endParaRPr lang="el-GR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28" name="Ομάδα 127"/>
          <p:cNvGrpSpPr/>
          <p:nvPr/>
        </p:nvGrpSpPr>
        <p:grpSpPr>
          <a:xfrm>
            <a:off x="72008" y="1718365"/>
            <a:ext cx="4572000" cy="400110"/>
            <a:chOff x="109065" y="1718365"/>
            <a:chExt cx="4662891" cy="400110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09065" y="1718365"/>
              <a:ext cx="2230687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l-GR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Δίνεται η δύναμη:</a:t>
              </a:r>
              <a:endPara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267744" y="1738050"/>
                  <a:ext cx="2504212" cy="380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1738050"/>
                  <a:ext cx="2504212" cy="380425"/>
                </a:xfrm>
                <a:prstGeom prst="rect">
                  <a:avLst/>
                </a:prstGeom>
                <a:blipFill>
                  <a:blip r:embed="rId3"/>
                  <a:stretch>
                    <a:fillRect l="-3163" t="-6349" r="-2433" b="-1904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44008" y="1758435"/>
                <a:ext cx="130984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758435"/>
                <a:ext cx="1309846" cy="307777"/>
              </a:xfrm>
              <a:prstGeom prst="rect">
                <a:avLst/>
              </a:prstGeom>
              <a:blipFill>
                <a:blip r:embed="rId4"/>
                <a:stretch>
                  <a:fillRect l="-5581" t="-21569" r="-23721" b="-274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Ομάδα 128"/>
          <p:cNvGrpSpPr/>
          <p:nvPr/>
        </p:nvGrpSpPr>
        <p:grpSpPr>
          <a:xfrm>
            <a:off x="6030876" y="1700808"/>
            <a:ext cx="1925500" cy="805856"/>
            <a:chOff x="6036558" y="1700808"/>
            <a:chExt cx="2136533" cy="805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Ορθογώνιο 12"/>
                <p:cNvSpPr/>
                <p:nvPr/>
              </p:nvSpPr>
              <p:spPr>
                <a:xfrm>
                  <a:off x="6036558" y="1700808"/>
                  <a:ext cx="18582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3" name="Ορθογώνιο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6558" y="1700808"/>
                  <a:ext cx="1858233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Ορθογώνιο 13"/>
                <p:cNvSpPr/>
                <p:nvPr/>
              </p:nvSpPr>
              <p:spPr>
                <a:xfrm>
                  <a:off x="6062283" y="2078405"/>
                  <a:ext cx="2110808" cy="4282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14" name="Ορθογώνιο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62283" y="2078405"/>
                  <a:ext cx="2110808" cy="428259"/>
                </a:xfrm>
                <a:prstGeom prst="rect">
                  <a:avLst/>
                </a:prstGeom>
                <a:blipFill>
                  <a:blip r:embed="rId6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0" name="Ομάδα 129"/>
          <p:cNvGrpSpPr/>
          <p:nvPr/>
        </p:nvGrpSpPr>
        <p:grpSpPr>
          <a:xfrm>
            <a:off x="-9377" y="3717032"/>
            <a:ext cx="3096715" cy="3024336"/>
            <a:chOff x="-9377" y="3717032"/>
            <a:chExt cx="3096715" cy="3024336"/>
          </a:xfrm>
        </p:grpSpPr>
        <p:cxnSp>
          <p:nvCxnSpPr>
            <p:cNvPr id="41" name="Ευθεία γραμμή σύνδεσης 40"/>
            <p:cNvCxnSpPr/>
            <p:nvPr/>
          </p:nvCxnSpPr>
          <p:spPr bwMode="auto">
            <a:xfrm>
              <a:off x="564741" y="4504009"/>
              <a:ext cx="1764000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Ευθεία γραμμή σύνδεσης 41"/>
            <p:cNvCxnSpPr/>
            <p:nvPr/>
          </p:nvCxnSpPr>
          <p:spPr bwMode="auto">
            <a:xfrm rot="5400000">
              <a:off x="1313744" y="5446197"/>
              <a:ext cx="1908000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27" name="Ομάδα 126"/>
            <p:cNvGrpSpPr/>
            <p:nvPr/>
          </p:nvGrpSpPr>
          <p:grpSpPr>
            <a:xfrm>
              <a:off x="-9377" y="3717032"/>
              <a:ext cx="3096715" cy="3024336"/>
              <a:chOff x="-9377" y="3717032"/>
              <a:chExt cx="3096715" cy="3024336"/>
            </a:xfrm>
          </p:grpSpPr>
          <p:grpSp>
            <p:nvGrpSpPr>
              <p:cNvPr id="39" name="Ομάδα 38"/>
              <p:cNvGrpSpPr/>
              <p:nvPr/>
            </p:nvGrpSpPr>
            <p:grpSpPr>
              <a:xfrm>
                <a:off x="-9377" y="3717032"/>
                <a:ext cx="3096715" cy="3024336"/>
                <a:chOff x="-9377" y="3645024"/>
                <a:chExt cx="3096715" cy="3024336"/>
              </a:xfrm>
            </p:grpSpPr>
            <p:grpSp>
              <p:nvGrpSpPr>
                <p:cNvPr id="33" name="Ομάδα 32"/>
                <p:cNvGrpSpPr/>
                <p:nvPr/>
              </p:nvGrpSpPr>
              <p:grpSpPr>
                <a:xfrm>
                  <a:off x="-9377" y="3645024"/>
                  <a:ext cx="3096715" cy="3024336"/>
                  <a:chOff x="-9377" y="3645024"/>
                  <a:chExt cx="3096715" cy="3024336"/>
                </a:xfrm>
              </p:grpSpPr>
              <p:cxnSp>
                <p:nvCxnSpPr>
                  <p:cNvPr id="16" name="Ευθεία γραμμή σύνδεσης 15"/>
                  <p:cNvCxnSpPr/>
                  <p:nvPr/>
                </p:nvCxnSpPr>
                <p:spPr bwMode="auto">
                  <a:xfrm>
                    <a:off x="539552" y="4005064"/>
                    <a:ext cx="0" cy="2376000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" name="Ευθεία γραμμή σύνδεσης 16"/>
                  <p:cNvCxnSpPr/>
                  <p:nvPr/>
                </p:nvCxnSpPr>
                <p:spPr bwMode="auto">
                  <a:xfrm rot="5400000">
                    <a:off x="1583668" y="5337212"/>
                    <a:ext cx="0" cy="2088232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Ορθογώνιο 17"/>
                      <p:cNvSpPr/>
                      <p:nvPr/>
                    </p:nvSpPr>
                    <p:spPr>
                      <a:xfrm>
                        <a:off x="-9377" y="3645024"/>
                        <a:ext cx="764953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  <m:r>
                                <a:rPr lang="en-US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l-GR" sz="1800" dirty="0"/>
                      </a:p>
                    </p:txBody>
                  </p:sp>
                </mc:Choice>
                <mc:Fallback xmlns="">
                  <p:sp>
                    <p:nvSpPr>
                      <p:cNvPr id="18" name="Ορθογώνιο 17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-9377" y="3645024"/>
                        <a:ext cx="764953" cy="369332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15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Ορθογώνιο 18"/>
                      <p:cNvSpPr/>
                      <p:nvPr/>
                    </p:nvSpPr>
                    <p:spPr>
                      <a:xfrm>
                        <a:off x="2304751" y="6300028"/>
                        <a:ext cx="782587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l-GR" sz="1800" dirty="0"/>
                      </a:p>
                    </p:txBody>
                  </p:sp>
                </mc:Choice>
                <mc:Fallback xmlns="">
                  <p:sp>
                    <p:nvSpPr>
                      <p:cNvPr id="19" name="Ορθογώνιο 1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04751" y="6300028"/>
                        <a:ext cx="782587" cy="369332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1475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1" name="Ευθεία γραμμή σύνδεσης 20"/>
                  <p:cNvCxnSpPr/>
                  <p:nvPr/>
                </p:nvCxnSpPr>
                <p:spPr bwMode="auto">
                  <a:xfrm>
                    <a:off x="1115616" y="6273328"/>
                    <a:ext cx="0" cy="108000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2" name="Ευθεία γραμμή σύνδεσης 21"/>
                  <p:cNvCxnSpPr/>
                  <p:nvPr/>
                </p:nvCxnSpPr>
                <p:spPr bwMode="auto">
                  <a:xfrm>
                    <a:off x="1691680" y="6273328"/>
                    <a:ext cx="0" cy="108000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3" name="Ευθεία γραμμή σύνδεσης 22"/>
                  <p:cNvCxnSpPr/>
                  <p:nvPr/>
                </p:nvCxnSpPr>
                <p:spPr bwMode="auto">
                  <a:xfrm>
                    <a:off x="2267744" y="6270478"/>
                    <a:ext cx="0" cy="108000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27" name="Ευθεία γραμμή σύνδεσης 26"/>
                  <p:cNvCxnSpPr/>
                  <p:nvPr/>
                </p:nvCxnSpPr>
                <p:spPr bwMode="auto">
                  <a:xfrm>
                    <a:off x="527194" y="5949280"/>
                    <a:ext cx="1080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0" name="Ευθεία γραμμή σύνδεσης 29"/>
                  <p:cNvCxnSpPr/>
                  <p:nvPr/>
                </p:nvCxnSpPr>
                <p:spPr bwMode="auto">
                  <a:xfrm>
                    <a:off x="527195" y="5517232"/>
                    <a:ext cx="1080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1" name="Ευθεία γραμμή σύνδεσης 30"/>
                  <p:cNvCxnSpPr/>
                  <p:nvPr/>
                </p:nvCxnSpPr>
                <p:spPr bwMode="auto">
                  <a:xfrm>
                    <a:off x="527195" y="5085184"/>
                    <a:ext cx="1080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32" name="Ευθεία γραμμή σύνδεσης 31"/>
                  <p:cNvCxnSpPr/>
                  <p:nvPr/>
                </p:nvCxnSpPr>
                <p:spPr bwMode="auto">
                  <a:xfrm>
                    <a:off x="527195" y="4653136"/>
                    <a:ext cx="1080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Ορθογώνιο 33"/>
                    <p:cNvSpPr/>
                    <p:nvPr/>
                  </p:nvSpPr>
                  <p:spPr>
                    <a:xfrm>
                      <a:off x="391529" y="6321677"/>
                      <a:ext cx="2092239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         1          2          3</m:t>
                            </m:r>
                          </m:oMath>
                        </m:oMathPara>
                      </a14:m>
                      <a:endParaRPr lang="el-GR" sz="1600" dirty="0"/>
                    </a:p>
                  </p:txBody>
                </p:sp>
              </mc:Choice>
              <mc:Fallback xmlns="">
                <p:sp>
                  <p:nvSpPr>
                    <p:cNvPr id="34" name="Ορθογώνιο 3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529" y="6321677"/>
                      <a:ext cx="2092239" cy="338554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Ορθογώνιο 34"/>
                    <p:cNvSpPr/>
                    <p:nvPr/>
                  </p:nvSpPr>
                  <p:spPr>
                    <a:xfrm>
                      <a:off x="237279" y="4462044"/>
                      <a:ext cx="359393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oMath>
                        </m:oMathPara>
                      </a14:m>
                      <a:endParaRPr lang="en-US" sz="1600" dirty="0" smtClean="0"/>
                    </a:p>
                  </p:txBody>
                </p:sp>
              </mc:Choice>
              <mc:Fallback xmlns="">
                <p:sp>
                  <p:nvSpPr>
                    <p:cNvPr id="35" name="Ορθογώνιο 3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7279" y="4462044"/>
                      <a:ext cx="359393" cy="33855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Ορθογώνιο 35"/>
                    <p:cNvSpPr/>
                    <p:nvPr/>
                  </p:nvSpPr>
                  <p:spPr>
                    <a:xfrm>
                      <a:off x="249582" y="4893874"/>
                      <a:ext cx="359393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oMath>
                        </m:oMathPara>
                      </a14:m>
                      <a:endParaRPr lang="en-US" sz="1600" dirty="0" smtClean="0"/>
                    </a:p>
                  </p:txBody>
                </p:sp>
              </mc:Choice>
              <mc:Fallback xmlns="">
                <p:sp>
                  <p:nvSpPr>
                    <p:cNvPr id="36" name="Ορθογώνιο 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9582" y="4893874"/>
                      <a:ext cx="359393" cy="338554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Ορθογώνιο 36"/>
                    <p:cNvSpPr/>
                    <p:nvPr/>
                  </p:nvSpPr>
                  <p:spPr>
                    <a:xfrm>
                      <a:off x="276234" y="5326762"/>
                      <a:ext cx="301562" cy="3385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oMath>
                        </m:oMathPara>
                      </a14:m>
                      <a:endParaRPr lang="en-US" sz="1600" dirty="0" smtClean="0"/>
                    </a:p>
                  </p:txBody>
                </p:sp>
              </mc:Choice>
              <mc:Fallback xmlns="">
                <p:sp>
                  <p:nvSpPr>
                    <p:cNvPr id="37" name="Ορθογώνιο 3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6234" y="5326762"/>
                      <a:ext cx="301562" cy="338554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Ορθογώνιο 37"/>
                    <p:cNvSpPr/>
                    <p:nvPr/>
                  </p:nvSpPr>
                  <p:spPr>
                    <a:xfrm>
                      <a:off x="249636" y="5771891"/>
                      <a:ext cx="359393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oMath>
                        </m:oMathPara>
                      </a14:m>
                      <a:endParaRPr lang="en-US" sz="1600" dirty="0" smtClean="0"/>
                    </a:p>
                  </p:txBody>
                </p:sp>
              </mc:Choice>
              <mc:Fallback xmlns="">
                <p:sp>
                  <p:nvSpPr>
                    <p:cNvPr id="38" name="Ορθογώνιο 3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9636" y="5771891"/>
                      <a:ext cx="359393" cy="338554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43" name="Οβάλ 42"/>
              <p:cNvSpPr/>
              <p:nvPr/>
            </p:nvSpPr>
            <p:spPr bwMode="auto">
              <a:xfrm>
                <a:off x="492258" y="6393685"/>
                <a:ext cx="90000" cy="90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4" name="Οβάλ 43"/>
              <p:cNvSpPr/>
              <p:nvPr/>
            </p:nvSpPr>
            <p:spPr bwMode="auto">
              <a:xfrm>
                <a:off x="2225038" y="4458077"/>
                <a:ext cx="90000" cy="90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Ορθογώνιο 44"/>
                  <p:cNvSpPr/>
                  <p:nvPr/>
                </p:nvSpPr>
                <p:spPr>
                  <a:xfrm>
                    <a:off x="212092" y="6226668"/>
                    <a:ext cx="39946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l-GR" sz="1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Ορθογώνιο 4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092" y="6226668"/>
                    <a:ext cx="399468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Ορθογώνιο 45"/>
                  <p:cNvSpPr/>
                  <p:nvPr/>
                </p:nvSpPr>
                <p:spPr>
                  <a:xfrm>
                    <a:off x="2267744" y="4211796"/>
                    <a:ext cx="39946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oMath>
                      </m:oMathPara>
                    </a14:m>
                    <a:endParaRPr lang="el-GR" sz="1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Ορθογώνιο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67744" y="4211796"/>
                    <a:ext cx="399468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35" name="Ομάδα 134"/>
          <p:cNvGrpSpPr/>
          <p:nvPr/>
        </p:nvGrpSpPr>
        <p:grpSpPr>
          <a:xfrm>
            <a:off x="2992517" y="3645024"/>
            <a:ext cx="3148012" cy="3099572"/>
            <a:chOff x="2992517" y="3645024"/>
            <a:chExt cx="3148012" cy="3099572"/>
          </a:xfrm>
        </p:grpSpPr>
        <p:cxnSp>
          <p:nvCxnSpPr>
            <p:cNvPr id="71" name="Ευθεία γραμμή σύνδεσης 70"/>
            <p:cNvCxnSpPr/>
            <p:nvPr/>
          </p:nvCxnSpPr>
          <p:spPr bwMode="auto">
            <a:xfrm>
              <a:off x="3600088" y="4520137"/>
              <a:ext cx="1764000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Ορθογώνιο 74"/>
                <p:cNvSpPr/>
                <p:nvPr/>
              </p:nvSpPr>
              <p:spPr>
                <a:xfrm>
                  <a:off x="5266277" y="6131298"/>
                  <a:ext cx="37221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oMath>
                    </m:oMathPara>
                  </a14:m>
                  <a:endParaRPr lang="el-GR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Ορθογώνιο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277" y="6131298"/>
                  <a:ext cx="372217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4" name="Ομάδα 133"/>
            <p:cNvGrpSpPr/>
            <p:nvPr/>
          </p:nvGrpSpPr>
          <p:grpSpPr>
            <a:xfrm>
              <a:off x="2992517" y="3645024"/>
              <a:ext cx="3148012" cy="3099572"/>
              <a:chOff x="2992517" y="3645024"/>
              <a:chExt cx="3148012" cy="3099572"/>
            </a:xfrm>
          </p:grpSpPr>
          <p:grpSp>
            <p:nvGrpSpPr>
              <p:cNvPr id="132" name="Ομάδα 131"/>
              <p:cNvGrpSpPr/>
              <p:nvPr/>
            </p:nvGrpSpPr>
            <p:grpSpPr>
              <a:xfrm>
                <a:off x="2992517" y="3645024"/>
                <a:ext cx="3148012" cy="3099572"/>
                <a:chOff x="2992517" y="3645024"/>
                <a:chExt cx="3148012" cy="3099572"/>
              </a:xfrm>
            </p:grpSpPr>
            <p:grpSp>
              <p:nvGrpSpPr>
                <p:cNvPr id="49" name="Ομάδα 48"/>
                <p:cNvGrpSpPr/>
                <p:nvPr/>
              </p:nvGrpSpPr>
              <p:grpSpPr>
                <a:xfrm>
                  <a:off x="2992517" y="3789040"/>
                  <a:ext cx="3148012" cy="2955556"/>
                  <a:chOff x="-63880" y="3717032"/>
                  <a:chExt cx="3148012" cy="2955556"/>
                </a:xfrm>
              </p:grpSpPr>
              <p:grpSp>
                <p:nvGrpSpPr>
                  <p:cNvPr id="50" name="Ομάδα 49"/>
                  <p:cNvGrpSpPr/>
                  <p:nvPr/>
                </p:nvGrpSpPr>
                <p:grpSpPr>
                  <a:xfrm>
                    <a:off x="-63880" y="3717032"/>
                    <a:ext cx="3148012" cy="2952328"/>
                    <a:chOff x="-63880" y="3717032"/>
                    <a:chExt cx="3148012" cy="2952328"/>
                  </a:xfrm>
                </p:grpSpPr>
                <p:cxnSp>
                  <p:nvCxnSpPr>
                    <p:cNvPr id="56" name="Ευθεία γραμμή σύνδεσης 55"/>
                    <p:cNvCxnSpPr/>
                    <p:nvPr/>
                  </p:nvCxnSpPr>
                  <p:spPr bwMode="auto">
                    <a:xfrm>
                      <a:off x="539552" y="4005064"/>
                      <a:ext cx="0" cy="237600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57" name="Ευθεία γραμμή σύνδεσης 56"/>
                    <p:cNvCxnSpPr/>
                    <p:nvPr/>
                  </p:nvCxnSpPr>
                  <p:spPr bwMode="auto">
                    <a:xfrm rot="5400000">
                      <a:off x="1583668" y="5337212"/>
                      <a:ext cx="0" cy="2088232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8" name="Ορθογώνιο 57"/>
                        <p:cNvSpPr/>
                        <p:nvPr/>
                      </p:nvSpPr>
                      <p:spPr>
                        <a:xfrm>
                          <a:off x="-63880" y="3717032"/>
                          <a:ext cx="787395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800" dirty="0"/>
                        </a:p>
                      </p:txBody>
                    </p:sp>
                  </mc:Choice>
                  <mc:Fallback xmlns="">
                    <p:sp>
                      <p:nvSpPr>
                        <p:cNvPr id="58" name="Ορθογώνιο 57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-63880" y="3717032"/>
                          <a:ext cx="787395" cy="369332"/>
                        </a:xfrm>
                        <a:prstGeom prst="rect">
                          <a:avLst/>
                        </a:prstGeom>
                        <a:blipFill>
                          <a:blip r:embed="rId17"/>
                          <a:stretch>
                            <a:fillRect b="-15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59" name="Ορθογώνιο 58"/>
                        <p:cNvSpPr/>
                        <p:nvPr/>
                      </p:nvSpPr>
                      <p:spPr>
                        <a:xfrm>
                          <a:off x="2307957" y="6300028"/>
                          <a:ext cx="776175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  <m:r>
                                  <a:rPr lang="en-US" sz="1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800" dirty="0"/>
                        </a:p>
                      </p:txBody>
                    </p:sp>
                  </mc:Choice>
                  <mc:Fallback xmlns="">
                    <p:sp>
                      <p:nvSpPr>
                        <p:cNvPr id="59" name="Ορθογώνιο 58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307957" y="6300028"/>
                          <a:ext cx="776175" cy="369332"/>
                        </a:xfrm>
                        <a:prstGeom prst="rect">
                          <a:avLst/>
                        </a:prstGeom>
                        <a:blipFill>
                          <a:blip r:embed="rId18"/>
                          <a:stretch>
                            <a:fillRect b="-1475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60" name="Ευθεία γραμμή σύνδεσης 59"/>
                    <p:cNvCxnSpPr/>
                    <p:nvPr/>
                  </p:nvCxnSpPr>
                  <p:spPr bwMode="auto">
                    <a:xfrm>
                      <a:off x="1115616" y="6273328"/>
                      <a:ext cx="0" cy="10800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1" name="Ευθεία γραμμή σύνδεσης 60"/>
                    <p:cNvCxnSpPr/>
                    <p:nvPr/>
                  </p:nvCxnSpPr>
                  <p:spPr bwMode="auto">
                    <a:xfrm>
                      <a:off x="1691680" y="6273328"/>
                      <a:ext cx="0" cy="10800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2" name="Ευθεία γραμμή σύνδεσης 61"/>
                    <p:cNvCxnSpPr/>
                    <p:nvPr/>
                  </p:nvCxnSpPr>
                  <p:spPr bwMode="auto">
                    <a:xfrm>
                      <a:off x="2267744" y="6270478"/>
                      <a:ext cx="0" cy="10800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3" name="Ευθεία γραμμή σύνδεσης 62"/>
                    <p:cNvCxnSpPr/>
                    <p:nvPr/>
                  </p:nvCxnSpPr>
                  <p:spPr bwMode="auto">
                    <a:xfrm>
                      <a:off x="527194" y="5949280"/>
                      <a:ext cx="108000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4" name="Ευθεία γραμμή σύνδεσης 63"/>
                    <p:cNvCxnSpPr/>
                    <p:nvPr/>
                  </p:nvCxnSpPr>
                  <p:spPr bwMode="auto">
                    <a:xfrm>
                      <a:off x="527195" y="5517232"/>
                      <a:ext cx="108000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5" name="Ευθεία γραμμή σύνδεσης 64"/>
                    <p:cNvCxnSpPr/>
                    <p:nvPr/>
                  </p:nvCxnSpPr>
                  <p:spPr bwMode="auto">
                    <a:xfrm>
                      <a:off x="527195" y="5085184"/>
                      <a:ext cx="108000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66" name="Ευθεία γραμμή σύνδεσης 65"/>
                    <p:cNvCxnSpPr/>
                    <p:nvPr/>
                  </p:nvCxnSpPr>
                  <p:spPr bwMode="auto">
                    <a:xfrm>
                      <a:off x="527195" y="4653136"/>
                      <a:ext cx="108000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1" name="Ορθογώνιο 50"/>
                      <p:cNvSpPr/>
                      <p:nvPr/>
                    </p:nvSpPr>
                    <p:spPr>
                      <a:xfrm>
                        <a:off x="391529" y="6334034"/>
                        <a:ext cx="2092239" cy="338554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1          2          3</m:t>
                              </m:r>
                            </m:oMath>
                          </m:oMathPara>
                        </a14:m>
                        <a:endParaRPr lang="el-GR" sz="1600" dirty="0"/>
                      </a:p>
                    </p:txBody>
                  </p:sp>
                </mc:Choice>
                <mc:Fallback xmlns="">
                  <p:sp>
                    <p:nvSpPr>
                      <p:cNvPr id="51" name="Ορθογώνιο 5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1529" y="6334034"/>
                        <a:ext cx="2092239" cy="338554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2" name="Ορθογώνιο 51"/>
                      <p:cNvSpPr/>
                      <p:nvPr/>
                    </p:nvSpPr>
                    <p:spPr>
                      <a:xfrm>
                        <a:off x="237279" y="4462044"/>
                        <a:ext cx="359393" cy="338554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oMath>
                          </m:oMathPara>
                        </a14:m>
                        <a:endParaRPr lang="en-US" sz="1600" dirty="0" smtClean="0"/>
                      </a:p>
                    </p:txBody>
                  </p:sp>
                </mc:Choice>
                <mc:Fallback xmlns="">
                  <p:sp>
                    <p:nvSpPr>
                      <p:cNvPr id="52" name="Ορθογώνιο 5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7279" y="4462044"/>
                        <a:ext cx="359393" cy="338554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Ορθογώνιο 52"/>
                      <p:cNvSpPr/>
                      <p:nvPr/>
                    </p:nvSpPr>
                    <p:spPr>
                      <a:xfrm>
                        <a:off x="249582" y="4893874"/>
                        <a:ext cx="359393" cy="338554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oMath>
                          </m:oMathPara>
                        </a14:m>
                        <a:endParaRPr lang="en-US" sz="1600" dirty="0" smtClean="0"/>
                      </a:p>
                    </p:txBody>
                  </p:sp>
                </mc:Choice>
                <mc:Fallback xmlns="">
                  <p:sp>
                    <p:nvSpPr>
                      <p:cNvPr id="53" name="Ορθογώνιο 5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9582" y="4893874"/>
                        <a:ext cx="359393" cy="338554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Ορθογώνιο 53"/>
                      <p:cNvSpPr/>
                      <p:nvPr/>
                    </p:nvSpPr>
                    <p:spPr>
                      <a:xfrm>
                        <a:off x="276234" y="5326762"/>
                        <a:ext cx="301562" cy="338554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oMath>
                          </m:oMathPara>
                        </a14:m>
                        <a:endParaRPr lang="en-US" sz="1600" dirty="0" smtClean="0"/>
                      </a:p>
                    </p:txBody>
                  </p:sp>
                </mc:Choice>
                <mc:Fallback xmlns="">
                  <p:sp>
                    <p:nvSpPr>
                      <p:cNvPr id="54" name="Ορθογώνιο 5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6234" y="5326762"/>
                        <a:ext cx="301562" cy="338554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 l="-20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5" name="Ορθογώνιο 54"/>
                      <p:cNvSpPr/>
                      <p:nvPr/>
                    </p:nvSpPr>
                    <p:spPr>
                      <a:xfrm>
                        <a:off x="249636" y="5771891"/>
                        <a:ext cx="359393" cy="338554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m:oMathPara>
                        </a14:m>
                        <a:endParaRPr lang="en-US" sz="1600" dirty="0" smtClean="0"/>
                      </a:p>
                    </p:txBody>
                  </p:sp>
                </mc:Choice>
                <mc:Fallback xmlns="">
                  <p:sp>
                    <p:nvSpPr>
                      <p:cNvPr id="55" name="Ορθογώνιο 5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9636" y="5771891"/>
                        <a:ext cx="359393" cy="338554"/>
                      </a:xfrm>
                      <a:prstGeom prst="rect">
                        <a:avLst/>
                      </a:prstGeom>
                      <a:blipFill>
                        <a:blip r:embed="rId2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67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709465" y="3645024"/>
                  <a:ext cx="1942655" cy="6771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l">
                    <a:defRPr/>
                  </a:pPr>
                  <a:r>
                    <a:rPr lang="el-GR" sz="18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Κατά μήκος της διαδρομής</a:t>
                  </a:r>
                  <a:r>
                    <a:rPr lang="en-US" sz="18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</a:t>
                  </a:r>
                  <a:r>
                    <a:rPr lang="el-GR" sz="18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</a:t>
                  </a:r>
                  <a:r>
                    <a:rPr lang="el-GR" sz="20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ΑΓΒ</a:t>
                  </a:r>
                  <a:endPara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cxnSp>
            <p:nvCxnSpPr>
              <p:cNvPr id="69" name="Ευθεία γραμμή σύνδεσης 68"/>
              <p:cNvCxnSpPr/>
              <p:nvPr/>
            </p:nvCxnSpPr>
            <p:spPr bwMode="auto">
              <a:xfrm>
                <a:off x="3634193" y="6436792"/>
                <a:ext cx="1689948" cy="0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70" name="Ευθεία γραμμή σύνδεσης 69"/>
              <p:cNvCxnSpPr/>
              <p:nvPr/>
            </p:nvCxnSpPr>
            <p:spPr bwMode="auto">
              <a:xfrm rot="5400000">
                <a:off x="4373017" y="5471404"/>
                <a:ext cx="1908000" cy="0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Ορθογώνιο 71"/>
                  <p:cNvSpPr/>
                  <p:nvPr/>
                </p:nvSpPr>
                <p:spPr>
                  <a:xfrm>
                    <a:off x="3258462" y="6255704"/>
                    <a:ext cx="39946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l-GR" sz="1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Ορθογώνιο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8462" y="6255704"/>
                    <a:ext cx="399468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Ορθογώνιο 72"/>
                  <p:cNvSpPr/>
                  <p:nvPr/>
                </p:nvSpPr>
                <p:spPr>
                  <a:xfrm>
                    <a:off x="5292080" y="4240832"/>
                    <a:ext cx="39946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oMath>
                      </m:oMathPara>
                    </a14:m>
                    <a:endParaRPr lang="el-GR" sz="1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Ορθογώνιο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2080" y="4240832"/>
                    <a:ext cx="399468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4" name="Οβάλ 73"/>
              <p:cNvSpPr/>
              <p:nvPr/>
            </p:nvSpPr>
            <p:spPr bwMode="auto">
              <a:xfrm>
                <a:off x="3563888" y="6406042"/>
                <a:ext cx="90000" cy="90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4" name="Οβάλ 123"/>
              <p:cNvSpPr/>
              <p:nvPr/>
            </p:nvSpPr>
            <p:spPr bwMode="auto">
              <a:xfrm>
                <a:off x="5274088" y="4458077"/>
                <a:ext cx="90000" cy="90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37" name="Ομάδα 136"/>
          <p:cNvGrpSpPr/>
          <p:nvPr/>
        </p:nvGrpSpPr>
        <p:grpSpPr>
          <a:xfrm>
            <a:off x="6088861" y="3645024"/>
            <a:ext cx="3151218" cy="3099572"/>
            <a:chOff x="6088861" y="3645024"/>
            <a:chExt cx="3151218" cy="3099572"/>
          </a:xfrm>
        </p:grpSpPr>
        <p:cxnSp>
          <p:nvCxnSpPr>
            <p:cNvPr id="136" name="Ευθεία γραμμή σύνδεσης 135"/>
            <p:cNvCxnSpPr/>
            <p:nvPr/>
          </p:nvCxnSpPr>
          <p:spPr bwMode="auto">
            <a:xfrm rot="5400000">
              <a:off x="7491935" y="5448285"/>
              <a:ext cx="1872000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FFFF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133" name="Ομάδα 132"/>
            <p:cNvGrpSpPr/>
            <p:nvPr/>
          </p:nvGrpSpPr>
          <p:grpSpPr>
            <a:xfrm>
              <a:off x="6088861" y="3645024"/>
              <a:ext cx="3151218" cy="3099572"/>
              <a:chOff x="6088861" y="3645024"/>
              <a:chExt cx="3151218" cy="3099572"/>
            </a:xfrm>
          </p:grpSpPr>
          <p:grpSp>
            <p:nvGrpSpPr>
              <p:cNvPr id="76" name="Ομάδα 75"/>
              <p:cNvGrpSpPr/>
              <p:nvPr/>
            </p:nvGrpSpPr>
            <p:grpSpPr>
              <a:xfrm>
                <a:off x="6088861" y="3717032"/>
                <a:ext cx="3151218" cy="3027564"/>
                <a:chOff x="-63880" y="3645024"/>
                <a:chExt cx="3151218" cy="3027564"/>
              </a:xfrm>
            </p:grpSpPr>
            <p:grpSp>
              <p:nvGrpSpPr>
                <p:cNvPr id="77" name="Ομάδα 76"/>
                <p:cNvGrpSpPr/>
                <p:nvPr/>
              </p:nvGrpSpPr>
              <p:grpSpPr>
                <a:xfrm>
                  <a:off x="-63880" y="3645024"/>
                  <a:ext cx="3151218" cy="3024336"/>
                  <a:chOff x="-63880" y="3645024"/>
                  <a:chExt cx="3151218" cy="3024336"/>
                </a:xfrm>
              </p:grpSpPr>
              <p:cxnSp>
                <p:nvCxnSpPr>
                  <p:cNvPr id="83" name="Ευθεία γραμμή σύνδεσης 82"/>
                  <p:cNvCxnSpPr/>
                  <p:nvPr/>
                </p:nvCxnSpPr>
                <p:spPr bwMode="auto">
                  <a:xfrm>
                    <a:off x="539552" y="4005064"/>
                    <a:ext cx="0" cy="2376000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4" name="Ευθεία γραμμή σύνδεσης 83"/>
                  <p:cNvCxnSpPr/>
                  <p:nvPr/>
                </p:nvCxnSpPr>
                <p:spPr bwMode="auto">
                  <a:xfrm rot="5400000">
                    <a:off x="1583668" y="5337212"/>
                    <a:ext cx="0" cy="2088232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" name="Ορθογώνιο 84"/>
                      <p:cNvSpPr/>
                      <p:nvPr/>
                    </p:nvSpPr>
                    <p:spPr>
                      <a:xfrm>
                        <a:off x="-63880" y="3645024"/>
                        <a:ext cx="787395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l-GR" sz="1800" dirty="0"/>
                      </a:p>
                    </p:txBody>
                  </p:sp>
                </mc:Choice>
                <mc:Fallback xmlns="">
                  <p:sp>
                    <p:nvSpPr>
                      <p:cNvPr id="85" name="Ορθογώνιο 8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-63880" y="3645024"/>
                        <a:ext cx="787395" cy="369332"/>
                      </a:xfrm>
                      <a:prstGeom prst="rect">
                        <a:avLst/>
                      </a:prstGeom>
                      <a:blipFill>
                        <a:blip r:embed="rId26"/>
                        <a:stretch>
                          <a:fillRect b="-15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6" name="Ορθογώνιο 85"/>
                      <p:cNvSpPr/>
                      <p:nvPr/>
                    </p:nvSpPr>
                    <p:spPr>
                      <a:xfrm>
                        <a:off x="2304751" y="6300028"/>
                        <a:ext cx="782587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l-GR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1800" b="1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  <m:r>
                                <a:rPr lang="el-GR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m:oMathPara>
                        </a14:m>
                        <a:endParaRPr lang="el-GR" sz="1800" dirty="0"/>
                      </a:p>
                    </p:txBody>
                  </p:sp>
                </mc:Choice>
                <mc:Fallback xmlns="">
                  <p:sp>
                    <p:nvSpPr>
                      <p:cNvPr id="86" name="Ορθογώνιο 8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04751" y="6300028"/>
                        <a:ext cx="782587" cy="369332"/>
                      </a:xfrm>
                      <a:prstGeom prst="rect">
                        <a:avLst/>
                      </a:prstGeom>
                      <a:blipFill>
                        <a:blip r:embed="rId27"/>
                        <a:stretch>
                          <a:fillRect b="-1475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87" name="Ευθεία γραμμή σύνδεσης 86"/>
                  <p:cNvCxnSpPr/>
                  <p:nvPr/>
                </p:nvCxnSpPr>
                <p:spPr bwMode="auto">
                  <a:xfrm>
                    <a:off x="1115616" y="6273328"/>
                    <a:ext cx="0" cy="108000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8" name="Ευθεία γραμμή σύνδεσης 87"/>
                  <p:cNvCxnSpPr/>
                  <p:nvPr/>
                </p:nvCxnSpPr>
                <p:spPr bwMode="auto">
                  <a:xfrm>
                    <a:off x="1691680" y="6273328"/>
                    <a:ext cx="0" cy="108000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9" name="Ευθεία γραμμή σύνδεσης 88"/>
                  <p:cNvCxnSpPr/>
                  <p:nvPr/>
                </p:nvCxnSpPr>
                <p:spPr bwMode="auto">
                  <a:xfrm>
                    <a:off x="2267744" y="6270478"/>
                    <a:ext cx="0" cy="108000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0" name="Ευθεία γραμμή σύνδεσης 89"/>
                  <p:cNvCxnSpPr/>
                  <p:nvPr/>
                </p:nvCxnSpPr>
                <p:spPr bwMode="auto">
                  <a:xfrm>
                    <a:off x="527194" y="5949280"/>
                    <a:ext cx="1080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1" name="Ευθεία γραμμή σύνδεσης 90"/>
                  <p:cNvCxnSpPr/>
                  <p:nvPr/>
                </p:nvCxnSpPr>
                <p:spPr bwMode="auto">
                  <a:xfrm>
                    <a:off x="527195" y="5517232"/>
                    <a:ext cx="1080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2" name="Ευθεία γραμμή σύνδεσης 91"/>
                  <p:cNvCxnSpPr/>
                  <p:nvPr/>
                </p:nvCxnSpPr>
                <p:spPr bwMode="auto">
                  <a:xfrm>
                    <a:off x="527195" y="5085184"/>
                    <a:ext cx="1080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3" name="Ευθεία γραμμή σύνδεσης 92"/>
                  <p:cNvCxnSpPr/>
                  <p:nvPr/>
                </p:nvCxnSpPr>
                <p:spPr bwMode="auto">
                  <a:xfrm>
                    <a:off x="527195" y="4653136"/>
                    <a:ext cx="108000" cy="0"/>
                  </a:xfrm>
                  <a:prstGeom prst="line">
                    <a:avLst/>
                  </a:prstGeom>
                  <a:solidFill>
                    <a:srgbClr val="FF0000"/>
                  </a:solidFill>
                  <a:ln w="19050" cap="flat" cmpd="sng" algn="ctr">
                    <a:solidFill>
                      <a:srgbClr val="FF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8" name="Ορθογώνιο 77"/>
                    <p:cNvSpPr/>
                    <p:nvPr/>
                  </p:nvSpPr>
                  <p:spPr>
                    <a:xfrm>
                      <a:off x="391529" y="6334034"/>
                      <a:ext cx="2092239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1600" b="0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          1          2          3</m:t>
                            </m:r>
                          </m:oMath>
                        </m:oMathPara>
                      </a14:m>
                      <a:endParaRPr lang="el-GR" sz="1600" dirty="0"/>
                    </a:p>
                  </p:txBody>
                </p:sp>
              </mc:Choice>
              <mc:Fallback xmlns="">
                <p:sp>
                  <p:nvSpPr>
                    <p:cNvPr id="78" name="Ορθογώνιο 7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1529" y="6334034"/>
                      <a:ext cx="2092239" cy="338554"/>
                    </a:xfrm>
                    <a:prstGeom prst="rect">
                      <a:avLst/>
                    </a:prstGeom>
                    <a:blipFill>
                      <a:blip r:embed="rId2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Ορθογώνιο 78"/>
                    <p:cNvSpPr/>
                    <p:nvPr/>
                  </p:nvSpPr>
                  <p:spPr>
                    <a:xfrm>
                      <a:off x="237279" y="4462044"/>
                      <a:ext cx="359393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𝟖</m:t>
                            </m:r>
                          </m:oMath>
                        </m:oMathPara>
                      </a14:m>
                      <a:endParaRPr lang="en-US" sz="1600" dirty="0" smtClean="0"/>
                    </a:p>
                  </p:txBody>
                </p:sp>
              </mc:Choice>
              <mc:Fallback xmlns="">
                <p:sp>
                  <p:nvSpPr>
                    <p:cNvPr id="79" name="Ορθογώνιο 7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37279" y="4462044"/>
                      <a:ext cx="359393" cy="338554"/>
                    </a:xfrm>
                    <a:prstGeom prst="rect">
                      <a:avLst/>
                    </a:prstGeom>
                    <a:blipFill>
                      <a:blip r:embed="rId2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Ορθογώνιο 79"/>
                    <p:cNvSpPr/>
                    <p:nvPr/>
                  </p:nvSpPr>
                  <p:spPr>
                    <a:xfrm>
                      <a:off x="249582" y="4893874"/>
                      <a:ext cx="359393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oMath>
                        </m:oMathPara>
                      </a14:m>
                      <a:endParaRPr lang="en-US" sz="1600" dirty="0" smtClean="0"/>
                    </a:p>
                  </p:txBody>
                </p:sp>
              </mc:Choice>
              <mc:Fallback xmlns="">
                <p:sp>
                  <p:nvSpPr>
                    <p:cNvPr id="80" name="Ορθογώνιο 7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9582" y="4893874"/>
                      <a:ext cx="359393" cy="338554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Ορθογώνιο 80"/>
                    <p:cNvSpPr/>
                    <p:nvPr/>
                  </p:nvSpPr>
                  <p:spPr>
                    <a:xfrm>
                      <a:off x="276234" y="5326762"/>
                      <a:ext cx="301562" cy="338554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oMath>
                        </m:oMathPara>
                      </a14:m>
                      <a:endParaRPr lang="en-US" sz="1600" dirty="0" smtClean="0"/>
                    </a:p>
                  </p:txBody>
                </p:sp>
              </mc:Choice>
              <mc:Fallback xmlns="">
                <p:sp>
                  <p:nvSpPr>
                    <p:cNvPr id="81" name="Ορθογώνιο 8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6234" y="5326762"/>
                      <a:ext cx="301562" cy="338554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 l="-204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2" name="Ορθογώνιο 81"/>
                    <p:cNvSpPr/>
                    <p:nvPr/>
                  </p:nvSpPr>
                  <p:spPr>
                    <a:xfrm>
                      <a:off x="249636" y="5771891"/>
                      <a:ext cx="359393" cy="33855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oMath>
                        </m:oMathPara>
                      </a14:m>
                      <a:endParaRPr lang="en-US" sz="1600" dirty="0" smtClean="0"/>
                    </a:p>
                  </p:txBody>
                </p:sp>
              </mc:Choice>
              <mc:Fallback xmlns="">
                <p:sp>
                  <p:nvSpPr>
                    <p:cNvPr id="82" name="Ορθογώνιο 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9636" y="5771891"/>
                      <a:ext cx="359393" cy="338554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4" name="Text Box 5"/>
              <p:cNvSpPr txBox="1">
                <a:spLocks noChangeArrowheads="1"/>
              </p:cNvSpPr>
              <p:nvPr/>
            </p:nvSpPr>
            <p:spPr bwMode="auto">
              <a:xfrm>
                <a:off x="6837870" y="3645024"/>
                <a:ext cx="1942655" cy="6771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defRPr/>
                </a:pPr>
                <a:r>
                  <a:rPr lang="el-GR" sz="1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Κατά μήκος της διαδρομής</a:t>
                </a:r>
                <a:r>
                  <a:rPr lang="en-US" sz="1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l-GR" sz="1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ΑΔΒ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cxnSp>
            <p:nvCxnSpPr>
              <p:cNvPr id="95" name="Ευθεία γραμμή σύνδεσης 94"/>
              <p:cNvCxnSpPr/>
              <p:nvPr/>
            </p:nvCxnSpPr>
            <p:spPr bwMode="auto">
              <a:xfrm>
                <a:off x="6719520" y="4509120"/>
                <a:ext cx="1689948" cy="0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Ευθεία γραμμή σύνδεσης 95"/>
              <p:cNvCxnSpPr/>
              <p:nvPr/>
            </p:nvCxnSpPr>
            <p:spPr bwMode="auto">
              <a:xfrm rot="5400000">
                <a:off x="5749223" y="5467370"/>
                <a:ext cx="1944000" cy="0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Ορθογώνιο 96"/>
                  <p:cNvSpPr/>
                  <p:nvPr/>
                </p:nvSpPr>
                <p:spPr>
                  <a:xfrm>
                    <a:off x="6407945" y="6255704"/>
                    <a:ext cx="39946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l-GR" sz="1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7" name="Ορθογώνιο 9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07945" y="6255704"/>
                    <a:ext cx="399468" cy="369332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Ορθογώνιο 97"/>
                  <p:cNvSpPr/>
                  <p:nvPr/>
                </p:nvSpPr>
                <p:spPr>
                  <a:xfrm>
                    <a:off x="8388424" y="4240832"/>
                    <a:ext cx="39946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oMath>
                      </m:oMathPara>
                    </a14:m>
                    <a:endParaRPr lang="el-GR" sz="1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8" name="Ορθογώνιο 9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8424" y="4240832"/>
                    <a:ext cx="399468" cy="369332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Ορθογώνιο 98"/>
                  <p:cNvSpPr/>
                  <p:nvPr/>
                </p:nvSpPr>
                <p:spPr>
                  <a:xfrm>
                    <a:off x="6362582" y="4221088"/>
                    <a:ext cx="391453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oMath>
                      </m:oMathPara>
                    </a14:m>
                    <a:endParaRPr lang="el-GR" sz="1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9" name="Ορθογώνιο 9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2582" y="4221088"/>
                    <a:ext cx="391453" cy="369332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5" name="Οβάλ 124"/>
              <p:cNvSpPr/>
              <p:nvPr/>
            </p:nvSpPr>
            <p:spPr bwMode="auto">
              <a:xfrm>
                <a:off x="6672589" y="6401454"/>
                <a:ext cx="90000" cy="90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26" name="Οβάλ 125"/>
              <p:cNvSpPr/>
              <p:nvPr/>
            </p:nvSpPr>
            <p:spPr bwMode="auto">
              <a:xfrm>
                <a:off x="8382789" y="4463188"/>
                <a:ext cx="90000" cy="90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25" name="Ομάδα 24"/>
          <p:cNvGrpSpPr/>
          <p:nvPr/>
        </p:nvGrpSpPr>
        <p:grpSpPr>
          <a:xfrm>
            <a:off x="569078" y="3574757"/>
            <a:ext cx="2058706" cy="2832108"/>
            <a:chOff x="569078" y="3574757"/>
            <a:chExt cx="2058706" cy="2832108"/>
          </a:xfrm>
        </p:grpSpPr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685129" y="3574757"/>
              <a:ext cx="1942655" cy="6771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l-GR" sz="1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Κατά μήκος της ευθείας</a:t>
              </a:r>
              <a:r>
                <a:rPr lang="en-US" sz="1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l-GR" sz="1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= 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endPara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cxnSp>
          <p:nvCxnSpPr>
            <p:cNvPr id="24" name="Ευθεία γραμμή σύνδεσης 23"/>
            <p:cNvCxnSpPr>
              <a:stCxn id="43" idx="7"/>
            </p:cNvCxnSpPr>
            <p:nvPr/>
          </p:nvCxnSpPr>
          <p:spPr bwMode="auto">
            <a:xfrm flipV="1">
              <a:off x="569078" y="4509120"/>
              <a:ext cx="1692000" cy="1897745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7150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914400" y="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3.  ΥΠΟΛΟΓΙΖΟΝΤΑΣ ΤΟ ΕΡΓΟ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0" y="476672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ΈΡΓΟ ΜΕΤΑΒΛΗΤΗΣ ΔΥΝΑΜΗΣ:</a:t>
            </a:r>
          </a:p>
        </p:txBody>
      </p:sp>
      <p:grpSp>
        <p:nvGrpSpPr>
          <p:cNvPr id="38" name="Ομάδα 37"/>
          <p:cNvGrpSpPr/>
          <p:nvPr/>
        </p:nvGrpSpPr>
        <p:grpSpPr>
          <a:xfrm>
            <a:off x="212092" y="936433"/>
            <a:ext cx="3888432" cy="380425"/>
            <a:chOff x="2267744" y="1738050"/>
            <a:chExt cx="3888432" cy="3804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2267744" y="1738050"/>
                  <a:ext cx="2504212" cy="380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1738050"/>
                  <a:ext cx="2504212" cy="380425"/>
                </a:xfrm>
                <a:prstGeom prst="rect">
                  <a:avLst/>
                </a:prstGeom>
                <a:blipFill>
                  <a:blip r:embed="rId11"/>
                  <a:stretch>
                    <a:fillRect l="-3163" t="-8065" r="-2433" b="-193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46330" y="1758435"/>
                  <a:ext cx="130984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acc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330" y="1758435"/>
                  <a:ext cx="1309846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5581" t="-24000" r="-23721" b="-28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27784" y="1795274"/>
                <a:ext cx="3258227" cy="961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18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𝒚</m:t>
                              </m:r>
                            </m:sub>
                          </m:sSub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nary>
                      <m:r>
                        <a:rPr lang="el-GR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l-GR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795274"/>
                <a:ext cx="3258227" cy="96128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24128" y="1797605"/>
                <a:ext cx="3419872" cy="93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18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𝒎</m:t>
                          </m:r>
                        </m:sup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𝟓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𝒚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𝟗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𝒎</m:t>
                          </m:r>
                        </m:sup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𝟖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nary>
                      <m:r>
                        <a:rPr lang="el-GR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l-GR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1797605"/>
                <a:ext cx="3419872" cy="9337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Ομάδα 33"/>
          <p:cNvGrpSpPr/>
          <p:nvPr/>
        </p:nvGrpSpPr>
        <p:grpSpPr>
          <a:xfrm>
            <a:off x="7092280" y="2419148"/>
            <a:ext cx="1368152" cy="854819"/>
            <a:chOff x="7214262" y="2419148"/>
            <a:chExt cx="1368152" cy="854819"/>
          </a:xfrm>
        </p:grpSpPr>
        <p:sp>
          <p:nvSpPr>
            <p:cNvPr id="44" name="Ορθογώνιο 43"/>
            <p:cNvSpPr/>
            <p:nvPr/>
          </p:nvSpPr>
          <p:spPr>
            <a:xfrm>
              <a:off x="7272463" y="2823319"/>
              <a:ext cx="11159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y</a:t>
              </a:r>
              <a:r>
                <a: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</a:t>
              </a:r>
              <a:r>
                <a:rPr lang="el-G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x</a:t>
              </a:r>
              <a:endParaRPr lang="el-GR" sz="2000" dirty="0"/>
            </a:p>
          </p:txBody>
        </p:sp>
        <p:sp>
          <p:nvSpPr>
            <p:cNvPr id="45" name="Οβάλ 44"/>
            <p:cNvSpPr/>
            <p:nvPr/>
          </p:nvSpPr>
          <p:spPr bwMode="auto">
            <a:xfrm>
              <a:off x="7430382" y="2877967"/>
              <a:ext cx="864000" cy="396000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7" name="Ευθύγραμμο βέλος σύνδεσης 46"/>
            <p:cNvCxnSpPr>
              <a:stCxn id="45" idx="1"/>
            </p:cNvCxnSpPr>
            <p:nvPr/>
          </p:nvCxnSpPr>
          <p:spPr bwMode="auto">
            <a:xfrm flipH="1" flipV="1">
              <a:off x="7214262" y="2442922"/>
              <a:ext cx="342650" cy="493038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Ευθύγραμμο βέλος σύνδεσης 48"/>
            <p:cNvCxnSpPr>
              <a:stCxn id="45" idx="7"/>
            </p:cNvCxnSpPr>
            <p:nvPr/>
          </p:nvCxnSpPr>
          <p:spPr bwMode="auto">
            <a:xfrm flipV="1">
              <a:off x="8167852" y="2419148"/>
              <a:ext cx="414562" cy="516812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202737" y="2927266"/>
                <a:ext cx="4011621" cy="93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𝑾</m:t>
                          </m:r>
                        </m:e>
                        <m:sub>
                          <m:r>
                            <a:rPr lang="en-US" sz="18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𝒎</m:t>
                          </m:r>
                        </m:sup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𝟓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𝒎</m:t>
                          </m:r>
                        </m:sup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𝟖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l-GR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l-GR" sz="18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l-GR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737" y="2927266"/>
                <a:ext cx="4011621" cy="9337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07504" y="5015498"/>
                <a:ext cx="3816424" cy="93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𝑾</m:t>
                          </m:r>
                        </m:e>
                        <m:sub>
                          <m:r>
                            <a:rPr lang="en-US" sz="18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l-GR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nary>
                        <m:naryPr>
                          <m:limLoc m:val="undOvr"/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𝒎</m:t>
                          </m:r>
                        </m:sup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𝟐𝟒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𝒎</m:t>
                          </m:r>
                        </m:sup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</m:t>
                      </m:r>
                      <m:r>
                        <a:rPr lang="el-GR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015498"/>
                <a:ext cx="3816424" cy="93378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23928" y="5013900"/>
                <a:ext cx="3290430" cy="93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𝑾</m:t>
                          </m:r>
                        </m:e>
                        <m:sub>
                          <m:r>
                            <a:rPr lang="en-US" sz="18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l-GR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l-GR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l-GR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𝟐𝟒</m:t>
                          </m:r>
                        </m:e>
                      </m:d>
                      <m:nary>
                        <m:naryPr>
                          <m:limLoc m:val="undOvr"/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𝒎</m:t>
                          </m:r>
                        </m:sup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 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5013900"/>
                <a:ext cx="3290430" cy="93378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Ορθογώνιο 54"/>
              <p:cNvSpPr/>
              <p:nvPr/>
            </p:nvSpPr>
            <p:spPr>
              <a:xfrm>
                <a:off x="5007705" y="6061835"/>
                <a:ext cx="2359749" cy="668516"/>
              </a:xfrm>
              <a:prstGeom prst="rect">
                <a:avLst/>
              </a:prstGeom>
              <a:ln w="28575"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𝑾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sub>
                      </m:sSub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𝐉𝐨𝐮𝐥𝐞</m:t>
                      </m:r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55" name="Ορθογώνιο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705" y="6061835"/>
                <a:ext cx="2359749" cy="668516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 w="28575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7505" y="6021940"/>
                <a:ext cx="2698212" cy="719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18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𝐀𝐁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1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sz="1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1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5" y="6021940"/>
                <a:ext cx="2698212" cy="71942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627784" y="6082279"/>
                <a:ext cx="2207534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6082279"/>
                <a:ext cx="2207534" cy="61093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275856" y="4007386"/>
                <a:ext cx="3744416" cy="93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𝑾</m:t>
                          </m:r>
                        </m:e>
                        <m:sub>
                          <m:r>
                            <a:rPr lang="en-US" sz="18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𝐀𝐁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𝒎</m:t>
                          </m:r>
                        </m:sup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𝟏</m:t>
                          </m:r>
                          <m:r>
                            <a:rPr lang="el-GR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𝟓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</m:e>
                      </m:nary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𝒎</m:t>
                          </m:r>
                        </m:sup>
                        <m:e>
                          <m:r>
                            <a:rPr lang="el-GR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𝟖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𝟑</m:t>
                          </m:r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𝒙</m:t>
                          </m:r>
                        </m:e>
                      </m:nary>
                      <m:r>
                        <a:rPr lang="el-GR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l-GR" sz="18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</m:t>
                      </m:r>
                      <m:r>
                        <a:rPr lang="el-GR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007386"/>
                <a:ext cx="3744416" cy="93378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Ομάδα 64"/>
          <p:cNvGrpSpPr/>
          <p:nvPr/>
        </p:nvGrpSpPr>
        <p:grpSpPr>
          <a:xfrm>
            <a:off x="4492804" y="908720"/>
            <a:ext cx="1907064" cy="805856"/>
            <a:chOff x="6036559" y="1700808"/>
            <a:chExt cx="2116077" cy="805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Ορθογώνιο 65"/>
                <p:cNvSpPr/>
                <p:nvPr/>
              </p:nvSpPr>
              <p:spPr>
                <a:xfrm>
                  <a:off x="6036559" y="1700808"/>
                  <a:ext cx="18582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66" name="Ορθογώνιο 6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6559" y="1700808"/>
                  <a:ext cx="1858234" cy="400110"/>
                </a:xfrm>
                <a:prstGeom prst="rect">
                  <a:avLst/>
                </a:prstGeom>
                <a:blipFill>
                  <a:blip r:embed="rId22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Ορθογώνιο 66"/>
                <p:cNvSpPr/>
                <p:nvPr/>
              </p:nvSpPr>
              <p:spPr>
                <a:xfrm>
                  <a:off x="6082738" y="2078405"/>
                  <a:ext cx="2069898" cy="4282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67" name="Ορθογώνιο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2738" y="2078405"/>
                  <a:ext cx="2069898" cy="428259"/>
                </a:xfrm>
                <a:prstGeom prst="rect">
                  <a:avLst/>
                </a:prstGeom>
                <a:blipFill>
                  <a:blip r:embed="rId23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Ομάδα 49"/>
          <p:cNvGrpSpPr/>
          <p:nvPr/>
        </p:nvGrpSpPr>
        <p:grpSpPr>
          <a:xfrm>
            <a:off x="-36512" y="1556792"/>
            <a:ext cx="3123850" cy="3166611"/>
            <a:chOff x="-36512" y="1556792"/>
            <a:chExt cx="3123850" cy="3166611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-36512" y="1556792"/>
              <a:ext cx="3123850" cy="3166611"/>
              <a:chOff x="-36512" y="3574757"/>
              <a:chExt cx="3123850" cy="3166611"/>
            </a:xfrm>
          </p:grpSpPr>
          <p:grpSp>
            <p:nvGrpSpPr>
              <p:cNvPr id="2" name="Ομάδα 1"/>
              <p:cNvGrpSpPr/>
              <p:nvPr/>
            </p:nvGrpSpPr>
            <p:grpSpPr>
              <a:xfrm>
                <a:off x="-36512" y="3789040"/>
                <a:ext cx="3123850" cy="2952328"/>
                <a:chOff x="-36512" y="3789040"/>
                <a:chExt cx="3123850" cy="2952328"/>
              </a:xfrm>
            </p:grpSpPr>
            <p:cxnSp>
              <p:nvCxnSpPr>
                <p:cNvPr id="3" name="Ευθεία γραμμή σύνδεσης 2"/>
                <p:cNvCxnSpPr/>
                <p:nvPr/>
              </p:nvCxnSpPr>
              <p:spPr bwMode="auto">
                <a:xfrm>
                  <a:off x="564741" y="4521878"/>
                  <a:ext cx="1764000" cy="0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" name="Ευθεία γραμμή σύνδεσης 3"/>
                <p:cNvCxnSpPr/>
                <p:nvPr/>
              </p:nvCxnSpPr>
              <p:spPr bwMode="auto">
                <a:xfrm rot="5400000">
                  <a:off x="1313744" y="5464861"/>
                  <a:ext cx="1908000" cy="0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chemeClr val="bg1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5" name="Ομάδα 4"/>
                <p:cNvGrpSpPr/>
                <p:nvPr/>
              </p:nvGrpSpPr>
              <p:grpSpPr>
                <a:xfrm>
                  <a:off x="-36512" y="3789040"/>
                  <a:ext cx="3123850" cy="2952328"/>
                  <a:chOff x="-36512" y="3789040"/>
                  <a:chExt cx="3123850" cy="2952328"/>
                </a:xfrm>
              </p:grpSpPr>
              <p:grpSp>
                <p:nvGrpSpPr>
                  <p:cNvPr id="6" name="Ομάδα 5"/>
                  <p:cNvGrpSpPr/>
                  <p:nvPr/>
                </p:nvGrpSpPr>
                <p:grpSpPr>
                  <a:xfrm>
                    <a:off x="-36512" y="3789040"/>
                    <a:ext cx="3123850" cy="2952328"/>
                    <a:chOff x="-36512" y="3717032"/>
                    <a:chExt cx="3123850" cy="2952328"/>
                  </a:xfrm>
                </p:grpSpPr>
                <p:grpSp>
                  <p:nvGrpSpPr>
                    <p:cNvPr id="11" name="Ομάδα 10"/>
                    <p:cNvGrpSpPr/>
                    <p:nvPr/>
                  </p:nvGrpSpPr>
                  <p:grpSpPr>
                    <a:xfrm>
                      <a:off x="-36512" y="3717032"/>
                      <a:ext cx="3123850" cy="2952328"/>
                      <a:chOff x="-36512" y="3717032"/>
                      <a:chExt cx="3123850" cy="2952328"/>
                    </a:xfrm>
                  </p:grpSpPr>
                  <p:cxnSp>
                    <p:nvCxnSpPr>
                      <p:cNvPr id="17" name="Ευθεία γραμμή σύνδεσης 16"/>
                      <p:cNvCxnSpPr/>
                      <p:nvPr/>
                    </p:nvCxnSpPr>
                    <p:spPr bwMode="auto">
                      <a:xfrm>
                        <a:off x="539552" y="4005064"/>
                        <a:ext cx="0" cy="2376000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1905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8" name="Ευθεία γραμμή σύνδεσης 17"/>
                      <p:cNvCxnSpPr/>
                      <p:nvPr/>
                    </p:nvCxnSpPr>
                    <p:spPr bwMode="auto">
                      <a:xfrm rot="5400000">
                        <a:off x="1583668" y="5337212"/>
                        <a:ext cx="0" cy="2088232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19050" cap="flat" cmpd="sng" algn="ctr">
                        <a:solidFill>
                          <a:srgbClr val="FFC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19" name="Ορθογώνιο 18"/>
                          <p:cNvSpPr/>
                          <p:nvPr/>
                        </p:nvSpPr>
                        <p:spPr>
                          <a:xfrm>
                            <a:off x="-36512" y="3717032"/>
                            <a:ext cx="787395" cy="369332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l-GR" sz="1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19" name="Ορθογώνιο 18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-36512" y="3717032"/>
                            <a:ext cx="787395" cy="369332"/>
                          </a:xfrm>
                          <a:prstGeom prst="rect">
                            <a:avLst/>
                          </a:prstGeom>
                          <a:blipFill>
                            <a:blip r:embed="rId2"/>
                            <a:stretch>
                              <a:fillRect b="-15000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l-G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mc:AlternateContent xmlns:mc="http://schemas.openxmlformats.org/markup-compatibility/2006" xmlns:a14="http://schemas.microsoft.com/office/drawing/2010/main">
                    <mc:Choice Requires="a14">
                      <p:sp>
                        <p:nvSpPr>
                          <p:cNvPr id="20" name="Ορθογώνιο 19"/>
                          <p:cNvSpPr/>
                          <p:nvPr/>
                        </p:nvSpPr>
                        <p:spPr>
                          <a:xfrm>
                            <a:off x="2304751" y="6300028"/>
                            <a:ext cx="782587" cy="369332"/>
                          </a:xfrm>
                          <a:prstGeom prst="rect">
                            <a:avLst/>
                          </a:prstGeom>
                        </p:spPr>
                        <p:txBody>
                          <a:bodyPr wrap="none">
                            <a:spAutoFit/>
                          </a:bodyPr>
                          <a:lstStyle/>
                          <a:p>
                            <a:pPr/>
                            <a14:m>
                              <m:oMathPara xmlns:m="http://schemas.openxmlformats.org/officeDocument/2006/math">
                                <m:oMathParaPr>
                                  <m:jc m:val="centerGroup"/>
                                </m:oMathParaPr>
                                <m:oMath xmlns:m="http://schemas.openxmlformats.org/officeDocument/2006/math"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oMath>
                              </m:oMathPara>
                            </a14:m>
                            <a:endParaRPr lang="el-GR" sz="1800" dirty="0"/>
                          </a:p>
                        </p:txBody>
                      </p:sp>
                    </mc:Choice>
                    <mc:Fallback xmlns="">
                      <p:sp>
                        <p:nvSpPr>
                          <p:cNvPr id="20" name="Ορθογώνιο 19"/>
                          <p:cNvSpPr>
                            <a:spLocks noRot="1" noChangeAspect="1" noMove="1" noResize="1" noEditPoints="1" noAdjustHandles="1" noChangeArrowheads="1" noChangeShapeType="1" noTextEdit="1"/>
                          </p:cNvSpPr>
                          <p:nvPr/>
                        </p:nvSpPr>
                        <p:spPr>
                          <a:xfrm>
                            <a:off x="2304751" y="6300028"/>
                            <a:ext cx="782587" cy="369332"/>
                          </a:xfrm>
                          <a:prstGeom prst="rect">
                            <a:avLst/>
                          </a:prstGeom>
                          <a:blipFill>
                            <a:blip r:embed="rId3"/>
                            <a:stretch>
                              <a:fillRect b="-14754"/>
                            </a:stretch>
                          </a:blipFill>
                        </p:spPr>
                        <p:txBody>
                          <a:bodyPr/>
                          <a:lstStyle/>
                          <a:p>
                            <a:r>
                              <a:rPr lang="el-GR">
                                <a:noFill/>
                              </a:rPr>
                              <a:t> </a:t>
                            </a:r>
                          </a:p>
                        </p:txBody>
                      </p:sp>
                    </mc:Fallback>
                  </mc:AlternateContent>
                  <p:cxnSp>
                    <p:nvCxnSpPr>
                      <p:cNvPr id="21" name="Ευθεία γραμμή σύνδεσης 20"/>
                      <p:cNvCxnSpPr/>
                      <p:nvPr/>
                    </p:nvCxnSpPr>
                    <p:spPr bwMode="auto">
                      <a:xfrm>
                        <a:off x="1115616" y="6273328"/>
                        <a:ext cx="0" cy="108000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1905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2" name="Ευθεία γραμμή σύνδεσης 21"/>
                      <p:cNvCxnSpPr/>
                      <p:nvPr/>
                    </p:nvCxnSpPr>
                    <p:spPr bwMode="auto">
                      <a:xfrm>
                        <a:off x="1691680" y="6273328"/>
                        <a:ext cx="0" cy="108000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1905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3" name="Ευθεία γραμμή σύνδεσης 22"/>
                      <p:cNvCxnSpPr/>
                      <p:nvPr/>
                    </p:nvCxnSpPr>
                    <p:spPr bwMode="auto">
                      <a:xfrm>
                        <a:off x="2267744" y="6270478"/>
                        <a:ext cx="0" cy="108000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1905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4" name="Ευθεία γραμμή σύνδεσης 23"/>
                      <p:cNvCxnSpPr/>
                      <p:nvPr/>
                    </p:nvCxnSpPr>
                    <p:spPr bwMode="auto">
                      <a:xfrm>
                        <a:off x="527194" y="5949280"/>
                        <a:ext cx="108000" cy="0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1905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5" name="Ευθεία γραμμή σύνδεσης 24"/>
                      <p:cNvCxnSpPr/>
                      <p:nvPr/>
                    </p:nvCxnSpPr>
                    <p:spPr bwMode="auto">
                      <a:xfrm>
                        <a:off x="527195" y="5517232"/>
                        <a:ext cx="108000" cy="0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1905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6" name="Ευθεία γραμμή σύνδεσης 25"/>
                      <p:cNvCxnSpPr/>
                      <p:nvPr/>
                    </p:nvCxnSpPr>
                    <p:spPr bwMode="auto">
                      <a:xfrm>
                        <a:off x="527195" y="5085184"/>
                        <a:ext cx="108000" cy="0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1905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27" name="Ευθεία γραμμή σύνδεσης 26"/>
                      <p:cNvCxnSpPr/>
                      <p:nvPr/>
                    </p:nvCxnSpPr>
                    <p:spPr bwMode="auto">
                      <a:xfrm>
                        <a:off x="527195" y="4653136"/>
                        <a:ext cx="108000" cy="0"/>
                      </a:xfrm>
                      <a:prstGeom prst="line">
                        <a:avLst/>
                      </a:prstGeom>
                      <a:solidFill>
                        <a:srgbClr val="FF0000"/>
                      </a:solidFill>
                      <a:ln w="19050" cap="flat" cmpd="sng" algn="ctr">
                        <a:solidFill>
                          <a:srgbClr val="FFFF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2" name="Ορθογώνιο 11"/>
                        <p:cNvSpPr/>
                        <p:nvPr/>
                      </p:nvSpPr>
                      <p:spPr>
                        <a:xfrm>
                          <a:off x="391529" y="6321677"/>
                          <a:ext cx="2092239" cy="33855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16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       1          2          3</m:t>
                                </m:r>
                              </m:oMath>
                            </m:oMathPara>
                          </a14:m>
                          <a:endParaRPr lang="el-GR" sz="1600" dirty="0"/>
                        </a:p>
                      </p:txBody>
                    </p:sp>
                  </mc:Choice>
                  <mc:Fallback xmlns="">
                    <p:sp>
                      <p:nvSpPr>
                        <p:cNvPr id="12" name="Ορθογώνιο 11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391529" y="6321677"/>
                          <a:ext cx="2092239" cy="338554"/>
                        </a:xfrm>
                        <a:prstGeom prst="rect">
                          <a:avLst/>
                        </a:prstGeom>
                        <a:blipFill>
                          <a:blip r:embed="rId4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3" name="Ορθογώνιο 12"/>
                        <p:cNvSpPr/>
                        <p:nvPr/>
                      </p:nvSpPr>
                      <p:spPr>
                        <a:xfrm>
                          <a:off x="237279" y="4462044"/>
                          <a:ext cx="359393" cy="33855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oMath>
                            </m:oMathPara>
                          </a14:m>
                          <a:endParaRPr lang="en-US" sz="1600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13" name="Ορθογώνιο 12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37279" y="4462044"/>
                          <a:ext cx="359393" cy="338554"/>
                        </a:xfrm>
                        <a:prstGeom prst="rect">
                          <a:avLst/>
                        </a:prstGeom>
                        <a:blipFill>
                          <a:blip r:embed="rId5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4" name="Ορθογώνιο 13"/>
                        <p:cNvSpPr/>
                        <p:nvPr/>
                      </p:nvSpPr>
                      <p:spPr>
                        <a:xfrm>
                          <a:off x="249582" y="4893874"/>
                          <a:ext cx="359393" cy="33855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US" sz="1600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14" name="Ορθογώνιο 13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49582" y="4893874"/>
                          <a:ext cx="359393" cy="338554"/>
                        </a:xfrm>
                        <a:prstGeom prst="rect">
                          <a:avLst/>
                        </a:prstGeom>
                        <a:blipFill>
                          <a:blip r:embed="rId6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5" name="Ορθογώνιο 14"/>
                        <p:cNvSpPr/>
                        <p:nvPr/>
                      </p:nvSpPr>
                      <p:spPr>
                        <a:xfrm>
                          <a:off x="276234" y="5326762"/>
                          <a:ext cx="301562" cy="338554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oMath>
                            </m:oMathPara>
                          </a14:m>
                          <a:endParaRPr lang="en-US" sz="1600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15" name="Ορθογώνιο 14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76234" y="5326762"/>
                          <a:ext cx="301562" cy="338554"/>
                        </a:xfrm>
                        <a:prstGeom prst="rect">
                          <a:avLst/>
                        </a:prstGeom>
                        <a:blipFill>
                          <a:blip r:embed="rId7"/>
                          <a:stretch>
                            <a:fillRect l="-2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16" name="Ορθογώνιο 15"/>
                        <p:cNvSpPr/>
                        <p:nvPr/>
                      </p:nvSpPr>
                      <p:spPr>
                        <a:xfrm>
                          <a:off x="249636" y="5771891"/>
                          <a:ext cx="359393" cy="338554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US" sz="1600" dirty="0" smtClean="0"/>
                        </a:p>
                      </p:txBody>
                    </p:sp>
                  </mc:Choice>
                  <mc:Fallback xmlns="">
                    <p:sp>
                      <p:nvSpPr>
                        <p:cNvPr id="16" name="Ορθογώνιο 15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49636" y="5771891"/>
                          <a:ext cx="359393" cy="338554"/>
                        </a:xfrm>
                        <a:prstGeom prst="rect">
                          <a:avLst/>
                        </a:prstGeom>
                        <a:blipFill>
                          <a:blip r:embed="rId8"/>
                          <a:stretch>
                            <a:fillRect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</p:grpSp>
              <p:sp>
                <p:nvSpPr>
                  <p:cNvPr id="7" name="Οβάλ 6"/>
                  <p:cNvSpPr/>
                  <p:nvPr/>
                </p:nvSpPr>
                <p:spPr bwMode="auto">
                  <a:xfrm>
                    <a:off x="492258" y="6393685"/>
                    <a:ext cx="90000" cy="90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8" name="Οβάλ 7"/>
                  <p:cNvSpPr/>
                  <p:nvPr/>
                </p:nvSpPr>
                <p:spPr bwMode="auto">
                  <a:xfrm>
                    <a:off x="2225038" y="4448801"/>
                    <a:ext cx="90000" cy="900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2700" cap="flat" cmpd="sng" algn="ctr">
                    <a:solidFill>
                      <a:srgbClr val="FF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l-GR" sz="24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9" name="Ορθογώνιο 8"/>
                      <p:cNvSpPr/>
                      <p:nvPr/>
                    </p:nvSpPr>
                    <p:spPr>
                      <a:xfrm>
                        <a:off x="212092" y="6226668"/>
                        <a:ext cx="399468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oMath>
                          </m:oMathPara>
                        </a14:m>
                        <a:endParaRPr lang="el-GR" sz="18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9" name="Ορθογώνιο 8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2092" y="6226668"/>
                        <a:ext cx="399468" cy="369332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0" name="Ορθογώνιο 9"/>
                      <p:cNvSpPr/>
                      <p:nvPr/>
                    </p:nvSpPr>
                    <p:spPr>
                      <a:xfrm>
                        <a:off x="2267744" y="4211796"/>
                        <a:ext cx="399468" cy="3693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8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𝐁</m:t>
                              </m:r>
                            </m:oMath>
                          </m:oMathPara>
                        </a14:m>
                        <a:endParaRPr lang="el-GR" sz="1800" dirty="0">
                          <a:solidFill>
                            <a:srgbClr val="FF0000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0" name="Ορθογώνιο 9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267744" y="4211796"/>
                        <a:ext cx="399468" cy="369332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30" name="Text Box 5"/>
              <p:cNvSpPr txBox="1">
                <a:spLocks noChangeArrowheads="1"/>
              </p:cNvSpPr>
              <p:nvPr/>
            </p:nvSpPr>
            <p:spPr bwMode="auto">
              <a:xfrm>
                <a:off x="685129" y="3574757"/>
                <a:ext cx="1942655" cy="67710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l">
                  <a:defRPr/>
                </a:pPr>
                <a:r>
                  <a:rPr lang="el-GR" sz="1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Κατά μήκος της ευθείας</a:t>
                </a:r>
                <a:r>
                  <a:rPr lang="en-US" sz="1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l-GR" sz="18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</a:t>
                </a:r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y</a:t>
                </a:r>
                <a:r>
                  <a:rPr lang="en-US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 = 3</a:t>
                </a:r>
                <a:r>
                  <a:rPr lang="en-US" sz="2000" b="1" i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x</a:t>
                </a:r>
                <a:endParaRPr lang="el-G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p:cxnSp>
          <p:nvCxnSpPr>
            <p:cNvPr id="68" name="Ευθεία γραμμή σύνδεσης 67"/>
            <p:cNvCxnSpPr>
              <a:endCxn id="8" idx="3"/>
            </p:cNvCxnSpPr>
            <p:nvPr/>
          </p:nvCxnSpPr>
          <p:spPr bwMode="auto">
            <a:xfrm flipV="1">
              <a:off x="569078" y="2507656"/>
              <a:ext cx="1669140" cy="1875494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3166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2" grpId="0"/>
      <p:bldP spid="53" grpId="0"/>
      <p:bldP spid="54" grpId="0"/>
      <p:bldP spid="55" grpId="0" animBg="1"/>
      <p:bldP spid="56" grpId="0"/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14400" y="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3.  ΥΠΟΛΟΓΙΖΟΝΤΑΣ ΤΟ ΕΡΓΟ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476672"/>
            <a:ext cx="9144000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ΈΡΓΟ ΜΕΤΑΒΛΗΤΗΣ ΔΥΝΑΜΗΣ: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212092" y="936433"/>
            <a:ext cx="3888432" cy="380425"/>
            <a:chOff x="2267744" y="1738050"/>
            <a:chExt cx="3888432" cy="38042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267744" y="1738050"/>
                  <a:ext cx="2504212" cy="3804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1738050"/>
                  <a:ext cx="2504212" cy="380425"/>
                </a:xfrm>
                <a:prstGeom prst="rect">
                  <a:avLst/>
                </a:prstGeom>
                <a:blipFill>
                  <a:blip r:embed="rId11"/>
                  <a:stretch>
                    <a:fillRect l="-3163" t="-8065" r="-2433" b="-1935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846330" y="1758435"/>
                  <a:ext cx="130984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̂"/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acc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330" y="1758435"/>
                  <a:ext cx="1309846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5581" t="-24000" r="-23721" b="-28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Ομάδα 6"/>
          <p:cNvGrpSpPr/>
          <p:nvPr/>
        </p:nvGrpSpPr>
        <p:grpSpPr>
          <a:xfrm>
            <a:off x="4492804" y="908720"/>
            <a:ext cx="1907064" cy="805856"/>
            <a:chOff x="6036559" y="1700808"/>
            <a:chExt cx="2116077" cy="805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Ορθογώνιο 7"/>
                <p:cNvSpPr/>
                <p:nvPr/>
              </p:nvSpPr>
              <p:spPr>
                <a:xfrm>
                  <a:off x="6036559" y="1700808"/>
                  <a:ext cx="185823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8" name="Ορθογώνιο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6559" y="1700808"/>
                  <a:ext cx="1858234" cy="400110"/>
                </a:xfrm>
                <a:prstGeom prst="rect">
                  <a:avLst/>
                </a:prstGeom>
                <a:blipFill>
                  <a:blip r:embed="rId1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Ορθογώνιο 8"/>
                <p:cNvSpPr/>
                <p:nvPr/>
              </p:nvSpPr>
              <p:spPr>
                <a:xfrm>
                  <a:off x="6082738" y="2078405"/>
                  <a:ext cx="2069898" cy="4282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sub>
                        </m:sSub>
                        <m:r>
                          <a:rPr lang="en-US" sz="2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 (</m:t>
                        </m:r>
                        <m:r>
                          <a:rPr lang="en-US" sz="2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𝐍</m:t>
                        </m:r>
                        <m:r>
                          <a:rPr lang="en-US" sz="20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2000" dirty="0"/>
                </a:p>
              </p:txBody>
            </p:sp>
          </mc:Choice>
          <mc:Fallback xmlns="">
            <p:sp>
              <p:nvSpPr>
                <p:cNvPr id="9" name="Ορθογώνιο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2738" y="2078405"/>
                  <a:ext cx="2069898" cy="428259"/>
                </a:xfrm>
                <a:prstGeom prst="rect">
                  <a:avLst/>
                </a:prstGeom>
                <a:blipFill>
                  <a:blip r:embed="rId14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Ομάδα 9"/>
          <p:cNvGrpSpPr/>
          <p:nvPr/>
        </p:nvGrpSpPr>
        <p:grpSpPr>
          <a:xfrm>
            <a:off x="55836" y="1628800"/>
            <a:ext cx="3148012" cy="3099572"/>
            <a:chOff x="2992517" y="3645024"/>
            <a:chExt cx="3148012" cy="3099572"/>
          </a:xfrm>
        </p:grpSpPr>
        <p:cxnSp>
          <p:nvCxnSpPr>
            <p:cNvPr id="11" name="Ευθεία γραμμή σύνδεσης 10"/>
            <p:cNvCxnSpPr/>
            <p:nvPr/>
          </p:nvCxnSpPr>
          <p:spPr bwMode="auto">
            <a:xfrm>
              <a:off x="3600088" y="4520137"/>
              <a:ext cx="1764000" cy="0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chemeClr val="bg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Ορθογώνιο 11"/>
                <p:cNvSpPr/>
                <p:nvPr/>
              </p:nvSpPr>
              <p:spPr>
                <a:xfrm>
                  <a:off x="5266277" y="6131298"/>
                  <a:ext cx="37221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1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𝚪</m:t>
                        </m:r>
                      </m:oMath>
                    </m:oMathPara>
                  </a14:m>
                  <a:endParaRPr lang="el-GR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Ορθογώνιο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6277" y="6131298"/>
                  <a:ext cx="372217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" name="Ομάδα 12"/>
            <p:cNvGrpSpPr/>
            <p:nvPr/>
          </p:nvGrpSpPr>
          <p:grpSpPr>
            <a:xfrm>
              <a:off x="2992517" y="3645024"/>
              <a:ext cx="3148012" cy="3099572"/>
              <a:chOff x="2992517" y="3645024"/>
              <a:chExt cx="3148012" cy="3099572"/>
            </a:xfrm>
          </p:grpSpPr>
          <p:grpSp>
            <p:nvGrpSpPr>
              <p:cNvPr id="14" name="Ομάδα 13"/>
              <p:cNvGrpSpPr/>
              <p:nvPr/>
            </p:nvGrpSpPr>
            <p:grpSpPr>
              <a:xfrm>
                <a:off x="2992517" y="3645024"/>
                <a:ext cx="3148012" cy="3099572"/>
                <a:chOff x="2992517" y="3645024"/>
                <a:chExt cx="3148012" cy="3099572"/>
              </a:xfrm>
            </p:grpSpPr>
            <p:grpSp>
              <p:nvGrpSpPr>
                <p:cNvPr id="21" name="Ομάδα 20"/>
                <p:cNvGrpSpPr/>
                <p:nvPr/>
              </p:nvGrpSpPr>
              <p:grpSpPr>
                <a:xfrm>
                  <a:off x="2992517" y="3789040"/>
                  <a:ext cx="3148012" cy="2955556"/>
                  <a:chOff x="-63880" y="3717032"/>
                  <a:chExt cx="3148012" cy="2955556"/>
                </a:xfrm>
              </p:grpSpPr>
              <p:grpSp>
                <p:nvGrpSpPr>
                  <p:cNvPr id="23" name="Ομάδα 22"/>
                  <p:cNvGrpSpPr/>
                  <p:nvPr/>
                </p:nvGrpSpPr>
                <p:grpSpPr>
                  <a:xfrm>
                    <a:off x="-63880" y="3717032"/>
                    <a:ext cx="3148012" cy="2952328"/>
                    <a:chOff x="-63880" y="3717032"/>
                    <a:chExt cx="3148012" cy="2952328"/>
                  </a:xfrm>
                </p:grpSpPr>
                <p:cxnSp>
                  <p:nvCxnSpPr>
                    <p:cNvPr id="29" name="Ευθεία γραμμή σύνδεσης 28"/>
                    <p:cNvCxnSpPr/>
                    <p:nvPr/>
                  </p:nvCxnSpPr>
                  <p:spPr bwMode="auto">
                    <a:xfrm>
                      <a:off x="539552" y="4005064"/>
                      <a:ext cx="0" cy="237600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0" name="Ευθεία γραμμή σύνδεσης 29"/>
                    <p:cNvCxnSpPr/>
                    <p:nvPr/>
                  </p:nvCxnSpPr>
                  <p:spPr bwMode="auto">
                    <a:xfrm rot="5400000">
                      <a:off x="1583668" y="5337212"/>
                      <a:ext cx="0" cy="2088232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1" name="Ορθογώνιο 30"/>
                        <p:cNvSpPr/>
                        <p:nvPr/>
                      </p:nvSpPr>
                      <p:spPr>
                        <a:xfrm>
                          <a:off x="-63880" y="3717032"/>
                          <a:ext cx="787395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800" dirty="0"/>
                        </a:p>
                      </p:txBody>
                    </p:sp>
                  </mc:Choice>
                  <mc:Fallback xmlns="">
                    <p:sp>
                      <p:nvSpPr>
                        <p:cNvPr id="58" name="Ορθογώνιο 57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-63880" y="3717032"/>
                          <a:ext cx="787395" cy="369332"/>
                        </a:xfrm>
                        <a:prstGeom prst="rect">
                          <a:avLst/>
                        </a:prstGeom>
                        <a:blipFill>
                          <a:blip r:embed="rId17"/>
                          <a:stretch>
                            <a:fillRect b="-15000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mc:AlternateContent xmlns:mc="http://schemas.openxmlformats.org/markup-compatibility/2006" xmlns:a14="http://schemas.microsoft.com/office/drawing/2010/main">
                  <mc:Choice Requires="a14">
                    <p:sp>
                      <p:nvSpPr>
                        <p:cNvPr id="32" name="Ορθογώνιο 31"/>
                        <p:cNvSpPr/>
                        <p:nvPr/>
                      </p:nvSpPr>
                      <p:spPr>
                        <a:xfrm>
                          <a:off x="2307957" y="6300028"/>
                          <a:ext cx="776175" cy="369332"/>
                        </a:xfrm>
                        <a:prstGeom prst="rect">
                          <a:avLst/>
                        </a:prstGeom>
                      </p:spPr>
                      <p:txBody>
                        <a:bodyPr wrap="none">
                          <a:spAutoFit/>
                        </a:bodyPr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𝐦</m:t>
                                </m:r>
                                <m:r>
                                  <a:rPr lang="en-US" sz="1800" b="1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l-GR" sz="1800" dirty="0"/>
                        </a:p>
                      </p:txBody>
                    </p:sp>
                  </mc:Choice>
                  <mc:Fallback xmlns="">
                    <p:sp>
                      <p:nvSpPr>
                        <p:cNvPr id="59" name="Ορθογώνιο 58"/>
                        <p:cNvSpPr>
                          <a:spLocks noRot="1" noChangeAspect="1" noMove="1" noResize="1" noEditPoints="1" noAdjustHandles="1" noChangeArrowheads="1" noChangeShapeType="1" noTextEdit="1"/>
                        </p:cNvSpPr>
                        <p:nvPr/>
                      </p:nvSpPr>
                      <p:spPr>
                        <a:xfrm>
                          <a:off x="2307957" y="6300028"/>
                          <a:ext cx="776175" cy="369332"/>
                        </a:xfrm>
                        <a:prstGeom prst="rect">
                          <a:avLst/>
                        </a:prstGeom>
                        <a:blipFill>
                          <a:blip r:embed="rId18"/>
                          <a:stretch>
                            <a:fillRect b="-14754"/>
                          </a:stretch>
                        </a:blipFill>
                      </p:spPr>
                      <p:txBody>
                        <a:bodyPr/>
                        <a:lstStyle/>
                        <a:p>
                          <a:r>
                            <a:rPr lang="el-GR">
                              <a:noFill/>
                            </a:rPr>
                            <a:t> </a:t>
                          </a:r>
                        </a:p>
                      </p:txBody>
                    </p:sp>
                  </mc:Fallback>
                </mc:AlternateContent>
                <p:cxnSp>
                  <p:nvCxnSpPr>
                    <p:cNvPr id="33" name="Ευθεία γραμμή σύνδεσης 32"/>
                    <p:cNvCxnSpPr/>
                    <p:nvPr/>
                  </p:nvCxnSpPr>
                  <p:spPr bwMode="auto">
                    <a:xfrm>
                      <a:off x="1115616" y="6273328"/>
                      <a:ext cx="0" cy="10800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4" name="Ευθεία γραμμή σύνδεσης 33"/>
                    <p:cNvCxnSpPr/>
                    <p:nvPr/>
                  </p:nvCxnSpPr>
                  <p:spPr bwMode="auto">
                    <a:xfrm>
                      <a:off x="1691680" y="6273328"/>
                      <a:ext cx="0" cy="10800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5" name="Ευθεία γραμμή σύνδεσης 34"/>
                    <p:cNvCxnSpPr/>
                    <p:nvPr/>
                  </p:nvCxnSpPr>
                  <p:spPr bwMode="auto">
                    <a:xfrm>
                      <a:off x="2267744" y="6270478"/>
                      <a:ext cx="0" cy="10800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6" name="Ευθεία γραμμή σύνδεσης 35"/>
                    <p:cNvCxnSpPr/>
                    <p:nvPr/>
                  </p:nvCxnSpPr>
                  <p:spPr bwMode="auto">
                    <a:xfrm>
                      <a:off x="527194" y="5949280"/>
                      <a:ext cx="108000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7" name="Ευθεία γραμμή σύνδεσης 36"/>
                    <p:cNvCxnSpPr/>
                    <p:nvPr/>
                  </p:nvCxnSpPr>
                  <p:spPr bwMode="auto">
                    <a:xfrm>
                      <a:off x="527195" y="5517232"/>
                      <a:ext cx="108000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8" name="Ευθεία γραμμή σύνδεσης 37"/>
                    <p:cNvCxnSpPr/>
                    <p:nvPr/>
                  </p:nvCxnSpPr>
                  <p:spPr bwMode="auto">
                    <a:xfrm>
                      <a:off x="527195" y="5085184"/>
                      <a:ext cx="108000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39" name="Ευθεία γραμμή σύνδεσης 38"/>
                    <p:cNvCxnSpPr/>
                    <p:nvPr/>
                  </p:nvCxnSpPr>
                  <p:spPr bwMode="auto">
                    <a:xfrm>
                      <a:off x="527195" y="4653136"/>
                      <a:ext cx="108000" cy="0"/>
                    </a:xfrm>
                    <a:prstGeom prst="line">
                      <a:avLst/>
                    </a:prstGeom>
                    <a:solidFill>
                      <a:srgbClr val="FF0000"/>
                    </a:solidFill>
                    <a:ln w="190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4" name="Ορθογώνιο 23"/>
                      <p:cNvSpPr/>
                      <p:nvPr/>
                    </p:nvSpPr>
                    <p:spPr>
                      <a:xfrm>
                        <a:off x="391529" y="6334034"/>
                        <a:ext cx="2092239" cy="338554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1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1          2          3</m:t>
                              </m:r>
                            </m:oMath>
                          </m:oMathPara>
                        </a14:m>
                        <a:endParaRPr lang="el-GR" sz="1600" dirty="0"/>
                      </a:p>
                    </p:txBody>
                  </p:sp>
                </mc:Choice>
                <mc:Fallback xmlns="">
                  <p:sp>
                    <p:nvSpPr>
                      <p:cNvPr id="51" name="Ορθογώνιο 50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1529" y="6334034"/>
                        <a:ext cx="2092239" cy="338554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Ορθογώνιο 24"/>
                      <p:cNvSpPr/>
                      <p:nvPr/>
                    </p:nvSpPr>
                    <p:spPr>
                      <a:xfrm>
                        <a:off x="237279" y="4462044"/>
                        <a:ext cx="359393" cy="338554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oMath>
                          </m:oMathPara>
                        </a14:m>
                        <a:endParaRPr lang="en-US" sz="1600" dirty="0" smtClean="0"/>
                      </a:p>
                    </p:txBody>
                  </p:sp>
                </mc:Choice>
                <mc:Fallback xmlns="">
                  <p:sp>
                    <p:nvSpPr>
                      <p:cNvPr id="52" name="Ορθογώνιο 51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37279" y="4462044"/>
                        <a:ext cx="359393" cy="338554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6" name="Ορθογώνιο 25"/>
                      <p:cNvSpPr/>
                      <p:nvPr/>
                    </p:nvSpPr>
                    <p:spPr>
                      <a:xfrm>
                        <a:off x="249582" y="4893874"/>
                        <a:ext cx="359393" cy="338554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oMath>
                          </m:oMathPara>
                        </a14:m>
                        <a:endParaRPr lang="en-US" sz="1600" dirty="0" smtClean="0"/>
                      </a:p>
                    </p:txBody>
                  </p:sp>
                </mc:Choice>
                <mc:Fallback xmlns="">
                  <p:sp>
                    <p:nvSpPr>
                      <p:cNvPr id="53" name="Ορθογώνιο 52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9582" y="4893874"/>
                        <a:ext cx="359393" cy="338554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Ορθογώνιο 26"/>
                      <p:cNvSpPr/>
                      <p:nvPr/>
                    </p:nvSpPr>
                    <p:spPr>
                      <a:xfrm>
                        <a:off x="276234" y="5326762"/>
                        <a:ext cx="301562" cy="338554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oMath>
                          </m:oMathPara>
                        </a14:m>
                        <a:endParaRPr lang="en-US" sz="1600" dirty="0" smtClean="0"/>
                      </a:p>
                    </p:txBody>
                  </p:sp>
                </mc:Choice>
                <mc:Fallback xmlns="">
                  <p:sp>
                    <p:nvSpPr>
                      <p:cNvPr id="54" name="Ορθογώνιο 53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76234" y="5326762"/>
                        <a:ext cx="301562" cy="338554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 l="-2041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8" name="Ορθογώνιο 27"/>
                      <p:cNvSpPr/>
                      <p:nvPr/>
                    </p:nvSpPr>
                    <p:spPr>
                      <a:xfrm>
                        <a:off x="249636" y="5771891"/>
                        <a:ext cx="359393" cy="338554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16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m:oMathPara>
                        </a14:m>
                        <a:endParaRPr lang="en-US" sz="1600" dirty="0" smtClean="0"/>
                      </a:p>
                    </p:txBody>
                  </p:sp>
                </mc:Choice>
                <mc:Fallback xmlns="">
                  <p:sp>
                    <p:nvSpPr>
                      <p:cNvPr id="55" name="Ορθογώνιο 54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49636" y="5771891"/>
                        <a:ext cx="359393" cy="338554"/>
                      </a:xfrm>
                      <a:prstGeom prst="rect">
                        <a:avLst/>
                      </a:prstGeom>
                      <a:blipFill>
                        <a:blip r:embed="rId2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22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3709465" y="3645024"/>
                  <a:ext cx="1942655" cy="6771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l">
                    <a:defRPr/>
                  </a:pPr>
                  <a:r>
                    <a:rPr lang="el-GR" sz="18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Κατά μήκος της διαδρομής</a:t>
                  </a:r>
                  <a:r>
                    <a:rPr lang="en-US" sz="18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</a:t>
                  </a:r>
                  <a:r>
                    <a:rPr lang="el-GR" sz="18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 </a:t>
                  </a:r>
                  <a:r>
                    <a:rPr lang="el-GR" sz="2000" b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ΑΓΒ</a:t>
                  </a:r>
                  <a:endPara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  <p:cxnSp>
            <p:nvCxnSpPr>
              <p:cNvPr id="15" name="Ευθεία γραμμή σύνδεσης 14"/>
              <p:cNvCxnSpPr/>
              <p:nvPr/>
            </p:nvCxnSpPr>
            <p:spPr bwMode="auto">
              <a:xfrm>
                <a:off x="3634193" y="6425775"/>
                <a:ext cx="1689948" cy="0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6" name="Ευθεία γραμμή σύνδεσης 15"/>
              <p:cNvCxnSpPr/>
              <p:nvPr/>
            </p:nvCxnSpPr>
            <p:spPr bwMode="auto">
              <a:xfrm rot="5400000">
                <a:off x="4373017" y="5471404"/>
                <a:ext cx="1908000" cy="0"/>
              </a:xfrm>
              <a:prstGeom prst="line">
                <a:avLst/>
              </a:prstGeom>
              <a:solidFill>
                <a:srgbClr val="FF0000"/>
              </a:solidFill>
              <a:ln w="285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Ορθογώνιο 16"/>
                  <p:cNvSpPr/>
                  <p:nvPr/>
                </p:nvSpPr>
                <p:spPr>
                  <a:xfrm>
                    <a:off x="3258462" y="6255704"/>
                    <a:ext cx="39946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</m:oMath>
                      </m:oMathPara>
                    </a14:m>
                    <a:endParaRPr lang="el-GR" sz="1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Ορθογώνιο 7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58462" y="6255704"/>
                    <a:ext cx="399468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Ορθογώνιο 17"/>
                  <p:cNvSpPr/>
                  <p:nvPr/>
                </p:nvSpPr>
                <p:spPr>
                  <a:xfrm>
                    <a:off x="5292080" y="4240832"/>
                    <a:ext cx="399468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oMath>
                      </m:oMathPara>
                    </a14:m>
                    <a:endParaRPr lang="el-GR" sz="18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Ορθογώνιο 7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92080" y="4240832"/>
                    <a:ext cx="399468" cy="36933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Οβάλ 18"/>
              <p:cNvSpPr/>
              <p:nvPr/>
            </p:nvSpPr>
            <p:spPr bwMode="auto">
              <a:xfrm>
                <a:off x="3563888" y="6406042"/>
                <a:ext cx="90000" cy="90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Οβάλ 19"/>
              <p:cNvSpPr/>
              <p:nvPr/>
            </p:nvSpPr>
            <p:spPr bwMode="auto">
              <a:xfrm>
                <a:off x="5274088" y="4458077"/>
                <a:ext cx="90000" cy="90000"/>
              </a:xfrm>
              <a:prstGeom prst="ellipse">
                <a:avLst/>
              </a:prstGeom>
              <a:solidFill>
                <a:srgbClr val="FF0000"/>
              </a:solidFill>
              <a:ln w="127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Ορθογώνιο 39"/>
              <p:cNvSpPr/>
              <p:nvPr/>
            </p:nvSpPr>
            <p:spPr>
              <a:xfrm>
                <a:off x="3169322" y="1700808"/>
                <a:ext cx="2266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18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l-GR" sz="18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  <m:r>
                            <a:rPr lang="en-US" sz="18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  <m:r>
                        <a:rPr lang="en-US" sz="1800" b="1" i="1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18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l-GR" sz="18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l-GR" sz="18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  <m:r>
                            <a:rPr lang="en-US" sz="18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𝐁</m:t>
                          </m:r>
                        </m:sub>
                      </m:sSub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40" name="Ορθογώνιο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322" y="1700808"/>
                <a:ext cx="2266774" cy="369332"/>
              </a:xfrm>
              <a:prstGeom prst="rect">
                <a:avLst/>
              </a:prstGeom>
              <a:blipFill>
                <a:blip r:embed="rId2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286873" y="4365104"/>
                <a:ext cx="2293239" cy="961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l-GR" sz="18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𝚪𝚩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l-GR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l-GR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𝟗</m:t>
                          </m:r>
                          <m:r>
                            <a:rPr lang="en-US" sz="18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𝐦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𝒚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sz="1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873" y="4365104"/>
                <a:ext cx="2293239" cy="961289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Ορθογώνιο 43"/>
          <p:cNvSpPr/>
          <p:nvPr/>
        </p:nvSpPr>
        <p:spPr>
          <a:xfrm>
            <a:off x="3166699" y="2204864"/>
            <a:ext cx="2701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Διαδρομή  ΑΓ:  </a:t>
            </a:r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   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el-G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868144" y="2204864"/>
                <a:ext cx="1765483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d>
                        <m:d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2204864"/>
                <a:ext cx="1765483" cy="345159"/>
              </a:xfrm>
              <a:prstGeom prst="rect">
                <a:avLst/>
              </a:prstGeom>
              <a:blipFill>
                <a:blip r:embed="rId30"/>
                <a:stretch>
                  <a:fillRect l="-4498" t="-10714" r="-18339" b="-2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Ομάδα 76"/>
          <p:cNvGrpSpPr/>
          <p:nvPr/>
        </p:nvGrpSpPr>
        <p:grpSpPr>
          <a:xfrm>
            <a:off x="1192161" y="4072172"/>
            <a:ext cx="610978" cy="925987"/>
            <a:chOff x="1192161" y="4072172"/>
            <a:chExt cx="610978" cy="925987"/>
          </a:xfrm>
        </p:grpSpPr>
        <p:cxnSp>
          <p:nvCxnSpPr>
            <p:cNvPr id="47" name="Ευθύγραμμο βέλος σύνδεσης 46"/>
            <p:cNvCxnSpPr/>
            <p:nvPr/>
          </p:nvCxnSpPr>
          <p:spPr bwMode="auto">
            <a:xfrm>
              <a:off x="1320182" y="4404475"/>
              <a:ext cx="288032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Ορθογώνιο 47"/>
                <p:cNvSpPr/>
                <p:nvPr/>
              </p:nvSpPr>
              <p:spPr>
                <a:xfrm>
                  <a:off x="1192161" y="4072172"/>
                  <a:ext cx="5245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oMath>
                    </m:oMathPara>
                  </a14:m>
                  <a:endParaRPr lang="el-GR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Ορθογώνιο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161" y="4072172"/>
                  <a:ext cx="524503" cy="36933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Ευθύγραμμο βέλος σύνδεσης 48"/>
            <p:cNvCxnSpPr/>
            <p:nvPr/>
          </p:nvCxnSpPr>
          <p:spPr bwMode="auto">
            <a:xfrm rot="5400000">
              <a:off x="1179588" y="4664859"/>
              <a:ext cx="50400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Ορθογώνιο 49"/>
                <p:cNvSpPr/>
                <p:nvPr/>
              </p:nvSpPr>
              <p:spPr>
                <a:xfrm>
                  <a:off x="1413289" y="4595228"/>
                  <a:ext cx="389850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Ορθογώνιο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3289" y="4595228"/>
                  <a:ext cx="389850" cy="402931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Ορθογώνιο 50"/>
              <p:cNvSpPr/>
              <p:nvPr/>
            </p:nvSpPr>
            <p:spPr>
              <a:xfrm>
                <a:off x="3254984" y="2564904"/>
                <a:ext cx="2109104" cy="933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n-US" sz="18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𝐀</m:t>
                          </m:r>
                          <m:r>
                            <a:rPr lang="el-GR" sz="18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𝚪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8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sup>
                        <m:e>
                          <m:acc>
                            <m:accPr>
                              <m:chr m:val="⃗"/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51" name="Ορθογώνιο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984" y="2564904"/>
                <a:ext cx="2109104" cy="933782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Ορθογώνιο 51"/>
              <p:cNvSpPr/>
              <p:nvPr/>
            </p:nvSpPr>
            <p:spPr>
              <a:xfrm>
                <a:off x="3221393" y="3489790"/>
                <a:ext cx="2626039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⊥</m:t>
                      </m:r>
                      <m:r>
                        <a:rPr lang="en-US" sz="18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l-GR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⇒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acc>
                        <m:accPr>
                          <m:chr m:val="⃗"/>
                          <m:ctrlP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l-GR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52" name="Ορθογώνιο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393" y="3489790"/>
                <a:ext cx="2626039" cy="402931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Ομάδα 77"/>
          <p:cNvGrpSpPr/>
          <p:nvPr/>
        </p:nvGrpSpPr>
        <p:grpSpPr>
          <a:xfrm>
            <a:off x="5796136" y="2691863"/>
            <a:ext cx="1437097" cy="1092277"/>
            <a:chOff x="5796136" y="2691863"/>
            <a:chExt cx="1437097" cy="1092277"/>
          </a:xfrm>
        </p:grpSpPr>
        <p:sp>
          <p:nvSpPr>
            <p:cNvPr id="53" name="Δεξί άγκιστρο 52"/>
            <p:cNvSpPr/>
            <p:nvPr/>
          </p:nvSpPr>
          <p:spPr bwMode="auto">
            <a:xfrm>
              <a:off x="5796136" y="2691863"/>
              <a:ext cx="288032" cy="1092277"/>
            </a:xfrm>
            <a:prstGeom prst="rightBrace">
              <a:avLst>
                <a:gd name="adj1" fmla="val 27457"/>
                <a:gd name="adj2" fmla="val 50000"/>
              </a:avLst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Ορθογώνιο 53"/>
                <p:cNvSpPr/>
                <p:nvPr/>
              </p:nvSpPr>
              <p:spPr>
                <a:xfrm>
                  <a:off x="6106065" y="3059668"/>
                  <a:ext cx="112716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el-GR" sz="1800" b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𝚪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l-GR" sz="1800" dirty="0"/>
                </a:p>
              </p:txBody>
            </p:sp>
          </mc:Choice>
          <mc:Fallback xmlns="">
            <p:sp>
              <p:nvSpPr>
                <p:cNvPr id="54" name="Ορθογώνιο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6065" y="3059668"/>
                  <a:ext cx="1127168" cy="369332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Ορθογώνιο 54"/>
          <p:cNvSpPr/>
          <p:nvPr/>
        </p:nvSpPr>
        <p:spPr>
          <a:xfrm>
            <a:off x="3226295" y="4005064"/>
            <a:ext cx="265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Διαδρομή  ΓΒ:  </a:t>
            </a:r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3    </a:t>
            </a:r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endParaRPr lang="el-GR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940152" y="4005064"/>
                <a:ext cx="2288255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  <m:d>
                        <m:d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𝟐𝟒</m:t>
                      </m:r>
                      <m:acc>
                        <m:accPr>
                          <m:chr m:val="̂"/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4005064"/>
                <a:ext cx="2288255" cy="345159"/>
              </a:xfrm>
              <a:prstGeom prst="rect">
                <a:avLst/>
              </a:prstGeom>
              <a:blipFill>
                <a:blip r:embed="rId36"/>
                <a:stretch>
                  <a:fillRect l="-3191" t="-10526" r="-13830" b="-298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3" name="Ομάδα 82"/>
          <p:cNvGrpSpPr/>
          <p:nvPr/>
        </p:nvGrpSpPr>
        <p:grpSpPr>
          <a:xfrm>
            <a:off x="1979712" y="3140968"/>
            <a:ext cx="965914" cy="850941"/>
            <a:chOff x="1979712" y="3140968"/>
            <a:chExt cx="965914" cy="8509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Ορθογώνιο 56"/>
                <p:cNvSpPr/>
                <p:nvPr/>
              </p:nvSpPr>
              <p:spPr>
                <a:xfrm>
                  <a:off x="1979712" y="3140968"/>
                  <a:ext cx="52450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oMath>
                    </m:oMathPara>
                  </a14:m>
                  <a:endParaRPr lang="el-GR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Ορθογώνιο 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3140968"/>
                  <a:ext cx="524503" cy="369332"/>
                </a:xfrm>
                <a:prstGeom prst="rect">
                  <a:avLst/>
                </a:prstGeom>
                <a:blipFill>
                  <a:blip r:embed="rId37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Ευθύγραμμο βέλος σύνδεσης 57"/>
            <p:cNvCxnSpPr/>
            <p:nvPr/>
          </p:nvCxnSpPr>
          <p:spPr bwMode="auto">
            <a:xfrm rot="16200000">
              <a:off x="2245710" y="3284985"/>
              <a:ext cx="288032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9" name="Ευθύγραμμο βέλος σύνδεσης 58"/>
            <p:cNvCxnSpPr/>
            <p:nvPr/>
          </p:nvCxnSpPr>
          <p:spPr bwMode="auto">
            <a:xfrm>
              <a:off x="2400743" y="3311010"/>
              <a:ext cx="288904" cy="680899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Ορθογώνιο 59"/>
                <p:cNvSpPr/>
                <p:nvPr/>
              </p:nvSpPr>
              <p:spPr>
                <a:xfrm>
                  <a:off x="2555776" y="3501008"/>
                  <a:ext cx="389850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1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Ορθογώνιο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5776" y="3501008"/>
                  <a:ext cx="389850" cy="402931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Ορθογώνιο 61"/>
              <p:cNvSpPr/>
              <p:nvPr/>
            </p:nvSpPr>
            <p:spPr>
              <a:xfrm>
                <a:off x="35496" y="5301208"/>
                <a:ext cx="3173496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𝑭</m:t>
                          </m:r>
                        </m:e>
                      </m:acc>
                      <m:r>
                        <a:rPr lang="en-US" sz="18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𝒚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𝟓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𝒚</m:t>
                          </m:r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𝟐𝟒</m:t>
                          </m:r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62" name="Ορθογώνιο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301208"/>
                <a:ext cx="3173496" cy="402931"/>
              </a:xfrm>
              <a:prstGeom prst="rect">
                <a:avLst/>
              </a:prstGeom>
              <a:blipFill>
                <a:blip r:embed="rId39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Ομάδα 71"/>
          <p:cNvGrpSpPr/>
          <p:nvPr/>
        </p:nvGrpSpPr>
        <p:grpSpPr>
          <a:xfrm>
            <a:off x="3272688" y="5085184"/>
            <a:ext cx="795637" cy="657372"/>
            <a:chOff x="3272688" y="5434223"/>
            <a:chExt cx="795637" cy="657372"/>
          </a:xfrm>
        </p:grpSpPr>
        <p:cxnSp>
          <p:nvCxnSpPr>
            <p:cNvPr id="64" name="Ευθεία γραμμή σύνδεσης 63"/>
            <p:cNvCxnSpPr/>
            <p:nvPr/>
          </p:nvCxnSpPr>
          <p:spPr bwMode="auto">
            <a:xfrm flipV="1">
              <a:off x="3272688" y="5688664"/>
              <a:ext cx="579232" cy="402931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3635514" y="5434223"/>
                  <a:ext cx="4328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l-GR" sz="1800" b="1" dirty="0"/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5514" y="5434223"/>
                  <a:ext cx="432811" cy="276999"/>
                </a:xfrm>
                <a:prstGeom prst="rect">
                  <a:avLst/>
                </a:prstGeom>
                <a:blipFill>
                  <a:blip r:embed="rId40"/>
                  <a:stretch>
                    <a:fillRect l="-11268" r="-5634" b="-869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3" name="Ομάδα 72"/>
          <p:cNvGrpSpPr/>
          <p:nvPr/>
        </p:nvGrpSpPr>
        <p:grpSpPr>
          <a:xfrm>
            <a:off x="4784856" y="5096185"/>
            <a:ext cx="651240" cy="668929"/>
            <a:chOff x="4784856" y="5445224"/>
            <a:chExt cx="651240" cy="668929"/>
          </a:xfrm>
        </p:grpSpPr>
        <p:cxnSp>
          <p:nvCxnSpPr>
            <p:cNvPr id="65" name="Ευθεία γραμμή σύνδεσης 64"/>
            <p:cNvCxnSpPr/>
            <p:nvPr/>
          </p:nvCxnSpPr>
          <p:spPr bwMode="auto">
            <a:xfrm flipV="1">
              <a:off x="4784856" y="5711222"/>
              <a:ext cx="579232" cy="402931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5003285" y="5445224"/>
                  <a:ext cx="43281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l-GR" sz="1800" b="1" dirty="0"/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3285" y="5445224"/>
                  <a:ext cx="432811" cy="276999"/>
                </a:xfrm>
                <a:prstGeom prst="rect">
                  <a:avLst/>
                </a:prstGeom>
                <a:blipFill>
                  <a:blip r:embed="rId41"/>
                  <a:stretch>
                    <a:fillRect l="-11268" r="-5634" b="-888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Ορθογώνιο 67"/>
              <p:cNvSpPr/>
              <p:nvPr/>
            </p:nvSpPr>
            <p:spPr>
              <a:xfrm>
                <a:off x="3358537" y="5805264"/>
                <a:ext cx="1933543" cy="4029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𝑭</m:t>
                          </m:r>
                        </m:e>
                      </m:acc>
                      <m:r>
                        <a:rPr lang="en-US" sz="18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𝒚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=−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𝟐𝟒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𝒅𝒚</m:t>
                      </m:r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68" name="Ορθογώνιο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8537" y="5805264"/>
                <a:ext cx="1933543" cy="402931"/>
              </a:xfrm>
              <a:prstGeom prst="rect">
                <a:avLst/>
              </a:prstGeom>
              <a:blipFill>
                <a:blip r:embed="rId42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Ευθεία γραμμή σύνδεσης 70"/>
          <p:cNvCxnSpPr/>
          <p:nvPr/>
        </p:nvCxnSpPr>
        <p:spPr bwMode="auto">
          <a:xfrm flipV="1">
            <a:off x="3059832" y="3933056"/>
            <a:ext cx="6084168" cy="0"/>
          </a:xfrm>
          <a:prstGeom prst="line">
            <a:avLst/>
          </a:prstGeom>
          <a:solidFill>
            <a:srgbClr val="FF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422930" y="5877272"/>
                <a:ext cx="26855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l-GR" sz="18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𝚪𝚩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𝟐𝟒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𝟗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𝟎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   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930" y="5877272"/>
                <a:ext cx="2685574" cy="369332"/>
              </a:xfrm>
              <a:prstGeom prst="rect">
                <a:avLst/>
              </a:prstGeom>
              <a:blipFill>
                <a:blip r:embed="rId4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480448" y="6444044"/>
                <a:ext cx="2124000" cy="36933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l-GR" sz="1800" b="1" i="0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𝚪𝚩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𝟐𝟏𝟔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18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𝐉𝐨𝐮𝐥𝐞</m:t>
                      </m:r>
                    </m:oMath>
                  </m:oMathPara>
                </a14:m>
                <a:endParaRPr lang="el-GR" sz="1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448" y="6444044"/>
                <a:ext cx="2124000" cy="369332"/>
              </a:xfrm>
              <a:prstGeom prst="rect">
                <a:avLst/>
              </a:prstGeom>
              <a:blipFill>
                <a:blip r:embed="rId44"/>
                <a:stretch>
                  <a:fillRect r="-287" b="-1311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Ορθογώνιο 78"/>
              <p:cNvSpPr/>
              <p:nvPr/>
            </p:nvSpPr>
            <p:spPr>
              <a:xfrm>
                <a:off x="2987824" y="5324582"/>
                <a:ext cx="25338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𝟓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𝒚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𝟐𝟒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𝒅𝒚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(</m:t>
                      </m:r>
                      <m:acc>
                        <m:accPr>
                          <m:chr m:val="̂"/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𝒋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l-GR" sz="1800" dirty="0"/>
              </a:p>
            </p:txBody>
          </p:sp>
        </mc:Choice>
        <mc:Fallback xmlns="">
          <p:sp>
            <p:nvSpPr>
              <p:cNvPr id="79" name="Ορθογώνιο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324582"/>
                <a:ext cx="2533899" cy="369332"/>
              </a:xfrm>
              <a:prstGeom prst="rect">
                <a:avLst/>
              </a:prstGeom>
              <a:blipFill>
                <a:blip r:embed="rId45"/>
                <a:stretch>
                  <a:fillRect t="-4918" r="-3846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Ομάδα 81"/>
          <p:cNvGrpSpPr/>
          <p:nvPr/>
        </p:nvGrpSpPr>
        <p:grpSpPr>
          <a:xfrm>
            <a:off x="5388323" y="4664858"/>
            <a:ext cx="2532140" cy="1428437"/>
            <a:chOff x="5388323" y="4664858"/>
            <a:chExt cx="2532140" cy="1428437"/>
          </a:xfrm>
        </p:grpSpPr>
        <p:sp>
          <p:nvSpPr>
            <p:cNvPr id="76" name="Δεξί άγκιστρο 75"/>
            <p:cNvSpPr/>
            <p:nvPr/>
          </p:nvSpPr>
          <p:spPr bwMode="auto">
            <a:xfrm>
              <a:off x="5388323" y="4664858"/>
              <a:ext cx="288032" cy="1428437"/>
            </a:xfrm>
            <a:prstGeom prst="rightBrace">
              <a:avLst>
                <a:gd name="adj1" fmla="val 27457"/>
                <a:gd name="adj2" fmla="val 50000"/>
              </a:avLst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5638760" y="4869160"/>
                  <a:ext cx="2281703" cy="9337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l-GR" sz="18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𝚪𝚩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limLoc m:val="undOvr"/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a:rPr lang="el-GR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el-GR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𝟗</m:t>
                            </m:r>
                            <m:r>
                              <a:rPr lang="en-US" sz="1800" b="1" i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𝐦</m:t>
                            </m:r>
                          </m:sup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−</m:t>
                            </m:r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𝟐𝟒</m:t>
                            </m:r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 </m:t>
                            </m:r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𝒅𝒚</m:t>
                            </m:r>
                          </m:e>
                        </m:nary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  <m:t>=</m:t>
                        </m:r>
                      </m:oMath>
                    </m:oMathPara>
                  </a14:m>
                  <a:endParaRPr lang="el-GR" sz="18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8760" y="4869160"/>
                  <a:ext cx="2281703" cy="933782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7765717" y="4869160"/>
                <a:ext cx="1193324" cy="9337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−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𝟐𝟒</m:t>
                      </m:r>
                      <m:nary>
                        <m:naryPr>
                          <m:limLoc m:val="undOvr"/>
                          <m:ctrlP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r>
                            <a:rPr lang="el-GR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𝟎</m:t>
                          </m:r>
                        </m:sub>
                        <m:sup>
                          <m:r>
                            <a:rPr lang="el-GR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𝟗</m:t>
                          </m:r>
                          <m:r>
                            <a:rPr lang="en-US" sz="1800" b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𝐦</m:t>
                          </m:r>
                        </m:sup>
                        <m:e>
                          <m:r>
                            <a:rPr lang="en-US" sz="18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𝒅𝒚</m:t>
                          </m:r>
                        </m:e>
                      </m:nary>
                    </m:oMath>
                  </m:oMathPara>
                </a14:m>
                <a:endParaRPr lang="el-GR" sz="1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717" y="4869160"/>
                <a:ext cx="1193324" cy="933782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Ομάδα 87"/>
          <p:cNvGrpSpPr/>
          <p:nvPr/>
        </p:nvGrpSpPr>
        <p:grpSpPr>
          <a:xfrm>
            <a:off x="5435945" y="1753928"/>
            <a:ext cx="3154364" cy="5072045"/>
            <a:chOff x="5435945" y="1753928"/>
            <a:chExt cx="3154364" cy="5072045"/>
          </a:xfrm>
        </p:grpSpPr>
        <p:grpSp>
          <p:nvGrpSpPr>
            <p:cNvPr id="87" name="Ομάδα 86"/>
            <p:cNvGrpSpPr/>
            <p:nvPr/>
          </p:nvGrpSpPr>
          <p:grpSpPr>
            <a:xfrm>
              <a:off x="6101916" y="3059668"/>
              <a:ext cx="2488393" cy="3766305"/>
              <a:chOff x="6101916" y="3059668"/>
              <a:chExt cx="2488393" cy="3766305"/>
            </a:xfrm>
          </p:grpSpPr>
          <p:sp>
            <p:nvSpPr>
              <p:cNvPr id="84" name="Ορθογώνιο 83"/>
              <p:cNvSpPr/>
              <p:nvPr/>
            </p:nvSpPr>
            <p:spPr bwMode="auto">
              <a:xfrm>
                <a:off x="6101916" y="3059668"/>
                <a:ext cx="1131317" cy="395512"/>
              </a:xfrm>
              <a:prstGeom prst="rect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5" name="Ορθογώνιο 84"/>
              <p:cNvSpPr/>
              <p:nvPr/>
            </p:nvSpPr>
            <p:spPr bwMode="auto">
              <a:xfrm>
                <a:off x="6502309" y="6430461"/>
                <a:ext cx="2088000" cy="395512"/>
              </a:xfrm>
              <a:prstGeom prst="rect">
                <a:avLst/>
              </a:prstGeom>
              <a:noFill/>
              <a:ln w="28575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Ορθογώνιο 85"/>
                <p:cNvSpPr/>
                <p:nvPr/>
              </p:nvSpPr>
              <p:spPr>
                <a:xfrm>
                  <a:off x="5435945" y="1753928"/>
                  <a:ext cx="2664447" cy="369332"/>
                </a:xfrm>
                <a:prstGeom prst="rect">
                  <a:avLst/>
                </a:prstGeom>
                <a:ln w="28575">
                  <a:solidFill>
                    <a:schemeClr val="bg1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 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𝑾</m:t>
                            </m:r>
                          </m:e>
                          <m:sub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𝐀</m:t>
                            </m:r>
                            <m:r>
                              <a:rPr lang="el-GR" sz="1800" b="1" i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𝚪</m:t>
                            </m:r>
                            <m:r>
                              <a:rPr lang="en-US" sz="1800" b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𝐁</m:t>
                            </m:r>
                          </m:sub>
                        </m:s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𝟐𝟏𝟔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𝐉𝐨𝐮𝐥𝐞</m:t>
                        </m:r>
                      </m:oMath>
                    </m:oMathPara>
                  </a14:m>
                  <a:endParaRPr lang="el-GR" sz="1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Ορθογώνιο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5945" y="1753928"/>
                  <a:ext cx="2664447" cy="369332"/>
                </a:xfrm>
                <a:prstGeom prst="rect">
                  <a:avLst/>
                </a:prstGeom>
                <a:blipFill>
                  <a:blip r:embed="rId48"/>
                  <a:stretch>
                    <a:fillRect b="-7692"/>
                  </a:stretch>
                </a:blipFill>
                <a:ln w="28575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7942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4" grpId="0"/>
      <p:bldP spid="45" grpId="0"/>
      <p:bldP spid="51" grpId="0"/>
      <p:bldP spid="52" grpId="0"/>
      <p:bldP spid="55" grpId="0"/>
      <p:bldP spid="56" grpId="0"/>
      <p:bldP spid="62" grpId="0"/>
      <p:bldP spid="68" grpId="0"/>
      <p:bldP spid="74" grpId="0"/>
      <p:bldP spid="75" grpId="0"/>
      <p:bldP spid="79" grpId="0"/>
      <p:bldP spid="8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18660" y="-45387"/>
            <a:ext cx="9125339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ΘΕΩΡΗΜΑ </a:t>
            </a:r>
            <a:endParaRPr lang="el-GR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ΕΡΓΟΥ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ΚΙΝΗΤΙΚΗΣ ΕΝΕΡΓΕΙΑΣ:</a:t>
            </a:r>
          </a:p>
        </p:txBody>
      </p:sp>
      <p:sp>
        <p:nvSpPr>
          <p:cNvPr id="4" name="Text Box 46"/>
          <p:cNvSpPr txBox="1">
            <a:spLocks noChangeArrowheads="1"/>
          </p:cNvSpPr>
          <p:nvPr/>
        </p:nvSpPr>
        <p:spPr bwMode="auto">
          <a:xfrm>
            <a:off x="385763" y="6351588"/>
            <a:ext cx="300037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Στη γενική αυτή περίπτωση:</a:t>
            </a:r>
          </a:p>
        </p:txBody>
      </p:sp>
      <p:sp>
        <p:nvSpPr>
          <p:cNvPr id="5" name="Text Box 47"/>
          <p:cNvSpPr txBox="1">
            <a:spLocks noChangeArrowheads="1"/>
          </p:cNvSpPr>
          <p:nvPr/>
        </p:nvSpPr>
        <p:spPr bwMode="auto">
          <a:xfrm>
            <a:off x="3581400" y="6324600"/>
            <a:ext cx="1263650" cy="3778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n-US" b="1" i="1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net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</a:t>
            </a:r>
            <a:endParaRPr lang="el-GR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911" y="5157192"/>
            <a:ext cx="7849457" cy="437492"/>
          </a:xfrm>
          <a:prstGeom prst="rect">
            <a:avLst/>
          </a:prstGeom>
          <a:blipFill rotWithShape="1">
            <a:blip r:embed="rId2"/>
            <a:stretch>
              <a:fillRect b="-8333"/>
            </a:stretch>
          </a:blipFill>
        </p:spPr>
        <p:txBody>
          <a:bodyPr/>
          <a:lstStyle/>
          <a:p>
            <a:r>
              <a:rPr lang="el-GR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5727812"/>
            <a:ext cx="6871496" cy="462114"/>
          </a:xfrm>
          <a:prstGeom prst="rect">
            <a:avLst/>
          </a:prstGeom>
          <a:blipFill rotWithShape="1">
            <a:blip r:embed="rId3"/>
            <a:stretch>
              <a:fillRect b="-5333"/>
            </a:stretch>
          </a:blipFill>
        </p:spPr>
        <p:txBody>
          <a:bodyPr/>
          <a:lstStyle/>
          <a:p>
            <a:r>
              <a:rPr lang="el-GR">
                <a:noFill/>
              </a:rPr>
              <a:t> </a:t>
            </a:r>
          </a:p>
        </p:txBody>
      </p:sp>
      <p:grpSp>
        <p:nvGrpSpPr>
          <p:cNvPr id="20" name="Ομάδα 19"/>
          <p:cNvGrpSpPr/>
          <p:nvPr/>
        </p:nvGrpSpPr>
        <p:grpSpPr>
          <a:xfrm>
            <a:off x="-7028" y="1124744"/>
            <a:ext cx="9217032" cy="1595392"/>
            <a:chOff x="-7028" y="1124744"/>
            <a:chExt cx="9217032" cy="1595392"/>
          </a:xfrm>
        </p:grpSpPr>
        <p:sp>
          <p:nvSpPr>
            <p:cNvPr id="14" name="TextBox 13"/>
            <p:cNvSpPr txBox="1"/>
            <p:nvPr/>
          </p:nvSpPr>
          <p:spPr>
            <a:xfrm>
              <a:off x="-7028" y="1159767"/>
              <a:ext cx="89807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b="1" dirty="0" smtClean="0">
                  <a:solidFill>
                    <a:srgbClr val="FFFF00"/>
                  </a:solidFill>
                </a:rPr>
                <a:t>Αν σε ένα σώμα ασκούνται πολλές δυνάμεις                              τότε.</a:t>
              </a:r>
              <a:endParaRPr lang="el-GR" b="1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914906" y="1124744"/>
                  <a:ext cx="1926938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l-GR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, . . .</m:t>
                        </m:r>
                      </m:oMath>
                    </m:oMathPara>
                  </a14:m>
                  <a:endParaRPr lang="el-GR" sz="20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4906" y="1124744"/>
                  <a:ext cx="1926938" cy="50642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102004" y="1519807"/>
              <a:ext cx="9108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l-GR" b="1" dirty="0" smtClean="0">
                  <a:solidFill>
                    <a:srgbClr val="FFFF00"/>
                  </a:solidFill>
                </a:rPr>
                <a:t>το συνολικό έργο </a:t>
              </a:r>
              <a:r>
                <a:rPr lang="en-US" b="1" i="1" dirty="0" err="1" smtClean="0">
                  <a:solidFill>
                    <a:srgbClr val="FFFF00"/>
                  </a:solidFill>
                </a:rPr>
                <a:t>W</a:t>
              </a:r>
              <a:r>
                <a:rPr lang="en-US" b="1" baseline="-25000" dirty="0" err="1" smtClean="0">
                  <a:solidFill>
                    <a:srgbClr val="FFFF00"/>
                  </a:solidFill>
                </a:rPr>
                <a:t>net</a:t>
              </a:r>
              <a:r>
                <a:rPr lang="en-US" b="1" dirty="0" smtClean="0">
                  <a:solidFill>
                    <a:srgbClr val="FFFF00"/>
                  </a:solidFill>
                </a:rPr>
                <a:t> </a:t>
              </a:r>
              <a:r>
                <a:rPr lang="el-GR" b="1" dirty="0" smtClean="0">
                  <a:solidFill>
                    <a:srgbClr val="FFFF00"/>
                  </a:solidFill>
                </a:rPr>
                <a:t>που παράγουν ή καταναλίσκουν οι δυνάμεις αυτές σε μια μετατόπιση  </a:t>
              </a:r>
              <a:r>
                <a:rPr lang="en-US" b="1" dirty="0" smtClean="0">
                  <a:solidFill>
                    <a:srgbClr val="FFFF00"/>
                  </a:solidFill>
                </a:rPr>
                <a:t>       </a:t>
              </a:r>
              <a:r>
                <a:rPr lang="el-GR" b="1" dirty="0" smtClean="0">
                  <a:solidFill>
                    <a:srgbClr val="FFFF00"/>
                  </a:solidFill>
                </a:rPr>
                <a:t>είναι ίσο με τη συνολική μεταβολή  </a:t>
              </a:r>
              <a:r>
                <a:rPr lang="el-GR" b="1" dirty="0" smtClean="0">
                  <a:solidFill>
                    <a:schemeClr val="bg1"/>
                  </a:solidFill>
                </a:rPr>
                <a:t>Δ</a:t>
              </a:r>
              <a:r>
                <a:rPr lang="el-GR" b="1" i="1" dirty="0" smtClean="0">
                  <a:solidFill>
                    <a:schemeClr val="bg1"/>
                  </a:solidFill>
                </a:rPr>
                <a:t>Κ</a:t>
              </a:r>
              <a:r>
                <a:rPr lang="en-US" b="1" dirty="0" smtClean="0">
                  <a:solidFill>
                    <a:srgbClr val="FFFF00"/>
                  </a:solidFill>
                </a:rPr>
                <a:t> </a:t>
              </a:r>
              <a:r>
                <a:rPr lang="el-GR" b="1" dirty="0" smtClean="0">
                  <a:solidFill>
                    <a:srgbClr val="FFFF00"/>
                  </a:solidFill>
                </a:rPr>
                <a:t>της κινητικής ενέργειας του σώματος.</a:t>
              </a:r>
              <a:endParaRPr lang="el-GR" b="1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453470" y="1916832"/>
                  <a:ext cx="6254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3470" y="1916832"/>
                  <a:ext cx="625491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96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Ομάδα 20"/>
          <p:cNvGrpSpPr/>
          <p:nvPr/>
        </p:nvGrpSpPr>
        <p:grpSpPr>
          <a:xfrm>
            <a:off x="55768" y="2887959"/>
            <a:ext cx="9124744" cy="1938992"/>
            <a:chOff x="55768" y="2887959"/>
            <a:chExt cx="9124744" cy="1938992"/>
          </a:xfrm>
        </p:grpSpPr>
        <p:sp>
          <p:nvSpPr>
            <p:cNvPr id="18" name="Ορθογώνιο 17"/>
            <p:cNvSpPr/>
            <p:nvPr/>
          </p:nvSpPr>
          <p:spPr>
            <a:xfrm>
              <a:off x="55768" y="2887959"/>
              <a:ext cx="9124744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b="1" dirty="0" smtClean="0">
                  <a:solidFill>
                    <a:schemeClr val="bg1"/>
                  </a:solidFill>
                </a:rPr>
                <a:t>Το έργο </a:t>
              </a:r>
              <a:r>
                <a:rPr lang="en-US" b="1" i="1" dirty="0" err="1">
                  <a:solidFill>
                    <a:schemeClr val="bg1"/>
                  </a:solidFill>
                </a:rPr>
                <a:t>W</a:t>
              </a:r>
              <a:r>
                <a:rPr lang="en-US" b="1" baseline="-25000" dirty="0" err="1">
                  <a:solidFill>
                    <a:schemeClr val="bg1"/>
                  </a:solidFill>
                </a:rPr>
                <a:t>net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l-GR" b="1" dirty="0" smtClean="0">
                  <a:solidFill>
                    <a:schemeClr val="bg1"/>
                  </a:solidFill>
                </a:rPr>
                <a:t>είναι ίσο με το αλγεβρικό άθροισμα των έργων που παράγει ή καταναλίσκει κάθε μια δύναμη χωριστά, ή ισοδύναμα, το έργο </a:t>
              </a:r>
              <a:r>
                <a:rPr lang="en-US" b="1" i="1" dirty="0" err="1">
                  <a:solidFill>
                    <a:schemeClr val="bg1"/>
                  </a:solidFill>
                </a:rPr>
                <a:t>W</a:t>
              </a:r>
              <a:r>
                <a:rPr lang="en-US" b="1" baseline="-25000" dirty="0" err="1">
                  <a:solidFill>
                    <a:schemeClr val="bg1"/>
                  </a:solidFill>
                </a:rPr>
                <a:t>net</a:t>
              </a:r>
              <a:r>
                <a:rPr lang="en-US" b="1" dirty="0">
                  <a:solidFill>
                    <a:schemeClr val="bg1"/>
                  </a:solidFill>
                </a:rPr>
                <a:t> </a:t>
              </a:r>
              <a:r>
                <a:rPr lang="el-GR" b="1" dirty="0">
                  <a:solidFill>
                    <a:schemeClr val="bg1"/>
                  </a:solidFill>
                </a:rPr>
                <a:t>είναι ίσο με το </a:t>
              </a:r>
              <a:r>
                <a:rPr lang="el-GR" b="1" dirty="0" smtClean="0">
                  <a:solidFill>
                    <a:schemeClr val="bg1"/>
                  </a:solidFill>
                </a:rPr>
                <a:t>έργο που παράγει ή καταναλίσκει  η συνισταμένη  όλων των δυνάμεων που ασκούνται πάνω στο σώμα όταν αυτό μετατοπίζεται και διάστημα         :  </a:t>
              </a:r>
              <a:endParaRPr lang="el-GR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260849" y="4365104"/>
                  <a:ext cx="62549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0849" y="4365104"/>
                  <a:ext cx="625491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94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492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Freeform 4"/>
          <p:cNvSpPr>
            <a:spLocks/>
          </p:cNvSpPr>
          <p:nvPr/>
        </p:nvSpPr>
        <p:spPr bwMode="auto">
          <a:xfrm>
            <a:off x="1295400" y="1828800"/>
            <a:ext cx="2365375" cy="1752600"/>
          </a:xfrm>
          <a:custGeom>
            <a:avLst/>
            <a:gdLst>
              <a:gd name="T0" fmla="*/ 0 w 1490"/>
              <a:gd name="T1" fmla="*/ 2147483647 h 1104"/>
              <a:gd name="T2" fmla="*/ 2147483647 w 1490"/>
              <a:gd name="T3" fmla="*/ 2147483647 h 1104"/>
              <a:gd name="T4" fmla="*/ 2147483647 w 1490"/>
              <a:gd name="T5" fmla="*/ 2147483647 h 1104"/>
              <a:gd name="T6" fmla="*/ 2147483647 w 1490"/>
              <a:gd name="T7" fmla="*/ 2147483647 h 1104"/>
              <a:gd name="T8" fmla="*/ 2147483647 w 1490"/>
              <a:gd name="T9" fmla="*/ 2147483647 h 1104"/>
              <a:gd name="T10" fmla="*/ 2147483647 w 1490"/>
              <a:gd name="T11" fmla="*/ 2147483647 h 1104"/>
              <a:gd name="T12" fmla="*/ 2147483647 w 1490"/>
              <a:gd name="T13" fmla="*/ 2147483647 h 1104"/>
              <a:gd name="T14" fmla="*/ 2147483647 w 1490"/>
              <a:gd name="T15" fmla="*/ 2147483647 h 1104"/>
              <a:gd name="T16" fmla="*/ 2147483647 w 1490"/>
              <a:gd name="T17" fmla="*/ 2147483647 h 1104"/>
              <a:gd name="T18" fmla="*/ 2147483647 w 1490"/>
              <a:gd name="T19" fmla="*/ 2147483647 h 1104"/>
              <a:gd name="T20" fmla="*/ 2147483647 w 1490"/>
              <a:gd name="T21" fmla="*/ 2147483647 h 1104"/>
              <a:gd name="T22" fmla="*/ 2147483647 w 1490"/>
              <a:gd name="T23" fmla="*/ 2147483647 h 1104"/>
              <a:gd name="T24" fmla="*/ 2147483647 w 1490"/>
              <a:gd name="T25" fmla="*/ 2147483647 h 1104"/>
              <a:gd name="T26" fmla="*/ 2147483647 w 1490"/>
              <a:gd name="T27" fmla="*/ 2147483647 h 1104"/>
              <a:gd name="T28" fmla="*/ 2147483647 w 1490"/>
              <a:gd name="T29" fmla="*/ 2147483647 h 1104"/>
              <a:gd name="T30" fmla="*/ 2147483647 w 1490"/>
              <a:gd name="T31" fmla="*/ 2147483647 h 1104"/>
              <a:gd name="T32" fmla="*/ 2147483647 w 1490"/>
              <a:gd name="T33" fmla="*/ 2147483647 h 1104"/>
              <a:gd name="T34" fmla="*/ 2147483647 w 1490"/>
              <a:gd name="T35" fmla="*/ 2147483647 h 1104"/>
              <a:gd name="T36" fmla="*/ 2147483647 w 1490"/>
              <a:gd name="T37" fmla="*/ 2147483647 h 1104"/>
              <a:gd name="T38" fmla="*/ 2147483647 w 1490"/>
              <a:gd name="T39" fmla="*/ 2147483647 h 1104"/>
              <a:gd name="T40" fmla="*/ 2147483647 w 1490"/>
              <a:gd name="T41" fmla="*/ 2147483647 h 1104"/>
              <a:gd name="T42" fmla="*/ 2147483647 w 1490"/>
              <a:gd name="T43" fmla="*/ 2147483647 h 1104"/>
              <a:gd name="T44" fmla="*/ 2147483647 w 1490"/>
              <a:gd name="T45" fmla="*/ 2147483647 h 1104"/>
              <a:gd name="T46" fmla="*/ 2147483647 w 1490"/>
              <a:gd name="T47" fmla="*/ 2147483647 h 1104"/>
              <a:gd name="T48" fmla="*/ 2147483647 w 1490"/>
              <a:gd name="T49" fmla="*/ 2147483647 h 1104"/>
              <a:gd name="T50" fmla="*/ 2147483647 w 1490"/>
              <a:gd name="T51" fmla="*/ 2147483647 h 1104"/>
              <a:gd name="T52" fmla="*/ 2147483647 w 1490"/>
              <a:gd name="T53" fmla="*/ 0 h 110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90"/>
              <a:gd name="T82" fmla="*/ 0 h 1104"/>
              <a:gd name="T83" fmla="*/ 1490 w 1490"/>
              <a:gd name="T84" fmla="*/ 1104 h 110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90" h="1104">
                <a:moveTo>
                  <a:pt x="0" y="1103"/>
                </a:moveTo>
                <a:lnTo>
                  <a:pt x="60" y="1013"/>
                </a:lnTo>
                <a:lnTo>
                  <a:pt x="91" y="969"/>
                </a:lnTo>
                <a:lnTo>
                  <a:pt x="126" y="925"/>
                </a:lnTo>
                <a:lnTo>
                  <a:pt x="167" y="880"/>
                </a:lnTo>
                <a:lnTo>
                  <a:pt x="212" y="838"/>
                </a:lnTo>
                <a:lnTo>
                  <a:pt x="264" y="796"/>
                </a:lnTo>
                <a:lnTo>
                  <a:pt x="324" y="755"/>
                </a:lnTo>
                <a:lnTo>
                  <a:pt x="357" y="735"/>
                </a:lnTo>
                <a:lnTo>
                  <a:pt x="395" y="718"/>
                </a:lnTo>
                <a:lnTo>
                  <a:pt x="436" y="700"/>
                </a:lnTo>
                <a:lnTo>
                  <a:pt x="479" y="682"/>
                </a:lnTo>
                <a:lnTo>
                  <a:pt x="569" y="649"/>
                </a:lnTo>
                <a:lnTo>
                  <a:pt x="665" y="617"/>
                </a:lnTo>
                <a:lnTo>
                  <a:pt x="762" y="583"/>
                </a:lnTo>
                <a:lnTo>
                  <a:pt x="855" y="548"/>
                </a:lnTo>
                <a:lnTo>
                  <a:pt x="901" y="529"/>
                </a:lnTo>
                <a:lnTo>
                  <a:pt x="943" y="509"/>
                </a:lnTo>
                <a:lnTo>
                  <a:pt x="984" y="488"/>
                </a:lnTo>
                <a:lnTo>
                  <a:pt x="1022" y="465"/>
                </a:lnTo>
                <a:lnTo>
                  <a:pt x="1094" y="415"/>
                </a:lnTo>
                <a:lnTo>
                  <a:pt x="1158" y="362"/>
                </a:lnTo>
                <a:lnTo>
                  <a:pt x="1220" y="308"/>
                </a:lnTo>
                <a:lnTo>
                  <a:pt x="1277" y="249"/>
                </a:lnTo>
                <a:lnTo>
                  <a:pt x="1332" y="189"/>
                </a:lnTo>
                <a:lnTo>
                  <a:pt x="1384" y="127"/>
                </a:lnTo>
                <a:lnTo>
                  <a:pt x="1489" y="0"/>
                </a:lnTo>
              </a:path>
            </a:pathLst>
          </a:custGeom>
          <a:noFill/>
          <a:ln w="38100" cap="rnd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524000" y="2133600"/>
            <a:ext cx="1143000" cy="1066800"/>
            <a:chOff x="960" y="1344"/>
            <a:chExt cx="720" cy="672"/>
          </a:xfrm>
        </p:grpSpPr>
        <p:sp>
          <p:nvSpPr>
            <p:cNvPr id="14359" name="Line 9"/>
            <p:cNvSpPr>
              <a:spLocks noChangeShapeType="1"/>
            </p:cNvSpPr>
            <p:nvPr/>
          </p:nvSpPr>
          <p:spPr bwMode="auto">
            <a:xfrm flipV="1">
              <a:off x="960" y="1536"/>
              <a:ext cx="720" cy="48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60" name="Rectangle 10"/>
            <p:cNvSpPr>
              <a:spLocks noChangeArrowheads="1"/>
            </p:cNvSpPr>
            <p:nvPr/>
          </p:nvSpPr>
          <p:spPr bwMode="auto">
            <a:xfrm>
              <a:off x="1584" y="1344"/>
              <a:ext cx="7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i="1" dirty="0" smtClean="0">
                  <a:solidFill>
                    <a:srgbClr val="FFFF00"/>
                  </a:solidFill>
                </a:rPr>
                <a:t>s</a:t>
              </a:r>
              <a:endParaRPr lang="el-GR" altLang="el-GR" sz="2400" b="1" i="1" dirty="0">
                <a:solidFill>
                  <a:srgbClr val="FFFF00"/>
                </a:solidFill>
                <a:latin typeface="Times New Roman Greek" charset="-95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990600" y="2743200"/>
            <a:ext cx="687388" cy="1508125"/>
            <a:chOff x="624" y="1728"/>
            <a:chExt cx="433" cy="950"/>
          </a:xfrm>
        </p:grpSpPr>
        <p:sp>
          <p:nvSpPr>
            <p:cNvPr id="14351" name="Rectangle 6"/>
            <p:cNvSpPr>
              <a:spLocks noChangeArrowheads="1"/>
            </p:cNvSpPr>
            <p:nvPr/>
          </p:nvSpPr>
          <p:spPr bwMode="auto">
            <a:xfrm>
              <a:off x="624" y="1728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 i="1">
                  <a:solidFill>
                    <a:srgbClr val="FFFF00"/>
                  </a:solidFill>
                </a:rPr>
                <a:t>y</a:t>
              </a:r>
              <a:endParaRPr lang="el-GR" altLang="el-GR" sz="2400" b="1" i="1">
                <a:solidFill>
                  <a:srgbClr val="FFFF00"/>
                </a:solidFill>
                <a:latin typeface="Times New Roman Greek" charset="-95"/>
              </a:endParaRPr>
            </a:p>
          </p:txBody>
        </p:sp>
        <p:sp>
          <p:nvSpPr>
            <p:cNvPr id="14352" name="Rectangle 7"/>
            <p:cNvSpPr>
              <a:spLocks noChangeArrowheads="1"/>
            </p:cNvSpPr>
            <p:nvPr/>
          </p:nvSpPr>
          <p:spPr bwMode="auto">
            <a:xfrm>
              <a:off x="960" y="2448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 i="1">
                  <a:solidFill>
                    <a:srgbClr val="FFFF00"/>
                  </a:solidFill>
                </a:rPr>
                <a:t>x</a:t>
              </a:r>
              <a:endParaRPr lang="el-GR" altLang="el-GR" sz="2400" b="1" i="1">
                <a:solidFill>
                  <a:srgbClr val="FFFF00"/>
                </a:solidFill>
                <a:latin typeface="Times New Roman Greek" charset="-95"/>
              </a:endParaRPr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auto">
            <a:xfrm>
              <a:off x="672" y="1824"/>
              <a:ext cx="385" cy="721"/>
            </a:xfrm>
            <a:custGeom>
              <a:avLst/>
              <a:gdLst>
                <a:gd name="T0" fmla="*/ 0 w 385"/>
                <a:gd name="T1" fmla="*/ 0 h 721"/>
                <a:gd name="T2" fmla="*/ 384 w 385"/>
                <a:gd name="T3" fmla="*/ 0 h 721"/>
                <a:gd name="T4" fmla="*/ 384 w 385"/>
                <a:gd name="T5" fmla="*/ 720 h 721"/>
                <a:gd name="T6" fmla="*/ 0 60000 65536"/>
                <a:gd name="T7" fmla="*/ 0 60000 65536"/>
                <a:gd name="T8" fmla="*/ 0 60000 65536"/>
                <a:gd name="T9" fmla="*/ 0 w 385"/>
                <a:gd name="T10" fmla="*/ 0 h 721"/>
                <a:gd name="T11" fmla="*/ 385 w 385"/>
                <a:gd name="T12" fmla="*/ 721 h 7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5" h="721">
                  <a:moveTo>
                    <a:pt x="0" y="0"/>
                  </a:moveTo>
                  <a:lnTo>
                    <a:pt x="384" y="0"/>
                  </a:lnTo>
                  <a:lnTo>
                    <a:pt x="384" y="720"/>
                  </a:lnTo>
                </a:path>
              </a:pathLst>
            </a:custGeom>
            <a:noFill/>
            <a:ln w="12700" cap="rnd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344" name="Rectangle 19"/>
          <p:cNvSpPr>
            <a:spLocks noChangeArrowheads="1"/>
          </p:cNvSpPr>
          <p:nvPr/>
        </p:nvSpPr>
        <p:spPr bwMode="auto">
          <a:xfrm>
            <a:off x="609600" y="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>
                <a:solidFill>
                  <a:schemeClr val="bg1"/>
                </a:solidFill>
              </a:rPr>
              <a:t>4.  ΔΥΝΑΜΗ – ΕΡΓΟ – ΔΥΝΑΜΙΚΗ ΕΝΕΡΓΕΙΑ</a:t>
            </a:r>
            <a:endParaRPr lang="el-GR" altLang="el-GR" sz="2800" b="1">
              <a:solidFill>
                <a:schemeClr val="bg1"/>
              </a:solidFill>
              <a:latin typeface="Times New Roman Greek" charset="-95"/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990600" y="1524000"/>
            <a:ext cx="3963988" cy="2727325"/>
            <a:chOff x="624" y="960"/>
            <a:chExt cx="2497" cy="1718"/>
          </a:xfrm>
        </p:grpSpPr>
        <p:sp>
          <p:nvSpPr>
            <p:cNvPr id="14346" name="Freeform 3"/>
            <p:cNvSpPr>
              <a:spLocks/>
            </p:cNvSpPr>
            <p:nvPr/>
          </p:nvSpPr>
          <p:spPr bwMode="auto">
            <a:xfrm>
              <a:off x="768" y="960"/>
              <a:ext cx="2353" cy="1489"/>
            </a:xfrm>
            <a:custGeom>
              <a:avLst/>
              <a:gdLst>
                <a:gd name="T0" fmla="*/ 0 w 2353"/>
                <a:gd name="T1" fmla="*/ 0 h 1489"/>
                <a:gd name="T2" fmla="*/ 0 w 2353"/>
                <a:gd name="T3" fmla="*/ 1488 h 1489"/>
                <a:gd name="T4" fmla="*/ 2352 w 2353"/>
                <a:gd name="T5" fmla="*/ 1488 h 1489"/>
                <a:gd name="T6" fmla="*/ 0 60000 65536"/>
                <a:gd name="T7" fmla="*/ 0 60000 65536"/>
                <a:gd name="T8" fmla="*/ 0 60000 65536"/>
                <a:gd name="T9" fmla="*/ 0 w 2353"/>
                <a:gd name="T10" fmla="*/ 0 h 1489"/>
                <a:gd name="T11" fmla="*/ 2353 w 2353"/>
                <a:gd name="T12" fmla="*/ 1489 h 14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53" h="1489">
                  <a:moveTo>
                    <a:pt x="0" y="0"/>
                  </a:moveTo>
                  <a:lnTo>
                    <a:pt x="0" y="1488"/>
                  </a:lnTo>
                  <a:lnTo>
                    <a:pt x="2352" y="1488"/>
                  </a:lnTo>
                </a:path>
              </a:pathLst>
            </a:custGeom>
            <a:noFill/>
            <a:ln w="19050" cap="rnd" cmpd="sng">
              <a:solidFill>
                <a:srgbClr val="FFFF00"/>
              </a:solidFill>
              <a:prstDash val="solid"/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347" name="Rectangle 20"/>
            <p:cNvSpPr>
              <a:spLocks noChangeArrowheads="1"/>
            </p:cNvSpPr>
            <p:nvPr/>
          </p:nvSpPr>
          <p:spPr bwMode="auto">
            <a:xfrm>
              <a:off x="624" y="1056"/>
              <a:ext cx="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 i="1">
                  <a:solidFill>
                    <a:srgbClr val="FFFF00"/>
                  </a:solidFill>
                </a:rPr>
                <a:t>y</a:t>
              </a:r>
            </a:p>
          </p:txBody>
        </p:sp>
        <p:sp>
          <p:nvSpPr>
            <p:cNvPr id="14348" name="Rectangle 21"/>
            <p:cNvSpPr>
              <a:spLocks noChangeArrowheads="1"/>
            </p:cNvSpPr>
            <p:nvPr/>
          </p:nvSpPr>
          <p:spPr bwMode="auto">
            <a:xfrm>
              <a:off x="2971" y="2448"/>
              <a:ext cx="96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i="1">
                  <a:solidFill>
                    <a:srgbClr val="FFFF00"/>
                  </a:solidFill>
                </a:rPr>
                <a:t>x</a:t>
              </a:r>
              <a:endParaRPr lang="el-GR" altLang="el-GR" sz="2400" b="1" i="1">
                <a:solidFill>
                  <a:srgbClr val="FFFF00"/>
                </a:solidFill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1259632" y="1914467"/>
            <a:ext cx="495649" cy="981133"/>
            <a:chOff x="1259632" y="1914467"/>
            <a:chExt cx="495649" cy="9811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259632" y="1914467"/>
                  <a:ext cx="495649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632" y="1914467"/>
                  <a:ext cx="495649" cy="50642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55" name="Line 16"/>
            <p:cNvSpPr>
              <a:spLocks noChangeShapeType="1"/>
            </p:cNvSpPr>
            <p:nvPr/>
          </p:nvSpPr>
          <p:spPr bwMode="auto">
            <a:xfrm flipH="1" flipV="1">
              <a:off x="1295398" y="2286000"/>
              <a:ext cx="381000" cy="6096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1517650" y="2175247"/>
            <a:ext cx="692150" cy="879103"/>
            <a:chOff x="1517650" y="2175247"/>
            <a:chExt cx="692150" cy="879103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517650" y="2514600"/>
              <a:ext cx="692150" cy="539750"/>
              <a:chOff x="956" y="1584"/>
              <a:chExt cx="436" cy="340"/>
            </a:xfrm>
          </p:grpSpPr>
          <p:sp>
            <p:nvSpPr>
              <p:cNvPr id="14357" name="Oval 12"/>
              <p:cNvSpPr>
                <a:spLocks noChangeArrowheads="1"/>
              </p:cNvSpPr>
              <p:nvPr/>
            </p:nvSpPr>
            <p:spPr bwMode="auto">
              <a:xfrm>
                <a:off x="956" y="1724"/>
                <a:ext cx="200" cy="200"/>
              </a:xfrm>
              <a:prstGeom prst="ellipse">
                <a:avLst/>
              </a:prstGeom>
              <a:solidFill>
                <a:srgbClr val="CC6600"/>
              </a:solidFill>
              <a:ln w="25400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14358" name="Line 15"/>
              <p:cNvSpPr>
                <a:spLocks noChangeShapeType="1"/>
              </p:cNvSpPr>
              <p:nvPr/>
            </p:nvSpPr>
            <p:spPr bwMode="auto">
              <a:xfrm flipV="1">
                <a:off x="1056" y="1584"/>
                <a:ext cx="336" cy="24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1771860" y="2175247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1860" y="2175247"/>
                  <a:ext cx="437940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Ομάδα 10"/>
          <p:cNvGrpSpPr/>
          <p:nvPr/>
        </p:nvGrpSpPr>
        <p:grpSpPr>
          <a:xfrm>
            <a:off x="1691680" y="2895600"/>
            <a:ext cx="504056" cy="762000"/>
            <a:chOff x="1691680" y="2895600"/>
            <a:chExt cx="504056" cy="762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692073" y="3193774"/>
                  <a:ext cx="5036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2073" y="3193774"/>
                  <a:ext cx="50366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350" name="Line 18"/>
            <p:cNvSpPr>
              <a:spLocks noChangeShapeType="1"/>
            </p:cNvSpPr>
            <p:nvPr/>
          </p:nvSpPr>
          <p:spPr bwMode="auto">
            <a:xfrm>
              <a:off x="1691680" y="2895600"/>
              <a:ext cx="0" cy="76200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type="none" w="sm" len="sm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1219200" y="4038600"/>
            <a:ext cx="3735388" cy="2516188"/>
            <a:chOff x="768" y="2544"/>
            <a:chExt cx="2353" cy="1585"/>
          </a:xfrm>
        </p:grpSpPr>
        <p:sp>
          <p:nvSpPr>
            <p:cNvPr id="15431" name="Freeform 25"/>
            <p:cNvSpPr>
              <a:spLocks/>
            </p:cNvSpPr>
            <p:nvPr/>
          </p:nvSpPr>
          <p:spPr bwMode="auto">
            <a:xfrm>
              <a:off x="768" y="2688"/>
              <a:ext cx="2353" cy="1441"/>
            </a:xfrm>
            <a:custGeom>
              <a:avLst/>
              <a:gdLst>
                <a:gd name="T0" fmla="*/ 0 w 2353"/>
                <a:gd name="T1" fmla="*/ 0 h 1441"/>
                <a:gd name="T2" fmla="*/ 0 w 2353"/>
                <a:gd name="T3" fmla="*/ 1440 h 1441"/>
                <a:gd name="T4" fmla="*/ 2352 w 2353"/>
                <a:gd name="T5" fmla="*/ 1440 h 1441"/>
                <a:gd name="T6" fmla="*/ 0 60000 65536"/>
                <a:gd name="T7" fmla="*/ 0 60000 65536"/>
                <a:gd name="T8" fmla="*/ 0 60000 65536"/>
                <a:gd name="T9" fmla="*/ 0 w 2353"/>
                <a:gd name="T10" fmla="*/ 0 h 1441"/>
                <a:gd name="T11" fmla="*/ 2353 w 2353"/>
                <a:gd name="T12" fmla="*/ 1441 h 144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53" h="1441">
                  <a:moveTo>
                    <a:pt x="0" y="0"/>
                  </a:moveTo>
                  <a:lnTo>
                    <a:pt x="0" y="1440"/>
                  </a:lnTo>
                  <a:lnTo>
                    <a:pt x="2352" y="1440"/>
                  </a:lnTo>
                </a:path>
              </a:pathLst>
            </a:custGeom>
            <a:noFill/>
            <a:ln w="19050" cap="rnd" cmpd="sng">
              <a:solidFill>
                <a:srgbClr val="FFFF00"/>
              </a:solidFill>
              <a:prstDash val="solid"/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5432" name="Group 78"/>
            <p:cNvGrpSpPr>
              <a:grpSpLocks/>
            </p:cNvGrpSpPr>
            <p:nvPr/>
          </p:nvGrpSpPr>
          <p:grpSpPr bwMode="auto">
            <a:xfrm>
              <a:off x="912" y="2544"/>
              <a:ext cx="1960" cy="1248"/>
              <a:chOff x="912" y="2544"/>
              <a:chExt cx="1960" cy="1248"/>
            </a:xfrm>
          </p:grpSpPr>
          <p:sp>
            <p:nvSpPr>
              <p:cNvPr id="15433" name="Line 3"/>
              <p:cNvSpPr>
                <a:spLocks noChangeShapeType="1"/>
              </p:cNvSpPr>
              <p:nvPr/>
            </p:nvSpPr>
            <p:spPr bwMode="auto">
              <a:xfrm flipV="1">
                <a:off x="912" y="2640"/>
                <a:ext cx="1776" cy="1152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434" name="Rectangle 49"/>
              <p:cNvSpPr>
                <a:spLocks noChangeArrowheads="1"/>
              </p:cNvSpPr>
              <p:nvPr/>
            </p:nvSpPr>
            <p:spPr bwMode="auto">
              <a:xfrm>
                <a:off x="2688" y="2544"/>
                <a:ext cx="18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400" b="1" i="1">
                    <a:solidFill>
                      <a:srgbClr val="FFFF00"/>
                    </a:solidFill>
                  </a:rPr>
                  <a:t>+</a:t>
                </a:r>
                <a:r>
                  <a:rPr lang="en-US" altLang="el-GR" sz="2400" b="1" i="1">
                    <a:solidFill>
                      <a:srgbClr val="FFFF00"/>
                    </a:solidFill>
                  </a:rPr>
                  <a:t>r</a:t>
                </a:r>
                <a:endParaRPr lang="el-GR" altLang="el-GR" sz="2400" b="1" i="1">
                  <a:solidFill>
                    <a:srgbClr val="FFFF00"/>
                  </a:solidFill>
                  <a:latin typeface="Times New Roman Greek" charset="-95"/>
                </a:endParaRPr>
              </a:p>
            </p:txBody>
          </p:sp>
        </p:grpSp>
      </p:grp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609600" y="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4.  ΔΥΝΑΜΗ – ΕΡΓΟ – ΔΥΝΑΜΙΚΗ ΕΝΕΡΓΕΙΑ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752600" y="2971800"/>
            <a:ext cx="1752600" cy="2819400"/>
            <a:chOff x="1104" y="1872"/>
            <a:chExt cx="1104" cy="1776"/>
          </a:xfrm>
        </p:grpSpPr>
        <p:sp>
          <p:nvSpPr>
            <p:cNvPr id="15429" name="Line 29"/>
            <p:cNvSpPr>
              <a:spLocks noChangeShapeType="1"/>
            </p:cNvSpPr>
            <p:nvPr/>
          </p:nvSpPr>
          <p:spPr bwMode="auto">
            <a:xfrm>
              <a:off x="1104" y="1920"/>
              <a:ext cx="288" cy="172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30" name="Line 30"/>
            <p:cNvSpPr>
              <a:spLocks noChangeShapeType="1"/>
            </p:cNvSpPr>
            <p:nvPr/>
          </p:nvSpPr>
          <p:spPr bwMode="auto">
            <a:xfrm>
              <a:off x="1248" y="1872"/>
              <a:ext cx="960" cy="120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2133603" y="4724400"/>
            <a:ext cx="350838" cy="838200"/>
            <a:chOff x="1344" y="2976"/>
            <a:chExt cx="221" cy="528"/>
          </a:xfrm>
        </p:grpSpPr>
        <p:sp>
          <p:nvSpPr>
            <p:cNvPr id="15427" name="Line 43"/>
            <p:cNvSpPr>
              <a:spLocks noChangeShapeType="1"/>
            </p:cNvSpPr>
            <p:nvPr/>
          </p:nvSpPr>
          <p:spPr bwMode="auto">
            <a:xfrm flipV="1">
              <a:off x="1344" y="2976"/>
              <a:ext cx="0" cy="528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28" name="Rectangle 44"/>
            <p:cNvSpPr>
              <a:spLocks noChangeArrowheads="1"/>
            </p:cNvSpPr>
            <p:nvPr/>
          </p:nvSpPr>
          <p:spPr bwMode="auto">
            <a:xfrm>
              <a:off x="1373" y="3024"/>
              <a:ext cx="19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 i="1" dirty="0" err="1">
                  <a:solidFill>
                    <a:srgbClr val="FFFF00"/>
                  </a:solidFill>
                </a:rPr>
                <a:t>dy</a:t>
              </a:r>
              <a:endParaRPr lang="el-GR" altLang="el-GR" sz="2400" b="1" i="1" dirty="0">
                <a:solidFill>
                  <a:srgbClr val="FFFF00"/>
                </a:solidFill>
                <a:latin typeface="Times New Roman Greek" charset="-95"/>
              </a:endParaRPr>
            </a:p>
          </p:txBody>
        </p:sp>
      </p:grpSp>
      <p:grpSp>
        <p:nvGrpSpPr>
          <p:cNvPr id="12" name="Group 76"/>
          <p:cNvGrpSpPr>
            <a:grpSpLocks/>
          </p:cNvGrpSpPr>
          <p:nvPr/>
        </p:nvGrpSpPr>
        <p:grpSpPr bwMode="auto">
          <a:xfrm>
            <a:off x="2133600" y="5791200"/>
            <a:ext cx="1295400" cy="365125"/>
            <a:chOff x="1344" y="3648"/>
            <a:chExt cx="816" cy="230"/>
          </a:xfrm>
        </p:grpSpPr>
        <p:sp>
          <p:nvSpPr>
            <p:cNvPr id="15401" name="Line 52"/>
            <p:cNvSpPr>
              <a:spLocks noChangeShapeType="1"/>
            </p:cNvSpPr>
            <p:nvPr/>
          </p:nvSpPr>
          <p:spPr bwMode="auto">
            <a:xfrm>
              <a:off x="1344" y="3648"/>
              <a:ext cx="816" cy="0"/>
            </a:xfrm>
            <a:prstGeom prst="line">
              <a:avLst/>
            </a:prstGeom>
            <a:noFill/>
            <a:ln w="127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5402" name="Rectangle 70"/>
            <p:cNvSpPr>
              <a:spLocks noChangeArrowheads="1"/>
            </p:cNvSpPr>
            <p:nvPr/>
          </p:nvSpPr>
          <p:spPr bwMode="auto">
            <a:xfrm>
              <a:off x="1632" y="3648"/>
              <a:ext cx="192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 i="1">
                  <a:solidFill>
                    <a:srgbClr val="FFFF00"/>
                  </a:solidFill>
                </a:rPr>
                <a:t>d</a:t>
              </a:r>
              <a:r>
                <a:rPr lang="en-US" altLang="el-GR" sz="2400" b="1" i="1">
                  <a:solidFill>
                    <a:srgbClr val="FFFF00"/>
                  </a:solidFill>
                </a:rPr>
                <a:t>x</a:t>
              </a:r>
              <a:endParaRPr lang="el-GR" altLang="el-GR" sz="2400" b="1" i="1">
                <a:solidFill>
                  <a:srgbClr val="FFFF00"/>
                </a:solidFill>
                <a:latin typeface="Times New Roman Greek" charset="-95"/>
              </a:endParaRPr>
            </a:p>
          </p:txBody>
        </p:sp>
      </p:grpSp>
      <p:grpSp>
        <p:nvGrpSpPr>
          <p:cNvPr id="3" name="Ομάδα 2"/>
          <p:cNvGrpSpPr/>
          <p:nvPr/>
        </p:nvGrpSpPr>
        <p:grpSpPr>
          <a:xfrm>
            <a:off x="990600" y="1524000"/>
            <a:ext cx="3963988" cy="2727325"/>
            <a:chOff x="990600" y="1524000"/>
            <a:chExt cx="3963988" cy="2727325"/>
          </a:xfrm>
        </p:grpSpPr>
        <p:grpSp>
          <p:nvGrpSpPr>
            <p:cNvPr id="15380" name="Group 84"/>
            <p:cNvGrpSpPr>
              <a:grpSpLocks/>
            </p:cNvGrpSpPr>
            <p:nvPr/>
          </p:nvGrpSpPr>
          <p:grpSpPr bwMode="auto">
            <a:xfrm>
              <a:off x="990600" y="1524000"/>
              <a:ext cx="3963988" cy="2727325"/>
              <a:chOff x="624" y="960"/>
              <a:chExt cx="2497" cy="1718"/>
            </a:xfrm>
          </p:grpSpPr>
          <p:sp>
            <p:nvSpPr>
              <p:cNvPr id="15383" name="Freeform 4"/>
              <p:cNvSpPr>
                <a:spLocks/>
              </p:cNvSpPr>
              <p:nvPr/>
            </p:nvSpPr>
            <p:spPr bwMode="auto">
              <a:xfrm>
                <a:off x="720" y="1776"/>
                <a:ext cx="385" cy="721"/>
              </a:xfrm>
              <a:custGeom>
                <a:avLst/>
                <a:gdLst>
                  <a:gd name="T0" fmla="*/ 0 w 385"/>
                  <a:gd name="T1" fmla="*/ 0 h 721"/>
                  <a:gd name="T2" fmla="*/ 384 w 385"/>
                  <a:gd name="T3" fmla="*/ 0 h 721"/>
                  <a:gd name="T4" fmla="*/ 384 w 385"/>
                  <a:gd name="T5" fmla="*/ 720 h 721"/>
                  <a:gd name="T6" fmla="*/ 0 60000 65536"/>
                  <a:gd name="T7" fmla="*/ 0 60000 65536"/>
                  <a:gd name="T8" fmla="*/ 0 60000 65536"/>
                  <a:gd name="T9" fmla="*/ 0 w 385"/>
                  <a:gd name="T10" fmla="*/ 0 h 721"/>
                  <a:gd name="T11" fmla="*/ 385 w 385"/>
                  <a:gd name="T12" fmla="*/ 721 h 7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5" h="721">
                    <a:moveTo>
                      <a:pt x="0" y="0"/>
                    </a:moveTo>
                    <a:lnTo>
                      <a:pt x="384" y="0"/>
                    </a:lnTo>
                    <a:lnTo>
                      <a:pt x="384" y="720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84" name="Freeform 6"/>
              <p:cNvSpPr>
                <a:spLocks/>
              </p:cNvSpPr>
              <p:nvPr/>
            </p:nvSpPr>
            <p:spPr bwMode="auto">
              <a:xfrm>
                <a:off x="816" y="1152"/>
                <a:ext cx="1490" cy="1104"/>
              </a:xfrm>
              <a:custGeom>
                <a:avLst/>
                <a:gdLst>
                  <a:gd name="T0" fmla="*/ 0 w 1490"/>
                  <a:gd name="T1" fmla="*/ 1103 h 1104"/>
                  <a:gd name="T2" fmla="*/ 60 w 1490"/>
                  <a:gd name="T3" fmla="*/ 1013 h 1104"/>
                  <a:gd name="T4" fmla="*/ 91 w 1490"/>
                  <a:gd name="T5" fmla="*/ 969 h 1104"/>
                  <a:gd name="T6" fmla="*/ 126 w 1490"/>
                  <a:gd name="T7" fmla="*/ 925 h 1104"/>
                  <a:gd name="T8" fmla="*/ 167 w 1490"/>
                  <a:gd name="T9" fmla="*/ 880 h 1104"/>
                  <a:gd name="T10" fmla="*/ 212 w 1490"/>
                  <a:gd name="T11" fmla="*/ 838 h 1104"/>
                  <a:gd name="T12" fmla="*/ 264 w 1490"/>
                  <a:gd name="T13" fmla="*/ 796 h 1104"/>
                  <a:gd name="T14" fmla="*/ 324 w 1490"/>
                  <a:gd name="T15" fmla="*/ 755 h 1104"/>
                  <a:gd name="T16" fmla="*/ 357 w 1490"/>
                  <a:gd name="T17" fmla="*/ 735 h 1104"/>
                  <a:gd name="T18" fmla="*/ 395 w 1490"/>
                  <a:gd name="T19" fmla="*/ 718 h 1104"/>
                  <a:gd name="T20" fmla="*/ 436 w 1490"/>
                  <a:gd name="T21" fmla="*/ 700 h 1104"/>
                  <a:gd name="T22" fmla="*/ 479 w 1490"/>
                  <a:gd name="T23" fmla="*/ 682 h 1104"/>
                  <a:gd name="T24" fmla="*/ 569 w 1490"/>
                  <a:gd name="T25" fmla="*/ 649 h 1104"/>
                  <a:gd name="T26" fmla="*/ 665 w 1490"/>
                  <a:gd name="T27" fmla="*/ 617 h 1104"/>
                  <a:gd name="T28" fmla="*/ 762 w 1490"/>
                  <a:gd name="T29" fmla="*/ 583 h 1104"/>
                  <a:gd name="T30" fmla="*/ 855 w 1490"/>
                  <a:gd name="T31" fmla="*/ 548 h 1104"/>
                  <a:gd name="T32" fmla="*/ 901 w 1490"/>
                  <a:gd name="T33" fmla="*/ 529 h 1104"/>
                  <a:gd name="T34" fmla="*/ 943 w 1490"/>
                  <a:gd name="T35" fmla="*/ 509 h 1104"/>
                  <a:gd name="T36" fmla="*/ 984 w 1490"/>
                  <a:gd name="T37" fmla="*/ 488 h 1104"/>
                  <a:gd name="T38" fmla="*/ 1022 w 1490"/>
                  <a:gd name="T39" fmla="*/ 465 h 1104"/>
                  <a:gd name="T40" fmla="*/ 1094 w 1490"/>
                  <a:gd name="T41" fmla="*/ 415 h 1104"/>
                  <a:gd name="T42" fmla="*/ 1158 w 1490"/>
                  <a:gd name="T43" fmla="*/ 362 h 1104"/>
                  <a:gd name="T44" fmla="*/ 1220 w 1490"/>
                  <a:gd name="T45" fmla="*/ 308 h 1104"/>
                  <a:gd name="T46" fmla="*/ 1277 w 1490"/>
                  <a:gd name="T47" fmla="*/ 249 h 1104"/>
                  <a:gd name="T48" fmla="*/ 1332 w 1490"/>
                  <a:gd name="T49" fmla="*/ 189 h 1104"/>
                  <a:gd name="T50" fmla="*/ 1384 w 1490"/>
                  <a:gd name="T51" fmla="*/ 127 h 1104"/>
                  <a:gd name="T52" fmla="*/ 1489 w 1490"/>
                  <a:gd name="T53" fmla="*/ 0 h 110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90"/>
                  <a:gd name="T82" fmla="*/ 0 h 1104"/>
                  <a:gd name="T83" fmla="*/ 1490 w 1490"/>
                  <a:gd name="T84" fmla="*/ 1104 h 110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90" h="1104">
                    <a:moveTo>
                      <a:pt x="0" y="1103"/>
                    </a:moveTo>
                    <a:lnTo>
                      <a:pt x="60" y="1013"/>
                    </a:lnTo>
                    <a:lnTo>
                      <a:pt x="91" y="969"/>
                    </a:lnTo>
                    <a:lnTo>
                      <a:pt x="126" y="925"/>
                    </a:lnTo>
                    <a:lnTo>
                      <a:pt x="167" y="880"/>
                    </a:lnTo>
                    <a:lnTo>
                      <a:pt x="212" y="838"/>
                    </a:lnTo>
                    <a:lnTo>
                      <a:pt x="264" y="796"/>
                    </a:lnTo>
                    <a:lnTo>
                      <a:pt x="324" y="755"/>
                    </a:lnTo>
                    <a:lnTo>
                      <a:pt x="357" y="735"/>
                    </a:lnTo>
                    <a:lnTo>
                      <a:pt x="395" y="718"/>
                    </a:lnTo>
                    <a:lnTo>
                      <a:pt x="436" y="700"/>
                    </a:lnTo>
                    <a:lnTo>
                      <a:pt x="479" y="682"/>
                    </a:lnTo>
                    <a:lnTo>
                      <a:pt x="569" y="649"/>
                    </a:lnTo>
                    <a:lnTo>
                      <a:pt x="665" y="617"/>
                    </a:lnTo>
                    <a:lnTo>
                      <a:pt x="762" y="583"/>
                    </a:lnTo>
                    <a:lnTo>
                      <a:pt x="855" y="548"/>
                    </a:lnTo>
                    <a:lnTo>
                      <a:pt x="901" y="529"/>
                    </a:lnTo>
                    <a:lnTo>
                      <a:pt x="943" y="509"/>
                    </a:lnTo>
                    <a:lnTo>
                      <a:pt x="984" y="488"/>
                    </a:lnTo>
                    <a:lnTo>
                      <a:pt x="1022" y="465"/>
                    </a:lnTo>
                    <a:lnTo>
                      <a:pt x="1094" y="415"/>
                    </a:lnTo>
                    <a:lnTo>
                      <a:pt x="1158" y="362"/>
                    </a:lnTo>
                    <a:lnTo>
                      <a:pt x="1220" y="308"/>
                    </a:lnTo>
                    <a:lnTo>
                      <a:pt x="1277" y="249"/>
                    </a:lnTo>
                    <a:lnTo>
                      <a:pt x="1332" y="189"/>
                    </a:lnTo>
                    <a:lnTo>
                      <a:pt x="1384" y="127"/>
                    </a:lnTo>
                    <a:lnTo>
                      <a:pt x="1489" y="0"/>
                    </a:lnTo>
                  </a:path>
                </a:pathLst>
              </a:custGeom>
              <a:noFill/>
              <a:ln w="381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85" name="Oval 7"/>
              <p:cNvSpPr>
                <a:spLocks noChangeArrowheads="1"/>
              </p:cNvSpPr>
              <p:nvPr/>
            </p:nvSpPr>
            <p:spPr bwMode="auto">
              <a:xfrm>
                <a:off x="1004" y="1676"/>
                <a:ext cx="200" cy="200"/>
              </a:xfrm>
              <a:prstGeom prst="ellipse">
                <a:avLst/>
              </a:prstGeom>
              <a:solidFill>
                <a:srgbClr val="CC6600"/>
              </a:solidFill>
              <a:ln w="25400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15386" name="Line 8"/>
              <p:cNvSpPr>
                <a:spLocks noChangeShapeType="1"/>
              </p:cNvSpPr>
              <p:nvPr/>
            </p:nvSpPr>
            <p:spPr bwMode="auto">
              <a:xfrm>
                <a:off x="1104" y="1824"/>
                <a:ext cx="1" cy="48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88" name="Line 12"/>
              <p:cNvSpPr>
                <a:spLocks noChangeShapeType="1"/>
              </p:cNvSpPr>
              <p:nvPr/>
            </p:nvSpPr>
            <p:spPr bwMode="auto">
              <a:xfrm flipH="1" flipV="1">
                <a:off x="864" y="1392"/>
                <a:ext cx="240" cy="384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0" name="Line 14"/>
              <p:cNvSpPr>
                <a:spLocks noChangeShapeType="1"/>
              </p:cNvSpPr>
              <p:nvPr/>
            </p:nvSpPr>
            <p:spPr bwMode="auto">
              <a:xfrm flipV="1">
                <a:off x="960" y="1536"/>
                <a:ext cx="720" cy="480"/>
              </a:xfrm>
              <a:prstGeom prst="line">
                <a:avLst/>
              </a:prstGeom>
              <a:noFill/>
              <a:ln w="25400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1" name="Rectangle 15"/>
              <p:cNvSpPr>
                <a:spLocks noChangeArrowheads="1"/>
              </p:cNvSpPr>
              <p:nvPr/>
            </p:nvSpPr>
            <p:spPr bwMode="auto">
              <a:xfrm>
                <a:off x="1584" y="1344"/>
                <a:ext cx="7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400" b="1" i="1">
                    <a:solidFill>
                      <a:srgbClr val="66FF33"/>
                    </a:solidFill>
                  </a:rPr>
                  <a:t>r</a:t>
                </a:r>
                <a:endParaRPr lang="el-GR" altLang="el-GR" sz="2400" b="1" i="1">
                  <a:solidFill>
                    <a:srgbClr val="66FF33"/>
                  </a:solidFill>
                  <a:latin typeface="Times New Roman Greek" charset="-95"/>
                </a:endParaRPr>
              </a:p>
            </p:txBody>
          </p:sp>
          <p:sp>
            <p:nvSpPr>
              <p:cNvPr id="15392" name="Line 16"/>
              <p:cNvSpPr>
                <a:spLocks noChangeShapeType="1"/>
              </p:cNvSpPr>
              <p:nvPr/>
            </p:nvSpPr>
            <p:spPr bwMode="auto">
              <a:xfrm flipV="1">
                <a:off x="1104" y="1536"/>
                <a:ext cx="336" cy="24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4" name="Oval 18"/>
              <p:cNvSpPr>
                <a:spLocks noChangeArrowheads="1"/>
              </p:cNvSpPr>
              <p:nvPr/>
            </p:nvSpPr>
            <p:spPr bwMode="auto">
              <a:xfrm>
                <a:off x="956" y="1724"/>
                <a:ext cx="200" cy="200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15395" name="Line 19"/>
              <p:cNvSpPr>
                <a:spLocks noChangeShapeType="1"/>
              </p:cNvSpPr>
              <p:nvPr/>
            </p:nvSpPr>
            <p:spPr bwMode="auto">
              <a:xfrm>
                <a:off x="1056" y="2400"/>
                <a:ext cx="0" cy="96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396" name="Line 20"/>
              <p:cNvSpPr>
                <a:spLocks noChangeShapeType="1"/>
              </p:cNvSpPr>
              <p:nvPr/>
            </p:nvSpPr>
            <p:spPr bwMode="auto">
              <a:xfrm>
                <a:off x="720" y="1824"/>
                <a:ext cx="96" cy="0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5397" name="Group 80"/>
              <p:cNvGrpSpPr>
                <a:grpSpLocks/>
              </p:cNvGrpSpPr>
              <p:nvPr/>
            </p:nvGrpSpPr>
            <p:grpSpPr bwMode="auto">
              <a:xfrm>
                <a:off x="624" y="960"/>
                <a:ext cx="2497" cy="1718"/>
                <a:chOff x="624" y="960"/>
                <a:chExt cx="2497" cy="1718"/>
              </a:xfrm>
            </p:grpSpPr>
            <p:sp>
              <p:nvSpPr>
                <p:cNvPr id="15398" name="Freeform 81"/>
                <p:cNvSpPr>
                  <a:spLocks/>
                </p:cNvSpPr>
                <p:nvPr/>
              </p:nvSpPr>
              <p:spPr bwMode="auto">
                <a:xfrm>
                  <a:off x="768" y="960"/>
                  <a:ext cx="2353" cy="1489"/>
                </a:xfrm>
                <a:custGeom>
                  <a:avLst/>
                  <a:gdLst>
                    <a:gd name="T0" fmla="*/ 0 w 2353"/>
                    <a:gd name="T1" fmla="*/ 0 h 1489"/>
                    <a:gd name="T2" fmla="*/ 0 w 2353"/>
                    <a:gd name="T3" fmla="*/ 1488 h 1489"/>
                    <a:gd name="T4" fmla="*/ 2352 w 2353"/>
                    <a:gd name="T5" fmla="*/ 1488 h 1489"/>
                    <a:gd name="T6" fmla="*/ 0 60000 65536"/>
                    <a:gd name="T7" fmla="*/ 0 60000 65536"/>
                    <a:gd name="T8" fmla="*/ 0 60000 65536"/>
                    <a:gd name="T9" fmla="*/ 0 w 2353"/>
                    <a:gd name="T10" fmla="*/ 0 h 1489"/>
                    <a:gd name="T11" fmla="*/ 2353 w 2353"/>
                    <a:gd name="T12" fmla="*/ 1489 h 148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53" h="1489">
                      <a:moveTo>
                        <a:pt x="0" y="0"/>
                      </a:moveTo>
                      <a:lnTo>
                        <a:pt x="0" y="1488"/>
                      </a:lnTo>
                      <a:lnTo>
                        <a:pt x="2352" y="1488"/>
                      </a:lnTo>
                    </a:path>
                  </a:pathLst>
                </a:custGeom>
                <a:noFill/>
                <a:ln w="19050" cap="rnd" cmpd="sng">
                  <a:solidFill>
                    <a:srgbClr val="FFFF00"/>
                  </a:solidFill>
                  <a:prstDash val="solid"/>
                  <a:round/>
                  <a:headEnd type="stealth" w="med" len="med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5399" name="Rectangle 82"/>
                <p:cNvSpPr>
                  <a:spLocks noChangeArrowheads="1"/>
                </p:cNvSpPr>
                <p:nvPr/>
              </p:nvSpPr>
              <p:spPr bwMode="auto">
                <a:xfrm>
                  <a:off x="624" y="1056"/>
                  <a:ext cx="85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2400" b="1" i="1">
                      <a:solidFill>
                        <a:srgbClr val="FFFF00"/>
                      </a:solidFill>
                    </a:rPr>
                    <a:t>y</a:t>
                  </a:r>
                </a:p>
              </p:txBody>
            </p:sp>
            <p:sp>
              <p:nvSpPr>
                <p:cNvPr id="15400" name="Rectangle 83"/>
                <p:cNvSpPr>
                  <a:spLocks noChangeArrowheads="1"/>
                </p:cNvSpPr>
                <p:nvPr/>
              </p:nvSpPr>
              <p:spPr bwMode="auto">
                <a:xfrm>
                  <a:off x="2971" y="2448"/>
                  <a:ext cx="9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400" b="1" i="1">
                      <a:solidFill>
                        <a:srgbClr val="FFFF00"/>
                      </a:solidFill>
                    </a:rPr>
                    <a:t>x</a:t>
                  </a:r>
                  <a:endParaRPr lang="el-GR" altLang="el-GR" sz="2400" b="1" i="1">
                    <a:solidFill>
                      <a:srgbClr val="FFFF00"/>
                    </a:solidFill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1400680" y="1914467"/>
                  <a:ext cx="495649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0680" y="1914467"/>
                  <a:ext cx="495649" cy="5064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1907704" y="2175247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7704" y="2175247"/>
                  <a:ext cx="43794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1404041" y="3233057"/>
                  <a:ext cx="5036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4041" y="3233057"/>
                  <a:ext cx="503663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Ομάδα 6"/>
          <p:cNvGrpSpPr/>
          <p:nvPr/>
        </p:nvGrpSpPr>
        <p:grpSpPr>
          <a:xfrm>
            <a:off x="990600" y="4839543"/>
            <a:ext cx="1859100" cy="2018457"/>
            <a:chOff x="990600" y="4839543"/>
            <a:chExt cx="1859100" cy="2018457"/>
          </a:xfrm>
        </p:grpSpPr>
        <p:grpSp>
          <p:nvGrpSpPr>
            <p:cNvPr id="6" name="Group 72"/>
            <p:cNvGrpSpPr>
              <a:grpSpLocks/>
            </p:cNvGrpSpPr>
            <p:nvPr/>
          </p:nvGrpSpPr>
          <p:grpSpPr bwMode="auto">
            <a:xfrm>
              <a:off x="990600" y="4968875"/>
              <a:ext cx="1752600" cy="1889125"/>
              <a:chOff x="624" y="3130"/>
              <a:chExt cx="1104" cy="1190"/>
            </a:xfrm>
          </p:grpSpPr>
          <p:sp>
            <p:nvSpPr>
              <p:cNvPr id="15417" name="Rectangle 10"/>
              <p:cNvSpPr>
                <a:spLocks noChangeArrowheads="1"/>
              </p:cNvSpPr>
              <p:nvPr/>
            </p:nvSpPr>
            <p:spPr bwMode="auto">
              <a:xfrm>
                <a:off x="624" y="3360"/>
                <a:ext cx="85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400" b="1" i="1">
                    <a:solidFill>
                      <a:srgbClr val="FFFF00"/>
                    </a:solidFill>
                  </a:rPr>
                  <a:t>y</a:t>
                </a:r>
                <a:endParaRPr lang="el-GR" altLang="el-GR" sz="2400" b="1" i="1">
                  <a:solidFill>
                    <a:srgbClr val="FFFF00"/>
                  </a:solidFill>
                  <a:latin typeface="Times New Roman Greek" charset="-95"/>
                </a:endParaRPr>
              </a:p>
            </p:txBody>
          </p:sp>
          <p:sp>
            <p:nvSpPr>
              <p:cNvPr id="15418" name="Rectangle 11"/>
              <p:cNvSpPr>
                <a:spLocks noChangeArrowheads="1"/>
              </p:cNvSpPr>
              <p:nvPr/>
            </p:nvSpPr>
            <p:spPr bwMode="auto">
              <a:xfrm>
                <a:off x="1296" y="4090"/>
                <a:ext cx="96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400" b="1" i="1" dirty="0">
                    <a:solidFill>
                      <a:srgbClr val="FFFF00"/>
                    </a:solidFill>
                  </a:rPr>
                  <a:t>x</a:t>
                </a:r>
                <a:endParaRPr lang="el-GR" altLang="el-GR" sz="2400" b="1" i="1" dirty="0">
                  <a:solidFill>
                    <a:srgbClr val="FFFF00"/>
                  </a:solidFill>
                  <a:latin typeface="Times New Roman Greek" charset="-95"/>
                </a:endParaRPr>
              </a:p>
            </p:txBody>
          </p:sp>
          <p:sp>
            <p:nvSpPr>
              <p:cNvPr id="15419" name="Freeform 32"/>
              <p:cNvSpPr>
                <a:spLocks/>
              </p:cNvSpPr>
              <p:nvPr/>
            </p:nvSpPr>
            <p:spPr bwMode="auto">
              <a:xfrm>
                <a:off x="768" y="3514"/>
                <a:ext cx="577" cy="625"/>
              </a:xfrm>
              <a:custGeom>
                <a:avLst/>
                <a:gdLst>
                  <a:gd name="T0" fmla="*/ 0 w 577"/>
                  <a:gd name="T1" fmla="*/ 0 h 625"/>
                  <a:gd name="T2" fmla="*/ 576 w 577"/>
                  <a:gd name="T3" fmla="*/ 0 h 625"/>
                  <a:gd name="T4" fmla="*/ 576 w 577"/>
                  <a:gd name="T5" fmla="*/ 624 h 625"/>
                  <a:gd name="T6" fmla="*/ 0 60000 65536"/>
                  <a:gd name="T7" fmla="*/ 0 60000 65536"/>
                  <a:gd name="T8" fmla="*/ 0 60000 65536"/>
                  <a:gd name="T9" fmla="*/ 0 w 577"/>
                  <a:gd name="T10" fmla="*/ 0 h 625"/>
                  <a:gd name="T11" fmla="*/ 577 w 577"/>
                  <a:gd name="T12" fmla="*/ 625 h 62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77" h="625">
                    <a:moveTo>
                      <a:pt x="0" y="0"/>
                    </a:moveTo>
                    <a:lnTo>
                      <a:pt x="576" y="0"/>
                    </a:lnTo>
                    <a:lnTo>
                      <a:pt x="576" y="624"/>
                    </a:lnTo>
                  </a:path>
                </a:pathLst>
              </a:custGeom>
              <a:noFill/>
              <a:ln w="12700" cap="rnd" cmpd="sng">
                <a:solidFill>
                  <a:srgbClr val="FFFF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grpSp>
            <p:nvGrpSpPr>
              <p:cNvPr id="15420" name="Group 68"/>
              <p:cNvGrpSpPr>
                <a:grpSpLocks/>
              </p:cNvGrpSpPr>
              <p:nvPr/>
            </p:nvGrpSpPr>
            <p:grpSpPr bwMode="auto">
              <a:xfrm>
                <a:off x="1104" y="3130"/>
                <a:ext cx="624" cy="902"/>
                <a:chOff x="1104" y="3130"/>
                <a:chExt cx="624" cy="902"/>
              </a:xfrm>
            </p:grpSpPr>
            <p:sp>
              <p:nvSpPr>
                <p:cNvPr id="15421" name="Oval 27"/>
                <p:cNvSpPr>
                  <a:spLocks noChangeArrowheads="1"/>
                </p:cNvSpPr>
                <p:nvPr/>
              </p:nvSpPr>
              <p:spPr bwMode="auto">
                <a:xfrm>
                  <a:off x="1244" y="3414"/>
                  <a:ext cx="200" cy="200"/>
                </a:xfrm>
                <a:prstGeom prst="ellipse">
                  <a:avLst/>
                </a:prstGeom>
                <a:solidFill>
                  <a:srgbClr val="CC6600"/>
                </a:solidFill>
                <a:ln w="2540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/>
                </a:p>
              </p:txBody>
            </p:sp>
            <p:sp>
              <p:nvSpPr>
                <p:cNvPr id="15422" name="Line 34"/>
                <p:cNvSpPr>
                  <a:spLocks noChangeShapeType="1"/>
                </p:cNvSpPr>
                <p:nvPr/>
              </p:nvSpPr>
              <p:spPr bwMode="auto">
                <a:xfrm>
                  <a:off x="1344" y="3552"/>
                  <a:ext cx="1" cy="48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5424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1104" y="3130"/>
                  <a:ext cx="240" cy="38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5425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1344" y="3264"/>
                  <a:ext cx="384" cy="24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1412055" y="4869160"/>
                  <a:ext cx="495649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2055" y="4869160"/>
                  <a:ext cx="495649" cy="50642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2411760" y="4839543"/>
                  <a:ext cx="43794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4839543"/>
                  <a:ext cx="437940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1749326" y="5991671"/>
                  <a:ext cx="5036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9326" y="5991671"/>
                  <a:ext cx="503663" cy="461665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Ομάδα 8"/>
          <p:cNvGrpSpPr/>
          <p:nvPr/>
        </p:nvGrpSpPr>
        <p:grpSpPr>
          <a:xfrm>
            <a:off x="533400" y="3858683"/>
            <a:ext cx="4335463" cy="2999317"/>
            <a:chOff x="533400" y="3858683"/>
            <a:chExt cx="4335463" cy="2999317"/>
          </a:xfrm>
        </p:grpSpPr>
        <p:grpSp>
          <p:nvGrpSpPr>
            <p:cNvPr id="8" name="Group 73"/>
            <p:cNvGrpSpPr>
              <a:grpSpLocks/>
            </p:cNvGrpSpPr>
            <p:nvPr/>
          </p:nvGrpSpPr>
          <p:grpSpPr bwMode="auto">
            <a:xfrm>
              <a:off x="533400" y="4130675"/>
              <a:ext cx="3449638" cy="2727325"/>
              <a:chOff x="336" y="2602"/>
              <a:chExt cx="2173" cy="1718"/>
            </a:xfrm>
          </p:grpSpPr>
          <p:grpSp>
            <p:nvGrpSpPr>
              <p:cNvPr id="15405" name="Group 71"/>
              <p:cNvGrpSpPr>
                <a:grpSpLocks/>
              </p:cNvGrpSpPr>
              <p:nvPr/>
            </p:nvGrpSpPr>
            <p:grpSpPr bwMode="auto">
              <a:xfrm>
                <a:off x="336" y="2736"/>
                <a:ext cx="2173" cy="1584"/>
                <a:chOff x="336" y="2736"/>
                <a:chExt cx="2173" cy="1584"/>
              </a:xfrm>
            </p:grpSpPr>
            <p:sp>
              <p:nvSpPr>
                <p:cNvPr id="15414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4090"/>
                  <a:ext cx="397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2400" b="1" i="1">
                      <a:solidFill>
                        <a:srgbClr val="FFFF00"/>
                      </a:solidFill>
                    </a:rPr>
                    <a:t>x+dx</a:t>
                  </a:r>
                  <a:endParaRPr lang="el-GR" altLang="el-GR" sz="2400" b="1" i="1">
                    <a:solidFill>
                      <a:srgbClr val="FFFF00"/>
                    </a:solidFill>
                    <a:latin typeface="Times New Roman Greek" charset="-95"/>
                  </a:endParaRPr>
                </a:p>
              </p:txBody>
            </p:sp>
            <p:sp>
              <p:nvSpPr>
                <p:cNvPr id="15415" name="Rectangle 22"/>
                <p:cNvSpPr>
                  <a:spLocks noChangeArrowheads="1"/>
                </p:cNvSpPr>
                <p:nvPr/>
              </p:nvSpPr>
              <p:spPr bwMode="auto">
                <a:xfrm>
                  <a:off x="336" y="2736"/>
                  <a:ext cx="421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2400" b="1" i="1">
                      <a:solidFill>
                        <a:srgbClr val="FFFF00"/>
                      </a:solidFill>
                    </a:rPr>
                    <a:t>y+dy</a:t>
                  </a:r>
                  <a:endParaRPr lang="el-GR" altLang="el-GR" sz="2400" b="1" i="1">
                    <a:solidFill>
                      <a:srgbClr val="FFFF00"/>
                    </a:solidFill>
                    <a:latin typeface="Times New Roman Greek" charset="-95"/>
                  </a:endParaRPr>
                </a:p>
              </p:txBody>
            </p:sp>
            <p:sp>
              <p:nvSpPr>
                <p:cNvPr id="15416" name="Freeform 33"/>
                <p:cNvSpPr>
                  <a:spLocks/>
                </p:cNvSpPr>
                <p:nvPr/>
              </p:nvSpPr>
              <p:spPr bwMode="auto">
                <a:xfrm>
                  <a:off x="768" y="2986"/>
                  <a:ext cx="1393" cy="1153"/>
                </a:xfrm>
                <a:custGeom>
                  <a:avLst/>
                  <a:gdLst>
                    <a:gd name="T0" fmla="*/ 0 w 1393"/>
                    <a:gd name="T1" fmla="*/ 0 h 1153"/>
                    <a:gd name="T2" fmla="*/ 1392 w 1393"/>
                    <a:gd name="T3" fmla="*/ 0 h 1153"/>
                    <a:gd name="T4" fmla="*/ 1392 w 1393"/>
                    <a:gd name="T5" fmla="*/ 1152 h 1153"/>
                    <a:gd name="T6" fmla="*/ 0 60000 65536"/>
                    <a:gd name="T7" fmla="*/ 0 60000 65536"/>
                    <a:gd name="T8" fmla="*/ 0 60000 65536"/>
                    <a:gd name="T9" fmla="*/ 0 w 1393"/>
                    <a:gd name="T10" fmla="*/ 0 h 1153"/>
                    <a:gd name="T11" fmla="*/ 1393 w 1393"/>
                    <a:gd name="T12" fmla="*/ 1153 h 11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93" h="1153">
                      <a:moveTo>
                        <a:pt x="0" y="0"/>
                      </a:moveTo>
                      <a:lnTo>
                        <a:pt x="1392" y="0"/>
                      </a:lnTo>
                      <a:lnTo>
                        <a:pt x="1392" y="1152"/>
                      </a:lnTo>
                    </a:path>
                  </a:pathLst>
                </a:custGeom>
                <a:noFill/>
                <a:ln w="12700" cap="rnd" cmpd="sng">
                  <a:solidFill>
                    <a:srgbClr val="FFFF00"/>
                  </a:solidFill>
                  <a:prstDash val="dash"/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15406" name="Group 69"/>
              <p:cNvGrpSpPr>
                <a:grpSpLocks/>
              </p:cNvGrpSpPr>
              <p:nvPr/>
            </p:nvGrpSpPr>
            <p:grpSpPr bwMode="auto">
              <a:xfrm>
                <a:off x="1920" y="2602"/>
                <a:ext cx="528" cy="854"/>
                <a:chOff x="1920" y="2602"/>
                <a:chExt cx="528" cy="854"/>
              </a:xfrm>
            </p:grpSpPr>
            <p:sp>
              <p:nvSpPr>
                <p:cNvPr id="15407" name="Oval 31"/>
                <p:cNvSpPr>
                  <a:spLocks noChangeArrowheads="1"/>
                </p:cNvSpPr>
                <p:nvPr/>
              </p:nvSpPr>
              <p:spPr bwMode="auto">
                <a:xfrm>
                  <a:off x="2060" y="2886"/>
                  <a:ext cx="200" cy="200"/>
                </a:xfrm>
                <a:prstGeom prst="ellipse">
                  <a:avLst/>
                </a:prstGeom>
                <a:solidFill>
                  <a:srgbClr val="CC6600"/>
                </a:solidFill>
                <a:ln w="2540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el-GR" altLang="el-GR" sz="2400"/>
                </a:p>
              </p:txBody>
            </p:sp>
            <p:sp>
              <p:nvSpPr>
                <p:cNvPr id="15408" name="Line 36"/>
                <p:cNvSpPr>
                  <a:spLocks noChangeShapeType="1"/>
                </p:cNvSpPr>
                <p:nvPr/>
              </p:nvSpPr>
              <p:spPr bwMode="auto">
                <a:xfrm>
                  <a:off x="2160" y="2976"/>
                  <a:ext cx="0" cy="48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5410" name="Line 40"/>
                <p:cNvSpPr>
                  <a:spLocks noChangeShapeType="1"/>
                </p:cNvSpPr>
                <p:nvPr/>
              </p:nvSpPr>
              <p:spPr bwMode="auto">
                <a:xfrm flipH="1" flipV="1">
                  <a:off x="1920" y="2602"/>
                  <a:ext cx="240" cy="384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15412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160" y="2784"/>
                  <a:ext cx="288" cy="192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 type="none" w="sm" len="sm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3059832" y="3858683"/>
                  <a:ext cx="495649" cy="5064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832" y="3858683"/>
                  <a:ext cx="495649" cy="50642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689758" y="4407495"/>
                  <a:ext cx="117910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9758" y="4407495"/>
                  <a:ext cx="1179105" cy="461665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3398493" y="5127575"/>
                  <a:ext cx="5036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8493" y="5127575"/>
                  <a:ext cx="503663" cy="461665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Ομάδα 9"/>
          <p:cNvGrpSpPr/>
          <p:nvPr/>
        </p:nvGrpSpPr>
        <p:grpSpPr>
          <a:xfrm>
            <a:off x="2133600" y="4876800"/>
            <a:ext cx="1371600" cy="914400"/>
            <a:chOff x="2133600" y="4876800"/>
            <a:chExt cx="1371600" cy="914400"/>
          </a:xfrm>
        </p:grpSpPr>
        <p:sp>
          <p:nvSpPr>
            <p:cNvPr id="15403" name="Line 26"/>
            <p:cNvSpPr>
              <a:spLocks noChangeShapeType="1"/>
            </p:cNvSpPr>
            <p:nvPr/>
          </p:nvSpPr>
          <p:spPr bwMode="auto">
            <a:xfrm flipV="1">
              <a:off x="2133600" y="4876800"/>
              <a:ext cx="1371600" cy="91440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2748953" y="5199583"/>
                  <a:ext cx="5212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FF00"/>
                      </a:solidFill>
                    </a:rPr>
                    <a:t>d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𝒓</m:t>
                          </m:r>
                        </m:e>
                      </m:acc>
                    </m:oMath>
                  </a14:m>
                  <a:endParaRPr lang="el-GR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8953" y="5199583"/>
                  <a:ext cx="521297" cy="461665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8824" t="-10526" b="-2894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031" name="Oval 23"/>
          <p:cNvSpPr>
            <a:spLocks noChangeArrowheads="1"/>
          </p:cNvSpPr>
          <p:nvPr/>
        </p:nvSpPr>
        <p:spPr bwMode="auto">
          <a:xfrm rot="-1800000">
            <a:off x="1671638" y="2935288"/>
            <a:ext cx="306387" cy="1746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1979712" y="591071"/>
                <a:ext cx="18143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</m:acc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𝒎𝒈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l-GR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91071"/>
                <a:ext cx="1814343" cy="461665"/>
              </a:xfrm>
              <a:prstGeom prst="rect">
                <a:avLst/>
              </a:prstGeom>
              <a:blipFill rotWithShape="1">
                <a:blip r:embed="rId13"/>
                <a:stretch>
                  <a:fillRect t="-2632" r="-15152"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644008" y="692696"/>
                <a:ext cx="26276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𝒅𝑾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𝒘</m:t>
                        </m:r>
                      </m:e>
                    </m:acc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𝒅</m:t>
                    </m:r>
                    <m:acc>
                      <m:accPr>
                        <m:chr m:val="⃗"/>
                        <m:ctrlPr>
                          <a:rPr lang="en-US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  <a:ea typeface="Cambria Math"/>
                          </a:rPr>
                          <m:t>𝒓</m:t>
                        </m:r>
                      </m:e>
                    </m:acc>
                  </m:oMath>
                </a14:m>
                <a:r>
                  <a:rPr lang="en-US" b="1" dirty="0" smtClean="0">
                    <a:solidFill>
                      <a:schemeClr val="bg1"/>
                    </a:solidFill>
                  </a:rPr>
                  <a:t>      </a:t>
                </a:r>
                <a:r>
                  <a:rPr lang="en-US" b="1" dirty="0" smtClean="0">
                    <a:solidFill>
                      <a:schemeClr val="bg1"/>
                    </a:solidFill>
                    <a:latin typeface="Cambria Math"/>
                    <a:ea typeface="Cambria Math"/>
                  </a:rPr>
                  <a:t>⇒</a:t>
                </a:r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692696"/>
                <a:ext cx="2627642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696" t="-12000" r="-3016" b="-29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Ορθογώνιο 12"/>
              <p:cNvSpPr/>
              <p:nvPr/>
            </p:nvSpPr>
            <p:spPr>
              <a:xfrm>
                <a:off x="4672989" y="1150545"/>
                <a:ext cx="43920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𝒅𝑾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𝒎𝒈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𝒅𝒙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𝒅𝒚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 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3" name="Ορθογώνιο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2989" y="1150545"/>
                <a:ext cx="4392000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556" t="-2667" b="-2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Ορθογώνιο 13"/>
              <p:cNvSpPr/>
              <p:nvPr/>
            </p:nvSpPr>
            <p:spPr>
              <a:xfrm>
                <a:off x="5004048" y="1772816"/>
                <a:ext cx="315977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𝒅𝑾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𝒎𝒈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𝒅𝒚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  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4" name="Ορθογώνιο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1772816"/>
                <a:ext cx="3159776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193" b="-184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Ορθογώνιο 14"/>
              <p:cNvSpPr/>
              <p:nvPr/>
            </p:nvSpPr>
            <p:spPr>
              <a:xfrm>
                <a:off x="5148520" y="2132856"/>
                <a:ext cx="4104000" cy="1250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𝑾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𝒅𝑾</m:t>
                          </m:r>
                        </m:e>
                      </m:nary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𝒎𝒈</m:t>
                      </m:r>
                      <m:nary>
                        <m:naryPr>
                          <m:limLoc m:val="undOvr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𝒅𝒚</m:t>
                          </m:r>
                        </m:e>
                      </m:nary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5" name="Ορθογώνιο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520" y="2132856"/>
                <a:ext cx="4104000" cy="125072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Ορθογώνιο 15"/>
              <p:cNvSpPr/>
              <p:nvPr/>
            </p:nvSpPr>
            <p:spPr>
              <a:xfrm>
                <a:off x="5004048" y="3409964"/>
                <a:ext cx="3766930" cy="5230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𝑾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𝒎𝒈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Ορθογώνιο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409964"/>
                <a:ext cx="3766930" cy="52309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Ορθογώνιο 16"/>
              <p:cNvSpPr/>
              <p:nvPr/>
            </p:nvSpPr>
            <p:spPr>
              <a:xfrm>
                <a:off x="5939419" y="4191471"/>
                <a:ext cx="2376997" cy="461665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𝑾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𝒎𝒈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 (</m:t>
                      </m:r>
                      <m:r>
                        <a:rPr lang="el-GR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𝚫</m:t>
                      </m:r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7" name="Ορθογώνιο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419" y="4191471"/>
                <a:ext cx="2376997" cy="461665"/>
              </a:xfrm>
              <a:prstGeom prst="rect">
                <a:avLst/>
              </a:prstGeom>
              <a:blipFill rotWithShape="1">
                <a:blip r:embed="rId19"/>
                <a:stretch>
                  <a:fillRect b="-14815"/>
                </a:stretch>
              </a:blipFill>
              <a:ln w="3810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1" grpId="0" animBg="1"/>
      <p:bldP spid="91" grpId="0"/>
      <p:bldP spid="92" grpId="0"/>
      <p:bldP spid="13" grpId="0"/>
      <p:bldP spid="14" grpId="0"/>
      <p:bldP spid="15" grpId="0"/>
      <p:bldP spid="16" grpId="0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9600" y="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4.  ΔΥΝΑΜΗ – ΕΡΓΟ – ΔΥΝΑΜΙΚΗ ΕΝΕΡΓΕΙΑ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251520" y="4436335"/>
            <a:ext cx="8784976" cy="98488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έργο που 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παράγει ή καταναλίσκει η </a:t>
            </a:r>
            <a:r>
              <a:rPr lang="el-G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βαρυτική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δύναμη είναι 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ανεξάρτητο από την τροχιά που ακολουθεί το 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αντικείμενο. Το έργο εξαρτάται μόνο από την κατακόρυφη μετατόπιση 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 =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του σώματος.</a:t>
            </a:r>
            <a:endParaRPr lang="el-G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3" name="Ομάδα 102"/>
          <p:cNvGrpSpPr/>
          <p:nvPr/>
        </p:nvGrpSpPr>
        <p:grpSpPr>
          <a:xfrm>
            <a:off x="953712" y="1268414"/>
            <a:ext cx="4000876" cy="2982914"/>
            <a:chOff x="953712" y="1268414"/>
            <a:chExt cx="4000876" cy="2982914"/>
          </a:xfrm>
        </p:grpSpPr>
        <p:grpSp>
          <p:nvGrpSpPr>
            <p:cNvPr id="20" name="Group 84"/>
            <p:cNvGrpSpPr>
              <a:grpSpLocks/>
            </p:cNvGrpSpPr>
            <p:nvPr/>
          </p:nvGrpSpPr>
          <p:grpSpPr bwMode="auto">
            <a:xfrm>
              <a:off x="990600" y="1268414"/>
              <a:ext cx="3963988" cy="2982914"/>
              <a:chOff x="624" y="799"/>
              <a:chExt cx="2497" cy="1879"/>
            </a:xfrm>
          </p:grpSpPr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816" y="1152"/>
                <a:ext cx="1490" cy="1104"/>
              </a:xfrm>
              <a:custGeom>
                <a:avLst/>
                <a:gdLst>
                  <a:gd name="T0" fmla="*/ 0 w 1490"/>
                  <a:gd name="T1" fmla="*/ 1103 h 1104"/>
                  <a:gd name="T2" fmla="*/ 60 w 1490"/>
                  <a:gd name="T3" fmla="*/ 1013 h 1104"/>
                  <a:gd name="T4" fmla="*/ 91 w 1490"/>
                  <a:gd name="T5" fmla="*/ 969 h 1104"/>
                  <a:gd name="T6" fmla="*/ 126 w 1490"/>
                  <a:gd name="T7" fmla="*/ 925 h 1104"/>
                  <a:gd name="T8" fmla="*/ 167 w 1490"/>
                  <a:gd name="T9" fmla="*/ 880 h 1104"/>
                  <a:gd name="T10" fmla="*/ 212 w 1490"/>
                  <a:gd name="T11" fmla="*/ 838 h 1104"/>
                  <a:gd name="T12" fmla="*/ 264 w 1490"/>
                  <a:gd name="T13" fmla="*/ 796 h 1104"/>
                  <a:gd name="T14" fmla="*/ 324 w 1490"/>
                  <a:gd name="T15" fmla="*/ 755 h 1104"/>
                  <a:gd name="T16" fmla="*/ 357 w 1490"/>
                  <a:gd name="T17" fmla="*/ 735 h 1104"/>
                  <a:gd name="T18" fmla="*/ 395 w 1490"/>
                  <a:gd name="T19" fmla="*/ 718 h 1104"/>
                  <a:gd name="T20" fmla="*/ 436 w 1490"/>
                  <a:gd name="T21" fmla="*/ 700 h 1104"/>
                  <a:gd name="T22" fmla="*/ 479 w 1490"/>
                  <a:gd name="T23" fmla="*/ 682 h 1104"/>
                  <a:gd name="T24" fmla="*/ 569 w 1490"/>
                  <a:gd name="T25" fmla="*/ 649 h 1104"/>
                  <a:gd name="T26" fmla="*/ 665 w 1490"/>
                  <a:gd name="T27" fmla="*/ 617 h 1104"/>
                  <a:gd name="T28" fmla="*/ 762 w 1490"/>
                  <a:gd name="T29" fmla="*/ 583 h 1104"/>
                  <a:gd name="T30" fmla="*/ 855 w 1490"/>
                  <a:gd name="T31" fmla="*/ 548 h 1104"/>
                  <a:gd name="T32" fmla="*/ 901 w 1490"/>
                  <a:gd name="T33" fmla="*/ 529 h 1104"/>
                  <a:gd name="T34" fmla="*/ 943 w 1490"/>
                  <a:gd name="T35" fmla="*/ 509 h 1104"/>
                  <a:gd name="T36" fmla="*/ 984 w 1490"/>
                  <a:gd name="T37" fmla="*/ 488 h 1104"/>
                  <a:gd name="T38" fmla="*/ 1022 w 1490"/>
                  <a:gd name="T39" fmla="*/ 465 h 1104"/>
                  <a:gd name="T40" fmla="*/ 1094 w 1490"/>
                  <a:gd name="T41" fmla="*/ 415 h 1104"/>
                  <a:gd name="T42" fmla="*/ 1158 w 1490"/>
                  <a:gd name="T43" fmla="*/ 362 h 1104"/>
                  <a:gd name="T44" fmla="*/ 1220 w 1490"/>
                  <a:gd name="T45" fmla="*/ 308 h 1104"/>
                  <a:gd name="T46" fmla="*/ 1277 w 1490"/>
                  <a:gd name="T47" fmla="*/ 249 h 1104"/>
                  <a:gd name="T48" fmla="*/ 1332 w 1490"/>
                  <a:gd name="T49" fmla="*/ 189 h 1104"/>
                  <a:gd name="T50" fmla="*/ 1384 w 1490"/>
                  <a:gd name="T51" fmla="*/ 127 h 1104"/>
                  <a:gd name="T52" fmla="*/ 1489 w 1490"/>
                  <a:gd name="T53" fmla="*/ 0 h 110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90"/>
                  <a:gd name="T82" fmla="*/ 0 h 1104"/>
                  <a:gd name="T83" fmla="*/ 1490 w 1490"/>
                  <a:gd name="T84" fmla="*/ 1104 h 110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90" h="1104">
                    <a:moveTo>
                      <a:pt x="0" y="1103"/>
                    </a:moveTo>
                    <a:lnTo>
                      <a:pt x="60" y="1013"/>
                    </a:lnTo>
                    <a:lnTo>
                      <a:pt x="91" y="969"/>
                    </a:lnTo>
                    <a:lnTo>
                      <a:pt x="126" y="925"/>
                    </a:lnTo>
                    <a:lnTo>
                      <a:pt x="167" y="880"/>
                    </a:lnTo>
                    <a:lnTo>
                      <a:pt x="212" y="838"/>
                    </a:lnTo>
                    <a:lnTo>
                      <a:pt x="264" y="796"/>
                    </a:lnTo>
                    <a:lnTo>
                      <a:pt x="324" y="755"/>
                    </a:lnTo>
                    <a:lnTo>
                      <a:pt x="357" y="735"/>
                    </a:lnTo>
                    <a:lnTo>
                      <a:pt x="395" y="718"/>
                    </a:lnTo>
                    <a:lnTo>
                      <a:pt x="436" y="700"/>
                    </a:lnTo>
                    <a:lnTo>
                      <a:pt x="479" y="682"/>
                    </a:lnTo>
                    <a:lnTo>
                      <a:pt x="569" y="649"/>
                    </a:lnTo>
                    <a:lnTo>
                      <a:pt x="665" y="617"/>
                    </a:lnTo>
                    <a:lnTo>
                      <a:pt x="762" y="583"/>
                    </a:lnTo>
                    <a:lnTo>
                      <a:pt x="855" y="548"/>
                    </a:lnTo>
                    <a:lnTo>
                      <a:pt x="901" y="529"/>
                    </a:lnTo>
                    <a:lnTo>
                      <a:pt x="943" y="509"/>
                    </a:lnTo>
                    <a:lnTo>
                      <a:pt x="984" y="488"/>
                    </a:lnTo>
                    <a:lnTo>
                      <a:pt x="1022" y="465"/>
                    </a:lnTo>
                    <a:lnTo>
                      <a:pt x="1094" y="415"/>
                    </a:lnTo>
                    <a:lnTo>
                      <a:pt x="1158" y="362"/>
                    </a:lnTo>
                    <a:lnTo>
                      <a:pt x="1220" y="308"/>
                    </a:lnTo>
                    <a:lnTo>
                      <a:pt x="1277" y="249"/>
                    </a:lnTo>
                    <a:lnTo>
                      <a:pt x="1332" y="189"/>
                    </a:lnTo>
                    <a:lnTo>
                      <a:pt x="1384" y="127"/>
                    </a:lnTo>
                    <a:lnTo>
                      <a:pt x="1489" y="0"/>
                    </a:lnTo>
                  </a:path>
                </a:pathLst>
              </a:custGeom>
              <a:noFill/>
              <a:ln w="38100" cap="rnd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" name="Oval 7"/>
              <p:cNvSpPr>
                <a:spLocks noChangeArrowheads="1"/>
              </p:cNvSpPr>
              <p:nvPr/>
            </p:nvSpPr>
            <p:spPr bwMode="auto">
              <a:xfrm>
                <a:off x="839" y="1979"/>
                <a:ext cx="113" cy="113"/>
              </a:xfrm>
              <a:prstGeom prst="ellipse">
                <a:avLst/>
              </a:prstGeom>
              <a:solidFill>
                <a:srgbClr val="CC6600"/>
              </a:solidFill>
              <a:ln w="25400">
                <a:solidFill>
                  <a:srgbClr val="CC66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grpSp>
            <p:nvGrpSpPr>
              <p:cNvPr id="35" name="Group 80"/>
              <p:cNvGrpSpPr>
                <a:grpSpLocks/>
              </p:cNvGrpSpPr>
              <p:nvPr/>
            </p:nvGrpSpPr>
            <p:grpSpPr bwMode="auto">
              <a:xfrm>
                <a:off x="624" y="799"/>
                <a:ext cx="2497" cy="1879"/>
                <a:chOff x="624" y="799"/>
                <a:chExt cx="2497" cy="1879"/>
              </a:xfrm>
            </p:grpSpPr>
            <p:sp>
              <p:nvSpPr>
                <p:cNvPr id="36" name="Freeform 81"/>
                <p:cNvSpPr>
                  <a:spLocks/>
                </p:cNvSpPr>
                <p:nvPr/>
              </p:nvSpPr>
              <p:spPr bwMode="auto">
                <a:xfrm>
                  <a:off x="768" y="960"/>
                  <a:ext cx="2353" cy="1489"/>
                </a:xfrm>
                <a:custGeom>
                  <a:avLst/>
                  <a:gdLst>
                    <a:gd name="T0" fmla="*/ 0 w 2353"/>
                    <a:gd name="T1" fmla="*/ 0 h 1489"/>
                    <a:gd name="T2" fmla="*/ 0 w 2353"/>
                    <a:gd name="T3" fmla="*/ 1488 h 1489"/>
                    <a:gd name="T4" fmla="*/ 2352 w 2353"/>
                    <a:gd name="T5" fmla="*/ 1488 h 1489"/>
                    <a:gd name="T6" fmla="*/ 0 60000 65536"/>
                    <a:gd name="T7" fmla="*/ 0 60000 65536"/>
                    <a:gd name="T8" fmla="*/ 0 60000 65536"/>
                    <a:gd name="T9" fmla="*/ 0 w 2353"/>
                    <a:gd name="T10" fmla="*/ 0 h 1489"/>
                    <a:gd name="T11" fmla="*/ 2353 w 2353"/>
                    <a:gd name="T12" fmla="*/ 1489 h 148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53" h="1489">
                      <a:moveTo>
                        <a:pt x="0" y="0"/>
                      </a:moveTo>
                      <a:lnTo>
                        <a:pt x="0" y="1488"/>
                      </a:lnTo>
                      <a:lnTo>
                        <a:pt x="2352" y="1488"/>
                      </a:lnTo>
                    </a:path>
                  </a:pathLst>
                </a:custGeom>
                <a:noFill/>
                <a:ln w="19050" cap="rnd" cmpd="sng">
                  <a:solidFill>
                    <a:srgbClr val="FFFF00"/>
                  </a:solidFill>
                  <a:prstDash val="solid"/>
                  <a:round/>
                  <a:headEnd type="stealth" w="med" len="med"/>
                  <a:tailEnd type="stealth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7" name="Rectangle 82"/>
                <p:cNvSpPr>
                  <a:spLocks noChangeArrowheads="1"/>
                </p:cNvSpPr>
                <p:nvPr/>
              </p:nvSpPr>
              <p:spPr bwMode="auto">
                <a:xfrm>
                  <a:off x="624" y="799"/>
                  <a:ext cx="85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l-GR" altLang="el-GR" sz="2400" b="1" i="1" dirty="0">
                      <a:solidFill>
                        <a:srgbClr val="FFFF00"/>
                      </a:solidFill>
                    </a:rPr>
                    <a:t>y</a:t>
                  </a:r>
                </a:p>
              </p:txBody>
            </p:sp>
            <p:sp>
              <p:nvSpPr>
                <p:cNvPr id="38" name="Rectangle 83"/>
                <p:cNvSpPr>
                  <a:spLocks noChangeArrowheads="1"/>
                </p:cNvSpPr>
                <p:nvPr/>
              </p:nvSpPr>
              <p:spPr bwMode="auto">
                <a:xfrm>
                  <a:off x="2971" y="2448"/>
                  <a:ext cx="96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400" b="1" i="1">
                      <a:solidFill>
                        <a:srgbClr val="FFFF00"/>
                      </a:solidFill>
                    </a:rPr>
                    <a:t>x</a:t>
                  </a:r>
                  <a:endParaRPr lang="el-GR" altLang="el-GR" sz="2400" b="1" i="1">
                    <a:solidFill>
                      <a:srgbClr val="FFFF00"/>
                    </a:solidFill>
                  </a:endParaRPr>
                </a:p>
              </p:txBody>
            </p:sp>
          </p:grpSp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720" y="2039"/>
                <a:ext cx="170" cy="454"/>
              </a:xfrm>
              <a:custGeom>
                <a:avLst/>
                <a:gdLst>
                  <a:gd name="T0" fmla="*/ 0 w 385"/>
                  <a:gd name="T1" fmla="*/ 0 h 721"/>
                  <a:gd name="T2" fmla="*/ 384 w 385"/>
                  <a:gd name="T3" fmla="*/ 0 h 721"/>
                  <a:gd name="T4" fmla="*/ 384 w 385"/>
                  <a:gd name="T5" fmla="*/ 720 h 721"/>
                  <a:gd name="T6" fmla="*/ 0 60000 65536"/>
                  <a:gd name="T7" fmla="*/ 0 60000 65536"/>
                  <a:gd name="T8" fmla="*/ 0 60000 65536"/>
                  <a:gd name="T9" fmla="*/ 0 w 385"/>
                  <a:gd name="T10" fmla="*/ 0 h 721"/>
                  <a:gd name="T11" fmla="*/ 385 w 385"/>
                  <a:gd name="T12" fmla="*/ 721 h 72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5" h="721">
                    <a:moveTo>
                      <a:pt x="0" y="0"/>
                    </a:moveTo>
                    <a:lnTo>
                      <a:pt x="384" y="0"/>
                    </a:lnTo>
                    <a:lnTo>
                      <a:pt x="384" y="720"/>
                    </a:lnTo>
                  </a:path>
                </a:pathLst>
              </a:custGeom>
              <a:noFill/>
              <a:ln w="19050" cap="rnd" cmpd="sng">
                <a:solidFill>
                  <a:srgbClr val="FFFF00"/>
                </a:solidFill>
                <a:prstDash val="dash"/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77" name="Rectangle 10"/>
            <p:cNvSpPr>
              <a:spLocks noChangeArrowheads="1"/>
            </p:cNvSpPr>
            <p:nvPr/>
          </p:nvSpPr>
          <p:spPr bwMode="auto">
            <a:xfrm>
              <a:off x="953712" y="2996952"/>
              <a:ext cx="1619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 smtClean="0">
                  <a:solidFill>
                    <a:srgbClr val="FFFF00"/>
                  </a:solidFill>
                </a:rPr>
                <a:t>y</a:t>
              </a:r>
              <a:r>
                <a:rPr lang="en-US" altLang="el-GR" sz="2000" b="1" i="1" baseline="-25000" dirty="0" err="1" smtClean="0">
                  <a:solidFill>
                    <a:srgbClr val="FFFF00"/>
                  </a:solidFill>
                </a:rPr>
                <a:t>i</a:t>
              </a:r>
              <a:endParaRPr lang="el-GR" altLang="el-GR" sz="2000" b="1" i="1" dirty="0">
                <a:solidFill>
                  <a:srgbClr val="FFFF00"/>
                </a:solidFill>
                <a:latin typeface="Times New Roman Greek" charset="-95"/>
              </a:endParaRPr>
            </a:p>
          </p:txBody>
        </p:sp>
        <p:sp>
          <p:nvSpPr>
            <p:cNvPr id="78" name="Rectangle 11"/>
            <p:cNvSpPr>
              <a:spLocks noChangeArrowheads="1"/>
            </p:cNvSpPr>
            <p:nvPr/>
          </p:nvSpPr>
          <p:spPr bwMode="auto">
            <a:xfrm>
              <a:off x="1331640" y="3900005"/>
              <a:ext cx="17633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 smtClean="0">
                  <a:solidFill>
                    <a:srgbClr val="FFFF00"/>
                  </a:solidFill>
                </a:rPr>
                <a:t>x</a:t>
              </a:r>
              <a:r>
                <a:rPr lang="en-US" altLang="el-GR" sz="2000" b="1" baseline="-25000" dirty="0" err="1" smtClean="0">
                  <a:solidFill>
                    <a:srgbClr val="FFFF00"/>
                  </a:solidFill>
                </a:rPr>
                <a:t>i</a:t>
              </a:r>
              <a:endParaRPr lang="el-GR" altLang="el-GR" sz="2000" b="1" i="1" dirty="0">
                <a:solidFill>
                  <a:srgbClr val="FFFF00"/>
                </a:solidFill>
                <a:latin typeface="Times New Roman Greek" charset="-95"/>
              </a:endParaRPr>
            </a:p>
          </p:txBody>
        </p:sp>
      </p:grpSp>
      <p:grpSp>
        <p:nvGrpSpPr>
          <p:cNvPr id="104" name="Ομάδα 103"/>
          <p:cNvGrpSpPr/>
          <p:nvPr/>
        </p:nvGrpSpPr>
        <p:grpSpPr>
          <a:xfrm>
            <a:off x="915086" y="1708621"/>
            <a:ext cx="2690734" cy="2512467"/>
            <a:chOff x="915086" y="1708621"/>
            <a:chExt cx="2690734" cy="2512467"/>
          </a:xfrm>
        </p:grpSpPr>
        <p:sp>
          <p:nvSpPr>
            <p:cNvPr id="96" name="Oval 7"/>
            <p:cNvSpPr>
              <a:spLocks noChangeArrowheads="1"/>
            </p:cNvSpPr>
            <p:nvPr/>
          </p:nvSpPr>
          <p:spPr bwMode="auto">
            <a:xfrm>
              <a:off x="3384500" y="1772816"/>
              <a:ext cx="179388" cy="179388"/>
            </a:xfrm>
            <a:prstGeom prst="ellipse">
              <a:avLst/>
            </a:prstGeom>
            <a:solidFill>
              <a:srgbClr val="CC6600"/>
            </a:solidFill>
            <a:ln w="25400">
              <a:solidFill>
                <a:srgbClr val="CC66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93" name="Rectangle 10"/>
            <p:cNvSpPr>
              <a:spLocks noChangeArrowheads="1"/>
            </p:cNvSpPr>
            <p:nvPr/>
          </p:nvSpPr>
          <p:spPr bwMode="auto">
            <a:xfrm>
              <a:off x="915086" y="1708621"/>
              <a:ext cx="17152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 smtClean="0">
                  <a:solidFill>
                    <a:srgbClr val="FFFF00"/>
                  </a:solidFill>
                </a:rPr>
                <a:t>y</a:t>
              </a:r>
              <a:r>
                <a:rPr lang="en-US" altLang="el-GR" sz="2000" b="1" i="1" baseline="-25000" dirty="0" smtClean="0">
                  <a:solidFill>
                    <a:srgbClr val="FFFF00"/>
                  </a:solidFill>
                </a:rPr>
                <a:t>f</a:t>
              </a:r>
              <a:endParaRPr lang="el-GR" altLang="el-GR" sz="2000" b="1" i="1" dirty="0">
                <a:solidFill>
                  <a:srgbClr val="FFFF00"/>
                </a:solidFill>
                <a:latin typeface="Times New Roman Greek" charset="-95"/>
              </a:endParaRPr>
            </a:p>
          </p:txBody>
        </p:sp>
        <p:sp>
          <p:nvSpPr>
            <p:cNvPr id="94" name="Rectangle 11"/>
            <p:cNvSpPr>
              <a:spLocks noChangeArrowheads="1"/>
            </p:cNvSpPr>
            <p:nvPr/>
          </p:nvSpPr>
          <p:spPr bwMode="auto">
            <a:xfrm>
              <a:off x="3419872" y="3913311"/>
              <a:ext cx="18594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 smtClean="0">
                  <a:solidFill>
                    <a:srgbClr val="FFFF00"/>
                  </a:solidFill>
                </a:rPr>
                <a:t>x</a:t>
              </a:r>
              <a:r>
                <a:rPr lang="en-US" altLang="el-GR" sz="2000" b="1" baseline="-25000" dirty="0" smtClean="0">
                  <a:solidFill>
                    <a:srgbClr val="FFFF00"/>
                  </a:solidFill>
                </a:rPr>
                <a:t>f</a:t>
              </a:r>
              <a:endParaRPr lang="el-GR" altLang="el-GR" sz="2000" b="1" i="1" dirty="0">
                <a:solidFill>
                  <a:srgbClr val="FFFF00"/>
                </a:solidFill>
                <a:latin typeface="Times New Roman Greek" charset="-95"/>
              </a:endParaRPr>
            </a:p>
          </p:txBody>
        </p:sp>
        <p:sp>
          <p:nvSpPr>
            <p:cNvPr id="95" name="Freeform 4"/>
            <p:cNvSpPr>
              <a:spLocks/>
            </p:cNvSpPr>
            <p:nvPr/>
          </p:nvSpPr>
          <p:spPr bwMode="auto">
            <a:xfrm>
              <a:off x="1163166" y="1866857"/>
              <a:ext cx="2304000" cy="2160000"/>
            </a:xfrm>
            <a:custGeom>
              <a:avLst/>
              <a:gdLst>
                <a:gd name="T0" fmla="*/ 0 w 385"/>
                <a:gd name="T1" fmla="*/ 0 h 721"/>
                <a:gd name="T2" fmla="*/ 384 w 385"/>
                <a:gd name="T3" fmla="*/ 0 h 721"/>
                <a:gd name="T4" fmla="*/ 384 w 385"/>
                <a:gd name="T5" fmla="*/ 720 h 721"/>
                <a:gd name="T6" fmla="*/ 0 60000 65536"/>
                <a:gd name="T7" fmla="*/ 0 60000 65536"/>
                <a:gd name="T8" fmla="*/ 0 60000 65536"/>
                <a:gd name="T9" fmla="*/ 0 w 385"/>
                <a:gd name="T10" fmla="*/ 0 h 721"/>
                <a:gd name="T11" fmla="*/ 385 w 385"/>
                <a:gd name="T12" fmla="*/ 721 h 7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5" h="721">
                  <a:moveTo>
                    <a:pt x="0" y="0"/>
                  </a:moveTo>
                  <a:lnTo>
                    <a:pt x="384" y="0"/>
                  </a:lnTo>
                  <a:lnTo>
                    <a:pt x="384" y="720"/>
                  </a:lnTo>
                </a:path>
              </a:pathLst>
            </a:custGeom>
            <a:noFill/>
            <a:ln w="19050" cap="rnd" cmpd="sng">
              <a:solidFill>
                <a:srgbClr val="FFFF00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98" name="Text Box 67"/>
          <p:cNvSpPr txBox="1">
            <a:spLocks noChangeArrowheads="1"/>
          </p:cNvSpPr>
          <p:nvPr/>
        </p:nvSpPr>
        <p:spPr bwMode="auto">
          <a:xfrm>
            <a:off x="251520" y="5530006"/>
            <a:ext cx="8784976" cy="67710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Σε μια κλειστή τροχιά, όπου η συνολικ</a:t>
            </a:r>
            <a:r>
              <a:rPr lang="el-G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ή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μετατόπιση  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l-G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 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 το έργο της </a:t>
            </a:r>
            <a:r>
              <a:rPr lang="el-G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βαρυτικής</a:t>
            </a:r>
            <a:r>
              <a:rPr lang="el-G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δύναμης είναι ίσο με μηδέν.</a:t>
            </a:r>
            <a:endParaRPr lang="el-G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01" name="Ομάδα 100"/>
          <p:cNvGrpSpPr/>
          <p:nvPr/>
        </p:nvGrpSpPr>
        <p:grpSpPr>
          <a:xfrm>
            <a:off x="4724249" y="838464"/>
            <a:ext cx="4287452" cy="470930"/>
            <a:chOff x="4724249" y="838464"/>
            <a:chExt cx="4287452" cy="4709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Ορθογώνιο 75"/>
                <p:cNvSpPr/>
                <p:nvPr/>
              </p:nvSpPr>
              <p:spPr>
                <a:xfrm>
                  <a:off x="6634704" y="838464"/>
                  <a:ext cx="2376997" cy="461665"/>
                </a:xfrm>
                <a:prstGeom prst="rect">
                  <a:avLst/>
                </a:prstGeom>
                <a:ln w="38100">
                  <a:solidFill>
                    <a:srgbClr val="FFFF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𝑾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=−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𝒎𝒈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 (</m:t>
                        </m:r>
                        <m:r>
                          <a:rPr lang="el-GR" b="1" i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𝚫</m:t>
                        </m:r>
                        <m:r>
                          <a:rPr lang="en-US" b="1" i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𝐲</m:t>
                        </m:r>
                        <m:r>
                          <a:rPr lang="en-US" b="1" i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76" name="Ορθογώνιο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4704" y="838464"/>
                  <a:ext cx="2376997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20988"/>
                  </a:stretch>
                </a:blipFill>
                <a:ln w="38100"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Ορθογώνιο 98"/>
            <p:cNvSpPr/>
            <p:nvPr/>
          </p:nvSpPr>
          <p:spPr>
            <a:xfrm>
              <a:off x="4724249" y="847729"/>
              <a:ext cx="17199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Αποδείξαμε</a:t>
              </a:r>
              <a:endParaRPr lang="el-GR" dirty="0"/>
            </a:p>
          </p:txBody>
        </p:sp>
      </p:grpSp>
      <p:grpSp>
        <p:nvGrpSpPr>
          <p:cNvPr id="102" name="Ομάδα 101"/>
          <p:cNvGrpSpPr/>
          <p:nvPr/>
        </p:nvGrpSpPr>
        <p:grpSpPr>
          <a:xfrm>
            <a:off x="6271221" y="1588598"/>
            <a:ext cx="2837283" cy="498815"/>
            <a:chOff x="6271221" y="1588598"/>
            <a:chExt cx="2837283" cy="4988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Ορθογώνιο 96"/>
                <p:cNvSpPr/>
                <p:nvPr/>
              </p:nvSpPr>
              <p:spPr>
                <a:xfrm>
                  <a:off x="7110969" y="1590739"/>
                  <a:ext cx="1997535" cy="4966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1" i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oMath>
                    </m:oMathPara>
                  </a14:m>
                  <a:endParaRPr lang="el-GR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97" name="Ορθογώνιο 9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0969" y="1590739"/>
                  <a:ext cx="1997535" cy="496674"/>
                </a:xfrm>
                <a:prstGeom prst="rect">
                  <a:avLst/>
                </a:prstGeom>
                <a:blipFill>
                  <a:blip r:embed="rId4"/>
                  <a:stretch>
                    <a:fillRect l="-915" b="-1851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Ορθογώνιο 99"/>
            <p:cNvSpPr/>
            <p:nvPr/>
          </p:nvSpPr>
          <p:spPr>
            <a:xfrm>
              <a:off x="6271221" y="1588598"/>
              <a:ext cx="8210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όπου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2795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1927325"/>
            <a:ext cx="8839200" cy="609600"/>
          </a:xfrm>
          <a:prstGeom prst="rect">
            <a:avLst/>
          </a:prstGeom>
          <a:noFill/>
        </p:spPr>
        <p:txBody>
          <a:bodyPr/>
          <a:lstStyle/>
          <a:p>
            <a:pPr marL="609600" indent="-609600" algn="l">
              <a:spcBef>
                <a:spcPct val="20000"/>
              </a:spcBef>
              <a:defRPr/>
            </a:pPr>
            <a:r>
              <a:rPr lang="en-US" sz="3200" b="1" kern="0" dirty="0">
                <a:solidFill>
                  <a:srgbClr val="FFFF00"/>
                </a:solidFill>
                <a:latin typeface="+mn-lt"/>
              </a:rPr>
              <a:t>1.   </a:t>
            </a:r>
            <a:r>
              <a:rPr lang="el-GR" sz="3200" b="1" kern="0" dirty="0">
                <a:solidFill>
                  <a:srgbClr val="FFFF00"/>
                </a:solidFill>
                <a:latin typeface="+mn-lt"/>
              </a:rPr>
              <a:t>Το Βασικό Μοντέλο της Ενέργειας </a:t>
            </a:r>
            <a:endParaRPr lang="el-GR" sz="3200" b="1" kern="0" dirty="0">
              <a:solidFill>
                <a:srgbClr val="FFFF00"/>
              </a:solidFill>
              <a:latin typeface="Times New Roman Greek" charset="-95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836712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4000" b="1" dirty="0">
                <a:solidFill>
                  <a:schemeClr val="bg1"/>
                </a:solidFill>
              </a:rPr>
              <a:t>Ε Ρ Γ Ο</a:t>
            </a:r>
            <a:endParaRPr lang="el-GR" altLang="el-GR" sz="40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536925"/>
            <a:ext cx="784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609600" indent="-6096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b="1" dirty="0">
                <a:solidFill>
                  <a:srgbClr val="CC6600"/>
                </a:solidFill>
              </a:rPr>
              <a:t>2.   Θεώρημα Έργου – Κινητικής Ενέργειας </a:t>
            </a:r>
            <a:endParaRPr lang="el-GR" altLang="el-GR" b="1" dirty="0">
              <a:solidFill>
                <a:srgbClr val="CC6600"/>
              </a:solidFill>
              <a:latin typeface="Times New Roman Greek" charset="-95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070325"/>
            <a:ext cx="6096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609600" indent="-6096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b="1" dirty="0">
                <a:solidFill>
                  <a:srgbClr val="66FF33"/>
                </a:solidFill>
              </a:rPr>
              <a:t>3.   Υπολογίζοντας το Έργο </a:t>
            </a:r>
            <a:endParaRPr lang="el-GR" altLang="el-GR" b="1" dirty="0">
              <a:solidFill>
                <a:srgbClr val="66FF33"/>
              </a:solidFill>
              <a:latin typeface="Times New Roman Greek" charset="-95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3603724"/>
            <a:ext cx="7467600" cy="104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609600" indent="-6096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AutoNum type="arabicPeriod" startAt="4"/>
            </a:pPr>
            <a:r>
              <a:rPr lang="el-GR" altLang="el-GR" b="1" dirty="0" smtClean="0">
                <a:solidFill>
                  <a:schemeClr val="bg1"/>
                </a:solidFill>
              </a:rPr>
              <a:t>Δύναμη </a:t>
            </a:r>
            <a:r>
              <a:rPr lang="el-GR" altLang="el-GR" b="1" dirty="0">
                <a:solidFill>
                  <a:schemeClr val="bg1"/>
                </a:solidFill>
              </a:rPr>
              <a:t>– Έργο – Δυναμική Ενέργεια </a:t>
            </a:r>
            <a:endParaRPr lang="en-US" altLang="el-GR" b="1" dirty="0" smtClean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l-GR" b="1" dirty="0">
                <a:solidFill>
                  <a:schemeClr val="bg1"/>
                </a:solidFill>
                <a:latin typeface="Times New Roman Greek" charset="-95"/>
              </a:rPr>
              <a:t> </a:t>
            </a:r>
            <a:r>
              <a:rPr lang="en-US" altLang="el-GR" b="1" dirty="0" smtClean="0">
                <a:solidFill>
                  <a:schemeClr val="bg1"/>
                </a:solidFill>
                <a:latin typeface="Times New Roman Greek" charset="-95"/>
              </a:rPr>
              <a:t>     </a:t>
            </a:r>
            <a:r>
              <a:rPr lang="en-US" altLang="el-GR" sz="2800" b="1" dirty="0" smtClean="0">
                <a:solidFill>
                  <a:schemeClr val="bg1"/>
                </a:solidFill>
                <a:latin typeface="Times New Roman Greek" charset="-95"/>
              </a:rPr>
              <a:t>(</a:t>
            </a:r>
            <a:r>
              <a:rPr lang="el-GR" altLang="el-GR" sz="2800" b="1" dirty="0" err="1" smtClean="0">
                <a:solidFill>
                  <a:schemeClr val="bg1"/>
                </a:solidFill>
                <a:latin typeface="Times New Roman Greek" charset="-95"/>
              </a:rPr>
              <a:t>Στροβιλά</a:t>
            </a:r>
            <a:r>
              <a:rPr lang="el-GR" altLang="el-GR" sz="2800" b="1" dirty="0" smtClean="0">
                <a:solidFill>
                  <a:schemeClr val="bg1"/>
                </a:solidFill>
                <a:latin typeface="Times New Roman Greek" charset="-95"/>
              </a:rPr>
              <a:t> και </a:t>
            </a:r>
            <a:r>
              <a:rPr lang="el-GR" altLang="el-GR" sz="2800" b="1" dirty="0" err="1" smtClean="0">
                <a:solidFill>
                  <a:schemeClr val="bg1"/>
                </a:solidFill>
                <a:latin typeface="Times New Roman Greek" charset="-95"/>
              </a:rPr>
              <a:t>αστρόβιλα</a:t>
            </a:r>
            <a:r>
              <a:rPr lang="el-GR" altLang="el-GR" sz="2800" b="1" dirty="0" smtClean="0">
                <a:solidFill>
                  <a:schemeClr val="bg1"/>
                </a:solidFill>
                <a:latin typeface="Times New Roman Greek" charset="-95"/>
              </a:rPr>
              <a:t> πεδία)</a:t>
            </a:r>
            <a:endParaRPr lang="el-GR" altLang="el-GR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751735"/>
            <a:ext cx="79248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609600" indent="-6096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b="1" dirty="0">
                <a:solidFill>
                  <a:srgbClr val="C903A8"/>
                </a:solidFill>
              </a:rPr>
              <a:t>5.   Ενεργειακά Διαγράμματα</a:t>
            </a:r>
            <a:endParaRPr lang="el-GR" altLang="el-GR" b="1" dirty="0">
              <a:solidFill>
                <a:srgbClr val="C903A8"/>
              </a:solidFill>
              <a:latin typeface="Times New Roman Greek" charset="-95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5267672"/>
            <a:ext cx="746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609600" indent="-609600"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l-GR" altLang="el-GR" b="1">
                <a:solidFill>
                  <a:srgbClr val="F6D9D2"/>
                </a:solidFill>
              </a:rPr>
              <a:t>6.   Ισχύς </a:t>
            </a:r>
            <a:endParaRPr lang="el-GR" altLang="el-GR" b="1">
              <a:solidFill>
                <a:srgbClr val="F6D9D2"/>
              </a:solidFill>
              <a:latin typeface="Times New Roman Greek" charset="-9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4" grpId="0" build="p" autoUpdateAnimBg="0"/>
      <p:bldP spid="5" grpId="0" build="p" autoUpdateAnimBg="0"/>
      <p:bldP spid="6" grpId="0" build="p" autoUpdateAnimBg="0"/>
      <p:bldP spid="7" grpId="0" build="p" autoUpdateAnimBg="0"/>
      <p:bldP spid="8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09600" y="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4.  ΔΥΝΑΜΗ – ΕΡΓΟ – ΔΥΝΑΜΙΚΗ ΕΝΕΡΓΕΙΑ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980728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schemeClr val="bg1"/>
                </a:solidFill>
              </a:rPr>
              <a:t>Είναι τα πεδία δυνάμεων στα οποία το έργο που παράγεται ή καταναλώνεται, κατά τη μετακίνηση ενός σώματος από μια αρχική θέση σε μια τελική θέση, είναι ανεξάρτητο από την τροχιά που διαγράφει το σώμα</a:t>
            </a:r>
            <a:r>
              <a:rPr lang="el-GR" altLang="el-GR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-12700" y="548680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Συντηρητικά Πεδία Δυνάμεων ή </a:t>
            </a:r>
            <a:r>
              <a:rPr lang="el-GR" altLang="el-GR" sz="2400" b="1" dirty="0" err="1">
                <a:solidFill>
                  <a:srgbClr val="FFFF00"/>
                </a:solidFill>
              </a:rPr>
              <a:t>Αστρόβιλα</a:t>
            </a:r>
            <a:r>
              <a:rPr lang="el-GR" altLang="el-GR" sz="2400" b="1" dirty="0">
                <a:solidFill>
                  <a:srgbClr val="FFFF00"/>
                </a:solidFill>
              </a:rPr>
              <a:t> Πεδία.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14288" y="2060848"/>
            <a:ext cx="9144001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Στα Συντηρητικά Πεδία Δυνάμεων ή στα </a:t>
            </a:r>
            <a:r>
              <a:rPr lang="el-GR" altLang="el-GR" sz="2400" b="1" dirty="0" err="1">
                <a:solidFill>
                  <a:srgbClr val="FFFF00"/>
                </a:solidFill>
              </a:rPr>
              <a:t>Αστρόβιλα</a:t>
            </a:r>
            <a:r>
              <a:rPr lang="el-GR" altLang="el-GR" sz="2400" b="1" dirty="0">
                <a:solidFill>
                  <a:srgbClr val="FFFF00"/>
                </a:solidFill>
              </a:rPr>
              <a:t> Πεδία.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-3175" y="2492896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schemeClr val="bg1"/>
                </a:solidFill>
              </a:rPr>
              <a:t>Το έργο που παράγεται ή καταναλώνεται κατά τη μετακίνηση ενός σώματος κατά μήκος μιας κλειστής διαδρομής είναι πάντα ίσο με μηδέν.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25400" y="3212976"/>
            <a:ext cx="56055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rgbClr val="FFFF00"/>
                </a:solidFill>
              </a:rPr>
              <a:t>Παραδείγματα Συντηρητικών Δυνάμεων:</a:t>
            </a:r>
            <a:endParaRPr lang="el-GR" altLang="el-GR" sz="2400" b="1" dirty="0">
              <a:solidFill>
                <a:srgbClr val="FFFF00"/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5724128" y="3258376"/>
            <a:ext cx="33746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dirty="0" smtClean="0">
                <a:solidFill>
                  <a:schemeClr val="bg1"/>
                </a:solidFill>
              </a:rPr>
              <a:t>Η </a:t>
            </a:r>
            <a:r>
              <a:rPr lang="el-GR" altLang="el-GR" sz="2000" dirty="0" err="1" smtClean="0">
                <a:solidFill>
                  <a:schemeClr val="bg1"/>
                </a:solidFill>
              </a:rPr>
              <a:t>βαρυτική</a:t>
            </a:r>
            <a:r>
              <a:rPr lang="el-GR" altLang="el-GR" sz="2000" dirty="0" smtClean="0">
                <a:solidFill>
                  <a:schemeClr val="bg1"/>
                </a:solidFill>
              </a:rPr>
              <a:t> δύναμη (το βάρος)</a:t>
            </a:r>
            <a:endParaRPr lang="el-GR" sz="2000" dirty="0"/>
          </a:p>
        </p:txBody>
      </p:sp>
      <p:sp>
        <p:nvSpPr>
          <p:cNvPr id="9" name="Ορθογώνιο 8"/>
          <p:cNvSpPr/>
          <p:nvPr/>
        </p:nvSpPr>
        <p:spPr>
          <a:xfrm>
            <a:off x="5148064" y="3604954"/>
            <a:ext cx="3974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dirty="0" smtClean="0">
                <a:solidFill>
                  <a:schemeClr val="bg1"/>
                </a:solidFill>
              </a:rPr>
              <a:t>Η δύναμη στο ηλεκτροστατικό πεδίο</a:t>
            </a:r>
            <a:endParaRPr lang="el-GR" sz="2000" dirty="0"/>
          </a:p>
        </p:txBody>
      </p:sp>
      <p:sp>
        <p:nvSpPr>
          <p:cNvPr id="10" name="Ορθογώνιο 9"/>
          <p:cNvSpPr/>
          <p:nvPr/>
        </p:nvSpPr>
        <p:spPr>
          <a:xfrm>
            <a:off x="6783829" y="3915020"/>
            <a:ext cx="23246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dirty="0" smtClean="0">
                <a:solidFill>
                  <a:schemeClr val="bg1"/>
                </a:solidFill>
              </a:rPr>
              <a:t>Η δύναμη ελατηρίου</a:t>
            </a: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57720" y="4365104"/>
            <a:ext cx="7322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altLang="el-GR" b="1" dirty="0" smtClean="0">
                <a:solidFill>
                  <a:srgbClr val="FFFF00"/>
                </a:solidFill>
              </a:rPr>
              <a:t>Μη Συντηρητικά </a:t>
            </a:r>
            <a:r>
              <a:rPr lang="el-GR" altLang="el-GR" b="1" dirty="0">
                <a:solidFill>
                  <a:srgbClr val="FFFF00"/>
                </a:solidFill>
              </a:rPr>
              <a:t>Πεδία Δυνάμεων ή </a:t>
            </a:r>
            <a:r>
              <a:rPr lang="el-GR" altLang="el-GR" b="1" dirty="0" err="1" smtClean="0">
                <a:solidFill>
                  <a:srgbClr val="FFFF00"/>
                </a:solidFill>
              </a:rPr>
              <a:t>Στροβιλά</a:t>
            </a:r>
            <a:r>
              <a:rPr lang="el-GR" altLang="el-GR" b="1" dirty="0" smtClean="0">
                <a:solidFill>
                  <a:srgbClr val="FFFF00"/>
                </a:solidFill>
              </a:rPr>
              <a:t> </a:t>
            </a:r>
            <a:r>
              <a:rPr lang="el-GR" altLang="el-GR" b="1" dirty="0">
                <a:solidFill>
                  <a:srgbClr val="FFFF00"/>
                </a:solidFill>
              </a:rPr>
              <a:t>Πεδία.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496" y="4715304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l-GR" sz="2000" dirty="0">
                <a:solidFill>
                  <a:schemeClr val="bg1"/>
                </a:solidFill>
              </a:rPr>
              <a:t>Το έργο που παράγεται ή καταναλώνεται κατά τη μετακίνηση ενός σώματος κατά μήκος μιας κλειστής διαδρομής </a:t>
            </a:r>
            <a:r>
              <a:rPr lang="el-GR" altLang="el-GR" sz="2400" b="1" dirty="0" smtClean="0">
                <a:solidFill>
                  <a:srgbClr val="FF0000"/>
                </a:solidFill>
              </a:rPr>
              <a:t>ΔΕΝ</a:t>
            </a:r>
            <a:r>
              <a:rPr lang="el-GR" altLang="el-GR" sz="2400" dirty="0" smtClean="0">
                <a:solidFill>
                  <a:srgbClr val="FF0000"/>
                </a:solidFill>
              </a:rPr>
              <a:t> </a:t>
            </a:r>
            <a:r>
              <a:rPr lang="el-GR" altLang="el-GR" sz="2000" dirty="0" smtClean="0">
                <a:solidFill>
                  <a:schemeClr val="bg1"/>
                </a:solidFill>
              </a:rPr>
              <a:t>είναι ίσο </a:t>
            </a:r>
            <a:r>
              <a:rPr lang="el-GR" altLang="el-GR" sz="2000" dirty="0">
                <a:solidFill>
                  <a:schemeClr val="bg1"/>
                </a:solidFill>
              </a:rPr>
              <a:t>με μηδέν</a:t>
            </a:r>
            <a:r>
              <a:rPr lang="el-GR" altLang="el-GR" sz="2000" dirty="0" smtClean="0">
                <a:solidFill>
                  <a:schemeClr val="bg1"/>
                </a:solidFill>
              </a:rPr>
              <a:t>. Το έργο εξαρτάται από τη μορφή της τροχιάς.</a:t>
            </a:r>
            <a:endParaRPr lang="el-GR" altLang="el-GR" sz="2000" dirty="0">
              <a:solidFill>
                <a:schemeClr val="bg1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-14288" y="6021288"/>
            <a:ext cx="3650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altLang="el-GR" sz="2000" b="1" dirty="0">
                <a:solidFill>
                  <a:srgbClr val="FFFF00"/>
                </a:solidFill>
              </a:rPr>
              <a:t>Παραδείγματα μη συντηρητικών </a:t>
            </a:r>
            <a:r>
              <a:rPr lang="el-GR" altLang="el-GR" sz="2000" b="1" dirty="0" smtClean="0">
                <a:solidFill>
                  <a:srgbClr val="FFFF00"/>
                </a:solidFill>
              </a:rPr>
              <a:t>Δυνάμεων:</a:t>
            </a:r>
            <a:endParaRPr lang="el-GR" sz="2000" b="1" dirty="0">
              <a:solidFill>
                <a:srgbClr val="FFFF00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3933174" y="5805264"/>
            <a:ext cx="503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altLang="el-GR" sz="2000" dirty="0" smtClean="0">
                <a:solidFill>
                  <a:schemeClr val="bg1"/>
                </a:solidFill>
              </a:rPr>
              <a:t>Η δύναμη σε μεταβαλλόμενο Ηλεκτρικό Πεδίο</a:t>
            </a:r>
            <a:endParaRPr lang="el-GR" sz="2000" dirty="0"/>
          </a:p>
        </p:txBody>
      </p:sp>
      <p:sp>
        <p:nvSpPr>
          <p:cNvPr id="15" name="Ορθογώνιο 14"/>
          <p:cNvSpPr/>
          <p:nvPr/>
        </p:nvSpPr>
        <p:spPr>
          <a:xfrm>
            <a:off x="3945088" y="6142157"/>
            <a:ext cx="27256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altLang="el-GR" sz="2000" dirty="0" smtClean="0">
                <a:solidFill>
                  <a:schemeClr val="bg1"/>
                </a:solidFill>
              </a:rPr>
              <a:t>Οι μαγνητικές Δυνάμεις</a:t>
            </a:r>
            <a:endParaRPr lang="el-GR" sz="2000" dirty="0"/>
          </a:p>
        </p:txBody>
      </p:sp>
      <p:sp>
        <p:nvSpPr>
          <p:cNvPr id="16" name="Ορθογώνιο 15"/>
          <p:cNvSpPr/>
          <p:nvPr/>
        </p:nvSpPr>
        <p:spPr>
          <a:xfrm>
            <a:off x="3951102" y="6485274"/>
            <a:ext cx="3491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l-GR" altLang="el-GR" sz="2000" dirty="0" smtClean="0">
                <a:solidFill>
                  <a:schemeClr val="bg1"/>
                </a:solidFill>
              </a:rPr>
              <a:t>Η δύναμη της Κινητικής Τριβής</a:t>
            </a:r>
            <a:endParaRPr lang="el-G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2" grpId="0"/>
      <p:bldP spid="9" grpId="0"/>
      <p:bldP spid="10" grpId="0"/>
      <p:bldP spid="6" grpId="0"/>
      <p:bldP spid="12" grpId="0"/>
      <p:bldP spid="11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09600" y="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4.  ΔΥΝΑΜΗ – ΕΡΓΟ – ΔΥΝΑΜΙΚΗ ΕΝΕΡΓΕΙΑ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grpSp>
        <p:nvGrpSpPr>
          <p:cNvPr id="24" name="Ομάδα 23"/>
          <p:cNvGrpSpPr>
            <a:grpSpLocks/>
          </p:cNvGrpSpPr>
          <p:nvPr/>
        </p:nvGrpSpPr>
        <p:grpSpPr bwMode="auto">
          <a:xfrm>
            <a:off x="12700" y="2420938"/>
            <a:ext cx="8447088" cy="461962"/>
            <a:chOff x="12128" y="2420888"/>
            <a:chExt cx="8448304" cy="461666"/>
          </a:xfrm>
        </p:grpSpPr>
        <p:sp>
          <p:nvSpPr>
            <p:cNvPr id="17432" name="TextBox 2"/>
            <p:cNvSpPr txBox="1">
              <a:spLocks noChangeArrowheads="1"/>
            </p:cNvSpPr>
            <p:nvPr/>
          </p:nvSpPr>
          <p:spPr bwMode="auto">
            <a:xfrm>
              <a:off x="12128" y="2420889"/>
              <a:ext cx="657609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>
                  <a:solidFill>
                    <a:srgbClr val="FFFF00"/>
                  </a:solidFill>
                </a:rPr>
                <a:t>Παραγωγή – Κατανάλωση Στοιχειώδους Έργου:</a:t>
              </a:r>
            </a:p>
          </p:txBody>
        </p:sp>
        <p:sp>
          <p:nvSpPr>
            <p:cNvPr id="2" name="TextBox 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644486" y="2420888"/>
              <a:ext cx="1815946" cy="461665"/>
            </a:xfrm>
            <a:prstGeom prst="rect">
              <a:avLst/>
            </a:prstGeom>
            <a:blipFill rotWithShape="1">
              <a:blip r:embed="rId2"/>
              <a:stretch>
                <a:fillRect l="-671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l-GR">
                  <a:noFill/>
                </a:rPr>
                <a:t> </a:t>
              </a:r>
            </a:p>
          </p:txBody>
        </p:sp>
      </p:grp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3314899"/>
            <a:ext cx="1645002" cy="43749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4858975"/>
            <a:ext cx="3623363" cy="73026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4293096"/>
            <a:ext cx="2948436" cy="416845"/>
          </a:xfrm>
          <a:prstGeom prst="rect">
            <a:avLst/>
          </a:prstGeom>
          <a:blipFill rotWithShape="1">
            <a:blip r:embed="rId5"/>
            <a:stretch>
              <a:fillRect t="-8696" r="-12422" b="-14493"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solidFill>
                  <a:schemeClr val="bg1"/>
                </a:solidFill>
              </a:rPr>
              <a:t> </a:t>
            </a:r>
          </a:p>
        </p:txBody>
      </p:sp>
      <p:grpSp>
        <p:nvGrpSpPr>
          <p:cNvPr id="25" name="Ομάδα 24"/>
          <p:cNvGrpSpPr>
            <a:grpSpLocks/>
          </p:cNvGrpSpPr>
          <p:nvPr/>
        </p:nvGrpSpPr>
        <p:grpSpPr bwMode="auto">
          <a:xfrm>
            <a:off x="34925" y="2439988"/>
            <a:ext cx="8281988" cy="3294062"/>
            <a:chOff x="35496" y="2439917"/>
            <a:chExt cx="8280920" cy="3293340"/>
          </a:xfrm>
        </p:grpSpPr>
        <p:sp>
          <p:nvSpPr>
            <p:cNvPr id="17430" name="Ορθογώνιο 7"/>
            <p:cNvSpPr>
              <a:spLocks noChangeArrowheads="1"/>
            </p:cNvSpPr>
            <p:nvPr/>
          </p:nvSpPr>
          <p:spPr bwMode="auto">
            <a:xfrm>
              <a:off x="6644486" y="2439917"/>
              <a:ext cx="1671930" cy="461665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7431" name="Ορθογώνιο 16"/>
            <p:cNvSpPr>
              <a:spLocks noChangeArrowheads="1"/>
            </p:cNvSpPr>
            <p:nvPr/>
          </p:nvSpPr>
          <p:spPr bwMode="auto">
            <a:xfrm>
              <a:off x="35496" y="3314899"/>
              <a:ext cx="3528392" cy="2418358"/>
            </a:xfrm>
            <a:prstGeom prst="rect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</p:grpSp>
      <p:grpSp>
        <p:nvGrpSpPr>
          <p:cNvPr id="26" name="Ομάδα 25"/>
          <p:cNvGrpSpPr>
            <a:grpSpLocks/>
          </p:cNvGrpSpPr>
          <p:nvPr/>
        </p:nvGrpSpPr>
        <p:grpSpPr bwMode="auto">
          <a:xfrm>
            <a:off x="3570288" y="2913063"/>
            <a:ext cx="3908425" cy="2963862"/>
            <a:chOff x="3570514" y="2913818"/>
            <a:chExt cx="3908456" cy="2963453"/>
          </a:xfrm>
        </p:grpSpPr>
        <p:sp>
          <p:nvSpPr>
            <p:cNvPr id="17428" name="Ελεύθερη σχεδίαση 10"/>
            <p:cNvSpPr>
              <a:spLocks/>
            </p:cNvSpPr>
            <p:nvPr/>
          </p:nvSpPr>
          <p:spPr bwMode="auto">
            <a:xfrm>
              <a:off x="3570514" y="4323010"/>
              <a:ext cx="664029" cy="1554261"/>
            </a:xfrm>
            <a:custGeom>
              <a:avLst/>
              <a:gdLst>
                <a:gd name="T0" fmla="*/ 0 w 664029"/>
                <a:gd name="T1" fmla="*/ 30898 h 1197428"/>
                <a:gd name="T2" fmla="*/ 664029 w 664029"/>
                <a:gd name="T3" fmla="*/ 0 h 1197428"/>
                <a:gd name="T4" fmla="*/ 653143 w 664029"/>
                <a:gd name="T5" fmla="*/ 3398971 h 1197428"/>
                <a:gd name="T6" fmla="*/ 653143 w 664029"/>
                <a:gd name="T7" fmla="*/ 3398971 h 11974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64029" h="1197428">
                  <a:moveTo>
                    <a:pt x="0" y="10885"/>
                  </a:moveTo>
                  <a:lnTo>
                    <a:pt x="664029" y="0"/>
                  </a:lnTo>
                  <a:cubicBezTo>
                    <a:pt x="660400" y="399143"/>
                    <a:pt x="656772" y="798285"/>
                    <a:pt x="653143" y="1197428"/>
                  </a:cubicBezTo>
                </a:path>
              </a:pathLst>
            </a:custGeom>
            <a:noFill/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429" name="Ελεύθερη σχεδίαση 12"/>
            <p:cNvSpPr>
              <a:spLocks/>
            </p:cNvSpPr>
            <p:nvPr/>
          </p:nvSpPr>
          <p:spPr bwMode="auto">
            <a:xfrm>
              <a:off x="4517572" y="2913818"/>
              <a:ext cx="2961398" cy="2963453"/>
            </a:xfrm>
            <a:custGeom>
              <a:avLst/>
              <a:gdLst>
                <a:gd name="T0" fmla="*/ 2950029 w 2961398"/>
                <a:gd name="T1" fmla="*/ 0 h 2656114"/>
                <a:gd name="T2" fmla="*/ 2960916 w 2961398"/>
                <a:gd name="T3" fmla="*/ 1941238 h 2656114"/>
                <a:gd name="T4" fmla="*/ 0 w 2961398"/>
                <a:gd name="T5" fmla="*/ 1958107 h 2656114"/>
                <a:gd name="T6" fmla="*/ 10886 w 2961398"/>
                <a:gd name="T7" fmla="*/ 4115778 h 26561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61398" h="2656114">
                  <a:moveTo>
                    <a:pt x="2950029" y="0"/>
                  </a:moveTo>
                  <a:cubicBezTo>
                    <a:pt x="2946401" y="479385"/>
                    <a:pt x="2964544" y="773391"/>
                    <a:pt x="2960916" y="1252776"/>
                  </a:cubicBezTo>
                  <a:lnTo>
                    <a:pt x="0" y="1263663"/>
                  </a:lnTo>
                  <a:cubicBezTo>
                    <a:pt x="3629" y="1727813"/>
                    <a:pt x="7257" y="2191964"/>
                    <a:pt x="10886" y="2656114"/>
                  </a:cubicBezTo>
                </a:path>
              </a:pathLst>
            </a:cu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18" name="Ομάδα 17"/>
          <p:cNvGrpSpPr>
            <a:grpSpLocks/>
          </p:cNvGrpSpPr>
          <p:nvPr/>
        </p:nvGrpSpPr>
        <p:grpSpPr bwMode="auto">
          <a:xfrm>
            <a:off x="858838" y="765175"/>
            <a:ext cx="6326187" cy="484188"/>
            <a:chOff x="858838" y="764704"/>
            <a:chExt cx="6325877" cy="483890"/>
          </a:xfrm>
        </p:grpSpPr>
        <p:sp>
          <p:nvSpPr>
            <p:cNvPr id="17426" name="TextBox 2"/>
            <p:cNvSpPr txBox="1">
              <a:spLocks noChangeArrowheads="1"/>
            </p:cNvSpPr>
            <p:nvPr/>
          </p:nvSpPr>
          <p:spPr bwMode="auto">
            <a:xfrm>
              <a:off x="858838" y="764704"/>
              <a:ext cx="46926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>
                  <a:solidFill>
                    <a:srgbClr val="FFFF00"/>
                  </a:solidFill>
                </a:rPr>
                <a:t>Διατήρηση Μηχανικής Ενέργειας:</a:t>
              </a:r>
            </a:p>
          </p:txBody>
        </p:sp>
        <p:sp>
          <p:nvSpPr>
            <p:cNvPr id="20" name="TextBox 19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436096" y="786929"/>
              <a:ext cx="1748619" cy="461665"/>
            </a:xfrm>
            <a:prstGeom prst="rect">
              <a:avLst/>
            </a:prstGeom>
            <a:blipFill rotWithShape="1">
              <a:blip r:embed="rId6"/>
              <a:stretch>
                <a:fillRect l="-34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l-GR">
                  <a:noFill/>
                </a:rPr>
                <a:t> </a:t>
              </a:r>
            </a:p>
          </p:txBody>
        </p:sp>
      </p:grpSp>
      <p:grpSp>
        <p:nvGrpSpPr>
          <p:cNvPr id="19" name="Ομάδα 18"/>
          <p:cNvGrpSpPr>
            <a:grpSpLocks/>
          </p:cNvGrpSpPr>
          <p:nvPr/>
        </p:nvGrpSpPr>
        <p:grpSpPr bwMode="auto">
          <a:xfrm>
            <a:off x="23813" y="1527175"/>
            <a:ext cx="6823075" cy="473075"/>
            <a:chOff x="23813" y="1526704"/>
            <a:chExt cx="6822335" cy="473022"/>
          </a:xfrm>
        </p:grpSpPr>
        <p:sp>
          <p:nvSpPr>
            <p:cNvPr id="17424" name="TextBox 4"/>
            <p:cNvSpPr txBox="1">
              <a:spLocks noChangeArrowheads="1"/>
            </p:cNvSpPr>
            <p:nvPr/>
          </p:nvSpPr>
          <p:spPr bwMode="auto">
            <a:xfrm>
              <a:off x="23813" y="1526704"/>
              <a:ext cx="5522912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400" b="1">
                  <a:solidFill>
                    <a:srgbClr val="FFFF00"/>
                  </a:solidFill>
                </a:rPr>
                <a:t>Θεώρημα Έργου – Κινητικής Ενέργειας:</a:t>
              </a:r>
            </a:p>
          </p:txBody>
        </p:sp>
        <p:sp>
          <p:nvSpPr>
            <p:cNvPr id="21" name="TextBox 20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446982" y="1538061"/>
              <a:ext cx="1399166" cy="461665"/>
            </a:xfrm>
            <a:prstGeom prst="rect">
              <a:avLst/>
            </a:prstGeom>
            <a:blipFill rotWithShape="1">
              <a:blip r:embed="rId7"/>
              <a:stretch>
                <a:fillRect l="-873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l-GR">
                  <a:noFill/>
                </a:rPr>
                <a:t> </a:t>
              </a:r>
            </a:p>
          </p:txBody>
        </p:sp>
      </p:grpSp>
      <p:grpSp>
        <p:nvGrpSpPr>
          <p:cNvPr id="23" name="Ομάδα 22"/>
          <p:cNvGrpSpPr>
            <a:grpSpLocks/>
          </p:cNvGrpSpPr>
          <p:nvPr/>
        </p:nvGrpSpPr>
        <p:grpSpPr bwMode="auto">
          <a:xfrm>
            <a:off x="6948488" y="787400"/>
            <a:ext cx="2146300" cy="1201738"/>
            <a:chOff x="6948488" y="786929"/>
            <a:chExt cx="2145681" cy="1201737"/>
          </a:xfrm>
        </p:grpSpPr>
        <p:sp>
          <p:nvSpPr>
            <p:cNvPr id="17422" name="Δεξιό άγκιστρο 7"/>
            <p:cNvSpPr>
              <a:spLocks/>
            </p:cNvSpPr>
            <p:nvPr/>
          </p:nvSpPr>
          <p:spPr bwMode="auto">
            <a:xfrm>
              <a:off x="6948488" y="786929"/>
              <a:ext cx="482600" cy="1201737"/>
            </a:xfrm>
            <a:prstGeom prst="rightBrace">
              <a:avLst>
                <a:gd name="adj1" fmla="val 17350"/>
                <a:gd name="adj2" fmla="val 50000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22" name="TextBox 2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7476995" y="1175472"/>
              <a:ext cx="1617174" cy="461665"/>
            </a:xfrm>
            <a:prstGeom prst="rect">
              <a:avLst/>
            </a:prstGeom>
            <a:blipFill rotWithShape="1">
              <a:blip r:embed="rId8"/>
              <a:stretch>
                <a:fillRect l="-755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l-GR">
                  <a:noFill/>
                </a:rPr>
                <a:t> </a:t>
              </a:r>
            </a:p>
          </p:txBody>
        </p:sp>
      </p:grpSp>
      <p:sp>
        <p:nvSpPr>
          <p:cNvPr id="14" name="TextBox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3748330"/>
            <a:ext cx="2549159" cy="472758"/>
          </a:xfrm>
          <a:prstGeom prst="rect">
            <a:avLst/>
          </a:prstGeom>
          <a:blipFill rotWithShape="1">
            <a:blip r:embed="rId9"/>
            <a:stretch>
              <a:fillRect t="-2597" r="-14354" b="-6494"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658" y="5877272"/>
            <a:ext cx="8368766" cy="783869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09600" y="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4.  ΔΥΝΑΜΗ – ΕΡΓΟ – ΔΥΝΑΜΙΚΗ ΕΝΕΡΓΕΙΑ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340" y="908720"/>
            <a:ext cx="8697124" cy="73026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628" y="1916832"/>
            <a:ext cx="6608604" cy="73026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314" y="2939143"/>
            <a:ext cx="1694053" cy="79220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3932939"/>
            <a:ext cx="1698863" cy="85786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solidFill>
                  <a:schemeClr val="bg1"/>
                </a:solidFill>
              </a:rPr>
              <a:t> </a:t>
            </a:r>
          </a:p>
        </p:txBody>
      </p:sp>
      <p:grpSp>
        <p:nvGrpSpPr>
          <p:cNvPr id="11" name="Ομάδα 10"/>
          <p:cNvGrpSpPr>
            <a:grpSpLocks/>
          </p:cNvGrpSpPr>
          <p:nvPr/>
        </p:nvGrpSpPr>
        <p:grpSpPr bwMode="auto">
          <a:xfrm>
            <a:off x="1930400" y="3021013"/>
            <a:ext cx="1327150" cy="2681287"/>
            <a:chOff x="5035968" y="3020934"/>
            <a:chExt cx="1327193" cy="2681874"/>
          </a:xfrm>
        </p:grpSpPr>
        <p:sp>
          <p:nvSpPr>
            <p:cNvPr id="18442" name="Δεξιό άγκιστρο 7"/>
            <p:cNvSpPr>
              <a:spLocks/>
            </p:cNvSpPr>
            <p:nvPr/>
          </p:nvSpPr>
          <p:spPr bwMode="auto">
            <a:xfrm>
              <a:off x="5035968" y="3020934"/>
              <a:ext cx="760168" cy="2681874"/>
            </a:xfrm>
            <a:prstGeom prst="rightBrace">
              <a:avLst>
                <a:gd name="adj1" fmla="val 27113"/>
                <a:gd name="adj2" fmla="val 50000"/>
              </a:avLst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9" name="TextBox 8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720036" y="4055300"/>
              <a:ext cx="643125" cy="584775"/>
            </a:xfrm>
            <a:prstGeom prst="rect">
              <a:avLst/>
            </a:prstGeom>
            <a:blipFill rotWithShape="1">
              <a:blip r:embed="rId6"/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pPr>
                <a:defRPr/>
              </a:pPr>
              <a:r>
                <a:rPr lang="el-GR">
                  <a:solidFill>
                    <a:schemeClr val="bg1"/>
                  </a:solidFill>
                </a:rPr>
                <a:t> </a:t>
              </a:r>
            </a:p>
          </p:txBody>
        </p:sp>
      </p:grp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03848" y="3932939"/>
            <a:ext cx="3777573" cy="857864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6257" y="5157192"/>
                <a:ext cx="1509388" cy="699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𝒛</m:t>
                          </m:r>
                        </m:den>
                      </m:f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57" y="5157192"/>
                <a:ext cx="1509388" cy="6998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09600" y="0"/>
            <a:ext cx="7924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>
                <a:solidFill>
                  <a:schemeClr val="bg1"/>
                </a:solidFill>
              </a:rPr>
              <a:t>4.  </a:t>
            </a:r>
            <a:r>
              <a:rPr lang="el-GR" altLang="el-GR" sz="2800" b="1" dirty="0">
                <a:solidFill>
                  <a:schemeClr val="bg1"/>
                </a:solidFill>
              </a:rPr>
              <a:t>ΔΥΝΑΜΗ – ΕΡΓΟ – ΔΥΝΑΜΙΚΗ ΕΝΕΡΓΕΙΑ</a:t>
            </a:r>
            <a:endParaRPr lang="en-US" altLang="el-GR" sz="28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ΠΑΡΑΔΕΙΓΜΑ</a:t>
            </a:r>
            <a:endParaRPr lang="en-US" altLang="el-GR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541" y="980728"/>
            <a:ext cx="9048419" cy="747512"/>
          </a:xfrm>
          <a:prstGeom prst="rect">
            <a:avLst/>
          </a:prstGeom>
          <a:blipFill rotWithShape="1">
            <a:blip r:embed="rId2"/>
            <a:stretch>
              <a:fillRect b="-4065"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-11046" y="1732746"/>
            <a:ext cx="8975534" cy="400110"/>
          </a:xfrm>
          <a:prstGeom prst="rect">
            <a:avLst/>
          </a:prstGeom>
          <a:blipFill rotWithShape="1">
            <a:blip r:embed="rId3"/>
            <a:stretch>
              <a:fillRect b="-16667"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2132856"/>
            <a:ext cx="3791487" cy="400110"/>
          </a:xfrm>
          <a:prstGeom prst="rect">
            <a:avLst/>
          </a:prstGeom>
          <a:blipFill rotWithShape="1">
            <a:blip r:embed="rId4"/>
            <a:stretch>
              <a:fillRect t="-7576" r="-1125" b="-25758"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  <p:cxnSp>
        <p:nvCxnSpPr>
          <p:cNvPr id="19462" name="Ευθεία γραμμή σύνδεσης 7"/>
          <p:cNvCxnSpPr>
            <a:cxnSpLocks noChangeShapeType="1"/>
          </p:cNvCxnSpPr>
          <p:nvPr/>
        </p:nvCxnSpPr>
        <p:spPr bwMode="auto">
          <a:xfrm>
            <a:off x="0" y="2636838"/>
            <a:ext cx="9064625" cy="0"/>
          </a:xfrm>
          <a:prstGeom prst="line">
            <a:avLst/>
          </a:prstGeom>
          <a:noFill/>
          <a:ln w="1905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093" y="2780928"/>
            <a:ext cx="7765267" cy="70993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  <p:sp>
        <p:nvSpPr>
          <p:cNvPr id="10" name="Text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6323" y="3511150"/>
            <a:ext cx="7766037" cy="762516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943" y="4231294"/>
            <a:ext cx="6628289" cy="709874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  <p:grpSp>
        <p:nvGrpSpPr>
          <p:cNvPr id="12" name="Ομάδα 11"/>
          <p:cNvGrpSpPr>
            <a:grpSpLocks/>
          </p:cNvGrpSpPr>
          <p:nvPr/>
        </p:nvGrpSpPr>
        <p:grpSpPr bwMode="auto">
          <a:xfrm>
            <a:off x="7640638" y="3035300"/>
            <a:ext cx="1327150" cy="1906588"/>
            <a:chOff x="5035968" y="3020934"/>
            <a:chExt cx="1327193" cy="2681874"/>
          </a:xfrm>
        </p:grpSpPr>
        <p:sp>
          <p:nvSpPr>
            <p:cNvPr id="19470" name="Δεξιό άγκιστρο 12"/>
            <p:cNvSpPr>
              <a:spLocks/>
            </p:cNvSpPr>
            <p:nvPr/>
          </p:nvSpPr>
          <p:spPr bwMode="auto">
            <a:xfrm>
              <a:off x="5035968" y="3020934"/>
              <a:ext cx="760168" cy="2681874"/>
            </a:xfrm>
            <a:prstGeom prst="rightBrace">
              <a:avLst>
                <a:gd name="adj1" fmla="val 27113"/>
                <a:gd name="adj2" fmla="val 50000"/>
              </a:avLst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4" name="TextBox 1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720036" y="3925154"/>
              <a:ext cx="643125" cy="584775"/>
            </a:xfrm>
            <a:prstGeom prst="rect">
              <a:avLst/>
            </a:prstGeom>
            <a:blipFill rotWithShape="1">
              <a:blip r:embed="rId8"/>
              <a:stretch>
                <a:fillRect b="-2941"/>
              </a:stretch>
            </a:blipFill>
            <a:ln>
              <a:noFill/>
            </a:ln>
          </p:spPr>
          <p:txBody>
            <a:bodyPr/>
            <a:lstStyle/>
            <a:p>
              <a:pPr>
                <a:defRPr/>
              </a:pPr>
              <a:r>
                <a:rPr lang="el-GR">
                  <a:noFill/>
                </a:rPr>
                <a:t> </a:t>
              </a:r>
            </a:p>
          </p:txBody>
        </p:sp>
      </p:grp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5197212"/>
            <a:ext cx="6016775" cy="462114"/>
          </a:xfrm>
          <a:prstGeom prst="rect">
            <a:avLst/>
          </a:prstGeom>
          <a:blipFill rotWithShape="1">
            <a:blip r:embed="rId9"/>
            <a:stretch>
              <a:fillRect t="-2667" b="-10667"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  <p:sp>
        <p:nvSpPr>
          <p:cNvPr id="16" name="TextBox 1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5877272"/>
            <a:ext cx="6077498" cy="462114"/>
          </a:xfrm>
          <a:prstGeom prst="rect">
            <a:avLst/>
          </a:prstGeom>
          <a:blipFill rotWithShape="1">
            <a:blip r:embed="rId10"/>
            <a:stretch>
              <a:fillRect t="-2632" r="-602" b="-3947"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  <p:sp>
        <p:nvSpPr>
          <p:cNvPr id="17" name="TextBox 1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96" y="6411686"/>
            <a:ext cx="1556132" cy="400110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l-GR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09600" y="0"/>
            <a:ext cx="7924800" cy="95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algn="ctr" eaLnBrk="1" hangingPunct="1">
              <a:spcBef>
                <a:spcPct val="0"/>
              </a:spcBef>
              <a:buFontTx/>
              <a:buAutoNum type="arabicPeriod" startAt="5"/>
            </a:pPr>
            <a:r>
              <a:rPr lang="el-GR" altLang="el-GR" sz="2800" b="1" dirty="0" smtClean="0">
                <a:solidFill>
                  <a:schemeClr val="bg1"/>
                </a:solidFill>
              </a:rPr>
              <a:t>ΕΝΕΡΓΕΙΑΚΑ ΔΙΑΓΡΑΜΜΑΤΑ</a:t>
            </a:r>
            <a:endParaRPr lang="en-US" altLang="el-GR" sz="2800" b="1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l-GR" altLang="el-GR" sz="2800" b="1" dirty="0" smtClean="0">
                <a:solidFill>
                  <a:schemeClr val="bg1"/>
                </a:solidFill>
                <a:latin typeface="Times New Roman Greek" charset="-95"/>
              </a:rPr>
              <a:t>Θέσεις Ισορροπίας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20483" name="Ελεύθερη σχεδίαση 2"/>
          <p:cNvSpPr>
            <a:spLocks/>
          </p:cNvSpPr>
          <p:nvPr/>
        </p:nvSpPr>
        <p:spPr bwMode="auto">
          <a:xfrm>
            <a:off x="611188" y="419100"/>
            <a:ext cx="4421187" cy="3048000"/>
          </a:xfrm>
          <a:custGeom>
            <a:avLst/>
            <a:gdLst>
              <a:gd name="T0" fmla="*/ 0 w 3320142"/>
              <a:gd name="T1" fmla="*/ 0 h 2349589"/>
              <a:gd name="T2" fmla="*/ 2156368 w 3320142"/>
              <a:gd name="T3" fmla="*/ 6597320 h 2349589"/>
              <a:gd name="T4" fmla="*/ 5442266 w 3320142"/>
              <a:gd name="T5" fmla="*/ 3267829 h 2349589"/>
              <a:gd name="T6" fmla="*/ 7659098 w 3320142"/>
              <a:gd name="T7" fmla="*/ 4624259 h 2349589"/>
              <a:gd name="T8" fmla="*/ 10439565 w 3320142"/>
              <a:gd name="T9" fmla="*/ 1603086 h 23495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20142" h="2349589">
                <a:moveTo>
                  <a:pt x="0" y="0"/>
                </a:moveTo>
                <a:cubicBezTo>
                  <a:pt x="198664" y="1068614"/>
                  <a:pt x="397329" y="2137229"/>
                  <a:pt x="685800" y="2329543"/>
                </a:cubicBezTo>
                <a:cubicBezTo>
                  <a:pt x="974271" y="2521857"/>
                  <a:pt x="1439152" y="1270001"/>
                  <a:pt x="1730828" y="1153885"/>
                </a:cubicBezTo>
                <a:cubicBezTo>
                  <a:pt x="2022504" y="1037769"/>
                  <a:pt x="2170971" y="1730817"/>
                  <a:pt x="2435857" y="1632846"/>
                </a:cubicBezTo>
                <a:cubicBezTo>
                  <a:pt x="2700743" y="1534875"/>
                  <a:pt x="2940956" y="1251857"/>
                  <a:pt x="3320142" y="566057"/>
                </a:cubicBezTo>
              </a:path>
            </a:pathLst>
          </a:cu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0484" name="Ομάδα 9"/>
          <p:cNvGrpSpPr>
            <a:grpSpLocks/>
          </p:cNvGrpSpPr>
          <p:nvPr/>
        </p:nvGrpSpPr>
        <p:grpSpPr bwMode="auto">
          <a:xfrm>
            <a:off x="468313" y="276225"/>
            <a:ext cx="5183187" cy="3455988"/>
            <a:chOff x="251520" y="692696"/>
            <a:chExt cx="5184576" cy="3456384"/>
          </a:xfrm>
        </p:grpSpPr>
        <p:cxnSp>
          <p:nvCxnSpPr>
            <p:cNvPr id="20501" name="Ευθεία γραμμή σύνδεσης 4"/>
            <p:cNvCxnSpPr>
              <a:cxnSpLocks noChangeShapeType="1"/>
            </p:cNvCxnSpPr>
            <p:nvPr/>
          </p:nvCxnSpPr>
          <p:spPr bwMode="auto">
            <a:xfrm>
              <a:off x="251520" y="692696"/>
              <a:ext cx="0" cy="3456384"/>
            </a:xfrm>
            <a:prstGeom prst="line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02" name="Ευθεία γραμμή σύνδεσης 8"/>
            <p:cNvCxnSpPr>
              <a:cxnSpLocks noChangeShapeType="1"/>
            </p:cNvCxnSpPr>
            <p:nvPr/>
          </p:nvCxnSpPr>
          <p:spPr bwMode="auto">
            <a:xfrm>
              <a:off x="251520" y="4149080"/>
              <a:ext cx="5184576" cy="0"/>
            </a:xfrm>
            <a:prstGeom prst="line">
              <a:avLst/>
            </a:prstGeom>
            <a:noFill/>
            <a:ln w="19050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485" name="TextBox 12"/>
          <p:cNvSpPr txBox="1">
            <a:spLocks noChangeArrowheads="1"/>
          </p:cNvSpPr>
          <p:nvPr/>
        </p:nvSpPr>
        <p:spPr bwMode="auto">
          <a:xfrm>
            <a:off x="107950" y="188913"/>
            <a:ext cx="406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 i="1">
                <a:solidFill>
                  <a:srgbClr val="FFFF00"/>
                </a:solidFill>
              </a:rPr>
              <a:t>U</a:t>
            </a:r>
            <a:endParaRPr lang="el-GR" altLang="el-GR" sz="2400" b="1" i="1">
              <a:solidFill>
                <a:srgbClr val="FFFF00"/>
              </a:solidFill>
            </a:endParaRPr>
          </a:p>
        </p:txBody>
      </p:sp>
      <p:sp>
        <p:nvSpPr>
          <p:cNvPr id="20486" name="TextBox 22"/>
          <p:cNvSpPr txBox="1">
            <a:spLocks noChangeArrowheads="1"/>
          </p:cNvSpPr>
          <p:nvPr/>
        </p:nvSpPr>
        <p:spPr bwMode="auto">
          <a:xfrm>
            <a:off x="5291138" y="3702050"/>
            <a:ext cx="31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000" b="1" i="1">
                <a:solidFill>
                  <a:srgbClr val="FFFF00"/>
                </a:solidFill>
              </a:rPr>
              <a:t>x</a:t>
            </a:r>
            <a:endParaRPr lang="el-GR" altLang="el-GR" sz="2000" b="1" i="1">
              <a:solidFill>
                <a:srgbClr val="FFFF00"/>
              </a:solidFill>
            </a:endParaRPr>
          </a:p>
        </p:txBody>
      </p:sp>
      <p:sp>
        <p:nvSpPr>
          <p:cNvPr id="20493" name="TextBox 43"/>
          <p:cNvSpPr txBox="1">
            <a:spLocks noChangeArrowheads="1"/>
          </p:cNvSpPr>
          <p:nvPr/>
        </p:nvSpPr>
        <p:spPr bwMode="auto">
          <a:xfrm>
            <a:off x="6516216" y="4469110"/>
            <a:ext cx="240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 dirty="0">
                <a:solidFill>
                  <a:srgbClr val="FFFF00"/>
                </a:solidFill>
              </a:rPr>
              <a:t>Ευσταθής ισορροπία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23217" y="889323"/>
                <a:ext cx="2613279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l-GR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𝒅𝑼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l-G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217" y="889323"/>
                <a:ext cx="2613279" cy="702308"/>
              </a:xfrm>
              <a:prstGeom prst="rect">
                <a:avLst/>
              </a:prstGeom>
              <a:blipFill>
                <a:blip r:embed="rId3"/>
                <a:stretch>
                  <a:fillRect b="-69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3"/>
          <p:cNvSpPr txBox="1">
            <a:spLocks noChangeArrowheads="1"/>
          </p:cNvSpPr>
          <p:nvPr/>
        </p:nvSpPr>
        <p:spPr bwMode="auto">
          <a:xfrm>
            <a:off x="6490097" y="6093296"/>
            <a:ext cx="26904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 dirty="0" err="1" smtClean="0">
                <a:solidFill>
                  <a:srgbClr val="FFFF00"/>
                </a:solidFill>
              </a:rPr>
              <a:t>Μετασταθής</a:t>
            </a:r>
            <a:r>
              <a:rPr lang="el-GR" altLang="el-GR" sz="2000" b="1" i="1" dirty="0" smtClean="0">
                <a:solidFill>
                  <a:srgbClr val="FFFF00"/>
                </a:solidFill>
              </a:rPr>
              <a:t> </a:t>
            </a:r>
            <a:r>
              <a:rPr lang="el-GR" altLang="el-GR" sz="2000" b="1" i="1" dirty="0">
                <a:solidFill>
                  <a:srgbClr val="FFFF00"/>
                </a:solidFill>
              </a:rPr>
              <a:t>ισορροπία</a:t>
            </a:r>
          </a:p>
        </p:txBody>
      </p:sp>
      <p:sp>
        <p:nvSpPr>
          <p:cNvPr id="37" name="TextBox 43"/>
          <p:cNvSpPr txBox="1">
            <a:spLocks noChangeArrowheads="1"/>
          </p:cNvSpPr>
          <p:nvPr/>
        </p:nvSpPr>
        <p:spPr bwMode="auto">
          <a:xfrm>
            <a:off x="6527233" y="5312233"/>
            <a:ext cx="2401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000" b="1" i="1" dirty="0">
                <a:solidFill>
                  <a:srgbClr val="FFFF00"/>
                </a:solidFill>
              </a:rPr>
              <a:t>Ευσταθής ισορροπία</a:t>
            </a:r>
          </a:p>
        </p:txBody>
      </p:sp>
      <p:grpSp>
        <p:nvGrpSpPr>
          <p:cNvPr id="9" name="Ομάδα 8"/>
          <p:cNvGrpSpPr/>
          <p:nvPr/>
        </p:nvGrpSpPr>
        <p:grpSpPr>
          <a:xfrm>
            <a:off x="58738" y="3227388"/>
            <a:ext cx="6342732" cy="1722941"/>
            <a:chOff x="58738" y="3227388"/>
            <a:chExt cx="6342732" cy="1722941"/>
          </a:xfrm>
        </p:grpSpPr>
        <p:grpSp>
          <p:nvGrpSpPr>
            <p:cNvPr id="3" name="Ομάδα 2"/>
            <p:cNvGrpSpPr>
              <a:grpSpLocks/>
            </p:cNvGrpSpPr>
            <p:nvPr/>
          </p:nvGrpSpPr>
          <p:grpSpPr bwMode="auto">
            <a:xfrm>
              <a:off x="58738" y="3227388"/>
              <a:ext cx="1526229" cy="400050"/>
              <a:chOff x="58033" y="3227115"/>
              <a:chExt cx="1526419" cy="400110"/>
            </a:xfrm>
          </p:grpSpPr>
          <p:cxnSp>
            <p:nvCxnSpPr>
              <p:cNvPr id="20499" name="Ευθεία γραμμή σύνδεσης 11"/>
              <p:cNvCxnSpPr>
                <a:cxnSpLocks noChangeShapeType="1"/>
              </p:cNvCxnSpPr>
              <p:nvPr/>
            </p:nvCxnSpPr>
            <p:spPr bwMode="auto">
              <a:xfrm>
                <a:off x="468313" y="3466827"/>
                <a:ext cx="1116139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500" name="TextBox 37"/>
              <p:cNvSpPr txBox="1">
                <a:spLocks noChangeArrowheads="1"/>
              </p:cNvSpPr>
              <p:nvPr/>
            </p:nvSpPr>
            <p:spPr bwMode="auto">
              <a:xfrm>
                <a:off x="58033" y="3227115"/>
                <a:ext cx="44114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 b="1" i="1" dirty="0">
                    <a:solidFill>
                      <a:schemeClr val="bg1"/>
                    </a:solidFill>
                  </a:rPr>
                  <a:t>E</a:t>
                </a:r>
                <a:r>
                  <a:rPr lang="en-US" altLang="el-GR" sz="2000" b="1" baseline="-25000" dirty="0">
                    <a:solidFill>
                      <a:schemeClr val="bg1"/>
                    </a:solidFill>
                  </a:rPr>
                  <a:t>1</a:t>
                </a:r>
                <a:endParaRPr lang="el-GR" altLang="el-GR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497" name="Έλλειψη 13"/>
            <p:cNvSpPr>
              <a:spLocks noChangeArrowheads="1"/>
            </p:cNvSpPr>
            <p:nvPr/>
          </p:nvSpPr>
          <p:spPr bwMode="auto">
            <a:xfrm>
              <a:off x="1496438" y="3284984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07504" y="4365104"/>
                  <a:ext cx="6293966" cy="5852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𝚯𝛆𝛔𝛈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𝚺𝛚𝛍𝛂𝛕𝛐𝛓</m:t>
                        </m:r>
                        <m:r>
                          <a:rPr lang="en-US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𝛍𝛆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𝛆𝛎𝛆𝛒𝛄𝛆𝛊𝛂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𝜠</m:t>
                            </m:r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l-G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𝛋𝛂𝛊</m:t>
                        </m:r>
                        <m:r>
                          <a:rPr lang="el-G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𝒅𝑼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04" y="4365104"/>
                  <a:ext cx="6293966" cy="585225"/>
                </a:xfrm>
                <a:prstGeom prst="rect">
                  <a:avLst/>
                </a:prstGeom>
                <a:blipFill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Ομάδα 10"/>
          <p:cNvGrpSpPr/>
          <p:nvPr/>
        </p:nvGrpSpPr>
        <p:grpSpPr>
          <a:xfrm>
            <a:off x="-6980" y="2319201"/>
            <a:ext cx="6523196" cy="3475672"/>
            <a:chOff x="-6980" y="2319201"/>
            <a:chExt cx="6523196" cy="3475672"/>
          </a:xfrm>
        </p:grpSpPr>
        <p:cxnSp>
          <p:nvCxnSpPr>
            <p:cNvPr id="32" name="Ευθεία γραμμή σύνδεσης 11"/>
            <p:cNvCxnSpPr>
              <a:cxnSpLocks noChangeShapeType="1"/>
            </p:cNvCxnSpPr>
            <p:nvPr/>
          </p:nvCxnSpPr>
          <p:spPr bwMode="auto">
            <a:xfrm>
              <a:off x="445725" y="2558877"/>
              <a:ext cx="3347999" cy="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3" name="TextBox 37"/>
            <p:cNvSpPr txBox="1">
              <a:spLocks noChangeArrowheads="1"/>
            </p:cNvSpPr>
            <p:nvPr/>
          </p:nvSpPr>
          <p:spPr bwMode="auto">
            <a:xfrm>
              <a:off x="35467" y="2319201"/>
              <a:ext cx="44114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 i="1" dirty="0" smtClean="0">
                  <a:solidFill>
                    <a:schemeClr val="bg1"/>
                  </a:solidFill>
                </a:rPr>
                <a:t>E</a:t>
              </a:r>
              <a:r>
                <a:rPr lang="en-US" altLang="el-GR" sz="2000" b="1" baseline="-25000" dirty="0">
                  <a:solidFill>
                    <a:schemeClr val="bg1"/>
                  </a:solidFill>
                </a:rPr>
                <a:t>2</a:t>
              </a:r>
              <a:endParaRPr lang="el-GR" altLang="el-G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Έλλειψη 13"/>
            <p:cNvSpPr>
              <a:spLocks noChangeArrowheads="1"/>
            </p:cNvSpPr>
            <p:nvPr/>
          </p:nvSpPr>
          <p:spPr bwMode="auto">
            <a:xfrm>
              <a:off x="3687122" y="2348880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-6980" y="5209648"/>
                  <a:ext cx="6523196" cy="5852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𝚯𝛆𝛔𝛈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𝚺𝛚𝛍𝛂𝛕𝛐𝛓</m:t>
                        </m:r>
                        <m:r>
                          <a:rPr lang="en-US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𝛍𝛆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𝛆𝛎𝛆𝛒𝛄𝛆𝛊𝛂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l-G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𝛋𝛂𝛊</m:t>
                        </m:r>
                        <m:r>
                          <a:rPr lang="el-G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𝒅𝑼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980" y="5209648"/>
                  <a:ext cx="6523196" cy="585225"/>
                </a:xfrm>
                <a:prstGeom prst="rect">
                  <a:avLst/>
                </a:prstGeom>
                <a:blipFill>
                  <a:blip r:embed="rId5"/>
                  <a:stretch>
                    <a:fillRect b="-729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Ομάδα 11"/>
          <p:cNvGrpSpPr/>
          <p:nvPr/>
        </p:nvGrpSpPr>
        <p:grpSpPr>
          <a:xfrm>
            <a:off x="-6980" y="1660798"/>
            <a:ext cx="6523196" cy="4936554"/>
            <a:chOff x="-6980" y="1660798"/>
            <a:chExt cx="6523196" cy="4936554"/>
          </a:xfrm>
        </p:grpSpPr>
        <p:grpSp>
          <p:nvGrpSpPr>
            <p:cNvPr id="34" name="Ομάδα 33"/>
            <p:cNvGrpSpPr>
              <a:grpSpLocks/>
            </p:cNvGrpSpPr>
            <p:nvPr/>
          </p:nvGrpSpPr>
          <p:grpSpPr bwMode="auto">
            <a:xfrm>
              <a:off x="57501" y="1660798"/>
              <a:ext cx="3002258" cy="400110"/>
              <a:chOff x="58004" y="3227115"/>
              <a:chExt cx="3002633" cy="400170"/>
            </a:xfrm>
          </p:grpSpPr>
          <p:cxnSp>
            <p:nvCxnSpPr>
              <p:cNvPr id="35" name="Ευθεία γραμμή σύνδεσης 11"/>
              <p:cNvCxnSpPr>
                <a:cxnSpLocks noChangeShapeType="1"/>
              </p:cNvCxnSpPr>
              <p:nvPr/>
            </p:nvCxnSpPr>
            <p:spPr bwMode="auto">
              <a:xfrm>
                <a:off x="468313" y="3466827"/>
                <a:ext cx="2592324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TextBox 37"/>
              <p:cNvSpPr txBox="1">
                <a:spLocks noChangeArrowheads="1"/>
              </p:cNvSpPr>
              <p:nvPr/>
            </p:nvSpPr>
            <p:spPr bwMode="auto">
              <a:xfrm>
                <a:off x="58004" y="3227115"/>
                <a:ext cx="441203" cy="400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 b="1" i="1" dirty="0" smtClean="0">
                    <a:solidFill>
                      <a:schemeClr val="bg1"/>
                    </a:solidFill>
                  </a:rPr>
                  <a:t>E</a:t>
                </a:r>
                <a:r>
                  <a:rPr lang="en-US" altLang="el-GR" sz="2000" b="1" baseline="-25000" dirty="0">
                    <a:solidFill>
                      <a:schemeClr val="bg1"/>
                    </a:solidFill>
                  </a:rPr>
                  <a:t>3</a:t>
                </a:r>
                <a:endParaRPr lang="el-GR" altLang="el-GR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" name="Έλλειψη 13"/>
            <p:cNvSpPr>
              <a:spLocks noChangeArrowheads="1"/>
            </p:cNvSpPr>
            <p:nvPr/>
          </p:nvSpPr>
          <p:spPr bwMode="auto">
            <a:xfrm>
              <a:off x="2907302" y="1700808"/>
              <a:ext cx="180000" cy="180000"/>
            </a:xfrm>
            <a:prstGeom prst="ellipse">
              <a:avLst/>
            </a:prstGeom>
            <a:solidFill>
              <a:schemeClr val="bg1"/>
            </a:solidFill>
            <a:ln w="1270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-6980" y="6012127"/>
                  <a:ext cx="6523196" cy="5852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𝚯𝛆𝛔𝛈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𝚺𝛚𝛍𝛂𝛕𝛐𝛓</m:t>
                        </m:r>
                        <m:r>
                          <a:rPr lang="en-US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𝛍𝛆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𝛆𝛎𝛆𝛒𝛄𝛆𝛊𝛂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l-G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1" i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𝛋𝛂𝛊</m:t>
                        </m:r>
                        <m:r>
                          <a:rPr lang="el-GR" sz="20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𝒅𝑼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980" y="6012127"/>
                  <a:ext cx="6523196" cy="585225"/>
                </a:xfrm>
                <a:prstGeom prst="rect">
                  <a:avLst/>
                </a:prstGeom>
                <a:blipFill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Ομάδα 7"/>
          <p:cNvGrpSpPr/>
          <p:nvPr/>
        </p:nvGrpSpPr>
        <p:grpSpPr>
          <a:xfrm>
            <a:off x="1414463" y="1916113"/>
            <a:ext cx="7622033" cy="2201862"/>
            <a:chOff x="1414463" y="1916113"/>
            <a:chExt cx="7622033" cy="2201862"/>
          </a:xfrm>
        </p:grpSpPr>
        <p:grpSp>
          <p:nvGrpSpPr>
            <p:cNvPr id="4" name="Ομάδα 3"/>
            <p:cNvGrpSpPr/>
            <p:nvPr/>
          </p:nvGrpSpPr>
          <p:grpSpPr>
            <a:xfrm>
              <a:off x="1414463" y="1916113"/>
              <a:ext cx="2568575" cy="2201862"/>
              <a:chOff x="1414463" y="1916113"/>
              <a:chExt cx="2568575" cy="2201862"/>
            </a:xfrm>
          </p:grpSpPr>
          <p:cxnSp>
            <p:nvCxnSpPr>
              <p:cNvPr id="20491" name="Ευθεία γραμμή σύνδεσης 15"/>
              <p:cNvCxnSpPr>
                <a:cxnSpLocks noChangeShapeType="1"/>
              </p:cNvCxnSpPr>
              <p:nvPr/>
            </p:nvCxnSpPr>
            <p:spPr bwMode="auto">
              <a:xfrm flipH="1">
                <a:off x="1589228" y="3464984"/>
                <a:ext cx="0" cy="251602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92" name="TextBox 40"/>
              <p:cNvSpPr txBox="1">
                <a:spLocks noChangeArrowheads="1"/>
              </p:cNvSpPr>
              <p:nvPr/>
            </p:nvSpPr>
            <p:spPr bwMode="auto">
              <a:xfrm>
                <a:off x="1414463" y="3693873"/>
                <a:ext cx="397713" cy="40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 b="1" i="1" dirty="0">
                    <a:solidFill>
                      <a:schemeClr val="bg1"/>
                    </a:solidFill>
                  </a:rPr>
                  <a:t>x</a:t>
                </a:r>
                <a:r>
                  <a:rPr lang="en-US" altLang="el-GR" sz="2000" b="1" baseline="-25000" dirty="0">
                    <a:solidFill>
                      <a:schemeClr val="bg1"/>
                    </a:solidFill>
                  </a:rPr>
                  <a:t>1</a:t>
                </a:r>
                <a:endParaRPr lang="el-GR" altLang="el-GR" sz="20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" name="Ευθεία γραμμή σύνδεσης 15"/>
              <p:cNvCxnSpPr>
                <a:cxnSpLocks noChangeShapeType="1"/>
              </p:cNvCxnSpPr>
              <p:nvPr/>
            </p:nvCxnSpPr>
            <p:spPr bwMode="auto">
              <a:xfrm>
                <a:off x="3003274" y="1916113"/>
                <a:ext cx="0" cy="1872793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94" name="TextBox 40"/>
              <p:cNvSpPr txBox="1">
                <a:spLocks noChangeArrowheads="1"/>
              </p:cNvSpPr>
              <p:nvPr/>
            </p:nvSpPr>
            <p:spPr bwMode="auto">
              <a:xfrm>
                <a:off x="2804418" y="3676988"/>
                <a:ext cx="397713" cy="40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 b="1" i="1">
                    <a:solidFill>
                      <a:schemeClr val="bg1"/>
                    </a:solidFill>
                  </a:rPr>
                  <a:t>x</a:t>
                </a:r>
                <a:r>
                  <a:rPr lang="el-GR" altLang="el-GR" sz="2000" b="1" baseline="-25000">
                    <a:solidFill>
                      <a:schemeClr val="bg1"/>
                    </a:solidFill>
                  </a:rPr>
                  <a:t>2</a:t>
                </a:r>
                <a:endParaRPr lang="el-GR" altLang="el-GR" sz="2000" b="1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495" name="Ευθεία γραμμή σύνδεσης 31"/>
              <p:cNvCxnSpPr>
                <a:cxnSpLocks noChangeShapeType="1"/>
              </p:cNvCxnSpPr>
              <p:nvPr/>
            </p:nvCxnSpPr>
            <p:spPr bwMode="auto">
              <a:xfrm>
                <a:off x="3779422" y="2564683"/>
                <a:ext cx="0" cy="1224481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0496" name="TextBox 43"/>
              <p:cNvSpPr txBox="1">
                <a:spLocks noChangeArrowheads="1"/>
              </p:cNvSpPr>
              <p:nvPr/>
            </p:nvSpPr>
            <p:spPr bwMode="auto">
              <a:xfrm>
                <a:off x="3585325" y="3717696"/>
                <a:ext cx="397713" cy="400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 b="1" i="1">
                    <a:solidFill>
                      <a:schemeClr val="bg1"/>
                    </a:solidFill>
                  </a:rPr>
                  <a:t>x</a:t>
                </a:r>
                <a:r>
                  <a:rPr lang="el-GR" altLang="el-GR" sz="2000" b="1" baseline="-25000">
                    <a:solidFill>
                      <a:schemeClr val="bg1"/>
                    </a:solidFill>
                  </a:rPr>
                  <a:t>3</a:t>
                </a:r>
                <a:endParaRPr lang="el-GR" altLang="el-GR" sz="2000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 43"/>
            <p:cNvSpPr txBox="1">
              <a:spLocks noChangeArrowheads="1"/>
            </p:cNvSpPr>
            <p:nvPr/>
          </p:nvSpPr>
          <p:spPr bwMode="auto">
            <a:xfrm>
              <a:off x="5609641" y="2361074"/>
              <a:ext cx="34268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dirty="0" smtClean="0">
                  <a:solidFill>
                    <a:schemeClr val="bg1"/>
                  </a:solidFill>
                </a:rPr>
                <a:t>Τοπικά ακρότατα στις θέσεις </a:t>
              </a:r>
              <a:r>
                <a:rPr lang="en-US" altLang="el-GR" sz="2400" b="1" i="1" dirty="0" smtClean="0">
                  <a:solidFill>
                    <a:schemeClr val="bg1"/>
                  </a:solidFill>
                </a:rPr>
                <a:t>x</a:t>
              </a:r>
              <a:r>
                <a:rPr lang="en-US" altLang="el-GR" sz="2400" b="1" baseline="-25000" dirty="0" smtClean="0">
                  <a:solidFill>
                    <a:schemeClr val="bg1"/>
                  </a:solidFill>
                </a:rPr>
                <a:t>1</a:t>
              </a:r>
              <a:r>
                <a:rPr lang="en-US" altLang="el-GR" sz="2000" b="1" i="1" dirty="0" smtClean="0">
                  <a:solidFill>
                    <a:schemeClr val="bg1"/>
                  </a:solidFill>
                </a:rPr>
                <a:t>, </a:t>
              </a:r>
              <a:r>
                <a:rPr lang="en-US" altLang="el-GR" sz="2400" b="1" i="1" dirty="0" smtClean="0">
                  <a:solidFill>
                    <a:schemeClr val="bg1"/>
                  </a:solidFill>
                </a:rPr>
                <a:t>x</a:t>
              </a:r>
              <a:r>
                <a:rPr lang="en-US" altLang="el-GR" sz="24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n-US" altLang="el-GR" sz="2000" b="1" i="1" dirty="0" smtClean="0">
                  <a:solidFill>
                    <a:schemeClr val="bg1"/>
                  </a:solidFill>
                </a:rPr>
                <a:t> </a:t>
              </a:r>
              <a:r>
                <a:rPr lang="el-GR" altLang="el-GR" sz="2000" b="1" dirty="0" smtClean="0">
                  <a:solidFill>
                    <a:schemeClr val="bg1"/>
                  </a:solidFill>
                </a:rPr>
                <a:t>και</a:t>
              </a:r>
              <a:r>
                <a:rPr lang="el-GR" altLang="el-GR" sz="2000" b="1" i="1" dirty="0" smtClean="0">
                  <a:solidFill>
                    <a:schemeClr val="bg1"/>
                  </a:solidFill>
                </a:rPr>
                <a:t> </a:t>
              </a:r>
              <a:r>
                <a:rPr lang="en-US" altLang="el-GR" sz="2400" b="1" i="1" dirty="0" smtClean="0">
                  <a:solidFill>
                    <a:schemeClr val="bg1"/>
                  </a:solidFill>
                </a:rPr>
                <a:t>x</a:t>
              </a:r>
              <a:r>
                <a:rPr lang="en-US" altLang="el-GR" sz="2400" b="1" baseline="-25000" dirty="0" smtClean="0">
                  <a:solidFill>
                    <a:schemeClr val="bg1"/>
                  </a:solidFill>
                </a:rPr>
                <a:t>3</a:t>
              </a:r>
              <a:endParaRPr lang="el-GR" altLang="el-GR" sz="2400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41" grpId="0"/>
      <p:bldP spid="3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Ομάδα 14"/>
          <p:cNvGrpSpPr/>
          <p:nvPr/>
        </p:nvGrpSpPr>
        <p:grpSpPr>
          <a:xfrm>
            <a:off x="107950" y="188913"/>
            <a:ext cx="5543550" cy="3929062"/>
            <a:chOff x="107950" y="188913"/>
            <a:chExt cx="5543550" cy="3929062"/>
          </a:xfrm>
        </p:grpSpPr>
        <p:sp>
          <p:nvSpPr>
            <p:cNvPr id="21507" name="Ελεύθερη σχεδίαση 2"/>
            <p:cNvSpPr>
              <a:spLocks/>
            </p:cNvSpPr>
            <p:nvPr/>
          </p:nvSpPr>
          <p:spPr bwMode="auto">
            <a:xfrm>
              <a:off x="611188" y="419100"/>
              <a:ext cx="4421187" cy="3048000"/>
            </a:xfrm>
            <a:custGeom>
              <a:avLst/>
              <a:gdLst>
                <a:gd name="T0" fmla="*/ 0 w 3320142"/>
                <a:gd name="T1" fmla="*/ 0 h 2349589"/>
                <a:gd name="T2" fmla="*/ 2156368 w 3320142"/>
                <a:gd name="T3" fmla="*/ 6597320 h 2349589"/>
                <a:gd name="T4" fmla="*/ 5442266 w 3320142"/>
                <a:gd name="T5" fmla="*/ 3267829 h 2349589"/>
                <a:gd name="T6" fmla="*/ 7659098 w 3320142"/>
                <a:gd name="T7" fmla="*/ 4624259 h 2349589"/>
                <a:gd name="T8" fmla="*/ 10439565 w 3320142"/>
                <a:gd name="T9" fmla="*/ 1603086 h 23495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20142" h="2349589">
                  <a:moveTo>
                    <a:pt x="0" y="0"/>
                  </a:moveTo>
                  <a:cubicBezTo>
                    <a:pt x="198664" y="1068614"/>
                    <a:pt x="397329" y="2137229"/>
                    <a:pt x="685800" y="2329543"/>
                  </a:cubicBezTo>
                  <a:cubicBezTo>
                    <a:pt x="974271" y="2521857"/>
                    <a:pt x="1439152" y="1270001"/>
                    <a:pt x="1730828" y="1153885"/>
                  </a:cubicBezTo>
                  <a:cubicBezTo>
                    <a:pt x="2022504" y="1037769"/>
                    <a:pt x="2170971" y="1730817"/>
                    <a:pt x="2435857" y="1632846"/>
                  </a:cubicBezTo>
                  <a:cubicBezTo>
                    <a:pt x="2700743" y="1534875"/>
                    <a:pt x="2940956" y="1251857"/>
                    <a:pt x="3320142" y="566057"/>
                  </a:cubicBezTo>
                </a:path>
              </a:pathLst>
            </a:custGeom>
            <a:noFill/>
            <a:ln w="1905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508" name="Ομάδα 3"/>
            <p:cNvGrpSpPr>
              <a:grpSpLocks/>
            </p:cNvGrpSpPr>
            <p:nvPr/>
          </p:nvGrpSpPr>
          <p:grpSpPr bwMode="auto">
            <a:xfrm>
              <a:off x="468313" y="276225"/>
              <a:ext cx="5183187" cy="3455988"/>
              <a:chOff x="251520" y="692696"/>
              <a:chExt cx="5184576" cy="3456384"/>
            </a:xfrm>
          </p:grpSpPr>
          <p:cxnSp>
            <p:nvCxnSpPr>
              <p:cNvPr id="21542" name="Ευθεία γραμμή σύνδεσης 4"/>
              <p:cNvCxnSpPr>
                <a:cxnSpLocks noChangeShapeType="1"/>
              </p:cNvCxnSpPr>
              <p:nvPr/>
            </p:nvCxnSpPr>
            <p:spPr bwMode="auto">
              <a:xfrm>
                <a:off x="251520" y="692696"/>
                <a:ext cx="0" cy="3456384"/>
              </a:xfrm>
              <a:prstGeom prst="line">
                <a:avLst/>
              </a:prstGeom>
              <a:noFill/>
              <a:ln w="19050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543" name="Ευθεία γραμμή σύνδεσης 5"/>
              <p:cNvCxnSpPr>
                <a:cxnSpLocks noChangeShapeType="1"/>
              </p:cNvCxnSpPr>
              <p:nvPr/>
            </p:nvCxnSpPr>
            <p:spPr bwMode="auto">
              <a:xfrm>
                <a:off x="251520" y="4149080"/>
                <a:ext cx="5184576" cy="0"/>
              </a:xfrm>
              <a:prstGeom prst="line">
                <a:avLst/>
              </a:prstGeom>
              <a:noFill/>
              <a:ln w="19050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1509" name="TextBox 12"/>
            <p:cNvSpPr txBox="1">
              <a:spLocks noChangeArrowheads="1"/>
            </p:cNvSpPr>
            <p:nvPr/>
          </p:nvSpPr>
          <p:spPr bwMode="auto">
            <a:xfrm>
              <a:off x="107950" y="188913"/>
              <a:ext cx="4064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400" b="1" i="1">
                  <a:solidFill>
                    <a:srgbClr val="FFFF00"/>
                  </a:solidFill>
                </a:rPr>
                <a:t>U</a:t>
              </a:r>
              <a:endParaRPr lang="el-GR" altLang="el-GR" sz="2400" b="1" i="1">
                <a:solidFill>
                  <a:srgbClr val="FFFF00"/>
                </a:solidFill>
              </a:endParaRPr>
            </a:p>
          </p:txBody>
        </p:sp>
        <p:sp>
          <p:nvSpPr>
            <p:cNvPr id="21510" name="TextBox 13"/>
            <p:cNvSpPr txBox="1">
              <a:spLocks noChangeArrowheads="1"/>
            </p:cNvSpPr>
            <p:nvPr/>
          </p:nvSpPr>
          <p:spPr bwMode="auto">
            <a:xfrm>
              <a:off x="5291138" y="3702050"/>
              <a:ext cx="3143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 i="1">
                  <a:solidFill>
                    <a:srgbClr val="FFFF00"/>
                  </a:solidFill>
                </a:rPr>
                <a:t>x</a:t>
              </a:r>
              <a:endParaRPr lang="el-GR" altLang="el-GR" sz="2000" b="1" i="1">
                <a:solidFill>
                  <a:srgbClr val="FFFF00"/>
                </a:solidFill>
              </a:endParaRPr>
            </a:p>
          </p:txBody>
        </p:sp>
        <p:sp>
          <p:nvSpPr>
            <p:cNvPr id="21512" name="TextBox 15"/>
            <p:cNvSpPr txBox="1">
              <a:spLocks noChangeArrowheads="1"/>
            </p:cNvSpPr>
            <p:nvPr/>
          </p:nvSpPr>
          <p:spPr bwMode="auto">
            <a:xfrm>
              <a:off x="1416050" y="3694113"/>
              <a:ext cx="3968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 i="1">
                  <a:solidFill>
                    <a:schemeClr val="bg1"/>
                  </a:solidFill>
                </a:rPr>
                <a:t>x</a:t>
              </a:r>
              <a:r>
                <a:rPr lang="en-US" altLang="el-GR" sz="2000" b="1" baseline="-25000">
                  <a:solidFill>
                    <a:schemeClr val="bg1"/>
                  </a:solidFill>
                </a:rPr>
                <a:t>1</a:t>
              </a:r>
              <a:endParaRPr lang="el-GR" altLang="el-GR" sz="2000" b="1">
                <a:solidFill>
                  <a:schemeClr val="bg1"/>
                </a:solidFill>
              </a:endParaRPr>
            </a:p>
          </p:txBody>
        </p:sp>
        <p:sp>
          <p:nvSpPr>
            <p:cNvPr id="21521" name="TextBox 40"/>
            <p:cNvSpPr txBox="1">
              <a:spLocks noChangeArrowheads="1"/>
            </p:cNvSpPr>
            <p:nvPr/>
          </p:nvSpPr>
          <p:spPr bwMode="auto">
            <a:xfrm>
              <a:off x="2805113" y="3676650"/>
              <a:ext cx="3968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 i="1">
                  <a:solidFill>
                    <a:schemeClr val="bg1"/>
                  </a:solidFill>
                </a:rPr>
                <a:t>x</a:t>
              </a:r>
              <a:r>
                <a:rPr lang="el-GR" altLang="el-GR" sz="2000" b="1" baseline="-25000">
                  <a:solidFill>
                    <a:schemeClr val="bg1"/>
                  </a:solidFill>
                </a:rPr>
                <a:t>2</a:t>
              </a:r>
              <a:endParaRPr lang="el-GR" altLang="el-GR" sz="2000" b="1">
                <a:solidFill>
                  <a:schemeClr val="bg1"/>
                </a:solidFill>
              </a:endParaRPr>
            </a:p>
          </p:txBody>
        </p:sp>
        <p:sp>
          <p:nvSpPr>
            <p:cNvPr id="21523" name="TextBox 43"/>
            <p:cNvSpPr txBox="1">
              <a:spLocks noChangeArrowheads="1"/>
            </p:cNvSpPr>
            <p:nvPr/>
          </p:nvSpPr>
          <p:spPr bwMode="auto">
            <a:xfrm>
              <a:off x="3586163" y="3717925"/>
              <a:ext cx="3968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l-GR" sz="2000" b="1" i="1">
                  <a:solidFill>
                    <a:schemeClr val="bg1"/>
                  </a:solidFill>
                </a:rPr>
                <a:t>x</a:t>
              </a:r>
              <a:r>
                <a:rPr lang="el-GR" altLang="el-GR" sz="2000" b="1" baseline="-25000">
                  <a:solidFill>
                    <a:schemeClr val="bg1"/>
                  </a:solidFill>
                </a:rPr>
                <a:t>3</a:t>
              </a:r>
              <a:endParaRPr lang="el-GR" altLang="el-GR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09600" y="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>
                <a:solidFill>
                  <a:schemeClr val="bg1"/>
                </a:solidFill>
              </a:rPr>
              <a:t>5</a:t>
            </a:r>
            <a:r>
              <a:rPr lang="el-GR" altLang="el-GR" sz="2800" b="1" dirty="0">
                <a:solidFill>
                  <a:schemeClr val="bg1"/>
                </a:solidFill>
              </a:rPr>
              <a:t>.  ΕΝΕΡΓΕΙΑΚΑ ΔΙΑΓΡΑΜΜΑΤΑ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cxnSp>
        <p:nvCxnSpPr>
          <p:cNvPr id="21513" name="Ευθεία γραμμή σύνδεσης 24"/>
          <p:cNvCxnSpPr>
            <a:cxnSpLocks noChangeShapeType="1"/>
          </p:cNvCxnSpPr>
          <p:nvPr/>
        </p:nvCxnSpPr>
        <p:spPr bwMode="auto">
          <a:xfrm>
            <a:off x="1612900" y="3467100"/>
            <a:ext cx="0" cy="323850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0" name="Ευθεία γραμμή σύνδεσης 15"/>
          <p:cNvCxnSpPr>
            <a:cxnSpLocks noChangeShapeType="1"/>
          </p:cNvCxnSpPr>
          <p:nvPr/>
        </p:nvCxnSpPr>
        <p:spPr bwMode="auto">
          <a:xfrm>
            <a:off x="3003550" y="1916113"/>
            <a:ext cx="0" cy="1873250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22" name="Ευθεία γραμμή σύνδεσης 31"/>
          <p:cNvCxnSpPr>
            <a:cxnSpLocks noChangeShapeType="1"/>
          </p:cNvCxnSpPr>
          <p:nvPr/>
        </p:nvCxnSpPr>
        <p:spPr bwMode="auto">
          <a:xfrm>
            <a:off x="3779838" y="2565400"/>
            <a:ext cx="0" cy="1223963"/>
          </a:xfrm>
          <a:prstGeom prst="line">
            <a:avLst/>
          </a:prstGeom>
          <a:noFill/>
          <a:ln w="19050" algn="ctr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423217" y="889323"/>
                <a:ext cx="2613279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𝝏</m:t>
                          </m:r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l-GR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l-GR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𝒅𝑼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l-G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3217" y="889323"/>
                <a:ext cx="2613279" cy="702308"/>
              </a:xfrm>
              <a:prstGeom prst="rect">
                <a:avLst/>
              </a:prstGeom>
              <a:blipFill>
                <a:blip r:embed="rId8"/>
                <a:stretch>
                  <a:fillRect b="-69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Ομάδα 2"/>
          <p:cNvGrpSpPr/>
          <p:nvPr/>
        </p:nvGrpSpPr>
        <p:grpSpPr>
          <a:xfrm>
            <a:off x="900721" y="3706641"/>
            <a:ext cx="8243276" cy="1646249"/>
            <a:chOff x="900721" y="3706641"/>
            <a:chExt cx="8243276" cy="1646249"/>
          </a:xfrm>
        </p:grpSpPr>
        <p:grpSp>
          <p:nvGrpSpPr>
            <p:cNvPr id="9" name="Ομάδα 8"/>
            <p:cNvGrpSpPr>
              <a:grpSpLocks/>
            </p:cNvGrpSpPr>
            <p:nvPr/>
          </p:nvGrpSpPr>
          <p:grpSpPr bwMode="auto">
            <a:xfrm>
              <a:off x="3563889" y="4365103"/>
              <a:ext cx="5580108" cy="987787"/>
              <a:chOff x="3371717" y="5007448"/>
              <a:chExt cx="5287168" cy="987787"/>
            </a:xfrm>
          </p:grpSpPr>
          <p:sp>
            <p:nvSpPr>
              <p:cNvPr id="21538" name="Δεξιό άγκιστρο 31"/>
              <p:cNvSpPr>
                <a:spLocks/>
              </p:cNvSpPr>
              <p:nvPr/>
            </p:nvSpPr>
            <p:spPr bwMode="auto">
              <a:xfrm>
                <a:off x="3371717" y="5007448"/>
                <a:ext cx="283202" cy="987787"/>
              </a:xfrm>
              <a:prstGeom prst="rightBrace">
                <a:avLst>
                  <a:gd name="adj1" fmla="val 27117"/>
                  <a:gd name="adj2" fmla="val 50000"/>
                </a:avLst>
              </a:prstGeom>
              <a:noFill/>
              <a:ln w="28575" algn="ctr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solidFill>
                    <a:srgbClr val="FFFF00"/>
                  </a:solidFill>
                </a:endParaRPr>
              </a:p>
            </p:txBody>
          </p:sp>
          <p:sp>
            <p:nvSpPr>
              <p:cNvPr id="21537" name="TextBox 33"/>
              <p:cNvSpPr txBox="1">
                <a:spLocks noChangeArrowheads="1"/>
              </p:cNvSpPr>
              <p:nvPr/>
            </p:nvSpPr>
            <p:spPr bwMode="auto">
              <a:xfrm>
                <a:off x="3800345" y="5173259"/>
                <a:ext cx="485854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800" b="1" dirty="0">
                    <a:solidFill>
                      <a:srgbClr val="FFFF00"/>
                    </a:solidFill>
                  </a:rPr>
                  <a:t>Το σώμα ταλαντώνεται μεταξύ των θέσεων α και </a:t>
                </a:r>
                <a:r>
                  <a:rPr lang="en-US" altLang="el-GR" sz="1800" b="1" i="1" dirty="0" smtClean="0">
                    <a:solidFill>
                      <a:srgbClr val="FFFF00"/>
                    </a:solidFill>
                  </a:rPr>
                  <a:t>x</a:t>
                </a:r>
                <a:r>
                  <a:rPr lang="en-US" altLang="el-GR" sz="1800" b="1" baseline="-25000" dirty="0" smtClean="0">
                    <a:solidFill>
                      <a:srgbClr val="FFFF00"/>
                    </a:solidFill>
                  </a:rPr>
                  <a:t>2 </a:t>
                </a:r>
                <a:r>
                  <a:rPr lang="en-US" altLang="el-GR" sz="1800" b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l-GR" altLang="el-GR" sz="1800" b="1" dirty="0" smtClean="0">
                    <a:solidFill>
                      <a:srgbClr val="FFFF00"/>
                    </a:solidFill>
                  </a:rPr>
                  <a:t>με μέγιστο εύρος ταλάντωσης (</a:t>
                </a:r>
                <a:r>
                  <a:rPr lang="en-US" altLang="el-GR" sz="1800" b="1" i="1" dirty="0" smtClean="0">
                    <a:solidFill>
                      <a:srgbClr val="FFFF00"/>
                    </a:solidFill>
                  </a:rPr>
                  <a:t>x</a:t>
                </a:r>
                <a:r>
                  <a:rPr lang="en-US" altLang="el-GR" sz="1800" b="1" baseline="-25000" dirty="0" smtClean="0">
                    <a:solidFill>
                      <a:srgbClr val="FFFF00"/>
                    </a:solidFill>
                  </a:rPr>
                  <a:t>2</a:t>
                </a:r>
                <a:r>
                  <a:rPr lang="en-US" altLang="el-GR" sz="1800" b="1" dirty="0" smtClean="0">
                    <a:solidFill>
                      <a:srgbClr val="FFFF00"/>
                    </a:solidFill>
                  </a:rPr>
                  <a:t> – </a:t>
                </a:r>
                <a:r>
                  <a:rPr lang="el-GR" altLang="el-GR" sz="1800" b="1" dirty="0" smtClean="0">
                    <a:solidFill>
                      <a:srgbClr val="FFFF00"/>
                    </a:solidFill>
                  </a:rPr>
                  <a:t>α)</a:t>
                </a:r>
                <a:r>
                  <a:rPr lang="en-US" altLang="el-GR" sz="1800" b="1" dirty="0" smtClean="0">
                    <a:solidFill>
                      <a:srgbClr val="FFFF00"/>
                    </a:solidFill>
                  </a:rPr>
                  <a:t>,  </a:t>
                </a:r>
                <a:r>
                  <a:rPr lang="el-GR" altLang="el-GR" sz="1800" b="1" dirty="0" smtClean="0">
                    <a:solidFill>
                      <a:srgbClr val="FFFF00"/>
                    </a:solidFill>
                  </a:rPr>
                  <a:t>ή</a:t>
                </a:r>
                <a:endParaRPr lang="el-GR" altLang="el-GR" sz="1800" b="1" i="1" dirty="0">
                  <a:solidFill>
                    <a:srgbClr val="FFFF00"/>
                  </a:solidFill>
                </a:endParaRPr>
              </a:p>
            </p:txBody>
          </p:sp>
        </p:grpSp>
        <p:cxnSp>
          <p:nvCxnSpPr>
            <p:cNvPr id="4" name="Ευθύγραμμο βέλος σύνδεσης 3"/>
            <p:cNvCxnSpPr/>
            <p:nvPr/>
          </p:nvCxnSpPr>
          <p:spPr bwMode="auto">
            <a:xfrm flipV="1">
              <a:off x="900721" y="3706641"/>
              <a:ext cx="210283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rgbClr val="FFC000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</p:grpSp>
      <p:grpSp>
        <p:nvGrpSpPr>
          <p:cNvPr id="17" name="Ομάδα 16"/>
          <p:cNvGrpSpPr/>
          <p:nvPr/>
        </p:nvGrpSpPr>
        <p:grpSpPr>
          <a:xfrm>
            <a:off x="56280" y="1660738"/>
            <a:ext cx="9087720" cy="1966700"/>
            <a:chOff x="56280" y="1660738"/>
            <a:chExt cx="9087720" cy="1966700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56280" y="1660738"/>
              <a:ext cx="4478236" cy="1966700"/>
              <a:chOff x="56280" y="1660738"/>
              <a:chExt cx="4478236" cy="1966700"/>
            </a:xfrm>
          </p:grpSpPr>
          <p:grpSp>
            <p:nvGrpSpPr>
              <p:cNvPr id="45" name="Ομάδα 44"/>
              <p:cNvGrpSpPr>
                <a:grpSpLocks/>
              </p:cNvGrpSpPr>
              <p:nvPr/>
            </p:nvGrpSpPr>
            <p:grpSpPr bwMode="auto">
              <a:xfrm>
                <a:off x="56280" y="1660738"/>
                <a:ext cx="4478236" cy="400110"/>
                <a:chOff x="58008" y="2715846"/>
                <a:chExt cx="4478755" cy="400170"/>
              </a:xfrm>
            </p:grpSpPr>
            <p:cxnSp>
              <p:nvCxnSpPr>
                <p:cNvPr id="46" name="Ευθεία γραμμή σύνδεσης 7"/>
                <p:cNvCxnSpPr>
                  <a:cxnSpLocks noChangeShapeType="1"/>
                </p:cNvCxnSpPr>
                <p:nvPr/>
              </p:nvCxnSpPr>
              <p:spPr bwMode="auto">
                <a:xfrm>
                  <a:off x="468291" y="2941530"/>
                  <a:ext cx="4068472" cy="0"/>
                </a:xfrm>
                <a:prstGeom prst="line">
                  <a:avLst/>
                </a:prstGeom>
                <a:noFill/>
                <a:ln w="19050" algn="ctr">
                  <a:solidFill>
                    <a:schemeClr val="bg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7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58008" y="2715846"/>
                  <a:ext cx="441198" cy="4001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l-GR" sz="2000" b="1" i="1" dirty="0" smtClean="0">
                      <a:solidFill>
                        <a:schemeClr val="bg1"/>
                      </a:solidFill>
                    </a:rPr>
                    <a:t>E</a:t>
                  </a:r>
                  <a:r>
                    <a:rPr lang="en-US" altLang="el-GR" sz="2000" b="1" baseline="-25000" dirty="0" smtClean="0">
                      <a:solidFill>
                        <a:schemeClr val="bg1"/>
                      </a:solidFill>
                    </a:rPr>
                    <a:t>3</a:t>
                  </a:r>
                  <a:endParaRPr lang="el-GR" altLang="el-GR" sz="2000" b="1" dirty="0">
                    <a:solidFill>
                      <a:schemeClr val="bg1"/>
                    </a:solidFill>
                  </a:endParaRPr>
                </a:p>
              </p:txBody>
            </p:sp>
          </p:grpSp>
          <p:cxnSp>
            <p:nvCxnSpPr>
              <p:cNvPr id="50" name="Ευθεία γραμμή σύνδεσης 11"/>
              <p:cNvCxnSpPr>
                <a:cxnSpLocks noChangeShapeType="1"/>
              </p:cNvCxnSpPr>
              <p:nvPr/>
            </p:nvCxnSpPr>
            <p:spPr bwMode="auto">
              <a:xfrm>
                <a:off x="468967" y="3467064"/>
                <a:ext cx="1116000" cy="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1" name="TextBox 37"/>
              <p:cNvSpPr txBox="1">
                <a:spLocks noChangeArrowheads="1"/>
              </p:cNvSpPr>
              <p:nvPr/>
            </p:nvSpPr>
            <p:spPr bwMode="auto">
              <a:xfrm>
                <a:off x="58738" y="3227388"/>
                <a:ext cx="441091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2000" b="1" i="1" dirty="0">
                    <a:solidFill>
                      <a:schemeClr val="bg1"/>
                    </a:solidFill>
                  </a:rPr>
                  <a:t>E</a:t>
                </a:r>
                <a:r>
                  <a:rPr lang="en-US" altLang="el-GR" sz="2000" b="1" baseline="-25000" dirty="0">
                    <a:solidFill>
                      <a:schemeClr val="bg1"/>
                    </a:solidFill>
                  </a:rPr>
                  <a:t>1</a:t>
                </a:r>
                <a:endParaRPr lang="el-GR" altLang="el-GR" sz="2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5724437" y="2678758"/>
              <a:ext cx="34195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l-GR" sz="2000" b="1" dirty="0" smtClean="0">
                  <a:solidFill>
                    <a:srgbClr val="FFFF00"/>
                  </a:solidFill>
                </a:rPr>
                <a:t>Πιθανές θέσεις Σώματος που έχει ενέργεια </a:t>
              </a:r>
              <a:r>
                <a:rPr lang="el-GR" sz="2000" b="1" i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</a:t>
              </a:r>
              <a:r>
                <a:rPr lang="el-GR" sz="20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</a:t>
              </a:r>
              <a:r>
                <a:rPr lang="el-GR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≤ Ε </a:t>
              </a:r>
              <a:r>
                <a:rPr lang="el-G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≤ </a:t>
              </a:r>
              <a:r>
                <a:rPr lang="el-GR" sz="2000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Ε</a:t>
              </a:r>
              <a:r>
                <a:rPr lang="el-GR" sz="2000" b="1" baseline="-25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l-GR" sz="20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l-GR" sz="2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  <a:endParaRPr lang="el-GR" sz="2000" b="1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19227" y="4869160"/>
                <a:ext cx="3444661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⇒   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𝒅𝑼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8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18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27" y="4869160"/>
                <a:ext cx="3444661" cy="526106"/>
              </a:xfrm>
              <a:prstGeom prst="rect">
                <a:avLst/>
              </a:prstGeom>
              <a:blipFill>
                <a:blip r:embed="rId9"/>
                <a:stretch>
                  <a:fillRect b="-81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Ομάδα 4"/>
          <p:cNvGrpSpPr/>
          <p:nvPr/>
        </p:nvGrpSpPr>
        <p:grpSpPr>
          <a:xfrm>
            <a:off x="3018559" y="3705602"/>
            <a:ext cx="5945928" cy="2882203"/>
            <a:chOff x="3018559" y="3705602"/>
            <a:chExt cx="5945928" cy="2882203"/>
          </a:xfrm>
        </p:grpSpPr>
        <p:sp>
          <p:nvSpPr>
            <p:cNvPr id="54" name="TextBox 33"/>
            <p:cNvSpPr txBox="1">
              <a:spLocks noChangeArrowheads="1"/>
            </p:cNvSpPr>
            <p:nvPr/>
          </p:nvSpPr>
          <p:spPr bwMode="auto">
            <a:xfrm>
              <a:off x="4016264" y="5673039"/>
              <a:ext cx="494822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1800" b="1" dirty="0" smtClean="0">
                  <a:solidFill>
                    <a:schemeClr val="bg1"/>
                  </a:solidFill>
                </a:rPr>
                <a:t>μεταξύ </a:t>
              </a:r>
              <a:r>
                <a:rPr lang="el-GR" altLang="el-GR" sz="1800" b="1" dirty="0">
                  <a:solidFill>
                    <a:schemeClr val="bg1"/>
                  </a:solidFill>
                </a:rPr>
                <a:t>των </a:t>
              </a:r>
              <a:r>
                <a:rPr lang="el-GR" altLang="el-GR" sz="1800" b="1" dirty="0" smtClean="0">
                  <a:solidFill>
                    <a:schemeClr val="bg1"/>
                  </a:solidFill>
                </a:rPr>
                <a:t>θέσεων </a:t>
              </a:r>
              <a:r>
                <a:rPr lang="en-US" altLang="el-GR" sz="1800" b="1" i="1" dirty="0" smtClean="0">
                  <a:solidFill>
                    <a:schemeClr val="bg1"/>
                  </a:solidFill>
                </a:rPr>
                <a:t>x</a:t>
              </a:r>
              <a:r>
                <a:rPr lang="en-US" altLang="el-GR" sz="1800" b="1" baseline="-25000" dirty="0" smtClean="0">
                  <a:solidFill>
                    <a:schemeClr val="bg1"/>
                  </a:solidFill>
                </a:rPr>
                <a:t>2</a:t>
              </a:r>
              <a:r>
                <a:rPr lang="el-GR" altLang="el-GR" sz="1800" b="1" dirty="0" smtClean="0">
                  <a:solidFill>
                    <a:schemeClr val="bg1"/>
                  </a:solidFill>
                </a:rPr>
                <a:t> και β με μέγιστο εύρος ταλάντωσης (</a:t>
              </a:r>
              <a:r>
                <a:rPr lang="el-GR" altLang="el-GR" sz="1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β – </a:t>
              </a:r>
              <a:r>
                <a:rPr lang="en-US" altLang="el-GR" sz="1800" b="1" i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x</a:t>
              </a:r>
              <a:r>
                <a:rPr lang="en-US" altLang="el-GR" sz="18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l-GR" altLang="el-GR" sz="1800" b="1" dirty="0" smtClean="0">
                  <a:solidFill>
                    <a:schemeClr val="bg1"/>
                  </a:solidFill>
                </a:rPr>
                <a:t>)</a:t>
              </a:r>
              <a:endParaRPr lang="el-GR" altLang="el-GR" sz="1800" b="1" i="1" dirty="0">
                <a:solidFill>
                  <a:schemeClr val="bg1"/>
                </a:solidFill>
              </a:endParaRPr>
            </a:p>
          </p:txBody>
        </p:sp>
        <p:cxnSp>
          <p:nvCxnSpPr>
            <p:cNvPr id="55" name="Ευθύγραμμο βέλος σύνδεσης 54"/>
            <p:cNvCxnSpPr/>
            <p:nvPr/>
          </p:nvCxnSpPr>
          <p:spPr bwMode="auto">
            <a:xfrm flipV="1">
              <a:off x="3018559" y="3705602"/>
              <a:ext cx="1548000" cy="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triangle" w="med" len="lg"/>
              <a:tailEnd type="triangle" w="med" len="lg"/>
            </a:ln>
            <a:effectLst/>
          </p:spPr>
        </p:cxnSp>
        <p:sp>
          <p:nvSpPr>
            <p:cNvPr id="69" name="Δεξιό άγκιστρο 31"/>
            <p:cNvSpPr>
              <a:spLocks/>
            </p:cNvSpPr>
            <p:nvPr/>
          </p:nvSpPr>
          <p:spPr bwMode="auto">
            <a:xfrm>
              <a:off x="3546636" y="5600018"/>
              <a:ext cx="298893" cy="987787"/>
            </a:xfrm>
            <a:prstGeom prst="rightBrace">
              <a:avLst>
                <a:gd name="adj1" fmla="val 27117"/>
                <a:gd name="adj2" fmla="val 50000"/>
              </a:avLst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1696531" y="1988840"/>
            <a:ext cx="766455" cy="469359"/>
            <a:chOff x="1696531" y="1988840"/>
            <a:chExt cx="766455" cy="469359"/>
          </a:xfrm>
        </p:grpSpPr>
        <p:sp>
          <p:nvSpPr>
            <p:cNvPr id="21524" name="Έλλειψη 18"/>
            <p:cNvSpPr>
              <a:spLocks noChangeArrowheads="1"/>
            </p:cNvSpPr>
            <p:nvPr/>
          </p:nvSpPr>
          <p:spPr bwMode="auto">
            <a:xfrm>
              <a:off x="2282986" y="2278199"/>
              <a:ext cx="180000" cy="180000"/>
            </a:xfrm>
            <a:prstGeom prst="ellipse">
              <a:avLst/>
            </a:prstGeom>
            <a:solidFill>
              <a:srgbClr val="FFFF00"/>
            </a:solidFill>
            <a:ln w="12700" algn="ctr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cxnSp>
          <p:nvCxnSpPr>
            <p:cNvPr id="21525" name="Ευθύγραμμο βέλος σύνδεσης 21"/>
            <p:cNvCxnSpPr>
              <a:cxnSpLocks noChangeShapeType="1"/>
            </p:cNvCxnSpPr>
            <p:nvPr/>
          </p:nvCxnSpPr>
          <p:spPr bwMode="auto">
            <a:xfrm flipH="1">
              <a:off x="1696531" y="2371187"/>
              <a:ext cx="612000" cy="0"/>
            </a:xfrm>
            <a:prstGeom prst="straightConnector1">
              <a:avLst/>
            </a:prstGeom>
            <a:noFill/>
            <a:ln w="28575" algn="ctr">
              <a:solidFill>
                <a:srgbClr val="FFFF00"/>
              </a:solidFill>
              <a:round/>
              <a:headEnd type="none" w="med" len="med"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Ορθογώνιο 6"/>
                <p:cNvSpPr/>
                <p:nvPr/>
              </p:nvSpPr>
              <p:spPr>
                <a:xfrm>
                  <a:off x="1785998" y="1988840"/>
                  <a:ext cx="500393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l-GR" sz="1800" dirty="0"/>
                </a:p>
              </p:txBody>
            </p:sp>
          </mc:Choice>
          <mc:Fallback xmlns="">
            <p:sp>
              <p:nvSpPr>
                <p:cNvPr id="7" name="Ορθογώνιο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5998" y="1988840"/>
                  <a:ext cx="500393" cy="402931"/>
                </a:xfrm>
                <a:prstGeom prst="rect">
                  <a:avLst/>
                </a:prstGeom>
                <a:blipFill>
                  <a:blip r:embed="rId10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Ομάδα 18"/>
          <p:cNvGrpSpPr/>
          <p:nvPr/>
        </p:nvGrpSpPr>
        <p:grpSpPr>
          <a:xfrm>
            <a:off x="119227" y="1855632"/>
            <a:ext cx="3343736" cy="2831816"/>
            <a:chOff x="119227" y="1855632"/>
            <a:chExt cx="3343736" cy="2831816"/>
          </a:xfrm>
        </p:grpSpPr>
        <p:grpSp>
          <p:nvGrpSpPr>
            <p:cNvPr id="18" name="Ομάδα 17"/>
            <p:cNvGrpSpPr/>
            <p:nvPr/>
          </p:nvGrpSpPr>
          <p:grpSpPr>
            <a:xfrm>
              <a:off x="119227" y="1855632"/>
              <a:ext cx="3343736" cy="2831816"/>
              <a:chOff x="119227" y="1855632"/>
              <a:chExt cx="3343736" cy="2831816"/>
            </a:xfrm>
          </p:grpSpPr>
          <p:cxnSp>
            <p:nvCxnSpPr>
              <p:cNvPr id="21532" name="Ευθεία γραμμή σύνδεσης 16"/>
              <p:cNvCxnSpPr>
                <a:cxnSpLocks noChangeShapeType="1"/>
              </p:cNvCxnSpPr>
              <p:nvPr/>
            </p:nvCxnSpPr>
            <p:spPr bwMode="auto">
              <a:xfrm>
                <a:off x="902822" y="1855632"/>
                <a:ext cx="0" cy="1944000"/>
              </a:xfrm>
              <a:prstGeom prst="line">
                <a:avLst/>
              </a:prstGeom>
              <a:noFill/>
              <a:ln w="19050" algn="ctr">
                <a:solidFill>
                  <a:schemeClr val="bg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1533" name="TextBox 25"/>
              <p:cNvSpPr txBox="1">
                <a:spLocks noChangeArrowheads="1"/>
              </p:cNvSpPr>
              <p:nvPr/>
            </p:nvSpPr>
            <p:spPr bwMode="auto">
              <a:xfrm>
                <a:off x="737052" y="3692751"/>
                <a:ext cx="327338" cy="400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000" b="1" i="1" dirty="0">
                    <a:solidFill>
                      <a:schemeClr val="bg1"/>
                    </a:solidFill>
                  </a:rPr>
                  <a:t>α</a:t>
                </a:r>
                <a:endParaRPr lang="el-GR" altLang="el-GR" sz="2000" b="1" dirty="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TextBox 1"/>
                  <p:cNvSpPr txBox="1"/>
                  <p:nvPr/>
                </p:nvSpPr>
                <p:spPr>
                  <a:xfrm>
                    <a:off x="119227" y="4161342"/>
                    <a:ext cx="3343736" cy="526106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⇒   </m:t>
                          </m:r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𝒅𝑼</m:t>
                              </m:r>
                            </m:num>
                            <m:den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𝒅𝒙</m:t>
                              </m:r>
                            </m:den>
                          </m:f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18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oMath>
                      </m:oMathPara>
                    </a14:m>
                    <a:endParaRPr lang="el-GR" sz="1800" b="1" dirty="0">
                      <a:solidFill>
                        <a:srgbClr val="FFFF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" name="TextBox 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227" y="4161342"/>
                    <a:ext cx="3343736" cy="52610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814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4" name="Ομάδα 13"/>
            <p:cNvGrpSpPr/>
            <p:nvPr/>
          </p:nvGrpSpPr>
          <p:grpSpPr>
            <a:xfrm>
              <a:off x="1223648" y="2522013"/>
              <a:ext cx="612048" cy="500532"/>
              <a:chOff x="1223648" y="2522013"/>
              <a:chExt cx="612048" cy="500532"/>
            </a:xfrm>
          </p:grpSpPr>
          <p:sp>
            <p:nvSpPr>
              <p:cNvPr id="21527" name="Έλλειψη 17"/>
              <p:cNvSpPr>
                <a:spLocks noChangeArrowheads="1"/>
              </p:cNvSpPr>
              <p:nvPr/>
            </p:nvSpPr>
            <p:spPr bwMode="auto">
              <a:xfrm>
                <a:off x="1223648" y="2842545"/>
                <a:ext cx="180000" cy="180000"/>
              </a:xfrm>
              <a:prstGeom prst="ellipse">
                <a:avLst/>
              </a:prstGeom>
              <a:solidFill>
                <a:srgbClr val="FFFF00"/>
              </a:solidFill>
              <a:ln w="12700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cxnSp>
            <p:nvCxnSpPr>
              <p:cNvPr id="70" name="Ευθύγραμμο βέλος σύνδεσης 21"/>
              <p:cNvCxnSpPr>
                <a:cxnSpLocks noChangeShapeType="1"/>
              </p:cNvCxnSpPr>
              <p:nvPr/>
            </p:nvCxnSpPr>
            <p:spPr bwMode="auto">
              <a:xfrm>
                <a:off x="1371966" y="2932545"/>
                <a:ext cx="396000" cy="0"/>
              </a:xfrm>
              <a:prstGeom prst="straightConnector1">
                <a:avLst/>
              </a:prstGeom>
              <a:noFill/>
              <a:ln w="28575" algn="ctr">
                <a:solidFill>
                  <a:srgbClr val="FFFF00"/>
                </a:solidFill>
                <a:round/>
                <a:headEnd type="none" w="med" len="med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Ορθογώνιο 70"/>
                  <p:cNvSpPr/>
                  <p:nvPr/>
                </p:nvSpPr>
                <p:spPr>
                  <a:xfrm>
                    <a:off x="1335303" y="2522013"/>
                    <a:ext cx="500393" cy="4029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l-GR" sz="1800" dirty="0"/>
                  </a:p>
                </p:txBody>
              </p:sp>
            </mc:Choice>
            <mc:Fallback xmlns="">
              <p:sp>
                <p:nvSpPr>
                  <p:cNvPr id="71" name="Ορθογώνιο 7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35303" y="2522013"/>
                    <a:ext cx="500393" cy="40293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1" name="Ομάδα 20"/>
          <p:cNvGrpSpPr/>
          <p:nvPr/>
        </p:nvGrpSpPr>
        <p:grpSpPr>
          <a:xfrm>
            <a:off x="114267" y="1894108"/>
            <a:ext cx="4592931" cy="4869310"/>
            <a:chOff x="114267" y="1894108"/>
            <a:chExt cx="4592931" cy="4869310"/>
          </a:xfrm>
        </p:grpSpPr>
        <p:sp>
          <p:nvSpPr>
            <p:cNvPr id="21534" name="TextBox 26"/>
            <p:cNvSpPr txBox="1">
              <a:spLocks noChangeArrowheads="1"/>
            </p:cNvSpPr>
            <p:nvPr/>
          </p:nvSpPr>
          <p:spPr bwMode="auto">
            <a:xfrm>
              <a:off x="4391081" y="3775029"/>
              <a:ext cx="316117" cy="4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l-GR" altLang="el-GR" sz="2000" b="1" i="1" dirty="0">
                  <a:solidFill>
                    <a:schemeClr val="bg1"/>
                  </a:solidFill>
                </a:rPr>
                <a:t>β</a:t>
              </a:r>
              <a:endParaRPr lang="el-GR" altLang="el-GR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1535" name="Ευθεία γραμμή σύνδεσης 27"/>
            <p:cNvCxnSpPr>
              <a:cxnSpLocks noChangeShapeType="1"/>
            </p:cNvCxnSpPr>
            <p:nvPr/>
          </p:nvCxnSpPr>
          <p:spPr bwMode="auto">
            <a:xfrm>
              <a:off x="4549140" y="1894108"/>
              <a:ext cx="0" cy="1944000"/>
            </a:xfrm>
            <a:prstGeom prst="line">
              <a:avLst/>
            </a:prstGeom>
            <a:noFill/>
            <a:ln w="19050" algn="ctr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114267" y="6237312"/>
                  <a:ext cx="3358163" cy="526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l-G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⇒  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l-GR" sz="18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𝒅𝑼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den>
                        </m:f>
                        <m:r>
                          <a:rPr lang="el-G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l-GR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267" y="6237312"/>
                  <a:ext cx="3358163" cy="526106"/>
                </a:xfrm>
                <a:prstGeom prst="rect">
                  <a:avLst/>
                </a:prstGeom>
                <a:blipFill>
                  <a:blip r:embed="rId13"/>
                  <a:stretch>
                    <a:fillRect b="-814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2" name="Ομάδα 71"/>
            <p:cNvGrpSpPr/>
            <p:nvPr/>
          </p:nvGrpSpPr>
          <p:grpSpPr>
            <a:xfrm>
              <a:off x="3728686" y="2153638"/>
              <a:ext cx="555282" cy="462492"/>
              <a:chOff x="1989239" y="2278199"/>
              <a:chExt cx="555282" cy="462492"/>
            </a:xfrm>
          </p:grpSpPr>
          <p:sp>
            <p:nvSpPr>
              <p:cNvPr id="73" name="Έλλειψη 18"/>
              <p:cNvSpPr>
                <a:spLocks noChangeArrowheads="1"/>
              </p:cNvSpPr>
              <p:nvPr/>
            </p:nvSpPr>
            <p:spPr bwMode="auto">
              <a:xfrm>
                <a:off x="2282986" y="2278199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74" name="Ευθύγραμμο βέλος σύνδεσης 21"/>
              <p:cNvCxnSpPr>
                <a:cxnSpLocks noChangeShapeType="1"/>
              </p:cNvCxnSpPr>
              <p:nvPr/>
            </p:nvCxnSpPr>
            <p:spPr bwMode="auto">
              <a:xfrm flipH="1">
                <a:off x="1989239" y="2371187"/>
                <a:ext cx="360000" cy="0"/>
              </a:xfrm>
              <a:prstGeom prst="straightConnector1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 type="none" w="med" len="med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Ορθογώνιο 74"/>
                  <p:cNvSpPr/>
                  <p:nvPr/>
                </p:nvSpPr>
                <p:spPr>
                  <a:xfrm>
                    <a:off x="2044128" y="2337760"/>
                    <a:ext cx="500393" cy="402931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l-GR" sz="1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Ορθογώνιο 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4128" y="2337760"/>
                    <a:ext cx="500393" cy="40293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0" name="Ομάδα 19"/>
          <p:cNvGrpSpPr/>
          <p:nvPr/>
        </p:nvGrpSpPr>
        <p:grpSpPr>
          <a:xfrm>
            <a:off x="119227" y="1683550"/>
            <a:ext cx="3997573" cy="4431796"/>
            <a:chOff x="119227" y="1683550"/>
            <a:chExt cx="3997573" cy="44317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119227" y="5589240"/>
                  <a:ext cx="3444661" cy="52610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l-G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l-G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   </m:t>
                        </m:r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𝒅𝑼</m:t>
                            </m:r>
                          </m:num>
                          <m:den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𝒅𝒙</m:t>
                            </m:r>
                          </m:den>
                        </m:f>
                        <m:r>
                          <a:rPr lang="el-G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l-GR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227" y="5589240"/>
                  <a:ext cx="3444661" cy="526106"/>
                </a:xfrm>
                <a:prstGeom prst="rect">
                  <a:avLst/>
                </a:prstGeom>
                <a:blipFill>
                  <a:blip r:embed="rId15"/>
                  <a:stretch>
                    <a:fillRect b="-814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Ομάδα 75"/>
            <p:cNvGrpSpPr/>
            <p:nvPr/>
          </p:nvGrpSpPr>
          <p:grpSpPr>
            <a:xfrm>
              <a:off x="3347864" y="1683550"/>
              <a:ext cx="768936" cy="500532"/>
              <a:chOff x="1223648" y="2522013"/>
              <a:chExt cx="768936" cy="500532"/>
            </a:xfrm>
          </p:grpSpPr>
          <p:sp>
            <p:nvSpPr>
              <p:cNvPr id="77" name="Έλλειψη 17"/>
              <p:cNvSpPr>
                <a:spLocks noChangeArrowheads="1"/>
              </p:cNvSpPr>
              <p:nvPr/>
            </p:nvSpPr>
            <p:spPr bwMode="auto">
              <a:xfrm>
                <a:off x="1223648" y="2842545"/>
                <a:ext cx="180000" cy="180000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>
                  <a:solidFill>
                    <a:schemeClr val="bg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Ορθογώνιο 78"/>
                  <p:cNvSpPr/>
                  <p:nvPr/>
                </p:nvSpPr>
                <p:spPr>
                  <a:xfrm>
                    <a:off x="1492191" y="2522013"/>
                    <a:ext cx="500393" cy="402931"/>
                  </a:xfrm>
                  <a:prstGeom prst="rect">
                    <a:avLst/>
                  </a:prstGeom>
                  <a:solidFill>
                    <a:srgbClr val="0000CC"/>
                  </a:solidFill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l-GR" sz="1800" dirty="0">
                      <a:solidFill>
                        <a:schemeClr val="bg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Ορθογώνιο 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2191" y="2522013"/>
                    <a:ext cx="500393" cy="40293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8" name="Ευθύγραμμο βέλος σύνδεσης 21"/>
              <p:cNvCxnSpPr>
                <a:cxnSpLocks noChangeShapeType="1"/>
              </p:cNvCxnSpPr>
              <p:nvPr/>
            </p:nvCxnSpPr>
            <p:spPr bwMode="auto">
              <a:xfrm>
                <a:off x="1371966" y="2932545"/>
                <a:ext cx="468000" cy="0"/>
              </a:xfrm>
              <a:prstGeom prst="straightConnector1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 type="none" w="med" len="med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0" y="0"/>
            <a:ext cx="792480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 smtClean="0">
                <a:solidFill>
                  <a:schemeClr val="bg1"/>
                </a:solidFill>
              </a:rPr>
              <a:t>5</a:t>
            </a:r>
            <a:r>
              <a:rPr lang="el-GR" altLang="el-GR" sz="2400" b="1" dirty="0" smtClean="0">
                <a:solidFill>
                  <a:schemeClr val="bg1"/>
                </a:solidFill>
              </a:rPr>
              <a:t>.  ΕΝΕΡΓΕΙΑΚΑ ΔΙΑΓΡΑΜΜΑΤΑ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Times New Roman Greek" charset="-95"/>
              </a:rPr>
              <a:t>Παράδειγμα</a:t>
            </a:r>
            <a:endParaRPr lang="el-GR" altLang="el-GR" sz="2400" b="1" dirty="0">
              <a:solidFill>
                <a:schemeClr val="bg1"/>
              </a:solidFill>
              <a:latin typeface="Times New Roman Greek" charset="-95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3"/>
              <p:cNvSpPr txBox="1">
                <a:spLocks noChangeArrowheads="1"/>
              </p:cNvSpPr>
              <p:nvPr/>
            </p:nvSpPr>
            <p:spPr bwMode="auto">
              <a:xfrm>
                <a:off x="107504" y="845649"/>
                <a:ext cx="9036496" cy="13290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Σε ένα μονοδιάστατο πεδίο συντηρητικών δυνάμεων η δυναμική ενέργεια </a:t>
                </a:r>
                <a:r>
                  <a:rPr lang="en-US" altLang="el-GR" sz="1600" b="1" i="1" dirty="0" smtClean="0">
                    <a:solidFill>
                      <a:srgbClr val="FFFF00"/>
                    </a:solidFill>
                  </a:rPr>
                  <a:t>U</a:t>
                </a: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(</a:t>
                </a:r>
                <a:r>
                  <a:rPr lang="en-US" altLang="el-GR" sz="1600" b="1" i="1" dirty="0" smtClean="0">
                    <a:solidFill>
                      <a:srgbClr val="FFFF00"/>
                    </a:solidFill>
                  </a:rPr>
                  <a:t>x</a:t>
                </a: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) δίνεται από τη συνάρτηση  </a:t>
                </a:r>
                <a14:m>
                  <m:oMath xmlns:m="http://schemas.openxmlformats.org/officeDocument/2006/math"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d>
                      <m:dPr>
                        <m:ctrlP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l-GR" sz="1600" b="1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el-GR" sz="1600" b="1" dirty="0" smtClean="0">
                    <a:solidFill>
                      <a:srgbClr val="FFFF00"/>
                    </a:solidFill>
                  </a:rPr>
                  <a:t>Joule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(α) Να υπολογίσετε τις θέσεις </a:t>
                </a:r>
                <a:r>
                  <a:rPr lang="en-US" altLang="el-GR" sz="1600" b="1" i="1" dirty="0" smtClean="0">
                    <a:solidFill>
                      <a:srgbClr val="FFFF00"/>
                    </a:solidFill>
                  </a:rPr>
                  <a:t>x</a:t>
                </a: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 στις οποίες μια μάζα είναι σε ευσταθή ή </a:t>
                </a:r>
                <a:r>
                  <a:rPr lang="el-GR" altLang="el-GR" sz="1600" b="1" dirty="0" err="1" smtClean="0">
                    <a:solidFill>
                      <a:srgbClr val="FFFF00"/>
                    </a:solidFill>
                  </a:rPr>
                  <a:t>μετασταθή</a:t>
                </a: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 ισορροπία</a:t>
                </a:r>
                <a:r>
                  <a:rPr lang="en-US" altLang="el-GR" sz="1600" b="1" dirty="0" smtClean="0">
                    <a:solidFill>
                      <a:srgbClr val="FFFF00"/>
                    </a:solidFill>
                  </a:rPr>
                  <a:t>.</a:t>
                </a:r>
                <a:endParaRPr lang="el-GR" altLang="el-GR" sz="1600" b="1" dirty="0" smtClean="0">
                  <a:solidFill>
                    <a:srgbClr val="FFFF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(β) Να σχεδιάσετε κατά προσέγγιση τη γραφική παράσταση της δυναμικής ενέργειας </a:t>
                </a:r>
                <a:r>
                  <a:rPr lang="en-US" altLang="el-GR" sz="1600" b="1" i="1" dirty="0" smtClean="0">
                    <a:solidFill>
                      <a:srgbClr val="FFFF00"/>
                    </a:solidFill>
                  </a:rPr>
                  <a:t>U</a:t>
                </a:r>
                <a:r>
                  <a:rPr lang="en-US" altLang="el-GR" sz="1600" b="1" dirty="0" smtClean="0">
                    <a:solidFill>
                      <a:srgbClr val="FFFF00"/>
                    </a:solidFill>
                  </a:rPr>
                  <a:t>(</a:t>
                </a:r>
                <a:r>
                  <a:rPr lang="en-US" altLang="el-GR" sz="1600" b="1" i="1" dirty="0" smtClean="0">
                    <a:solidFill>
                      <a:srgbClr val="FFFF00"/>
                    </a:solidFill>
                  </a:rPr>
                  <a:t>x</a:t>
                </a:r>
                <a:r>
                  <a:rPr lang="en-US" altLang="el-GR" sz="1600" b="1" dirty="0" smtClean="0">
                    <a:solidFill>
                      <a:srgbClr val="FFFF00"/>
                    </a:solidFill>
                  </a:rPr>
                  <a:t>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600" b="1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l-GR" sz="1600" b="1" dirty="0" smtClean="0">
                    <a:solidFill>
                      <a:srgbClr val="FFFF00"/>
                    </a:solidFill>
                  </a:rPr>
                  <a:t>   </a:t>
                </a: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 συναρτήσει τη θέσης </a:t>
                </a:r>
                <a:r>
                  <a:rPr lang="en-US" altLang="el-GR" sz="1600" b="1" i="1" dirty="0" smtClean="0">
                    <a:solidFill>
                      <a:srgbClr val="FFFF00"/>
                    </a:solidFill>
                  </a:rPr>
                  <a:t>x.</a:t>
                </a:r>
                <a:endParaRPr lang="el-GR" altLang="el-GR" sz="1600" b="1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845649"/>
                <a:ext cx="9036496" cy="1329018"/>
              </a:xfrm>
              <a:prstGeom prst="rect">
                <a:avLst/>
              </a:prstGeom>
              <a:blipFill>
                <a:blip r:embed="rId2"/>
                <a:stretch>
                  <a:fillRect l="-405" t="-1376" b="-50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Ορθογώνιο 3"/>
          <p:cNvSpPr/>
          <p:nvPr/>
        </p:nvSpPr>
        <p:spPr>
          <a:xfrm>
            <a:off x="99672" y="2204864"/>
            <a:ext cx="748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</a:rPr>
              <a:t>ΛΥΣΗ</a:t>
            </a:r>
            <a:endParaRPr lang="el-GR" sz="1600" dirty="0">
              <a:solidFill>
                <a:schemeClr val="bg1"/>
              </a:solidFill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21760" y="2463279"/>
            <a:ext cx="8870720" cy="686400"/>
            <a:chOff x="21760" y="2463279"/>
            <a:chExt cx="8870720" cy="686400"/>
          </a:xfrm>
        </p:grpSpPr>
        <p:sp>
          <p:nvSpPr>
            <p:cNvPr id="5" name="Ορθογώνιο 4"/>
            <p:cNvSpPr/>
            <p:nvPr/>
          </p:nvSpPr>
          <p:spPr>
            <a:xfrm>
              <a:off x="21760" y="2463279"/>
              <a:ext cx="5613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altLang="el-GR" b="1" dirty="0">
                  <a:solidFill>
                    <a:srgbClr val="FFFF00"/>
                  </a:solidFill>
                </a:rPr>
                <a:t>(α)</a:t>
              </a:r>
              <a:endParaRPr lang="el-GR" dirty="0"/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488698" y="2564904"/>
              <a:ext cx="840378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sz="1600" b="1" dirty="0" smtClean="0">
                  <a:solidFill>
                    <a:schemeClr val="bg1"/>
                  </a:solidFill>
                </a:rPr>
                <a:t>Οι θέσεις ισορροπία</a:t>
              </a:r>
              <a:r>
                <a:rPr lang="en-US" sz="1600" b="1" dirty="0" smtClean="0">
                  <a:solidFill>
                    <a:schemeClr val="bg1"/>
                  </a:solidFill>
                </a:rPr>
                <a:t> </a:t>
              </a:r>
              <a:r>
                <a:rPr lang="el-GR" sz="1600" b="1" dirty="0" smtClean="0">
                  <a:solidFill>
                    <a:schemeClr val="bg1"/>
                  </a:solidFill>
                </a:rPr>
                <a:t>μέσα στο δεδομένο πεδίο συντηρητικών δυνάμεων είναι οι θέσεις στις οποίες η δύναμη </a:t>
              </a:r>
              <a:r>
                <a:rPr lang="en-US" sz="1600" b="1" i="1" dirty="0" err="1" smtClean="0">
                  <a:solidFill>
                    <a:schemeClr val="bg1"/>
                  </a:solidFill>
                </a:rPr>
                <a:t>F</a:t>
              </a:r>
              <a:r>
                <a:rPr lang="en-US" sz="1600" b="1" baseline="-25000" dirty="0" err="1" smtClean="0">
                  <a:solidFill>
                    <a:schemeClr val="bg1"/>
                  </a:solidFill>
                </a:rPr>
                <a:t>x</a:t>
              </a:r>
              <a:r>
                <a:rPr lang="el-GR" sz="1600" b="1" dirty="0" smtClean="0">
                  <a:solidFill>
                    <a:schemeClr val="bg1"/>
                  </a:solidFill>
                </a:rPr>
                <a:t> που ασκείται πάνω στη μάζα είναι μηδέν.  Αποδείξαμε:</a:t>
              </a:r>
              <a:endParaRPr lang="el-GR" sz="1600" b="1" dirty="0">
                <a:solidFill>
                  <a:schemeClr val="bg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5847" y="3149679"/>
                <a:ext cx="1302857" cy="469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𝒅𝑼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l-GR" sz="16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47" y="3149679"/>
                <a:ext cx="1302857" cy="469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Ομάδα 20"/>
          <p:cNvGrpSpPr/>
          <p:nvPr/>
        </p:nvGrpSpPr>
        <p:grpSpPr>
          <a:xfrm>
            <a:off x="21760" y="3636313"/>
            <a:ext cx="1957952" cy="584775"/>
            <a:chOff x="21760" y="3636313"/>
            <a:chExt cx="1957952" cy="584775"/>
          </a:xfrm>
        </p:grpSpPr>
        <p:sp>
          <p:nvSpPr>
            <p:cNvPr id="8" name="Ορθογώνιο 7"/>
            <p:cNvSpPr/>
            <p:nvPr/>
          </p:nvSpPr>
          <p:spPr>
            <a:xfrm>
              <a:off x="21760" y="3636313"/>
              <a:ext cx="1188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l-GR" sz="1600" b="1" dirty="0" smtClean="0">
                  <a:solidFill>
                    <a:srgbClr val="FFFF00"/>
                  </a:solidFill>
                </a:rPr>
                <a:t>Λόγω ισορροπίας</a:t>
              </a:r>
              <a:endParaRPr lang="el-GR" sz="1600" b="1" dirty="0">
                <a:solidFill>
                  <a:srgbClr val="FFFF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310554" y="3840143"/>
                  <a:ext cx="669158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l-GR" sz="16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0554" y="3840143"/>
                  <a:ext cx="669158" cy="246221"/>
                </a:xfrm>
                <a:prstGeom prst="rect">
                  <a:avLst/>
                </a:prstGeom>
                <a:blipFill>
                  <a:blip r:embed="rId4"/>
                  <a:stretch>
                    <a:fillRect l="-10000" r="-1818" b="-125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Ορθογώνιο 10"/>
              <p:cNvSpPr/>
              <p:nvPr/>
            </p:nvSpPr>
            <p:spPr>
              <a:xfrm>
                <a:off x="4338490" y="3325449"/>
                <a:ext cx="1241622" cy="570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𝒅𝑼</m:t>
                          </m:r>
                          <m:d>
                            <m:dPr>
                              <m:ctrlP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num>
                        <m:den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l-GR" sz="16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6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l-GR" sz="16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11" name="Ορθογώνιο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490" y="3325449"/>
                <a:ext cx="1241622" cy="5702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Ορθογώνιο 11"/>
          <p:cNvSpPr/>
          <p:nvPr/>
        </p:nvSpPr>
        <p:spPr>
          <a:xfrm>
            <a:off x="90019" y="4221088"/>
            <a:ext cx="8946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1600" b="1" dirty="0" smtClean="0">
                <a:solidFill>
                  <a:srgbClr val="FFFF00"/>
                </a:solidFill>
              </a:rPr>
              <a:t>Η παράγωγος είναι ίση με μηδέν στις θέσεις </a:t>
            </a:r>
            <a:r>
              <a:rPr lang="en-US" sz="1600" b="1" i="1" dirty="0" smtClean="0">
                <a:solidFill>
                  <a:srgbClr val="FFFF00"/>
                </a:solidFill>
              </a:rPr>
              <a:t>x</a:t>
            </a:r>
            <a:r>
              <a:rPr lang="el-GR" sz="1600" b="1" dirty="0" smtClean="0">
                <a:solidFill>
                  <a:srgbClr val="FFFF00"/>
                </a:solidFill>
              </a:rPr>
              <a:t> στις οποίες ο συνάρτηση </a:t>
            </a:r>
            <a:r>
              <a:rPr lang="en-US" sz="1600" b="1" i="1" dirty="0" smtClean="0">
                <a:solidFill>
                  <a:srgbClr val="FFFF00"/>
                </a:solidFill>
              </a:rPr>
              <a:t>U</a:t>
            </a:r>
            <a:r>
              <a:rPr lang="en-US" sz="1600" b="1" dirty="0" smtClean="0">
                <a:solidFill>
                  <a:srgbClr val="FFFF00"/>
                </a:solidFill>
              </a:rPr>
              <a:t>(</a:t>
            </a:r>
            <a:r>
              <a:rPr lang="en-US" sz="1600" b="1" i="1" dirty="0" smtClean="0">
                <a:solidFill>
                  <a:srgbClr val="FFFF00"/>
                </a:solidFill>
              </a:rPr>
              <a:t>x</a:t>
            </a:r>
            <a:r>
              <a:rPr lang="en-US" sz="1600" b="1" dirty="0" smtClean="0">
                <a:solidFill>
                  <a:srgbClr val="FFFF00"/>
                </a:solidFill>
              </a:rPr>
              <a:t>)</a:t>
            </a:r>
            <a:r>
              <a:rPr lang="el-GR" sz="1600" b="1" dirty="0" smtClean="0">
                <a:solidFill>
                  <a:srgbClr val="FFFF00"/>
                </a:solidFill>
              </a:rPr>
              <a:t> έχει τοπικό ελάχιστο ή τοπικό μέγιστο.</a:t>
            </a:r>
            <a:endParaRPr lang="el-GR" sz="1600" b="1" dirty="0">
              <a:solidFill>
                <a:srgbClr val="FFFF00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97113" y="4797152"/>
            <a:ext cx="74992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1600" b="1" dirty="0" smtClean="0">
                <a:solidFill>
                  <a:schemeClr val="bg1"/>
                </a:solidFill>
              </a:rPr>
              <a:t>Οι θέσεις </a:t>
            </a:r>
            <a:r>
              <a:rPr lang="en-US" sz="1600" b="1" i="1" dirty="0" smtClean="0">
                <a:solidFill>
                  <a:schemeClr val="bg1"/>
                </a:solidFill>
              </a:rPr>
              <a:t>x</a:t>
            </a:r>
            <a:r>
              <a:rPr lang="el-GR" sz="1600" b="1" dirty="0" smtClean="0">
                <a:solidFill>
                  <a:schemeClr val="bg1"/>
                </a:solidFill>
              </a:rPr>
              <a:t> που αντιστοιχούν σε τοπικό ελάχιστο είναι θέσεις ευσταθούς ισορροπίας</a:t>
            </a:r>
            <a:endParaRPr lang="el-GR" sz="1600" b="1" dirty="0">
              <a:solidFill>
                <a:schemeClr val="bg1"/>
              </a:solidFill>
            </a:endParaRPr>
          </a:p>
        </p:txBody>
      </p:sp>
      <p:sp>
        <p:nvSpPr>
          <p:cNvPr id="15" name="Ορθογώνιο 14"/>
          <p:cNvSpPr/>
          <p:nvPr/>
        </p:nvSpPr>
        <p:spPr>
          <a:xfrm>
            <a:off x="107504" y="5805264"/>
            <a:ext cx="77048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1600" b="1" dirty="0" smtClean="0">
                <a:solidFill>
                  <a:schemeClr val="bg1"/>
                </a:solidFill>
              </a:rPr>
              <a:t>Οι θέσεις </a:t>
            </a:r>
            <a:r>
              <a:rPr lang="en-US" sz="1600" b="1" i="1" dirty="0" smtClean="0">
                <a:solidFill>
                  <a:schemeClr val="bg1"/>
                </a:solidFill>
              </a:rPr>
              <a:t>x</a:t>
            </a:r>
            <a:r>
              <a:rPr lang="el-GR" sz="1600" b="1" dirty="0" smtClean="0">
                <a:solidFill>
                  <a:schemeClr val="bg1"/>
                </a:solidFill>
              </a:rPr>
              <a:t> που αντιστοιχούν σε τοπικό μέγιστο είναι θέσεις </a:t>
            </a:r>
            <a:r>
              <a:rPr lang="el-GR" sz="1600" b="1" dirty="0" err="1" smtClean="0">
                <a:solidFill>
                  <a:schemeClr val="bg1"/>
                </a:solidFill>
              </a:rPr>
              <a:t>μετασταθούς</a:t>
            </a:r>
            <a:r>
              <a:rPr lang="el-GR" sz="1600" b="1" dirty="0" smtClean="0">
                <a:solidFill>
                  <a:schemeClr val="bg1"/>
                </a:solidFill>
              </a:rPr>
              <a:t> ισορροπίας</a:t>
            </a:r>
            <a:endParaRPr lang="el-GR" sz="1600" b="1" dirty="0">
              <a:solidFill>
                <a:schemeClr val="bg1"/>
              </a:solidFill>
            </a:endParaRPr>
          </a:p>
        </p:txBody>
      </p:sp>
      <p:grpSp>
        <p:nvGrpSpPr>
          <p:cNvPr id="23" name="Ομάδα 22"/>
          <p:cNvGrpSpPr/>
          <p:nvPr/>
        </p:nvGrpSpPr>
        <p:grpSpPr>
          <a:xfrm>
            <a:off x="35496" y="5229200"/>
            <a:ext cx="7776864" cy="500393"/>
            <a:chOff x="35496" y="5229200"/>
            <a:chExt cx="7776864" cy="500393"/>
          </a:xfrm>
        </p:grpSpPr>
        <p:sp>
          <p:nvSpPr>
            <p:cNvPr id="16" name="Ορθογώνιο 15"/>
            <p:cNvSpPr/>
            <p:nvPr/>
          </p:nvSpPr>
          <p:spPr>
            <a:xfrm>
              <a:off x="35496" y="5301208"/>
              <a:ext cx="662473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sz="1600" b="1" dirty="0" smtClean="0">
                  <a:solidFill>
                    <a:schemeClr val="bg1"/>
                  </a:solidFill>
                </a:rPr>
                <a:t>Τοπικό ελάχιστο και συνεπώς θέση ευσταθούς ισορροπίας συμβαίνει όταν:</a:t>
              </a:r>
              <a:endParaRPr lang="el-GR" sz="1600" b="1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702376" y="5229200"/>
                  <a:ext cx="1109984" cy="5003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sz="16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US" sz="16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p>
                              <m:sSupPr>
                                <m:ctrlPr>
                                  <a:rPr lang="en-US" sz="16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16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l-GR" sz="16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02376" y="5229200"/>
                  <a:ext cx="1109984" cy="50039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Ομάδα 23"/>
          <p:cNvGrpSpPr/>
          <p:nvPr/>
        </p:nvGrpSpPr>
        <p:grpSpPr>
          <a:xfrm>
            <a:off x="35496" y="6237312"/>
            <a:ext cx="8064896" cy="500393"/>
            <a:chOff x="35496" y="6237312"/>
            <a:chExt cx="8064896" cy="500393"/>
          </a:xfrm>
        </p:grpSpPr>
        <p:sp>
          <p:nvSpPr>
            <p:cNvPr id="18" name="Ορθογώνιο 17"/>
            <p:cNvSpPr/>
            <p:nvPr/>
          </p:nvSpPr>
          <p:spPr>
            <a:xfrm>
              <a:off x="35496" y="6330806"/>
              <a:ext cx="676875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sz="1600" b="1" dirty="0" smtClean="0">
                  <a:solidFill>
                    <a:schemeClr val="bg1"/>
                  </a:solidFill>
                </a:rPr>
                <a:t>Τοπικό μέγιστο και συνεπώς θέση </a:t>
              </a:r>
              <a:r>
                <a:rPr lang="el-GR" sz="1600" b="1" dirty="0" err="1" smtClean="0">
                  <a:solidFill>
                    <a:schemeClr val="bg1"/>
                  </a:solidFill>
                </a:rPr>
                <a:t>μετασταθούς</a:t>
              </a:r>
              <a:r>
                <a:rPr lang="el-GR" sz="1600" b="1" dirty="0" smtClean="0">
                  <a:solidFill>
                    <a:schemeClr val="bg1"/>
                  </a:solidFill>
                </a:rPr>
                <a:t> ισορροπίας συμβαίνει όταν:</a:t>
              </a:r>
              <a:endParaRPr lang="el-GR" sz="1600" b="1" dirty="0">
                <a:solidFill>
                  <a:schemeClr val="bg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990408" y="6237312"/>
                  <a:ext cx="1109984" cy="5003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l-GR" sz="16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US" sz="16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𝑼</m:t>
                            </m:r>
                            <m: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𝒅</m:t>
                            </m:r>
                            <m:sSup>
                              <m:sSupPr>
                                <m:ctrlPr>
                                  <a:rPr lang="en-US" sz="16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p>
                                <m:r>
                                  <a:rPr lang="en-US" sz="16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  <m:r>
                          <a:rPr 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l-GR" sz="16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0408" y="6237312"/>
                  <a:ext cx="1109984" cy="50039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Ομάδα 21"/>
          <p:cNvGrpSpPr/>
          <p:nvPr/>
        </p:nvGrpSpPr>
        <p:grpSpPr>
          <a:xfrm>
            <a:off x="2041518" y="3194683"/>
            <a:ext cx="2117008" cy="900000"/>
            <a:chOff x="2041518" y="3194683"/>
            <a:chExt cx="2117008" cy="900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43917" y="3384487"/>
                  <a:ext cx="1614609" cy="4778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𝒅𝑼</m:t>
                            </m:r>
                            <m:d>
                              <m:dPr>
                                <m:ctrlPr>
                                  <a:rPr lang="en-US" sz="16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num>
                          <m:den>
                            <m: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den>
                        </m:f>
                        <m:r>
                          <a:rPr 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   ⇒</m:t>
                        </m:r>
                      </m:oMath>
                    </m:oMathPara>
                  </a14:m>
                  <a:endParaRPr lang="el-GR" sz="16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3917" y="3384487"/>
                  <a:ext cx="1614609" cy="47788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Δεξιό άγκιστρο 31"/>
            <p:cNvSpPr>
              <a:spLocks/>
            </p:cNvSpPr>
            <p:nvPr/>
          </p:nvSpPr>
          <p:spPr bwMode="auto">
            <a:xfrm>
              <a:off x="2041518" y="3194683"/>
              <a:ext cx="298893" cy="900000"/>
            </a:xfrm>
            <a:prstGeom prst="rightBrace">
              <a:avLst>
                <a:gd name="adj1" fmla="val 27117"/>
                <a:gd name="adj2" fmla="val 50000"/>
              </a:avLst>
            </a:prstGeom>
            <a:noFill/>
            <a:ln w="2857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348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0" y="0"/>
            <a:ext cx="7924800" cy="79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 smtClean="0">
                <a:solidFill>
                  <a:schemeClr val="bg1"/>
                </a:solidFill>
              </a:rPr>
              <a:t>5</a:t>
            </a:r>
            <a:r>
              <a:rPr lang="el-GR" altLang="el-GR" sz="2400" b="1" dirty="0" smtClean="0">
                <a:solidFill>
                  <a:schemeClr val="bg1"/>
                </a:solidFill>
              </a:rPr>
              <a:t>.  ΕΝΕΡΓΕΙΑΚΑ ΔΙΑΓΡΑΜΜΑΤΑ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Times New Roman Greek" charset="-95"/>
              </a:rPr>
              <a:t>Παράδειγμα</a:t>
            </a:r>
            <a:endParaRPr lang="el-GR" altLang="el-GR" sz="2400" b="1" dirty="0">
              <a:solidFill>
                <a:schemeClr val="bg1"/>
              </a:solidFill>
              <a:latin typeface="Times New Roman Greek" charset="-95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3"/>
              <p:cNvSpPr txBox="1">
                <a:spLocks noChangeArrowheads="1"/>
              </p:cNvSpPr>
              <p:nvPr/>
            </p:nvSpPr>
            <p:spPr bwMode="auto">
              <a:xfrm>
                <a:off x="107504" y="764704"/>
                <a:ext cx="9036496" cy="836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Σε ένα μονοδιάστατο πεδίο συντηρητικών δυνάμεων η δυναμική ενέργεια </a:t>
                </a:r>
                <a:r>
                  <a:rPr lang="en-US" altLang="el-GR" sz="1600" b="1" i="1" dirty="0" smtClean="0">
                    <a:solidFill>
                      <a:srgbClr val="FFFF00"/>
                    </a:solidFill>
                  </a:rPr>
                  <a:t>U</a:t>
                </a: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(</a:t>
                </a:r>
                <a:r>
                  <a:rPr lang="en-US" altLang="el-GR" sz="1600" b="1" i="1" dirty="0" smtClean="0">
                    <a:solidFill>
                      <a:srgbClr val="FFFF00"/>
                    </a:solidFill>
                  </a:rPr>
                  <a:t>x</a:t>
                </a: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) δίνεται από τη συνάρτηση  </a:t>
                </a:r>
                <a14:m>
                  <m:oMath xmlns:m="http://schemas.openxmlformats.org/officeDocument/2006/math"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d>
                      <m:dPr>
                        <m:ctrlP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l-GR" sz="1600" b="1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el-GR" sz="1600" b="1" dirty="0" smtClean="0">
                    <a:solidFill>
                      <a:srgbClr val="FFFF00"/>
                    </a:solidFill>
                  </a:rPr>
                  <a:t>Joule</a:t>
                </a:r>
                <a:endParaRPr lang="en-US" altLang="el-GR" sz="1600" b="1" i="1" dirty="0" smtClean="0">
                  <a:solidFill>
                    <a:srgbClr val="FFFF00"/>
                  </a:solidFill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(α) Να υπολογίσετε τις θέσεις </a:t>
                </a:r>
                <a:r>
                  <a:rPr lang="en-US" altLang="el-GR" sz="1600" b="1" i="1" dirty="0" smtClean="0">
                    <a:solidFill>
                      <a:srgbClr val="FFFF00"/>
                    </a:solidFill>
                  </a:rPr>
                  <a:t>x</a:t>
                </a: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 στις οποίες μια μάζα είναι σε ευσταθή ή </a:t>
                </a:r>
                <a:r>
                  <a:rPr lang="el-GR" altLang="el-GR" sz="1600" b="1" dirty="0" err="1" smtClean="0">
                    <a:solidFill>
                      <a:srgbClr val="FFFF00"/>
                    </a:solidFill>
                  </a:rPr>
                  <a:t>μετασταθή</a:t>
                </a: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 ισορροπία</a:t>
                </a:r>
                <a:r>
                  <a:rPr lang="en-US" altLang="el-GR" sz="1600" b="1" dirty="0" smtClean="0">
                    <a:solidFill>
                      <a:srgbClr val="FFFF00"/>
                    </a:solidFill>
                  </a:rPr>
                  <a:t>.</a:t>
                </a:r>
                <a:endParaRPr lang="el-GR" altLang="el-GR" sz="1600" b="1" dirty="0" smtClean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764704"/>
                <a:ext cx="9036496" cy="836576"/>
              </a:xfrm>
              <a:prstGeom prst="rect">
                <a:avLst/>
              </a:prstGeom>
              <a:blipFill>
                <a:blip r:embed="rId2"/>
                <a:stretch>
                  <a:fillRect l="-405" t="-2174" b="-797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Ορθογώνιο 5"/>
          <p:cNvSpPr/>
          <p:nvPr/>
        </p:nvSpPr>
        <p:spPr>
          <a:xfrm>
            <a:off x="64871" y="1700808"/>
            <a:ext cx="75314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1600" b="1" dirty="0" smtClean="0">
                <a:solidFill>
                  <a:srgbClr val="FF0000"/>
                </a:solidFill>
              </a:rPr>
              <a:t>Βήμα 1</a:t>
            </a:r>
            <a:r>
              <a:rPr lang="el-GR" sz="1600" b="1" baseline="30000" dirty="0" smtClean="0">
                <a:solidFill>
                  <a:srgbClr val="FF0000"/>
                </a:solidFill>
              </a:rPr>
              <a:t>ο</a:t>
            </a:r>
            <a:r>
              <a:rPr lang="el-GR" sz="1600" b="1" dirty="0" smtClean="0">
                <a:solidFill>
                  <a:srgbClr val="FF0000"/>
                </a:solidFill>
              </a:rPr>
              <a:t>: Βρίσκουμε την πρώτη παράγωγο της </a:t>
            </a:r>
            <a:r>
              <a:rPr lang="en-US" sz="1600" b="1" i="1" dirty="0" smtClean="0">
                <a:solidFill>
                  <a:srgbClr val="FF0000"/>
                </a:solidFill>
              </a:rPr>
              <a:t>U</a:t>
            </a:r>
            <a:r>
              <a:rPr lang="en-US" sz="1600" b="1" dirty="0" smtClean="0">
                <a:solidFill>
                  <a:srgbClr val="FF0000"/>
                </a:solidFill>
              </a:rPr>
              <a:t>(</a:t>
            </a:r>
            <a:r>
              <a:rPr lang="en-US" sz="1600" b="1" i="1" dirty="0" smtClean="0">
                <a:solidFill>
                  <a:srgbClr val="FF0000"/>
                </a:solidFill>
              </a:rPr>
              <a:t>x</a:t>
            </a:r>
            <a:r>
              <a:rPr lang="en-US" sz="1600" b="1" dirty="0" smtClean="0">
                <a:solidFill>
                  <a:srgbClr val="FF0000"/>
                </a:solidFill>
              </a:rPr>
              <a:t>) </a:t>
            </a:r>
            <a:r>
              <a:rPr lang="el-GR" sz="1600" b="1" dirty="0" smtClean="0">
                <a:solidFill>
                  <a:srgbClr val="FF0000"/>
                </a:solidFill>
              </a:rPr>
              <a:t>και την εξισώνουμε με το μηδέν</a:t>
            </a:r>
            <a:r>
              <a:rPr lang="en-US" sz="1600" b="1" dirty="0" smtClean="0">
                <a:solidFill>
                  <a:srgbClr val="FF0000"/>
                </a:solidFill>
              </a:rPr>
              <a:t>: </a:t>
            </a:r>
            <a:endParaRPr lang="el-GR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0374" y="2169316"/>
                <a:ext cx="831253" cy="4690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𝒅𝑼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4" y="2169316"/>
                <a:ext cx="831253" cy="4690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8791" y="2132856"/>
                <a:ext cx="2221506" cy="500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91" y="2132856"/>
                <a:ext cx="2221506" cy="5003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77746" y="2138143"/>
                <a:ext cx="2014334" cy="5003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746" y="2138143"/>
                <a:ext cx="2014334" cy="5003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84670" y="2276872"/>
                <a:ext cx="1830052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⇒  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670" y="2276872"/>
                <a:ext cx="1830052" cy="251800"/>
              </a:xfrm>
              <a:prstGeom prst="rect">
                <a:avLst/>
              </a:prstGeom>
              <a:blipFill>
                <a:blip r:embed="rId6"/>
                <a:stretch>
                  <a:fillRect l="-3333" b="-73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Ευθεία γραμμή σύνδεσης 13"/>
          <p:cNvCxnSpPr/>
          <p:nvPr/>
        </p:nvCxnSpPr>
        <p:spPr bwMode="auto">
          <a:xfrm flipH="1">
            <a:off x="3129184" y="2935335"/>
            <a:ext cx="177845" cy="373472"/>
          </a:xfrm>
          <a:prstGeom prst="line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07973" y="3555687"/>
                <a:ext cx="3392019" cy="52854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6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l-GR" sz="16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⇒    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6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973" y="3555687"/>
                <a:ext cx="3392019" cy="5285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140421" y="3560264"/>
                <a:ext cx="3392019" cy="528543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l-GR" sz="16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  <m:sup>
                                  <m:r>
                                    <a:rPr lang="el-GR" sz="16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⇒    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421" y="3560264"/>
                <a:ext cx="3392019" cy="5285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Ορθογώνιο 24"/>
          <p:cNvSpPr/>
          <p:nvPr/>
        </p:nvSpPr>
        <p:spPr>
          <a:xfrm>
            <a:off x="50791" y="4149080"/>
            <a:ext cx="89857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1600" b="1" dirty="0" smtClean="0">
                <a:solidFill>
                  <a:srgbClr val="FF0000"/>
                </a:solidFill>
              </a:rPr>
              <a:t>Βήμα 2</a:t>
            </a:r>
            <a:r>
              <a:rPr lang="el-GR" sz="1600" b="1" baseline="30000" dirty="0" smtClean="0">
                <a:solidFill>
                  <a:srgbClr val="FF0000"/>
                </a:solidFill>
              </a:rPr>
              <a:t>ο</a:t>
            </a:r>
            <a:r>
              <a:rPr lang="el-GR" sz="1600" b="1" dirty="0" smtClean="0">
                <a:solidFill>
                  <a:srgbClr val="FF0000"/>
                </a:solidFill>
              </a:rPr>
              <a:t>: Βρίσκουμε την δεύτερη παράγωγο της </a:t>
            </a:r>
            <a:r>
              <a:rPr lang="en-US" sz="1600" b="1" i="1" dirty="0" smtClean="0">
                <a:solidFill>
                  <a:srgbClr val="FF0000"/>
                </a:solidFill>
              </a:rPr>
              <a:t>U</a:t>
            </a:r>
            <a:r>
              <a:rPr lang="en-US" sz="1600" b="1" dirty="0" smtClean="0">
                <a:solidFill>
                  <a:srgbClr val="FF0000"/>
                </a:solidFill>
              </a:rPr>
              <a:t>(</a:t>
            </a:r>
            <a:r>
              <a:rPr lang="en-US" sz="1600" b="1" i="1" dirty="0" smtClean="0">
                <a:solidFill>
                  <a:srgbClr val="FF0000"/>
                </a:solidFill>
              </a:rPr>
              <a:t>x</a:t>
            </a:r>
            <a:r>
              <a:rPr lang="en-US" sz="1600" b="1" dirty="0" smtClean="0">
                <a:solidFill>
                  <a:srgbClr val="FF0000"/>
                </a:solidFill>
              </a:rPr>
              <a:t>) </a:t>
            </a:r>
            <a:r>
              <a:rPr lang="el-GR" sz="1600" b="1" dirty="0" smtClean="0">
                <a:solidFill>
                  <a:srgbClr val="FF0000"/>
                </a:solidFill>
              </a:rPr>
              <a:t>και εξετάζουμε αν αυτή είναι θετική ή αρνητική</a:t>
            </a:r>
          </a:p>
          <a:p>
            <a:pPr algn="l"/>
            <a:r>
              <a:rPr lang="el-GR" sz="1600" b="1" dirty="0">
                <a:solidFill>
                  <a:srgbClr val="FF0000"/>
                </a:solidFill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</a:rPr>
              <a:t>               στις θέσεις </a:t>
            </a:r>
            <a:r>
              <a:rPr lang="en-US" sz="1600" b="1" i="1" dirty="0" smtClean="0">
                <a:solidFill>
                  <a:srgbClr val="FF0000"/>
                </a:solidFill>
              </a:rPr>
              <a:t>x</a:t>
            </a:r>
            <a:r>
              <a:rPr lang="en-US" sz="16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l-GR" sz="1600" b="1" dirty="0" smtClean="0">
                <a:solidFill>
                  <a:srgbClr val="FF0000"/>
                </a:solidFill>
              </a:rPr>
              <a:t>και </a:t>
            </a:r>
            <a:r>
              <a:rPr lang="en-US" sz="1600" b="1" i="1" dirty="0" smtClean="0">
                <a:solidFill>
                  <a:srgbClr val="FF0000"/>
                </a:solidFill>
              </a:rPr>
              <a:t>x</a:t>
            </a:r>
            <a:r>
              <a:rPr lang="el-GR" sz="16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1600" b="1" dirty="0" smtClean="0">
                <a:solidFill>
                  <a:srgbClr val="FF0000"/>
                </a:solidFill>
              </a:rPr>
              <a:t>: </a:t>
            </a:r>
            <a:endParaRPr lang="el-GR" sz="1600" b="1" dirty="0">
              <a:solidFill>
                <a:srgbClr val="FF0000"/>
              </a:solidFill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99712" y="2841312"/>
            <a:ext cx="2751603" cy="561372"/>
            <a:chOff x="99712" y="2772106"/>
            <a:chExt cx="2751603" cy="5613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Ορθογώνιο 4"/>
                <p:cNvSpPr/>
                <p:nvPr/>
              </p:nvSpPr>
              <p:spPr>
                <a:xfrm>
                  <a:off x="99712" y="2772106"/>
                  <a:ext cx="1015919" cy="56137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1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𝒅𝑼</m:t>
                            </m:r>
                            <m:r>
                              <a:rPr lang="en-US" sz="1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16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𝒅𝒙</m:t>
                            </m:r>
                          </m:den>
                        </m:f>
                        <m:r>
                          <a:rPr lang="en-US" sz="16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l-GR" sz="1600" b="1" dirty="0"/>
                </a:p>
              </p:txBody>
            </p:sp>
          </mc:Choice>
          <mc:Fallback xmlns="">
            <p:sp>
              <p:nvSpPr>
                <p:cNvPr id="5" name="Ορθογώνιο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712" y="2772106"/>
                  <a:ext cx="1015919" cy="56137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065954" y="2944022"/>
                  <a:ext cx="1785361" cy="2518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6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     ⇒</m:t>
                        </m:r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954" y="2944022"/>
                  <a:ext cx="1785361" cy="251800"/>
                </a:xfrm>
                <a:prstGeom prst="rect">
                  <a:avLst/>
                </a:prstGeom>
                <a:blipFill>
                  <a:blip r:embed="rId11"/>
                  <a:stretch>
                    <a:fillRect l="-3413" b="-3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128634" y="3002804"/>
                <a:ext cx="2222981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l-GR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l-GR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634" y="3002804"/>
                <a:ext cx="2222981" cy="251800"/>
              </a:xfrm>
              <a:prstGeom prst="rect">
                <a:avLst/>
              </a:prstGeom>
              <a:blipFill>
                <a:blip r:embed="rId12"/>
                <a:stretch>
                  <a:fillRect l="-2466" b="-341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78673" y="3002804"/>
                <a:ext cx="1929631" cy="251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⇒</m:t>
                      </m: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673" y="3002804"/>
                <a:ext cx="1929631" cy="251800"/>
              </a:xfrm>
              <a:prstGeom prst="rect">
                <a:avLst/>
              </a:prstGeom>
              <a:blipFill>
                <a:blip r:embed="rId13"/>
                <a:stretch>
                  <a:fillRect l="-1893" b="-73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Ομάδα 41"/>
          <p:cNvGrpSpPr/>
          <p:nvPr/>
        </p:nvGrpSpPr>
        <p:grpSpPr>
          <a:xfrm>
            <a:off x="107504" y="2841312"/>
            <a:ext cx="2736304" cy="1996496"/>
            <a:chOff x="107504" y="2841312"/>
            <a:chExt cx="2736304" cy="1996496"/>
          </a:xfrm>
        </p:grpSpPr>
        <p:sp>
          <p:nvSpPr>
            <p:cNvPr id="29" name="Ορθογώνιο 28"/>
            <p:cNvSpPr/>
            <p:nvPr/>
          </p:nvSpPr>
          <p:spPr bwMode="auto">
            <a:xfrm>
              <a:off x="107504" y="2841312"/>
              <a:ext cx="2736304" cy="561372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31" name="Ευθύγραμμο βέλος σύνδεσης 30"/>
            <p:cNvCxnSpPr/>
            <p:nvPr/>
          </p:nvCxnSpPr>
          <p:spPr bwMode="auto">
            <a:xfrm>
              <a:off x="556000" y="3397808"/>
              <a:ext cx="0" cy="1440000"/>
            </a:xfrm>
            <a:prstGeom prst="straightConnector1">
              <a:avLst/>
            </a:prstGeom>
            <a:solidFill>
              <a:srgbClr val="FF0000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07504" y="4797152"/>
                <a:ext cx="2743443" cy="5081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d>
                            <m:dPr>
                              <m:ctrlP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6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6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1800" b="1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797152"/>
                <a:ext cx="2743443" cy="50815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444208" y="4833091"/>
                <a:ext cx="2305311" cy="500393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6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800" b="1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4833091"/>
                <a:ext cx="2305311" cy="50039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899462" y="4801030"/>
                <a:ext cx="2024849" cy="5645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  <m:sSup>
                                <m:sSupPr>
                                  <m:ctrlPr>
                                    <a:rPr lang="en-US" sz="16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6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6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den>
                          </m:f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f>
                            <m:fPr>
                              <m:ctrlP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num>
                            <m:den>
                              <m: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den>
                          </m:f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1800" b="1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462" y="4801030"/>
                <a:ext cx="2024849" cy="564514"/>
              </a:xfrm>
              <a:prstGeom prst="rect">
                <a:avLst/>
              </a:prstGeom>
              <a:blipFill>
                <a:blip r:embed="rId16"/>
                <a:stretch>
                  <a:fillRect b="-10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30138" y="4986807"/>
                <a:ext cx="13700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800" b="1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138" y="4986807"/>
                <a:ext cx="1370054" cy="246221"/>
              </a:xfrm>
              <a:prstGeom prst="rect">
                <a:avLst/>
              </a:prstGeom>
              <a:blipFill>
                <a:blip r:embed="rId17"/>
                <a:stretch>
                  <a:fillRect l="-4911" r="-446" b="-10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Ορθογώνιο 35"/>
              <p:cNvSpPr/>
              <p:nvPr/>
            </p:nvSpPr>
            <p:spPr>
              <a:xfrm>
                <a:off x="32330" y="5581995"/>
                <a:ext cx="144462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16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  <m:r>
                        <a:rPr lang="en-US" sz="16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16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600" b="1" dirty="0"/>
              </a:p>
            </p:txBody>
          </p:sp>
        </mc:Choice>
        <mc:Fallback xmlns="">
          <p:sp>
            <p:nvSpPr>
              <p:cNvPr id="36" name="Ορθογώνιο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30" y="5581995"/>
                <a:ext cx="1444626" cy="33855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Ορθογώνιο 36"/>
              <p:cNvSpPr/>
              <p:nvPr/>
            </p:nvSpPr>
            <p:spPr>
              <a:xfrm>
                <a:off x="1331640" y="5418171"/>
                <a:ext cx="3165738" cy="592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6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37" name="Ορθογώνιο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418171"/>
                <a:ext cx="3165738" cy="59272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4355976" y="5445224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 smtClean="0">
                <a:solidFill>
                  <a:schemeClr val="bg1"/>
                </a:solidFill>
              </a:rPr>
              <a:t>Η δυναμική ενέργεια έχει τοπικό μέγιστο. Μια μάζα στη θέση </a:t>
            </a:r>
            <a:r>
              <a:rPr lang="en-US" sz="1600" b="1" dirty="0" smtClean="0">
                <a:solidFill>
                  <a:schemeClr val="bg1"/>
                </a:solidFill>
              </a:rPr>
              <a:t>x = 1 m </a:t>
            </a:r>
            <a:r>
              <a:rPr lang="el-GR" sz="1600" b="1" dirty="0" smtClean="0">
                <a:solidFill>
                  <a:schemeClr val="bg1"/>
                </a:solidFill>
              </a:rPr>
              <a:t> θα είναι </a:t>
            </a:r>
            <a:r>
              <a:rPr lang="el-G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</a:t>
            </a:r>
            <a:r>
              <a:rPr lang="el-GR" sz="1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μετασταθή</a:t>
            </a:r>
            <a:r>
              <a:rPr lang="el-G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ισορροπία</a:t>
            </a:r>
            <a:endParaRPr lang="el-G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Ορθογώνιο 38"/>
              <p:cNvSpPr/>
              <p:nvPr/>
            </p:nvSpPr>
            <p:spPr>
              <a:xfrm>
                <a:off x="35496" y="6293364"/>
                <a:ext cx="144462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16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16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16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16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𝐦</m:t>
                      </m:r>
                      <m:r>
                        <a:rPr lang="en-US" sz="1600" b="1" i="0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en-US" sz="16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1600" b="1" dirty="0"/>
              </a:p>
            </p:txBody>
          </p:sp>
        </mc:Choice>
        <mc:Fallback xmlns="">
          <p:sp>
            <p:nvSpPr>
              <p:cNvPr id="39" name="Ορθογώνιο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293364"/>
                <a:ext cx="1444626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Ορθογώνιο 39"/>
              <p:cNvSpPr/>
              <p:nvPr/>
            </p:nvSpPr>
            <p:spPr>
              <a:xfrm>
                <a:off x="1334806" y="6129540"/>
                <a:ext cx="3165738" cy="592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𝑼</m:t>
                          </m:r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16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US" sz="1600" b="1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l-GR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16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1600" dirty="0"/>
              </a:p>
            </p:txBody>
          </p:sp>
        </mc:Choice>
        <mc:Fallback xmlns="">
          <p:sp>
            <p:nvSpPr>
              <p:cNvPr id="40" name="Ορθογώνιο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4806" y="6129540"/>
                <a:ext cx="3165738" cy="59272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4359142" y="6156593"/>
            <a:ext cx="4784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1600" b="1" dirty="0" smtClean="0">
                <a:solidFill>
                  <a:schemeClr val="bg1"/>
                </a:solidFill>
              </a:rPr>
              <a:t>Η δυναμική ενέργεια έχει τοπικό ελάχιστο. Μια μάζα στη θέση </a:t>
            </a:r>
            <a:r>
              <a:rPr lang="en-US" sz="1600" b="1" dirty="0" smtClean="0">
                <a:solidFill>
                  <a:schemeClr val="bg1"/>
                </a:solidFill>
              </a:rPr>
              <a:t>x = 1 m </a:t>
            </a:r>
            <a:r>
              <a:rPr lang="el-GR" sz="1600" b="1" dirty="0" smtClean="0">
                <a:solidFill>
                  <a:schemeClr val="bg1"/>
                </a:solidFill>
              </a:rPr>
              <a:t> θα είναι </a:t>
            </a:r>
            <a:r>
              <a:rPr lang="el-G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ευσταθή ισορροπία</a:t>
            </a:r>
            <a:endParaRPr lang="el-G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30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23" grpId="0" animBg="1"/>
      <p:bldP spid="24" grpId="0" animBg="1"/>
      <p:bldP spid="25" grpId="0"/>
      <p:bldP spid="27" grpId="0"/>
      <p:bldP spid="28" grpId="0"/>
      <p:bldP spid="32" grpId="0"/>
      <p:bldP spid="33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09600" y="0"/>
            <a:ext cx="7924800" cy="7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400" b="1" dirty="0" smtClean="0">
                <a:solidFill>
                  <a:schemeClr val="bg1"/>
                </a:solidFill>
              </a:rPr>
              <a:t>5</a:t>
            </a:r>
            <a:r>
              <a:rPr lang="el-GR" altLang="el-GR" sz="2400" b="1" dirty="0" smtClean="0">
                <a:solidFill>
                  <a:schemeClr val="bg1"/>
                </a:solidFill>
              </a:rPr>
              <a:t>.  ΕΝΕΡΓΕΙΑΚΑ ΔΙΑΓΡΑΜΜΑΤΑ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 smtClean="0">
                <a:solidFill>
                  <a:schemeClr val="bg1"/>
                </a:solidFill>
                <a:latin typeface="Times New Roman Greek" charset="-95"/>
              </a:rPr>
              <a:t>Παράδειγμα</a:t>
            </a:r>
            <a:endParaRPr lang="el-GR" altLang="el-GR" sz="2400" b="1" dirty="0">
              <a:solidFill>
                <a:schemeClr val="bg1"/>
              </a:solidFill>
              <a:latin typeface="Times New Roman Greek" charset="-95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33"/>
              <p:cNvSpPr txBox="1">
                <a:spLocks noChangeArrowheads="1"/>
              </p:cNvSpPr>
              <p:nvPr/>
            </p:nvSpPr>
            <p:spPr bwMode="auto">
              <a:xfrm>
                <a:off x="107504" y="845649"/>
                <a:ext cx="9036496" cy="10827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Σε ένα μονοδιάστατο πεδίο συντηρητικών δυνάμεων η δυναμική ενέργεια </a:t>
                </a:r>
                <a:r>
                  <a:rPr lang="en-US" altLang="el-GR" sz="1600" b="1" i="1" dirty="0" smtClean="0">
                    <a:solidFill>
                      <a:srgbClr val="FFFF00"/>
                    </a:solidFill>
                  </a:rPr>
                  <a:t>U</a:t>
                </a: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(</a:t>
                </a:r>
                <a:r>
                  <a:rPr lang="en-US" altLang="el-GR" sz="1600" b="1" i="1" dirty="0" smtClean="0">
                    <a:solidFill>
                      <a:srgbClr val="FFFF00"/>
                    </a:solidFill>
                  </a:rPr>
                  <a:t>x</a:t>
                </a: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) δίνεται από τη συνάρτηση  </a:t>
                </a:r>
                <a14:m>
                  <m:oMath xmlns:m="http://schemas.openxmlformats.org/officeDocument/2006/math"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d>
                      <m:dPr>
                        <m:ctrlP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el-GR" sz="16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el-GR" sz="16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l-GR" sz="1600" b="1" i="1" dirty="0" smtClean="0">
                    <a:solidFill>
                      <a:srgbClr val="FFFF00"/>
                    </a:solidFill>
                  </a:rPr>
                  <a:t> </a:t>
                </a:r>
                <a:r>
                  <a:rPr lang="en-US" altLang="el-GR" sz="1600" b="1" dirty="0" smtClean="0">
                    <a:solidFill>
                      <a:srgbClr val="FFFF00"/>
                    </a:solidFill>
                  </a:rPr>
                  <a:t>Joule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(β) Να σχεδιάσετε κατά προσέγγιση τη γραφική παράσταση της δυναμικής ενέργειας </a:t>
                </a:r>
                <a:r>
                  <a:rPr lang="en-US" altLang="el-GR" sz="1600" b="1" i="1" dirty="0" smtClean="0">
                    <a:solidFill>
                      <a:srgbClr val="FFFF00"/>
                    </a:solidFill>
                  </a:rPr>
                  <a:t>U</a:t>
                </a:r>
                <a:r>
                  <a:rPr lang="en-US" altLang="el-GR" sz="1600" b="1" dirty="0" smtClean="0">
                    <a:solidFill>
                      <a:srgbClr val="FFFF00"/>
                    </a:solidFill>
                  </a:rPr>
                  <a:t>(</a:t>
                </a:r>
                <a:r>
                  <a:rPr lang="en-US" altLang="el-GR" sz="1600" b="1" i="1" dirty="0" smtClean="0">
                    <a:solidFill>
                      <a:srgbClr val="FFFF00"/>
                    </a:solidFill>
                  </a:rPr>
                  <a:t>x</a:t>
                </a:r>
                <a:r>
                  <a:rPr lang="en-US" altLang="el-GR" sz="1600" b="1" dirty="0" smtClean="0">
                    <a:solidFill>
                      <a:srgbClr val="FFFF00"/>
                    </a:solidFill>
                  </a:rPr>
                  <a:t>)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l-GR" sz="1600" b="1" dirty="0">
                    <a:solidFill>
                      <a:srgbClr val="FFFF00"/>
                    </a:solidFill>
                  </a:rPr>
                  <a:t> </a:t>
                </a:r>
                <a:r>
                  <a:rPr lang="en-US" altLang="el-GR" sz="1600" b="1" dirty="0" smtClean="0">
                    <a:solidFill>
                      <a:srgbClr val="FFFF00"/>
                    </a:solidFill>
                  </a:rPr>
                  <a:t>   </a:t>
                </a:r>
                <a:r>
                  <a:rPr lang="el-GR" altLang="el-GR" sz="1600" b="1" dirty="0" smtClean="0">
                    <a:solidFill>
                      <a:srgbClr val="FFFF00"/>
                    </a:solidFill>
                  </a:rPr>
                  <a:t> συναρτήσει τη θέσης </a:t>
                </a:r>
                <a:r>
                  <a:rPr lang="en-US" altLang="el-GR" sz="1600" b="1" i="1" dirty="0" smtClean="0">
                    <a:solidFill>
                      <a:srgbClr val="FFFF00"/>
                    </a:solidFill>
                  </a:rPr>
                  <a:t>x.</a:t>
                </a:r>
                <a:endParaRPr lang="el-GR" altLang="el-GR" sz="1600" b="1" i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845649"/>
                <a:ext cx="9036496" cy="1082797"/>
              </a:xfrm>
              <a:prstGeom prst="rect">
                <a:avLst/>
              </a:prstGeom>
              <a:blipFill>
                <a:blip r:embed="rId2"/>
                <a:stretch>
                  <a:fillRect l="-405" t="-1695" b="-678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ρθογώνιο 9"/>
          <p:cNvSpPr/>
          <p:nvPr/>
        </p:nvSpPr>
        <p:spPr>
          <a:xfrm>
            <a:off x="99672" y="1866310"/>
            <a:ext cx="748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b="1" dirty="0" smtClean="0">
                <a:solidFill>
                  <a:schemeClr val="bg1"/>
                </a:solidFill>
              </a:rPr>
              <a:t>ΛΥΣΗ</a:t>
            </a:r>
            <a:endParaRPr lang="el-GR" sz="1600" dirty="0">
              <a:solidFill>
                <a:schemeClr val="bg1"/>
              </a:solidFill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-21820" y="2060848"/>
            <a:ext cx="561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b="1" dirty="0" smtClean="0">
                <a:solidFill>
                  <a:srgbClr val="FFFF00"/>
                </a:solidFill>
              </a:rPr>
              <a:t>(β)</a:t>
            </a:r>
            <a:endParaRPr lang="el-GR" dirty="0"/>
          </a:p>
        </p:txBody>
      </p:sp>
      <p:sp>
        <p:nvSpPr>
          <p:cNvPr id="27" name="Ορθογώνιο 26"/>
          <p:cNvSpPr/>
          <p:nvPr/>
        </p:nvSpPr>
        <p:spPr>
          <a:xfrm>
            <a:off x="467543" y="2132856"/>
            <a:ext cx="38497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1400" b="1" dirty="0" smtClean="0">
                <a:solidFill>
                  <a:schemeClr val="bg1"/>
                </a:solidFill>
              </a:rPr>
              <a:t>Επειδή </a:t>
            </a:r>
            <a:r>
              <a:rPr lang="en-US" sz="1400" b="1" i="1" dirty="0" err="1" smtClean="0">
                <a:solidFill>
                  <a:schemeClr val="bg1"/>
                </a:solidFill>
              </a:rPr>
              <a:t>y</a:t>
            </a:r>
            <a:r>
              <a:rPr lang="en-US" sz="1400" b="1" baseline="-25000" dirty="0" err="1" smtClean="0">
                <a:solidFill>
                  <a:schemeClr val="bg1"/>
                </a:solidFill>
              </a:rPr>
              <a:t>min</a:t>
            </a:r>
            <a:r>
              <a:rPr lang="en-US" sz="1400" b="1" dirty="0" smtClean="0">
                <a:solidFill>
                  <a:schemeClr val="bg1"/>
                </a:solidFill>
              </a:rPr>
              <a:t> = 1m </a:t>
            </a:r>
            <a:r>
              <a:rPr lang="el-GR" sz="1400" b="1" dirty="0" smtClean="0">
                <a:solidFill>
                  <a:schemeClr val="bg1"/>
                </a:solidFill>
              </a:rPr>
              <a:t>και 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y</a:t>
            </a:r>
            <a:r>
              <a:rPr lang="en-US" sz="1400" b="1" baseline="-25000" dirty="0" err="1" smtClean="0">
                <a:solidFill>
                  <a:schemeClr val="bg1"/>
                </a:solidFill>
              </a:rPr>
              <a:t>max</a:t>
            </a:r>
            <a:r>
              <a:rPr lang="en-US" sz="1400" b="1" dirty="0" smtClean="0">
                <a:solidFill>
                  <a:schemeClr val="bg1"/>
                </a:solidFill>
              </a:rPr>
              <a:t> = 5 Joule, </a:t>
            </a:r>
            <a:r>
              <a:rPr lang="el-GR" sz="1400" b="1" dirty="0" smtClean="0">
                <a:solidFill>
                  <a:schemeClr val="bg1"/>
                </a:solidFill>
              </a:rPr>
              <a:t>ο </a:t>
            </a:r>
            <a:r>
              <a:rPr lang="en-US" sz="1400" b="1" dirty="0" smtClean="0">
                <a:solidFill>
                  <a:schemeClr val="bg1"/>
                </a:solidFill>
              </a:rPr>
              <a:t>y–</a:t>
            </a:r>
            <a:r>
              <a:rPr lang="el-GR" sz="1400" b="1" dirty="0" smtClean="0">
                <a:solidFill>
                  <a:schemeClr val="bg1"/>
                </a:solidFill>
              </a:rPr>
              <a:t>άξονας θα εκτείνεται στην περιοχή: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l-GR" sz="1600" b="1" dirty="0" smtClean="0">
                <a:solidFill>
                  <a:srgbClr val="FFFF00"/>
                </a:solidFill>
              </a:rPr>
              <a:t>0 &lt; </a:t>
            </a:r>
            <a:r>
              <a:rPr lang="en-US" sz="1600" b="1" i="1" dirty="0" smtClean="0">
                <a:solidFill>
                  <a:srgbClr val="FFFF00"/>
                </a:solidFill>
              </a:rPr>
              <a:t>y</a:t>
            </a:r>
            <a:r>
              <a:rPr lang="en-US" sz="1600" b="1" dirty="0" smtClean="0">
                <a:solidFill>
                  <a:srgbClr val="FFFF00"/>
                </a:solidFill>
              </a:rPr>
              <a:t> &lt; 5m</a:t>
            </a:r>
            <a:endParaRPr lang="el-GR" sz="1600" b="1" dirty="0">
              <a:solidFill>
                <a:srgbClr val="FFFF00"/>
              </a:solidFill>
            </a:endParaRPr>
          </a:p>
        </p:txBody>
      </p:sp>
      <p:sp>
        <p:nvSpPr>
          <p:cNvPr id="30" name="Ορθογώνιο 29"/>
          <p:cNvSpPr/>
          <p:nvPr/>
        </p:nvSpPr>
        <p:spPr>
          <a:xfrm>
            <a:off x="467544" y="2731567"/>
            <a:ext cx="37600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1400" b="1" dirty="0" smtClean="0">
                <a:solidFill>
                  <a:schemeClr val="bg1"/>
                </a:solidFill>
              </a:rPr>
              <a:t>Επειδή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l-GR" sz="1400" b="1" dirty="0" smtClean="0">
                <a:solidFill>
                  <a:schemeClr val="bg1"/>
                </a:solidFill>
              </a:rPr>
              <a:t>στη θέση </a:t>
            </a:r>
            <a:r>
              <a:rPr lang="en-US" sz="1400" b="1" i="1" dirty="0" smtClean="0">
                <a:solidFill>
                  <a:schemeClr val="bg1"/>
                </a:solidFill>
              </a:rPr>
              <a:t>x</a:t>
            </a:r>
            <a:r>
              <a:rPr lang="en-US" sz="1400" b="1" baseline="-25000" dirty="0" smtClean="0">
                <a:solidFill>
                  <a:schemeClr val="bg1"/>
                </a:solidFill>
              </a:rPr>
              <a:t>2</a:t>
            </a:r>
            <a:r>
              <a:rPr lang="en-US" sz="1400" b="1" dirty="0" smtClean="0">
                <a:solidFill>
                  <a:schemeClr val="bg1"/>
                </a:solidFill>
              </a:rPr>
              <a:t> = 3m </a:t>
            </a:r>
            <a:r>
              <a:rPr lang="el-GR" sz="1400" b="1" dirty="0" smtClean="0">
                <a:solidFill>
                  <a:schemeClr val="bg1"/>
                </a:solidFill>
              </a:rPr>
              <a:t>είναι το δεύτερο ακρότατο 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y</a:t>
            </a:r>
            <a:r>
              <a:rPr lang="en-US" sz="1400" b="1" baseline="-25000" dirty="0" err="1" smtClean="0">
                <a:solidFill>
                  <a:schemeClr val="bg1"/>
                </a:solidFill>
              </a:rPr>
              <a:t>min</a:t>
            </a:r>
            <a:r>
              <a:rPr lang="en-US" sz="1400" b="1" dirty="0" smtClean="0">
                <a:solidFill>
                  <a:schemeClr val="bg1"/>
                </a:solidFill>
              </a:rPr>
              <a:t> = 1 Joule, </a:t>
            </a:r>
            <a:r>
              <a:rPr lang="el-GR" sz="1400" b="1" dirty="0" smtClean="0">
                <a:solidFill>
                  <a:schemeClr val="bg1"/>
                </a:solidFill>
              </a:rPr>
              <a:t>ο </a:t>
            </a:r>
            <a:r>
              <a:rPr lang="en-US" sz="1400" b="1" dirty="0" smtClean="0">
                <a:solidFill>
                  <a:schemeClr val="bg1"/>
                </a:solidFill>
              </a:rPr>
              <a:t>x–</a:t>
            </a:r>
            <a:r>
              <a:rPr lang="el-GR" sz="1400" b="1" dirty="0" smtClean="0">
                <a:solidFill>
                  <a:schemeClr val="bg1"/>
                </a:solidFill>
              </a:rPr>
              <a:t>άξονας θα εκτείνεται στην ελάχιστη περιοχή: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l-GR" sz="1600" b="1" dirty="0" smtClean="0">
                <a:solidFill>
                  <a:srgbClr val="FFFF00"/>
                </a:solidFill>
              </a:rPr>
              <a:t>0 &lt; </a:t>
            </a:r>
            <a:r>
              <a:rPr lang="en-US" sz="1600" b="1" i="1" dirty="0" smtClean="0">
                <a:solidFill>
                  <a:srgbClr val="FFFF00"/>
                </a:solidFill>
              </a:rPr>
              <a:t>x</a:t>
            </a:r>
            <a:r>
              <a:rPr lang="en-US" sz="1600" b="1" dirty="0" smtClean="0">
                <a:solidFill>
                  <a:srgbClr val="FFFF00"/>
                </a:solidFill>
              </a:rPr>
              <a:t> &lt; 4m</a:t>
            </a:r>
            <a:endParaRPr lang="el-GR" sz="1600" b="1" dirty="0">
              <a:solidFill>
                <a:srgbClr val="FFFF00"/>
              </a:solidFill>
            </a:endParaRPr>
          </a:p>
        </p:txBody>
      </p:sp>
      <p:grpSp>
        <p:nvGrpSpPr>
          <p:cNvPr id="33" name="Ομάδα 32"/>
          <p:cNvGrpSpPr/>
          <p:nvPr/>
        </p:nvGrpSpPr>
        <p:grpSpPr>
          <a:xfrm>
            <a:off x="46628" y="4036237"/>
            <a:ext cx="4814644" cy="400875"/>
            <a:chOff x="46628" y="4036237"/>
            <a:chExt cx="4814644" cy="400875"/>
          </a:xfrm>
        </p:grpSpPr>
        <p:sp>
          <p:nvSpPr>
            <p:cNvPr id="6" name="Οβάλ 5"/>
            <p:cNvSpPr/>
            <p:nvPr/>
          </p:nvSpPr>
          <p:spPr bwMode="auto">
            <a:xfrm>
              <a:off x="4771272" y="4036237"/>
              <a:ext cx="90000" cy="9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Ορθογώνιο 31"/>
            <p:cNvSpPr/>
            <p:nvPr/>
          </p:nvSpPr>
          <p:spPr>
            <a:xfrm>
              <a:off x="46628" y="4067780"/>
              <a:ext cx="25811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i="1" dirty="0" smtClean="0">
                  <a:solidFill>
                    <a:srgbClr val="FF0000"/>
                  </a:solidFill>
                </a:rPr>
                <a:t>x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= 0 m    </a:t>
              </a:r>
              <a:r>
                <a:rPr lang="en-US" sz="1800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⇒    </a:t>
              </a:r>
              <a:r>
                <a:rPr lang="en-US" sz="1800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 </a:t>
              </a:r>
              <a:r>
                <a:rPr lang="en-US" sz="1800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 1 Joule</a:t>
              </a:r>
              <a:endParaRPr lang="el-GR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20586" y="2518521"/>
            <a:ext cx="5663218" cy="2278631"/>
            <a:chOff x="20586" y="2518521"/>
            <a:chExt cx="5663218" cy="2278631"/>
          </a:xfrm>
        </p:grpSpPr>
        <p:sp>
          <p:nvSpPr>
            <p:cNvPr id="7" name="Οβάλ 6"/>
            <p:cNvSpPr/>
            <p:nvPr/>
          </p:nvSpPr>
          <p:spPr bwMode="auto">
            <a:xfrm>
              <a:off x="5593804" y="2518521"/>
              <a:ext cx="90000" cy="9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Ορθογώνιο 33"/>
            <p:cNvSpPr/>
            <p:nvPr/>
          </p:nvSpPr>
          <p:spPr>
            <a:xfrm>
              <a:off x="20586" y="4427820"/>
              <a:ext cx="28536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i="1" dirty="0" smtClean="0">
                  <a:solidFill>
                    <a:srgbClr val="FF0000"/>
                  </a:solidFill>
                </a:rPr>
                <a:t>x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= 1 m    </a:t>
              </a:r>
              <a:r>
                <a:rPr lang="en-US" sz="1800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⇒   </a:t>
              </a:r>
              <a:r>
                <a:rPr lang="en-US" sz="1800" b="1" i="1" dirty="0" err="1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</a:t>
              </a:r>
              <a:r>
                <a:rPr lang="en-US" sz="1800" b="1" baseline="-25000" dirty="0" err="1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max</a:t>
              </a:r>
              <a:r>
                <a:rPr lang="en-US" sz="1800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1800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 5 Joule</a:t>
              </a:r>
              <a:endParaRPr lang="el-GR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Ομάδα 36"/>
          <p:cNvGrpSpPr/>
          <p:nvPr/>
        </p:nvGrpSpPr>
        <p:grpSpPr>
          <a:xfrm>
            <a:off x="49980" y="4036237"/>
            <a:ext cx="7274798" cy="1120955"/>
            <a:chOff x="49980" y="4036237"/>
            <a:chExt cx="7274798" cy="1120955"/>
          </a:xfrm>
        </p:grpSpPr>
        <p:sp>
          <p:nvSpPr>
            <p:cNvPr id="8" name="Οβάλ 7"/>
            <p:cNvSpPr/>
            <p:nvPr/>
          </p:nvSpPr>
          <p:spPr bwMode="auto">
            <a:xfrm>
              <a:off x="7234778" y="4036237"/>
              <a:ext cx="90000" cy="9000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Ορθογώνιο 35"/>
            <p:cNvSpPr/>
            <p:nvPr/>
          </p:nvSpPr>
          <p:spPr>
            <a:xfrm>
              <a:off x="49980" y="4787860"/>
              <a:ext cx="27831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b="1" i="1" dirty="0" smtClean="0">
                  <a:solidFill>
                    <a:srgbClr val="FF0000"/>
                  </a:solidFill>
                </a:rPr>
                <a:t>x</a:t>
              </a:r>
              <a:r>
                <a:rPr lang="en-US" sz="1800" b="1" dirty="0" smtClean="0">
                  <a:solidFill>
                    <a:srgbClr val="FF0000"/>
                  </a:solidFill>
                </a:rPr>
                <a:t> = 3 m    </a:t>
              </a:r>
              <a:r>
                <a:rPr lang="en-US" sz="1800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⇒   </a:t>
              </a:r>
              <a:r>
                <a:rPr lang="en-US" sz="1800" b="1" i="1" dirty="0" err="1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y</a:t>
              </a:r>
              <a:r>
                <a:rPr lang="en-US" sz="1800" b="1" baseline="-25000" dirty="0" err="1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min</a:t>
              </a:r>
              <a:r>
                <a:rPr lang="en-US" sz="1800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 </a:t>
              </a:r>
              <a:r>
                <a:rPr lang="en-US" sz="1800" b="1" dirty="0" smtClean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= 1 Joule</a:t>
              </a:r>
              <a:endParaRPr lang="el-GR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Ομάδα 38"/>
          <p:cNvGrpSpPr/>
          <p:nvPr/>
        </p:nvGrpSpPr>
        <p:grpSpPr>
          <a:xfrm>
            <a:off x="35496" y="2369127"/>
            <a:ext cx="8517726" cy="3311866"/>
            <a:chOff x="35496" y="2369127"/>
            <a:chExt cx="8517726" cy="3311866"/>
          </a:xfrm>
        </p:grpSpPr>
        <p:sp>
          <p:nvSpPr>
            <p:cNvPr id="9" name="Ελεύθερη σχεδίαση 8"/>
            <p:cNvSpPr/>
            <p:nvPr/>
          </p:nvSpPr>
          <p:spPr bwMode="auto">
            <a:xfrm>
              <a:off x="4812495" y="2369127"/>
              <a:ext cx="3740727" cy="1724891"/>
            </a:xfrm>
            <a:custGeom>
              <a:avLst/>
              <a:gdLst>
                <a:gd name="connsiteX0" fmla="*/ 0 w 3740727"/>
                <a:gd name="connsiteY0" fmla="*/ 1714500 h 1724891"/>
                <a:gd name="connsiteX1" fmla="*/ 820881 w 3740727"/>
                <a:gd name="connsiteY1" fmla="*/ 207818 h 1724891"/>
                <a:gd name="connsiteX2" fmla="*/ 2473036 w 3740727"/>
                <a:gd name="connsiteY2" fmla="*/ 1724891 h 1724891"/>
                <a:gd name="connsiteX3" fmla="*/ 3740727 w 3740727"/>
                <a:gd name="connsiteY3" fmla="*/ 0 h 1724891"/>
                <a:gd name="connsiteX4" fmla="*/ 3740727 w 3740727"/>
                <a:gd name="connsiteY4" fmla="*/ 0 h 172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0727" h="1724891">
                  <a:moveTo>
                    <a:pt x="0" y="1714500"/>
                  </a:moveTo>
                  <a:lnTo>
                    <a:pt x="820881" y="207818"/>
                  </a:lnTo>
                  <a:lnTo>
                    <a:pt x="2473036" y="1724891"/>
                  </a:lnTo>
                  <a:lnTo>
                    <a:pt x="3740727" y="0"/>
                  </a:lnTo>
                  <a:lnTo>
                    <a:pt x="3740727" y="0"/>
                  </a:lnTo>
                </a:path>
              </a:pathLst>
            </a:cu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8" name="Ορθογώνιο 37"/>
            <p:cNvSpPr/>
            <p:nvPr/>
          </p:nvSpPr>
          <p:spPr>
            <a:xfrm>
              <a:off x="35496" y="5373216"/>
              <a:ext cx="13681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sz="1400" b="1" dirty="0" smtClean="0">
                  <a:solidFill>
                    <a:schemeClr val="bg1"/>
                  </a:solidFill>
                </a:rPr>
                <a:t>1</a:t>
              </a:r>
              <a:r>
                <a:rPr lang="el-GR" sz="1400" b="1" baseline="30000" dirty="0" smtClean="0">
                  <a:solidFill>
                    <a:schemeClr val="bg1"/>
                  </a:solidFill>
                </a:rPr>
                <a:t>η</a:t>
              </a:r>
              <a:r>
                <a:rPr lang="el-GR" sz="1400" b="1" dirty="0" smtClean="0">
                  <a:solidFill>
                    <a:schemeClr val="bg1"/>
                  </a:solidFill>
                </a:rPr>
                <a:t> Προσέγγιση:</a:t>
              </a:r>
              <a:endParaRPr lang="el-GR" sz="16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1" name="Ορθογώνιο 40"/>
          <p:cNvSpPr/>
          <p:nvPr/>
        </p:nvSpPr>
        <p:spPr>
          <a:xfrm>
            <a:off x="1305258" y="5373216"/>
            <a:ext cx="66511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ΑΠΟΡΡΙΠΤΕΤΑΙ</a:t>
            </a:r>
            <a:r>
              <a:rPr lang="el-G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επειδή στα ακρότατα η συνάρτηση 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l-GR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πρέπει να είναι συνεχής </a:t>
            </a:r>
            <a:endParaRPr lang="el-GR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3" name="Ομάδα 52"/>
          <p:cNvGrpSpPr/>
          <p:nvPr/>
        </p:nvGrpSpPr>
        <p:grpSpPr>
          <a:xfrm>
            <a:off x="35496" y="2348345"/>
            <a:ext cx="8009103" cy="3816959"/>
            <a:chOff x="35496" y="2348345"/>
            <a:chExt cx="8009103" cy="3816959"/>
          </a:xfrm>
        </p:grpSpPr>
        <p:sp>
          <p:nvSpPr>
            <p:cNvPr id="42" name="Ελεύθερη σχεδίαση 41"/>
            <p:cNvSpPr/>
            <p:nvPr/>
          </p:nvSpPr>
          <p:spPr bwMode="auto">
            <a:xfrm>
              <a:off x="4821382" y="2348345"/>
              <a:ext cx="3223217" cy="1758292"/>
            </a:xfrm>
            <a:custGeom>
              <a:avLst/>
              <a:gdLst>
                <a:gd name="connsiteX0" fmla="*/ 0 w 3148445"/>
                <a:gd name="connsiteY0" fmla="*/ 1735282 h 1761293"/>
                <a:gd name="connsiteX1" fmla="*/ 187036 w 3148445"/>
                <a:gd name="connsiteY1" fmla="*/ 987137 h 1761293"/>
                <a:gd name="connsiteX2" fmla="*/ 820882 w 3148445"/>
                <a:gd name="connsiteY2" fmla="*/ 218210 h 1761293"/>
                <a:gd name="connsiteX3" fmla="*/ 1392382 w 3148445"/>
                <a:gd name="connsiteY3" fmla="*/ 987137 h 1761293"/>
                <a:gd name="connsiteX4" fmla="*/ 2473036 w 3148445"/>
                <a:gd name="connsiteY4" fmla="*/ 1735282 h 1761293"/>
                <a:gd name="connsiteX5" fmla="*/ 3148445 w 3148445"/>
                <a:gd name="connsiteY5" fmla="*/ 0 h 1761293"/>
                <a:gd name="connsiteX0" fmla="*/ 0 w 3148445"/>
                <a:gd name="connsiteY0" fmla="*/ 1735282 h 1758292"/>
                <a:gd name="connsiteX1" fmla="*/ 187036 w 3148445"/>
                <a:gd name="connsiteY1" fmla="*/ 987137 h 1758292"/>
                <a:gd name="connsiteX2" fmla="*/ 820882 w 3148445"/>
                <a:gd name="connsiteY2" fmla="*/ 218210 h 1758292"/>
                <a:gd name="connsiteX3" fmla="*/ 1496291 w 3148445"/>
                <a:gd name="connsiteY3" fmla="*/ 945573 h 1758292"/>
                <a:gd name="connsiteX4" fmla="*/ 2473036 w 3148445"/>
                <a:gd name="connsiteY4" fmla="*/ 1735282 h 1758292"/>
                <a:gd name="connsiteX5" fmla="*/ 3148445 w 3148445"/>
                <a:gd name="connsiteY5" fmla="*/ 0 h 1758292"/>
                <a:gd name="connsiteX0" fmla="*/ 0 w 3148445"/>
                <a:gd name="connsiteY0" fmla="*/ 1735282 h 1758292"/>
                <a:gd name="connsiteX1" fmla="*/ 259773 w 3148445"/>
                <a:gd name="connsiteY1" fmla="*/ 945573 h 1758292"/>
                <a:gd name="connsiteX2" fmla="*/ 820882 w 3148445"/>
                <a:gd name="connsiteY2" fmla="*/ 218210 h 1758292"/>
                <a:gd name="connsiteX3" fmla="*/ 1496291 w 3148445"/>
                <a:gd name="connsiteY3" fmla="*/ 945573 h 1758292"/>
                <a:gd name="connsiteX4" fmla="*/ 2473036 w 3148445"/>
                <a:gd name="connsiteY4" fmla="*/ 1735282 h 1758292"/>
                <a:gd name="connsiteX5" fmla="*/ 3148445 w 3148445"/>
                <a:gd name="connsiteY5" fmla="*/ 0 h 1758292"/>
                <a:gd name="connsiteX0" fmla="*/ 0 w 3148445"/>
                <a:gd name="connsiteY0" fmla="*/ 1735282 h 1758292"/>
                <a:gd name="connsiteX1" fmla="*/ 311728 w 3148445"/>
                <a:gd name="connsiteY1" fmla="*/ 945573 h 1758292"/>
                <a:gd name="connsiteX2" fmla="*/ 820882 w 3148445"/>
                <a:gd name="connsiteY2" fmla="*/ 218210 h 1758292"/>
                <a:gd name="connsiteX3" fmla="*/ 1496291 w 3148445"/>
                <a:gd name="connsiteY3" fmla="*/ 945573 h 1758292"/>
                <a:gd name="connsiteX4" fmla="*/ 2473036 w 3148445"/>
                <a:gd name="connsiteY4" fmla="*/ 1735282 h 1758292"/>
                <a:gd name="connsiteX5" fmla="*/ 3148445 w 3148445"/>
                <a:gd name="connsiteY5" fmla="*/ 0 h 1758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48445" h="1758292">
                  <a:moveTo>
                    <a:pt x="0" y="1735282"/>
                  </a:moveTo>
                  <a:cubicBezTo>
                    <a:pt x="25111" y="1487632"/>
                    <a:pt x="174914" y="1198418"/>
                    <a:pt x="311728" y="945573"/>
                  </a:cubicBezTo>
                  <a:cubicBezTo>
                    <a:pt x="448542" y="692728"/>
                    <a:pt x="623455" y="218210"/>
                    <a:pt x="820882" y="218210"/>
                  </a:cubicBezTo>
                  <a:cubicBezTo>
                    <a:pt x="1018309" y="218210"/>
                    <a:pt x="1220932" y="692728"/>
                    <a:pt x="1496291" y="945573"/>
                  </a:cubicBezTo>
                  <a:cubicBezTo>
                    <a:pt x="1771650" y="1198418"/>
                    <a:pt x="2197677" y="1892878"/>
                    <a:pt x="2473036" y="1735282"/>
                  </a:cubicBezTo>
                  <a:cubicBezTo>
                    <a:pt x="2748395" y="1577687"/>
                    <a:pt x="2957079" y="785379"/>
                    <a:pt x="3148445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Ορθογώνιο 42"/>
            <p:cNvSpPr/>
            <p:nvPr/>
          </p:nvSpPr>
          <p:spPr>
            <a:xfrm>
              <a:off x="35496" y="5857527"/>
              <a:ext cx="136815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sz="1400" b="1" dirty="0" smtClean="0">
                  <a:solidFill>
                    <a:srgbClr val="FF0000"/>
                  </a:solidFill>
                </a:rPr>
                <a:t>2</a:t>
              </a:r>
              <a:r>
                <a:rPr lang="el-GR" sz="1400" b="1" baseline="30000" dirty="0" smtClean="0">
                  <a:solidFill>
                    <a:srgbClr val="FF0000"/>
                  </a:solidFill>
                </a:rPr>
                <a:t>η</a:t>
              </a:r>
              <a:r>
                <a:rPr lang="el-GR" sz="1400" b="1" dirty="0" smtClean="0">
                  <a:solidFill>
                    <a:srgbClr val="FF0000"/>
                  </a:solidFill>
                </a:rPr>
                <a:t> Προσέγγιση:</a:t>
              </a:r>
              <a:endParaRPr lang="el-GR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4" name="Ορθογώνιο 53"/>
          <p:cNvSpPr/>
          <p:nvPr/>
        </p:nvSpPr>
        <p:spPr>
          <a:xfrm>
            <a:off x="1305258" y="5847532"/>
            <a:ext cx="69283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l-GR" sz="1400" b="1" dirty="0" smtClean="0">
                <a:solidFill>
                  <a:srgbClr val="FF0000"/>
                </a:solidFill>
              </a:rPr>
              <a:t>Εκτιμώμενη γραφική παράσταση τη δυναμικής ενέργειας </a:t>
            </a:r>
            <a:r>
              <a:rPr lang="en-US" sz="1400" b="1" dirty="0" smtClean="0">
                <a:solidFill>
                  <a:srgbClr val="FF0000"/>
                </a:solidFill>
              </a:rPr>
              <a:t>U(x)</a:t>
            </a:r>
            <a:r>
              <a:rPr lang="el-GR" sz="1400" b="1" dirty="0" smtClean="0">
                <a:solidFill>
                  <a:srgbClr val="FF0000"/>
                </a:solidFill>
              </a:rPr>
              <a:t> κρίνεται </a:t>
            </a:r>
            <a:r>
              <a:rPr lang="el-GR" sz="1600" b="1" dirty="0" smtClean="0">
                <a:solidFill>
                  <a:schemeClr val="bg1"/>
                </a:solidFill>
              </a:rPr>
              <a:t>ΑΠΟΔΕΚΤΗ</a:t>
            </a:r>
            <a:endParaRPr lang="el-GR" sz="1600" b="1" dirty="0">
              <a:solidFill>
                <a:schemeClr val="bg1"/>
              </a:solidFill>
            </a:endParaRPr>
          </a:p>
        </p:txBody>
      </p:sp>
      <p:grpSp>
        <p:nvGrpSpPr>
          <p:cNvPr id="59" name="Ομάδα 58"/>
          <p:cNvGrpSpPr/>
          <p:nvPr/>
        </p:nvGrpSpPr>
        <p:grpSpPr>
          <a:xfrm>
            <a:off x="46628" y="2058345"/>
            <a:ext cx="9018584" cy="4611015"/>
            <a:chOff x="46628" y="2058345"/>
            <a:chExt cx="9018584" cy="4611015"/>
          </a:xfrm>
        </p:grpSpPr>
        <p:grpSp>
          <p:nvGrpSpPr>
            <p:cNvPr id="57" name="Ομάδα 56"/>
            <p:cNvGrpSpPr/>
            <p:nvPr/>
          </p:nvGrpSpPr>
          <p:grpSpPr>
            <a:xfrm>
              <a:off x="46628" y="2058345"/>
              <a:ext cx="8576960" cy="4589925"/>
              <a:chOff x="46628" y="2058345"/>
              <a:chExt cx="8576960" cy="4589925"/>
            </a:xfrm>
          </p:grpSpPr>
          <p:pic>
            <p:nvPicPr>
              <p:cNvPr id="52" name="Εικόνα 5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64975" y="2058345"/>
                <a:ext cx="3958613" cy="2565201"/>
              </a:xfrm>
              <a:prstGeom prst="rect">
                <a:avLst/>
              </a:prstGeom>
            </p:spPr>
          </p:pic>
          <p:sp>
            <p:nvSpPr>
              <p:cNvPr id="56" name="Ορθογώνιο 55"/>
              <p:cNvSpPr/>
              <p:nvPr/>
            </p:nvSpPr>
            <p:spPr>
              <a:xfrm>
                <a:off x="46628" y="6340493"/>
                <a:ext cx="136815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:r>
                  <a:rPr lang="el-GR" sz="1400" b="1" dirty="0" smtClean="0">
                    <a:solidFill>
                      <a:srgbClr val="FFFF00"/>
                    </a:solidFill>
                  </a:rPr>
                  <a:t>3</a:t>
                </a:r>
                <a:r>
                  <a:rPr lang="el-GR" sz="1400" b="1" baseline="30000" dirty="0" smtClean="0">
                    <a:solidFill>
                      <a:srgbClr val="FFFF00"/>
                    </a:solidFill>
                  </a:rPr>
                  <a:t>η</a:t>
                </a:r>
                <a:r>
                  <a:rPr lang="el-GR" sz="1400" b="1" dirty="0" smtClean="0">
                    <a:solidFill>
                      <a:srgbClr val="FFFF00"/>
                    </a:solidFill>
                  </a:rPr>
                  <a:t> Προσέγγιση:</a:t>
                </a:r>
                <a:endParaRPr lang="el-GR" sz="16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58" name="Ορθογώνιο 57"/>
            <p:cNvSpPr/>
            <p:nvPr/>
          </p:nvSpPr>
          <p:spPr>
            <a:xfrm>
              <a:off x="1388078" y="6330806"/>
              <a:ext cx="76771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sz="1600" b="1" dirty="0" smtClean="0">
                  <a:solidFill>
                    <a:srgbClr val="FFFF00"/>
                  </a:solidFill>
                </a:rPr>
                <a:t>Πραγματική γραφική παράσταση της δυναμικής ενέργειας </a:t>
              </a:r>
              <a:r>
                <a:rPr lang="en-US" sz="1600" b="1" i="1" dirty="0" smtClean="0">
                  <a:solidFill>
                    <a:srgbClr val="FFFF00"/>
                  </a:solidFill>
                </a:rPr>
                <a:t>U</a:t>
              </a:r>
              <a:r>
                <a:rPr lang="el-GR" sz="1600" b="1" dirty="0" smtClean="0">
                  <a:solidFill>
                    <a:srgbClr val="FFFF00"/>
                  </a:solidFill>
                </a:rPr>
                <a:t> συναρτήσει της θέσης </a:t>
              </a:r>
              <a:r>
                <a:rPr lang="en-US" sz="1600" b="1" i="1" dirty="0" smtClean="0">
                  <a:solidFill>
                    <a:srgbClr val="FFFF00"/>
                  </a:solidFill>
                </a:rPr>
                <a:t>x</a:t>
              </a:r>
              <a:endParaRPr lang="el-GR" sz="1800" b="1" i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62" name="Ομάδα 61"/>
          <p:cNvGrpSpPr/>
          <p:nvPr/>
        </p:nvGrpSpPr>
        <p:grpSpPr>
          <a:xfrm>
            <a:off x="444850" y="1719792"/>
            <a:ext cx="8663654" cy="3077878"/>
            <a:chOff x="444850" y="1719792"/>
            <a:chExt cx="8663654" cy="3077878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4317976" y="1719792"/>
              <a:ext cx="4790528" cy="3077878"/>
              <a:chOff x="4317976" y="1719792"/>
              <a:chExt cx="4790528" cy="307787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Ορθογώνιο 21"/>
                  <p:cNvSpPr/>
                  <p:nvPr/>
                </p:nvSpPr>
                <p:spPr>
                  <a:xfrm>
                    <a:off x="4860032" y="1719792"/>
                    <a:ext cx="1888787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Cambria Math" panose="02040503050406030204" pitchFamily="18" charset="0"/>
                      </a:rPr>
                      <a:t>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6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𝐦𝐚𝐱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16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l-GR" sz="16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2" name="Ορθογώνιο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60032" y="1719792"/>
                    <a:ext cx="1888787" cy="33855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613" t="-7143" r="-968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Ορθογώνιο 22"/>
                  <p:cNvSpPr/>
                  <p:nvPr/>
                </p:nvSpPr>
                <p:spPr>
                  <a:xfrm>
                    <a:off x="6877310" y="1722294"/>
                    <a:ext cx="1871154" cy="338554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600" b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ea typeface="Cambria Math" panose="02040503050406030204" pitchFamily="18" charset="0"/>
                      </a:rPr>
                      <a:t>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1600" b="1" i="0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𝐦𝐢𝐧</m:t>
                            </m:r>
                          </m:sub>
                        </m:s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16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l-GR" sz="1600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3" name="Ορθογώνιο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7310" y="1722294"/>
                    <a:ext cx="1871154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629" t="-7273" r="-977" b="-30909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Ομάδα 28"/>
              <p:cNvGrpSpPr/>
              <p:nvPr/>
            </p:nvGrpSpPr>
            <p:grpSpPr>
              <a:xfrm>
                <a:off x="4317976" y="2060329"/>
                <a:ext cx="4790528" cy="2737341"/>
                <a:chOff x="4317976" y="2060329"/>
                <a:chExt cx="4790528" cy="2737341"/>
              </a:xfrm>
            </p:grpSpPr>
            <p:grpSp>
              <p:nvGrpSpPr>
                <p:cNvPr id="26" name="Ομάδα 25"/>
                <p:cNvGrpSpPr/>
                <p:nvPr/>
              </p:nvGrpSpPr>
              <p:grpSpPr>
                <a:xfrm>
                  <a:off x="4317976" y="2060329"/>
                  <a:ext cx="4790528" cy="2737341"/>
                  <a:chOff x="4317976" y="2060329"/>
                  <a:chExt cx="4790528" cy="2737341"/>
                </a:xfrm>
              </p:grpSpPr>
              <p:pic>
                <p:nvPicPr>
                  <p:cNvPr id="5" name="Εικόνα 4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4536108" y="2060329"/>
                    <a:ext cx="4572396" cy="2737341"/>
                  </a:xfrm>
                  <a:prstGeom prst="rect">
                    <a:avLst/>
                  </a:prstGeom>
                </p:spPr>
              </p:pic>
              <p:sp>
                <p:nvSpPr>
                  <p:cNvPr id="24" name="TextBox 23"/>
                  <p:cNvSpPr txBox="1"/>
                  <p:nvPr/>
                </p:nvSpPr>
                <p:spPr>
                  <a:xfrm rot="16200000">
                    <a:off x="4028474" y="2399673"/>
                    <a:ext cx="886781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i="1" dirty="0" smtClean="0">
                        <a:solidFill>
                          <a:srgbClr val="FFFF00"/>
                        </a:solidFill>
                      </a:rPr>
                      <a:t>U (</a:t>
                    </a:r>
                    <a:r>
                      <a:rPr lang="en-US" sz="1400" b="1" dirty="0" smtClean="0">
                        <a:solidFill>
                          <a:srgbClr val="FFFF00"/>
                        </a:solidFill>
                      </a:rPr>
                      <a:t>Joule)</a:t>
                    </a:r>
                    <a:endParaRPr lang="el-GR" sz="1400" b="1" dirty="0">
                      <a:solidFill>
                        <a:srgbClr val="FFFF00"/>
                      </a:solidFill>
                    </a:endParaRP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8388424" y="4489375"/>
                    <a:ext cx="676788" cy="307777"/>
                  </a:xfrm>
                  <a:prstGeom prst="rect">
                    <a:avLst/>
                  </a:prstGeom>
                  <a:solidFill>
                    <a:srgbClr val="0000CC"/>
                  </a:solidFill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400" b="1" i="1" dirty="0" smtClean="0">
                        <a:solidFill>
                          <a:srgbClr val="FFFF00"/>
                        </a:solidFill>
                      </a:rPr>
                      <a:t>x</a:t>
                    </a:r>
                    <a:r>
                      <a:rPr lang="en-US" sz="1400" b="1" dirty="0" smtClean="0">
                        <a:solidFill>
                          <a:srgbClr val="FFFF00"/>
                        </a:solidFill>
                      </a:rPr>
                      <a:t>   (m)</a:t>
                    </a:r>
                    <a:endParaRPr lang="el-GR" sz="1400" b="1" dirty="0">
                      <a:solidFill>
                        <a:srgbClr val="FFFF00"/>
                      </a:solidFill>
                    </a:endParaRPr>
                  </a:p>
                </p:txBody>
              </p:sp>
            </p:grpSp>
            <p:sp>
              <p:nvSpPr>
                <p:cNvPr id="28" name="Ορθογώνιο 27"/>
                <p:cNvSpPr/>
                <p:nvPr/>
              </p:nvSpPr>
              <p:spPr bwMode="auto">
                <a:xfrm>
                  <a:off x="4625753" y="2110171"/>
                  <a:ext cx="145519" cy="258956"/>
                </a:xfrm>
                <a:prstGeom prst="rect">
                  <a:avLst/>
                </a:prstGeom>
                <a:solidFill>
                  <a:srgbClr val="0000CC"/>
                </a:solidFill>
                <a:ln w="12700" cap="flat" cmpd="sng" algn="ctr">
                  <a:solidFill>
                    <a:srgbClr val="0000CC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l-GR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61" name="Ορθογώνιο 60"/>
            <p:cNvSpPr/>
            <p:nvPr/>
          </p:nvSpPr>
          <p:spPr>
            <a:xfrm>
              <a:off x="444850" y="3553271"/>
              <a:ext cx="376009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sz="1400" b="1" dirty="0" smtClean="0">
                  <a:solidFill>
                    <a:schemeClr val="bg1"/>
                  </a:solidFill>
                </a:rPr>
                <a:t>Αποδεκτοί άξονες γραφικής παράστασης</a:t>
              </a:r>
              <a:endParaRPr lang="el-GR" sz="16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1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41" grpId="0"/>
      <p:bldP spid="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09600" y="0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6.  ΙΣΧΥΣ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0" y="62071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Ισχύς </a:t>
            </a:r>
            <a:r>
              <a:rPr lang="en-US" altLang="el-GR" sz="2400" b="1" i="1" dirty="0">
                <a:solidFill>
                  <a:schemeClr val="bg1"/>
                </a:solidFill>
              </a:rPr>
              <a:t>P</a:t>
            </a:r>
            <a:r>
              <a:rPr lang="en-US" altLang="el-GR" sz="2400" b="1" dirty="0">
                <a:solidFill>
                  <a:srgbClr val="FFFF00"/>
                </a:solidFill>
              </a:rPr>
              <a:t> </a:t>
            </a:r>
            <a:r>
              <a:rPr lang="el-GR" altLang="el-GR" sz="2400" b="1" dirty="0">
                <a:solidFill>
                  <a:srgbClr val="FFFF00"/>
                </a:solidFill>
              </a:rPr>
              <a:t>είναι το έργο </a:t>
            </a:r>
            <a:r>
              <a:rPr lang="en-US" altLang="el-GR" sz="2400" b="1" i="1" dirty="0">
                <a:solidFill>
                  <a:schemeClr val="bg1"/>
                </a:solidFill>
              </a:rPr>
              <a:t>W</a:t>
            </a:r>
            <a:r>
              <a:rPr lang="el-GR" altLang="el-GR" sz="2400" b="1" dirty="0">
                <a:solidFill>
                  <a:srgbClr val="FFFF00"/>
                </a:solidFill>
              </a:rPr>
              <a:t> που παράγει ή καταναλώνει  μια δύναμη </a:t>
            </a:r>
            <a:r>
              <a:rPr lang="en-US" altLang="el-GR" sz="2400" b="1" i="1" dirty="0">
                <a:solidFill>
                  <a:schemeClr val="bg1"/>
                </a:solidFill>
              </a:rPr>
              <a:t>F</a:t>
            </a:r>
            <a:r>
              <a:rPr lang="el-GR" altLang="el-GR" sz="2400" b="1" dirty="0">
                <a:solidFill>
                  <a:srgbClr val="FFFF00"/>
                </a:solidFill>
              </a:rPr>
              <a:t> στη μονάδα του χρόνου: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14288" y="2492896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Σε πολλά προβλήματα Μηχανικής,  η ισχύς </a:t>
            </a:r>
            <a:r>
              <a:rPr lang="en-US" altLang="el-GR" sz="2400" b="1" i="1" dirty="0">
                <a:solidFill>
                  <a:schemeClr val="bg1"/>
                </a:solidFill>
              </a:rPr>
              <a:t>P</a:t>
            </a:r>
            <a:r>
              <a:rPr lang="en-US" altLang="el-GR" sz="2400" b="1" dirty="0">
                <a:solidFill>
                  <a:srgbClr val="FFFF00"/>
                </a:solidFill>
              </a:rPr>
              <a:t> </a:t>
            </a:r>
            <a:r>
              <a:rPr lang="el-GR" altLang="el-GR" sz="2400" b="1" dirty="0">
                <a:solidFill>
                  <a:srgbClr val="FFFF00"/>
                </a:solidFill>
              </a:rPr>
              <a:t>είναι ευκολότερο να υπολογισθεί συναρτήσει της δύναμης</a:t>
            </a:r>
            <a:r>
              <a:rPr lang="en-US" altLang="el-GR" sz="2400" b="1" dirty="0">
                <a:solidFill>
                  <a:srgbClr val="FFFF00"/>
                </a:solidFill>
              </a:rPr>
              <a:t> </a:t>
            </a:r>
            <a:r>
              <a:rPr lang="en-US" altLang="el-GR" sz="2400" b="1" i="1" dirty="0">
                <a:solidFill>
                  <a:schemeClr val="bg1"/>
                </a:solidFill>
              </a:rPr>
              <a:t>F</a:t>
            </a:r>
            <a:r>
              <a:rPr lang="el-GR" altLang="el-GR" sz="2400" b="1" dirty="0">
                <a:solidFill>
                  <a:srgbClr val="FFFF00"/>
                </a:solidFill>
              </a:rPr>
              <a:t> που  ασκείται πάνω στο σώμα και της ταχύτητας</a:t>
            </a:r>
            <a:r>
              <a:rPr lang="en-US" altLang="el-GR" sz="2400" b="1" dirty="0">
                <a:solidFill>
                  <a:srgbClr val="FFFF00"/>
                </a:solidFill>
              </a:rPr>
              <a:t> </a:t>
            </a:r>
            <a:r>
              <a:rPr lang="el-GR" altLang="el-GR" sz="2400" b="1" dirty="0">
                <a:solidFill>
                  <a:schemeClr val="bg1"/>
                </a:solidFill>
              </a:rPr>
              <a:t>υ</a:t>
            </a:r>
            <a:r>
              <a:rPr lang="el-GR" altLang="el-GR" sz="2400" b="1" dirty="0">
                <a:solidFill>
                  <a:srgbClr val="FF0000"/>
                </a:solidFill>
              </a:rPr>
              <a:t> </a:t>
            </a:r>
            <a:r>
              <a:rPr lang="el-GR" altLang="el-GR" sz="2400" b="1" dirty="0">
                <a:solidFill>
                  <a:srgbClr val="FFFF00"/>
                </a:solidFill>
              </a:rPr>
              <a:t>του σώματος:</a:t>
            </a:r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14288" y="5445125"/>
            <a:ext cx="9129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400" b="1" dirty="0">
                <a:solidFill>
                  <a:srgbClr val="FFFF00"/>
                </a:solidFill>
              </a:rPr>
              <a:t>Η μονάδα μέτρησης της ισχύος είναι το </a:t>
            </a:r>
            <a:r>
              <a:rPr lang="en-US" altLang="el-GR" sz="2400" b="1" dirty="0">
                <a:solidFill>
                  <a:srgbClr val="FFFF00"/>
                </a:solidFill>
              </a:rPr>
              <a:t>W = Watt</a:t>
            </a:r>
            <a:r>
              <a:rPr lang="el-GR" altLang="el-GR" sz="2400" b="1" dirty="0">
                <a:solidFill>
                  <a:srgbClr val="FFFF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72944" y="1556792"/>
                <a:ext cx="1375120" cy="791435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𝒅𝑾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44" y="1556792"/>
                <a:ext cx="1375120" cy="791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95736" y="3817640"/>
                <a:ext cx="1689822" cy="793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𝒅𝑾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817640"/>
                <a:ext cx="1689822" cy="7938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Ορθογώνιο 2"/>
              <p:cNvSpPr/>
              <p:nvPr/>
            </p:nvSpPr>
            <p:spPr>
              <a:xfrm>
                <a:off x="3905035" y="4869160"/>
                <a:ext cx="1459053" cy="506421"/>
              </a:xfrm>
              <a:prstGeom prst="rect">
                <a:avLst/>
              </a:prstGeom>
              <a:ln w="38100">
                <a:solidFill>
                  <a:srgbClr val="FFFF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𝑷</m:t>
                      </m:r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𝝊</m:t>
                          </m:r>
                        </m:e>
                      </m:acc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Ορθογώνιο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035" y="4869160"/>
                <a:ext cx="1459053" cy="50642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87307" y="3737814"/>
                <a:ext cx="1360757" cy="8793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7307" y="3737814"/>
                <a:ext cx="1360757" cy="8793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12028" y="3789040"/>
                <a:ext cx="1936236" cy="8257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𝑭</m:t>
                          </m:r>
                        </m:e>
                      </m:acc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num>
                        <m:den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𝒅𝒕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       ⇒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028" y="3789040"/>
                <a:ext cx="1936236" cy="8257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64093" y="6093177"/>
                <a:ext cx="1393009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𝐉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093" y="6093177"/>
                <a:ext cx="1393009" cy="5761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46741" y="6082159"/>
                <a:ext cx="1013291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𝐍</m:t>
                          </m:r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𝐦</m:t>
                          </m:r>
                        </m:num>
                        <m:den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𝐬</m:t>
                          </m:r>
                        </m:den>
                      </m:f>
                      <m:r>
                        <a:rPr lang="en-US" sz="20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741" y="6082159"/>
                <a:ext cx="1013291" cy="5761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60032" y="6014255"/>
                <a:ext cx="970330" cy="625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𝐤𝐠</m:t>
                          </m:r>
                          <m:r>
                            <a:rPr lang="en-US" sz="2000" b="1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en-US" sz="20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6014255"/>
                <a:ext cx="970330" cy="6254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8" grpId="0"/>
      <p:bldP spid="2" grpId="0" animBg="1"/>
      <p:bldP spid="11" grpId="0"/>
      <p:bldP spid="3" grpId="0" animBg="1"/>
      <p:bldP spid="10" grpId="0"/>
      <p:bldP spid="12" grpId="0"/>
      <p:bldP spid="4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1258888" y="1412875"/>
            <a:ext cx="6858000" cy="6011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54000" bIns="0">
            <a:spAutoFit/>
          </a:bodyPr>
          <a:lstStyle/>
          <a:p>
            <a:pPr lvl="3" algn="just">
              <a:lnSpc>
                <a:spcPct val="160000"/>
              </a:lnSpc>
              <a:tabLst>
                <a:tab pos="228600" algn="l"/>
              </a:tabLst>
              <a:defRPr/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ΤΡΙΑ ΒΑΣΙΚΑ ΕΡΩΤΗΜΑΤΑ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52400" y="3505200"/>
            <a:ext cx="82248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rPr>
              <a:t>2.  </a:t>
            </a: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  <a:cs typeface="Times New Roman" pitchFamily="18" charset="0"/>
              </a:rPr>
              <a:t>Κάτω από ποιες συνθήκες διατηρείται η ενέργεια;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52400" y="2514600"/>
            <a:ext cx="539273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rPr>
              <a:t>1.  </a:t>
            </a:r>
            <a:r>
              <a:rPr lang="el-GR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  <a:cs typeface="Times New Roman" pitchFamily="18" charset="0"/>
              </a:rPr>
              <a:t>Πόσα είδη ενέργειας υπάρχουν;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52400" y="4572000"/>
            <a:ext cx="8662988" cy="519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800" b="1">
                <a:solidFill>
                  <a:srgbClr val="FEF9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rPr>
              <a:t>3.  </a:t>
            </a:r>
            <a:r>
              <a:rPr lang="el-GR" sz="2800" b="1">
                <a:solidFill>
                  <a:srgbClr val="FEF9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  <a:cs typeface="Times New Roman" pitchFamily="18" charset="0"/>
              </a:rPr>
              <a:t>Πώς αποκτά ένα σύστημα ενέργεια και πώς τη χάνει;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0" grpId="0"/>
      <p:bldP spid="389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14400" y="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1.  ΤΟ ΒΑΣΙΚΟ ΕΝΕΡΓΕΙΑΚΟ ΜΟΝΤΕΛΟ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901825" y="622300"/>
            <a:ext cx="4956175" cy="120015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ΜΗΧΑΝΙΚΗ ΕΝΕΡΓΕΙΑ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</a:t>
            </a:r>
            <a:r>
              <a:rPr lang="en-US" b="1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</a:t>
            </a:r>
            <a:endParaRPr lang="el-G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Μακροσκοπική Ενέργεια που αφορά</a:t>
            </a:r>
          </a:p>
          <a:p>
            <a:pPr>
              <a:defRPr/>
            </a:pP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σύνολο ενός αντικειμένου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356100" y="1844675"/>
            <a:ext cx="3846513" cy="1309688"/>
            <a:chOff x="2736" y="1152"/>
            <a:chExt cx="2423" cy="825"/>
          </a:xfrm>
        </p:grpSpPr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3264" y="1681"/>
              <a:ext cx="1895" cy="296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b="1">
                  <a:solidFill>
                    <a:srgbClr val="F6D9D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Δυναμική Ενέργεια </a:t>
              </a:r>
              <a:r>
                <a:rPr lang="en-US" b="1" i="1">
                  <a:solidFill>
                    <a:srgbClr val="F6D9D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endParaRPr lang="el-GR" b="1" i="1">
                <a:solidFill>
                  <a:srgbClr val="F6D9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140" name="Line 12"/>
            <p:cNvSpPr>
              <a:spLocks noChangeShapeType="1"/>
            </p:cNvSpPr>
            <p:nvPr/>
          </p:nvSpPr>
          <p:spPr bwMode="auto">
            <a:xfrm>
              <a:off x="2736" y="1152"/>
              <a:ext cx="528" cy="52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4337050" y="3141663"/>
            <a:ext cx="2362200" cy="1919287"/>
            <a:chOff x="2736" y="1968"/>
            <a:chExt cx="1488" cy="1209"/>
          </a:xfrm>
        </p:grpSpPr>
        <p:sp>
          <p:nvSpPr>
            <p:cNvPr id="31754" name="Text Box 10"/>
            <p:cNvSpPr txBox="1">
              <a:spLocks noChangeArrowheads="1"/>
            </p:cNvSpPr>
            <p:nvPr/>
          </p:nvSpPr>
          <p:spPr bwMode="auto">
            <a:xfrm>
              <a:off x="2736" y="2497"/>
              <a:ext cx="1178" cy="680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b="1">
                  <a:solidFill>
                    <a:srgbClr val="F6D9D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Βαρυτική </a:t>
              </a:r>
              <a:r>
                <a:rPr lang="en-US" b="1" i="1">
                  <a:solidFill>
                    <a:srgbClr val="F6D9D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r>
                <a:rPr lang="en-US" b="1" i="1" baseline="-25000">
                  <a:solidFill>
                    <a:srgbClr val="F6D9D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</a:t>
              </a:r>
              <a:endParaRPr lang="en-US" b="1" i="1">
                <a:solidFill>
                  <a:srgbClr val="F6D9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endParaRPr lang="en-US" b="1" i="1" baseline="-25000">
                <a:solidFill>
                  <a:srgbClr val="F6D9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endParaRPr lang="el-GR" b="1" i="1">
                <a:solidFill>
                  <a:srgbClr val="F6D9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aphicFrame>
          <p:nvGraphicFramePr>
            <p:cNvPr id="5134" name="Object 16"/>
            <p:cNvGraphicFramePr>
              <a:graphicFrameLocks/>
            </p:cNvGraphicFramePr>
            <p:nvPr/>
          </p:nvGraphicFramePr>
          <p:xfrm>
            <a:off x="2832" y="2784"/>
            <a:ext cx="1010" cy="3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" name="Εξίσωση" r:id="rId3" imgW="1543150" imgH="504781" progId="Equation.3">
                    <p:embed/>
                  </p:oleObj>
                </mc:Choice>
                <mc:Fallback>
                  <p:oleObj name="Εξίσωση" r:id="rId3" imgW="1543150" imgH="504781" progId="Equation.3">
                    <p:embed/>
                    <p:pic>
                      <p:nvPicPr>
                        <p:cNvPr id="0" name="Object 1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32" y="2784"/>
                          <a:ext cx="1010" cy="3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5" name="Line 23"/>
            <p:cNvSpPr>
              <a:spLocks noChangeShapeType="1"/>
            </p:cNvSpPr>
            <p:nvPr/>
          </p:nvSpPr>
          <p:spPr bwMode="auto">
            <a:xfrm flipH="1">
              <a:off x="3696" y="1968"/>
              <a:ext cx="528" cy="52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6750050" y="3141663"/>
            <a:ext cx="2322513" cy="2057400"/>
            <a:chOff x="4224" y="1968"/>
            <a:chExt cx="1463" cy="1296"/>
          </a:xfrm>
        </p:grpSpPr>
        <p:sp>
          <p:nvSpPr>
            <p:cNvPr id="31755" name="Text Box 11"/>
            <p:cNvSpPr txBox="1">
              <a:spLocks noChangeArrowheads="1"/>
            </p:cNvSpPr>
            <p:nvPr/>
          </p:nvSpPr>
          <p:spPr bwMode="auto">
            <a:xfrm>
              <a:off x="4464" y="2497"/>
              <a:ext cx="1223" cy="756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b="1">
                  <a:solidFill>
                    <a:srgbClr val="F6D9D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Ελαστική </a:t>
              </a:r>
              <a:r>
                <a:rPr lang="en-US" b="1" i="1">
                  <a:solidFill>
                    <a:srgbClr val="F6D9D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</a:t>
              </a:r>
              <a:r>
                <a:rPr lang="en-US" b="1" i="1" baseline="-25000">
                  <a:solidFill>
                    <a:srgbClr val="F6D9D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sp</a:t>
              </a:r>
              <a:endParaRPr lang="en-US" b="1" i="1">
                <a:solidFill>
                  <a:srgbClr val="F6D9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endParaRPr lang="en-US" b="1" i="1">
                <a:solidFill>
                  <a:srgbClr val="F6D9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endParaRPr lang="el-GR" b="1" i="1">
                <a:solidFill>
                  <a:srgbClr val="F6D9D2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aphicFrame>
          <p:nvGraphicFramePr>
            <p:cNvPr id="5131" name="Object 19"/>
            <p:cNvGraphicFramePr>
              <a:graphicFrameLocks/>
            </p:cNvGraphicFramePr>
            <p:nvPr/>
          </p:nvGraphicFramePr>
          <p:xfrm>
            <a:off x="4489" y="2784"/>
            <a:ext cx="117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9" name="Εξίσωση" r:id="rId5" imgW="895250" imgH="333331" progId="Equation.3">
                    <p:embed/>
                  </p:oleObj>
                </mc:Choice>
                <mc:Fallback>
                  <p:oleObj name="Εξίσωση" r:id="rId5" imgW="895250" imgH="333331" progId="Equation.3">
                    <p:embed/>
                    <p:pic>
                      <p:nvPicPr>
                        <p:cNvPr id="0" name="Object 1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9" y="2784"/>
                          <a:ext cx="1172" cy="4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32" name="Line 24"/>
            <p:cNvSpPr>
              <a:spLocks noChangeShapeType="1"/>
            </p:cNvSpPr>
            <p:nvPr/>
          </p:nvSpPr>
          <p:spPr bwMode="auto">
            <a:xfrm>
              <a:off x="4224" y="1968"/>
              <a:ext cx="528" cy="52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539750" y="1844675"/>
            <a:ext cx="3810000" cy="2089311"/>
            <a:chOff x="539750" y="1844675"/>
            <a:chExt cx="3810000" cy="2089311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539750" y="1844675"/>
              <a:ext cx="3810000" cy="2089311"/>
              <a:chOff x="336" y="1152"/>
              <a:chExt cx="2400" cy="1331"/>
            </a:xfrm>
          </p:grpSpPr>
          <p:sp>
            <p:nvSpPr>
              <p:cNvPr id="5136" name="Line 4"/>
              <p:cNvSpPr>
                <a:spLocks noChangeShapeType="1"/>
              </p:cNvSpPr>
              <p:nvPr/>
            </p:nvSpPr>
            <p:spPr bwMode="auto">
              <a:xfrm flipH="1">
                <a:off x="2208" y="1152"/>
                <a:ext cx="528" cy="528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1749" name="Text Box 5"/>
              <p:cNvSpPr txBox="1">
                <a:spLocks noChangeArrowheads="1"/>
              </p:cNvSpPr>
              <p:nvPr/>
            </p:nvSpPr>
            <p:spPr bwMode="auto">
              <a:xfrm>
                <a:off x="336" y="1680"/>
                <a:ext cx="1855" cy="803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l-GR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Κινητική Ενέργεια </a:t>
                </a:r>
                <a:r>
                  <a:rPr lang="el-GR" b="1" i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Κ</a:t>
                </a:r>
                <a:endParaRPr 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defRPr/>
                </a:pPr>
                <a:endParaRPr 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  <a:p>
                <a:pPr>
                  <a:defRPr/>
                </a:pPr>
                <a:endParaRPr lang="el-GR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30753" y="3127480"/>
                  <a:ext cx="1742144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𝑲</m:t>
                        </m:r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𝒎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  <m:sup>
                            <m:r>
                              <a:rPr lang="el-GR" b="1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l-GR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753" y="3127480"/>
                  <a:ext cx="1742144" cy="78380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08556" y="6290156"/>
                <a:ext cx="2011255" cy="523220"/>
              </a:xfrm>
              <a:prstGeom prst="rect">
                <a:avLst/>
              </a:prstGeom>
              <a:noFill/>
              <a:ln w="28575">
                <a:solidFill>
                  <a:srgbClr val="FFFF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𝚫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𝑲</m:t>
                      </m:r>
                      <m:r>
                        <a:rPr lang="en-US" sz="2800" b="1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l-GR" sz="2800" b="1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𝚫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𝑼</m:t>
                      </m:r>
                    </m:oMath>
                  </m:oMathPara>
                </a14:m>
                <a:endParaRPr lang="el-GR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556" y="6290156"/>
                <a:ext cx="2011255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90026" y="5415607"/>
                <a:ext cx="38997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𝑲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𝑼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𝐦𝐞𝐜𝐡</m:t>
                          </m:r>
                        </m:sub>
                      </m:sSub>
                      <m:r>
                        <a:rPr lang="en-US" b="1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b="1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𝛔𝛕𝛂𝛉𝛆𝛒</m:t>
                      </m:r>
                      <m:r>
                        <m:rPr>
                          <m:sty m:val="p"/>
                        </m:rPr>
                        <a:rPr lang="el-GR" b="1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ό</m:t>
                      </m:r>
                    </m:oMath>
                  </m:oMathPara>
                </a14:m>
                <a:endParaRPr lang="el-GR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26" y="5415607"/>
                <a:ext cx="3899786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3278" y="6322953"/>
                <a:ext cx="41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l-GR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𝚫</m:t>
                          </m:r>
                          <m:d>
                            <m:dPr>
                              <m:ctrlPr>
                                <a:rPr lang="el-GR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𝑲</m:t>
                              </m:r>
                              <m:r>
                                <a:rPr lang="en-US" b="1" i="1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b="1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  <a:ea typeface="Cambria Math"/>
                                </a:rPr>
                                <m:t>𝑼</m:t>
                              </m:r>
                            </m:e>
                          </m:d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l-GR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𝚫</m:t>
                          </m:r>
                          <m:r>
                            <a:rPr lang="en-US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b="1" i="0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𝐦𝐞𝐜𝐡</m:t>
                          </m:r>
                        </m:sub>
                      </m:sSub>
                      <m:r>
                        <a:rPr lang="el-GR" b="1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b="1" i="0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l-GR" b="1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l-GR" b="1" i="1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l-GR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78" y="6322953"/>
                <a:ext cx="4140000" cy="461665"/>
              </a:xfrm>
              <a:prstGeom prst="rect">
                <a:avLst/>
              </a:prstGeom>
              <a:blipFill rotWithShape="1"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304944" y="5445224"/>
            <a:ext cx="4590487" cy="46166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Διατήρηση Μηχανικής Ενέργειας</a:t>
            </a:r>
            <a:endParaRPr lang="el-GR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 autoUpdateAnimBg="0"/>
      <p:bldP spid="9" grpId="0" animBg="1"/>
      <p:bldP spid="23" grpId="0"/>
      <p:bldP spid="24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14400" y="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1.  ΤΟ ΒΑΣΙΚΟ ΕΝΕΡΓΕΙΑΚΟ ΜΟΝΤΕΛΟ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1465263" y="622300"/>
            <a:ext cx="5832475" cy="156527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ΘΕΡΜΙΚΗ ΕΝΕΡΓΕΙΑ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</a:t>
            </a:r>
            <a:r>
              <a:rPr lang="en-US" b="1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endParaRPr lang="el-GR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Ολική Ενέργεια των παλλόμενων</a:t>
            </a:r>
          </a:p>
          <a:p>
            <a:pPr>
              <a:defRPr/>
            </a:pP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ατόμων ή μορίων ενός σώματος</a:t>
            </a:r>
          </a:p>
          <a:p>
            <a:pPr>
              <a:defRPr/>
            </a:pP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Συνδέεται με τη θερμοκρασία του σώματος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501775" y="2566988"/>
            <a:ext cx="5930900" cy="13843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ΕΝΕΡΓΕΙΑ ΣΥΣΤΗΜΑΤΟΣ </a:t>
            </a:r>
            <a:r>
              <a:rPr lang="el-GR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</a:t>
            </a:r>
            <a:r>
              <a:rPr lang="en-US" b="1" baseline="-2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Σύνολο Μηχανικής και Θερμικής Ενέργειας</a:t>
            </a:r>
          </a:p>
          <a:p>
            <a:pPr>
              <a:lnSpc>
                <a:spcPct val="25000"/>
              </a:lnSpc>
              <a:spcBef>
                <a:spcPct val="25000"/>
              </a:spcBef>
              <a:defRPr/>
            </a:pP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l-G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</a:t>
            </a:r>
            <a:r>
              <a:rPr lang="en-US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b="1" baseline="-25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E</a:t>
            </a:r>
            <a:r>
              <a:rPr lang="en-US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K + U + E</a:t>
            </a:r>
            <a:r>
              <a:rPr lang="en-US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endParaRPr lang="el-GR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5230813"/>
            <a:ext cx="4629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ΕΝΕΡΓΕΙΑΚΕΣ ΜΕΤΑΤΡΟΠΕΣ</a:t>
            </a:r>
          </a:p>
        </p:txBody>
      </p:sp>
      <p:sp>
        <p:nvSpPr>
          <p:cNvPr id="32774" name="AutoShape 6"/>
          <p:cNvSpPr>
            <a:spLocks/>
          </p:cNvSpPr>
          <p:nvPr/>
        </p:nvSpPr>
        <p:spPr bwMode="auto">
          <a:xfrm>
            <a:off x="4572000" y="4343400"/>
            <a:ext cx="457200" cy="2286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rgbClr val="C903A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084763" y="4294188"/>
            <a:ext cx="1417637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Κινητική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6522030" y="4294188"/>
            <a:ext cx="2090158" cy="469900"/>
            <a:chOff x="6522030" y="4294188"/>
            <a:chExt cx="2090158" cy="469900"/>
          </a:xfrm>
        </p:grpSpPr>
        <p:sp>
          <p:nvSpPr>
            <p:cNvPr id="32777" name="Text Box 9"/>
            <p:cNvSpPr txBox="1">
              <a:spLocks noChangeArrowheads="1"/>
            </p:cNvSpPr>
            <p:nvPr/>
          </p:nvSpPr>
          <p:spPr bwMode="auto">
            <a:xfrm>
              <a:off x="7148513" y="4294188"/>
              <a:ext cx="1463675" cy="469900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Δυναμική</a:t>
              </a:r>
            </a:p>
          </p:txBody>
        </p:sp>
        <p:sp>
          <p:nvSpPr>
            <p:cNvPr id="6160" name="Line 8"/>
            <p:cNvSpPr>
              <a:spLocks noChangeShapeType="1"/>
            </p:cNvSpPr>
            <p:nvPr/>
          </p:nvSpPr>
          <p:spPr bwMode="auto">
            <a:xfrm>
              <a:off x="6522030" y="4419600"/>
              <a:ext cx="6096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161" name="Line 10"/>
          <p:cNvSpPr>
            <a:spLocks noChangeShapeType="1"/>
          </p:cNvSpPr>
          <p:nvPr/>
        </p:nvSpPr>
        <p:spPr bwMode="auto">
          <a:xfrm flipH="1">
            <a:off x="6477000" y="4572000"/>
            <a:ext cx="609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w="med" len="lg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084763" y="5230813"/>
            <a:ext cx="1417637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Κινητική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6553200" y="5230813"/>
            <a:ext cx="1976438" cy="469900"/>
            <a:chOff x="6553200" y="5230813"/>
            <a:chExt cx="1976438" cy="469900"/>
          </a:xfrm>
        </p:grpSpPr>
        <p:sp>
          <p:nvSpPr>
            <p:cNvPr id="32780" name="Line 12"/>
            <p:cNvSpPr>
              <a:spLocks noChangeShapeType="1"/>
            </p:cNvSpPr>
            <p:nvPr/>
          </p:nvSpPr>
          <p:spPr bwMode="auto">
            <a:xfrm>
              <a:off x="6553200" y="5486400"/>
              <a:ext cx="6096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781" name="Text Box 13"/>
            <p:cNvSpPr txBox="1">
              <a:spLocks noChangeArrowheads="1"/>
            </p:cNvSpPr>
            <p:nvPr/>
          </p:nvSpPr>
          <p:spPr bwMode="auto">
            <a:xfrm>
              <a:off x="7191375" y="5230813"/>
              <a:ext cx="1338263" cy="469900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Θερμική</a:t>
              </a:r>
            </a:p>
          </p:txBody>
        </p:sp>
      </p:grpSp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5059363" y="6094413"/>
            <a:ext cx="1463675" cy="469900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Δυναμική</a:t>
            </a:r>
          </a:p>
        </p:txBody>
      </p:sp>
      <p:grpSp>
        <p:nvGrpSpPr>
          <p:cNvPr id="6" name="Ομάδα 5"/>
          <p:cNvGrpSpPr/>
          <p:nvPr/>
        </p:nvGrpSpPr>
        <p:grpSpPr>
          <a:xfrm>
            <a:off x="6553200" y="6094413"/>
            <a:ext cx="1976438" cy="469900"/>
            <a:chOff x="6553200" y="6094413"/>
            <a:chExt cx="1976438" cy="469900"/>
          </a:xfrm>
        </p:grpSpPr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>
              <a:off x="6553200" y="6324600"/>
              <a:ext cx="609600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 w="med" len="lg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785" name="Text Box 17"/>
            <p:cNvSpPr txBox="1">
              <a:spLocks noChangeArrowheads="1"/>
            </p:cNvSpPr>
            <p:nvPr/>
          </p:nvSpPr>
          <p:spPr bwMode="auto">
            <a:xfrm>
              <a:off x="7191375" y="6094413"/>
              <a:ext cx="1338263" cy="469900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Θερμική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 autoUpdateAnimBg="0"/>
      <p:bldP spid="32772" grpId="0" animBg="1" autoUpdateAnimBg="0"/>
      <p:bldP spid="32773" grpId="0" autoUpdateAnimBg="0"/>
      <p:bldP spid="32774" grpId="0" animBg="1"/>
      <p:bldP spid="32775" grpId="0" animBg="1" autoUpdateAnimBg="0"/>
      <p:bldP spid="6161" grpId="0" animBg="1"/>
      <p:bldP spid="32779" grpId="0" animBg="1" autoUpdateAnimBg="0"/>
      <p:bldP spid="3278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914400" y="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el-GR" sz="2800" b="1" dirty="0">
                <a:solidFill>
                  <a:schemeClr val="bg1"/>
                </a:solidFill>
              </a:rPr>
              <a:t>1.  ΤΟ ΒΑΣΙΚΟ ΕΝΕΡΓΕΙΑΚΟ ΜΟΝΤΕΛΟ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00038" y="623888"/>
            <a:ext cx="3392487" cy="101917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ΑΝΤΑΛΛΑΓΗ ΕΝΕΡΓΕΙΑΣ</a:t>
            </a:r>
            <a:endParaRPr lang="el-GR" sz="20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Μεταξύ ενός Συστήματος και</a:t>
            </a:r>
          </a:p>
          <a:p>
            <a:pPr>
              <a:defRPr/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του Περιβάλλοντος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3708400" y="1125538"/>
            <a:ext cx="1425575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105400" y="620713"/>
            <a:ext cx="4038600" cy="101917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ΜΕΤΑΦΟΡΑ ΕΝΕΡΓΕΙΑΣ</a:t>
            </a:r>
            <a:endParaRPr lang="el-GR" sz="2000" b="1" i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Από το Συστήματος στο</a:t>
            </a:r>
          </a:p>
          <a:p>
            <a:pPr>
              <a:defRPr/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Περιβάλλον ή αντίστροφα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0" y="4941888"/>
            <a:ext cx="4876800" cy="1019175"/>
          </a:xfrm>
          <a:prstGeom prst="rect">
            <a:avLst/>
          </a:prstGeom>
          <a:noFill/>
          <a:ln w="127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r>
              <a:rPr lang="el-GR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&lt;0</a:t>
            </a:r>
            <a:r>
              <a:rPr lang="el-GR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Το σύστημα παράγει έργο</a:t>
            </a:r>
            <a:r>
              <a:rPr lang="el-GR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στο περιβάλλον.</a:t>
            </a:r>
          </a:p>
          <a:p>
            <a:pPr>
              <a:defRPr/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Η ενέργεια του συστήματος μειώνεται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354013" y="1628775"/>
            <a:ext cx="6810375" cy="1646238"/>
            <a:chOff x="223" y="1041"/>
            <a:chExt cx="4290" cy="1037"/>
          </a:xfrm>
        </p:grpSpPr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223" y="1436"/>
              <a:ext cx="2306" cy="642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ΜΗΧΑΝΙΚΗ υπό την επίδραση</a:t>
              </a:r>
            </a:p>
            <a:p>
              <a:pPr>
                <a:defRPr/>
              </a:pPr>
              <a:r>
                <a:rPr lang="el-G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δυνάμεων έλξης ή ώθησης</a:t>
              </a:r>
            </a:p>
            <a:p>
              <a:pPr>
                <a:defRPr/>
              </a:pPr>
              <a:r>
                <a:rPr lang="el-G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ΕΡΓΟ </a:t>
              </a:r>
              <a:r>
                <a:rPr lang="en-US" sz="20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</a:t>
              </a:r>
              <a:endParaRPr lang="el-G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87" name="Line 14"/>
            <p:cNvSpPr>
              <a:spLocks noChangeShapeType="1"/>
            </p:cNvSpPr>
            <p:nvPr/>
          </p:nvSpPr>
          <p:spPr bwMode="auto">
            <a:xfrm flipH="1">
              <a:off x="2562" y="1041"/>
              <a:ext cx="1951" cy="36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895975" y="1628775"/>
            <a:ext cx="3159125" cy="1647825"/>
            <a:chOff x="3714" y="1040"/>
            <a:chExt cx="1990" cy="1038"/>
          </a:xfrm>
        </p:grpSpPr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>
              <a:off x="3714" y="1436"/>
              <a:ext cx="1990" cy="642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ΘΕΡΜΙΚΗ λόγω διαφοράς</a:t>
              </a:r>
            </a:p>
            <a:p>
              <a:pPr>
                <a:defRPr/>
              </a:pPr>
              <a:r>
                <a:rPr lang="el-GR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Θερμοκρασίας</a:t>
              </a:r>
            </a:p>
            <a:p>
              <a:pPr>
                <a:defRPr/>
              </a:pPr>
              <a:r>
                <a:rPr lang="el-GR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ΘΕΡΜΟΤΗΤΑ</a:t>
              </a:r>
              <a:r>
                <a: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000" b="1" i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  <a:endParaRPr lang="el-GR" sz="2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85" name="Line 15"/>
            <p:cNvSpPr>
              <a:spLocks noChangeShapeType="1"/>
            </p:cNvSpPr>
            <p:nvPr/>
          </p:nvSpPr>
          <p:spPr bwMode="auto">
            <a:xfrm>
              <a:off x="4558" y="1040"/>
              <a:ext cx="91" cy="40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0" y="3357563"/>
            <a:ext cx="4876800" cy="1552575"/>
            <a:chOff x="0" y="2208"/>
            <a:chExt cx="3072" cy="978"/>
          </a:xfrm>
        </p:grpSpPr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0" y="2544"/>
              <a:ext cx="3072" cy="642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</a:t>
              </a:r>
              <a:r>
                <a:rPr lang="el-GR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&gt;0</a:t>
              </a:r>
              <a:r>
                <a:rPr lang="el-GR" sz="18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</a:p>
            <a:p>
              <a:pPr>
                <a:defRPr/>
              </a:pPr>
              <a:r>
                <a:rPr lang="el-GR" sz="1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Το περιβάλλον παράγει έργο</a:t>
              </a:r>
              <a:r>
                <a:rPr lang="el-GR" sz="18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l-GR" sz="1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στο σύστημα.</a:t>
              </a:r>
            </a:p>
            <a:p>
              <a:pPr>
                <a:defRPr/>
              </a:pPr>
              <a:r>
                <a:rPr lang="el-GR" sz="18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Η ενέργεια του συστήματος αυξάνεται</a:t>
              </a:r>
              <a:endParaRPr lang="el-GR" sz="18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83" name="Line 16"/>
            <p:cNvSpPr>
              <a:spLocks noChangeShapeType="1"/>
            </p:cNvSpPr>
            <p:nvPr/>
          </p:nvSpPr>
          <p:spPr bwMode="auto">
            <a:xfrm>
              <a:off x="1344" y="2208"/>
              <a:ext cx="0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5635625" y="3357563"/>
            <a:ext cx="3232150" cy="1603375"/>
            <a:chOff x="3562" y="2208"/>
            <a:chExt cx="2036" cy="1010"/>
          </a:xfrm>
        </p:grpSpPr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3562" y="2576"/>
              <a:ext cx="2036" cy="642"/>
            </a:xfrm>
            <a:prstGeom prst="rect">
              <a:avLst/>
            </a:prstGeom>
            <a:noFill/>
            <a:ln w="12700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l-G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ΘΕΡΜΟΤΗΤΑ</a:t>
              </a:r>
              <a:r>
                <a:rPr lang="en-US" sz="2000" b="1" dirty="0">
                  <a:solidFill>
                    <a:srgbClr val="C903A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20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Q</a:t>
              </a:r>
              <a:endParaRPr lang="el-GR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pPr>
                <a:defRPr/>
              </a:pPr>
              <a:r>
                <a:rPr lang="el-GR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Θα εξετασθεί στο Κεφάλαιο</a:t>
              </a:r>
            </a:p>
            <a:p>
              <a:pPr>
                <a:defRPr/>
              </a:pPr>
              <a:r>
                <a:rPr lang="el-GR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ΘΕΡΜΟΔΥΝΑΜΙΚΗΣ</a:t>
              </a:r>
            </a:p>
          </p:txBody>
        </p:sp>
        <p:sp>
          <p:nvSpPr>
            <p:cNvPr id="7181" name="Line 17"/>
            <p:cNvSpPr>
              <a:spLocks noChangeShapeType="1"/>
            </p:cNvSpPr>
            <p:nvPr/>
          </p:nvSpPr>
          <p:spPr bwMode="auto">
            <a:xfrm>
              <a:off x="4560" y="2208"/>
              <a:ext cx="0" cy="33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1991361" y="6167438"/>
            <a:ext cx="565975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el-G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</a:t>
            </a:r>
            <a:r>
              <a:rPr lang="en-US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sys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b="1" baseline="-25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 +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 +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b="1" baseline="-25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</a:t>
            </a:r>
            <a:r>
              <a:rPr lang="el-GR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</a:t>
            </a:r>
            <a:endParaRPr lang="el-GR" b="1" i="1" baseline="-25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 autoUpdateAnimBg="0"/>
      <p:bldP spid="33796" grpId="0" animBg="1"/>
      <p:bldP spid="33797" grpId="0" animBg="1" autoUpdateAnimBg="0"/>
      <p:bldP spid="33804" grpId="0" animBg="1" autoUpdateAnimBg="0"/>
      <p:bldP spid="338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14400" y="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>
                <a:solidFill>
                  <a:schemeClr val="bg1"/>
                </a:solidFill>
              </a:rPr>
              <a:t>2</a:t>
            </a:r>
            <a:r>
              <a:rPr lang="el-GR" altLang="el-GR" sz="2800" b="1" dirty="0">
                <a:solidFill>
                  <a:schemeClr val="bg1"/>
                </a:solidFill>
              </a:rPr>
              <a:t>.  ΕΡΓΟ ΚΑΙ ΚΙΝΗΤΙΚΗ ΕΝΕΡΓΕΙΑ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2250" y="585788"/>
            <a:ext cx="24209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ΟΡΙΣΜΟΣ ΕΡΓΟΥ: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667000" y="609600"/>
            <a:ext cx="62484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l-GR" sz="1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Είναι η ενέργεια που μεταφέρεται από ή προς ένα σώμα  ή σύστημα σωμάτων με την εφαρμογή δυνάμεων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79388" y="1416050"/>
            <a:ext cx="43989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Πόση ενέργεια μεταφέρει μια δύναμη;;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52400" y="3203575"/>
            <a:ext cx="2089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΄ Νόμος 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Newton</a:t>
            </a:r>
            <a:endParaRPr lang="el-GR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482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78232"/>
              </p:ext>
            </p:extLst>
          </p:nvPr>
        </p:nvGraphicFramePr>
        <p:xfrm>
          <a:off x="0" y="3573463"/>
          <a:ext cx="128905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8" name="Εξίσωση" r:id="rId4" imgW="542975" imgH="171450" progId="Equation.3">
                  <p:embed/>
                </p:oleObj>
              </mc:Choice>
              <mc:Fallback>
                <p:oleObj name="Εξίσωση" r:id="rId4" imgW="542975" imgH="17145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73463"/>
                        <a:ext cx="1289050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0" name="Object 14"/>
          <p:cNvGraphicFramePr>
            <a:graphicFrameLocks noChangeAspect="1"/>
          </p:cNvGraphicFramePr>
          <p:nvPr/>
        </p:nvGraphicFramePr>
        <p:xfrm>
          <a:off x="381000" y="4114800"/>
          <a:ext cx="11779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9" name="Εξίσωση" r:id="rId6" imgW="485925" imgH="333331" progId="Equation.3">
                  <p:embed/>
                </p:oleObj>
              </mc:Choice>
              <mc:Fallback>
                <p:oleObj name="Εξίσωση" r:id="rId6" imgW="485925" imgH="333331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114800"/>
                        <a:ext cx="11779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1" name="Object 15"/>
          <p:cNvGraphicFramePr>
            <a:graphicFrameLocks noChangeAspect="1"/>
          </p:cNvGraphicFramePr>
          <p:nvPr/>
        </p:nvGraphicFramePr>
        <p:xfrm>
          <a:off x="381000" y="5029200"/>
          <a:ext cx="15890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0" name="Εξίσωση" r:id="rId8" imgW="676225" imgH="333331" progId="Equation.3">
                  <p:embed/>
                </p:oleObj>
              </mc:Choice>
              <mc:Fallback>
                <p:oleObj name="Εξίσωση" r:id="rId8" imgW="676225" imgH="33333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029200"/>
                        <a:ext cx="158908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556738"/>
              </p:ext>
            </p:extLst>
          </p:nvPr>
        </p:nvGraphicFramePr>
        <p:xfrm>
          <a:off x="0" y="6007100"/>
          <a:ext cx="189071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1" name="Εξίσωση" r:id="rId10" imgW="819050" imgH="333331" progId="Equation.3">
                  <p:embed/>
                </p:oleObj>
              </mc:Choice>
              <mc:Fallback>
                <p:oleObj name="Εξίσωση" r:id="rId10" imgW="819050" imgH="33333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007100"/>
                        <a:ext cx="1890713" cy="8509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1905000" y="2082800"/>
            <a:ext cx="3435350" cy="4394200"/>
            <a:chOff x="1200" y="1312"/>
            <a:chExt cx="2164" cy="2768"/>
          </a:xfrm>
        </p:grpSpPr>
        <p:sp>
          <p:nvSpPr>
            <p:cNvPr id="8210" name="Freeform 17"/>
            <p:cNvSpPr>
              <a:spLocks/>
            </p:cNvSpPr>
            <p:nvPr/>
          </p:nvSpPr>
          <p:spPr bwMode="auto">
            <a:xfrm>
              <a:off x="1200" y="1440"/>
              <a:ext cx="864" cy="2640"/>
            </a:xfrm>
            <a:custGeom>
              <a:avLst/>
              <a:gdLst>
                <a:gd name="T0" fmla="*/ 0 w 624"/>
                <a:gd name="T1" fmla="*/ 2640 h 2640"/>
                <a:gd name="T2" fmla="*/ 22839 w 624"/>
                <a:gd name="T3" fmla="*/ 2640 h 2640"/>
                <a:gd name="T4" fmla="*/ 22839 w 624"/>
                <a:gd name="T5" fmla="*/ 0 h 2640"/>
                <a:gd name="T6" fmla="*/ 59390 w 624"/>
                <a:gd name="T7" fmla="*/ 0 h 26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640"/>
                <a:gd name="T14" fmla="*/ 624 w 624"/>
                <a:gd name="T15" fmla="*/ 2640 h 26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640">
                  <a:moveTo>
                    <a:pt x="0" y="2640"/>
                  </a:moveTo>
                  <a:lnTo>
                    <a:pt x="240" y="2640"/>
                  </a:lnTo>
                  <a:lnTo>
                    <a:pt x="240" y="0"/>
                  </a:lnTo>
                  <a:lnTo>
                    <a:pt x="624" y="0"/>
                  </a:lnTo>
                </a:path>
              </a:pathLst>
            </a:custGeom>
            <a:noFill/>
            <a:ln w="38100" cap="flat" cmpd="sng">
              <a:solidFill>
                <a:schemeClr val="bg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8211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64606254"/>
                </p:ext>
              </p:extLst>
            </p:nvPr>
          </p:nvGraphicFramePr>
          <p:xfrm>
            <a:off x="2052" y="1312"/>
            <a:ext cx="1312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2" name="Εξίσωση" r:id="rId12" imgW="904825" imgH="171450" progId="Equation.3">
                    <p:embed/>
                  </p:oleObj>
                </mc:Choice>
                <mc:Fallback>
                  <p:oleObj name="Εξίσωση" r:id="rId12" imgW="904825" imgH="17145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52" y="1312"/>
                          <a:ext cx="1312" cy="311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364163" y="1752600"/>
            <a:ext cx="3335338" cy="1096963"/>
            <a:chOff x="3379" y="1104"/>
            <a:chExt cx="2101" cy="691"/>
          </a:xfrm>
        </p:grpSpPr>
        <p:sp>
          <p:nvSpPr>
            <p:cNvPr id="8208" name="Line 19"/>
            <p:cNvSpPr>
              <a:spLocks noChangeShapeType="1"/>
            </p:cNvSpPr>
            <p:nvPr/>
          </p:nvSpPr>
          <p:spPr bwMode="auto">
            <a:xfrm>
              <a:off x="3379" y="1440"/>
              <a:ext cx="45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8209" name="Object 20"/>
            <p:cNvGraphicFramePr>
              <a:graphicFrameLocks noChangeAspect="1"/>
            </p:cNvGraphicFramePr>
            <p:nvPr/>
          </p:nvGraphicFramePr>
          <p:xfrm>
            <a:off x="3840" y="1104"/>
            <a:ext cx="1640" cy="6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63" name="Εξίσωση" r:id="rId14" imgW="1152575" imgH="447764" progId="Equation.3">
                    <p:embed/>
                  </p:oleObj>
                </mc:Choice>
                <mc:Fallback>
                  <p:oleObj name="Εξίσωση" r:id="rId14" imgW="1152575" imgH="447764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0" y="1104"/>
                          <a:ext cx="1640" cy="6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83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105207"/>
              </p:ext>
            </p:extLst>
          </p:nvPr>
        </p:nvGraphicFramePr>
        <p:xfrm>
          <a:off x="6149975" y="3068960"/>
          <a:ext cx="2493963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4" name="Εξίσωση" r:id="rId16" imgW="1095525" imgH="552627" progId="Equation.3">
                  <p:embed/>
                </p:oleObj>
              </mc:Choice>
              <mc:Fallback>
                <p:oleObj name="Εξίσωση" r:id="rId16" imgW="1095525" imgH="552627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9975" y="3068960"/>
                        <a:ext cx="2493963" cy="1316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646165"/>
              </p:ext>
            </p:extLst>
          </p:nvPr>
        </p:nvGraphicFramePr>
        <p:xfrm>
          <a:off x="5738241" y="4941168"/>
          <a:ext cx="3370263" cy="109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5" name="Εξίσωση" r:id="rId18" imgW="1504850" imgH="447764" progId="Equation.3">
                  <p:embed/>
                </p:oleObj>
              </mc:Choice>
              <mc:Fallback>
                <p:oleObj name="Εξίσωση" r:id="rId18" imgW="1504850" imgH="447764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241" y="4941168"/>
                        <a:ext cx="3370263" cy="109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Ομάδα 5"/>
          <p:cNvGrpSpPr/>
          <p:nvPr/>
        </p:nvGrpSpPr>
        <p:grpSpPr>
          <a:xfrm>
            <a:off x="304800" y="1743199"/>
            <a:ext cx="2032000" cy="1381001"/>
            <a:chOff x="304800" y="1743199"/>
            <a:chExt cx="2032000" cy="1381001"/>
          </a:xfrm>
        </p:grpSpPr>
        <p:grpSp>
          <p:nvGrpSpPr>
            <p:cNvPr id="2" name="Group 23"/>
            <p:cNvGrpSpPr>
              <a:grpSpLocks/>
            </p:cNvGrpSpPr>
            <p:nvPr/>
          </p:nvGrpSpPr>
          <p:grpSpPr bwMode="auto">
            <a:xfrm>
              <a:off x="304800" y="1828800"/>
              <a:ext cx="2032000" cy="1295400"/>
              <a:chOff x="192" y="1152"/>
              <a:chExt cx="1280" cy="816"/>
            </a:xfrm>
          </p:grpSpPr>
          <p:sp>
            <p:nvSpPr>
              <p:cNvPr id="8212" name="Line 6"/>
              <p:cNvSpPr>
                <a:spLocks noChangeShapeType="1"/>
              </p:cNvSpPr>
              <p:nvPr/>
            </p:nvSpPr>
            <p:spPr bwMode="auto">
              <a:xfrm flipV="1">
                <a:off x="192" y="1248"/>
                <a:ext cx="1096" cy="720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13" name="Rectangle 7"/>
              <p:cNvSpPr>
                <a:spLocks noChangeArrowheads="1"/>
              </p:cNvSpPr>
              <p:nvPr/>
            </p:nvSpPr>
            <p:spPr bwMode="auto">
              <a:xfrm>
                <a:off x="1288" y="1152"/>
                <a:ext cx="184" cy="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l-GR" altLang="el-GR" sz="2400" b="1" i="1">
                    <a:solidFill>
                      <a:srgbClr val="FFFF00"/>
                    </a:solidFill>
                  </a:rPr>
                  <a:t>+s</a:t>
                </a:r>
                <a:endParaRPr lang="el-GR" altLang="el-GR" sz="2400" b="1" i="1">
                  <a:solidFill>
                    <a:srgbClr val="FFFF00"/>
                  </a:solidFill>
                  <a:latin typeface="Times New Roman Greek" charset="-95"/>
                </a:endParaRPr>
              </a:p>
            </p:txBody>
          </p:sp>
          <p:sp>
            <p:nvSpPr>
              <p:cNvPr id="8214" name="Rectangle 8"/>
              <p:cNvSpPr>
                <a:spLocks noChangeArrowheads="1"/>
              </p:cNvSpPr>
              <p:nvPr/>
            </p:nvSpPr>
            <p:spPr bwMode="auto">
              <a:xfrm rot="19598748">
                <a:off x="432" y="1452"/>
                <a:ext cx="240" cy="240"/>
              </a:xfrm>
              <a:prstGeom prst="rect">
                <a:avLst/>
              </a:prstGeom>
              <a:solidFill>
                <a:srgbClr val="CC6600"/>
              </a:solidFill>
              <a:ln w="12700">
                <a:solidFill>
                  <a:srgbClr val="CC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l-GR" altLang="el-GR" sz="2400"/>
              </a:p>
            </p:txBody>
          </p:sp>
          <p:sp>
            <p:nvSpPr>
              <p:cNvPr id="34825" name="Text Box 9"/>
              <p:cNvSpPr txBox="1">
                <a:spLocks noChangeArrowheads="1"/>
              </p:cNvSpPr>
              <p:nvPr/>
            </p:nvSpPr>
            <p:spPr bwMode="auto">
              <a:xfrm>
                <a:off x="480" y="1440"/>
                <a:ext cx="124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en-US" sz="2000" b="1" i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 Greek" charset="-95"/>
                  </a:rPr>
                  <a:t>m</a:t>
                </a:r>
                <a:endParaRPr lang="el-GR" sz="2000" b="1" i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 Greek" charset="-95"/>
                </a:endParaRPr>
              </a:p>
            </p:txBody>
          </p:sp>
          <p:sp>
            <p:nvSpPr>
              <p:cNvPr id="8216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624" y="1296"/>
                <a:ext cx="336" cy="24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 type="none" w="sm" len="sm"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899592" y="1743199"/>
              <a:ext cx="4700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FFFF00"/>
                  </a:solidFill>
                </a:rPr>
                <a:t>F</a:t>
              </a:r>
              <a:r>
                <a:rPr lang="en-US" b="1" baseline="-25000" dirty="0" smtClean="0">
                  <a:solidFill>
                    <a:srgbClr val="FFFF00"/>
                  </a:solidFill>
                </a:rPr>
                <a:t>s</a:t>
              </a:r>
              <a:endParaRPr lang="el-GR" b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7" name="Ομάδα 16"/>
          <p:cNvGrpSpPr/>
          <p:nvPr/>
        </p:nvGrpSpPr>
        <p:grpSpPr>
          <a:xfrm>
            <a:off x="2516263" y="2658936"/>
            <a:ext cx="3207865" cy="2178824"/>
            <a:chOff x="2444255" y="3491716"/>
            <a:chExt cx="3207865" cy="2178824"/>
          </a:xfrm>
        </p:grpSpPr>
        <p:grpSp>
          <p:nvGrpSpPr>
            <p:cNvPr id="9" name="Ομάδα 8"/>
            <p:cNvGrpSpPr/>
            <p:nvPr/>
          </p:nvGrpSpPr>
          <p:grpSpPr>
            <a:xfrm>
              <a:off x="2808112" y="3692525"/>
              <a:ext cx="2772000" cy="1707082"/>
              <a:chOff x="2664096" y="3491607"/>
              <a:chExt cx="2772000" cy="1908000"/>
            </a:xfrm>
          </p:grpSpPr>
          <p:cxnSp>
            <p:nvCxnSpPr>
              <p:cNvPr id="8" name="Ευθεία γραμμή σύνδεσης 7"/>
              <p:cNvCxnSpPr/>
              <p:nvPr/>
            </p:nvCxnSpPr>
            <p:spPr bwMode="auto">
              <a:xfrm>
                <a:off x="2667000" y="3491607"/>
                <a:ext cx="0" cy="1908000"/>
              </a:xfrm>
              <a:prstGeom prst="line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Ευθεία γραμμή σύνδεσης 28"/>
              <p:cNvCxnSpPr/>
              <p:nvPr/>
            </p:nvCxnSpPr>
            <p:spPr bwMode="auto">
              <a:xfrm rot="5400000">
                <a:off x="4050096" y="3998233"/>
                <a:ext cx="0" cy="2772000"/>
              </a:xfrm>
              <a:prstGeom prst="line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" name="TextBox 9"/>
            <p:cNvSpPr txBox="1"/>
            <p:nvPr/>
          </p:nvSpPr>
          <p:spPr>
            <a:xfrm>
              <a:off x="2444255" y="3491716"/>
              <a:ext cx="3978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r>
                <a:rPr lang="en-US" sz="1800" b="1" baseline="-25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el-G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77686" y="5301208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endParaRPr lang="el-G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Ελεύθερη σχεδίαση 10"/>
            <p:cNvSpPr/>
            <p:nvPr/>
          </p:nvSpPr>
          <p:spPr bwMode="auto">
            <a:xfrm flipH="1">
              <a:off x="3018622" y="3910988"/>
              <a:ext cx="2181339" cy="1230576"/>
            </a:xfrm>
            <a:custGeom>
              <a:avLst/>
              <a:gdLst>
                <a:gd name="connsiteX0" fmla="*/ 0 w 2181339"/>
                <a:gd name="connsiteY0" fmla="*/ 1024569 h 1176146"/>
                <a:gd name="connsiteX1" fmla="*/ 980501 w 2181339"/>
                <a:gd name="connsiteY1" fmla="*/ 1090670 h 1176146"/>
                <a:gd name="connsiteX2" fmla="*/ 2181339 w 2181339"/>
                <a:gd name="connsiteY2" fmla="*/ 0 h 1176146"/>
                <a:gd name="connsiteX3" fmla="*/ 2181339 w 2181339"/>
                <a:gd name="connsiteY3" fmla="*/ 0 h 1176146"/>
                <a:gd name="connsiteX0" fmla="*/ 0 w 2181339"/>
                <a:gd name="connsiteY0" fmla="*/ 1024569 h 1122459"/>
                <a:gd name="connsiteX1" fmla="*/ 980501 w 2181339"/>
                <a:gd name="connsiteY1" fmla="*/ 1090670 h 1122459"/>
                <a:gd name="connsiteX2" fmla="*/ 1283863 w 2181339"/>
                <a:gd name="connsiteY2" fmla="*/ 733628 h 1122459"/>
                <a:gd name="connsiteX3" fmla="*/ 2181339 w 2181339"/>
                <a:gd name="connsiteY3" fmla="*/ 0 h 1122459"/>
                <a:gd name="connsiteX4" fmla="*/ 2181339 w 2181339"/>
                <a:gd name="connsiteY4" fmla="*/ 0 h 1122459"/>
                <a:gd name="connsiteX0" fmla="*/ 0 w 2181339"/>
                <a:gd name="connsiteY0" fmla="*/ 1024569 h 1122459"/>
                <a:gd name="connsiteX1" fmla="*/ 980501 w 2181339"/>
                <a:gd name="connsiteY1" fmla="*/ 1090670 h 1122459"/>
                <a:gd name="connsiteX2" fmla="*/ 1283863 w 2181339"/>
                <a:gd name="connsiteY2" fmla="*/ 733628 h 1122459"/>
                <a:gd name="connsiteX3" fmla="*/ 1669453 w 2181339"/>
                <a:gd name="connsiteY3" fmla="*/ 546342 h 1122459"/>
                <a:gd name="connsiteX4" fmla="*/ 2181339 w 2181339"/>
                <a:gd name="connsiteY4" fmla="*/ 0 h 1122459"/>
                <a:gd name="connsiteX5" fmla="*/ 2181339 w 2181339"/>
                <a:gd name="connsiteY5" fmla="*/ 0 h 1122459"/>
                <a:gd name="connsiteX0" fmla="*/ 0 w 2181339"/>
                <a:gd name="connsiteY0" fmla="*/ 1024569 h 1127301"/>
                <a:gd name="connsiteX1" fmla="*/ 589800 w 2181339"/>
                <a:gd name="connsiteY1" fmla="*/ 1108203 h 1127301"/>
                <a:gd name="connsiteX2" fmla="*/ 980501 w 2181339"/>
                <a:gd name="connsiteY2" fmla="*/ 1090670 h 1127301"/>
                <a:gd name="connsiteX3" fmla="*/ 1283863 w 2181339"/>
                <a:gd name="connsiteY3" fmla="*/ 733628 h 1127301"/>
                <a:gd name="connsiteX4" fmla="*/ 1669453 w 2181339"/>
                <a:gd name="connsiteY4" fmla="*/ 546342 h 1127301"/>
                <a:gd name="connsiteX5" fmla="*/ 2181339 w 2181339"/>
                <a:gd name="connsiteY5" fmla="*/ 0 h 1127301"/>
                <a:gd name="connsiteX6" fmla="*/ 2181339 w 2181339"/>
                <a:gd name="connsiteY6" fmla="*/ 0 h 1127301"/>
                <a:gd name="connsiteX0" fmla="*/ 0 w 2181339"/>
                <a:gd name="connsiteY0" fmla="*/ 1024569 h 1230576"/>
                <a:gd name="connsiteX1" fmla="*/ 600817 w 2181339"/>
                <a:gd name="connsiteY1" fmla="*/ 1229388 h 1230576"/>
                <a:gd name="connsiteX2" fmla="*/ 980501 w 2181339"/>
                <a:gd name="connsiteY2" fmla="*/ 1090670 h 1230576"/>
                <a:gd name="connsiteX3" fmla="*/ 1283863 w 2181339"/>
                <a:gd name="connsiteY3" fmla="*/ 733628 h 1230576"/>
                <a:gd name="connsiteX4" fmla="*/ 1669453 w 2181339"/>
                <a:gd name="connsiteY4" fmla="*/ 546342 h 1230576"/>
                <a:gd name="connsiteX5" fmla="*/ 2181339 w 2181339"/>
                <a:gd name="connsiteY5" fmla="*/ 0 h 1230576"/>
                <a:gd name="connsiteX6" fmla="*/ 2181339 w 2181339"/>
                <a:gd name="connsiteY6" fmla="*/ 0 h 123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1339" h="1230576">
                  <a:moveTo>
                    <a:pt x="0" y="1024569"/>
                  </a:moveTo>
                  <a:cubicBezTo>
                    <a:pt x="98300" y="1038508"/>
                    <a:pt x="437400" y="1218371"/>
                    <a:pt x="600817" y="1229388"/>
                  </a:cubicBezTo>
                  <a:cubicBezTo>
                    <a:pt x="764234" y="1240405"/>
                    <a:pt x="866660" y="1173297"/>
                    <a:pt x="980501" y="1090670"/>
                  </a:cubicBezTo>
                  <a:cubicBezTo>
                    <a:pt x="1094342" y="1008043"/>
                    <a:pt x="1174546" y="837202"/>
                    <a:pt x="1283863" y="733628"/>
                  </a:cubicBezTo>
                  <a:cubicBezTo>
                    <a:pt x="1393180" y="630054"/>
                    <a:pt x="1519874" y="668613"/>
                    <a:pt x="1669453" y="546342"/>
                  </a:cubicBezTo>
                  <a:cubicBezTo>
                    <a:pt x="1819032" y="424071"/>
                    <a:pt x="2090516" y="78204"/>
                    <a:pt x="2181339" y="0"/>
                  </a:cubicBezTo>
                  <a:lnTo>
                    <a:pt x="2181339" y="0"/>
                  </a:lnTo>
                </a:path>
              </a:pathLst>
            </a:custGeom>
            <a:noFill/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8" name="Ομάδα 17"/>
          <p:cNvGrpSpPr/>
          <p:nvPr/>
        </p:nvGrpSpPr>
        <p:grpSpPr>
          <a:xfrm>
            <a:off x="3155856" y="3284984"/>
            <a:ext cx="1971393" cy="1584176"/>
            <a:chOff x="3083848" y="4117764"/>
            <a:chExt cx="1971393" cy="1584176"/>
          </a:xfrm>
        </p:grpSpPr>
        <p:cxnSp>
          <p:nvCxnSpPr>
            <p:cNvPr id="13" name="Ευθεία γραμμή σύνδεσης 12"/>
            <p:cNvCxnSpPr/>
            <p:nvPr/>
          </p:nvCxnSpPr>
          <p:spPr bwMode="auto">
            <a:xfrm>
              <a:off x="3235516" y="4117764"/>
              <a:ext cx="0" cy="129600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3083848" y="533260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n-US" sz="1800" b="1" baseline="-25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endParaRPr lang="el-G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8" name="Ευθεία γραμμή σύνδεσης 37"/>
            <p:cNvCxnSpPr/>
            <p:nvPr/>
          </p:nvCxnSpPr>
          <p:spPr bwMode="auto">
            <a:xfrm>
              <a:off x="4896203" y="5017996"/>
              <a:ext cx="0" cy="36000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4729511" y="532324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n-US" sz="1800" b="1" baseline="-25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endParaRPr lang="el-G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3452923" y="4490461"/>
            <a:ext cx="1371600" cy="72001"/>
            <a:chOff x="3380915" y="5301207"/>
            <a:chExt cx="1371600" cy="72001"/>
          </a:xfrm>
        </p:grpSpPr>
        <p:cxnSp>
          <p:nvCxnSpPr>
            <p:cNvPr id="15" name="Ευθεία γραμμή σύνδεσης 14"/>
            <p:cNvCxnSpPr/>
            <p:nvPr/>
          </p:nvCxnSpPr>
          <p:spPr bwMode="auto">
            <a:xfrm>
              <a:off x="3380915" y="5301207"/>
              <a:ext cx="0" cy="7200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Ευθεία γραμμή σύνδεσης 41"/>
            <p:cNvCxnSpPr/>
            <p:nvPr/>
          </p:nvCxnSpPr>
          <p:spPr bwMode="auto">
            <a:xfrm>
              <a:off x="3533315" y="5301208"/>
              <a:ext cx="0" cy="7200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Ευθεία γραμμή σύνδεσης 42"/>
            <p:cNvCxnSpPr/>
            <p:nvPr/>
          </p:nvCxnSpPr>
          <p:spPr bwMode="auto">
            <a:xfrm>
              <a:off x="3685715" y="5301208"/>
              <a:ext cx="0" cy="7200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Ευθεία γραμμή σύνδεσης 43"/>
            <p:cNvCxnSpPr/>
            <p:nvPr/>
          </p:nvCxnSpPr>
          <p:spPr bwMode="auto">
            <a:xfrm>
              <a:off x="3838115" y="5301208"/>
              <a:ext cx="0" cy="7200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Ευθεία γραμμή σύνδεσης 44"/>
            <p:cNvCxnSpPr/>
            <p:nvPr/>
          </p:nvCxnSpPr>
          <p:spPr bwMode="auto">
            <a:xfrm>
              <a:off x="3990515" y="5301208"/>
              <a:ext cx="0" cy="7200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Ευθεία γραμμή σύνδεσης 45"/>
            <p:cNvCxnSpPr/>
            <p:nvPr/>
          </p:nvCxnSpPr>
          <p:spPr bwMode="auto">
            <a:xfrm>
              <a:off x="4142915" y="5301208"/>
              <a:ext cx="0" cy="7200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Ευθεία γραμμή σύνδεσης 46"/>
            <p:cNvCxnSpPr/>
            <p:nvPr/>
          </p:nvCxnSpPr>
          <p:spPr bwMode="auto">
            <a:xfrm>
              <a:off x="4295315" y="5301208"/>
              <a:ext cx="0" cy="7200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8" name="Ευθεία γραμμή σύνδεσης 47"/>
            <p:cNvCxnSpPr/>
            <p:nvPr/>
          </p:nvCxnSpPr>
          <p:spPr bwMode="auto">
            <a:xfrm>
              <a:off x="4447715" y="5301208"/>
              <a:ext cx="0" cy="7200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Ευθεία γραμμή σύνδεσης 48"/>
            <p:cNvCxnSpPr/>
            <p:nvPr/>
          </p:nvCxnSpPr>
          <p:spPr bwMode="auto">
            <a:xfrm>
              <a:off x="4600115" y="5301208"/>
              <a:ext cx="0" cy="7200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Ευθεία γραμμή σύνδεσης 49"/>
            <p:cNvCxnSpPr/>
            <p:nvPr/>
          </p:nvCxnSpPr>
          <p:spPr bwMode="auto">
            <a:xfrm>
              <a:off x="4752515" y="5301208"/>
              <a:ext cx="0" cy="72000"/>
            </a:xfrm>
            <a:prstGeom prst="line">
              <a:avLst/>
            </a:prstGeom>
            <a:solidFill>
              <a:srgbClr val="FF0000"/>
            </a:solidFill>
            <a:ln w="1905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Ομάδα 13"/>
          <p:cNvGrpSpPr/>
          <p:nvPr/>
        </p:nvGrpSpPr>
        <p:grpSpPr>
          <a:xfrm>
            <a:off x="2504189" y="3534059"/>
            <a:ext cx="1527464" cy="1335101"/>
            <a:chOff x="2504189" y="3534059"/>
            <a:chExt cx="1527464" cy="1335101"/>
          </a:xfrm>
        </p:grpSpPr>
        <p:cxnSp>
          <p:nvCxnSpPr>
            <p:cNvPr id="12" name="Ευθεία γραμμή σύνδεσης 11"/>
            <p:cNvCxnSpPr/>
            <p:nvPr/>
          </p:nvCxnSpPr>
          <p:spPr bwMode="auto">
            <a:xfrm>
              <a:off x="3811287" y="3789040"/>
              <a:ext cx="0" cy="771943"/>
            </a:xfrm>
            <a:prstGeom prst="line">
              <a:avLst/>
            </a:prstGeom>
            <a:solidFill>
              <a:srgbClr val="FF0000"/>
            </a:solidFill>
            <a:ln w="12700" cap="flat" cmpd="sng" algn="ctr">
              <a:solidFill>
                <a:srgbClr val="FFC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53" name="Ομάδα 52"/>
            <p:cNvGrpSpPr/>
            <p:nvPr/>
          </p:nvGrpSpPr>
          <p:grpSpPr>
            <a:xfrm>
              <a:off x="2504189" y="3534059"/>
              <a:ext cx="1527464" cy="1335101"/>
              <a:chOff x="2526223" y="3534059"/>
              <a:chExt cx="1527464" cy="1335101"/>
            </a:xfrm>
          </p:grpSpPr>
          <p:grpSp>
            <p:nvGrpSpPr>
              <p:cNvPr id="21" name="Ομάδα 20"/>
              <p:cNvGrpSpPr/>
              <p:nvPr/>
            </p:nvGrpSpPr>
            <p:grpSpPr>
              <a:xfrm>
                <a:off x="3663836" y="4499828"/>
                <a:ext cx="389851" cy="369332"/>
                <a:chOff x="3864744" y="5341230"/>
                <a:chExt cx="389851" cy="369332"/>
              </a:xfrm>
            </p:grpSpPr>
            <p:cxnSp>
              <p:nvCxnSpPr>
                <p:cNvPr id="20" name="Ευθεία γραμμή σύνδεσης 19"/>
                <p:cNvCxnSpPr/>
                <p:nvPr/>
              </p:nvCxnSpPr>
              <p:spPr bwMode="auto">
                <a:xfrm>
                  <a:off x="3990515" y="5381275"/>
                  <a:ext cx="152400" cy="0"/>
                </a:xfrm>
                <a:prstGeom prst="line">
                  <a:avLst/>
                </a:prstGeom>
                <a:solidFill>
                  <a:srgbClr val="FF0000"/>
                </a:solidFill>
                <a:ln w="28575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56" name="TextBox 55"/>
                <p:cNvSpPr txBox="1"/>
                <p:nvPr/>
              </p:nvSpPr>
              <p:spPr>
                <a:xfrm>
                  <a:off x="3864744" y="5341230"/>
                  <a:ext cx="3898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b="1" i="1" dirty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ds</a:t>
                  </a:r>
                  <a:endParaRPr lang="el-GR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5" name="Ομάδα 24"/>
              <p:cNvGrpSpPr/>
              <p:nvPr/>
            </p:nvGrpSpPr>
            <p:grpSpPr>
              <a:xfrm>
                <a:off x="2526223" y="3534059"/>
                <a:ext cx="1325737" cy="369332"/>
                <a:chOff x="2454063" y="4844533"/>
                <a:chExt cx="1325737" cy="369332"/>
              </a:xfrm>
            </p:grpSpPr>
            <p:cxnSp>
              <p:nvCxnSpPr>
                <p:cNvPr id="24" name="Ευθεία γραμμή σύνδεσης 23"/>
                <p:cNvCxnSpPr/>
                <p:nvPr/>
              </p:nvCxnSpPr>
              <p:spPr bwMode="auto">
                <a:xfrm flipH="1">
                  <a:off x="2771800" y="5087134"/>
                  <a:ext cx="1008000" cy="0"/>
                </a:xfrm>
                <a:prstGeom prst="line">
                  <a:avLst/>
                </a:prstGeom>
                <a:solidFill>
                  <a:srgbClr val="FF0000"/>
                </a:solidFill>
                <a:ln w="12700" cap="flat" cmpd="sng" algn="ctr">
                  <a:solidFill>
                    <a:srgbClr val="FFC00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61" name="TextBox 60"/>
                <p:cNvSpPr txBox="1"/>
                <p:nvPr/>
              </p:nvSpPr>
              <p:spPr>
                <a:xfrm>
                  <a:off x="2454063" y="4844533"/>
                  <a:ext cx="397865" cy="369332"/>
                </a:xfrm>
                <a:prstGeom prst="rect">
                  <a:avLst/>
                </a:prstGeom>
                <a:noFill/>
                <a:ln w="127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b="1" i="1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F</a:t>
                  </a:r>
                  <a:r>
                    <a:rPr lang="en-US" sz="1800" b="1" baseline="-25000" dirty="0" smtClean="0">
                      <a:solidFill>
                        <a:srgbClr val="FFC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</a:t>
                  </a:r>
                  <a:endParaRPr lang="el-GR" b="1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58" name="Ομάδα 57"/>
          <p:cNvGrpSpPr/>
          <p:nvPr/>
        </p:nvGrpSpPr>
        <p:grpSpPr>
          <a:xfrm>
            <a:off x="3306086" y="3345975"/>
            <a:ext cx="1649906" cy="1604485"/>
            <a:chOff x="3306086" y="3345975"/>
            <a:chExt cx="1649906" cy="1604485"/>
          </a:xfrm>
        </p:grpSpPr>
        <p:grpSp>
          <p:nvGrpSpPr>
            <p:cNvPr id="57" name="Ομάδα 56"/>
            <p:cNvGrpSpPr/>
            <p:nvPr/>
          </p:nvGrpSpPr>
          <p:grpSpPr>
            <a:xfrm>
              <a:off x="3306086" y="3345975"/>
              <a:ext cx="1649906" cy="1202616"/>
              <a:chOff x="3306086" y="3345975"/>
              <a:chExt cx="1649906" cy="1202616"/>
            </a:xfrm>
          </p:grpSpPr>
          <p:sp>
            <p:nvSpPr>
              <p:cNvPr id="22" name="Ορθογώνιο 21"/>
              <p:cNvSpPr/>
              <p:nvPr/>
            </p:nvSpPr>
            <p:spPr bwMode="auto">
              <a:xfrm>
                <a:off x="4220951" y="4141735"/>
                <a:ext cx="133200" cy="396000"/>
              </a:xfrm>
              <a:prstGeom prst="rect">
                <a:avLst/>
              </a:prstGeom>
              <a:solidFill>
                <a:srgbClr val="FFFF99"/>
              </a:solidFill>
              <a:ln w="12700" cap="flat" cmpd="sng" algn="ctr">
                <a:solidFill>
                  <a:srgbClr val="FFFF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1" name="Ορθογώνιο 70"/>
              <p:cNvSpPr/>
              <p:nvPr/>
            </p:nvSpPr>
            <p:spPr bwMode="auto">
              <a:xfrm>
                <a:off x="3306086" y="3345975"/>
                <a:ext cx="151200" cy="1195200"/>
              </a:xfrm>
              <a:prstGeom prst="rect">
                <a:avLst/>
              </a:prstGeom>
              <a:solidFill>
                <a:srgbClr val="FFFF99"/>
              </a:solidFill>
              <a:ln w="12700" cap="flat" cmpd="sng" algn="ctr">
                <a:solidFill>
                  <a:srgbClr val="FFFF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2" name="Ορθογώνιο 71"/>
              <p:cNvSpPr/>
              <p:nvPr/>
            </p:nvSpPr>
            <p:spPr bwMode="auto">
              <a:xfrm>
                <a:off x="3458486" y="3501008"/>
                <a:ext cx="133200" cy="1044000"/>
              </a:xfrm>
              <a:prstGeom prst="rect">
                <a:avLst/>
              </a:prstGeom>
              <a:solidFill>
                <a:srgbClr val="FFFF99"/>
              </a:solidFill>
              <a:ln w="12700" cap="flat" cmpd="sng" algn="ctr">
                <a:solidFill>
                  <a:srgbClr val="FFFF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3" name="Ορθογώνιο 72"/>
              <p:cNvSpPr/>
              <p:nvPr/>
            </p:nvSpPr>
            <p:spPr bwMode="auto">
              <a:xfrm>
                <a:off x="3599869" y="3645024"/>
                <a:ext cx="151200" cy="900000"/>
              </a:xfrm>
              <a:prstGeom prst="rect">
                <a:avLst/>
              </a:prstGeom>
              <a:solidFill>
                <a:srgbClr val="FFFF99"/>
              </a:solidFill>
              <a:ln w="12700" cap="flat" cmpd="sng" algn="ctr">
                <a:solidFill>
                  <a:srgbClr val="FFFF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5" name="Ορθογώνιο 74"/>
              <p:cNvSpPr/>
              <p:nvPr/>
            </p:nvSpPr>
            <p:spPr bwMode="auto">
              <a:xfrm>
                <a:off x="3915473" y="3800057"/>
                <a:ext cx="144000" cy="745200"/>
              </a:xfrm>
              <a:prstGeom prst="rect">
                <a:avLst/>
              </a:prstGeom>
              <a:solidFill>
                <a:srgbClr val="FFFF99"/>
              </a:solidFill>
              <a:ln w="12700" cap="flat" cmpd="sng" algn="ctr">
                <a:solidFill>
                  <a:srgbClr val="FFFF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6" name="Ορθογώνιο 75"/>
              <p:cNvSpPr/>
              <p:nvPr/>
            </p:nvSpPr>
            <p:spPr bwMode="auto">
              <a:xfrm>
                <a:off x="4067871" y="3961912"/>
                <a:ext cx="144000" cy="583200"/>
              </a:xfrm>
              <a:prstGeom prst="rect">
                <a:avLst/>
              </a:prstGeom>
              <a:solidFill>
                <a:srgbClr val="FFFF99"/>
              </a:solidFill>
              <a:ln w="12700" cap="flat" cmpd="sng" algn="ctr">
                <a:solidFill>
                  <a:srgbClr val="FFFF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7" name="Ορθογώνιο 76"/>
              <p:cNvSpPr/>
              <p:nvPr/>
            </p:nvSpPr>
            <p:spPr bwMode="auto">
              <a:xfrm>
                <a:off x="4353164" y="4246360"/>
                <a:ext cx="133200" cy="291600"/>
              </a:xfrm>
              <a:prstGeom prst="rect">
                <a:avLst/>
              </a:prstGeom>
              <a:solidFill>
                <a:srgbClr val="FFFF99"/>
              </a:solidFill>
              <a:ln w="12700" cap="flat" cmpd="sng" algn="ctr">
                <a:solidFill>
                  <a:srgbClr val="FFFF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8" name="Ορθογώνιο 77"/>
              <p:cNvSpPr/>
              <p:nvPr/>
            </p:nvSpPr>
            <p:spPr bwMode="auto">
              <a:xfrm>
                <a:off x="4499992" y="4293096"/>
                <a:ext cx="144000" cy="252000"/>
              </a:xfrm>
              <a:prstGeom prst="rect">
                <a:avLst/>
              </a:prstGeom>
              <a:solidFill>
                <a:srgbClr val="FFFF99"/>
              </a:solidFill>
              <a:ln w="12700" cap="flat" cmpd="sng" algn="ctr">
                <a:solidFill>
                  <a:srgbClr val="FFFF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79" name="Ορθογώνιο 78"/>
              <p:cNvSpPr/>
              <p:nvPr/>
            </p:nvSpPr>
            <p:spPr bwMode="auto">
              <a:xfrm>
                <a:off x="4652392" y="4293096"/>
                <a:ext cx="144000" cy="252000"/>
              </a:xfrm>
              <a:prstGeom prst="rect">
                <a:avLst/>
              </a:prstGeom>
              <a:solidFill>
                <a:srgbClr val="FFFF99"/>
              </a:solidFill>
              <a:ln w="12700" cap="flat" cmpd="sng" algn="ctr">
                <a:solidFill>
                  <a:srgbClr val="FFFF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80" name="Ορθογώνιο 79"/>
              <p:cNvSpPr/>
              <p:nvPr/>
            </p:nvSpPr>
            <p:spPr bwMode="auto">
              <a:xfrm>
                <a:off x="4804792" y="4246191"/>
                <a:ext cx="151200" cy="302400"/>
              </a:xfrm>
              <a:prstGeom prst="rect">
                <a:avLst/>
              </a:prstGeom>
              <a:solidFill>
                <a:srgbClr val="FFFF99"/>
              </a:solidFill>
              <a:ln w="12700" cap="flat" cmpd="sng" algn="ctr">
                <a:solidFill>
                  <a:srgbClr val="FFFF99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l-GR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3563888" y="4581128"/>
              <a:ext cx="1208984" cy="369332"/>
            </a:xfrm>
            <a:prstGeom prst="rect">
              <a:avLst/>
            </a:prstGeom>
            <a:solidFill>
              <a:srgbClr val="0000CC"/>
            </a:solidFill>
          </p:spPr>
          <p:txBody>
            <a:bodyPr wrap="none" rtlCol="0">
              <a:spAutoFit/>
            </a:bodyPr>
            <a:lstStyle/>
            <a:p>
              <a:r>
                <a:rPr lang="el-GR" sz="1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</a:t>
              </a:r>
              <a:r>
                <a:rPr lang="en-US" sz="18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l-GR" sz="18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=</a:t>
              </a:r>
              <a:r>
                <a:rPr lang="el-GR" sz="18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8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n-US" sz="1800" b="1" i="1" baseline="-25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</a:t>
              </a:r>
              <a:r>
                <a:rPr lang="en-US" sz="1800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– </a:t>
              </a:r>
              <a:r>
                <a:rPr lang="en-US" sz="1800" b="1" i="1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n-US" sz="1800" b="1" i="1" baseline="-25000" dirty="0" err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</a:t>
              </a:r>
              <a:r>
                <a:rPr lang="en-US" sz="1800" b="1" i="1" baseline="-250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endParaRPr lang="el-G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5" name="Ομάδα 54"/>
          <p:cNvGrpSpPr/>
          <p:nvPr/>
        </p:nvGrpSpPr>
        <p:grpSpPr>
          <a:xfrm>
            <a:off x="3712712" y="2530676"/>
            <a:ext cx="193216" cy="2025590"/>
            <a:chOff x="3703053" y="2530676"/>
            <a:chExt cx="193216" cy="2025590"/>
          </a:xfrm>
        </p:grpSpPr>
        <p:sp>
          <p:nvSpPr>
            <p:cNvPr id="74" name="Ορθογώνιο 73"/>
            <p:cNvSpPr/>
            <p:nvPr/>
          </p:nvSpPr>
          <p:spPr bwMode="auto">
            <a:xfrm>
              <a:off x="3752269" y="3739066"/>
              <a:ext cx="144000" cy="817200"/>
            </a:xfrm>
            <a:prstGeom prst="rect">
              <a:avLst/>
            </a:prstGeom>
            <a:solidFill>
              <a:srgbClr val="FFFF99"/>
            </a:solidFill>
            <a:ln w="12700" cap="flat" cmpd="sng" algn="ctr">
              <a:solidFill>
                <a:srgbClr val="FFFF9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8" name="Ευθύγραμμο βέλος σύνδεσης 27"/>
            <p:cNvCxnSpPr/>
            <p:nvPr/>
          </p:nvCxnSpPr>
          <p:spPr bwMode="auto">
            <a:xfrm>
              <a:off x="3703053" y="2530676"/>
              <a:ext cx="100722" cy="1436034"/>
            </a:xfrm>
            <a:prstGeom prst="straightConnector1">
              <a:avLst/>
            </a:prstGeom>
            <a:solidFill>
              <a:srgbClr val="FF000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347864" y="3789040"/>
                <a:ext cx="794641" cy="771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l-GR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l-GR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𝒅𝒔</m:t>
                          </m:r>
                        </m:e>
                      </m:nary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3789040"/>
                <a:ext cx="794641" cy="77194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7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20" grpId="0" autoUpdateAnimBg="0"/>
      <p:bldP spid="34821" grpId="0" autoUpdateAnimBg="0"/>
      <p:bldP spid="34828" grpId="0" autoUpdateAnimBg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14400" y="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>
                <a:solidFill>
                  <a:schemeClr val="bg1"/>
                </a:solidFill>
              </a:rPr>
              <a:t>2</a:t>
            </a:r>
            <a:r>
              <a:rPr lang="el-GR" altLang="el-GR" sz="2800" b="1" dirty="0">
                <a:solidFill>
                  <a:schemeClr val="bg1"/>
                </a:solidFill>
              </a:rPr>
              <a:t>.  ΕΡΓΟ ΚΑΙ ΚΙΝΗΤΙΚΗ ΕΝΕΡΓΕΙΑ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841375"/>
            <a:ext cx="20383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ΑΠΟΔΕΙΞΑΜΕ: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057400" y="533400"/>
          <a:ext cx="3370263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6" name="Εξίσωση" r:id="rId3" imgW="1504850" imgH="447764" progId="Equation.3">
                  <p:embed/>
                </p:oleObj>
              </mc:Choice>
              <mc:Fallback>
                <p:oleObj name="Εξίσωση" r:id="rId3" imgW="1504850" imgH="44776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33400"/>
                        <a:ext cx="3370263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0" y="2057400"/>
            <a:ext cx="7604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rPr>
              <a:t>s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rPr>
              <a:t> 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  <a:sym typeface="Symbol" pitchFamily="18" charset="2"/>
              </a:rPr>
              <a:t> </a:t>
            </a:r>
            <a:r>
              <a:rPr lang="en-US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  <a:sym typeface="Symbol" pitchFamily="18" charset="2"/>
              </a:rPr>
              <a:t>x</a:t>
            </a: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rPr>
              <a:t>:</a:t>
            </a:r>
          </a:p>
        </p:txBody>
      </p:sp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887413" y="1752600"/>
          <a:ext cx="34258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7" name="Εξίσωση" r:id="rId5" imgW="1533575" imgH="447764" progId="Equation.3">
                  <p:embed/>
                </p:oleObj>
              </mc:Choice>
              <mc:Fallback>
                <p:oleObj name="Εξίσωση" r:id="rId5" imgW="1533575" imgH="447764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1752600"/>
                        <a:ext cx="3425825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350" y="3276600"/>
            <a:ext cx="746125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rPr>
              <a:t>s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rPr>
              <a:t> 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  <a:sym typeface="Symbol" pitchFamily="18" charset="2"/>
              </a:rPr>
              <a:t> </a:t>
            </a:r>
            <a:r>
              <a:rPr lang="en-US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  <a:sym typeface="Symbol" pitchFamily="18" charset="2"/>
              </a:rPr>
              <a:t>y</a:t>
            </a: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rPr>
              <a:t>:</a:t>
            </a:r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874713" y="2971800"/>
          <a:ext cx="34512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8" name="Εξίσωση" r:id="rId7" imgW="1543150" imgH="447764" progId="Equation.3">
                  <p:embed/>
                </p:oleObj>
              </mc:Choice>
              <mc:Fallback>
                <p:oleObj name="Εξίσωση" r:id="rId7" imgW="1543150" imgH="44776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971800"/>
                        <a:ext cx="3451225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14288" y="4495800"/>
            <a:ext cx="7318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rPr>
              <a:t>s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rPr>
              <a:t> </a:t>
            </a: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  <a:sym typeface="Symbol" pitchFamily="18" charset="2"/>
              </a:rPr>
              <a:t> </a:t>
            </a:r>
            <a:r>
              <a:rPr lang="en-US" sz="2000" b="1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  <a:sym typeface="Symbol" pitchFamily="18" charset="2"/>
              </a:rPr>
              <a:t>z</a:t>
            </a:r>
            <a:r>
              <a:rPr lang="el-GR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 Greek" charset="-95"/>
              </a:rPr>
              <a:t>:</a:t>
            </a:r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901700" y="4191000"/>
          <a:ext cx="33972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9" name="Εξίσωση" r:id="rId9" imgW="1514425" imgH="447764" progId="Equation.3">
                  <p:embed/>
                </p:oleObj>
              </mc:Choice>
              <mc:Fallback>
                <p:oleObj name="Εξίσωση" r:id="rId9" imgW="1514425" imgH="44776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4191000"/>
                        <a:ext cx="339725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Line 11"/>
          <p:cNvSpPr>
            <a:spLocks noChangeShapeType="1"/>
          </p:cNvSpPr>
          <p:nvPr/>
        </p:nvSpPr>
        <p:spPr bwMode="auto">
          <a:xfrm flipV="1">
            <a:off x="0" y="5257800"/>
            <a:ext cx="91440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0" y="5334000"/>
          <a:ext cx="37274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0" name="Εξίσωση" r:id="rId11" imgW="1666825" imgH="447764" progId="Equation.3">
                  <p:embed/>
                </p:oleObj>
              </mc:Choice>
              <mc:Fallback>
                <p:oleObj name="Εξίσωση" r:id="rId11" imgW="1666825" imgH="447764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334000"/>
                        <a:ext cx="372745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5" name="Object 15"/>
          <p:cNvGraphicFramePr>
            <a:graphicFrameLocks noChangeAspect="1"/>
          </p:cNvGraphicFramePr>
          <p:nvPr/>
        </p:nvGraphicFramePr>
        <p:xfrm>
          <a:off x="3775075" y="5410200"/>
          <a:ext cx="51530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1" name="Εξίσωση" r:id="rId13" imgW="2333475" imgH="333331" progId="Equation.3">
                  <p:embed/>
                </p:oleObj>
              </mc:Choice>
              <mc:Fallback>
                <p:oleObj name="Εξίσωση" r:id="rId13" imgW="2333475" imgH="33333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5410200"/>
                        <a:ext cx="51530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8" name="AutoShape 18"/>
          <p:cNvSpPr>
            <a:spLocks/>
          </p:cNvSpPr>
          <p:nvPr/>
        </p:nvSpPr>
        <p:spPr bwMode="auto">
          <a:xfrm rot="5400000">
            <a:off x="5143500" y="54483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  <p:graphicFrame>
        <p:nvGraphicFramePr>
          <p:cNvPr id="35859" name="Object 19"/>
          <p:cNvGraphicFramePr>
            <a:graphicFrameLocks noChangeAspect="1"/>
          </p:cNvGraphicFramePr>
          <p:nvPr/>
        </p:nvGraphicFramePr>
        <p:xfrm>
          <a:off x="7848600" y="6337300"/>
          <a:ext cx="3841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2" name="Εξίσωση" r:id="rId15" imgW="123675" imgH="181019" progId="Equation.3">
                  <p:embed/>
                </p:oleObj>
              </mc:Choice>
              <mc:Fallback>
                <p:oleObj name="Εξίσωση" r:id="rId15" imgW="123675" imgH="18101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6337300"/>
                        <a:ext cx="3841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60" name="Object 20"/>
          <p:cNvGraphicFramePr>
            <a:graphicFrameLocks noChangeAspect="1"/>
          </p:cNvGraphicFramePr>
          <p:nvPr/>
        </p:nvGraphicFramePr>
        <p:xfrm>
          <a:off x="5092700" y="6324600"/>
          <a:ext cx="411163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" name="Εξίσωση" r:id="rId17" imgW="133250" imgH="200158" progId="Equation.3">
                  <p:embed/>
                </p:oleObj>
              </mc:Choice>
              <mc:Fallback>
                <p:oleObj name="Εξίσωση" r:id="rId17" imgW="133250" imgH="200158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6324600"/>
                        <a:ext cx="411163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1" name="AutoShape 21"/>
          <p:cNvSpPr>
            <a:spLocks/>
          </p:cNvSpPr>
          <p:nvPr/>
        </p:nvSpPr>
        <p:spPr bwMode="auto">
          <a:xfrm rot="5400000">
            <a:off x="7848600" y="5486400"/>
            <a:ext cx="304800" cy="1524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90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l-GR" altLang="el-G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autoUpdateAnimBg="0"/>
      <p:bldP spid="35847" grpId="0" autoUpdateAnimBg="0"/>
      <p:bldP spid="35849" grpId="0" autoUpdateAnimBg="0"/>
      <p:bldP spid="35851" grpId="0" animBg="1"/>
      <p:bldP spid="35858" grpId="0" animBg="1"/>
      <p:bldP spid="358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14400" y="0"/>
            <a:ext cx="739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2800" b="1" dirty="0">
                <a:solidFill>
                  <a:schemeClr val="bg1"/>
                </a:solidFill>
              </a:rPr>
              <a:t>2</a:t>
            </a:r>
            <a:r>
              <a:rPr lang="el-GR" altLang="el-GR" sz="2800" b="1" dirty="0">
                <a:solidFill>
                  <a:schemeClr val="bg1"/>
                </a:solidFill>
              </a:rPr>
              <a:t>.  ΕΡΓΟ ΚΑΙ ΚΙΝΗΤΙΚΗ ΕΝΕΡΓΕΙΑ</a:t>
            </a:r>
            <a:endParaRPr lang="el-GR" altLang="el-GR" sz="2800" b="1" dirty="0">
              <a:solidFill>
                <a:schemeClr val="bg1"/>
              </a:solidFill>
              <a:latin typeface="Times New Roman Greek" charset="-95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0" y="765175"/>
            <a:ext cx="20383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ΑΠΟΔΕΙΞΑΜΕ: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981200" y="457200"/>
          <a:ext cx="372745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5" name="Εξίσωση" r:id="rId3" imgW="1666825" imgH="447764" progId="Equation.3">
                  <p:embed/>
                </p:oleObj>
              </mc:Choice>
              <mc:Fallback>
                <p:oleObj name="Εξίσωση" r:id="rId3" imgW="1666825" imgH="447764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57200"/>
                        <a:ext cx="3727450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5715000" y="609600"/>
          <a:ext cx="210978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6" name="Εξίσωση" r:id="rId5" imgW="923975" imgH="333331" progId="Equation.3">
                  <p:embed/>
                </p:oleObj>
              </mc:Choice>
              <mc:Fallback>
                <p:oleObj name="Εξίσωση" r:id="rId5" imgW="923975" imgH="33333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609600"/>
                        <a:ext cx="210978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0" y="1412776"/>
            <a:ext cx="11699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ΙΣΧΥΕΙ:</a:t>
            </a:r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0" y="2996952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920340" y="457200"/>
            <a:ext cx="6233059" cy="3979880"/>
            <a:chOff x="1152" y="288"/>
            <a:chExt cx="3984" cy="3145"/>
          </a:xfrm>
        </p:grpSpPr>
        <p:sp>
          <p:nvSpPr>
            <p:cNvPr id="10269" name="Oval 18"/>
            <p:cNvSpPr>
              <a:spLocks noChangeArrowheads="1"/>
            </p:cNvSpPr>
            <p:nvPr/>
          </p:nvSpPr>
          <p:spPr bwMode="auto">
            <a:xfrm>
              <a:off x="1152" y="288"/>
              <a:ext cx="3984" cy="912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p:sp>
          <p:nvSpPr>
            <p:cNvPr id="10270" name="Line 19"/>
            <p:cNvSpPr>
              <a:spLocks noChangeShapeType="1"/>
            </p:cNvSpPr>
            <p:nvPr/>
          </p:nvSpPr>
          <p:spPr bwMode="auto">
            <a:xfrm flipH="1">
              <a:off x="1391" y="1200"/>
              <a:ext cx="1201" cy="223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5496" y="4221088"/>
                <a:ext cx="4864729" cy="11268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sub>
                          </m:sSub>
                        </m:e>
                      </m:nary>
                      <m:acc>
                        <m:accPr>
                          <m:chr m:val="̂"/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𝒊</m:t>
                          </m:r>
                        </m:e>
                      </m:acc>
                      <m:r>
                        <a:rPr lang="el-GR" sz="20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sub>
                          </m:sSub>
                        </m:e>
                      </m:nary>
                      <m:acc>
                        <m:accPr>
                          <m:chr m:val="̂"/>
                          <m:ctrlP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𝒋</m:t>
                          </m:r>
                        </m:e>
                      </m:acc>
                      <m:r>
                        <a:rPr lang="el-GR" sz="2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brk m:alnAt="24"/>
                                    </m:rPr>
                                    <a:rPr lang="en-US" sz="2000" b="1" i="1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sSub>
                            <m:sSubPr>
                              <m:ctrlPr>
                                <a:rPr lang="el-GR" sz="2000" b="1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sub>
                          </m:sSub>
                        </m:e>
                      </m:nary>
                      <m:acc>
                        <m:accPr>
                          <m:chr m:val="̂"/>
                          <m:ctrlP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𝒌</m:t>
                          </m:r>
                        </m:e>
                      </m:acc>
                      <m:r>
                        <a:rPr lang="el-GR" sz="2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𝒓</m:t>
                          </m:r>
                        </m:e>
                      </m:acc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221088"/>
                <a:ext cx="4864729" cy="11268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66539" y="5746397"/>
                <a:ext cx="2485581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sSubSup>
                        <m:sSubSup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539" y="5746397"/>
                <a:ext cx="2485581" cy="6685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13215" y="5517232"/>
                <a:ext cx="3217063" cy="1126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2000" b="1" i="1" smtClean="0">
                                      <a:solidFill>
                                        <a:srgbClr val="FFFF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FFFF00"/>
                                      </a:solidFill>
                                      <a:latin typeface="Cambria Math"/>
                                    </a:rPr>
                                    <m:t>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𝒇</m:t>
                              </m:r>
                            </m:sub>
                          </m:sSub>
                        </m:sup>
                        <m:e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l-GR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e>
                          </m:acc>
                          <m:r>
                            <m:rPr>
                              <m:brk m:alnAt="24"/>
                            </m:r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𝒚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𝒋</m:t>
                              </m:r>
                            </m:e>
                          </m:acc>
                          <m:r>
                            <m:rPr>
                              <m:brk m:alnAt="24"/>
                            </m:r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𝒛</m:t>
                              </m:r>
                            </m:sub>
                          </m:sSub>
                          <m:acc>
                            <m:accPr>
                              <m:chr m:val="̂"/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</m:acc>
                          <m:r>
                            <m:rPr>
                              <m:brk m:alnAt="24"/>
                            </m:r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  <a:ea typeface="Cambria Math"/>
                            </a:rPr>
                            <m:t>𝒅</m:t>
                          </m:r>
                          <m:acc>
                            <m:accPr>
                              <m:chr m:val="⃗"/>
                              <m:ctrlP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sz="2000" b="1" i="1" smtClean="0">
                                  <a:solidFill>
                                    <a:srgbClr val="FFFF00"/>
                                  </a:solidFill>
                                  <a:latin typeface="Cambria Math"/>
                                  <a:ea typeface="Cambria Math"/>
                                </a:rPr>
                                <m:t>𝒓</m:t>
                              </m:r>
                            </m:e>
                          </m:acc>
                        </m:e>
                      </m:nary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215" y="5517232"/>
                <a:ext cx="3217063" cy="112684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88024" y="4437112"/>
                <a:ext cx="1908000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𝒇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  <m:r>
                        <a:rPr lang="en-US" sz="2000" b="1" i="1" smtClean="0">
                          <a:solidFill>
                            <a:srgbClr val="FFFF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2000" b="1" i="1">
                          <a:solidFill>
                            <a:srgbClr val="FFFF00"/>
                          </a:solidFill>
                          <a:latin typeface="Cambria Math"/>
                        </a:rPr>
                        <m:t>𝒎</m:t>
                      </m:r>
                      <m:sSubSup>
                        <m:sSubSupPr>
                          <m:ctrlP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l-GR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𝝊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l-GR" sz="2000" b="1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437112"/>
                <a:ext cx="1908000" cy="66851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Ομάδα 10"/>
          <p:cNvGrpSpPr/>
          <p:nvPr/>
        </p:nvGrpSpPr>
        <p:grpSpPr>
          <a:xfrm>
            <a:off x="31927" y="1844824"/>
            <a:ext cx="2844000" cy="1044000"/>
            <a:chOff x="31928" y="1844824"/>
            <a:chExt cx="2823711" cy="11268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1508988" y="1844824"/>
                  <a:ext cx="1346651" cy="102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l-GR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24"/>
                                      </m:r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24"/>
                                      </m:r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sub>
                            </m:sSub>
                          </m:e>
                        </m:nary>
                        <m:acc>
                          <m:accPr>
                            <m:chr m:val="̂"/>
                            <m:ctrlPr>
                              <a:rPr lang="el-GR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acc>
                        <m:r>
                          <a:rPr lang="el-GR" sz="1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sz="18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8988" y="1844824"/>
                  <a:ext cx="1346651" cy="1023998"/>
                </a:xfrm>
                <a:prstGeom prst="rect">
                  <a:avLst/>
                </a:prstGeom>
                <a:blipFill>
                  <a:blip r:embed="rId11"/>
                  <a:stretch>
                    <a:fillRect b="-322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0627" y="1916832"/>
                  <a:ext cx="1348253" cy="9607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l-GR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sub>
                            </m:sSub>
                          </m:e>
                        </m:nary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𝒅𝒙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</m:oMath>
                    </m:oMathPara>
                  </a14:m>
                  <a:endParaRPr lang="el-GR" sz="18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627" y="1916832"/>
                  <a:ext cx="1348253" cy="960712"/>
                </a:xfrm>
                <a:prstGeom prst="rect">
                  <a:avLst/>
                </a:prstGeom>
                <a:blipFill>
                  <a:blip r:embed="rId12"/>
                  <a:stretch>
                    <a:fillRect b="-274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Ορθογώνιο 5"/>
            <p:cNvSpPr/>
            <p:nvPr/>
          </p:nvSpPr>
          <p:spPr bwMode="auto">
            <a:xfrm>
              <a:off x="31928" y="1844824"/>
              <a:ext cx="2808000" cy="1126847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3096284" y="1844824"/>
            <a:ext cx="2843390" cy="1044000"/>
            <a:chOff x="3059831" y="1844824"/>
            <a:chExt cx="2843390" cy="11268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548555" y="1849935"/>
                  <a:ext cx="1354666" cy="102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l-GR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24"/>
                                      </m:r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24"/>
                                      </m:r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sub>
                            </m:sSub>
                          </m:e>
                        </m:nary>
                        <m:acc>
                          <m:accPr>
                            <m:chr m:val="̂"/>
                            <m:ctrlPr>
                              <a:rPr lang="el-GR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𝒋</m:t>
                            </m:r>
                          </m:e>
                        </m:acc>
                        <m:r>
                          <a:rPr lang="el-GR" sz="1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sz="18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8555" y="1849935"/>
                  <a:ext cx="1354666" cy="1023998"/>
                </a:xfrm>
                <a:prstGeom prst="rect">
                  <a:avLst/>
                </a:prstGeom>
                <a:blipFill>
                  <a:blip r:embed="rId13"/>
                  <a:stretch>
                    <a:fillRect b="-320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3088589" y="1921943"/>
                  <a:ext cx="1359475" cy="9612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l-GR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sub>
                            </m:sSub>
                          </m:e>
                        </m:nary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𝒅𝒚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</m:oMath>
                    </m:oMathPara>
                  </a14:m>
                  <a:endParaRPr lang="el-GR" sz="18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8589" y="1921943"/>
                  <a:ext cx="1359475" cy="961289"/>
                </a:xfrm>
                <a:prstGeom prst="rect">
                  <a:avLst/>
                </a:prstGeom>
                <a:blipFill>
                  <a:blip r:embed="rId14"/>
                  <a:stretch>
                    <a:fillRect b="-342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Ορθογώνιο 31"/>
            <p:cNvSpPr/>
            <p:nvPr/>
          </p:nvSpPr>
          <p:spPr bwMode="auto">
            <a:xfrm>
              <a:off x="3059831" y="1844824"/>
              <a:ext cx="2808000" cy="1126847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3" name="Ομάδα 12"/>
          <p:cNvGrpSpPr/>
          <p:nvPr/>
        </p:nvGrpSpPr>
        <p:grpSpPr>
          <a:xfrm>
            <a:off x="6156488" y="1821498"/>
            <a:ext cx="2844000" cy="1044000"/>
            <a:chOff x="6156488" y="1821498"/>
            <a:chExt cx="2858113" cy="11501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7623066" y="1821498"/>
                  <a:ext cx="1391535" cy="102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l-GR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24"/>
                                      </m:r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24"/>
                                      </m:rPr>
                                      <a:rPr lang="en-US" sz="18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sub>
                            </m:sSub>
                          </m:e>
                        </m:nary>
                        <m:acc>
                          <m:accPr>
                            <m:chr m:val="̂"/>
                            <m:ctrlPr>
                              <a:rPr lang="el-GR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</m:acc>
                        <m:r>
                          <a:rPr lang="el-GR" sz="1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𝒓</m:t>
                            </m:r>
                          </m:e>
                        </m:acc>
                      </m:oMath>
                    </m:oMathPara>
                  </a14:m>
                  <a:endParaRPr lang="el-GR" sz="18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3066" y="1821498"/>
                  <a:ext cx="1391535" cy="1023998"/>
                </a:xfrm>
                <a:prstGeom prst="rect">
                  <a:avLst/>
                </a:prstGeom>
                <a:blipFill>
                  <a:blip r:embed="rId15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205581" y="1893506"/>
                  <a:ext cx="1311385" cy="9594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l-GR" sz="18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el-GR" sz="18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𝒛</m:t>
                                </m:r>
                              </m:sub>
                            </m:sSub>
                          </m:e>
                        </m:nary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𝒅𝒛</m:t>
                        </m:r>
                        <m:r>
                          <a:rPr lang="en-US" sz="1800" b="1" i="1" smtClean="0">
                            <a:solidFill>
                              <a:srgbClr val="FFFF00"/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</m:oMath>
                    </m:oMathPara>
                  </a14:m>
                  <a:endParaRPr lang="el-GR" sz="18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5581" y="1893506"/>
                  <a:ext cx="1311385" cy="959430"/>
                </a:xfrm>
                <a:prstGeom prst="rect">
                  <a:avLst/>
                </a:prstGeom>
                <a:blipFill>
                  <a:blip r:embed="rId16"/>
                  <a:stretch>
                    <a:fillRect b="-563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Ορθογώνιο 32"/>
            <p:cNvSpPr/>
            <p:nvPr/>
          </p:nvSpPr>
          <p:spPr bwMode="auto">
            <a:xfrm>
              <a:off x="6156488" y="1844824"/>
              <a:ext cx="2808000" cy="1126847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5625881" y="5525896"/>
            <a:ext cx="3338607" cy="1126847"/>
            <a:chOff x="5222010" y="5496841"/>
            <a:chExt cx="3274214" cy="10989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222010" y="5496841"/>
                  <a:ext cx="1654246" cy="10989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nary>
                          <m:naryPr>
                            <m:limLoc m:val="undOvr"/>
                            <m:ctrlP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l-GR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𝒇</m:t>
                                </m:r>
                              </m:sub>
                            </m:sSub>
                          </m:sup>
                          <m:e>
                            <m:acc>
                              <m:accPr>
                                <m:chr m:val="⃗"/>
                                <m:ctrlPr>
                                  <a:rPr lang="el-GR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𝑭</m:t>
                                </m:r>
                              </m:e>
                            </m:acc>
                            <m:r>
                              <m:rPr>
                                <m:brk m:alnAt="24"/>
                              </m:r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  <a:ea typeface="Cambria Math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000" b="1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𝒓</m:t>
                                </m:r>
                              </m:e>
                            </m:acc>
                          </m:e>
                        </m:nary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l-GR" sz="20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2010" y="5496841"/>
                  <a:ext cx="1654246" cy="109896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6588224" y="5724873"/>
                  <a:ext cx="1908000" cy="651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𝒎</m:t>
                        </m:r>
                        <m:sSubSup>
                          <m:sSubSupPr>
                            <m:ctrlP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𝒇</m:t>
                            </m:r>
                          </m:sub>
                          <m:sup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  <m:r>
                          <a:rPr lang="en-US" sz="2000" b="1" i="1" smtClean="0">
                            <a:solidFill>
                              <a:srgbClr val="FFFF0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l-GR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rgbClr val="FFFF00"/>
                            </a:solidFill>
                            <a:latin typeface="Cambria Math"/>
                          </a:rPr>
                          <m:t>𝒎</m:t>
                        </m:r>
                        <m:sSubSup>
                          <m:sSubSupPr>
                            <m:ctrlP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l-GR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𝝊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000" b="1" i="1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</m:oMath>
                    </m:oMathPara>
                  </a14:m>
                  <a:endParaRPr lang="el-GR" sz="2000" b="1" dirty="0">
                    <a:solidFill>
                      <a:srgbClr val="FFFF0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224" y="5724873"/>
                  <a:ext cx="1908000" cy="651973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Ομάδα 13"/>
          <p:cNvGrpSpPr/>
          <p:nvPr/>
        </p:nvGrpSpPr>
        <p:grpSpPr>
          <a:xfrm>
            <a:off x="539736" y="6256727"/>
            <a:ext cx="1656000" cy="620493"/>
            <a:chOff x="539736" y="6256727"/>
            <a:chExt cx="1656000" cy="620493"/>
          </a:xfrm>
        </p:grpSpPr>
        <p:sp>
          <p:nvSpPr>
            <p:cNvPr id="36894" name="AutoShape 30"/>
            <p:cNvSpPr>
              <a:spLocks/>
            </p:cNvSpPr>
            <p:nvPr/>
          </p:nvSpPr>
          <p:spPr bwMode="auto">
            <a:xfrm rot="5400000">
              <a:off x="1241736" y="5554727"/>
              <a:ext cx="252000" cy="1656000"/>
            </a:xfrm>
            <a:prstGeom prst="rightBrace">
              <a:avLst>
                <a:gd name="adj1" fmla="val 52083"/>
                <a:gd name="adj2" fmla="val 50000"/>
              </a:avLst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l-GR" altLang="el-GR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202599" y="6436719"/>
                  <a:ext cx="353397" cy="4405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solidFill>
                                  <a:srgbClr val="FFFF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2000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2599" y="6436719"/>
                  <a:ext cx="353397" cy="440501"/>
                </a:xfrm>
                <a:prstGeom prst="rect">
                  <a:avLst/>
                </a:prstGeom>
                <a:blipFill>
                  <a:blip r:embed="rId19"/>
                  <a:stretch>
                    <a:fillRect l="-517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04" y="3200368"/>
                <a:ext cx="10755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l-GR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l-GR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</m:t>
                      </m:r>
                      <m:acc>
                        <m:accPr>
                          <m:chr m:val="⃗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200368"/>
                <a:ext cx="1075551" cy="276999"/>
              </a:xfrm>
              <a:prstGeom prst="rect">
                <a:avLst/>
              </a:prstGeom>
              <a:blipFill>
                <a:blip r:embed="rId20"/>
                <a:stretch>
                  <a:fillRect l="-7386" t="-24444"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167360" y="3175999"/>
                <a:ext cx="2868285" cy="314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acc>
                        <m:accPr>
                          <m:chr m:val="̂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l-GR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l-GR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𝒅𝒚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𝒅𝒛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acc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60" y="3175999"/>
                <a:ext cx="2868285" cy="314253"/>
              </a:xfrm>
              <a:prstGeom prst="rect">
                <a:avLst/>
              </a:prstGeom>
              <a:blipFill>
                <a:blip r:embed="rId21"/>
                <a:stretch>
                  <a:fillRect l="-2335" t="-15385" r="-1062" b="-2500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019449" y="3210323"/>
                <a:ext cx="3983334" cy="292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𝒅𝒙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  <m:r>
                            <a:rPr lang="el-GR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l-GR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</m:e>
                          </m:acc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𝒅𝒚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  <m:r>
                            <a:rPr lang="el-GR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̂"/>
                              <m:ctrlPr>
                                <a:rPr lang="el-GR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e>
                          </m:acc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𝒅𝒙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l-GR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̂"/>
                          <m:ctrlPr>
                            <a:rPr lang="el-GR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acc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449" y="3210323"/>
                <a:ext cx="3983334" cy="292003"/>
              </a:xfrm>
              <a:prstGeom prst="rect">
                <a:avLst/>
              </a:prstGeom>
              <a:blipFill>
                <a:blip r:embed="rId22"/>
                <a:stretch>
                  <a:fillRect l="-1529" t="-16667" r="-6728" b="-354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Ομάδα 54"/>
          <p:cNvGrpSpPr/>
          <p:nvPr/>
        </p:nvGrpSpPr>
        <p:grpSpPr>
          <a:xfrm>
            <a:off x="4631509" y="2924944"/>
            <a:ext cx="709640" cy="566684"/>
            <a:chOff x="4610100" y="2954478"/>
            <a:chExt cx="709640" cy="566684"/>
          </a:xfrm>
        </p:grpSpPr>
        <p:cxnSp>
          <p:nvCxnSpPr>
            <p:cNvPr id="56" name="Ευθεία γραμμή σύνδεσης 55"/>
            <p:cNvCxnSpPr/>
            <p:nvPr/>
          </p:nvCxnSpPr>
          <p:spPr bwMode="auto">
            <a:xfrm flipV="1">
              <a:off x="4610100" y="3212977"/>
              <a:ext cx="621419" cy="308185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4888212" y="2954478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=1</a:t>
              </a:r>
              <a:endParaRPr lang="el-GR" sz="1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Ομάδα 57"/>
          <p:cNvGrpSpPr/>
          <p:nvPr/>
        </p:nvGrpSpPr>
        <p:grpSpPr>
          <a:xfrm>
            <a:off x="5940152" y="2924944"/>
            <a:ext cx="2025864" cy="579943"/>
            <a:chOff x="6014545" y="2939821"/>
            <a:chExt cx="2025864" cy="579943"/>
          </a:xfrm>
        </p:grpSpPr>
        <p:cxnSp>
          <p:nvCxnSpPr>
            <p:cNvPr id="59" name="Ευθεία γραμμή σύνδεσης 58"/>
            <p:cNvCxnSpPr/>
            <p:nvPr/>
          </p:nvCxnSpPr>
          <p:spPr bwMode="auto">
            <a:xfrm flipV="1">
              <a:off x="6014545" y="3211579"/>
              <a:ext cx="621419" cy="308185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0" name="Ευθεία γραμμή σύνδεσης 59"/>
            <p:cNvCxnSpPr/>
            <p:nvPr/>
          </p:nvCxnSpPr>
          <p:spPr bwMode="auto">
            <a:xfrm flipV="1">
              <a:off x="7418990" y="3192097"/>
              <a:ext cx="621419" cy="308185"/>
            </a:xfrm>
            <a:prstGeom prst="line">
              <a:avLst/>
            </a:prstGeom>
            <a:solidFill>
              <a:srgbClr val="FF0000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6185833" y="2954478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=0</a:t>
              </a:r>
              <a:endParaRPr lang="el-GR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608617" y="2939821"/>
              <a:ext cx="4315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=0</a:t>
              </a:r>
              <a:endParaRPr lang="el-GR" sz="1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113848" y="3717032"/>
            <a:ext cx="1716516" cy="278623"/>
            <a:chOff x="113848" y="3800073"/>
            <a:chExt cx="1716516" cy="2786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113848" y="3800073"/>
                  <a:ext cx="107555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acc>
                          <m:accPr>
                            <m:chr m:val="̂"/>
                            <m:ctrlPr>
                              <a:rPr lang="el-GR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acc>
                        <m:r>
                          <a:rPr lang="el-GR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  <m:acc>
                          <m:accPr>
                            <m:chr m:val="⃗"/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l-GR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848" y="3800073"/>
                  <a:ext cx="1075551" cy="276999"/>
                </a:xfrm>
                <a:prstGeom prst="rect">
                  <a:avLst/>
                </a:prstGeom>
                <a:blipFill>
                  <a:blip r:embed="rId23"/>
                  <a:stretch>
                    <a:fillRect l="-7386" t="-24444" b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1235714" y="3801697"/>
                  <a:ext cx="5946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sub>
                        </m:s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𝒅𝒙</m:t>
                        </m:r>
                      </m:oMath>
                    </m:oMathPara>
                  </a14:m>
                  <a:endParaRPr lang="el-GR" sz="1800" b="1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5714" y="3801697"/>
                  <a:ext cx="594650" cy="276999"/>
                </a:xfrm>
                <a:prstGeom prst="rect">
                  <a:avLst/>
                </a:prstGeom>
                <a:blipFill>
                  <a:blip r:embed="rId24"/>
                  <a:stretch>
                    <a:fillRect l="-13402" r="-6186" b="-1555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5" name="Line 17"/>
          <p:cNvSpPr>
            <a:spLocks noChangeShapeType="1"/>
          </p:cNvSpPr>
          <p:nvPr/>
        </p:nvSpPr>
        <p:spPr bwMode="auto">
          <a:xfrm>
            <a:off x="13462" y="4149080"/>
            <a:ext cx="91440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utoUpdateAnimBg="0"/>
      <p:bldP spid="36881" grpId="0" animBg="1"/>
      <p:bldP spid="26" grpId="0"/>
      <p:bldP spid="3" grpId="0"/>
      <p:bldP spid="5" grpId="0"/>
      <p:bldP spid="30" grpId="0"/>
      <p:bldP spid="7" grpId="0"/>
      <p:bldP spid="45" grpId="0"/>
      <p:bldP spid="54" grpId="0"/>
      <p:bldP spid="65" grpId="0" animBg="1"/>
    </p:bldLst>
  </p:timing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Προεπιλεγμένη σχεδίαση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5364</TotalTime>
  <Words>4765</Words>
  <Application>Microsoft Office PowerPoint</Application>
  <PresentationFormat>Προβολή στην οθόνη (4:3)</PresentationFormat>
  <Paragraphs>501</Paragraphs>
  <Slides>29</Slides>
  <Notes>2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29</vt:i4>
      </vt:variant>
    </vt:vector>
  </HeadingPairs>
  <TitlesOfParts>
    <vt:vector size="35" baseType="lpstr">
      <vt:lpstr>Cambria Math</vt:lpstr>
      <vt:lpstr>Symbol</vt:lpstr>
      <vt:lpstr>Times New Roman</vt:lpstr>
      <vt:lpstr>Times New Roman Greek</vt:lpstr>
      <vt:lpstr>Προεπιλεγμένη σχεδίαση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Α.Σ.ΠΑΙ.Τ.Ε.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 7</dc:title>
  <dc:creator>PHYSICS</dc:creator>
  <cp:lastModifiedBy>Sideris</cp:lastModifiedBy>
  <cp:revision>309</cp:revision>
  <dcterms:created xsi:type="dcterms:W3CDTF">2007-12-12T20:38:41Z</dcterms:created>
  <dcterms:modified xsi:type="dcterms:W3CDTF">2020-11-28T22:35:00Z</dcterms:modified>
</cp:coreProperties>
</file>