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84" r:id="rId6"/>
    <p:sldId id="264" r:id="rId7"/>
    <p:sldId id="265" r:id="rId8"/>
    <p:sldId id="282" r:id="rId9"/>
    <p:sldId id="291" r:id="rId10"/>
    <p:sldId id="283" r:id="rId11"/>
    <p:sldId id="276" r:id="rId12"/>
    <p:sldId id="275" r:id="rId13"/>
    <p:sldId id="277" r:id="rId14"/>
    <p:sldId id="278" r:id="rId15"/>
    <p:sldId id="279" r:id="rId16"/>
    <p:sldId id="280" r:id="rId17"/>
    <p:sldId id="266" r:id="rId18"/>
    <p:sldId id="288" r:id="rId19"/>
    <p:sldId id="267" r:id="rId20"/>
    <p:sldId id="268" r:id="rId21"/>
    <p:sldId id="281" r:id="rId22"/>
    <p:sldId id="269" r:id="rId23"/>
    <p:sldId id="289" r:id="rId24"/>
    <p:sldId id="270" r:id="rId25"/>
    <p:sldId id="290" r:id="rId26"/>
    <p:sldId id="274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0099"/>
    <a:srgbClr val="FFFF66"/>
    <a:srgbClr val="993300"/>
    <a:srgbClr val="0000CC"/>
    <a:srgbClr val="3366FF"/>
    <a:srgbClr val="4A7EBB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4660"/>
  </p:normalViewPr>
  <p:slideViewPr>
    <p:cSldViewPr>
      <p:cViewPr varScale="1">
        <p:scale>
          <a:sx n="83" d="100"/>
          <a:sy n="83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48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07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06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0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88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5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3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14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6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22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74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5800-2223-4EC1-B75E-C7208C9A0F1C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49B2-38CA-446F-BAD3-338B95AC73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2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8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380.png"/><Relationship Id="rId4" Type="http://schemas.openxmlformats.org/officeDocument/2006/relationships/image" Target="../media/image46.png"/><Relationship Id="rId9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7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50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21.png"/><Relationship Id="rId9" Type="http://schemas.openxmlformats.org/officeDocument/2006/relationships/image" Target="../media/image5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- Πίνακας"/>
          <p:cNvGraphicFramePr>
            <a:graphicFrameLocks noGrp="1"/>
          </p:cNvGraphicFramePr>
          <p:nvPr/>
        </p:nvGraphicFramePr>
        <p:xfrm>
          <a:off x="571500" y="2987675"/>
          <a:ext cx="8013700" cy="2441575"/>
        </p:xfrm>
        <a:graphic>
          <a:graphicData uri="http://schemas.openxmlformats.org/drawingml/2006/table">
            <a:tbl>
              <a:tblPr/>
              <a:tblGrid>
                <a:gridCol w="381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4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ΜΑΘΗΜΑ</a:t>
                      </a:r>
                      <a:endParaRPr lang="el-GR" sz="2400" dirty="0">
                        <a:solidFill>
                          <a:srgbClr val="FF33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ΤΜΗΜΑ ΕΚΠΑΙΔΕΥΤΙΚΩΝ</a:t>
                      </a:r>
                      <a:endParaRPr lang="el-GR" sz="2400" dirty="0">
                        <a:solidFill>
                          <a:srgbClr val="FF33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11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ΦΥΣΙΚΗ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Ηλεκτρολόγων – Ηλεκτρονικών Μηχανικών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ΦΥΣΙΚΗ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Μηχανολόγων Μηχανικών</a:t>
                      </a:r>
                      <a:endParaRPr lang="el-GR" sz="2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ΦΥΣΙΚΗ ΙΙ</a:t>
                      </a:r>
                      <a:endParaRPr lang="el-GR" sz="2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Πολιτικών Μηχανικών</a:t>
                      </a:r>
                      <a:endParaRPr lang="el-GR" sz="2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1 - Τίτλος"/>
          <p:cNvSpPr>
            <a:spLocks noGrp="1"/>
          </p:cNvSpPr>
          <p:nvPr/>
        </p:nvSpPr>
        <p:spPr bwMode="auto">
          <a:xfrm>
            <a:off x="3330575" y="436563"/>
            <a:ext cx="5330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ΝΩΤΑΤΗ</a:t>
            </a:r>
            <a:r>
              <a:rPr lang="el-GR" sz="3000" dirty="0" smtClean="0"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/>
            </a:r>
            <a:br>
              <a:rPr lang="en-US" sz="3000" dirty="0" smtClean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ΧΟΛΗ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ΠΑΙ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ΔΑΓΩΓΙΚΗΣ</a:t>
            </a:r>
            <a:r>
              <a:rPr lang="el-GR" sz="3000" dirty="0"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ΚΑΙ</a:t>
            </a:r>
            <a:r>
              <a:rPr lang="el-GR" sz="3000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l-GR" sz="30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Τ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ΕΧΝΟΛΟΓΙΚΗΣ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Ε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ΚΠΑΙΔΕΥΣΗΣ</a:t>
            </a:r>
            <a:endParaRPr lang="el-GR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" name="Objec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17525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482600" y="5756275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 u="sng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el-GR" dirty="0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</p:spTree>
    <p:extLst>
      <p:ext uri="{BB962C8B-B14F-4D97-AF65-F5344CB8AC3E}">
        <p14:creationId xmlns:p14="http://schemas.microsoft.com/office/powerpoint/2010/main" val="7692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1104983" y="2038134"/>
            <a:ext cx="1088453" cy="2614994"/>
            <a:chOff x="1344573" y="2028364"/>
            <a:chExt cx="1088453" cy="2614994"/>
          </a:xfrm>
        </p:grpSpPr>
        <p:sp>
          <p:nvSpPr>
            <p:cNvPr id="3" name="Τόξο 2"/>
            <p:cNvSpPr/>
            <p:nvPr/>
          </p:nvSpPr>
          <p:spPr>
            <a:xfrm>
              <a:off x="1344573" y="2028364"/>
              <a:ext cx="1080000" cy="108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Τόξο 5"/>
            <p:cNvSpPr/>
            <p:nvPr/>
          </p:nvSpPr>
          <p:spPr>
            <a:xfrm>
              <a:off x="1353026" y="3563358"/>
              <a:ext cx="1080000" cy="108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1" name="Ομάδα 110"/>
          <p:cNvGrpSpPr/>
          <p:nvPr/>
        </p:nvGrpSpPr>
        <p:grpSpPr>
          <a:xfrm>
            <a:off x="560818" y="1502412"/>
            <a:ext cx="2178843" cy="3685816"/>
            <a:chOff x="798903" y="1492642"/>
            <a:chExt cx="2178843" cy="3685816"/>
          </a:xfrm>
        </p:grpSpPr>
        <p:sp>
          <p:nvSpPr>
            <p:cNvPr id="18" name="Τόξο 17"/>
            <p:cNvSpPr/>
            <p:nvPr/>
          </p:nvSpPr>
          <p:spPr>
            <a:xfrm>
              <a:off x="817746" y="1492642"/>
              <a:ext cx="2160000" cy="216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Τόξο 19"/>
            <p:cNvSpPr/>
            <p:nvPr/>
          </p:nvSpPr>
          <p:spPr>
            <a:xfrm>
              <a:off x="798903" y="3018458"/>
              <a:ext cx="2160000" cy="216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2" name="Ομάδα 111"/>
          <p:cNvGrpSpPr/>
          <p:nvPr/>
        </p:nvGrpSpPr>
        <p:grpSpPr>
          <a:xfrm>
            <a:off x="27646" y="946174"/>
            <a:ext cx="3248210" cy="4774994"/>
            <a:chOff x="286550" y="946174"/>
            <a:chExt cx="3248210" cy="4774994"/>
          </a:xfrm>
        </p:grpSpPr>
        <p:sp>
          <p:nvSpPr>
            <p:cNvPr id="24" name="Τόξο 23"/>
            <p:cNvSpPr/>
            <p:nvPr/>
          </p:nvSpPr>
          <p:spPr>
            <a:xfrm>
              <a:off x="294760" y="946174"/>
              <a:ext cx="3240000" cy="3240000"/>
            </a:xfrm>
            <a:prstGeom prst="arc">
              <a:avLst>
                <a:gd name="adj1" fmla="val 16564246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Τόξο 24"/>
            <p:cNvSpPr/>
            <p:nvPr/>
          </p:nvSpPr>
          <p:spPr>
            <a:xfrm>
              <a:off x="286550" y="2481168"/>
              <a:ext cx="3240000" cy="3240000"/>
            </a:xfrm>
            <a:prstGeom prst="arc">
              <a:avLst>
                <a:gd name="adj1" fmla="val 16564246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3" name="Ομάδα 112"/>
          <p:cNvGrpSpPr/>
          <p:nvPr/>
        </p:nvGrpSpPr>
        <p:grpSpPr>
          <a:xfrm>
            <a:off x="-511092" y="411899"/>
            <a:ext cx="4330633" cy="5856449"/>
            <a:chOff x="-511092" y="402129"/>
            <a:chExt cx="4330633" cy="5856449"/>
          </a:xfrm>
        </p:grpSpPr>
        <p:sp>
          <p:nvSpPr>
            <p:cNvPr id="27" name="Τόξο 26"/>
            <p:cNvSpPr/>
            <p:nvPr/>
          </p:nvSpPr>
          <p:spPr>
            <a:xfrm>
              <a:off x="-500459" y="402129"/>
              <a:ext cx="4320000" cy="4320000"/>
            </a:xfrm>
            <a:prstGeom prst="arc">
              <a:avLst>
                <a:gd name="adj1" fmla="val 16821005"/>
                <a:gd name="adj2" fmla="val 537769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Τόξο 29"/>
            <p:cNvSpPr/>
            <p:nvPr/>
          </p:nvSpPr>
          <p:spPr>
            <a:xfrm>
              <a:off x="-511092" y="1938578"/>
              <a:ext cx="4320000" cy="4320000"/>
            </a:xfrm>
            <a:prstGeom prst="arc">
              <a:avLst>
                <a:gd name="adj1" fmla="val 16253229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-1044624" y="-124875"/>
            <a:ext cx="5400000" cy="6926755"/>
            <a:chOff x="-855296" y="-125082"/>
            <a:chExt cx="5400000" cy="6926755"/>
          </a:xfrm>
        </p:grpSpPr>
        <p:sp>
          <p:nvSpPr>
            <p:cNvPr id="32" name="Τόξο 31"/>
            <p:cNvSpPr/>
            <p:nvPr/>
          </p:nvSpPr>
          <p:spPr>
            <a:xfrm>
              <a:off x="-855296" y="-125082"/>
              <a:ext cx="5400000" cy="5400000"/>
            </a:xfrm>
            <a:prstGeom prst="arc">
              <a:avLst>
                <a:gd name="adj1" fmla="val 17986910"/>
                <a:gd name="adj2" fmla="val 5380976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Τόξο 34"/>
            <p:cNvSpPr/>
            <p:nvPr/>
          </p:nvSpPr>
          <p:spPr>
            <a:xfrm>
              <a:off x="-855296" y="1401673"/>
              <a:ext cx="5400000" cy="5400000"/>
            </a:xfrm>
            <a:prstGeom prst="arc">
              <a:avLst>
                <a:gd name="adj1" fmla="val 16957362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-1609335" y="-689247"/>
            <a:ext cx="6488210" cy="8014994"/>
            <a:chOff x="-1383227" y="-699017"/>
            <a:chExt cx="6488210" cy="8014994"/>
          </a:xfrm>
        </p:grpSpPr>
        <p:sp>
          <p:nvSpPr>
            <p:cNvPr id="37" name="Τόξο 36"/>
            <p:cNvSpPr/>
            <p:nvPr/>
          </p:nvSpPr>
          <p:spPr>
            <a:xfrm>
              <a:off x="-1375017" y="-699017"/>
              <a:ext cx="6480000" cy="6480000"/>
            </a:xfrm>
            <a:prstGeom prst="arc">
              <a:avLst>
                <a:gd name="adj1" fmla="val 18707252"/>
                <a:gd name="adj2" fmla="val 526390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Τόξο 39"/>
            <p:cNvSpPr/>
            <p:nvPr/>
          </p:nvSpPr>
          <p:spPr>
            <a:xfrm>
              <a:off x="-1383227" y="835977"/>
              <a:ext cx="6480000" cy="6480000"/>
            </a:xfrm>
            <a:prstGeom prst="arc">
              <a:avLst>
                <a:gd name="adj1" fmla="val 16809137"/>
                <a:gd name="adj2" fmla="val 340057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8" name="Ομάδα 117"/>
          <p:cNvGrpSpPr/>
          <p:nvPr/>
        </p:nvGrpSpPr>
        <p:grpSpPr>
          <a:xfrm>
            <a:off x="-2690175" y="-1748821"/>
            <a:ext cx="8648210" cy="10174994"/>
            <a:chOff x="-2447529" y="-1758591"/>
            <a:chExt cx="8648210" cy="10174994"/>
          </a:xfrm>
        </p:grpSpPr>
        <p:sp>
          <p:nvSpPr>
            <p:cNvPr id="47" name="Τόξο 46"/>
            <p:cNvSpPr/>
            <p:nvPr/>
          </p:nvSpPr>
          <p:spPr>
            <a:xfrm>
              <a:off x="-2439319" y="-1758591"/>
              <a:ext cx="8640000" cy="8640000"/>
            </a:xfrm>
            <a:prstGeom prst="arc">
              <a:avLst>
                <a:gd name="adj1" fmla="val 19559493"/>
                <a:gd name="adj2" fmla="val 4496001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Τόξο 49"/>
            <p:cNvSpPr/>
            <p:nvPr/>
          </p:nvSpPr>
          <p:spPr>
            <a:xfrm>
              <a:off x="-2447529" y="-223597"/>
              <a:ext cx="8640000" cy="8640000"/>
            </a:xfrm>
            <a:prstGeom prst="arc">
              <a:avLst>
                <a:gd name="adj1" fmla="val 17864450"/>
                <a:gd name="adj2" fmla="val 2290947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7" name="Ομάδα 116"/>
          <p:cNvGrpSpPr/>
          <p:nvPr/>
        </p:nvGrpSpPr>
        <p:grpSpPr>
          <a:xfrm>
            <a:off x="-3236763" y="-2284875"/>
            <a:ext cx="9730633" cy="11246995"/>
            <a:chOff x="-3028985" y="-2285922"/>
            <a:chExt cx="9730633" cy="11246995"/>
          </a:xfrm>
        </p:grpSpPr>
        <p:sp>
          <p:nvSpPr>
            <p:cNvPr id="52" name="Τόξο 51"/>
            <p:cNvSpPr/>
            <p:nvPr/>
          </p:nvSpPr>
          <p:spPr>
            <a:xfrm>
              <a:off x="-3028985" y="-2285922"/>
              <a:ext cx="9720000" cy="9720000"/>
            </a:xfrm>
            <a:prstGeom prst="arc">
              <a:avLst>
                <a:gd name="adj1" fmla="val 19849097"/>
                <a:gd name="adj2" fmla="val 349657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Τόξο 54"/>
            <p:cNvSpPr/>
            <p:nvPr/>
          </p:nvSpPr>
          <p:spPr>
            <a:xfrm>
              <a:off x="-3018352" y="-758927"/>
              <a:ext cx="9720000" cy="9720000"/>
            </a:xfrm>
            <a:prstGeom prst="arc">
              <a:avLst>
                <a:gd name="adj1" fmla="val 18518831"/>
                <a:gd name="adj2" fmla="val 202347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9" name="Ομάδα 118"/>
          <p:cNvGrpSpPr/>
          <p:nvPr/>
        </p:nvGrpSpPr>
        <p:grpSpPr>
          <a:xfrm>
            <a:off x="-3770295" y="-2818308"/>
            <a:ext cx="10810633" cy="12324361"/>
            <a:chOff x="-3770295" y="-2828078"/>
            <a:chExt cx="10810633" cy="12324361"/>
          </a:xfrm>
        </p:grpSpPr>
        <p:sp>
          <p:nvSpPr>
            <p:cNvPr id="57" name="Τόξο 56"/>
            <p:cNvSpPr/>
            <p:nvPr/>
          </p:nvSpPr>
          <p:spPr>
            <a:xfrm>
              <a:off x="-3770295" y="-2828078"/>
              <a:ext cx="10800000" cy="10800000"/>
            </a:xfrm>
            <a:prstGeom prst="arc">
              <a:avLst>
                <a:gd name="adj1" fmla="val 19995439"/>
                <a:gd name="adj2" fmla="val 302922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Τόξο 59"/>
            <p:cNvSpPr/>
            <p:nvPr/>
          </p:nvSpPr>
          <p:spPr>
            <a:xfrm>
              <a:off x="-3759662" y="-1303717"/>
              <a:ext cx="10800000" cy="10800000"/>
            </a:xfrm>
            <a:prstGeom prst="arc">
              <a:avLst>
                <a:gd name="adj1" fmla="val 18858240"/>
                <a:gd name="adj2" fmla="val 177652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0" name="Ομάδα 119"/>
          <p:cNvGrpSpPr/>
          <p:nvPr/>
        </p:nvGrpSpPr>
        <p:grpSpPr>
          <a:xfrm>
            <a:off x="-4306250" y="-3367512"/>
            <a:ext cx="11881320" cy="13404361"/>
            <a:chOff x="-4045514" y="-3377282"/>
            <a:chExt cx="11881320" cy="13404361"/>
          </a:xfrm>
        </p:grpSpPr>
        <p:sp>
          <p:nvSpPr>
            <p:cNvPr id="62" name="Τόξο 61"/>
            <p:cNvSpPr/>
            <p:nvPr/>
          </p:nvSpPr>
          <p:spPr>
            <a:xfrm>
              <a:off x="-4045514" y="-3377282"/>
              <a:ext cx="11880000" cy="11880000"/>
            </a:xfrm>
            <a:prstGeom prst="arc">
              <a:avLst>
                <a:gd name="adj1" fmla="val 20181096"/>
                <a:gd name="adj2" fmla="val 2697555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Τόξο 64"/>
            <p:cNvSpPr/>
            <p:nvPr/>
          </p:nvSpPr>
          <p:spPr>
            <a:xfrm>
              <a:off x="-4044194" y="-1852921"/>
              <a:ext cx="11880000" cy="11880000"/>
            </a:xfrm>
            <a:prstGeom prst="arc">
              <a:avLst>
                <a:gd name="adj1" fmla="val 19139268"/>
                <a:gd name="adj2" fmla="val 164472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1" name="Ομάδα 120"/>
          <p:cNvGrpSpPr/>
          <p:nvPr/>
        </p:nvGrpSpPr>
        <p:grpSpPr>
          <a:xfrm>
            <a:off x="-4840765" y="-3907621"/>
            <a:ext cx="12969193" cy="14494994"/>
            <a:chOff x="-4580029" y="-3917391"/>
            <a:chExt cx="12969193" cy="14494994"/>
          </a:xfrm>
        </p:grpSpPr>
        <p:sp>
          <p:nvSpPr>
            <p:cNvPr id="67" name="Τόξο 66"/>
            <p:cNvSpPr/>
            <p:nvPr/>
          </p:nvSpPr>
          <p:spPr>
            <a:xfrm>
              <a:off x="-4570836" y="-3917391"/>
              <a:ext cx="12960000" cy="12960000"/>
            </a:xfrm>
            <a:prstGeom prst="arc">
              <a:avLst>
                <a:gd name="adj1" fmla="val 20303434"/>
                <a:gd name="adj2" fmla="val 243666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" name="Τόξο 69"/>
            <p:cNvSpPr/>
            <p:nvPr/>
          </p:nvSpPr>
          <p:spPr>
            <a:xfrm>
              <a:off x="-4580029" y="-2382397"/>
              <a:ext cx="12960000" cy="12960000"/>
            </a:xfrm>
            <a:prstGeom prst="arc">
              <a:avLst>
                <a:gd name="adj1" fmla="val 19368956"/>
                <a:gd name="adj2" fmla="val 146869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84" name="4 - Ευθεία γραμμή σύνδεσης"/>
          <p:cNvCxnSpPr/>
          <p:nvPr/>
        </p:nvCxnSpPr>
        <p:spPr>
          <a:xfrm>
            <a:off x="1691680" y="1350538"/>
            <a:ext cx="0" cy="756000"/>
          </a:xfrm>
          <a:prstGeom prst="line">
            <a:avLst/>
          </a:prstGeom>
          <a:ln w="920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5 - Ευθεία γραμμή σύνδεσης"/>
          <p:cNvCxnSpPr/>
          <p:nvPr/>
        </p:nvCxnSpPr>
        <p:spPr>
          <a:xfrm>
            <a:off x="1691680" y="4608424"/>
            <a:ext cx="0" cy="756000"/>
          </a:xfrm>
          <a:prstGeom prst="line">
            <a:avLst/>
          </a:prstGeom>
          <a:ln w="920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Ομάδα 12"/>
          <p:cNvGrpSpPr/>
          <p:nvPr/>
        </p:nvGrpSpPr>
        <p:grpSpPr>
          <a:xfrm>
            <a:off x="130368" y="44624"/>
            <a:ext cx="9050144" cy="6696000"/>
            <a:chOff x="130368" y="44624"/>
            <a:chExt cx="9050144" cy="6696000"/>
          </a:xfrm>
        </p:grpSpPr>
        <p:cxnSp>
          <p:nvCxnSpPr>
            <p:cNvPr id="90" name="17 - Ευθύγραμμο βέλος σύνδεσης"/>
            <p:cNvCxnSpPr/>
            <p:nvPr/>
          </p:nvCxnSpPr>
          <p:spPr>
            <a:xfrm rot="5400000">
              <a:off x="-476945" y="3374760"/>
              <a:ext cx="4212000" cy="0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54 - Ευθεία γραμμή σύνδεσης"/>
            <p:cNvCxnSpPr/>
            <p:nvPr/>
          </p:nvCxnSpPr>
          <p:spPr>
            <a:xfrm>
              <a:off x="1620528" y="3343344"/>
              <a:ext cx="7164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63 - TextBox"/>
            <p:cNvSpPr txBox="1"/>
            <p:nvPr/>
          </p:nvSpPr>
          <p:spPr>
            <a:xfrm>
              <a:off x="8820472" y="310089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50 - TextBox"/>
            <p:cNvSpPr txBox="1"/>
            <p:nvPr/>
          </p:nvSpPr>
          <p:spPr>
            <a:xfrm>
              <a:off x="1691680" y="692696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Άνοιγμα Σχισμής</a:t>
              </a:r>
            </a:p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α = 5λ 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52 - Ευθεία γραμμή σύνδεσης"/>
            <p:cNvCxnSpPr/>
            <p:nvPr/>
          </p:nvCxnSpPr>
          <p:spPr>
            <a:xfrm>
              <a:off x="8676456" y="44624"/>
              <a:ext cx="0" cy="66960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5 - Ευθύγραμμο βέλος σύνδεσης"/>
            <p:cNvCxnSpPr/>
            <p:nvPr/>
          </p:nvCxnSpPr>
          <p:spPr>
            <a:xfrm>
              <a:off x="130368" y="5521000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46 - TextBox"/>
            <p:cNvSpPr txBox="1"/>
            <p:nvPr/>
          </p:nvSpPr>
          <p:spPr>
            <a:xfrm>
              <a:off x="179512" y="544522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16 - Ευθύγραμμο βέλος σύνδεσης"/>
            <p:cNvCxnSpPr/>
            <p:nvPr/>
          </p:nvCxnSpPr>
          <p:spPr>
            <a:xfrm rot="5400000">
              <a:off x="-976736" y="3383648"/>
              <a:ext cx="4212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18 - Ευθύγραμμο βέλος σύνδεσης"/>
            <p:cNvCxnSpPr/>
            <p:nvPr/>
          </p:nvCxnSpPr>
          <p:spPr>
            <a:xfrm rot="5400000">
              <a:off x="-1480792" y="3378976"/>
              <a:ext cx="4212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19 - Ευθύγραμμο βέλος σύνδεσης"/>
            <p:cNvCxnSpPr/>
            <p:nvPr/>
          </p:nvCxnSpPr>
          <p:spPr>
            <a:xfrm rot="5400000">
              <a:off x="-1967432" y="3388408"/>
              <a:ext cx="4212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21 - Ευθύγραμμο βέλος σύνδεσης"/>
            <p:cNvCxnSpPr/>
            <p:nvPr/>
          </p:nvCxnSpPr>
          <p:spPr>
            <a:xfrm flipH="1">
              <a:off x="138568" y="562465"/>
              <a:ext cx="1165776" cy="679136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22 - Ευθύγραμμο βέλος σύνδεσης"/>
            <p:cNvCxnSpPr/>
            <p:nvPr/>
          </p:nvCxnSpPr>
          <p:spPr>
            <a:xfrm flipH="1">
              <a:off x="1133032" y="576113"/>
              <a:ext cx="198608" cy="6654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23 - Ευθύγραμμο βέλος σύνδεσης"/>
            <p:cNvCxnSpPr/>
            <p:nvPr/>
          </p:nvCxnSpPr>
          <p:spPr>
            <a:xfrm>
              <a:off x="1331640" y="576113"/>
              <a:ext cx="305448" cy="63819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24 - Ευθύγραμμο βέλος σύνδεσης"/>
            <p:cNvCxnSpPr/>
            <p:nvPr/>
          </p:nvCxnSpPr>
          <p:spPr>
            <a:xfrm flipH="1">
              <a:off x="628976" y="576113"/>
              <a:ext cx="702664" cy="6654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39 - TextBox"/>
            <p:cNvSpPr txBox="1"/>
            <p:nvPr/>
          </p:nvSpPr>
          <p:spPr>
            <a:xfrm>
              <a:off x="755576" y="44849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Μέτωπα Επίπεδου Κύματος</a:t>
              </a:r>
              <a:endPara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1547664" y="734404"/>
            <a:ext cx="7488832" cy="3452067"/>
            <a:chOff x="1547664" y="724634"/>
            <a:chExt cx="7488832" cy="3452067"/>
          </a:xfrm>
        </p:grpSpPr>
        <p:sp>
          <p:nvSpPr>
            <p:cNvPr id="78" name="62 - TextBox"/>
            <p:cNvSpPr txBox="1"/>
            <p:nvPr/>
          </p:nvSpPr>
          <p:spPr>
            <a:xfrm>
              <a:off x="8676456" y="187676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69 - TextBox"/>
            <p:cNvSpPr txBox="1"/>
            <p:nvPr/>
          </p:nvSpPr>
          <p:spPr>
            <a:xfrm>
              <a:off x="8676456" y="72463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Έλλειψη 97"/>
            <p:cNvSpPr/>
            <p:nvPr/>
          </p:nvSpPr>
          <p:spPr>
            <a:xfrm>
              <a:off x="8604448" y="1034744"/>
              <a:ext cx="90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1547664" y="24928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1547664" y="4032701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6" name="Ομάδα 115"/>
          <p:cNvGrpSpPr/>
          <p:nvPr/>
        </p:nvGrpSpPr>
        <p:grpSpPr>
          <a:xfrm>
            <a:off x="-2137800" y="-1198585"/>
            <a:ext cx="7560962" cy="9082168"/>
            <a:chOff x="-2022420" y="-1208355"/>
            <a:chExt cx="7560962" cy="9082168"/>
          </a:xfrm>
        </p:grpSpPr>
        <p:sp>
          <p:nvSpPr>
            <p:cNvPr id="42" name="Τόξο 41"/>
            <p:cNvSpPr/>
            <p:nvPr/>
          </p:nvSpPr>
          <p:spPr>
            <a:xfrm>
              <a:off x="-2021458" y="-1208355"/>
              <a:ext cx="7560000" cy="7560000"/>
            </a:xfrm>
            <a:prstGeom prst="arc">
              <a:avLst>
                <a:gd name="adj1" fmla="val 19276980"/>
                <a:gd name="adj2" fmla="val 534786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0" name="Τόξο 109"/>
            <p:cNvSpPr/>
            <p:nvPr/>
          </p:nvSpPr>
          <p:spPr>
            <a:xfrm>
              <a:off x="-2022420" y="313813"/>
              <a:ext cx="7560000" cy="7560000"/>
            </a:xfrm>
            <a:prstGeom prst="arc">
              <a:avLst>
                <a:gd name="adj1" fmla="val 16983759"/>
                <a:gd name="adj2" fmla="val 2667906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3" name="Ελεύθερη σχεδίαση 122"/>
          <p:cNvSpPr/>
          <p:nvPr/>
        </p:nvSpPr>
        <p:spPr>
          <a:xfrm>
            <a:off x="1648047" y="1084521"/>
            <a:ext cx="7155711" cy="3009014"/>
          </a:xfrm>
          <a:custGeom>
            <a:avLst/>
            <a:gdLst>
              <a:gd name="connsiteX0" fmla="*/ 10632 w 7155711"/>
              <a:gd name="connsiteY0" fmla="*/ 1467293 h 3009014"/>
              <a:gd name="connsiteX1" fmla="*/ 7155711 w 7155711"/>
              <a:gd name="connsiteY1" fmla="*/ 0 h 3009014"/>
              <a:gd name="connsiteX2" fmla="*/ 0 w 7155711"/>
              <a:gd name="connsiteY2" fmla="*/ 3009014 h 300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5711" h="3009014">
                <a:moveTo>
                  <a:pt x="10632" y="1467293"/>
                </a:moveTo>
                <a:lnTo>
                  <a:pt x="7155711" y="0"/>
                </a:lnTo>
                <a:lnTo>
                  <a:pt x="0" y="3009014"/>
                </a:ln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-5386370" y="-4445016"/>
            <a:ext cx="14040000" cy="15574994"/>
            <a:chOff x="-5386370" y="-4454786"/>
            <a:chExt cx="14040000" cy="15574994"/>
          </a:xfrm>
        </p:grpSpPr>
        <p:sp>
          <p:nvSpPr>
            <p:cNvPr id="72" name="Τόξο 71"/>
            <p:cNvSpPr/>
            <p:nvPr/>
          </p:nvSpPr>
          <p:spPr>
            <a:xfrm>
              <a:off x="-5386370" y="-4454786"/>
              <a:ext cx="14040000" cy="14040000"/>
            </a:xfrm>
            <a:prstGeom prst="arc">
              <a:avLst>
                <a:gd name="adj1" fmla="val 20417151"/>
                <a:gd name="adj2" fmla="val 217484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Τόξο 74"/>
            <p:cNvSpPr/>
            <p:nvPr/>
          </p:nvSpPr>
          <p:spPr>
            <a:xfrm>
              <a:off x="-5386370" y="-2919792"/>
              <a:ext cx="14040000" cy="14040000"/>
            </a:xfrm>
            <a:prstGeom prst="arc">
              <a:avLst>
                <a:gd name="adj1" fmla="val 19560290"/>
                <a:gd name="adj2" fmla="val 134779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866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5 - TextBox"/>
          <p:cNvSpPr txBox="1"/>
          <p:nvPr/>
        </p:nvSpPr>
        <p:spPr>
          <a:xfrm>
            <a:off x="4572000" y="3645024"/>
            <a:ext cx="90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&gt;&gt; y</a:t>
            </a:r>
          </a:p>
        </p:txBody>
      </p:sp>
      <p:grpSp>
        <p:nvGrpSpPr>
          <p:cNvPr id="19" name="Ομάδα 18"/>
          <p:cNvGrpSpPr/>
          <p:nvPr/>
        </p:nvGrpSpPr>
        <p:grpSpPr>
          <a:xfrm>
            <a:off x="1619672" y="836712"/>
            <a:ext cx="6840760" cy="3456384"/>
            <a:chOff x="1619672" y="836712"/>
            <a:chExt cx="6840760" cy="3456384"/>
          </a:xfrm>
        </p:grpSpPr>
        <p:cxnSp>
          <p:nvCxnSpPr>
            <p:cNvPr id="20" name="57 - Ευθεία γραμμή σύνδεσης"/>
            <p:cNvCxnSpPr/>
            <p:nvPr/>
          </p:nvCxnSpPr>
          <p:spPr>
            <a:xfrm flipV="1">
              <a:off x="1619672" y="836712"/>
              <a:ext cx="6840760" cy="158417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58 - Ευθεία γραμμή σύνδεσης"/>
            <p:cNvCxnSpPr/>
            <p:nvPr/>
          </p:nvCxnSpPr>
          <p:spPr>
            <a:xfrm flipV="1">
              <a:off x="1619672" y="836712"/>
              <a:ext cx="6840760" cy="345638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64 - TextBox"/>
            <p:cNvSpPr txBox="1"/>
            <p:nvPr/>
          </p:nvSpPr>
          <p:spPr>
            <a:xfrm>
              <a:off x="4499992" y="130069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65 - TextBox"/>
            <p:cNvSpPr txBox="1"/>
            <p:nvPr/>
          </p:nvSpPr>
          <p:spPr>
            <a:xfrm>
              <a:off x="4788024" y="249289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1619672" y="836712"/>
              <a:ext cx="6840760" cy="2520280"/>
              <a:chOff x="1619672" y="836712"/>
              <a:chExt cx="6840760" cy="2520280"/>
            </a:xfrm>
          </p:grpSpPr>
          <p:cxnSp>
            <p:nvCxnSpPr>
              <p:cNvPr id="30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28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5138489" y="791115"/>
            <a:ext cx="3501990" cy="1237120"/>
            <a:chOff x="5188350" y="791115"/>
            <a:chExt cx="3501990" cy="1237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20838166">
                  <a:off x="5188350" y="791115"/>
                  <a:ext cx="34172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𝑑𝐴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l-GR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38166">
                  <a:off x="5188350" y="791115"/>
                  <a:ext cx="341729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0005879">
                  <a:off x="5323966" y="1658903"/>
                  <a:ext cx="33663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𝑑𝐴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l-GR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05879">
                  <a:off x="5323966" y="1658903"/>
                  <a:ext cx="33663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3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91680" y="5287560"/>
                <a:ext cx="3375996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b="1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𝚨𝚺</m:t>
                          </m:r>
                        </m:e>
                      </m:d>
                      <m:r>
                        <a:rPr lang="el-GR" sz="16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𝚨𝚩</m:t>
                          </m:r>
                        </m:e>
                      </m:d>
                      <m:r>
                        <a:rPr lang="el-GR" sz="16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𝒛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l-GR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287560"/>
                <a:ext cx="3375996" cy="661720"/>
              </a:xfrm>
              <a:prstGeom prst="rect">
                <a:avLst/>
              </a:prstGeom>
              <a:blipFill rotWithShape="1"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91680" y="6162109"/>
                <a:ext cx="3220284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b="1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𝚨</m:t>
                              </m:r>
                            </m:e>
                            <m:sup>
                              <m:r>
                                <a:rPr lang="el-GR" sz="16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l-GR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𝚩</m:t>
                          </m:r>
                          <m:r>
                            <a:rPr lang="el-GR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l-GR" sz="16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𝚨</m:t>
                              </m:r>
                            </m:e>
                            <m:sup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l-GR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</m:d>
                      <m:r>
                        <a:rPr lang="el-GR" sz="16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l-GR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𝒛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l-GR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162109"/>
                <a:ext cx="3220284" cy="661720"/>
              </a:xfrm>
              <a:prstGeom prst="rect">
                <a:avLst/>
              </a:prstGeom>
              <a:blipFill rotWithShape="1">
                <a:blip r:embed="rId5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20072" y="5466710"/>
                <a:ext cx="40324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  <m:func>
                                    <m:funcPr>
                                      <m:ctrlPr>
                                        <a:rPr lang="en-US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b="1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16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𝐭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66710"/>
                <a:ext cx="403244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49 - Ομάδα"/>
          <p:cNvGrpSpPr/>
          <p:nvPr/>
        </p:nvGrpSpPr>
        <p:grpSpPr>
          <a:xfrm>
            <a:off x="130368" y="5445224"/>
            <a:ext cx="504000" cy="400110"/>
            <a:chOff x="130368" y="5445224"/>
            <a:chExt cx="504000" cy="400110"/>
          </a:xfrm>
        </p:grpSpPr>
        <p:cxnSp>
          <p:nvCxnSpPr>
            <p:cNvPr id="46" name="45 - Ευθύγραμμο βέλος σύνδεσης"/>
            <p:cNvCxnSpPr/>
            <p:nvPr/>
          </p:nvCxnSpPr>
          <p:spPr>
            <a:xfrm>
              <a:off x="130368" y="5521000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- TextBox"/>
            <p:cNvSpPr txBox="1"/>
            <p:nvPr/>
          </p:nvSpPr>
          <p:spPr>
            <a:xfrm>
              <a:off x="179512" y="544522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1126502" y="2520055"/>
            <a:ext cx="288032" cy="1634669"/>
            <a:chOff x="18695" y="2520055"/>
            <a:chExt cx="288032" cy="1634669"/>
          </a:xfrm>
        </p:grpSpPr>
        <p:cxnSp>
          <p:nvCxnSpPr>
            <p:cNvPr id="54" name="97 - Ευθύγραμμο βέλος σύνδεσης"/>
            <p:cNvCxnSpPr/>
            <p:nvPr/>
          </p:nvCxnSpPr>
          <p:spPr>
            <a:xfrm>
              <a:off x="249799" y="3362636"/>
              <a:ext cx="0" cy="7920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98 - Ευθύγραμμο βέλος σύνδεσης"/>
            <p:cNvCxnSpPr/>
            <p:nvPr/>
          </p:nvCxnSpPr>
          <p:spPr>
            <a:xfrm>
              <a:off x="249799" y="2520055"/>
              <a:ext cx="0" cy="7920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99 - TextBox"/>
            <p:cNvSpPr txBox="1"/>
            <p:nvPr/>
          </p:nvSpPr>
          <p:spPr>
            <a:xfrm>
              <a:off x="18695" y="27089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100 - TextBox"/>
            <p:cNvSpPr txBox="1"/>
            <p:nvPr/>
          </p:nvSpPr>
          <p:spPr>
            <a:xfrm>
              <a:off x="18695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1403648" y="2952103"/>
            <a:ext cx="864096" cy="1535531"/>
            <a:chOff x="1403648" y="2952103"/>
            <a:chExt cx="864096" cy="1535531"/>
          </a:xfrm>
        </p:grpSpPr>
        <p:sp>
          <p:nvSpPr>
            <p:cNvPr id="59" name="102 - TextBox"/>
            <p:cNvSpPr txBox="1"/>
            <p:nvPr/>
          </p:nvSpPr>
          <p:spPr>
            <a:xfrm>
              <a:off x="1835696" y="4005064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Β΄</a:t>
              </a:r>
              <a:endParaRPr lang="el-G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103 - TextBox"/>
            <p:cNvSpPr txBox="1"/>
            <p:nvPr/>
          </p:nvSpPr>
          <p:spPr>
            <a:xfrm>
              <a:off x="1790431" y="2952103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endParaRPr lang="el-G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70 - TextBox"/>
            <p:cNvSpPr txBox="1"/>
            <p:nvPr/>
          </p:nvSpPr>
          <p:spPr>
            <a:xfrm>
              <a:off x="1403648" y="306896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l-G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101 - TextBox"/>
            <p:cNvSpPr txBox="1"/>
            <p:nvPr/>
          </p:nvSpPr>
          <p:spPr>
            <a:xfrm>
              <a:off x="1566142" y="4149080"/>
              <a:ext cx="46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l-G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΄</a:t>
              </a:r>
              <a:endParaRPr lang="el-G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Ομάδα 76"/>
          <p:cNvGrpSpPr/>
          <p:nvPr/>
        </p:nvGrpSpPr>
        <p:grpSpPr>
          <a:xfrm>
            <a:off x="1578073" y="2420888"/>
            <a:ext cx="329631" cy="1728192"/>
            <a:chOff x="1578073" y="2420888"/>
            <a:chExt cx="329631" cy="1728192"/>
          </a:xfrm>
        </p:grpSpPr>
        <p:sp>
          <p:nvSpPr>
            <p:cNvPr id="78" name="84 - TextBox"/>
            <p:cNvSpPr txBox="1"/>
            <p:nvPr/>
          </p:nvSpPr>
          <p:spPr>
            <a:xfrm>
              <a:off x="1578073" y="2843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85 - TextBox"/>
            <p:cNvSpPr txBox="1"/>
            <p:nvPr/>
          </p:nvSpPr>
          <p:spPr>
            <a:xfrm>
              <a:off x="1578073" y="37077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  <p:cxnSp>
          <p:nvCxnSpPr>
            <p:cNvPr id="80" name="72 - Ευθεία γραμμή σύνδεσης"/>
            <p:cNvCxnSpPr/>
            <p:nvPr/>
          </p:nvCxnSpPr>
          <p:spPr>
            <a:xfrm>
              <a:off x="1619672" y="2420888"/>
              <a:ext cx="288032" cy="864096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77 - Ευθεία γραμμή σύνδεσης"/>
            <p:cNvCxnSpPr/>
            <p:nvPr/>
          </p:nvCxnSpPr>
          <p:spPr>
            <a:xfrm>
              <a:off x="1619672" y="3321196"/>
              <a:ext cx="288032" cy="82788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48064" y="6323692"/>
                <a:ext cx="4104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  <m:func>
                                    <m:funcPr>
                                      <m:ctrlPr>
                                        <a:rPr lang="en-US" sz="16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l-GR" sz="16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l-GR" sz="1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1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6323692"/>
                <a:ext cx="4104456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Δεξιό άγκιστρο 82"/>
          <p:cNvSpPr/>
          <p:nvPr/>
        </p:nvSpPr>
        <p:spPr>
          <a:xfrm>
            <a:off x="4932040" y="5364424"/>
            <a:ext cx="288032" cy="512848"/>
          </a:xfrm>
          <a:prstGeom prst="rightBrace">
            <a:avLst>
              <a:gd name="adj1" fmla="val 33175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4" name="Δεξιό άγκιστρο 83"/>
          <p:cNvSpPr/>
          <p:nvPr/>
        </p:nvSpPr>
        <p:spPr>
          <a:xfrm>
            <a:off x="4932040" y="6228520"/>
            <a:ext cx="288032" cy="512848"/>
          </a:xfrm>
          <a:prstGeom prst="rightBrace">
            <a:avLst>
              <a:gd name="adj1" fmla="val 33175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0" y="44849"/>
            <a:ext cx="8775207" cy="6291867"/>
            <a:chOff x="0" y="44849"/>
            <a:chExt cx="8775207" cy="6291867"/>
          </a:xfrm>
        </p:grpSpPr>
        <p:grpSp>
          <p:nvGrpSpPr>
            <p:cNvPr id="63" name="Ομάδα 62"/>
            <p:cNvGrpSpPr/>
            <p:nvPr/>
          </p:nvGrpSpPr>
          <p:grpSpPr>
            <a:xfrm>
              <a:off x="1244035" y="2177705"/>
              <a:ext cx="447645" cy="2286805"/>
              <a:chOff x="1244035" y="2177705"/>
              <a:chExt cx="447645" cy="2286805"/>
            </a:xfrm>
          </p:grpSpPr>
          <p:grpSp>
            <p:nvGrpSpPr>
              <p:cNvPr id="65" name="Ομάδα 64"/>
              <p:cNvGrpSpPr/>
              <p:nvPr/>
            </p:nvGrpSpPr>
            <p:grpSpPr>
              <a:xfrm>
                <a:off x="1244035" y="2177705"/>
                <a:ext cx="447645" cy="2286805"/>
                <a:chOff x="1244035" y="2177705"/>
                <a:chExt cx="447645" cy="2286805"/>
              </a:xfrm>
            </p:grpSpPr>
            <p:grpSp>
              <p:nvGrpSpPr>
                <p:cNvPr id="66" name="Ομάδα 65"/>
                <p:cNvGrpSpPr/>
                <p:nvPr/>
              </p:nvGrpSpPr>
              <p:grpSpPr>
                <a:xfrm>
                  <a:off x="1245452" y="2177705"/>
                  <a:ext cx="434353" cy="369332"/>
                  <a:chOff x="1222003" y="2177705"/>
                  <a:chExt cx="434353" cy="369332"/>
                </a:xfrm>
              </p:grpSpPr>
              <p:cxnSp>
                <p:nvCxnSpPr>
                  <p:cNvPr id="73" name="91 - Ευθεία γραμμή σύνδεσης"/>
                  <p:cNvCxnSpPr/>
                  <p:nvPr/>
                </p:nvCxnSpPr>
                <p:spPr>
                  <a:xfrm>
                    <a:off x="1344223" y="2232023"/>
                    <a:ext cx="252000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Ομάδα 73"/>
                  <p:cNvGrpSpPr/>
                  <p:nvPr/>
                </p:nvGrpSpPr>
                <p:grpSpPr>
                  <a:xfrm>
                    <a:off x="1222003" y="2177705"/>
                    <a:ext cx="434353" cy="369332"/>
                    <a:chOff x="1222003" y="2177705"/>
                    <a:chExt cx="434353" cy="369332"/>
                  </a:xfrm>
                </p:grpSpPr>
                <p:cxnSp>
                  <p:nvCxnSpPr>
                    <p:cNvPr id="75" name="90 - Ευθεία γραμμή σύνδεσης"/>
                    <p:cNvCxnSpPr/>
                    <p:nvPr/>
                  </p:nvCxnSpPr>
                  <p:spPr>
                    <a:xfrm>
                      <a:off x="1332356" y="2511002"/>
                      <a:ext cx="324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95 - TextBox"/>
                    <p:cNvSpPr txBox="1"/>
                    <p:nvPr/>
                  </p:nvSpPr>
                  <p:spPr>
                    <a:xfrm>
                      <a:off x="1222003" y="2177705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l-GR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7" name="Ομάδα 66"/>
                <p:cNvGrpSpPr/>
                <p:nvPr/>
              </p:nvGrpSpPr>
              <p:grpSpPr>
                <a:xfrm>
                  <a:off x="1244035" y="4095178"/>
                  <a:ext cx="447645" cy="369332"/>
                  <a:chOff x="1220586" y="4095178"/>
                  <a:chExt cx="447645" cy="369332"/>
                </a:xfrm>
              </p:grpSpPr>
              <p:cxnSp>
                <p:nvCxnSpPr>
                  <p:cNvPr id="69" name="93 - Ευθεία γραμμή σύνδεσης"/>
                  <p:cNvCxnSpPr/>
                  <p:nvPr/>
                </p:nvCxnSpPr>
                <p:spPr>
                  <a:xfrm>
                    <a:off x="1344231" y="4149080"/>
                    <a:ext cx="324000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Ομάδα 69"/>
                  <p:cNvGrpSpPr/>
                  <p:nvPr/>
                </p:nvGrpSpPr>
                <p:grpSpPr>
                  <a:xfrm>
                    <a:off x="1220586" y="4095178"/>
                    <a:ext cx="432048" cy="369332"/>
                    <a:chOff x="1220586" y="4095178"/>
                    <a:chExt cx="432048" cy="369332"/>
                  </a:xfrm>
                </p:grpSpPr>
                <p:cxnSp>
                  <p:nvCxnSpPr>
                    <p:cNvPr id="71" name="92 - Ευθεία γραμμή σύνδεσης"/>
                    <p:cNvCxnSpPr/>
                    <p:nvPr/>
                  </p:nvCxnSpPr>
                  <p:spPr>
                    <a:xfrm>
                      <a:off x="1308191" y="4428059"/>
                      <a:ext cx="252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94 - TextBox"/>
                    <p:cNvSpPr txBox="1"/>
                    <p:nvPr/>
                  </p:nvSpPr>
                  <p:spPr>
                    <a:xfrm>
                      <a:off x="1220586" y="409517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l-GR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cxnSp>
              <p:nvCxnSpPr>
                <p:cNvPr id="68" name="88 - Ευθεία γραμμή σύνδεσης"/>
                <p:cNvCxnSpPr/>
                <p:nvPr/>
              </p:nvCxnSpPr>
              <p:spPr>
                <a:xfrm>
                  <a:off x="1650025" y="2240660"/>
                  <a:ext cx="0" cy="288032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89 - Ευθεία γραμμή σύνδεσης"/>
              <p:cNvCxnSpPr/>
              <p:nvPr/>
            </p:nvCxnSpPr>
            <p:spPr>
              <a:xfrm>
                <a:off x="1653319" y="4149080"/>
                <a:ext cx="0" cy="288032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Ομάδα 2"/>
            <p:cNvGrpSpPr/>
            <p:nvPr/>
          </p:nvGrpSpPr>
          <p:grpSpPr>
            <a:xfrm>
              <a:off x="0" y="44849"/>
              <a:ext cx="8775207" cy="6291867"/>
              <a:chOff x="0" y="44849"/>
              <a:chExt cx="8775207" cy="6291867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1115616" y="476672"/>
                <a:ext cx="7659591" cy="4887752"/>
                <a:chOff x="1115616" y="476672"/>
                <a:chExt cx="7659591" cy="4887752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1115616" y="3140968"/>
                  <a:ext cx="7650954" cy="400110"/>
                  <a:chOff x="1115616" y="3140968"/>
                  <a:chExt cx="7650954" cy="400110"/>
                </a:xfrm>
              </p:grpSpPr>
              <p:cxnSp>
                <p:nvCxnSpPr>
                  <p:cNvPr id="17" name="54 - Ευθεία γραμμή σύνδεσης"/>
                  <p:cNvCxnSpPr/>
                  <p:nvPr/>
                </p:nvCxnSpPr>
                <p:spPr>
                  <a:xfrm>
                    <a:off x="1115616" y="3343344"/>
                    <a:ext cx="7344000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63 - TextBox"/>
                  <p:cNvSpPr txBox="1"/>
                  <p:nvPr/>
                </p:nvSpPr>
                <p:spPr>
                  <a:xfrm>
                    <a:off x="8406530" y="314096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l-GR" sz="2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8" name="Ομάδα 37"/>
                <p:cNvGrpSpPr/>
                <p:nvPr/>
              </p:nvGrpSpPr>
              <p:grpSpPr>
                <a:xfrm>
                  <a:off x="1691680" y="476672"/>
                  <a:ext cx="6768752" cy="4887752"/>
                  <a:chOff x="1691680" y="476672"/>
                  <a:chExt cx="6768752" cy="4887752"/>
                </a:xfrm>
              </p:grpSpPr>
              <p:sp>
                <p:nvSpPr>
                  <p:cNvPr id="39" name="50 - TextBox"/>
                  <p:cNvSpPr txBox="1"/>
                  <p:nvPr/>
                </p:nvSpPr>
                <p:spPr>
                  <a:xfrm>
                    <a:off x="1691680" y="692696"/>
                    <a:ext cx="201622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Άνοιγμα Σχισμής</a:t>
                    </a:r>
                  </a:p>
                  <a:p>
                    <a:pPr algn="ctr"/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= 5λ </a:t>
                    </a:r>
                    <a:endParaRPr lang="el-GR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1691680" y="476672"/>
                    <a:ext cx="6768752" cy="4887752"/>
                    <a:chOff x="1691680" y="476672"/>
                    <a:chExt cx="6768752" cy="4887752"/>
                  </a:xfrm>
                </p:grpSpPr>
                <p:grpSp>
                  <p:nvGrpSpPr>
                    <p:cNvPr id="41" name="3 - Ομάδα"/>
                    <p:cNvGrpSpPr/>
                    <p:nvPr/>
                  </p:nvGrpSpPr>
                  <p:grpSpPr>
                    <a:xfrm>
                      <a:off x="1691680" y="1340768"/>
                      <a:ext cx="0" cy="4023656"/>
                      <a:chOff x="3995936" y="2767280"/>
                      <a:chExt cx="0" cy="4023656"/>
                    </a:xfrm>
                  </p:grpSpPr>
                  <p:cxnSp>
                    <p:nvCxnSpPr>
                      <p:cNvPr id="43" name="4 - Ευθεία γραμμή σύνδεσης"/>
                      <p:cNvCxnSpPr/>
                      <p:nvPr/>
                    </p:nvCxnSpPr>
                    <p:spPr>
                      <a:xfrm>
                        <a:off x="3995936" y="2767280"/>
                        <a:ext cx="0" cy="756000"/>
                      </a:xfrm>
                      <a:prstGeom prst="line">
                        <a:avLst/>
                      </a:prstGeom>
                      <a:ln w="92075">
                        <a:solidFill>
                          <a:srgbClr val="9933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5 - Ευθεία γραμμή σύνδεσης"/>
                      <p:cNvCxnSpPr/>
                      <p:nvPr/>
                    </p:nvCxnSpPr>
                    <p:spPr>
                      <a:xfrm>
                        <a:off x="3995936" y="6034936"/>
                        <a:ext cx="0" cy="756000"/>
                      </a:xfrm>
                      <a:prstGeom prst="line">
                        <a:avLst/>
                      </a:prstGeom>
                      <a:ln w="92075">
                        <a:solidFill>
                          <a:srgbClr val="9933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" name="52 - Ευθεία γραμμή σύνδεσης"/>
                    <p:cNvCxnSpPr/>
                    <p:nvPr/>
                  </p:nvCxnSpPr>
                  <p:spPr>
                    <a:xfrm>
                      <a:off x="8460432" y="476672"/>
                      <a:ext cx="0" cy="4752528"/>
                    </a:xfrm>
                    <a:prstGeom prst="line">
                      <a:avLst/>
                    </a:prstGeom>
                    <a:ln w="57150">
                      <a:solidFill>
                        <a:srgbClr val="99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" name="Ομάδα 47"/>
                <p:cNvGrpSpPr/>
                <p:nvPr/>
              </p:nvGrpSpPr>
              <p:grpSpPr>
                <a:xfrm>
                  <a:off x="8388432" y="620688"/>
                  <a:ext cx="386775" cy="1656184"/>
                  <a:chOff x="8388432" y="620688"/>
                  <a:chExt cx="386775" cy="1656184"/>
                </a:xfrm>
              </p:grpSpPr>
              <p:sp>
                <p:nvSpPr>
                  <p:cNvPr id="49" name="62 - TextBox"/>
                  <p:cNvSpPr txBox="1"/>
                  <p:nvPr/>
                </p:nvSpPr>
                <p:spPr>
                  <a:xfrm>
                    <a:off x="8415167" y="1876762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el-GR" sz="2000" b="1" i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0" name="Ομάδα 49"/>
                  <p:cNvGrpSpPr/>
                  <p:nvPr/>
                </p:nvGrpSpPr>
                <p:grpSpPr>
                  <a:xfrm>
                    <a:off x="8388432" y="620688"/>
                    <a:ext cx="386775" cy="400110"/>
                    <a:chOff x="8388432" y="620688"/>
                    <a:chExt cx="386775" cy="400110"/>
                  </a:xfrm>
                </p:grpSpPr>
                <p:sp>
                  <p:nvSpPr>
                    <p:cNvPr id="51" name="69 - TextBox"/>
                    <p:cNvSpPr txBox="1"/>
                    <p:nvPr/>
                  </p:nvSpPr>
                  <p:spPr>
                    <a:xfrm>
                      <a:off x="8415167" y="620688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endParaRPr lang="el-GR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2" name="Έλλειψη 51"/>
                    <p:cNvSpPr/>
                    <p:nvPr/>
                  </p:nvSpPr>
                  <p:spPr>
                    <a:xfrm>
                      <a:off x="8388432" y="800720"/>
                      <a:ext cx="72000" cy="14400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</p:grpSp>
          </p:grpSp>
          <p:grpSp>
            <p:nvGrpSpPr>
              <p:cNvPr id="85" name="Ομάδα 84"/>
              <p:cNvGrpSpPr/>
              <p:nvPr/>
            </p:nvGrpSpPr>
            <p:grpSpPr>
              <a:xfrm>
                <a:off x="0" y="44849"/>
                <a:ext cx="2771800" cy="6291867"/>
                <a:chOff x="0" y="44849"/>
                <a:chExt cx="2771800" cy="6291867"/>
              </a:xfrm>
              <a:noFill/>
            </p:grpSpPr>
            <p:sp>
              <p:nvSpPr>
                <p:cNvPr id="86" name="Ορθογώνιο 85"/>
                <p:cNvSpPr/>
                <p:nvPr/>
              </p:nvSpPr>
              <p:spPr>
                <a:xfrm>
                  <a:off x="0" y="1282407"/>
                  <a:ext cx="1650568" cy="50543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87" name="Ομάδα 86"/>
                <p:cNvGrpSpPr/>
                <p:nvPr/>
              </p:nvGrpSpPr>
              <p:grpSpPr>
                <a:xfrm>
                  <a:off x="138568" y="1268760"/>
                  <a:ext cx="1490487" cy="4225648"/>
                  <a:chOff x="138568" y="1268760"/>
                  <a:chExt cx="1490487" cy="4225648"/>
                </a:xfrm>
                <a:grpFill/>
              </p:grpSpPr>
              <p:cxnSp>
                <p:nvCxnSpPr>
                  <p:cNvPr id="96" name="17 - Ευθύγραμμο βέλος σύνδεσης"/>
                  <p:cNvCxnSpPr/>
                  <p:nvPr/>
                </p:nvCxnSpPr>
                <p:spPr>
                  <a:xfrm rot="5400000">
                    <a:off x="-476945" y="3374760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16 - Ευθύγραμμο βέλος σύνδεσης"/>
                  <p:cNvCxnSpPr/>
                  <p:nvPr/>
                </p:nvCxnSpPr>
                <p:spPr>
                  <a:xfrm rot="5400000">
                    <a:off x="-976736" y="338364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18 - Ευθύγραμμο βέλος σύνδεσης"/>
                  <p:cNvCxnSpPr/>
                  <p:nvPr/>
                </p:nvCxnSpPr>
                <p:spPr>
                  <a:xfrm rot="5400000">
                    <a:off x="-1480792" y="3378976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19 - Ευθύγραμμο βέλος σύνδεσης"/>
                  <p:cNvCxnSpPr/>
                  <p:nvPr/>
                </p:nvCxnSpPr>
                <p:spPr>
                  <a:xfrm rot="5400000">
                    <a:off x="-1967432" y="338840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47 - Ομάδα"/>
                <p:cNvGrpSpPr/>
                <p:nvPr/>
              </p:nvGrpSpPr>
              <p:grpSpPr>
                <a:xfrm>
                  <a:off x="138568" y="44849"/>
                  <a:ext cx="2633232" cy="1196752"/>
                  <a:chOff x="138568" y="0"/>
                  <a:chExt cx="2633232" cy="1196752"/>
                </a:xfrm>
                <a:grpFill/>
              </p:grpSpPr>
              <p:grpSp>
                <p:nvGrpSpPr>
                  <p:cNvPr id="89" name="33 - Ομάδα"/>
                  <p:cNvGrpSpPr/>
                  <p:nvPr/>
                </p:nvGrpSpPr>
                <p:grpSpPr>
                  <a:xfrm>
                    <a:off x="138568" y="517616"/>
                    <a:ext cx="1498520" cy="679136"/>
                    <a:chOff x="138568" y="517616"/>
                    <a:chExt cx="1498520" cy="679136"/>
                  </a:xfrm>
                  <a:grpFill/>
                </p:grpSpPr>
                <p:cxnSp>
                  <p:nvCxnSpPr>
                    <p:cNvPr id="91" name="21 - Ευθύγραμμο βέλος σύνδεσης"/>
                    <p:cNvCxnSpPr/>
                    <p:nvPr/>
                  </p:nvCxnSpPr>
                  <p:spPr>
                    <a:xfrm flipH="1">
                      <a:off x="138568" y="517616"/>
                      <a:ext cx="1165776" cy="679136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22 - Ευθύγραμμο βέλος σύνδεσης"/>
                    <p:cNvCxnSpPr/>
                    <p:nvPr/>
                  </p:nvCxnSpPr>
                  <p:spPr>
                    <a:xfrm flipH="1">
                      <a:off x="1133032" y="531264"/>
                      <a:ext cx="198608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23 - Ευθύγραμμο βέλος σύνδεσης"/>
                    <p:cNvCxnSpPr/>
                    <p:nvPr/>
                  </p:nvCxnSpPr>
                  <p:spPr>
                    <a:xfrm>
                      <a:off x="1331640" y="531264"/>
                      <a:ext cx="305448" cy="638192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24 - Ευθύγραμμο βέλος σύνδεσης"/>
                    <p:cNvCxnSpPr/>
                    <p:nvPr/>
                  </p:nvCxnSpPr>
                  <p:spPr>
                    <a:xfrm flipH="1">
                      <a:off x="628976" y="531264"/>
                      <a:ext cx="702664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39 - TextBox"/>
                  <p:cNvSpPr txBox="1"/>
                  <p:nvPr/>
                </p:nvSpPr>
                <p:spPr>
                  <a:xfrm>
                    <a:off x="755576" y="0"/>
                    <a:ext cx="2016224" cy="646331"/>
                  </a:xfrm>
                  <a:prstGeom prst="rect">
                    <a:avLst/>
                  </a:prstGeom>
                  <a:grpFill/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Μέτωπα Επίπεδου Κύματος</a:t>
                    </a:r>
                    <a:endParaRPr lang="el-GR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563888" y="4221088"/>
                <a:ext cx="3673570" cy="6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𝑪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𝒅𝒛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21088"/>
                <a:ext cx="3673570" cy="6166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4627607" y="3340991"/>
            <a:ext cx="88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&gt;&gt;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el-GR" sz="200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4572000" y="3381061"/>
            <a:ext cx="3024336" cy="707886"/>
            <a:chOff x="4572000" y="3356992"/>
            <a:chExt cx="3024336" cy="707886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5724128" y="3356992"/>
              <a:ext cx="1872208" cy="707886"/>
              <a:chOff x="5076056" y="3573016"/>
              <a:chExt cx="1872208" cy="707886"/>
            </a:xfrm>
          </p:grpSpPr>
          <p:sp>
            <p:nvSpPr>
              <p:cNvPr id="25" name="67 - Βέλος προς τα κάτω"/>
              <p:cNvSpPr/>
              <p:nvPr/>
            </p:nvSpPr>
            <p:spPr>
              <a:xfrm rot="16200000">
                <a:off x="5220072" y="3717033"/>
                <a:ext cx="144016" cy="432048"/>
              </a:xfrm>
              <a:prstGeom prst="downArrow">
                <a:avLst>
                  <a:gd name="adj1" fmla="val 50000"/>
                  <a:gd name="adj2" fmla="val 106859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68 - TextBox"/>
              <p:cNvSpPr txBox="1"/>
              <p:nvPr/>
            </p:nvSpPr>
            <p:spPr>
              <a:xfrm>
                <a:off x="5652120" y="357301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" name="Ορθογώνιο 5"/>
            <p:cNvSpPr/>
            <p:nvPr/>
          </p:nvSpPr>
          <p:spPr>
            <a:xfrm>
              <a:off x="4572000" y="3374760"/>
              <a:ext cx="936104" cy="6901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314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82" grpId="0"/>
      <p:bldP spid="83" grpId="0" animBg="1"/>
      <p:bldP spid="84" grpId="0" animBg="1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51719" y="5085184"/>
                <a:ext cx="439248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19" y="5085184"/>
                <a:ext cx="4392489" cy="477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88174" y="5589240"/>
                <a:ext cx="71643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000" b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𝐬𝐢𝐧</m:t>
                                          </m:r>
                                        </m:fName>
                                        <m:e>
                                          <m:r>
                                            <a:rPr lang="el-GR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𝝋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  <m:r>
                                    <a:rPr lang="en-US" sz="2000" b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𝐭</m:t>
                                  </m:r>
                                </m:e>
                              </m:d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𝒔𝒊𝒏</m:t>
                                          </m:r>
                                        </m:fName>
                                        <m:e>
                                          <m:r>
                                            <a:rPr lang="el-GR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𝝋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174" y="5589240"/>
                <a:ext cx="716434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051720" y="6160368"/>
                <a:ext cx="5832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𝒅𝑨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𝒌𝒛</m:t>
                              </m:r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𝒌𝒓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6160368"/>
                <a:ext cx="5832648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Ομάδα 109"/>
          <p:cNvGrpSpPr/>
          <p:nvPr/>
        </p:nvGrpSpPr>
        <p:grpSpPr>
          <a:xfrm>
            <a:off x="0" y="44849"/>
            <a:ext cx="8775207" cy="6291867"/>
            <a:chOff x="0" y="44849"/>
            <a:chExt cx="8775207" cy="6291867"/>
          </a:xfrm>
        </p:grpSpPr>
        <p:grpSp>
          <p:nvGrpSpPr>
            <p:cNvPr id="103" name="Ομάδα 102"/>
            <p:cNvGrpSpPr/>
            <p:nvPr/>
          </p:nvGrpSpPr>
          <p:grpSpPr>
            <a:xfrm>
              <a:off x="0" y="44849"/>
              <a:ext cx="8775207" cy="6291867"/>
              <a:chOff x="0" y="44849"/>
              <a:chExt cx="8775207" cy="6291867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1404464" y="3140968"/>
                <a:ext cx="7362106" cy="400110"/>
                <a:chOff x="1404464" y="3140968"/>
                <a:chExt cx="7362106" cy="400110"/>
              </a:xfrm>
            </p:grpSpPr>
            <p:cxnSp>
              <p:nvCxnSpPr>
                <p:cNvPr id="17" name="54 - Ευθεία γραμμή σύνδεσης"/>
                <p:cNvCxnSpPr/>
                <p:nvPr/>
              </p:nvCxnSpPr>
              <p:spPr>
                <a:xfrm>
                  <a:off x="1404464" y="3343344"/>
                  <a:ext cx="7020000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63 - TextBox"/>
                <p:cNvSpPr txBox="1"/>
                <p:nvPr/>
              </p:nvSpPr>
              <p:spPr>
                <a:xfrm>
                  <a:off x="8406530" y="3140968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Ομάδα 18"/>
              <p:cNvGrpSpPr/>
              <p:nvPr/>
            </p:nvGrpSpPr>
            <p:grpSpPr>
              <a:xfrm>
                <a:off x="1619672" y="836712"/>
                <a:ext cx="6840760" cy="3456384"/>
                <a:chOff x="1619672" y="836712"/>
                <a:chExt cx="6840760" cy="3456384"/>
              </a:xfrm>
            </p:grpSpPr>
            <p:cxnSp>
              <p:nvCxnSpPr>
                <p:cNvPr id="20" name="57 - Ευθεία γραμμή σύνδεσης"/>
                <p:cNvCxnSpPr/>
                <p:nvPr/>
              </p:nvCxnSpPr>
              <p:spPr>
                <a:xfrm flipV="1">
                  <a:off x="1619672" y="836712"/>
                  <a:ext cx="6840760" cy="1584176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58 - Ευθεία γραμμή σύνδεσης"/>
                <p:cNvCxnSpPr/>
                <p:nvPr/>
              </p:nvCxnSpPr>
              <p:spPr>
                <a:xfrm flipV="1">
                  <a:off x="1619672" y="836712"/>
                  <a:ext cx="6840760" cy="3456384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64 - TextBox"/>
                <p:cNvSpPr txBox="1"/>
                <p:nvPr/>
              </p:nvSpPr>
              <p:spPr>
                <a:xfrm>
                  <a:off x="4211960" y="166073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65 - TextBox"/>
                <p:cNvSpPr txBox="1"/>
                <p:nvPr/>
              </p:nvSpPr>
              <p:spPr>
                <a:xfrm>
                  <a:off x="4572000" y="2596842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7" name="Ομάδα 26"/>
              <p:cNvGrpSpPr/>
              <p:nvPr/>
            </p:nvGrpSpPr>
            <p:grpSpPr>
              <a:xfrm>
                <a:off x="1619672" y="836712"/>
                <a:ext cx="6840760" cy="2539041"/>
                <a:chOff x="1619672" y="836712"/>
                <a:chExt cx="6840760" cy="2539041"/>
              </a:xfrm>
            </p:grpSpPr>
            <p:grpSp>
              <p:nvGrpSpPr>
                <p:cNvPr id="28" name="Ομάδα 27"/>
                <p:cNvGrpSpPr/>
                <p:nvPr/>
              </p:nvGrpSpPr>
              <p:grpSpPr>
                <a:xfrm>
                  <a:off x="1619672" y="836712"/>
                  <a:ext cx="6840760" cy="2520280"/>
                  <a:chOff x="1619672" y="836712"/>
                  <a:chExt cx="6840760" cy="2520280"/>
                </a:xfrm>
              </p:grpSpPr>
              <p:cxnSp>
                <p:nvCxnSpPr>
                  <p:cNvPr id="30" name="61 - Ευθεία γραμμή σύνδεσης"/>
                  <p:cNvCxnSpPr/>
                  <p:nvPr/>
                </p:nvCxnSpPr>
                <p:spPr>
                  <a:xfrm flipV="1">
                    <a:off x="1619672" y="836712"/>
                    <a:ext cx="6840760" cy="252028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66 - TextBox"/>
                  <p:cNvSpPr txBox="1"/>
                  <p:nvPr/>
                </p:nvSpPr>
                <p:spPr>
                  <a:xfrm>
                    <a:off x="4427984" y="2164794"/>
                    <a:ext cx="4320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el-GR" sz="2000" b="1" i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" name="86 - TextBox"/>
                <p:cNvSpPr txBox="1"/>
                <p:nvPr/>
              </p:nvSpPr>
              <p:spPr>
                <a:xfrm>
                  <a:off x="2194904" y="300642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</a:p>
              </p:txBody>
            </p:sp>
          </p:grpSp>
          <p:grpSp>
            <p:nvGrpSpPr>
              <p:cNvPr id="32" name="Ομάδα 31"/>
              <p:cNvGrpSpPr/>
              <p:nvPr/>
            </p:nvGrpSpPr>
            <p:grpSpPr>
              <a:xfrm>
                <a:off x="4602446" y="900792"/>
                <a:ext cx="4055570" cy="1112871"/>
                <a:chOff x="4652307" y="900792"/>
                <a:chExt cx="4055570" cy="11128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20838166">
                      <a:off x="4652307" y="900792"/>
                      <a:ext cx="39599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𝒅𝑬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𝒅𝑨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l-GR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838166">
                      <a:off x="4652307" y="900792"/>
                      <a:ext cx="3959972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0005879">
                      <a:off x="5009354" y="1644331"/>
                      <a:ext cx="36985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𝒅𝑬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𝒅𝑨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l-GR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005879">
                      <a:off x="5009354" y="1644331"/>
                      <a:ext cx="3698523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Ομάδα 37"/>
              <p:cNvGrpSpPr/>
              <p:nvPr/>
            </p:nvGrpSpPr>
            <p:grpSpPr>
              <a:xfrm>
                <a:off x="1691680" y="476672"/>
                <a:ext cx="6768752" cy="4887752"/>
                <a:chOff x="1691680" y="476672"/>
                <a:chExt cx="6768752" cy="4887752"/>
              </a:xfrm>
            </p:grpSpPr>
            <p:sp>
              <p:nvSpPr>
                <p:cNvPr id="39" name="50 - TextBox"/>
                <p:cNvSpPr txBox="1"/>
                <p:nvPr/>
              </p:nvSpPr>
              <p:spPr>
                <a:xfrm>
                  <a:off x="1691680" y="692696"/>
                  <a:ext cx="20162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Άνοιγμα Σχισμής</a:t>
                  </a:r>
                </a:p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α = 5λ 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0" name="Ομάδα 39"/>
                <p:cNvGrpSpPr/>
                <p:nvPr/>
              </p:nvGrpSpPr>
              <p:grpSpPr>
                <a:xfrm>
                  <a:off x="1691680" y="476672"/>
                  <a:ext cx="6768752" cy="4887752"/>
                  <a:chOff x="1691680" y="476672"/>
                  <a:chExt cx="6768752" cy="4887752"/>
                </a:xfrm>
              </p:grpSpPr>
              <p:grpSp>
                <p:nvGrpSpPr>
                  <p:cNvPr id="41" name="3 - Ομάδα"/>
                  <p:cNvGrpSpPr/>
                  <p:nvPr/>
                </p:nvGrpSpPr>
                <p:grpSpPr>
                  <a:xfrm>
                    <a:off x="1691680" y="1340768"/>
                    <a:ext cx="0" cy="4023656"/>
                    <a:chOff x="3995936" y="2767280"/>
                    <a:chExt cx="0" cy="4023656"/>
                  </a:xfrm>
                </p:grpSpPr>
                <p:cxnSp>
                  <p:nvCxnSpPr>
                    <p:cNvPr id="43" name="4 - Ευθεία γραμμή σύνδεσης"/>
                    <p:cNvCxnSpPr/>
                    <p:nvPr/>
                  </p:nvCxnSpPr>
                  <p:spPr>
                    <a:xfrm>
                      <a:off x="3995936" y="2767280"/>
                      <a:ext cx="0" cy="756000"/>
                    </a:xfrm>
                    <a:prstGeom prst="line">
                      <a:avLst/>
                    </a:prstGeom>
                    <a:ln w="95250">
                      <a:solidFill>
                        <a:srgbClr val="99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5 - Ευθεία γραμμή σύνδεσης"/>
                    <p:cNvCxnSpPr/>
                    <p:nvPr/>
                  </p:nvCxnSpPr>
                  <p:spPr>
                    <a:xfrm>
                      <a:off x="3995936" y="6034936"/>
                      <a:ext cx="0" cy="756000"/>
                    </a:xfrm>
                    <a:prstGeom prst="line">
                      <a:avLst/>
                    </a:prstGeom>
                    <a:ln w="95250">
                      <a:solidFill>
                        <a:srgbClr val="99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52 - Ευθεία γραμμή σύνδεσης"/>
                  <p:cNvCxnSpPr/>
                  <p:nvPr/>
                </p:nvCxnSpPr>
                <p:spPr>
                  <a:xfrm>
                    <a:off x="8460432" y="476672"/>
                    <a:ext cx="0" cy="4752528"/>
                  </a:xfrm>
                  <a:prstGeom prst="line">
                    <a:avLst/>
                  </a:prstGeom>
                  <a:ln w="76200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49 - Ομάδα"/>
              <p:cNvGrpSpPr/>
              <p:nvPr/>
            </p:nvGrpSpPr>
            <p:grpSpPr>
              <a:xfrm>
                <a:off x="130368" y="5507940"/>
                <a:ext cx="504000" cy="369332"/>
                <a:chOff x="130368" y="5507940"/>
                <a:chExt cx="504000" cy="369332"/>
              </a:xfrm>
            </p:grpSpPr>
            <p:cxnSp>
              <p:nvCxnSpPr>
                <p:cNvPr id="46" name="45 - Ευθύγραμμο βέλος σύνδεσης"/>
                <p:cNvCxnSpPr/>
                <p:nvPr/>
              </p:nvCxnSpPr>
              <p:spPr>
                <a:xfrm>
                  <a:off x="130368" y="5521000"/>
                  <a:ext cx="504000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46 - TextBox"/>
                <p:cNvSpPr txBox="1"/>
                <p:nvPr/>
              </p:nvSpPr>
              <p:spPr>
                <a:xfrm>
                  <a:off x="251520" y="550794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8" name="Ομάδα 47"/>
              <p:cNvGrpSpPr/>
              <p:nvPr/>
            </p:nvGrpSpPr>
            <p:grpSpPr>
              <a:xfrm>
                <a:off x="8388424" y="620688"/>
                <a:ext cx="386783" cy="1656184"/>
                <a:chOff x="8388424" y="620688"/>
                <a:chExt cx="386783" cy="1656184"/>
              </a:xfrm>
            </p:grpSpPr>
            <p:sp>
              <p:nvSpPr>
                <p:cNvPr id="49" name="62 - TextBox"/>
                <p:cNvSpPr txBox="1"/>
                <p:nvPr/>
              </p:nvSpPr>
              <p:spPr>
                <a:xfrm>
                  <a:off x="8415167" y="187676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l-GR" sz="20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0" name="Ομάδα 49"/>
                <p:cNvGrpSpPr/>
                <p:nvPr/>
              </p:nvGrpSpPr>
              <p:grpSpPr>
                <a:xfrm>
                  <a:off x="8388424" y="620688"/>
                  <a:ext cx="386783" cy="400110"/>
                  <a:chOff x="8388424" y="620688"/>
                  <a:chExt cx="386783" cy="400110"/>
                </a:xfrm>
              </p:grpSpPr>
              <p:sp>
                <p:nvSpPr>
                  <p:cNvPr id="51" name="69 - TextBox"/>
                  <p:cNvSpPr txBox="1"/>
                  <p:nvPr/>
                </p:nvSpPr>
                <p:spPr>
                  <a:xfrm>
                    <a:off x="8415167" y="62068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Σ</a:t>
                    </a:r>
                    <a:endParaRPr lang="el-GR" sz="2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Έλλειψη 51"/>
                  <p:cNvSpPr/>
                  <p:nvPr/>
                </p:nvSpPr>
                <p:spPr>
                  <a:xfrm>
                    <a:off x="8388424" y="764704"/>
                    <a:ext cx="72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grpSp>
            <p:nvGrpSpPr>
              <p:cNvPr id="53" name="Ομάδα 52"/>
              <p:cNvGrpSpPr/>
              <p:nvPr/>
            </p:nvGrpSpPr>
            <p:grpSpPr>
              <a:xfrm>
                <a:off x="1126502" y="2520055"/>
                <a:ext cx="288032" cy="1610919"/>
                <a:chOff x="18695" y="2520055"/>
                <a:chExt cx="288032" cy="1610919"/>
              </a:xfrm>
            </p:grpSpPr>
            <p:cxnSp>
              <p:nvCxnSpPr>
                <p:cNvPr id="54" name="97 - Ευθύγραμμο βέλος σύνδεσης"/>
                <p:cNvCxnSpPr/>
                <p:nvPr/>
              </p:nvCxnSpPr>
              <p:spPr>
                <a:xfrm>
                  <a:off x="249799" y="3338886"/>
                  <a:ext cx="0" cy="792088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98 - Ευθύγραμμο βέλος σύνδεσης"/>
                <p:cNvCxnSpPr/>
                <p:nvPr/>
              </p:nvCxnSpPr>
              <p:spPr>
                <a:xfrm>
                  <a:off x="249799" y="2520055"/>
                  <a:ext cx="0" cy="792088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99 - TextBox"/>
                <p:cNvSpPr txBox="1"/>
                <p:nvPr/>
              </p:nvSpPr>
              <p:spPr>
                <a:xfrm>
                  <a:off x="18695" y="270892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100 - TextBox"/>
                <p:cNvSpPr txBox="1"/>
                <p:nvPr/>
              </p:nvSpPr>
              <p:spPr>
                <a:xfrm>
                  <a:off x="18695" y="36357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8" name="Ομάδα 57"/>
              <p:cNvGrpSpPr/>
              <p:nvPr/>
            </p:nvGrpSpPr>
            <p:grpSpPr>
              <a:xfrm>
                <a:off x="1403648" y="2952103"/>
                <a:ext cx="864096" cy="1535531"/>
                <a:chOff x="1403648" y="2952103"/>
                <a:chExt cx="864096" cy="1535531"/>
              </a:xfrm>
            </p:grpSpPr>
            <p:sp>
              <p:nvSpPr>
                <p:cNvPr id="59" name="102 - TextBox"/>
                <p:cNvSpPr txBox="1"/>
                <p:nvPr/>
              </p:nvSpPr>
              <p:spPr>
                <a:xfrm>
                  <a:off x="1835696" y="4005064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Β΄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103 - TextBox"/>
                <p:cNvSpPr txBox="1"/>
                <p:nvPr/>
              </p:nvSpPr>
              <p:spPr>
                <a:xfrm>
                  <a:off x="1790431" y="2952103"/>
                  <a:ext cx="3600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Β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70 - TextBox"/>
                <p:cNvSpPr txBox="1"/>
                <p:nvPr/>
              </p:nvSpPr>
              <p:spPr>
                <a:xfrm>
                  <a:off x="1403648" y="3068960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Α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101 - TextBox"/>
                <p:cNvSpPr txBox="1"/>
                <p:nvPr/>
              </p:nvSpPr>
              <p:spPr>
                <a:xfrm>
                  <a:off x="1566142" y="4149080"/>
                  <a:ext cx="46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΄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3" name="Ομάδα 62"/>
              <p:cNvGrpSpPr/>
              <p:nvPr/>
            </p:nvGrpSpPr>
            <p:grpSpPr>
              <a:xfrm>
                <a:off x="1244035" y="2177705"/>
                <a:ext cx="433465" cy="2286805"/>
                <a:chOff x="1244035" y="2177705"/>
                <a:chExt cx="433465" cy="2286805"/>
              </a:xfrm>
            </p:grpSpPr>
            <p:cxnSp>
              <p:nvCxnSpPr>
                <p:cNvPr id="64" name="89 - Ευθεία γραμμή σύνδεσης"/>
                <p:cNvCxnSpPr/>
                <p:nvPr/>
              </p:nvCxnSpPr>
              <p:spPr>
                <a:xfrm>
                  <a:off x="1665194" y="4149080"/>
                  <a:ext cx="0" cy="288032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Ομάδα 64"/>
                <p:cNvGrpSpPr/>
                <p:nvPr/>
              </p:nvGrpSpPr>
              <p:grpSpPr>
                <a:xfrm>
                  <a:off x="1244035" y="2177705"/>
                  <a:ext cx="433465" cy="2286805"/>
                  <a:chOff x="1244035" y="2177705"/>
                  <a:chExt cx="433465" cy="2286805"/>
                </a:xfrm>
              </p:grpSpPr>
              <p:grpSp>
                <p:nvGrpSpPr>
                  <p:cNvPr id="66" name="Ομάδα 65"/>
                  <p:cNvGrpSpPr/>
                  <p:nvPr/>
                </p:nvGrpSpPr>
                <p:grpSpPr>
                  <a:xfrm>
                    <a:off x="1245452" y="2177705"/>
                    <a:ext cx="432048" cy="369332"/>
                    <a:chOff x="1222003" y="2177705"/>
                    <a:chExt cx="432048" cy="369332"/>
                  </a:xfrm>
                </p:grpSpPr>
                <p:cxnSp>
                  <p:nvCxnSpPr>
                    <p:cNvPr id="73" name="91 - Ευθεία γραμμή σύνδεσης"/>
                    <p:cNvCxnSpPr/>
                    <p:nvPr/>
                  </p:nvCxnSpPr>
                  <p:spPr>
                    <a:xfrm>
                      <a:off x="1356449" y="2232023"/>
                      <a:ext cx="252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" name="Ομάδα 73"/>
                    <p:cNvGrpSpPr/>
                    <p:nvPr/>
                  </p:nvGrpSpPr>
                  <p:grpSpPr>
                    <a:xfrm>
                      <a:off x="1222003" y="2177705"/>
                      <a:ext cx="432048" cy="369332"/>
                      <a:chOff x="1222003" y="2177705"/>
                      <a:chExt cx="432048" cy="369332"/>
                    </a:xfrm>
                  </p:grpSpPr>
                  <p:cxnSp>
                    <p:nvCxnSpPr>
                      <p:cNvPr id="75" name="90 - Ευθεία γραμμή σύνδεσης"/>
                      <p:cNvCxnSpPr/>
                      <p:nvPr/>
                    </p:nvCxnSpPr>
                    <p:spPr>
                      <a:xfrm>
                        <a:off x="1344231" y="2511002"/>
                        <a:ext cx="252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bg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" name="95 - TextBox"/>
                      <p:cNvSpPr txBox="1"/>
                      <p:nvPr/>
                    </p:nvSpPr>
                    <p:spPr>
                      <a:xfrm>
                        <a:off x="1222003" y="2177705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r>
                          <a:rPr lang="en-US" b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endParaRPr lang="el-GR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1244035" y="4095178"/>
                    <a:ext cx="432048" cy="369332"/>
                    <a:chOff x="1220586" y="4095178"/>
                    <a:chExt cx="432048" cy="369332"/>
                  </a:xfrm>
                </p:grpSpPr>
                <p:cxnSp>
                  <p:nvCxnSpPr>
                    <p:cNvPr id="69" name="93 - Ευθεία γραμμή σύνδεσης"/>
                    <p:cNvCxnSpPr/>
                    <p:nvPr/>
                  </p:nvCxnSpPr>
                  <p:spPr>
                    <a:xfrm>
                      <a:off x="1344223" y="4149080"/>
                      <a:ext cx="252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0" name="Ομάδα 69"/>
                    <p:cNvGrpSpPr/>
                    <p:nvPr/>
                  </p:nvGrpSpPr>
                  <p:grpSpPr>
                    <a:xfrm>
                      <a:off x="1220586" y="4095178"/>
                      <a:ext cx="432048" cy="369332"/>
                      <a:chOff x="1220586" y="4095178"/>
                      <a:chExt cx="432048" cy="369332"/>
                    </a:xfrm>
                  </p:grpSpPr>
                  <p:cxnSp>
                    <p:nvCxnSpPr>
                      <p:cNvPr id="71" name="92 - Ευθεία γραμμή σύνδεσης"/>
                      <p:cNvCxnSpPr/>
                      <p:nvPr/>
                    </p:nvCxnSpPr>
                    <p:spPr>
                      <a:xfrm>
                        <a:off x="1344215" y="4428059"/>
                        <a:ext cx="252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bg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94 - TextBox"/>
                      <p:cNvSpPr txBox="1"/>
                      <p:nvPr/>
                    </p:nvSpPr>
                    <p:spPr>
                      <a:xfrm>
                        <a:off x="1220586" y="409517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r>
                          <a:rPr lang="en-US" b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endParaRPr lang="el-GR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68" name="88 - Ευθεία γραμμή σύνδεσης"/>
                  <p:cNvCxnSpPr/>
                  <p:nvPr/>
                </p:nvCxnSpPr>
                <p:spPr>
                  <a:xfrm>
                    <a:off x="1650025" y="2240660"/>
                    <a:ext cx="0" cy="288032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" name="Ομάδα 76"/>
              <p:cNvGrpSpPr/>
              <p:nvPr/>
            </p:nvGrpSpPr>
            <p:grpSpPr>
              <a:xfrm>
                <a:off x="1578073" y="2420888"/>
                <a:ext cx="329631" cy="1728192"/>
                <a:chOff x="1578073" y="2420888"/>
                <a:chExt cx="329631" cy="1728192"/>
              </a:xfrm>
            </p:grpSpPr>
            <p:sp>
              <p:nvSpPr>
                <p:cNvPr id="78" name="84 - TextBox"/>
                <p:cNvSpPr txBox="1"/>
                <p:nvPr/>
              </p:nvSpPr>
              <p:spPr>
                <a:xfrm>
                  <a:off x="1578073" y="272305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85 - TextBox"/>
                <p:cNvSpPr txBox="1"/>
                <p:nvPr/>
              </p:nvSpPr>
              <p:spPr>
                <a:xfrm>
                  <a:off x="1578073" y="359395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</a:p>
              </p:txBody>
            </p:sp>
            <p:cxnSp>
              <p:nvCxnSpPr>
                <p:cNvPr id="80" name="72 - Ευθεία γραμμή σύνδεσης"/>
                <p:cNvCxnSpPr/>
                <p:nvPr/>
              </p:nvCxnSpPr>
              <p:spPr>
                <a:xfrm>
                  <a:off x="1619672" y="2420888"/>
                  <a:ext cx="288032" cy="86409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77 - Ευθεία γραμμή σύνδεσης"/>
                <p:cNvCxnSpPr/>
                <p:nvPr/>
              </p:nvCxnSpPr>
              <p:spPr>
                <a:xfrm>
                  <a:off x="1619672" y="3321196"/>
                  <a:ext cx="288032" cy="82788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Ομάδα 84"/>
              <p:cNvGrpSpPr/>
              <p:nvPr/>
            </p:nvGrpSpPr>
            <p:grpSpPr>
              <a:xfrm>
                <a:off x="0" y="44849"/>
                <a:ext cx="2771800" cy="6291867"/>
                <a:chOff x="0" y="44849"/>
                <a:chExt cx="2771800" cy="6291867"/>
              </a:xfrm>
              <a:noFill/>
            </p:grpSpPr>
            <p:sp>
              <p:nvSpPr>
                <p:cNvPr id="86" name="Ορθογώνιο 85"/>
                <p:cNvSpPr/>
                <p:nvPr/>
              </p:nvSpPr>
              <p:spPr>
                <a:xfrm>
                  <a:off x="0" y="1282407"/>
                  <a:ext cx="1650568" cy="50543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87" name="Ομάδα 86"/>
                <p:cNvGrpSpPr/>
                <p:nvPr/>
              </p:nvGrpSpPr>
              <p:grpSpPr>
                <a:xfrm>
                  <a:off x="138568" y="1268760"/>
                  <a:ext cx="1490487" cy="4225648"/>
                  <a:chOff x="138568" y="1268760"/>
                  <a:chExt cx="1490487" cy="4225648"/>
                </a:xfrm>
                <a:grpFill/>
              </p:grpSpPr>
              <p:cxnSp>
                <p:nvCxnSpPr>
                  <p:cNvPr id="95" name="16 - Ευθύγραμμο βέλος σύνδεσης"/>
                  <p:cNvCxnSpPr/>
                  <p:nvPr/>
                </p:nvCxnSpPr>
                <p:spPr>
                  <a:xfrm rot="5400000">
                    <a:off x="-976736" y="338364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17 - Ευθύγραμμο βέλος σύνδεσης"/>
                  <p:cNvCxnSpPr/>
                  <p:nvPr/>
                </p:nvCxnSpPr>
                <p:spPr>
                  <a:xfrm rot="5400000">
                    <a:off x="-476945" y="3374760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18 - Ευθύγραμμο βέλος σύνδεσης"/>
                  <p:cNvCxnSpPr/>
                  <p:nvPr/>
                </p:nvCxnSpPr>
                <p:spPr>
                  <a:xfrm rot="5400000">
                    <a:off x="-1480792" y="3378976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19 - Ευθύγραμμο βέλος σύνδεσης"/>
                  <p:cNvCxnSpPr/>
                  <p:nvPr/>
                </p:nvCxnSpPr>
                <p:spPr>
                  <a:xfrm rot="5400000">
                    <a:off x="-1967432" y="338840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47 - Ομάδα"/>
                <p:cNvGrpSpPr/>
                <p:nvPr/>
              </p:nvGrpSpPr>
              <p:grpSpPr>
                <a:xfrm>
                  <a:off x="138568" y="44849"/>
                  <a:ext cx="2633232" cy="1196752"/>
                  <a:chOff x="138568" y="0"/>
                  <a:chExt cx="2633232" cy="1196752"/>
                </a:xfrm>
                <a:grpFill/>
              </p:grpSpPr>
              <p:grpSp>
                <p:nvGrpSpPr>
                  <p:cNvPr id="89" name="33 - Ομάδα"/>
                  <p:cNvGrpSpPr/>
                  <p:nvPr/>
                </p:nvGrpSpPr>
                <p:grpSpPr>
                  <a:xfrm>
                    <a:off x="138568" y="517616"/>
                    <a:ext cx="1498520" cy="679136"/>
                    <a:chOff x="138568" y="517616"/>
                    <a:chExt cx="1498520" cy="679136"/>
                  </a:xfrm>
                  <a:grpFill/>
                </p:grpSpPr>
                <p:cxnSp>
                  <p:nvCxnSpPr>
                    <p:cNvPr id="91" name="21 - Ευθύγραμμο βέλος σύνδεσης"/>
                    <p:cNvCxnSpPr/>
                    <p:nvPr/>
                  </p:nvCxnSpPr>
                  <p:spPr>
                    <a:xfrm flipH="1">
                      <a:off x="138568" y="517616"/>
                      <a:ext cx="1165776" cy="679136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22 - Ευθύγραμμο βέλος σύνδεσης"/>
                    <p:cNvCxnSpPr/>
                    <p:nvPr/>
                  </p:nvCxnSpPr>
                  <p:spPr>
                    <a:xfrm flipH="1">
                      <a:off x="1133032" y="531264"/>
                      <a:ext cx="198608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23 - Ευθύγραμμο βέλος σύνδεσης"/>
                    <p:cNvCxnSpPr/>
                    <p:nvPr/>
                  </p:nvCxnSpPr>
                  <p:spPr>
                    <a:xfrm>
                      <a:off x="1331640" y="531264"/>
                      <a:ext cx="305448" cy="638192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24 - Ευθύγραμμο βέλος σύνδεσης"/>
                    <p:cNvCxnSpPr/>
                    <p:nvPr/>
                  </p:nvCxnSpPr>
                  <p:spPr>
                    <a:xfrm flipH="1">
                      <a:off x="628976" y="531264"/>
                      <a:ext cx="702664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39 - TextBox"/>
                  <p:cNvSpPr txBox="1"/>
                  <p:nvPr/>
                </p:nvSpPr>
                <p:spPr>
                  <a:xfrm>
                    <a:off x="755576" y="0"/>
                    <a:ext cx="2016224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Μέτωπα Επίπεδου Κύματος</a:t>
                    </a:r>
                    <a:endParaRPr lang="el-GR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05" name="55 - TextBox"/>
            <p:cNvSpPr txBox="1"/>
            <p:nvPr/>
          </p:nvSpPr>
          <p:spPr>
            <a:xfrm>
              <a:off x="3779912" y="3429000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 &gt;&gt; y</a:t>
              </a:r>
            </a:p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 &gt;&gt; a</a:t>
              </a:r>
              <a:endParaRPr lang="el-G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6" name="Ομάδα 105"/>
            <p:cNvGrpSpPr/>
            <p:nvPr/>
          </p:nvGrpSpPr>
          <p:grpSpPr>
            <a:xfrm>
              <a:off x="5076056" y="3429000"/>
              <a:ext cx="1872208" cy="707886"/>
              <a:chOff x="5076056" y="3573016"/>
              <a:chExt cx="1872208" cy="707886"/>
            </a:xfrm>
          </p:grpSpPr>
          <p:sp>
            <p:nvSpPr>
              <p:cNvPr id="107" name="67 - Βέλος προς τα κάτω"/>
              <p:cNvSpPr/>
              <p:nvPr/>
            </p:nvSpPr>
            <p:spPr>
              <a:xfrm rot="16200000">
                <a:off x="5220072" y="3717033"/>
                <a:ext cx="144016" cy="432048"/>
              </a:xfrm>
              <a:prstGeom prst="downArrow">
                <a:avLst>
                  <a:gd name="adj1" fmla="val 50000"/>
                  <a:gd name="adj2" fmla="val 10685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/>
              </a:p>
            </p:txBody>
          </p:sp>
          <p:sp>
            <p:nvSpPr>
              <p:cNvPr id="108" name="68 - TextBox"/>
              <p:cNvSpPr txBox="1"/>
              <p:nvPr/>
            </p:nvSpPr>
            <p:spPr>
              <a:xfrm>
                <a:off x="5652120" y="357301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563888" y="4221088"/>
                  <a:ext cx="3673570" cy="616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𝑪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𝒅𝒛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4221088"/>
                  <a:ext cx="3673570" cy="6166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61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0" y="44849"/>
            <a:ext cx="8775207" cy="6291867"/>
            <a:chOff x="0" y="44849"/>
            <a:chExt cx="8775207" cy="629186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0" y="44849"/>
              <a:ext cx="8775207" cy="6291867"/>
              <a:chOff x="0" y="44849"/>
              <a:chExt cx="8775207" cy="6291867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115616" y="3140968"/>
                <a:ext cx="7650954" cy="400110"/>
                <a:chOff x="1115616" y="3140968"/>
                <a:chExt cx="7650954" cy="400110"/>
              </a:xfrm>
            </p:grpSpPr>
            <p:cxnSp>
              <p:nvCxnSpPr>
                <p:cNvPr id="81" name="54 - Ευθεία γραμμή σύνδεσης"/>
                <p:cNvCxnSpPr/>
                <p:nvPr/>
              </p:nvCxnSpPr>
              <p:spPr>
                <a:xfrm>
                  <a:off x="1115616" y="3343344"/>
                  <a:ext cx="7344000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63 - TextBox"/>
                <p:cNvSpPr txBox="1"/>
                <p:nvPr/>
              </p:nvSpPr>
              <p:spPr>
                <a:xfrm>
                  <a:off x="8406530" y="3140968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Ομάδα 9"/>
              <p:cNvGrpSpPr/>
              <p:nvPr/>
            </p:nvGrpSpPr>
            <p:grpSpPr>
              <a:xfrm>
                <a:off x="1619672" y="836712"/>
                <a:ext cx="6840760" cy="3456384"/>
                <a:chOff x="1619672" y="836712"/>
                <a:chExt cx="6840760" cy="3456384"/>
              </a:xfrm>
            </p:grpSpPr>
            <p:cxnSp>
              <p:nvCxnSpPr>
                <p:cNvPr id="77" name="57 - Ευθεία γραμμή σύνδεσης"/>
                <p:cNvCxnSpPr/>
                <p:nvPr/>
              </p:nvCxnSpPr>
              <p:spPr>
                <a:xfrm flipV="1">
                  <a:off x="1619672" y="836712"/>
                  <a:ext cx="6840760" cy="158417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58 - Ευθεία γραμμή σύνδεσης"/>
                <p:cNvCxnSpPr/>
                <p:nvPr/>
              </p:nvCxnSpPr>
              <p:spPr>
                <a:xfrm flipV="1">
                  <a:off x="1619672" y="836712"/>
                  <a:ext cx="6840760" cy="34563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64 - TextBox"/>
                <p:cNvSpPr txBox="1"/>
                <p:nvPr/>
              </p:nvSpPr>
              <p:spPr>
                <a:xfrm>
                  <a:off x="4211960" y="1372706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65 - TextBox"/>
                <p:cNvSpPr txBox="1"/>
                <p:nvPr/>
              </p:nvSpPr>
              <p:spPr>
                <a:xfrm>
                  <a:off x="4355976" y="274085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l-GR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Ομάδα 10"/>
              <p:cNvGrpSpPr/>
              <p:nvPr/>
            </p:nvGrpSpPr>
            <p:grpSpPr>
              <a:xfrm>
                <a:off x="1619672" y="836712"/>
                <a:ext cx="6840760" cy="2539041"/>
                <a:chOff x="1619672" y="836712"/>
                <a:chExt cx="6840760" cy="2539041"/>
              </a:xfrm>
            </p:grpSpPr>
            <p:grpSp>
              <p:nvGrpSpPr>
                <p:cNvPr id="73" name="Ομάδα 72"/>
                <p:cNvGrpSpPr/>
                <p:nvPr/>
              </p:nvGrpSpPr>
              <p:grpSpPr>
                <a:xfrm>
                  <a:off x="1619672" y="836712"/>
                  <a:ext cx="6840760" cy="2520280"/>
                  <a:chOff x="1619672" y="836712"/>
                  <a:chExt cx="6840760" cy="2520280"/>
                </a:xfrm>
              </p:grpSpPr>
              <p:cxnSp>
                <p:nvCxnSpPr>
                  <p:cNvPr id="75" name="61 - Ευθεία γραμμή σύνδεσης"/>
                  <p:cNvCxnSpPr/>
                  <p:nvPr/>
                </p:nvCxnSpPr>
                <p:spPr>
                  <a:xfrm flipV="1">
                    <a:off x="1619672" y="836712"/>
                    <a:ext cx="6840760" cy="252028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66 - TextBox"/>
                  <p:cNvSpPr txBox="1"/>
                  <p:nvPr/>
                </p:nvSpPr>
                <p:spPr>
                  <a:xfrm>
                    <a:off x="4283968" y="1948770"/>
                    <a:ext cx="4320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el-GR" sz="2000" b="1" i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4" name="86 - TextBox"/>
                <p:cNvSpPr txBox="1"/>
                <p:nvPr/>
              </p:nvSpPr>
              <p:spPr>
                <a:xfrm>
                  <a:off x="2194904" y="300642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</a:p>
              </p:txBody>
            </p:sp>
          </p:grpSp>
          <p:grpSp>
            <p:nvGrpSpPr>
              <p:cNvPr id="12" name="Ομάδα 11"/>
              <p:cNvGrpSpPr/>
              <p:nvPr/>
            </p:nvGrpSpPr>
            <p:grpSpPr>
              <a:xfrm>
                <a:off x="4901583" y="817473"/>
                <a:ext cx="3752122" cy="1266779"/>
                <a:chOff x="4951444" y="817473"/>
                <a:chExt cx="3752122" cy="12667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 rot="20838166">
                      <a:off x="4951444" y="817473"/>
                      <a:ext cx="36571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𝒅𝑬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𝒅𝑨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l-GR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838166">
                      <a:off x="4951444" y="817473"/>
                      <a:ext cx="3657132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/>
                    <p:cNvSpPr txBox="1"/>
                    <p:nvPr/>
                  </p:nvSpPr>
                  <p:spPr>
                    <a:xfrm rot="20005879">
                      <a:off x="5086708" y="1714920"/>
                      <a:ext cx="36168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𝒅𝑬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𝒅𝑨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l-GR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Box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005879">
                      <a:off x="5086708" y="1714920"/>
                      <a:ext cx="3616858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Ομάδα 12"/>
              <p:cNvGrpSpPr/>
              <p:nvPr/>
            </p:nvGrpSpPr>
            <p:grpSpPr>
              <a:xfrm>
                <a:off x="1691680" y="476672"/>
                <a:ext cx="6768752" cy="4887752"/>
                <a:chOff x="1691680" y="476672"/>
                <a:chExt cx="6768752" cy="4887752"/>
              </a:xfrm>
            </p:grpSpPr>
            <p:sp>
              <p:nvSpPr>
                <p:cNvPr id="65" name="50 - TextBox"/>
                <p:cNvSpPr txBox="1"/>
                <p:nvPr/>
              </p:nvSpPr>
              <p:spPr>
                <a:xfrm>
                  <a:off x="1691680" y="692696"/>
                  <a:ext cx="20162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Άνοιγμα Σχισμής</a:t>
                  </a:r>
                </a:p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α = 5λ 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6" name="Ομάδα 65"/>
                <p:cNvGrpSpPr/>
                <p:nvPr/>
              </p:nvGrpSpPr>
              <p:grpSpPr>
                <a:xfrm>
                  <a:off x="1691680" y="476672"/>
                  <a:ext cx="6768752" cy="4887752"/>
                  <a:chOff x="1691680" y="476672"/>
                  <a:chExt cx="6768752" cy="4887752"/>
                </a:xfrm>
              </p:grpSpPr>
              <p:grpSp>
                <p:nvGrpSpPr>
                  <p:cNvPr id="67" name="3 - Ομάδα"/>
                  <p:cNvGrpSpPr/>
                  <p:nvPr/>
                </p:nvGrpSpPr>
                <p:grpSpPr>
                  <a:xfrm>
                    <a:off x="1691680" y="1340768"/>
                    <a:ext cx="0" cy="4023656"/>
                    <a:chOff x="3995936" y="2767280"/>
                    <a:chExt cx="0" cy="4023656"/>
                  </a:xfrm>
                </p:grpSpPr>
                <p:cxnSp>
                  <p:nvCxnSpPr>
                    <p:cNvPr id="69" name="4 - Ευθεία γραμμή σύνδεσης"/>
                    <p:cNvCxnSpPr/>
                    <p:nvPr/>
                  </p:nvCxnSpPr>
                  <p:spPr>
                    <a:xfrm>
                      <a:off x="3995936" y="2767280"/>
                      <a:ext cx="0" cy="756000"/>
                    </a:xfrm>
                    <a:prstGeom prst="line">
                      <a:avLst/>
                    </a:prstGeom>
                    <a:ln w="92075">
                      <a:solidFill>
                        <a:srgbClr val="99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5 - Ευθεία γραμμή σύνδεσης"/>
                    <p:cNvCxnSpPr/>
                    <p:nvPr/>
                  </p:nvCxnSpPr>
                  <p:spPr>
                    <a:xfrm>
                      <a:off x="3995936" y="6034936"/>
                      <a:ext cx="0" cy="756000"/>
                    </a:xfrm>
                    <a:prstGeom prst="line">
                      <a:avLst/>
                    </a:prstGeom>
                    <a:ln w="92075">
                      <a:solidFill>
                        <a:srgbClr val="99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" name="52 - Ευθεία γραμμή σύνδεσης"/>
                  <p:cNvCxnSpPr/>
                  <p:nvPr/>
                </p:nvCxnSpPr>
                <p:spPr>
                  <a:xfrm>
                    <a:off x="8460432" y="476672"/>
                    <a:ext cx="0" cy="4752528"/>
                  </a:xfrm>
                  <a:prstGeom prst="line">
                    <a:avLst/>
                  </a:prstGeom>
                  <a:ln w="76200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49 - Ομάδα"/>
              <p:cNvGrpSpPr/>
              <p:nvPr/>
            </p:nvGrpSpPr>
            <p:grpSpPr>
              <a:xfrm>
                <a:off x="130368" y="5507940"/>
                <a:ext cx="504000" cy="369332"/>
                <a:chOff x="130368" y="5507940"/>
                <a:chExt cx="504000" cy="369332"/>
              </a:xfrm>
            </p:grpSpPr>
            <p:cxnSp>
              <p:nvCxnSpPr>
                <p:cNvPr id="63" name="45 - Ευθύγραμμο βέλος σύνδεσης"/>
                <p:cNvCxnSpPr/>
                <p:nvPr/>
              </p:nvCxnSpPr>
              <p:spPr>
                <a:xfrm>
                  <a:off x="130368" y="5521000"/>
                  <a:ext cx="504000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46 - TextBox"/>
                <p:cNvSpPr txBox="1"/>
                <p:nvPr/>
              </p:nvSpPr>
              <p:spPr>
                <a:xfrm>
                  <a:off x="155762" y="550794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Ομάδα 14"/>
              <p:cNvGrpSpPr/>
              <p:nvPr/>
            </p:nvGrpSpPr>
            <p:grpSpPr>
              <a:xfrm>
                <a:off x="8388424" y="620688"/>
                <a:ext cx="386783" cy="1656184"/>
                <a:chOff x="8388424" y="620688"/>
                <a:chExt cx="386783" cy="1656184"/>
              </a:xfrm>
            </p:grpSpPr>
            <p:sp>
              <p:nvSpPr>
                <p:cNvPr id="59" name="62 - TextBox"/>
                <p:cNvSpPr txBox="1"/>
                <p:nvPr/>
              </p:nvSpPr>
              <p:spPr>
                <a:xfrm>
                  <a:off x="8415167" y="187676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l-GR" sz="20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0" name="Ομάδα 59"/>
                <p:cNvGrpSpPr/>
                <p:nvPr/>
              </p:nvGrpSpPr>
              <p:grpSpPr>
                <a:xfrm>
                  <a:off x="8388424" y="620688"/>
                  <a:ext cx="386783" cy="400110"/>
                  <a:chOff x="8388424" y="620688"/>
                  <a:chExt cx="386783" cy="400110"/>
                </a:xfrm>
              </p:grpSpPr>
              <p:sp>
                <p:nvSpPr>
                  <p:cNvPr id="61" name="69 - TextBox"/>
                  <p:cNvSpPr txBox="1"/>
                  <p:nvPr/>
                </p:nvSpPr>
                <p:spPr>
                  <a:xfrm>
                    <a:off x="8415167" y="62068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2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Σ</a:t>
                    </a:r>
                    <a:endParaRPr lang="el-GR" sz="2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" name="Έλλειψη 61"/>
                  <p:cNvSpPr/>
                  <p:nvPr/>
                </p:nvSpPr>
                <p:spPr>
                  <a:xfrm>
                    <a:off x="8388424" y="764704"/>
                    <a:ext cx="72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grpSp>
            <p:nvGrpSpPr>
              <p:cNvPr id="16" name="Ομάδα 15"/>
              <p:cNvGrpSpPr/>
              <p:nvPr/>
            </p:nvGrpSpPr>
            <p:grpSpPr>
              <a:xfrm>
                <a:off x="1126502" y="2520055"/>
                <a:ext cx="288032" cy="1610919"/>
                <a:chOff x="18695" y="2520055"/>
                <a:chExt cx="288032" cy="1610919"/>
              </a:xfrm>
            </p:grpSpPr>
            <p:cxnSp>
              <p:nvCxnSpPr>
                <p:cNvPr id="55" name="97 - Ευθύγραμμο βέλος σύνδεσης"/>
                <p:cNvCxnSpPr/>
                <p:nvPr/>
              </p:nvCxnSpPr>
              <p:spPr>
                <a:xfrm>
                  <a:off x="249799" y="3338886"/>
                  <a:ext cx="0" cy="792088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98 - Ευθύγραμμο βέλος σύνδεσης"/>
                <p:cNvCxnSpPr/>
                <p:nvPr/>
              </p:nvCxnSpPr>
              <p:spPr>
                <a:xfrm>
                  <a:off x="249799" y="2520055"/>
                  <a:ext cx="0" cy="792088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99 - TextBox"/>
                <p:cNvSpPr txBox="1"/>
                <p:nvPr/>
              </p:nvSpPr>
              <p:spPr>
                <a:xfrm>
                  <a:off x="18695" y="270892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100 - TextBox"/>
                <p:cNvSpPr txBox="1"/>
                <p:nvPr/>
              </p:nvSpPr>
              <p:spPr>
                <a:xfrm>
                  <a:off x="18695" y="36357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Ομάδα 16"/>
              <p:cNvGrpSpPr/>
              <p:nvPr/>
            </p:nvGrpSpPr>
            <p:grpSpPr>
              <a:xfrm>
                <a:off x="1403648" y="2952103"/>
                <a:ext cx="864096" cy="1535531"/>
                <a:chOff x="1403648" y="2952103"/>
                <a:chExt cx="864096" cy="1535531"/>
              </a:xfrm>
            </p:grpSpPr>
            <p:sp>
              <p:nvSpPr>
                <p:cNvPr id="51" name="102 - TextBox"/>
                <p:cNvSpPr txBox="1"/>
                <p:nvPr/>
              </p:nvSpPr>
              <p:spPr>
                <a:xfrm>
                  <a:off x="1835696" y="4005064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Β΄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103 - TextBox"/>
                <p:cNvSpPr txBox="1"/>
                <p:nvPr/>
              </p:nvSpPr>
              <p:spPr>
                <a:xfrm>
                  <a:off x="1790431" y="2952103"/>
                  <a:ext cx="3600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Β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70 - TextBox"/>
                <p:cNvSpPr txBox="1"/>
                <p:nvPr/>
              </p:nvSpPr>
              <p:spPr>
                <a:xfrm>
                  <a:off x="1403648" y="3068960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Α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101 - TextBox"/>
                <p:cNvSpPr txBox="1"/>
                <p:nvPr/>
              </p:nvSpPr>
              <p:spPr>
                <a:xfrm>
                  <a:off x="1566142" y="4149080"/>
                  <a:ext cx="46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l-GR" sz="1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΄</a:t>
                  </a:r>
                  <a:endParaRPr lang="el-GR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Ομάδα 17"/>
              <p:cNvGrpSpPr/>
              <p:nvPr/>
            </p:nvGrpSpPr>
            <p:grpSpPr>
              <a:xfrm>
                <a:off x="1244035" y="2177705"/>
                <a:ext cx="433465" cy="2286805"/>
                <a:chOff x="1244035" y="2177705"/>
                <a:chExt cx="433465" cy="2286805"/>
              </a:xfrm>
            </p:grpSpPr>
            <p:cxnSp>
              <p:nvCxnSpPr>
                <p:cNvPr id="38" name="89 - Ευθεία γραμμή σύνδεσης"/>
                <p:cNvCxnSpPr/>
                <p:nvPr/>
              </p:nvCxnSpPr>
              <p:spPr>
                <a:xfrm>
                  <a:off x="1665194" y="4149080"/>
                  <a:ext cx="0" cy="288032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Ομάδα 38"/>
                <p:cNvGrpSpPr/>
                <p:nvPr/>
              </p:nvGrpSpPr>
              <p:grpSpPr>
                <a:xfrm>
                  <a:off x="1244035" y="2177705"/>
                  <a:ext cx="433465" cy="2286805"/>
                  <a:chOff x="1244035" y="2177705"/>
                  <a:chExt cx="433465" cy="2286805"/>
                </a:xfrm>
              </p:grpSpPr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1245452" y="2177705"/>
                    <a:ext cx="432048" cy="369332"/>
                    <a:chOff x="1222003" y="2177705"/>
                    <a:chExt cx="432048" cy="369332"/>
                  </a:xfrm>
                </p:grpSpPr>
                <p:cxnSp>
                  <p:nvCxnSpPr>
                    <p:cNvPr id="47" name="91 - Ευθεία γραμμή σύνδεσης"/>
                    <p:cNvCxnSpPr/>
                    <p:nvPr/>
                  </p:nvCxnSpPr>
                  <p:spPr>
                    <a:xfrm>
                      <a:off x="1380199" y="2232023"/>
                      <a:ext cx="252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Ομάδα 47"/>
                    <p:cNvGrpSpPr/>
                    <p:nvPr/>
                  </p:nvGrpSpPr>
                  <p:grpSpPr>
                    <a:xfrm>
                      <a:off x="1222003" y="2177705"/>
                      <a:ext cx="432048" cy="369332"/>
                      <a:chOff x="1222003" y="2177705"/>
                      <a:chExt cx="432048" cy="369332"/>
                    </a:xfrm>
                  </p:grpSpPr>
                  <p:cxnSp>
                    <p:nvCxnSpPr>
                      <p:cNvPr id="49" name="90 - Ευθεία γραμμή σύνδεσης"/>
                      <p:cNvCxnSpPr/>
                      <p:nvPr/>
                    </p:nvCxnSpPr>
                    <p:spPr>
                      <a:xfrm>
                        <a:off x="1344223" y="2511002"/>
                        <a:ext cx="252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bg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95 - TextBox"/>
                      <p:cNvSpPr txBox="1"/>
                      <p:nvPr/>
                    </p:nvSpPr>
                    <p:spPr>
                      <a:xfrm>
                        <a:off x="1222003" y="2177705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r>
                          <a:rPr lang="en-US" b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endParaRPr lang="el-GR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" name="Ομάδα 40"/>
                  <p:cNvGrpSpPr/>
                  <p:nvPr/>
                </p:nvGrpSpPr>
                <p:grpSpPr>
                  <a:xfrm>
                    <a:off x="1244035" y="4095178"/>
                    <a:ext cx="432048" cy="369332"/>
                    <a:chOff x="1220586" y="4095178"/>
                    <a:chExt cx="432048" cy="369332"/>
                  </a:xfrm>
                </p:grpSpPr>
                <p:cxnSp>
                  <p:nvCxnSpPr>
                    <p:cNvPr id="43" name="93 - Ευθεία γραμμή σύνδεσης"/>
                    <p:cNvCxnSpPr/>
                    <p:nvPr/>
                  </p:nvCxnSpPr>
                  <p:spPr>
                    <a:xfrm>
                      <a:off x="1344223" y="4149080"/>
                      <a:ext cx="252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4" name="Ομάδα 43"/>
                    <p:cNvGrpSpPr/>
                    <p:nvPr/>
                  </p:nvGrpSpPr>
                  <p:grpSpPr>
                    <a:xfrm>
                      <a:off x="1220586" y="4095178"/>
                      <a:ext cx="432048" cy="369332"/>
                      <a:chOff x="1220586" y="4095178"/>
                      <a:chExt cx="432048" cy="369332"/>
                    </a:xfrm>
                  </p:grpSpPr>
                  <p:cxnSp>
                    <p:nvCxnSpPr>
                      <p:cNvPr id="45" name="92 - Ευθεία γραμμή σύνδεσης"/>
                      <p:cNvCxnSpPr/>
                      <p:nvPr/>
                    </p:nvCxnSpPr>
                    <p:spPr>
                      <a:xfrm>
                        <a:off x="1331941" y="4428059"/>
                        <a:ext cx="252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bg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" name="94 - TextBox"/>
                      <p:cNvSpPr txBox="1"/>
                      <p:nvPr/>
                    </p:nvSpPr>
                    <p:spPr>
                      <a:xfrm>
                        <a:off x="1220586" y="409517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r>
                          <a:rPr lang="en-US" b="1" dirty="0" err="1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endParaRPr lang="el-GR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2" name="88 - Ευθεία γραμμή σύνδεσης"/>
                  <p:cNvCxnSpPr/>
                  <p:nvPr/>
                </p:nvCxnSpPr>
                <p:spPr>
                  <a:xfrm>
                    <a:off x="1661900" y="2240660"/>
                    <a:ext cx="0" cy="288032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Ομάδα 18"/>
              <p:cNvGrpSpPr/>
              <p:nvPr/>
            </p:nvGrpSpPr>
            <p:grpSpPr>
              <a:xfrm>
                <a:off x="1578073" y="2420888"/>
                <a:ext cx="329631" cy="1728192"/>
                <a:chOff x="1578073" y="2420888"/>
                <a:chExt cx="329631" cy="1728192"/>
              </a:xfrm>
            </p:grpSpPr>
            <p:sp>
              <p:nvSpPr>
                <p:cNvPr id="34" name="84 - TextBox"/>
                <p:cNvSpPr txBox="1"/>
                <p:nvPr/>
              </p:nvSpPr>
              <p:spPr>
                <a:xfrm>
                  <a:off x="1578073" y="272305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  <a:endParaRPr lang="el-GR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85 - TextBox"/>
                <p:cNvSpPr txBox="1"/>
                <p:nvPr/>
              </p:nvSpPr>
              <p:spPr>
                <a:xfrm>
                  <a:off x="1578073" y="359395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φ</a:t>
                  </a:r>
                </a:p>
              </p:txBody>
            </p:sp>
            <p:cxnSp>
              <p:nvCxnSpPr>
                <p:cNvPr id="36" name="72 - Ευθεία γραμμή σύνδεσης"/>
                <p:cNvCxnSpPr/>
                <p:nvPr/>
              </p:nvCxnSpPr>
              <p:spPr>
                <a:xfrm>
                  <a:off x="1619672" y="2420888"/>
                  <a:ext cx="288032" cy="86409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77 - Ευθεία γραμμή σύνδεσης"/>
                <p:cNvCxnSpPr/>
                <p:nvPr/>
              </p:nvCxnSpPr>
              <p:spPr>
                <a:xfrm>
                  <a:off x="1619672" y="3321196"/>
                  <a:ext cx="288032" cy="82788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Ομάδα 19"/>
              <p:cNvGrpSpPr/>
              <p:nvPr/>
            </p:nvGrpSpPr>
            <p:grpSpPr>
              <a:xfrm>
                <a:off x="0" y="44849"/>
                <a:ext cx="2771800" cy="6291867"/>
                <a:chOff x="0" y="44849"/>
                <a:chExt cx="2771800" cy="6291867"/>
              </a:xfrm>
              <a:noFill/>
            </p:grpSpPr>
            <p:sp>
              <p:nvSpPr>
                <p:cNvPr id="21" name="Ορθογώνιο 20"/>
                <p:cNvSpPr/>
                <p:nvPr/>
              </p:nvSpPr>
              <p:spPr>
                <a:xfrm>
                  <a:off x="0" y="1282407"/>
                  <a:ext cx="1650568" cy="50543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22" name="Ομάδα 21"/>
                <p:cNvGrpSpPr/>
                <p:nvPr/>
              </p:nvGrpSpPr>
              <p:grpSpPr>
                <a:xfrm>
                  <a:off x="138568" y="1268760"/>
                  <a:ext cx="1490487" cy="4225648"/>
                  <a:chOff x="138568" y="1268760"/>
                  <a:chExt cx="1490487" cy="4225648"/>
                </a:xfrm>
                <a:grpFill/>
              </p:grpSpPr>
              <p:cxnSp>
                <p:nvCxnSpPr>
                  <p:cNvPr id="30" name="16 - Ευθύγραμμο βέλος σύνδεσης"/>
                  <p:cNvCxnSpPr/>
                  <p:nvPr/>
                </p:nvCxnSpPr>
                <p:spPr>
                  <a:xfrm rot="5400000">
                    <a:off x="-976736" y="338364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17 - Ευθύγραμμο βέλος σύνδεσης"/>
                  <p:cNvCxnSpPr/>
                  <p:nvPr/>
                </p:nvCxnSpPr>
                <p:spPr>
                  <a:xfrm rot="5400000">
                    <a:off x="-476945" y="3374760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18 - Ευθύγραμμο βέλος σύνδεσης"/>
                  <p:cNvCxnSpPr/>
                  <p:nvPr/>
                </p:nvCxnSpPr>
                <p:spPr>
                  <a:xfrm rot="5400000">
                    <a:off x="-1480792" y="3378976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19 - Ευθύγραμμο βέλος σύνδεσης"/>
                  <p:cNvCxnSpPr/>
                  <p:nvPr/>
                </p:nvCxnSpPr>
                <p:spPr>
                  <a:xfrm rot="5400000">
                    <a:off x="-1967432" y="3388408"/>
                    <a:ext cx="4212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FFFF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47 - Ομάδα"/>
                <p:cNvGrpSpPr/>
                <p:nvPr/>
              </p:nvGrpSpPr>
              <p:grpSpPr>
                <a:xfrm>
                  <a:off x="138568" y="44849"/>
                  <a:ext cx="2633232" cy="1196752"/>
                  <a:chOff x="138568" y="0"/>
                  <a:chExt cx="2633232" cy="1196752"/>
                </a:xfrm>
                <a:grpFill/>
              </p:grpSpPr>
              <p:grpSp>
                <p:nvGrpSpPr>
                  <p:cNvPr id="24" name="33 - Ομάδα"/>
                  <p:cNvGrpSpPr/>
                  <p:nvPr/>
                </p:nvGrpSpPr>
                <p:grpSpPr>
                  <a:xfrm>
                    <a:off x="138568" y="517616"/>
                    <a:ext cx="1498520" cy="679136"/>
                    <a:chOff x="138568" y="517616"/>
                    <a:chExt cx="1498520" cy="679136"/>
                  </a:xfrm>
                  <a:grpFill/>
                </p:grpSpPr>
                <p:cxnSp>
                  <p:nvCxnSpPr>
                    <p:cNvPr id="26" name="21 - Ευθύγραμμο βέλος σύνδεσης"/>
                    <p:cNvCxnSpPr/>
                    <p:nvPr/>
                  </p:nvCxnSpPr>
                  <p:spPr>
                    <a:xfrm flipH="1">
                      <a:off x="138568" y="517616"/>
                      <a:ext cx="1165776" cy="679136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22 - Ευθύγραμμο βέλος σύνδεσης"/>
                    <p:cNvCxnSpPr/>
                    <p:nvPr/>
                  </p:nvCxnSpPr>
                  <p:spPr>
                    <a:xfrm flipH="1">
                      <a:off x="1133032" y="531264"/>
                      <a:ext cx="198608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23 - Ευθύγραμμο βέλος σύνδεσης"/>
                    <p:cNvCxnSpPr/>
                    <p:nvPr/>
                  </p:nvCxnSpPr>
                  <p:spPr>
                    <a:xfrm>
                      <a:off x="1331640" y="531264"/>
                      <a:ext cx="305448" cy="638192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24 - Ευθύγραμμο βέλος σύνδεσης"/>
                    <p:cNvCxnSpPr/>
                    <p:nvPr/>
                  </p:nvCxnSpPr>
                  <p:spPr>
                    <a:xfrm flipH="1">
                      <a:off x="628976" y="531264"/>
                      <a:ext cx="702664" cy="66548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39 - TextBox"/>
                  <p:cNvSpPr txBox="1"/>
                  <p:nvPr/>
                </p:nvSpPr>
                <p:spPr>
                  <a:xfrm>
                    <a:off x="755576" y="0"/>
                    <a:ext cx="2016224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Μέτωπα Επίπεδου Κύματος</a:t>
                    </a:r>
                    <a:endParaRPr lang="el-GR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" name="55 - TextBox"/>
            <p:cNvSpPr txBox="1"/>
            <p:nvPr/>
          </p:nvSpPr>
          <p:spPr>
            <a:xfrm>
              <a:off x="3779912" y="3429000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 &gt;&gt; y</a:t>
              </a:r>
            </a:p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 &gt;&gt; a</a:t>
              </a:r>
              <a:endParaRPr lang="el-G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5076056" y="3429000"/>
              <a:ext cx="1872208" cy="707886"/>
              <a:chOff x="5076056" y="3573016"/>
              <a:chExt cx="1872208" cy="707886"/>
            </a:xfrm>
          </p:grpSpPr>
          <p:sp>
            <p:nvSpPr>
              <p:cNvPr id="7" name="67 - Βέλος προς τα κάτω"/>
              <p:cNvSpPr/>
              <p:nvPr/>
            </p:nvSpPr>
            <p:spPr>
              <a:xfrm rot="16200000">
                <a:off x="5220072" y="3717033"/>
                <a:ext cx="144016" cy="432048"/>
              </a:xfrm>
              <a:prstGeom prst="downArrow">
                <a:avLst>
                  <a:gd name="adj1" fmla="val 50000"/>
                  <a:gd name="adj2" fmla="val 106859"/>
                </a:avLst>
              </a:prstGeom>
              <a:solidFill>
                <a:srgbClr val="FFFF6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/>
              </a:p>
            </p:txBody>
          </p:sp>
          <p:sp>
            <p:nvSpPr>
              <p:cNvPr id="8" name="68 - TextBox"/>
              <p:cNvSpPr txBox="1"/>
              <p:nvPr/>
            </p:nvSpPr>
            <p:spPr>
              <a:xfrm>
                <a:off x="5652120" y="357301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||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sz="2000" b="1" i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63888" y="4221088"/>
                  <a:ext cx="3662349" cy="616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𝒅𝑨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𝑪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𝒅𝒛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4221088"/>
                  <a:ext cx="3662349" cy="6166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51720" y="4869160"/>
                <a:ext cx="5832648" cy="77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𝒅𝑬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𝑪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𝒅𝒛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𝒌𝒛</m:t>
                              </m:r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𝒌𝒓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69160"/>
                <a:ext cx="5832648" cy="772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Ομάδα 86"/>
          <p:cNvGrpSpPr/>
          <p:nvPr/>
        </p:nvGrpSpPr>
        <p:grpSpPr>
          <a:xfrm>
            <a:off x="3635896" y="4837736"/>
            <a:ext cx="2304000" cy="1327570"/>
            <a:chOff x="3635896" y="4941240"/>
            <a:chExt cx="2304000" cy="1213747"/>
          </a:xfrm>
        </p:grpSpPr>
        <p:sp>
          <p:nvSpPr>
            <p:cNvPr id="84" name="Έλλειψη 83"/>
            <p:cNvSpPr/>
            <p:nvPr/>
          </p:nvSpPr>
          <p:spPr>
            <a:xfrm>
              <a:off x="3635896" y="4941240"/>
              <a:ext cx="2304000" cy="7345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5" name="Βέλος προς τα κάτω 84"/>
            <p:cNvSpPr/>
            <p:nvPr/>
          </p:nvSpPr>
          <p:spPr>
            <a:xfrm>
              <a:off x="4662470" y="5578987"/>
              <a:ext cx="216000" cy="5760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11960" y="5969362"/>
                <a:ext cx="4032448" cy="7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𝜜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𝒅𝒛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𝒌𝒛</m:t>
                              </m:r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969362"/>
                <a:ext cx="4032448" cy="7518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1115616" y="3140968"/>
            <a:ext cx="7650954" cy="400110"/>
            <a:chOff x="1115616" y="3140968"/>
            <a:chExt cx="7650954" cy="400110"/>
          </a:xfrm>
        </p:grpSpPr>
        <p:cxnSp>
          <p:nvCxnSpPr>
            <p:cNvPr id="81" name="54 - Ευθεία γραμμή σύνδεσης"/>
            <p:cNvCxnSpPr/>
            <p:nvPr/>
          </p:nvCxnSpPr>
          <p:spPr>
            <a:xfrm>
              <a:off x="1115616" y="3343344"/>
              <a:ext cx="7344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63 - TextBox"/>
            <p:cNvSpPr txBox="1"/>
            <p:nvPr/>
          </p:nvSpPr>
          <p:spPr>
            <a:xfrm>
              <a:off x="8406530" y="314096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73" name="Ομάδα 72"/>
            <p:cNvGrpSpPr/>
            <p:nvPr/>
          </p:nvGrpSpPr>
          <p:grpSpPr>
            <a:xfrm>
              <a:off x="1619672" y="836712"/>
              <a:ext cx="6840760" cy="2520000"/>
              <a:chOff x="1619672" y="836712"/>
              <a:chExt cx="6840760" cy="2520000"/>
            </a:xfrm>
          </p:grpSpPr>
          <p:cxnSp>
            <p:nvCxnSpPr>
              <p:cNvPr id="75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grpSp>
        <p:nvGrpSpPr>
          <p:cNvPr id="14" name="49 - Ομάδα"/>
          <p:cNvGrpSpPr/>
          <p:nvPr/>
        </p:nvGrpSpPr>
        <p:grpSpPr>
          <a:xfrm>
            <a:off x="130368" y="5484190"/>
            <a:ext cx="504000" cy="369332"/>
            <a:chOff x="130368" y="5484190"/>
            <a:chExt cx="504000" cy="369332"/>
          </a:xfrm>
        </p:grpSpPr>
        <p:cxnSp>
          <p:nvCxnSpPr>
            <p:cNvPr id="63" name="45 - Ευθύγραμμο βέλος σύνδεσης"/>
            <p:cNvCxnSpPr/>
            <p:nvPr/>
          </p:nvCxnSpPr>
          <p:spPr>
            <a:xfrm>
              <a:off x="130368" y="5521000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46 - TextBox"/>
            <p:cNvSpPr txBox="1"/>
            <p:nvPr/>
          </p:nvSpPr>
          <p:spPr>
            <a:xfrm>
              <a:off x="204020" y="548419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8415167" y="620688"/>
            <a:ext cx="360040" cy="1656184"/>
            <a:chOff x="8415167" y="620688"/>
            <a:chExt cx="360040" cy="1656184"/>
          </a:xfrm>
        </p:grpSpPr>
        <p:sp>
          <p:nvSpPr>
            <p:cNvPr id="59" name="62 - TextBox"/>
            <p:cNvSpPr txBox="1"/>
            <p:nvPr/>
          </p:nvSpPr>
          <p:spPr>
            <a:xfrm>
              <a:off x="8415167" y="187676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Ομάδα 59"/>
            <p:cNvGrpSpPr/>
            <p:nvPr/>
          </p:nvGrpSpPr>
          <p:grpSpPr>
            <a:xfrm>
              <a:off x="8415167" y="620688"/>
              <a:ext cx="360040" cy="400110"/>
              <a:chOff x="8415167" y="620688"/>
              <a:chExt cx="360040" cy="400110"/>
            </a:xfrm>
          </p:grpSpPr>
          <p:sp>
            <p:nvSpPr>
              <p:cNvPr id="61" name="69 - TextBox"/>
              <p:cNvSpPr txBox="1"/>
              <p:nvPr/>
            </p:nvSpPr>
            <p:spPr>
              <a:xfrm>
                <a:off x="8415167" y="62068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endParaRPr lang="el-GR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Έλλειψη 61"/>
              <p:cNvSpPr/>
              <p:nvPr/>
            </p:nvSpPr>
            <p:spPr>
              <a:xfrm>
                <a:off x="8430702" y="819134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53" name="70 - TextBox"/>
          <p:cNvSpPr txBox="1"/>
          <p:nvPr/>
        </p:nvSpPr>
        <p:spPr>
          <a:xfrm>
            <a:off x="1367265" y="30207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l-G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3" name="Ομάδα 92"/>
          <p:cNvGrpSpPr/>
          <p:nvPr/>
        </p:nvGrpSpPr>
        <p:grpSpPr>
          <a:xfrm>
            <a:off x="0" y="44849"/>
            <a:ext cx="8460432" cy="6291867"/>
            <a:chOff x="0" y="44849"/>
            <a:chExt cx="8460432" cy="6291867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1691680" y="476672"/>
              <a:ext cx="6768752" cy="4887752"/>
              <a:chOff x="1691680" y="476672"/>
              <a:chExt cx="6768752" cy="4887752"/>
            </a:xfrm>
          </p:grpSpPr>
          <p:sp>
            <p:nvSpPr>
              <p:cNvPr id="65" name="50 - TextBox"/>
              <p:cNvSpPr txBox="1"/>
              <p:nvPr/>
            </p:nvSpPr>
            <p:spPr>
              <a:xfrm>
                <a:off x="1691680" y="692696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Άνοιγμα Σχισμής</a:t>
                </a:r>
              </a:p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= 5λ </a:t>
                </a:r>
                <a:endPara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6" name="Ομάδα 65"/>
              <p:cNvGrpSpPr/>
              <p:nvPr/>
            </p:nvGrpSpPr>
            <p:grpSpPr>
              <a:xfrm>
                <a:off x="1691680" y="476672"/>
                <a:ext cx="6768752" cy="4887752"/>
                <a:chOff x="1691680" y="476672"/>
                <a:chExt cx="6768752" cy="4887752"/>
              </a:xfrm>
            </p:grpSpPr>
            <p:grpSp>
              <p:nvGrpSpPr>
                <p:cNvPr id="67" name="3 - Ομάδα"/>
                <p:cNvGrpSpPr/>
                <p:nvPr/>
              </p:nvGrpSpPr>
              <p:grpSpPr>
                <a:xfrm>
                  <a:off x="1691680" y="1340768"/>
                  <a:ext cx="0" cy="4023656"/>
                  <a:chOff x="3995936" y="2767280"/>
                  <a:chExt cx="0" cy="4023656"/>
                </a:xfrm>
              </p:grpSpPr>
              <p:cxnSp>
                <p:nvCxnSpPr>
                  <p:cNvPr id="69" name="4 - Ευθεία γραμμή σύνδεσης"/>
                  <p:cNvCxnSpPr/>
                  <p:nvPr/>
                </p:nvCxnSpPr>
                <p:spPr>
                  <a:xfrm>
                    <a:off x="3995936" y="2767280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5 - Ευθεία γραμμή σύνδεσης"/>
                  <p:cNvCxnSpPr/>
                  <p:nvPr/>
                </p:nvCxnSpPr>
                <p:spPr>
                  <a:xfrm>
                    <a:off x="3995936" y="6034936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52 - Ευθεία γραμμή σύνδεσης"/>
                <p:cNvCxnSpPr/>
                <p:nvPr/>
              </p:nvCxnSpPr>
              <p:spPr>
                <a:xfrm>
                  <a:off x="8460432" y="476672"/>
                  <a:ext cx="0" cy="475252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Ομάδα 19"/>
            <p:cNvGrpSpPr/>
            <p:nvPr/>
          </p:nvGrpSpPr>
          <p:grpSpPr>
            <a:xfrm>
              <a:off x="0" y="44849"/>
              <a:ext cx="2771800" cy="6291867"/>
              <a:chOff x="0" y="44849"/>
              <a:chExt cx="2771800" cy="6291867"/>
            </a:xfrm>
            <a:noFill/>
          </p:grpSpPr>
          <p:sp>
            <p:nvSpPr>
              <p:cNvPr id="21" name="Ορθογώνιο 20"/>
              <p:cNvSpPr/>
              <p:nvPr/>
            </p:nvSpPr>
            <p:spPr>
              <a:xfrm>
                <a:off x="0" y="1282407"/>
                <a:ext cx="1650568" cy="5054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2" name="Ομάδα 21"/>
              <p:cNvGrpSpPr/>
              <p:nvPr/>
            </p:nvGrpSpPr>
            <p:grpSpPr>
              <a:xfrm>
                <a:off x="138568" y="1268760"/>
                <a:ext cx="1490487" cy="4225648"/>
                <a:chOff x="138568" y="1268760"/>
                <a:chExt cx="1490487" cy="4225648"/>
              </a:xfrm>
              <a:grpFill/>
            </p:grpSpPr>
            <p:cxnSp>
              <p:nvCxnSpPr>
                <p:cNvPr id="30" name="16 - Ευθύγραμμο βέλος σύνδεσης"/>
                <p:cNvCxnSpPr/>
                <p:nvPr/>
              </p:nvCxnSpPr>
              <p:spPr>
                <a:xfrm rot="5400000">
                  <a:off x="-976736" y="338364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17 - Ευθύγραμμο βέλος σύνδεσης"/>
                <p:cNvCxnSpPr/>
                <p:nvPr/>
              </p:nvCxnSpPr>
              <p:spPr>
                <a:xfrm rot="5400000">
                  <a:off x="-476945" y="3374760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18 - Ευθύγραμμο βέλος σύνδεσης"/>
                <p:cNvCxnSpPr/>
                <p:nvPr/>
              </p:nvCxnSpPr>
              <p:spPr>
                <a:xfrm rot="5400000">
                  <a:off x="-1480792" y="3378976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19 - Ευθύγραμμο βέλος σύνδεσης"/>
                <p:cNvCxnSpPr/>
                <p:nvPr/>
              </p:nvCxnSpPr>
              <p:spPr>
                <a:xfrm rot="5400000">
                  <a:off x="-1967432" y="338840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47 - Ομάδα"/>
              <p:cNvGrpSpPr/>
              <p:nvPr/>
            </p:nvGrpSpPr>
            <p:grpSpPr>
              <a:xfrm>
                <a:off x="138568" y="44849"/>
                <a:ext cx="2633232" cy="1223911"/>
                <a:chOff x="138568" y="0"/>
                <a:chExt cx="2633232" cy="1223911"/>
              </a:xfrm>
              <a:grpFill/>
            </p:grpSpPr>
            <p:grpSp>
              <p:nvGrpSpPr>
                <p:cNvPr id="24" name="33 - Ομάδα"/>
                <p:cNvGrpSpPr/>
                <p:nvPr/>
              </p:nvGrpSpPr>
              <p:grpSpPr>
                <a:xfrm>
                  <a:off x="138568" y="575839"/>
                  <a:ext cx="1481072" cy="648072"/>
                  <a:chOff x="138568" y="575839"/>
                  <a:chExt cx="1481072" cy="648072"/>
                </a:xfrm>
                <a:grpFill/>
              </p:grpSpPr>
              <p:cxnSp>
                <p:nvCxnSpPr>
                  <p:cNvPr id="26" name="21 - Ευθύγραμμο βέλος σύνδεσης"/>
                  <p:cNvCxnSpPr/>
                  <p:nvPr/>
                </p:nvCxnSpPr>
                <p:spPr>
                  <a:xfrm flipH="1">
                    <a:off x="138568" y="575839"/>
                    <a:ext cx="1165776" cy="620913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22 - Ευθύγραμμο βέλος σύνδεσης"/>
                  <p:cNvCxnSpPr/>
                  <p:nvPr/>
                </p:nvCxnSpPr>
                <p:spPr>
                  <a:xfrm flipH="1">
                    <a:off x="1133032" y="575911"/>
                    <a:ext cx="216000" cy="648000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23 - Ευθύγραμμο βέλος σύνδεσης"/>
                  <p:cNvCxnSpPr/>
                  <p:nvPr/>
                </p:nvCxnSpPr>
                <p:spPr>
                  <a:xfrm>
                    <a:off x="1331640" y="575911"/>
                    <a:ext cx="288000" cy="648000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24 - Ευθύγραμμο βέλος σύνδεσης"/>
                  <p:cNvCxnSpPr/>
                  <p:nvPr/>
                </p:nvCxnSpPr>
                <p:spPr>
                  <a:xfrm flipH="1">
                    <a:off x="628976" y="575839"/>
                    <a:ext cx="702664" cy="620913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39 - TextBox"/>
                <p:cNvSpPr txBox="1"/>
                <p:nvPr/>
              </p:nvSpPr>
              <p:spPr>
                <a:xfrm>
                  <a:off x="755576" y="0"/>
                  <a:ext cx="2016224" cy="64633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Μέτωπα Επίπεδου Κύματος</a:t>
                  </a:r>
                  <a:endPara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" name="Ομάδα 5"/>
          <p:cNvGrpSpPr/>
          <p:nvPr/>
        </p:nvGrpSpPr>
        <p:grpSpPr>
          <a:xfrm>
            <a:off x="1666748" y="848587"/>
            <a:ext cx="6748419" cy="3833259"/>
            <a:chOff x="1666748" y="848587"/>
            <a:chExt cx="6748419" cy="3833259"/>
          </a:xfrm>
        </p:grpSpPr>
        <p:sp>
          <p:nvSpPr>
            <p:cNvPr id="84" name="Ελεύθερη σχεδίαση 83"/>
            <p:cNvSpPr/>
            <p:nvPr/>
          </p:nvSpPr>
          <p:spPr>
            <a:xfrm>
              <a:off x="1666748" y="848587"/>
              <a:ext cx="6748419" cy="3744000"/>
            </a:xfrm>
            <a:custGeom>
              <a:avLst/>
              <a:gdLst>
                <a:gd name="connsiteX0" fmla="*/ 0 w 6814457"/>
                <a:gd name="connsiteY0" fmla="*/ 1251857 h 3733800"/>
                <a:gd name="connsiteX1" fmla="*/ 6814457 w 6814457"/>
                <a:gd name="connsiteY1" fmla="*/ 0 h 3733800"/>
                <a:gd name="connsiteX2" fmla="*/ 43543 w 6814457"/>
                <a:gd name="connsiteY2" fmla="*/ 3733800 h 3733800"/>
                <a:gd name="connsiteX3" fmla="*/ 0 w 6814457"/>
                <a:gd name="connsiteY3" fmla="*/ 1251857 h 3733800"/>
                <a:gd name="connsiteX0" fmla="*/ 0 w 6770914"/>
                <a:gd name="connsiteY0" fmla="*/ 1240971 h 3733800"/>
                <a:gd name="connsiteX1" fmla="*/ 6770914 w 6770914"/>
                <a:gd name="connsiteY1" fmla="*/ 0 h 3733800"/>
                <a:gd name="connsiteX2" fmla="*/ 0 w 6770914"/>
                <a:gd name="connsiteY2" fmla="*/ 3733800 h 3733800"/>
                <a:gd name="connsiteX3" fmla="*/ 0 w 6770914"/>
                <a:gd name="connsiteY3" fmla="*/ 1240971 h 3733800"/>
                <a:gd name="connsiteX0" fmla="*/ 0 w 6781800"/>
                <a:gd name="connsiteY0" fmla="*/ 1240971 h 3733800"/>
                <a:gd name="connsiteX1" fmla="*/ 6781800 w 6781800"/>
                <a:gd name="connsiteY1" fmla="*/ 0 h 3733800"/>
                <a:gd name="connsiteX2" fmla="*/ 10886 w 6781800"/>
                <a:gd name="connsiteY2" fmla="*/ 3733800 h 3733800"/>
                <a:gd name="connsiteX3" fmla="*/ 0 w 6781800"/>
                <a:gd name="connsiteY3" fmla="*/ 1240971 h 3733800"/>
                <a:gd name="connsiteX0" fmla="*/ 0 w 6781800"/>
                <a:gd name="connsiteY0" fmla="*/ 1240971 h 3733800"/>
                <a:gd name="connsiteX1" fmla="*/ 6781800 w 6781800"/>
                <a:gd name="connsiteY1" fmla="*/ 0 h 3733800"/>
                <a:gd name="connsiteX2" fmla="*/ 10886 w 6781800"/>
                <a:gd name="connsiteY2" fmla="*/ 3733800 h 3733800"/>
                <a:gd name="connsiteX3" fmla="*/ 0 w 6781800"/>
                <a:gd name="connsiteY3" fmla="*/ 1240971 h 3733800"/>
                <a:gd name="connsiteX0" fmla="*/ 0 w 6781800"/>
                <a:gd name="connsiteY0" fmla="*/ 1284514 h 3777343"/>
                <a:gd name="connsiteX1" fmla="*/ 6781800 w 6781800"/>
                <a:gd name="connsiteY1" fmla="*/ 0 h 3777343"/>
                <a:gd name="connsiteX2" fmla="*/ 10886 w 6781800"/>
                <a:gd name="connsiteY2" fmla="*/ 3777343 h 3777343"/>
                <a:gd name="connsiteX3" fmla="*/ 0 w 6781800"/>
                <a:gd name="connsiteY3" fmla="*/ 1284514 h 3777343"/>
                <a:gd name="connsiteX0" fmla="*/ 0 w 6858000"/>
                <a:gd name="connsiteY0" fmla="*/ 1306286 h 3799115"/>
                <a:gd name="connsiteX1" fmla="*/ 6858000 w 6858000"/>
                <a:gd name="connsiteY1" fmla="*/ 0 h 3799115"/>
                <a:gd name="connsiteX2" fmla="*/ 10886 w 6858000"/>
                <a:gd name="connsiteY2" fmla="*/ 3799115 h 3799115"/>
                <a:gd name="connsiteX3" fmla="*/ 0 w 6858000"/>
                <a:gd name="connsiteY3" fmla="*/ 1306286 h 3799115"/>
                <a:gd name="connsiteX0" fmla="*/ 0 w 6836056"/>
                <a:gd name="connsiteY0" fmla="*/ 1262743 h 3755572"/>
                <a:gd name="connsiteX1" fmla="*/ 6836056 w 6836056"/>
                <a:gd name="connsiteY1" fmla="*/ 0 h 3755572"/>
                <a:gd name="connsiteX2" fmla="*/ 10886 w 6836056"/>
                <a:gd name="connsiteY2" fmla="*/ 3755572 h 3755572"/>
                <a:gd name="connsiteX3" fmla="*/ 0 w 6836056"/>
                <a:gd name="connsiteY3" fmla="*/ 1262743 h 3755572"/>
                <a:gd name="connsiteX0" fmla="*/ 0 w 6836056"/>
                <a:gd name="connsiteY0" fmla="*/ 1230085 h 3755572"/>
                <a:gd name="connsiteX1" fmla="*/ 6836056 w 6836056"/>
                <a:gd name="connsiteY1" fmla="*/ 0 h 3755572"/>
                <a:gd name="connsiteX2" fmla="*/ 10886 w 6836056"/>
                <a:gd name="connsiteY2" fmla="*/ 3755572 h 3755572"/>
                <a:gd name="connsiteX3" fmla="*/ 0 w 6836056"/>
                <a:gd name="connsiteY3" fmla="*/ 1230085 h 3755572"/>
                <a:gd name="connsiteX0" fmla="*/ 0 w 6836056"/>
                <a:gd name="connsiteY0" fmla="*/ 1230085 h 3744686"/>
                <a:gd name="connsiteX1" fmla="*/ 6836056 w 6836056"/>
                <a:gd name="connsiteY1" fmla="*/ 0 h 3744686"/>
                <a:gd name="connsiteX2" fmla="*/ 32831 w 6836056"/>
                <a:gd name="connsiteY2" fmla="*/ 3744686 h 3744686"/>
                <a:gd name="connsiteX3" fmla="*/ 0 w 6836056"/>
                <a:gd name="connsiteY3" fmla="*/ 1230085 h 3744686"/>
                <a:gd name="connsiteX0" fmla="*/ 1124 w 6837180"/>
                <a:gd name="connsiteY0" fmla="*/ 1230085 h 3733800"/>
                <a:gd name="connsiteX1" fmla="*/ 6837180 w 6837180"/>
                <a:gd name="connsiteY1" fmla="*/ 0 h 3733800"/>
                <a:gd name="connsiteX2" fmla="*/ 1037 w 6837180"/>
                <a:gd name="connsiteY2" fmla="*/ 3733800 h 3733800"/>
                <a:gd name="connsiteX3" fmla="*/ 1124 w 6837180"/>
                <a:gd name="connsiteY3" fmla="*/ 1230085 h 3733800"/>
                <a:gd name="connsiteX0" fmla="*/ 11537 w 6836622"/>
                <a:gd name="connsiteY0" fmla="*/ 1251856 h 3733800"/>
                <a:gd name="connsiteX1" fmla="*/ 6836622 w 6836622"/>
                <a:gd name="connsiteY1" fmla="*/ 0 h 3733800"/>
                <a:gd name="connsiteX2" fmla="*/ 479 w 6836622"/>
                <a:gd name="connsiteY2" fmla="*/ 3733800 h 3733800"/>
                <a:gd name="connsiteX3" fmla="*/ 11537 w 6836622"/>
                <a:gd name="connsiteY3" fmla="*/ 1251856 h 3733800"/>
                <a:gd name="connsiteX0" fmla="*/ 11537 w 6836622"/>
                <a:gd name="connsiteY0" fmla="*/ 1251856 h 3733800"/>
                <a:gd name="connsiteX1" fmla="*/ 6836622 w 6836622"/>
                <a:gd name="connsiteY1" fmla="*/ 0 h 3733800"/>
                <a:gd name="connsiteX2" fmla="*/ 479 w 6836622"/>
                <a:gd name="connsiteY2" fmla="*/ 3733800 h 3733800"/>
                <a:gd name="connsiteX3" fmla="*/ 11537 w 6836622"/>
                <a:gd name="connsiteY3" fmla="*/ 1251856 h 3733800"/>
                <a:gd name="connsiteX0" fmla="*/ 1123 w 6837180"/>
                <a:gd name="connsiteY0" fmla="*/ 1230085 h 3733800"/>
                <a:gd name="connsiteX1" fmla="*/ 6837180 w 6837180"/>
                <a:gd name="connsiteY1" fmla="*/ 0 h 3733800"/>
                <a:gd name="connsiteX2" fmla="*/ 1037 w 6837180"/>
                <a:gd name="connsiteY2" fmla="*/ 3733800 h 3733800"/>
                <a:gd name="connsiteX3" fmla="*/ 1123 w 6837180"/>
                <a:gd name="connsiteY3" fmla="*/ 1230085 h 3733800"/>
                <a:gd name="connsiteX0" fmla="*/ 1123 w 6837180"/>
                <a:gd name="connsiteY0" fmla="*/ 1230085 h 3755571"/>
                <a:gd name="connsiteX1" fmla="*/ 6837180 w 6837180"/>
                <a:gd name="connsiteY1" fmla="*/ 0 h 3755571"/>
                <a:gd name="connsiteX2" fmla="*/ 1037 w 6837180"/>
                <a:gd name="connsiteY2" fmla="*/ 3755571 h 3755571"/>
                <a:gd name="connsiteX3" fmla="*/ 1123 w 6837180"/>
                <a:gd name="connsiteY3" fmla="*/ 1230085 h 3755571"/>
                <a:gd name="connsiteX0" fmla="*/ 0 w 6848107"/>
                <a:gd name="connsiteY0" fmla="*/ 1277733 h 3755571"/>
                <a:gd name="connsiteX1" fmla="*/ 6848107 w 6848107"/>
                <a:gd name="connsiteY1" fmla="*/ 0 h 3755571"/>
                <a:gd name="connsiteX2" fmla="*/ 11964 w 6848107"/>
                <a:gd name="connsiteY2" fmla="*/ 3755571 h 3755571"/>
                <a:gd name="connsiteX3" fmla="*/ 0 w 6848107"/>
                <a:gd name="connsiteY3" fmla="*/ 1277733 h 37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8107" h="3755571">
                  <a:moveTo>
                    <a:pt x="0" y="1277733"/>
                  </a:moveTo>
                  <a:lnTo>
                    <a:pt x="6848107" y="0"/>
                  </a:lnTo>
                  <a:lnTo>
                    <a:pt x="11964" y="3755571"/>
                  </a:lnTo>
                  <a:cubicBezTo>
                    <a:pt x="8335" y="2924628"/>
                    <a:pt x="3629" y="2108676"/>
                    <a:pt x="0" y="1277733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275856" y="3573016"/>
                  <a:ext cx="4752528" cy="1108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𝝄𝝀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𝝋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𝒛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𝒛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𝜶</m:t>
                            </m:r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𝒅𝒛</m:t>
                            </m:r>
                            <m:func>
                              <m:funcPr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𝒌𝒛</m:t>
                                    </m:r>
                                    <m:func>
                                      <m:funcPr>
                                        <m:ctrlPr>
                                          <a:rPr lang="en-US" sz="20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0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𝐬𝐢𝐧</m:t>
                                        </m:r>
                                      </m:fName>
                                      <m:e>
                                        <m:r>
                                          <a:rPr lang="el-GR" sz="20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2000" b="1" dirty="0" smtClean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3573016"/>
                  <a:ext cx="4752528" cy="11088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979712" y="4725144"/>
                <a:ext cx="4752528" cy="110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𝜜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𝒌𝒛</m:t>
                                  </m:r>
                                  <m:func>
                                    <m:func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b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𝒅𝒛</m:t>
                      </m:r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25144"/>
                <a:ext cx="4752528" cy="1108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79712" y="5776554"/>
                <a:ext cx="6264696" cy="110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𝜜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𝒌𝒛</m:t>
                                  </m:r>
                                  <m:func>
                                    <m:func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b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𝒌𝒛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76554"/>
                <a:ext cx="6264696" cy="1108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81829" y="5661247"/>
                <a:ext cx="4184741" cy="111600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000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29" y="5661247"/>
                <a:ext cx="4184741" cy="1116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28184" y="5773027"/>
                <a:ext cx="2168517" cy="104034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𝜶</m:t>
                                      </m:r>
                                    </m:num>
                                    <m:den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773027"/>
                <a:ext cx="2168517" cy="1040349"/>
              </a:xfrm>
              <a:prstGeom prst="rect">
                <a:avLst/>
              </a:prstGeom>
              <a:blipFill rotWithShape="1">
                <a:blip r:embed="rId6"/>
                <a:stretch>
                  <a:fillRect r="-90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9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4" grpId="0"/>
      <p:bldP spid="5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Ομάδα 49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1619672" y="836712"/>
              <a:ext cx="6840760" cy="2520000"/>
              <a:chOff x="1619672" y="836712"/>
              <a:chExt cx="6840760" cy="2520000"/>
            </a:xfrm>
          </p:grpSpPr>
          <p:cxnSp>
            <p:nvCxnSpPr>
              <p:cNvPr id="53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sp>
        <p:nvSpPr>
          <p:cNvPr id="63" name="70 - TextBox"/>
          <p:cNvSpPr txBox="1"/>
          <p:nvPr/>
        </p:nvSpPr>
        <p:spPr>
          <a:xfrm>
            <a:off x="1403648" y="31560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907704" y="4741960"/>
                <a:ext cx="3744416" cy="11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𝜜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𝜶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b="1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𝝋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41960"/>
                <a:ext cx="3744416" cy="1139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156176" y="5351055"/>
                <a:ext cx="2610394" cy="80586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𝜜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𝒂𝑪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51055"/>
                <a:ext cx="2610394" cy="805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Ορθογώνιο 93"/>
              <p:cNvSpPr/>
              <p:nvPr/>
            </p:nvSpPr>
            <p:spPr>
              <a:xfrm>
                <a:off x="2452381" y="6074967"/>
                <a:ext cx="3049896" cy="666401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𝜷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𝝅𝜶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4" name="Ορθογώνιο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81" y="6074967"/>
                <a:ext cx="3049896" cy="6664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Ομάδα 89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91" name="Ομάδα 90"/>
            <p:cNvGrpSpPr/>
            <p:nvPr/>
          </p:nvGrpSpPr>
          <p:grpSpPr>
            <a:xfrm>
              <a:off x="1619672" y="836712"/>
              <a:ext cx="6840760" cy="2520000"/>
              <a:chOff x="1619672" y="836712"/>
              <a:chExt cx="6840760" cy="2520000"/>
            </a:xfrm>
          </p:grpSpPr>
          <p:cxnSp>
            <p:nvCxnSpPr>
              <p:cNvPr id="97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grpSp>
        <p:nvGrpSpPr>
          <p:cNvPr id="99" name="49 - Ομάδα"/>
          <p:cNvGrpSpPr/>
          <p:nvPr/>
        </p:nvGrpSpPr>
        <p:grpSpPr>
          <a:xfrm>
            <a:off x="130368" y="5484190"/>
            <a:ext cx="504000" cy="369332"/>
            <a:chOff x="130368" y="5484190"/>
            <a:chExt cx="504000" cy="369332"/>
          </a:xfrm>
        </p:grpSpPr>
        <p:cxnSp>
          <p:nvCxnSpPr>
            <p:cNvPr id="100" name="45 - Ευθύγραμμο βέλος σύνδεσης"/>
            <p:cNvCxnSpPr/>
            <p:nvPr/>
          </p:nvCxnSpPr>
          <p:spPr>
            <a:xfrm>
              <a:off x="130368" y="5521000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46 - TextBox"/>
            <p:cNvSpPr txBox="1"/>
            <p:nvPr/>
          </p:nvSpPr>
          <p:spPr>
            <a:xfrm>
              <a:off x="204020" y="548419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8415167" y="620688"/>
            <a:ext cx="360040" cy="1656184"/>
            <a:chOff x="8415167" y="620688"/>
            <a:chExt cx="360040" cy="1656184"/>
          </a:xfrm>
        </p:grpSpPr>
        <p:sp>
          <p:nvSpPr>
            <p:cNvPr id="103" name="62 - TextBox"/>
            <p:cNvSpPr txBox="1"/>
            <p:nvPr/>
          </p:nvSpPr>
          <p:spPr>
            <a:xfrm>
              <a:off x="8415167" y="187676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4" name="Ομάδα 103"/>
            <p:cNvGrpSpPr/>
            <p:nvPr/>
          </p:nvGrpSpPr>
          <p:grpSpPr>
            <a:xfrm>
              <a:off x="8415167" y="620688"/>
              <a:ext cx="360040" cy="400110"/>
              <a:chOff x="8415167" y="620688"/>
              <a:chExt cx="360040" cy="400110"/>
            </a:xfrm>
          </p:grpSpPr>
          <p:sp>
            <p:nvSpPr>
              <p:cNvPr id="105" name="69 - TextBox"/>
              <p:cNvSpPr txBox="1"/>
              <p:nvPr/>
            </p:nvSpPr>
            <p:spPr>
              <a:xfrm>
                <a:off x="8415167" y="62068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endParaRPr lang="el-GR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Έλλειψη 105"/>
              <p:cNvSpPr/>
              <p:nvPr/>
            </p:nvSpPr>
            <p:spPr>
              <a:xfrm>
                <a:off x="8430702" y="819134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107" name="70 - TextBox"/>
          <p:cNvSpPr txBox="1"/>
          <p:nvPr/>
        </p:nvSpPr>
        <p:spPr>
          <a:xfrm>
            <a:off x="1367265" y="30207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l-G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0" y="44849"/>
            <a:ext cx="8460432" cy="6291867"/>
            <a:chOff x="0" y="44849"/>
            <a:chExt cx="8460432" cy="6291867"/>
          </a:xfrm>
        </p:grpSpPr>
        <p:grpSp>
          <p:nvGrpSpPr>
            <p:cNvPr id="109" name="Ομάδα 108"/>
            <p:cNvGrpSpPr/>
            <p:nvPr/>
          </p:nvGrpSpPr>
          <p:grpSpPr>
            <a:xfrm>
              <a:off x="1691680" y="476672"/>
              <a:ext cx="6768752" cy="4887752"/>
              <a:chOff x="1691680" y="476672"/>
              <a:chExt cx="6768752" cy="4887752"/>
            </a:xfrm>
          </p:grpSpPr>
          <p:sp>
            <p:nvSpPr>
              <p:cNvPr id="124" name="50 - TextBox"/>
              <p:cNvSpPr txBox="1"/>
              <p:nvPr/>
            </p:nvSpPr>
            <p:spPr>
              <a:xfrm>
                <a:off x="1691680" y="692696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Άνοιγμα Σχισμής</a:t>
                </a:r>
              </a:p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= 5λ </a:t>
                </a:r>
                <a:endPara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5" name="Ομάδα 124"/>
              <p:cNvGrpSpPr/>
              <p:nvPr/>
            </p:nvGrpSpPr>
            <p:grpSpPr>
              <a:xfrm>
                <a:off x="1691680" y="476672"/>
                <a:ext cx="6768752" cy="4887752"/>
                <a:chOff x="1691680" y="476672"/>
                <a:chExt cx="6768752" cy="4887752"/>
              </a:xfrm>
            </p:grpSpPr>
            <p:grpSp>
              <p:nvGrpSpPr>
                <p:cNvPr id="126" name="3 - Ομάδα"/>
                <p:cNvGrpSpPr/>
                <p:nvPr/>
              </p:nvGrpSpPr>
              <p:grpSpPr>
                <a:xfrm>
                  <a:off x="1691680" y="1340768"/>
                  <a:ext cx="0" cy="4023656"/>
                  <a:chOff x="3995936" y="2767280"/>
                  <a:chExt cx="0" cy="4023656"/>
                </a:xfrm>
              </p:grpSpPr>
              <p:cxnSp>
                <p:nvCxnSpPr>
                  <p:cNvPr id="128" name="4 - Ευθεία γραμμή σύνδεσης"/>
                  <p:cNvCxnSpPr/>
                  <p:nvPr/>
                </p:nvCxnSpPr>
                <p:spPr>
                  <a:xfrm>
                    <a:off x="3995936" y="2767280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5 - Ευθεία γραμμή σύνδεσης"/>
                  <p:cNvCxnSpPr/>
                  <p:nvPr/>
                </p:nvCxnSpPr>
                <p:spPr>
                  <a:xfrm>
                    <a:off x="3995936" y="6034936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52 - Ευθεία γραμμή σύνδεσης"/>
                <p:cNvCxnSpPr/>
                <p:nvPr/>
              </p:nvCxnSpPr>
              <p:spPr>
                <a:xfrm>
                  <a:off x="8460432" y="476672"/>
                  <a:ext cx="0" cy="475252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Ομάδα 109"/>
            <p:cNvGrpSpPr/>
            <p:nvPr/>
          </p:nvGrpSpPr>
          <p:grpSpPr>
            <a:xfrm>
              <a:off x="0" y="44849"/>
              <a:ext cx="2771800" cy="6291867"/>
              <a:chOff x="0" y="44849"/>
              <a:chExt cx="2771800" cy="6291867"/>
            </a:xfrm>
            <a:noFill/>
          </p:grpSpPr>
          <p:sp>
            <p:nvSpPr>
              <p:cNvPr id="111" name="Ορθογώνιο 110"/>
              <p:cNvSpPr/>
              <p:nvPr/>
            </p:nvSpPr>
            <p:spPr>
              <a:xfrm>
                <a:off x="0" y="1282407"/>
                <a:ext cx="1650568" cy="5054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12" name="Ομάδα 111"/>
              <p:cNvGrpSpPr/>
              <p:nvPr/>
            </p:nvGrpSpPr>
            <p:grpSpPr>
              <a:xfrm>
                <a:off x="138568" y="1268760"/>
                <a:ext cx="1490487" cy="4225648"/>
                <a:chOff x="138568" y="1268760"/>
                <a:chExt cx="1490487" cy="4225648"/>
              </a:xfrm>
              <a:grpFill/>
            </p:grpSpPr>
            <p:cxnSp>
              <p:nvCxnSpPr>
                <p:cNvPr id="120" name="16 - Ευθύγραμμο βέλος σύνδεσης"/>
                <p:cNvCxnSpPr/>
                <p:nvPr/>
              </p:nvCxnSpPr>
              <p:spPr>
                <a:xfrm rot="5400000">
                  <a:off x="-976736" y="338364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17 - Ευθύγραμμο βέλος σύνδεσης"/>
                <p:cNvCxnSpPr/>
                <p:nvPr/>
              </p:nvCxnSpPr>
              <p:spPr>
                <a:xfrm rot="5400000">
                  <a:off x="-476945" y="3374760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18 - Ευθύγραμμο βέλος σύνδεσης"/>
                <p:cNvCxnSpPr/>
                <p:nvPr/>
              </p:nvCxnSpPr>
              <p:spPr>
                <a:xfrm rot="5400000">
                  <a:off x="-1480792" y="3378976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19 - Ευθύγραμμο βέλος σύνδεσης"/>
                <p:cNvCxnSpPr/>
                <p:nvPr/>
              </p:nvCxnSpPr>
              <p:spPr>
                <a:xfrm rot="5400000">
                  <a:off x="-1967432" y="338840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47 - Ομάδα"/>
              <p:cNvGrpSpPr/>
              <p:nvPr/>
            </p:nvGrpSpPr>
            <p:grpSpPr>
              <a:xfrm>
                <a:off x="138568" y="44849"/>
                <a:ext cx="2633232" cy="1196752"/>
                <a:chOff x="138568" y="0"/>
                <a:chExt cx="2633232" cy="1196752"/>
              </a:xfrm>
              <a:grpFill/>
            </p:grpSpPr>
            <p:grpSp>
              <p:nvGrpSpPr>
                <p:cNvPr id="114" name="33 - Ομάδα"/>
                <p:cNvGrpSpPr/>
                <p:nvPr/>
              </p:nvGrpSpPr>
              <p:grpSpPr>
                <a:xfrm>
                  <a:off x="138568" y="517616"/>
                  <a:ext cx="1498520" cy="679136"/>
                  <a:chOff x="138568" y="517616"/>
                  <a:chExt cx="1498520" cy="679136"/>
                </a:xfrm>
                <a:grpFill/>
              </p:grpSpPr>
              <p:cxnSp>
                <p:nvCxnSpPr>
                  <p:cNvPr id="116" name="21 - Ευθύγραμμο βέλος σύνδεσης"/>
                  <p:cNvCxnSpPr/>
                  <p:nvPr/>
                </p:nvCxnSpPr>
                <p:spPr>
                  <a:xfrm flipH="1">
                    <a:off x="138568" y="517616"/>
                    <a:ext cx="1165776" cy="679136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22 - Ευθύγραμμο βέλος σύνδεσης"/>
                  <p:cNvCxnSpPr/>
                  <p:nvPr/>
                </p:nvCxnSpPr>
                <p:spPr>
                  <a:xfrm flipH="1">
                    <a:off x="1133032" y="531264"/>
                    <a:ext cx="198608" cy="66548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23 - Ευθύγραμμο βέλος σύνδεσης"/>
                  <p:cNvCxnSpPr/>
                  <p:nvPr/>
                </p:nvCxnSpPr>
                <p:spPr>
                  <a:xfrm>
                    <a:off x="1331640" y="531264"/>
                    <a:ext cx="305448" cy="638192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24 - Ευθύγραμμο βέλος σύνδεσης"/>
                  <p:cNvCxnSpPr/>
                  <p:nvPr/>
                </p:nvCxnSpPr>
                <p:spPr>
                  <a:xfrm flipH="1">
                    <a:off x="628976" y="531264"/>
                    <a:ext cx="702664" cy="66548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39 - TextBox"/>
                <p:cNvSpPr txBox="1"/>
                <p:nvPr/>
              </p:nvSpPr>
              <p:spPr>
                <a:xfrm>
                  <a:off x="755576" y="0"/>
                  <a:ext cx="2016224" cy="64633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Μέτωπα Επίπεδου Κύματος</a:t>
                  </a:r>
                  <a:endPara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0" name="Ελεύθερη σχεδίαση 129"/>
          <p:cNvSpPr/>
          <p:nvPr/>
        </p:nvSpPr>
        <p:spPr>
          <a:xfrm>
            <a:off x="1666748" y="869853"/>
            <a:ext cx="6748419" cy="3708000"/>
          </a:xfrm>
          <a:custGeom>
            <a:avLst/>
            <a:gdLst>
              <a:gd name="connsiteX0" fmla="*/ 0 w 6814457"/>
              <a:gd name="connsiteY0" fmla="*/ 1251857 h 3733800"/>
              <a:gd name="connsiteX1" fmla="*/ 6814457 w 6814457"/>
              <a:gd name="connsiteY1" fmla="*/ 0 h 3733800"/>
              <a:gd name="connsiteX2" fmla="*/ 43543 w 6814457"/>
              <a:gd name="connsiteY2" fmla="*/ 3733800 h 3733800"/>
              <a:gd name="connsiteX3" fmla="*/ 0 w 6814457"/>
              <a:gd name="connsiteY3" fmla="*/ 1251857 h 3733800"/>
              <a:gd name="connsiteX0" fmla="*/ 0 w 6770914"/>
              <a:gd name="connsiteY0" fmla="*/ 1240971 h 3733800"/>
              <a:gd name="connsiteX1" fmla="*/ 6770914 w 6770914"/>
              <a:gd name="connsiteY1" fmla="*/ 0 h 3733800"/>
              <a:gd name="connsiteX2" fmla="*/ 0 w 6770914"/>
              <a:gd name="connsiteY2" fmla="*/ 3733800 h 3733800"/>
              <a:gd name="connsiteX3" fmla="*/ 0 w 6770914"/>
              <a:gd name="connsiteY3" fmla="*/ 1240971 h 3733800"/>
              <a:gd name="connsiteX0" fmla="*/ 0 w 6781800"/>
              <a:gd name="connsiteY0" fmla="*/ 1240971 h 3733800"/>
              <a:gd name="connsiteX1" fmla="*/ 6781800 w 6781800"/>
              <a:gd name="connsiteY1" fmla="*/ 0 h 3733800"/>
              <a:gd name="connsiteX2" fmla="*/ 10886 w 6781800"/>
              <a:gd name="connsiteY2" fmla="*/ 3733800 h 3733800"/>
              <a:gd name="connsiteX3" fmla="*/ 0 w 6781800"/>
              <a:gd name="connsiteY3" fmla="*/ 1240971 h 3733800"/>
              <a:gd name="connsiteX0" fmla="*/ 0 w 6781800"/>
              <a:gd name="connsiteY0" fmla="*/ 1240971 h 3733800"/>
              <a:gd name="connsiteX1" fmla="*/ 6781800 w 6781800"/>
              <a:gd name="connsiteY1" fmla="*/ 0 h 3733800"/>
              <a:gd name="connsiteX2" fmla="*/ 10886 w 6781800"/>
              <a:gd name="connsiteY2" fmla="*/ 3733800 h 3733800"/>
              <a:gd name="connsiteX3" fmla="*/ 0 w 6781800"/>
              <a:gd name="connsiteY3" fmla="*/ 1240971 h 3733800"/>
              <a:gd name="connsiteX0" fmla="*/ 0 w 6781800"/>
              <a:gd name="connsiteY0" fmla="*/ 1284514 h 3777343"/>
              <a:gd name="connsiteX1" fmla="*/ 6781800 w 6781800"/>
              <a:gd name="connsiteY1" fmla="*/ 0 h 3777343"/>
              <a:gd name="connsiteX2" fmla="*/ 10886 w 6781800"/>
              <a:gd name="connsiteY2" fmla="*/ 3777343 h 3777343"/>
              <a:gd name="connsiteX3" fmla="*/ 0 w 6781800"/>
              <a:gd name="connsiteY3" fmla="*/ 1284514 h 3777343"/>
              <a:gd name="connsiteX0" fmla="*/ 0 w 6858000"/>
              <a:gd name="connsiteY0" fmla="*/ 1306286 h 3799115"/>
              <a:gd name="connsiteX1" fmla="*/ 6858000 w 6858000"/>
              <a:gd name="connsiteY1" fmla="*/ 0 h 3799115"/>
              <a:gd name="connsiteX2" fmla="*/ 10886 w 6858000"/>
              <a:gd name="connsiteY2" fmla="*/ 3799115 h 3799115"/>
              <a:gd name="connsiteX3" fmla="*/ 0 w 6858000"/>
              <a:gd name="connsiteY3" fmla="*/ 1306286 h 3799115"/>
              <a:gd name="connsiteX0" fmla="*/ 0 w 6836056"/>
              <a:gd name="connsiteY0" fmla="*/ 1262743 h 3755572"/>
              <a:gd name="connsiteX1" fmla="*/ 6836056 w 6836056"/>
              <a:gd name="connsiteY1" fmla="*/ 0 h 3755572"/>
              <a:gd name="connsiteX2" fmla="*/ 10886 w 6836056"/>
              <a:gd name="connsiteY2" fmla="*/ 3755572 h 3755572"/>
              <a:gd name="connsiteX3" fmla="*/ 0 w 6836056"/>
              <a:gd name="connsiteY3" fmla="*/ 1262743 h 3755572"/>
              <a:gd name="connsiteX0" fmla="*/ 0 w 6836056"/>
              <a:gd name="connsiteY0" fmla="*/ 1230085 h 3755572"/>
              <a:gd name="connsiteX1" fmla="*/ 6836056 w 6836056"/>
              <a:gd name="connsiteY1" fmla="*/ 0 h 3755572"/>
              <a:gd name="connsiteX2" fmla="*/ 10886 w 6836056"/>
              <a:gd name="connsiteY2" fmla="*/ 3755572 h 3755572"/>
              <a:gd name="connsiteX3" fmla="*/ 0 w 6836056"/>
              <a:gd name="connsiteY3" fmla="*/ 1230085 h 3755572"/>
              <a:gd name="connsiteX0" fmla="*/ 0 w 6836056"/>
              <a:gd name="connsiteY0" fmla="*/ 1230085 h 3744686"/>
              <a:gd name="connsiteX1" fmla="*/ 6836056 w 6836056"/>
              <a:gd name="connsiteY1" fmla="*/ 0 h 3744686"/>
              <a:gd name="connsiteX2" fmla="*/ 32831 w 6836056"/>
              <a:gd name="connsiteY2" fmla="*/ 3744686 h 3744686"/>
              <a:gd name="connsiteX3" fmla="*/ 0 w 6836056"/>
              <a:gd name="connsiteY3" fmla="*/ 1230085 h 3744686"/>
              <a:gd name="connsiteX0" fmla="*/ 1124 w 6837180"/>
              <a:gd name="connsiteY0" fmla="*/ 1230085 h 3733800"/>
              <a:gd name="connsiteX1" fmla="*/ 6837180 w 6837180"/>
              <a:gd name="connsiteY1" fmla="*/ 0 h 3733800"/>
              <a:gd name="connsiteX2" fmla="*/ 1037 w 6837180"/>
              <a:gd name="connsiteY2" fmla="*/ 3733800 h 3733800"/>
              <a:gd name="connsiteX3" fmla="*/ 1124 w 6837180"/>
              <a:gd name="connsiteY3" fmla="*/ 1230085 h 3733800"/>
              <a:gd name="connsiteX0" fmla="*/ 11537 w 6836622"/>
              <a:gd name="connsiteY0" fmla="*/ 1251856 h 3733800"/>
              <a:gd name="connsiteX1" fmla="*/ 6836622 w 6836622"/>
              <a:gd name="connsiteY1" fmla="*/ 0 h 3733800"/>
              <a:gd name="connsiteX2" fmla="*/ 479 w 6836622"/>
              <a:gd name="connsiteY2" fmla="*/ 3733800 h 3733800"/>
              <a:gd name="connsiteX3" fmla="*/ 11537 w 6836622"/>
              <a:gd name="connsiteY3" fmla="*/ 1251856 h 3733800"/>
              <a:gd name="connsiteX0" fmla="*/ 11537 w 6836622"/>
              <a:gd name="connsiteY0" fmla="*/ 1251856 h 3733800"/>
              <a:gd name="connsiteX1" fmla="*/ 6836622 w 6836622"/>
              <a:gd name="connsiteY1" fmla="*/ 0 h 3733800"/>
              <a:gd name="connsiteX2" fmla="*/ 479 w 6836622"/>
              <a:gd name="connsiteY2" fmla="*/ 3733800 h 3733800"/>
              <a:gd name="connsiteX3" fmla="*/ 11537 w 6836622"/>
              <a:gd name="connsiteY3" fmla="*/ 1251856 h 3733800"/>
              <a:gd name="connsiteX0" fmla="*/ 1123 w 6837180"/>
              <a:gd name="connsiteY0" fmla="*/ 1230085 h 3733800"/>
              <a:gd name="connsiteX1" fmla="*/ 6837180 w 6837180"/>
              <a:gd name="connsiteY1" fmla="*/ 0 h 3733800"/>
              <a:gd name="connsiteX2" fmla="*/ 1037 w 6837180"/>
              <a:gd name="connsiteY2" fmla="*/ 3733800 h 3733800"/>
              <a:gd name="connsiteX3" fmla="*/ 1123 w 6837180"/>
              <a:gd name="connsiteY3" fmla="*/ 1230085 h 3733800"/>
              <a:gd name="connsiteX0" fmla="*/ 1123 w 6837180"/>
              <a:gd name="connsiteY0" fmla="*/ 1230085 h 3755571"/>
              <a:gd name="connsiteX1" fmla="*/ 6837180 w 6837180"/>
              <a:gd name="connsiteY1" fmla="*/ 0 h 3755571"/>
              <a:gd name="connsiteX2" fmla="*/ 1037 w 6837180"/>
              <a:gd name="connsiteY2" fmla="*/ 3755571 h 3755571"/>
              <a:gd name="connsiteX3" fmla="*/ 1123 w 6837180"/>
              <a:gd name="connsiteY3" fmla="*/ 1230085 h 3755571"/>
              <a:gd name="connsiteX0" fmla="*/ 0 w 6848107"/>
              <a:gd name="connsiteY0" fmla="*/ 1277733 h 3755571"/>
              <a:gd name="connsiteX1" fmla="*/ 6848107 w 6848107"/>
              <a:gd name="connsiteY1" fmla="*/ 0 h 3755571"/>
              <a:gd name="connsiteX2" fmla="*/ 11964 w 6848107"/>
              <a:gd name="connsiteY2" fmla="*/ 3755571 h 3755571"/>
              <a:gd name="connsiteX3" fmla="*/ 0 w 6848107"/>
              <a:gd name="connsiteY3" fmla="*/ 1277733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8107" h="3755571">
                <a:moveTo>
                  <a:pt x="0" y="1277733"/>
                </a:moveTo>
                <a:lnTo>
                  <a:pt x="6848107" y="0"/>
                </a:lnTo>
                <a:lnTo>
                  <a:pt x="11964" y="3755571"/>
                </a:lnTo>
                <a:cubicBezTo>
                  <a:pt x="8335" y="2924628"/>
                  <a:pt x="3629" y="2108676"/>
                  <a:pt x="0" y="127773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86" name="Ομάδα 85"/>
          <p:cNvGrpSpPr/>
          <p:nvPr/>
        </p:nvGrpSpPr>
        <p:grpSpPr>
          <a:xfrm>
            <a:off x="1115616" y="3140968"/>
            <a:ext cx="7650954" cy="400110"/>
            <a:chOff x="1115616" y="3140968"/>
            <a:chExt cx="7650954" cy="400110"/>
          </a:xfrm>
        </p:grpSpPr>
        <p:cxnSp>
          <p:nvCxnSpPr>
            <p:cNvPr id="88" name="54 - Ευθεία γραμμή σύνδεσης"/>
            <p:cNvCxnSpPr/>
            <p:nvPr/>
          </p:nvCxnSpPr>
          <p:spPr>
            <a:xfrm>
              <a:off x="1115616" y="3343344"/>
              <a:ext cx="7344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63 - TextBox"/>
            <p:cNvSpPr txBox="1"/>
            <p:nvPr/>
          </p:nvSpPr>
          <p:spPr>
            <a:xfrm>
              <a:off x="8406530" y="314096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1" name="61 - Ευθεία γραμμή σύνδεσης"/>
          <p:cNvCxnSpPr/>
          <p:nvPr/>
        </p:nvCxnSpPr>
        <p:spPr>
          <a:xfrm flipV="1">
            <a:off x="1656055" y="835954"/>
            <a:ext cx="6840760" cy="252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86 - TextBox"/>
          <p:cNvSpPr txBox="1"/>
          <p:nvPr/>
        </p:nvSpPr>
        <p:spPr>
          <a:xfrm>
            <a:off x="2347304" y="2987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itchFamily="18" charset="0"/>
                <a:cs typeface="Times New Roman" pitchFamily="18" charset="0"/>
              </a:rPr>
              <a:t>φ</a:t>
            </a:r>
          </a:p>
        </p:txBody>
      </p:sp>
      <p:sp>
        <p:nvSpPr>
          <p:cNvPr id="133" name="66 - TextBox"/>
          <p:cNvSpPr txBox="1"/>
          <p:nvPr/>
        </p:nvSpPr>
        <p:spPr>
          <a:xfrm>
            <a:off x="4572000" y="184482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Δεξιό άγκιστρο 1"/>
          <p:cNvSpPr/>
          <p:nvPr/>
        </p:nvSpPr>
        <p:spPr>
          <a:xfrm>
            <a:off x="5436160" y="4797360"/>
            <a:ext cx="576000" cy="1872000"/>
          </a:xfrm>
          <a:prstGeom prst="rightBrace">
            <a:avLst>
              <a:gd name="adj1" fmla="val 21160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203848" y="3789040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ένταση του κύματος στο σημείο Σ είναι ανάλογη με το τετράγωνο του πλάτους του κύματος στο σημείο αυτό: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4860032" y="4797152"/>
            <a:ext cx="965634" cy="1620559"/>
            <a:chOff x="3851920" y="4869160"/>
            <a:chExt cx="965634" cy="1620559"/>
          </a:xfrm>
        </p:grpSpPr>
        <p:sp>
          <p:nvSpPr>
            <p:cNvPr id="48" name="Έλλειψη 47"/>
            <p:cNvSpPr/>
            <p:nvPr/>
          </p:nvSpPr>
          <p:spPr>
            <a:xfrm>
              <a:off x="3851920" y="4869160"/>
              <a:ext cx="864096" cy="79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Βέλος προς τα κάτω 48"/>
            <p:cNvSpPr/>
            <p:nvPr/>
          </p:nvSpPr>
          <p:spPr>
            <a:xfrm>
              <a:off x="4197748" y="5661679"/>
              <a:ext cx="180000" cy="4680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92676" y="6089609"/>
              <a:ext cx="724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(r)</a:t>
              </a:r>
              <a:endPara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79926" y="5793094"/>
                <a:ext cx="2784562" cy="84683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26" y="5793094"/>
                <a:ext cx="2784562" cy="8468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1619672" y="836712"/>
              <a:ext cx="6840760" cy="2520000"/>
              <a:chOff x="1619672" y="836712"/>
              <a:chExt cx="6840760" cy="2520000"/>
            </a:xfrm>
          </p:grpSpPr>
          <p:cxnSp>
            <p:nvCxnSpPr>
              <p:cNvPr id="57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sp>
        <p:nvSpPr>
          <p:cNvPr id="59" name="70 - TextBox"/>
          <p:cNvSpPr txBox="1"/>
          <p:nvPr/>
        </p:nvSpPr>
        <p:spPr>
          <a:xfrm>
            <a:off x="1403648" y="31560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Ομάδα 59"/>
          <p:cNvGrpSpPr/>
          <p:nvPr/>
        </p:nvGrpSpPr>
        <p:grpSpPr>
          <a:xfrm>
            <a:off x="1619672" y="836712"/>
            <a:ext cx="6840760" cy="2539041"/>
            <a:chOff x="1619672" y="836712"/>
            <a:chExt cx="6840760" cy="2539041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1619672" y="836712"/>
              <a:ext cx="6840760" cy="2520000"/>
              <a:chOff x="1619672" y="836712"/>
              <a:chExt cx="6840760" cy="2520000"/>
            </a:xfrm>
          </p:grpSpPr>
          <p:cxnSp>
            <p:nvCxnSpPr>
              <p:cNvPr id="63" name="61 - Ευθεία γραμμή σύνδεσης"/>
              <p:cNvCxnSpPr/>
              <p:nvPr/>
            </p:nvCxnSpPr>
            <p:spPr>
              <a:xfrm flipV="1">
                <a:off x="1619672" y="836712"/>
                <a:ext cx="6840760" cy="25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66 - TextBox"/>
              <p:cNvSpPr txBox="1"/>
              <p:nvPr/>
            </p:nvSpPr>
            <p:spPr>
              <a:xfrm>
                <a:off x="4572000" y="184482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2" name="86 - TextBox"/>
            <p:cNvSpPr txBox="1"/>
            <p:nvPr/>
          </p:nvSpPr>
          <p:spPr>
            <a:xfrm>
              <a:off x="2194904" y="30064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φ</a:t>
              </a:r>
            </a:p>
          </p:txBody>
        </p:sp>
      </p:grpSp>
      <p:grpSp>
        <p:nvGrpSpPr>
          <p:cNvPr id="65" name="49 - Ομάδα"/>
          <p:cNvGrpSpPr/>
          <p:nvPr/>
        </p:nvGrpSpPr>
        <p:grpSpPr>
          <a:xfrm>
            <a:off x="130368" y="5484190"/>
            <a:ext cx="504000" cy="369332"/>
            <a:chOff x="130368" y="5484190"/>
            <a:chExt cx="504000" cy="369332"/>
          </a:xfrm>
        </p:grpSpPr>
        <p:cxnSp>
          <p:nvCxnSpPr>
            <p:cNvPr id="66" name="45 - Ευθύγραμμο βέλος σύνδεσης"/>
            <p:cNvCxnSpPr/>
            <p:nvPr/>
          </p:nvCxnSpPr>
          <p:spPr>
            <a:xfrm>
              <a:off x="130368" y="5521000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46 - TextBox"/>
            <p:cNvSpPr txBox="1"/>
            <p:nvPr/>
          </p:nvSpPr>
          <p:spPr>
            <a:xfrm>
              <a:off x="204020" y="548419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8415167" y="620688"/>
            <a:ext cx="360040" cy="1656184"/>
            <a:chOff x="8415167" y="620688"/>
            <a:chExt cx="360040" cy="1656184"/>
          </a:xfrm>
        </p:grpSpPr>
        <p:sp>
          <p:nvSpPr>
            <p:cNvPr id="69" name="62 - TextBox"/>
            <p:cNvSpPr txBox="1"/>
            <p:nvPr/>
          </p:nvSpPr>
          <p:spPr>
            <a:xfrm>
              <a:off x="8415167" y="187676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Ομάδα 69"/>
            <p:cNvGrpSpPr/>
            <p:nvPr/>
          </p:nvGrpSpPr>
          <p:grpSpPr>
            <a:xfrm>
              <a:off x="8415167" y="620688"/>
              <a:ext cx="360040" cy="400110"/>
              <a:chOff x="8415167" y="620688"/>
              <a:chExt cx="360040" cy="400110"/>
            </a:xfrm>
          </p:grpSpPr>
          <p:sp>
            <p:nvSpPr>
              <p:cNvPr id="71" name="69 - TextBox"/>
              <p:cNvSpPr txBox="1"/>
              <p:nvPr/>
            </p:nvSpPr>
            <p:spPr>
              <a:xfrm>
                <a:off x="8415167" y="62068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endParaRPr lang="el-GR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Έλλειψη 71"/>
              <p:cNvSpPr/>
              <p:nvPr/>
            </p:nvSpPr>
            <p:spPr>
              <a:xfrm>
                <a:off x="8430702" y="819134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73" name="70 - TextBox"/>
          <p:cNvSpPr txBox="1"/>
          <p:nvPr/>
        </p:nvSpPr>
        <p:spPr>
          <a:xfrm>
            <a:off x="1367265" y="30207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l-G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Ομάδα 73"/>
          <p:cNvGrpSpPr/>
          <p:nvPr/>
        </p:nvGrpSpPr>
        <p:grpSpPr>
          <a:xfrm>
            <a:off x="0" y="44849"/>
            <a:ext cx="8460432" cy="6291867"/>
            <a:chOff x="0" y="44849"/>
            <a:chExt cx="8460432" cy="6291867"/>
          </a:xfrm>
        </p:grpSpPr>
        <p:grpSp>
          <p:nvGrpSpPr>
            <p:cNvPr id="75" name="Ομάδα 74"/>
            <p:cNvGrpSpPr/>
            <p:nvPr/>
          </p:nvGrpSpPr>
          <p:grpSpPr>
            <a:xfrm>
              <a:off x="1691680" y="476672"/>
              <a:ext cx="6768752" cy="4887752"/>
              <a:chOff x="1691680" y="476672"/>
              <a:chExt cx="6768752" cy="4887752"/>
            </a:xfrm>
          </p:grpSpPr>
          <p:sp>
            <p:nvSpPr>
              <p:cNvPr id="90" name="50 - TextBox"/>
              <p:cNvSpPr txBox="1"/>
              <p:nvPr/>
            </p:nvSpPr>
            <p:spPr>
              <a:xfrm>
                <a:off x="1691680" y="692696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Άνοιγμα Σχισμής</a:t>
                </a:r>
              </a:p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= 5λ </a:t>
                </a:r>
                <a:endPara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1" name="Ομάδα 90"/>
              <p:cNvGrpSpPr/>
              <p:nvPr/>
            </p:nvGrpSpPr>
            <p:grpSpPr>
              <a:xfrm>
                <a:off x="1691680" y="476672"/>
                <a:ext cx="6768752" cy="4887752"/>
                <a:chOff x="1691680" y="476672"/>
                <a:chExt cx="6768752" cy="4887752"/>
              </a:xfrm>
            </p:grpSpPr>
            <p:grpSp>
              <p:nvGrpSpPr>
                <p:cNvPr id="92" name="3 - Ομάδα"/>
                <p:cNvGrpSpPr/>
                <p:nvPr/>
              </p:nvGrpSpPr>
              <p:grpSpPr>
                <a:xfrm>
                  <a:off x="1691680" y="1340768"/>
                  <a:ext cx="0" cy="4023656"/>
                  <a:chOff x="3995936" y="2767280"/>
                  <a:chExt cx="0" cy="4023656"/>
                </a:xfrm>
              </p:grpSpPr>
              <p:cxnSp>
                <p:nvCxnSpPr>
                  <p:cNvPr id="94" name="4 - Ευθεία γραμμή σύνδεσης"/>
                  <p:cNvCxnSpPr/>
                  <p:nvPr/>
                </p:nvCxnSpPr>
                <p:spPr>
                  <a:xfrm>
                    <a:off x="3995936" y="2767280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5 - Ευθεία γραμμή σύνδεσης"/>
                  <p:cNvCxnSpPr/>
                  <p:nvPr/>
                </p:nvCxnSpPr>
                <p:spPr>
                  <a:xfrm>
                    <a:off x="3995936" y="6034936"/>
                    <a:ext cx="0" cy="756000"/>
                  </a:xfrm>
                  <a:prstGeom prst="line">
                    <a:avLst/>
                  </a:prstGeom>
                  <a:ln w="92075">
                    <a:solidFill>
                      <a:srgbClr val="99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52 - Ευθεία γραμμή σύνδεσης"/>
                <p:cNvCxnSpPr/>
                <p:nvPr/>
              </p:nvCxnSpPr>
              <p:spPr>
                <a:xfrm>
                  <a:off x="8460432" y="476672"/>
                  <a:ext cx="0" cy="475252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Ομάδα 75"/>
            <p:cNvGrpSpPr/>
            <p:nvPr/>
          </p:nvGrpSpPr>
          <p:grpSpPr>
            <a:xfrm>
              <a:off x="0" y="44849"/>
              <a:ext cx="2771800" cy="6291867"/>
              <a:chOff x="0" y="44849"/>
              <a:chExt cx="2771800" cy="6291867"/>
            </a:xfrm>
            <a:noFill/>
          </p:grpSpPr>
          <p:sp>
            <p:nvSpPr>
              <p:cNvPr id="77" name="Ορθογώνιο 76"/>
              <p:cNvSpPr/>
              <p:nvPr/>
            </p:nvSpPr>
            <p:spPr>
              <a:xfrm>
                <a:off x="0" y="1282407"/>
                <a:ext cx="1650568" cy="5054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78" name="Ομάδα 77"/>
              <p:cNvGrpSpPr/>
              <p:nvPr/>
            </p:nvGrpSpPr>
            <p:grpSpPr>
              <a:xfrm>
                <a:off x="138568" y="1268760"/>
                <a:ext cx="1490487" cy="4225648"/>
                <a:chOff x="138568" y="1268760"/>
                <a:chExt cx="1490487" cy="4225648"/>
              </a:xfrm>
              <a:grpFill/>
            </p:grpSpPr>
            <p:cxnSp>
              <p:nvCxnSpPr>
                <p:cNvPr id="86" name="16 - Ευθύγραμμο βέλος σύνδεσης"/>
                <p:cNvCxnSpPr/>
                <p:nvPr/>
              </p:nvCxnSpPr>
              <p:spPr>
                <a:xfrm rot="5400000">
                  <a:off x="-976736" y="338364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17 - Ευθύγραμμο βέλος σύνδεσης"/>
                <p:cNvCxnSpPr/>
                <p:nvPr/>
              </p:nvCxnSpPr>
              <p:spPr>
                <a:xfrm rot="5400000">
                  <a:off x="-476945" y="3374760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18 - Ευθύγραμμο βέλος σύνδεσης"/>
                <p:cNvCxnSpPr/>
                <p:nvPr/>
              </p:nvCxnSpPr>
              <p:spPr>
                <a:xfrm rot="5400000">
                  <a:off x="-1480792" y="3378976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19 - Ευθύγραμμο βέλος σύνδεσης"/>
                <p:cNvCxnSpPr/>
                <p:nvPr/>
              </p:nvCxnSpPr>
              <p:spPr>
                <a:xfrm rot="5400000">
                  <a:off x="-1967432" y="3388408"/>
                  <a:ext cx="42120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47 - Ομάδα"/>
              <p:cNvGrpSpPr/>
              <p:nvPr/>
            </p:nvGrpSpPr>
            <p:grpSpPr>
              <a:xfrm>
                <a:off x="138568" y="44849"/>
                <a:ext cx="2633232" cy="1196752"/>
                <a:chOff x="138568" y="0"/>
                <a:chExt cx="2633232" cy="1196752"/>
              </a:xfrm>
              <a:grpFill/>
            </p:grpSpPr>
            <p:grpSp>
              <p:nvGrpSpPr>
                <p:cNvPr id="80" name="33 - Ομάδα"/>
                <p:cNvGrpSpPr/>
                <p:nvPr/>
              </p:nvGrpSpPr>
              <p:grpSpPr>
                <a:xfrm>
                  <a:off x="138568" y="531264"/>
                  <a:ext cx="1498520" cy="665488"/>
                  <a:chOff x="138568" y="531264"/>
                  <a:chExt cx="1498520" cy="665488"/>
                </a:xfrm>
                <a:grpFill/>
              </p:grpSpPr>
              <p:cxnSp>
                <p:nvCxnSpPr>
                  <p:cNvPr id="82" name="21 - Ευθύγραμμο βέλος σύνδεσης"/>
                  <p:cNvCxnSpPr/>
                  <p:nvPr/>
                </p:nvCxnSpPr>
                <p:spPr>
                  <a:xfrm flipH="1">
                    <a:off x="138568" y="531264"/>
                    <a:ext cx="1193072" cy="66548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22 - Ευθύγραμμο βέλος σύνδεσης"/>
                  <p:cNvCxnSpPr/>
                  <p:nvPr/>
                </p:nvCxnSpPr>
                <p:spPr>
                  <a:xfrm flipH="1">
                    <a:off x="1133032" y="531264"/>
                    <a:ext cx="198608" cy="66548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23 - Ευθύγραμμο βέλος σύνδεσης"/>
                  <p:cNvCxnSpPr/>
                  <p:nvPr/>
                </p:nvCxnSpPr>
                <p:spPr>
                  <a:xfrm>
                    <a:off x="1331640" y="531264"/>
                    <a:ext cx="305448" cy="638192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24 - Ευθύγραμμο βέλος σύνδεσης"/>
                  <p:cNvCxnSpPr/>
                  <p:nvPr/>
                </p:nvCxnSpPr>
                <p:spPr>
                  <a:xfrm flipH="1">
                    <a:off x="628976" y="531264"/>
                    <a:ext cx="702664" cy="66548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39 - TextBox"/>
                <p:cNvSpPr txBox="1"/>
                <p:nvPr/>
              </p:nvSpPr>
              <p:spPr>
                <a:xfrm>
                  <a:off x="755576" y="0"/>
                  <a:ext cx="2016224" cy="64633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Μέτωπα Επίπεδου Κύματος</a:t>
                  </a:r>
                  <a:endPara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99" name="61 - Ευθεία γραμμή σύνδεσης"/>
          <p:cNvCxnSpPr/>
          <p:nvPr/>
        </p:nvCxnSpPr>
        <p:spPr>
          <a:xfrm flipV="1">
            <a:off x="1656055" y="835954"/>
            <a:ext cx="6840760" cy="252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86 - TextBox"/>
          <p:cNvSpPr txBox="1"/>
          <p:nvPr/>
        </p:nvSpPr>
        <p:spPr>
          <a:xfrm>
            <a:off x="2347304" y="2987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itchFamily="18" charset="0"/>
                <a:cs typeface="Times New Roman" pitchFamily="18" charset="0"/>
              </a:rPr>
              <a:t>φ</a:t>
            </a:r>
          </a:p>
        </p:txBody>
      </p:sp>
      <p:sp>
        <p:nvSpPr>
          <p:cNvPr id="101" name="66 - TextBox"/>
          <p:cNvSpPr txBox="1"/>
          <p:nvPr/>
        </p:nvSpPr>
        <p:spPr>
          <a:xfrm>
            <a:off x="4572000" y="184482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Ελεύθερη σχεδίαση 101"/>
          <p:cNvSpPr/>
          <p:nvPr/>
        </p:nvSpPr>
        <p:spPr>
          <a:xfrm>
            <a:off x="1666748" y="848587"/>
            <a:ext cx="6748419" cy="3744000"/>
          </a:xfrm>
          <a:custGeom>
            <a:avLst/>
            <a:gdLst>
              <a:gd name="connsiteX0" fmla="*/ 0 w 6814457"/>
              <a:gd name="connsiteY0" fmla="*/ 1251857 h 3733800"/>
              <a:gd name="connsiteX1" fmla="*/ 6814457 w 6814457"/>
              <a:gd name="connsiteY1" fmla="*/ 0 h 3733800"/>
              <a:gd name="connsiteX2" fmla="*/ 43543 w 6814457"/>
              <a:gd name="connsiteY2" fmla="*/ 3733800 h 3733800"/>
              <a:gd name="connsiteX3" fmla="*/ 0 w 6814457"/>
              <a:gd name="connsiteY3" fmla="*/ 1251857 h 3733800"/>
              <a:gd name="connsiteX0" fmla="*/ 0 w 6770914"/>
              <a:gd name="connsiteY0" fmla="*/ 1240971 h 3733800"/>
              <a:gd name="connsiteX1" fmla="*/ 6770914 w 6770914"/>
              <a:gd name="connsiteY1" fmla="*/ 0 h 3733800"/>
              <a:gd name="connsiteX2" fmla="*/ 0 w 6770914"/>
              <a:gd name="connsiteY2" fmla="*/ 3733800 h 3733800"/>
              <a:gd name="connsiteX3" fmla="*/ 0 w 6770914"/>
              <a:gd name="connsiteY3" fmla="*/ 1240971 h 3733800"/>
              <a:gd name="connsiteX0" fmla="*/ 0 w 6781800"/>
              <a:gd name="connsiteY0" fmla="*/ 1240971 h 3733800"/>
              <a:gd name="connsiteX1" fmla="*/ 6781800 w 6781800"/>
              <a:gd name="connsiteY1" fmla="*/ 0 h 3733800"/>
              <a:gd name="connsiteX2" fmla="*/ 10886 w 6781800"/>
              <a:gd name="connsiteY2" fmla="*/ 3733800 h 3733800"/>
              <a:gd name="connsiteX3" fmla="*/ 0 w 6781800"/>
              <a:gd name="connsiteY3" fmla="*/ 1240971 h 3733800"/>
              <a:gd name="connsiteX0" fmla="*/ 0 w 6781800"/>
              <a:gd name="connsiteY0" fmla="*/ 1240971 h 3733800"/>
              <a:gd name="connsiteX1" fmla="*/ 6781800 w 6781800"/>
              <a:gd name="connsiteY1" fmla="*/ 0 h 3733800"/>
              <a:gd name="connsiteX2" fmla="*/ 10886 w 6781800"/>
              <a:gd name="connsiteY2" fmla="*/ 3733800 h 3733800"/>
              <a:gd name="connsiteX3" fmla="*/ 0 w 6781800"/>
              <a:gd name="connsiteY3" fmla="*/ 1240971 h 3733800"/>
              <a:gd name="connsiteX0" fmla="*/ 0 w 6781800"/>
              <a:gd name="connsiteY0" fmla="*/ 1284514 h 3777343"/>
              <a:gd name="connsiteX1" fmla="*/ 6781800 w 6781800"/>
              <a:gd name="connsiteY1" fmla="*/ 0 h 3777343"/>
              <a:gd name="connsiteX2" fmla="*/ 10886 w 6781800"/>
              <a:gd name="connsiteY2" fmla="*/ 3777343 h 3777343"/>
              <a:gd name="connsiteX3" fmla="*/ 0 w 6781800"/>
              <a:gd name="connsiteY3" fmla="*/ 1284514 h 3777343"/>
              <a:gd name="connsiteX0" fmla="*/ 0 w 6858000"/>
              <a:gd name="connsiteY0" fmla="*/ 1306286 h 3799115"/>
              <a:gd name="connsiteX1" fmla="*/ 6858000 w 6858000"/>
              <a:gd name="connsiteY1" fmla="*/ 0 h 3799115"/>
              <a:gd name="connsiteX2" fmla="*/ 10886 w 6858000"/>
              <a:gd name="connsiteY2" fmla="*/ 3799115 h 3799115"/>
              <a:gd name="connsiteX3" fmla="*/ 0 w 6858000"/>
              <a:gd name="connsiteY3" fmla="*/ 1306286 h 3799115"/>
              <a:gd name="connsiteX0" fmla="*/ 0 w 6836056"/>
              <a:gd name="connsiteY0" fmla="*/ 1262743 h 3755572"/>
              <a:gd name="connsiteX1" fmla="*/ 6836056 w 6836056"/>
              <a:gd name="connsiteY1" fmla="*/ 0 h 3755572"/>
              <a:gd name="connsiteX2" fmla="*/ 10886 w 6836056"/>
              <a:gd name="connsiteY2" fmla="*/ 3755572 h 3755572"/>
              <a:gd name="connsiteX3" fmla="*/ 0 w 6836056"/>
              <a:gd name="connsiteY3" fmla="*/ 1262743 h 3755572"/>
              <a:gd name="connsiteX0" fmla="*/ 0 w 6836056"/>
              <a:gd name="connsiteY0" fmla="*/ 1230085 h 3755572"/>
              <a:gd name="connsiteX1" fmla="*/ 6836056 w 6836056"/>
              <a:gd name="connsiteY1" fmla="*/ 0 h 3755572"/>
              <a:gd name="connsiteX2" fmla="*/ 10886 w 6836056"/>
              <a:gd name="connsiteY2" fmla="*/ 3755572 h 3755572"/>
              <a:gd name="connsiteX3" fmla="*/ 0 w 6836056"/>
              <a:gd name="connsiteY3" fmla="*/ 1230085 h 3755572"/>
              <a:gd name="connsiteX0" fmla="*/ 0 w 6836056"/>
              <a:gd name="connsiteY0" fmla="*/ 1230085 h 3744686"/>
              <a:gd name="connsiteX1" fmla="*/ 6836056 w 6836056"/>
              <a:gd name="connsiteY1" fmla="*/ 0 h 3744686"/>
              <a:gd name="connsiteX2" fmla="*/ 32831 w 6836056"/>
              <a:gd name="connsiteY2" fmla="*/ 3744686 h 3744686"/>
              <a:gd name="connsiteX3" fmla="*/ 0 w 6836056"/>
              <a:gd name="connsiteY3" fmla="*/ 1230085 h 3744686"/>
              <a:gd name="connsiteX0" fmla="*/ 1124 w 6837180"/>
              <a:gd name="connsiteY0" fmla="*/ 1230085 h 3733800"/>
              <a:gd name="connsiteX1" fmla="*/ 6837180 w 6837180"/>
              <a:gd name="connsiteY1" fmla="*/ 0 h 3733800"/>
              <a:gd name="connsiteX2" fmla="*/ 1037 w 6837180"/>
              <a:gd name="connsiteY2" fmla="*/ 3733800 h 3733800"/>
              <a:gd name="connsiteX3" fmla="*/ 1124 w 6837180"/>
              <a:gd name="connsiteY3" fmla="*/ 1230085 h 3733800"/>
              <a:gd name="connsiteX0" fmla="*/ 11537 w 6836622"/>
              <a:gd name="connsiteY0" fmla="*/ 1251856 h 3733800"/>
              <a:gd name="connsiteX1" fmla="*/ 6836622 w 6836622"/>
              <a:gd name="connsiteY1" fmla="*/ 0 h 3733800"/>
              <a:gd name="connsiteX2" fmla="*/ 479 w 6836622"/>
              <a:gd name="connsiteY2" fmla="*/ 3733800 h 3733800"/>
              <a:gd name="connsiteX3" fmla="*/ 11537 w 6836622"/>
              <a:gd name="connsiteY3" fmla="*/ 1251856 h 3733800"/>
              <a:gd name="connsiteX0" fmla="*/ 11537 w 6836622"/>
              <a:gd name="connsiteY0" fmla="*/ 1251856 h 3733800"/>
              <a:gd name="connsiteX1" fmla="*/ 6836622 w 6836622"/>
              <a:gd name="connsiteY1" fmla="*/ 0 h 3733800"/>
              <a:gd name="connsiteX2" fmla="*/ 479 w 6836622"/>
              <a:gd name="connsiteY2" fmla="*/ 3733800 h 3733800"/>
              <a:gd name="connsiteX3" fmla="*/ 11537 w 6836622"/>
              <a:gd name="connsiteY3" fmla="*/ 1251856 h 3733800"/>
              <a:gd name="connsiteX0" fmla="*/ 1123 w 6837180"/>
              <a:gd name="connsiteY0" fmla="*/ 1230085 h 3733800"/>
              <a:gd name="connsiteX1" fmla="*/ 6837180 w 6837180"/>
              <a:gd name="connsiteY1" fmla="*/ 0 h 3733800"/>
              <a:gd name="connsiteX2" fmla="*/ 1037 w 6837180"/>
              <a:gd name="connsiteY2" fmla="*/ 3733800 h 3733800"/>
              <a:gd name="connsiteX3" fmla="*/ 1123 w 6837180"/>
              <a:gd name="connsiteY3" fmla="*/ 1230085 h 3733800"/>
              <a:gd name="connsiteX0" fmla="*/ 1123 w 6837180"/>
              <a:gd name="connsiteY0" fmla="*/ 1230085 h 3755571"/>
              <a:gd name="connsiteX1" fmla="*/ 6837180 w 6837180"/>
              <a:gd name="connsiteY1" fmla="*/ 0 h 3755571"/>
              <a:gd name="connsiteX2" fmla="*/ 1037 w 6837180"/>
              <a:gd name="connsiteY2" fmla="*/ 3755571 h 3755571"/>
              <a:gd name="connsiteX3" fmla="*/ 1123 w 6837180"/>
              <a:gd name="connsiteY3" fmla="*/ 1230085 h 3755571"/>
              <a:gd name="connsiteX0" fmla="*/ 0 w 6848107"/>
              <a:gd name="connsiteY0" fmla="*/ 1277733 h 3755571"/>
              <a:gd name="connsiteX1" fmla="*/ 6848107 w 6848107"/>
              <a:gd name="connsiteY1" fmla="*/ 0 h 3755571"/>
              <a:gd name="connsiteX2" fmla="*/ 11964 w 6848107"/>
              <a:gd name="connsiteY2" fmla="*/ 3755571 h 3755571"/>
              <a:gd name="connsiteX3" fmla="*/ 0 w 6848107"/>
              <a:gd name="connsiteY3" fmla="*/ 1277733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8107" h="3755571">
                <a:moveTo>
                  <a:pt x="0" y="1277733"/>
                </a:moveTo>
                <a:lnTo>
                  <a:pt x="6848107" y="0"/>
                </a:lnTo>
                <a:lnTo>
                  <a:pt x="11964" y="3755571"/>
                </a:lnTo>
                <a:cubicBezTo>
                  <a:pt x="8335" y="2924628"/>
                  <a:pt x="3629" y="2108676"/>
                  <a:pt x="0" y="127773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6" name="Ομάδα 95"/>
          <p:cNvGrpSpPr/>
          <p:nvPr/>
        </p:nvGrpSpPr>
        <p:grpSpPr>
          <a:xfrm>
            <a:off x="1115616" y="3140968"/>
            <a:ext cx="7650954" cy="400110"/>
            <a:chOff x="1115616" y="3140968"/>
            <a:chExt cx="7650954" cy="400110"/>
          </a:xfrm>
        </p:grpSpPr>
        <p:cxnSp>
          <p:nvCxnSpPr>
            <p:cNvPr id="97" name="54 - Ευθεία γραμμή σύνδεσης"/>
            <p:cNvCxnSpPr/>
            <p:nvPr/>
          </p:nvCxnSpPr>
          <p:spPr>
            <a:xfrm>
              <a:off x="1115616" y="3343344"/>
              <a:ext cx="7344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63 - TextBox"/>
            <p:cNvSpPr txBox="1"/>
            <p:nvPr/>
          </p:nvSpPr>
          <p:spPr>
            <a:xfrm>
              <a:off x="8406530" y="314096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3" name="61 - Ευθεία γραμμή σύνδεσης"/>
          <p:cNvCxnSpPr/>
          <p:nvPr/>
        </p:nvCxnSpPr>
        <p:spPr>
          <a:xfrm flipV="1">
            <a:off x="1667930" y="824079"/>
            <a:ext cx="6840760" cy="252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66 - TextBox"/>
          <p:cNvSpPr txBox="1"/>
          <p:nvPr/>
        </p:nvSpPr>
        <p:spPr>
          <a:xfrm>
            <a:off x="4644008" y="180475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86 - TextBox"/>
          <p:cNvSpPr txBox="1"/>
          <p:nvPr/>
        </p:nvSpPr>
        <p:spPr>
          <a:xfrm>
            <a:off x="2339752" y="2987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itchFamily="18" charset="0"/>
                <a:cs typeface="Times New Roman" pitchFamily="18" charset="0"/>
              </a:rPr>
              <a:t>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793164" y="5070024"/>
                <a:ext cx="289528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l-GR" sz="20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𝛐𝛌</m:t>
                                  </m:r>
                                </m:sub>
                              </m:sSub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64" y="5070024"/>
                <a:ext cx="2895280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1403648" y="5445224"/>
            <a:ext cx="1085554" cy="842830"/>
            <a:chOff x="1403648" y="5445224"/>
            <a:chExt cx="1085554" cy="842830"/>
          </a:xfrm>
        </p:grpSpPr>
        <p:cxnSp>
          <p:nvCxnSpPr>
            <p:cNvPr id="4" name="Ευθύγραμμο βέλος σύνδεσης 3"/>
            <p:cNvCxnSpPr/>
            <p:nvPr/>
          </p:nvCxnSpPr>
          <p:spPr>
            <a:xfrm flipV="1">
              <a:off x="1907704" y="5445224"/>
              <a:ext cx="144016" cy="53684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Ορθογώνιο 4"/>
            <p:cNvSpPr/>
            <p:nvPr/>
          </p:nvSpPr>
          <p:spPr>
            <a:xfrm>
              <a:off x="1403648" y="5918722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single</a:t>
              </a:r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Ορθογώνιο 105"/>
              <p:cNvSpPr/>
              <p:nvPr/>
            </p:nvSpPr>
            <p:spPr>
              <a:xfrm>
                <a:off x="4506137" y="4853671"/>
                <a:ext cx="2060821" cy="769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𝒄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" name="Ορθογώνιο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37" y="4853671"/>
                <a:ext cx="2060821" cy="7698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6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/>
          <p:cNvGrpSpPr/>
          <p:nvPr/>
        </p:nvGrpSpPr>
        <p:grpSpPr>
          <a:xfrm>
            <a:off x="4784025" y="4077072"/>
            <a:ext cx="4252471" cy="1620000"/>
            <a:chOff x="4784025" y="4077072"/>
            <a:chExt cx="4252471" cy="1620000"/>
          </a:xfrm>
        </p:grpSpPr>
        <p:grpSp>
          <p:nvGrpSpPr>
            <p:cNvPr id="109" name="Ομάδα 108"/>
            <p:cNvGrpSpPr/>
            <p:nvPr/>
          </p:nvGrpSpPr>
          <p:grpSpPr>
            <a:xfrm>
              <a:off x="4784025" y="4077072"/>
              <a:ext cx="4252471" cy="1620000"/>
              <a:chOff x="4784025" y="4773446"/>
              <a:chExt cx="4252471" cy="2016000"/>
            </a:xfrm>
          </p:grpSpPr>
          <p:pic>
            <p:nvPicPr>
              <p:cNvPr id="11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4025" y="4773446"/>
                <a:ext cx="4248471" cy="2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Ορθογώνιο 110"/>
              <p:cNvSpPr/>
              <p:nvPr/>
            </p:nvSpPr>
            <p:spPr>
              <a:xfrm>
                <a:off x="8132081" y="4773446"/>
                <a:ext cx="904415" cy="459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20λ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Ορθογώνιο 54"/>
            <p:cNvSpPr/>
            <p:nvPr/>
          </p:nvSpPr>
          <p:spPr>
            <a:xfrm>
              <a:off x="6854990" y="4142941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4784025" y="2276872"/>
            <a:ext cx="4252471" cy="1620000"/>
            <a:chOff x="4784025" y="2276872"/>
            <a:chExt cx="4252471" cy="1620000"/>
          </a:xfrm>
        </p:grpSpPr>
        <p:grpSp>
          <p:nvGrpSpPr>
            <p:cNvPr id="106" name="Ομάδα 105"/>
            <p:cNvGrpSpPr/>
            <p:nvPr/>
          </p:nvGrpSpPr>
          <p:grpSpPr>
            <a:xfrm>
              <a:off x="4784025" y="2276872"/>
              <a:ext cx="4252471" cy="1620000"/>
              <a:chOff x="4784025" y="2563872"/>
              <a:chExt cx="4252471" cy="1980000"/>
            </a:xfrm>
          </p:grpSpPr>
          <p:pic>
            <p:nvPicPr>
              <p:cNvPr id="10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4025" y="2563872"/>
                <a:ext cx="4248471" cy="19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Ορθογώνιο 107"/>
              <p:cNvSpPr/>
              <p:nvPr/>
            </p:nvSpPr>
            <p:spPr>
              <a:xfrm>
                <a:off x="8132081" y="2563872"/>
                <a:ext cx="904415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l-G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0λ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Ορθογώνιο 52"/>
            <p:cNvSpPr/>
            <p:nvPr/>
          </p:nvSpPr>
          <p:spPr>
            <a:xfrm>
              <a:off x="6836147" y="2348880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94119" y="4077072"/>
            <a:ext cx="4261857" cy="1620000"/>
            <a:chOff x="94119" y="4077072"/>
            <a:chExt cx="4261857" cy="1620000"/>
          </a:xfrm>
        </p:grpSpPr>
        <p:grpSp>
          <p:nvGrpSpPr>
            <p:cNvPr id="103" name="Ομάδα 102"/>
            <p:cNvGrpSpPr/>
            <p:nvPr/>
          </p:nvGrpSpPr>
          <p:grpSpPr>
            <a:xfrm>
              <a:off x="94119" y="4077072"/>
              <a:ext cx="4261857" cy="1620000"/>
              <a:chOff x="94119" y="4783120"/>
              <a:chExt cx="4261857" cy="1996652"/>
            </a:xfrm>
          </p:grpSpPr>
          <p:pic>
            <p:nvPicPr>
              <p:cNvPr id="10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19" y="4783120"/>
                <a:ext cx="4248471" cy="199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Ορθογώνιο 104"/>
              <p:cNvSpPr/>
              <p:nvPr/>
            </p:nvSpPr>
            <p:spPr>
              <a:xfrm>
                <a:off x="3566977" y="4783120"/>
                <a:ext cx="788999" cy="45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5λ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Ορθογώνιο 53"/>
            <p:cNvSpPr/>
            <p:nvPr/>
          </p:nvSpPr>
          <p:spPr>
            <a:xfrm>
              <a:off x="2163837" y="4153574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94122" y="2276873"/>
            <a:ext cx="4261854" cy="1621032"/>
            <a:chOff x="94122" y="2276873"/>
            <a:chExt cx="4261854" cy="1621032"/>
          </a:xfrm>
        </p:grpSpPr>
        <p:grpSp>
          <p:nvGrpSpPr>
            <p:cNvPr id="100" name="Ομάδα 99"/>
            <p:cNvGrpSpPr/>
            <p:nvPr/>
          </p:nvGrpSpPr>
          <p:grpSpPr>
            <a:xfrm>
              <a:off x="94122" y="2276873"/>
              <a:ext cx="4261854" cy="1621032"/>
              <a:chOff x="94122" y="2563643"/>
              <a:chExt cx="4261854" cy="1981261"/>
            </a:xfrm>
          </p:grpSpPr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22" y="2564904"/>
                <a:ext cx="4248468" cy="19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Ορθογώνιο 101"/>
              <p:cNvSpPr/>
              <p:nvPr/>
            </p:nvSpPr>
            <p:spPr>
              <a:xfrm>
                <a:off x="3682394" y="2563643"/>
                <a:ext cx="673582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Ορθογώνιο 51"/>
            <p:cNvSpPr/>
            <p:nvPr/>
          </p:nvSpPr>
          <p:spPr>
            <a:xfrm>
              <a:off x="2155627" y="2327834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95736" y="-27384"/>
                <a:ext cx="6256713" cy="1484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𝚫𝛊𝛆𝛒𝛆</m:t>
                      </m:r>
                      <m:r>
                        <m:rPr>
                          <m:sty m:val="p"/>
                        </m:rP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ύ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𝛎𝛈𝛔𝛈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𝚺𝛘𝛆𝛔𝛈𝛓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𝜤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  <m:sup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b="1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Ό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𝛑𝛐𝛖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𝛃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𝝅𝜶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-27384"/>
                <a:ext cx="6256713" cy="14845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5496" y="1695771"/>
                <a:ext cx="13617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95771"/>
                <a:ext cx="1361783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330902" y="1695771"/>
                <a:ext cx="18309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02" y="1695771"/>
                <a:ext cx="183094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275856" y="1695771"/>
                <a:ext cx="16823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95771"/>
                <a:ext cx="1682384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004048" y="1484784"/>
                <a:ext cx="3595022" cy="677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fun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3595022" cy="6776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3566977" y="728321"/>
            <a:ext cx="3093255" cy="1095306"/>
            <a:chOff x="3106547" y="728321"/>
            <a:chExt cx="3093255" cy="1095306"/>
          </a:xfrm>
        </p:grpSpPr>
        <p:sp>
          <p:nvSpPr>
            <p:cNvPr id="2" name="Έλλειψη 1"/>
            <p:cNvSpPr/>
            <p:nvPr/>
          </p:nvSpPr>
          <p:spPr>
            <a:xfrm>
              <a:off x="4471610" y="728321"/>
              <a:ext cx="1728192" cy="75646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" name="Ευθύγραμμο βέλος σύνδεσης 3"/>
            <p:cNvCxnSpPr/>
            <p:nvPr/>
          </p:nvCxnSpPr>
          <p:spPr>
            <a:xfrm flipH="1">
              <a:off x="3106547" y="1268760"/>
              <a:ext cx="1437071" cy="55486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5877272"/>
            <a:ext cx="63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κεντρική </a:t>
            </a:r>
            <a:r>
              <a:rPr lang="el-GR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περιοχή περίθλασης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συγκεντρώνει το μεγαλύτερο ποσοστό της φωτεινής ισχύος. Ενδιαφέρον παρουσιάζει το πρώτο σημείο μηδενισμού της έντασης του φωτός 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1)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5171814" y="4458598"/>
            <a:ext cx="1572301" cy="986626"/>
            <a:chOff x="5171814" y="4458598"/>
            <a:chExt cx="1572301" cy="986626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6168316" y="4458598"/>
              <a:ext cx="575799" cy="986546"/>
              <a:chOff x="6156441" y="4458598"/>
              <a:chExt cx="575799" cy="986546"/>
            </a:xfrm>
          </p:grpSpPr>
          <p:sp>
            <p:nvSpPr>
              <p:cNvPr id="31" name="Ορθογώνιο 30"/>
              <p:cNvSpPr/>
              <p:nvPr/>
            </p:nvSpPr>
            <p:spPr>
              <a:xfrm>
                <a:off x="6156441" y="4458598"/>
                <a:ext cx="575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6444208" y="4725144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Ομάδα 34"/>
            <p:cNvGrpSpPr/>
            <p:nvPr/>
          </p:nvGrpSpPr>
          <p:grpSpPr>
            <a:xfrm>
              <a:off x="5675870" y="4653136"/>
              <a:ext cx="575799" cy="773936"/>
              <a:chOff x="6084433" y="4662747"/>
              <a:chExt cx="575799" cy="773936"/>
            </a:xfrm>
          </p:grpSpPr>
          <p:sp>
            <p:nvSpPr>
              <p:cNvPr id="36" name="Ορθογώνιο 35"/>
              <p:cNvSpPr/>
              <p:nvPr/>
            </p:nvSpPr>
            <p:spPr>
              <a:xfrm>
                <a:off x="6084433" y="4662747"/>
                <a:ext cx="575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Ευθύγραμμο βέλος σύνδεσης 36"/>
              <p:cNvCxnSpPr/>
              <p:nvPr/>
            </p:nvCxnSpPr>
            <p:spPr>
              <a:xfrm>
                <a:off x="6408270" y="4896683"/>
                <a:ext cx="0" cy="54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Ομάδα 39"/>
            <p:cNvGrpSpPr/>
            <p:nvPr/>
          </p:nvGrpSpPr>
          <p:grpSpPr>
            <a:xfrm>
              <a:off x="5171814" y="4815288"/>
              <a:ext cx="575799" cy="629936"/>
              <a:chOff x="6084433" y="4662747"/>
              <a:chExt cx="575799" cy="629936"/>
            </a:xfrm>
          </p:grpSpPr>
          <p:sp>
            <p:nvSpPr>
              <p:cNvPr id="41" name="Ορθογώνιο 40"/>
              <p:cNvSpPr/>
              <p:nvPr/>
            </p:nvSpPr>
            <p:spPr>
              <a:xfrm>
                <a:off x="6084433" y="4662747"/>
                <a:ext cx="575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Ευθύγραμμο βέλος σύνδεσης 41"/>
              <p:cNvCxnSpPr/>
              <p:nvPr/>
            </p:nvCxnSpPr>
            <p:spPr>
              <a:xfrm>
                <a:off x="6408270" y="4896683"/>
                <a:ext cx="0" cy="39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4716281" y="2648787"/>
            <a:ext cx="1535653" cy="986546"/>
            <a:chOff x="4716281" y="2648787"/>
            <a:chExt cx="1535653" cy="986546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5676135" y="2648787"/>
              <a:ext cx="575799" cy="986546"/>
              <a:chOff x="6156441" y="4458598"/>
              <a:chExt cx="575799" cy="986546"/>
            </a:xfrm>
          </p:grpSpPr>
          <p:sp>
            <p:nvSpPr>
              <p:cNvPr id="44" name="Ορθογώνιο 43"/>
              <p:cNvSpPr/>
              <p:nvPr/>
            </p:nvSpPr>
            <p:spPr>
              <a:xfrm>
                <a:off x="6156441" y="4458598"/>
                <a:ext cx="575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Ευθύγραμμο βέλος σύνδεσης 44"/>
              <p:cNvCxnSpPr/>
              <p:nvPr/>
            </p:nvCxnSpPr>
            <p:spPr>
              <a:xfrm>
                <a:off x="6444208" y="4725144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Ομάδα 45"/>
            <p:cNvGrpSpPr/>
            <p:nvPr/>
          </p:nvGrpSpPr>
          <p:grpSpPr>
            <a:xfrm>
              <a:off x="4716281" y="2855200"/>
              <a:ext cx="575799" cy="773936"/>
              <a:chOff x="6108183" y="4662747"/>
              <a:chExt cx="575799" cy="773936"/>
            </a:xfrm>
          </p:grpSpPr>
          <p:sp>
            <p:nvSpPr>
              <p:cNvPr id="47" name="Ορθογώνιο 46"/>
              <p:cNvSpPr/>
              <p:nvPr/>
            </p:nvSpPr>
            <p:spPr>
              <a:xfrm>
                <a:off x="6108183" y="4662747"/>
                <a:ext cx="575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Ευθύγραμμο βέλος σύνδεσης 47"/>
              <p:cNvCxnSpPr/>
              <p:nvPr/>
            </p:nvCxnSpPr>
            <p:spPr>
              <a:xfrm>
                <a:off x="6408270" y="4896683"/>
                <a:ext cx="0" cy="54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Ομάδα 48"/>
          <p:cNvGrpSpPr/>
          <p:nvPr/>
        </p:nvGrpSpPr>
        <p:grpSpPr>
          <a:xfrm>
            <a:off x="35496" y="4458678"/>
            <a:ext cx="575799" cy="986546"/>
            <a:chOff x="6156441" y="4458598"/>
            <a:chExt cx="575799" cy="986546"/>
          </a:xfrm>
        </p:grpSpPr>
        <p:sp>
          <p:nvSpPr>
            <p:cNvPr id="50" name="Ορθογώνιο 49"/>
            <p:cNvSpPr/>
            <p:nvPr/>
          </p:nvSpPr>
          <p:spPr>
            <a:xfrm>
              <a:off x="6156441" y="4458598"/>
              <a:ext cx="5757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Ευθύγραμμο βέλος σύνδεσης 50"/>
            <p:cNvCxnSpPr/>
            <p:nvPr/>
          </p:nvCxnSpPr>
          <p:spPr>
            <a:xfrm>
              <a:off x="6444208" y="4725144"/>
              <a:ext cx="0" cy="72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3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16632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της εικόνας περίθλασης μονοχρωματικού φωτός σε σχισμή με εύρος α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Ομάδα 55"/>
          <p:cNvGrpSpPr/>
          <p:nvPr/>
        </p:nvGrpSpPr>
        <p:grpSpPr>
          <a:xfrm>
            <a:off x="1451906" y="2060848"/>
            <a:ext cx="3059953" cy="820105"/>
            <a:chOff x="1451906" y="2060848"/>
            <a:chExt cx="3059953" cy="820105"/>
          </a:xfrm>
        </p:grpSpPr>
        <p:cxnSp>
          <p:nvCxnSpPr>
            <p:cNvPr id="35" name="Ευθεία γραμμή σύνδεσης 34"/>
            <p:cNvCxnSpPr/>
            <p:nvPr/>
          </p:nvCxnSpPr>
          <p:spPr>
            <a:xfrm flipH="1">
              <a:off x="1451906" y="2060848"/>
              <a:ext cx="3059953" cy="792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Ορθογώνιο 36"/>
            <p:cNvSpPr/>
            <p:nvPr/>
          </p:nvSpPr>
          <p:spPr>
            <a:xfrm>
              <a:off x="2339752" y="251162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</p:grpSp>
      <p:grpSp>
        <p:nvGrpSpPr>
          <p:cNvPr id="49" name="Ομάδα 48"/>
          <p:cNvGrpSpPr/>
          <p:nvPr/>
        </p:nvGrpSpPr>
        <p:grpSpPr>
          <a:xfrm>
            <a:off x="1145216" y="1196752"/>
            <a:ext cx="3414909" cy="3312000"/>
            <a:chOff x="1145216" y="1196752"/>
            <a:chExt cx="3414909" cy="3312000"/>
          </a:xfrm>
        </p:grpSpPr>
        <p:cxnSp>
          <p:nvCxnSpPr>
            <p:cNvPr id="4" name="4 - Ευθεία γραμμή σύνδεσης"/>
            <p:cNvCxnSpPr/>
            <p:nvPr/>
          </p:nvCxnSpPr>
          <p:spPr>
            <a:xfrm>
              <a:off x="1403648" y="1952920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- Ευθεία γραμμή σύνδεσης"/>
            <p:cNvCxnSpPr/>
            <p:nvPr/>
          </p:nvCxnSpPr>
          <p:spPr>
            <a:xfrm>
              <a:off x="1403648" y="3068960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4 - Ευθεία γραμμή σύνδεσης"/>
            <p:cNvCxnSpPr/>
            <p:nvPr/>
          </p:nvCxnSpPr>
          <p:spPr>
            <a:xfrm>
              <a:off x="4560125" y="1196752"/>
              <a:ext cx="0" cy="3312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 flipH="1">
              <a:off x="1403648" y="2874202"/>
              <a:ext cx="309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Ορθογώνιο 37"/>
            <p:cNvSpPr/>
            <p:nvPr/>
          </p:nvSpPr>
          <p:spPr>
            <a:xfrm>
              <a:off x="2945148" y="2876223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l-GR" i="1" dirty="0"/>
            </a:p>
          </p:txBody>
        </p:sp>
        <p:cxnSp>
          <p:nvCxnSpPr>
            <p:cNvPr id="40" name="Ευθύγραμμο βέλος σύνδεσης 39"/>
            <p:cNvCxnSpPr/>
            <p:nvPr/>
          </p:nvCxnSpPr>
          <p:spPr>
            <a:xfrm>
              <a:off x="1295257" y="2540396"/>
              <a:ext cx="0" cy="179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/>
            <p:cNvCxnSpPr/>
            <p:nvPr/>
          </p:nvCxnSpPr>
          <p:spPr>
            <a:xfrm flipV="1">
              <a:off x="1295257" y="3081593"/>
              <a:ext cx="0" cy="179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Ορθογώνιο 41"/>
            <p:cNvSpPr/>
            <p:nvPr/>
          </p:nvSpPr>
          <p:spPr>
            <a:xfrm>
              <a:off x="1145216" y="267253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l-GR" sz="2000" i="1" dirty="0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107632" y="1377598"/>
            <a:ext cx="4439376" cy="3129781"/>
            <a:chOff x="107632" y="1377598"/>
            <a:chExt cx="4439376" cy="3129781"/>
          </a:xfrm>
        </p:grpSpPr>
        <p:grpSp>
          <p:nvGrpSpPr>
            <p:cNvPr id="6" name="Ομάδα 5"/>
            <p:cNvGrpSpPr/>
            <p:nvPr/>
          </p:nvGrpSpPr>
          <p:grpSpPr>
            <a:xfrm>
              <a:off x="107632" y="2372630"/>
              <a:ext cx="1224008" cy="2134749"/>
              <a:chOff x="13648" y="2636912"/>
              <a:chExt cx="1504609" cy="2134749"/>
            </a:xfrm>
          </p:grpSpPr>
          <p:grpSp>
            <p:nvGrpSpPr>
              <p:cNvPr id="7" name="40 - Ομάδα"/>
              <p:cNvGrpSpPr/>
              <p:nvPr/>
            </p:nvGrpSpPr>
            <p:grpSpPr>
              <a:xfrm>
                <a:off x="13648" y="2636912"/>
                <a:ext cx="1327587" cy="1008112"/>
                <a:chOff x="13648" y="2636912"/>
                <a:chExt cx="1327587" cy="1008112"/>
              </a:xfrm>
            </p:grpSpPr>
            <p:cxnSp>
              <p:nvCxnSpPr>
                <p:cNvPr id="11" name="8 - Ευθύγραμμο βέλος σύνδεσης"/>
                <p:cNvCxnSpPr/>
                <p:nvPr/>
              </p:nvCxnSpPr>
              <p:spPr>
                <a:xfrm>
                  <a:off x="13648" y="2636912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9 - Ευθύγραμμο βέλος σύνδεσης"/>
                <p:cNvCxnSpPr/>
                <p:nvPr/>
              </p:nvCxnSpPr>
              <p:spPr>
                <a:xfrm>
                  <a:off x="13648" y="2780928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10 - Ευθύγραμμο βέλος σύνδεσης"/>
                <p:cNvCxnSpPr/>
                <p:nvPr/>
              </p:nvCxnSpPr>
              <p:spPr>
                <a:xfrm>
                  <a:off x="13648" y="2924944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11 - Ευθύγραμμο βέλος σύνδεσης"/>
                <p:cNvCxnSpPr/>
                <p:nvPr/>
              </p:nvCxnSpPr>
              <p:spPr>
                <a:xfrm>
                  <a:off x="13648" y="3068960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12 - Ευθύγραμμο βέλος σύνδεσης"/>
                <p:cNvCxnSpPr/>
                <p:nvPr/>
              </p:nvCxnSpPr>
              <p:spPr>
                <a:xfrm>
                  <a:off x="13648" y="3212976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3 - Ευθύγραμμο βέλος σύνδεσης"/>
                <p:cNvCxnSpPr/>
                <p:nvPr/>
              </p:nvCxnSpPr>
              <p:spPr>
                <a:xfrm>
                  <a:off x="13648" y="3356992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4 - Ευθύγραμμο βέλος σύνδεσης"/>
                <p:cNvCxnSpPr/>
                <p:nvPr/>
              </p:nvCxnSpPr>
              <p:spPr>
                <a:xfrm>
                  <a:off x="13648" y="3501008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5 - Ευθύγραμμο βέλος σύνδεσης"/>
                <p:cNvCxnSpPr/>
                <p:nvPr/>
              </p:nvCxnSpPr>
              <p:spPr>
                <a:xfrm>
                  <a:off x="13648" y="3645024"/>
                  <a:ext cx="1327587" cy="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48 - Ομάδα"/>
              <p:cNvGrpSpPr/>
              <p:nvPr/>
            </p:nvGrpSpPr>
            <p:grpSpPr>
              <a:xfrm>
                <a:off x="107576" y="3656899"/>
                <a:ext cx="1410681" cy="1114762"/>
                <a:chOff x="576136" y="3710802"/>
                <a:chExt cx="1410681" cy="1114762"/>
              </a:xfrm>
            </p:grpSpPr>
            <p:cxnSp>
              <p:nvCxnSpPr>
                <p:cNvPr id="9" name="37 - Ευθύγραμμο βέλος σύνδεσης"/>
                <p:cNvCxnSpPr/>
                <p:nvPr/>
              </p:nvCxnSpPr>
              <p:spPr>
                <a:xfrm flipH="1" flipV="1">
                  <a:off x="1317992" y="3710802"/>
                  <a:ext cx="0" cy="54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42 - TextBox"/>
                <p:cNvSpPr txBox="1"/>
                <p:nvPr/>
              </p:nvSpPr>
              <p:spPr>
                <a:xfrm>
                  <a:off x="576136" y="4179233"/>
                  <a:ext cx="141068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Οπτικές Ακτίνες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6" name="Ευθεία γραμμή σύνδεσης 45"/>
            <p:cNvCxnSpPr/>
            <p:nvPr/>
          </p:nvCxnSpPr>
          <p:spPr>
            <a:xfrm>
              <a:off x="4546250" y="2118981"/>
              <a:ext cx="0" cy="1512000"/>
            </a:xfrm>
            <a:prstGeom prst="line">
              <a:avLst/>
            </a:prstGeom>
            <a:ln w="92075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rgbClr val="2C3DD1"/>
                  </a:gs>
                  <a:gs pos="40000">
                    <a:srgbClr val="0000CC">
                      <a:lumMod val="100000"/>
                    </a:srgb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>
              <a:off x="4546250" y="3705604"/>
              <a:ext cx="0" cy="648000"/>
            </a:xfrm>
            <a:prstGeom prst="line">
              <a:avLst/>
            </a:prstGeom>
            <a:ln w="92075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rgbClr val="2C3DD1"/>
                  </a:gs>
                  <a:gs pos="40000">
                    <a:srgbClr val="0000CC">
                      <a:lumMod val="100000"/>
                    </a:srgb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>
              <a:off x="4547008" y="1377598"/>
              <a:ext cx="0" cy="648000"/>
            </a:xfrm>
            <a:prstGeom prst="line">
              <a:avLst/>
            </a:prstGeom>
            <a:ln w="92075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rgbClr val="2C3DD1"/>
                  </a:gs>
                  <a:gs pos="40000">
                    <a:srgbClr val="0000CC">
                      <a:lumMod val="100000"/>
                    </a:srgb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Ομάδα 54"/>
          <p:cNvGrpSpPr/>
          <p:nvPr/>
        </p:nvGrpSpPr>
        <p:grpSpPr>
          <a:xfrm>
            <a:off x="4207606" y="1907540"/>
            <a:ext cx="377027" cy="1209263"/>
            <a:chOff x="4207606" y="1907540"/>
            <a:chExt cx="377027" cy="1209263"/>
          </a:xfrm>
        </p:grpSpPr>
        <p:sp>
          <p:nvSpPr>
            <p:cNvPr id="52" name="Ορθογώνιο 51"/>
            <p:cNvSpPr/>
            <p:nvPr/>
          </p:nvSpPr>
          <p:spPr>
            <a:xfrm>
              <a:off x="4283992" y="2792803"/>
              <a:ext cx="216000" cy="32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l-GR" dirty="0"/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4236927" y="1907540"/>
              <a:ext cx="335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el-GR" dirty="0"/>
            </a:p>
          </p:txBody>
        </p:sp>
        <p:sp>
          <p:nvSpPr>
            <p:cNvPr id="54" name="Ορθογώνιο 53"/>
            <p:cNvSpPr/>
            <p:nvPr/>
          </p:nvSpPr>
          <p:spPr>
            <a:xfrm>
              <a:off x="4207606" y="2276872"/>
              <a:ext cx="377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6607009" y="980728"/>
                <a:ext cx="1473801" cy="677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latin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1" i="1" smtClean="0">
                                  <a:latin typeface="Cambria Math"/>
                                </a:rPr>
                                <m:t>𝝀</m:t>
                              </m:r>
                            </m:num>
                            <m:den>
                              <m:r>
                                <a:rPr lang="el-GR" sz="2000" b="1" i="1" smtClean="0">
                                  <a:latin typeface="Cambria Math"/>
                                </a:rPr>
                                <m:t>𝜶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009" y="980728"/>
                <a:ext cx="1473801" cy="677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616142" y="1700808"/>
                <a:ext cx="2346604" cy="100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latin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  <m:r>
                        <a:rPr lang="el-G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142" y="1700808"/>
                <a:ext cx="2346604" cy="1006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Ομάδα 23"/>
          <p:cNvGrpSpPr/>
          <p:nvPr/>
        </p:nvGrpSpPr>
        <p:grpSpPr>
          <a:xfrm>
            <a:off x="35496" y="4653136"/>
            <a:ext cx="7061350" cy="369332"/>
            <a:chOff x="35496" y="5085184"/>
            <a:chExt cx="7061350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35496" y="5085184"/>
              <a:ext cx="3486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γνωστό το μήκος κύματος λ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19872" y="5085184"/>
              <a:ext cx="329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mbria Math"/>
                  <a:ea typeface="Cambria Math"/>
                </a:rPr>
                <a:t>⇒</a:t>
              </a:r>
              <a:endParaRPr lang="el-GR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79912" y="5085184"/>
              <a:ext cx="3316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Υπολογισμός εύρους α σχισμής: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Ορθογώνιο 64"/>
              <p:cNvSpPr/>
              <p:nvPr/>
            </p:nvSpPr>
            <p:spPr>
              <a:xfrm>
                <a:off x="7117446" y="4509120"/>
                <a:ext cx="1919050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𝜶</m:t>
                      </m:r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𝝀</m:t>
                          </m:r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l-GR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5" name="Ορθογώνιο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446" y="4509120"/>
                <a:ext cx="1919050" cy="685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35496" y="5487087"/>
            <a:ext cx="7182921" cy="369332"/>
            <a:chOff x="35496" y="6011996"/>
            <a:chExt cx="7182921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35496" y="6011996"/>
              <a:ext cx="3422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γνωστό το εύρος α σχισμής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19872" y="6011996"/>
              <a:ext cx="329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ambria Math"/>
                  <a:ea typeface="Cambria Math"/>
                </a:rPr>
                <a:t>⇒</a:t>
              </a:r>
              <a:endParaRPr lang="el-GR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79912" y="6011996"/>
              <a:ext cx="3438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Υπολογισμός μήκους κύματος  λ: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Ορθογώνιο 1"/>
              <p:cNvSpPr/>
              <p:nvPr/>
            </p:nvSpPr>
            <p:spPr>
              <a:xfrm>
                <a:off x="7092280" y="5373216"/>
                <a:ext cx="1606530" cy="915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𝝀</m:t>
                      </m:r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𝜶</m:t>
                          </m:r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373216"/>
                <a:ext cx="1606530" cy="915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Ομάδα 22"/>
          <p:cNvGrpSpPr/>
          <p:nvPr/>
        </p:nvGrpSpPr>
        <p:grpSpPr>
          <a:xfrm>
            <a:off x="6607009" y="980728"/>
            <a:ext cx="2357479" cy="3394095"/>
            <a:chOff x="6482575" y="1332266"/>
            <a:chExt cx="2357479" cy="3394095"/>
          </a:xfrm>
        </p:grpSpPr>
        <p:sp>
          <p:nvSpPr>
            <p:cNvPr id="59" name="Ορθογώνιο 58"/>
            <p:cNvSpPr/>
            <p:nvPr/>
          </p:nvSpPr>
          <p:spPr>
            <a:xfrm>
              <a:off x="6482575" y="1332266"/>
              <a:ext cx="2355737" cy="17286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32240" y="3646514"/>
                  <a:ext cx="1857175" cy="1079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latin typeface="Cambria Math"/>
                              </a:rPr>
                              <m:t>𝝀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𝜶</m:t>
                            </m:r>
                          </m:den>
                        </m:f>
                        <m:r>
                          <a:rPr lang="el-GR" sz="20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l-G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6514"/>
                  <a:ext cx="1857175" cy="10798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Ευθύγραμμο βέλος σύνδεσης 20"/>
            <p:cNvCxnSpPr>
              <a:stCxn id="59" idx="2"/>
              <a:endCxn id="61" idx="0"/>
            </p:cNvCxnSpPr>
            <p:nvPr/>
          </p:nvCxnSpPr>
          <p:spPr>
            <a:xfrm>
              <a:off x="7660444" y="3060889"/>
              <a:ext cx="384" cy="504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Ορθογώνιο 59"/>
            <p:cNvSpPr/>
            <p:nvPr/>
          </p:nvSpPr>
          <p:spPr>
            <a:xfrm>
              <a:off x="6484317" y="3573016"/>
              <a:ext cx="2355737" cy="115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4644008" y="1152469"/>
            <a:ext cx="1930966" cy="3428659"/>
            <a:chOff x="4644008" y="1152469"/>
            <a:chExt cx="1930966" cy="3428659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4644008" y="1152469"/>
              <a:ext cx="1667310" cy="3428659"/>
              <a:chOff x="4536175" y="1152469"/>
              <a:chExt cx="1667310" cy="3428659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37784" y="2050861"/>
                <a:ext cx="3416783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4536175" y="1152469"/>
                <a:ext cx="162000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 rot="5400000">
                <a:off x="4482175" y="2870753"/>
                <a:ext cx="3348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4583484" y="4581128"/>
                <a:ext cx="162000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Ευθεία γραμμή σύνδεσης 26"/>
            <p:cNvCxnSpPr/>
            <p:nvPr/>
          </p:nvCxnSpPr>
          <p:spPr>
            <a:xfrm>
              <a:off x="4860032" y="2871494"/>
              <a:ext cx="16561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Ορθογώνιο 68"/>
            <p:cNvSpPr/>
            <p:nvPr/>
          </p:nvSpPr>
          <p:spPr>
            <a:xfrm>
              <a:off x="6044059" y="2791561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7427" y="619016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l-G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Ορθογώνιο 70"/>
              <p:cNvSpPr/>
              <p:nvPr/>
            </p:nvSpPr>
            <p:spPr>
              <a:xfrm>
                <a:off x="1768235" y="6020145"/>
                <a:ext cx="1212511" cy="72122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el-GR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1" name="Ορθογώνιο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35" y="6020145"/>
                <a:ext cx="1212511" cy="721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Ομάδα 25"/>
          <p:cNvGrpSpPr/>
          <p:nvPr/>
        </p:nvGrpSpPr>
        <p:grpSpPr>
          <a:xfrm>
            <a:off x="3166565" y="6092153"/>
            <a:ext cx="1765475" cy="621837"/>
            <a:chOff x="3166565" y="6021288"/>
            <a:chExt cx="1765475" cy="6218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Ορθογώνιο 71"/>
                <p:cNvSpPr/>
                <p:nvPr/>
              </p:nvSpPr>
              <p:spPr>
                <a:xfrm>
                  <a:off x="3719529" y="6021288"/>
                  <a:ext cx="1212511" cy="621837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𝝀</m:t>
                        </m:r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oMath>
                    </m:oMathPara>
                  </a14:m>
                  <a:endParaRPr lang="el-GR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2" name="Ορθογώνιο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529" y="6021288"/>
                  <a:ext cx="1212511" cy="6218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Ορθογώνιο 18"/>
            <p:cNvSpPr/>
            <p:nvPr/>
          </p:nvSpPr>
          <p:spPr>
            <a:xfrm>
              <a:off x="3166565" y="6156012"/>
              <a:ext cx="506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2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5" grpId="0"/>
      <p:bldP spid="2" grpId="0"/>
      <p:bldP spid="70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35496" y="1769740"/>
            <a:ext cx="648000" cy="1981200"/>
            <a:chOff x="348928" y="1769740"/>
            <a:chExt cx="830188" cy="1981200"/>
          </a:xfrm>
        </p:grpSpPr>
        <p:cxnSp>
          <p:nvCxnSpPr>
            <p:cNvPr id="3" name="Ευθύγραμμο βέλος σύνδεσης 2"/>
            <p:cNvCxnSpPr/>
            <p:nvPr/>
          </p:nvCxnSpPr>
          <p:spPr>
            <a:xfrm>
              <a:off x="361628" y="1769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Ευθύγραμμο βέλος σύνδεσης 3"/>
            <p:cNvCxnSpPr/>
            <p:nvPr/>
          </p:nvCxnSpPr>
          <p:spPr>
            <a:xfrm>
              <a:off x="378520" y="1922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Ευθύγραμμο βέλος σύνδεσης 4"/>
            <p:cNvCxnSpPr/>
            <p:nvPr/>
          </p:nvCxnSpPr>
          <p:spPr>
            <a:xfrm>
              <a:off x="370136" y="2074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>
              <a:off x="370136" y="2226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>
              <a:off x="370136" y="2379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370136" y="2531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370136" y="2684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357436" y="2836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348928" y="2988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>
              <a:off x="362000" y="3141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>
              <a:off x="387028" y="3293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374328" y="3446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370136" y="3598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387028" y="3750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2777" y="-27384"/>
            <a:ext cx="618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Δυο Σχισμές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539552" y="836712"/>
            <a:ext cx="5688632" cy="3456384"/>
            <a:chOff x="539552" y="836712"/>
            <a:chExt cx="5688632" cy="3456384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1187624" y="1484784"/>
              <a:ext cx="0" cy="2520000"/>
              <a:chOff x="1187624" y="1484784"/>
              <a:chExt cx="0" cy="3600400"/>
            </a:xfrm>
          </p:grpSpPr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1187624" y="148478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1187624" y="2780928"/>
                <a:ext cx="0" cy="97200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1187624" y="436510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εία γραμμή σύνδεσης 19"/>
            <p:cNvCxnSpPr/>
            <p:nvPr/>
          </p:nvCxnSpPr>
          <p:spPr>
            <a:xfrm>
              <a:off x="6228184" y="836712"/>
              <a:ext cx="0" cy="3456384"/>
            </a:xfrm>
            <a:prstGeom prst="line">
              <a:avLst/>
            </a:prstGeom>
            <a:ln w="762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899592" y="1988784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899592" y="2386980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899592" y="3054492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899592" y="3508368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Ορθογώνιο 24"/>
            <p:cNvSpPr/>
            <p:nvPr/>
          </p:nvSpPr>
          <p:spPr>
            <a:xfrm>
              <a:off x="856958" y="1937984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865684" y="3022352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Ευθύγραμμο βέλος σύνδεσης 26"/>
            <p:cNvCxnSpPr>
              <a:stCxn id="25" idx="1"/>
              <a:endCxn id="26" idx="1"/>
            </p:cNvCxnSpPr>
            <p:nvPr/>
          </p:nvCxnSpPr>
          <p:spPr>
            <a:xfrm>
              <a:off x="856958" y="2168817"/>
              <a:ext cx="0" cy="11520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Ορθογώνιο 27"/>
            <p:cNvSpPr/>
            <p:nvPr/>
          </p:nvSpPr>
          <p:spPr>
            <a:xfrm>
              <a:off x="539552" y="2535287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1149798" y="2132856"/>
            <a:ext cx="397866" cy="988120"/>
            <a:chOff x="1149798" y="2132856"/>
            <a:chExt cx="397866" cy="988120"/>
          </a:xfrm>
        </p:grpSpPr>
        <p:cxnSp>
          <p:nvCxnSpPr>
            <p:cNvPr id="33" name="Ευθεία γραμμή σύνδεσης 32"/>
            <p:cNvCxnSpPr/>
            <p:nvPr/>
          </p:nvCxnSpPr>
          <p:spPr>
            <a:xfrm>
              <a:off x="1187624" y="2132856"/>
              <a:ext cx="360040" cy="98812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Ορθογώνιο 33"/>
            <p:cNvSpPr/>
            <p:nvPr/>
          </p:nvSpPr>
          <p:spPr>
            <a:xfrm>
              <a:off x="1149798" y="2524834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chemeClr val="bg1"/>
                  </a:solidFill>
                </a:rPr>
                <a:t> 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1164771" y="1317171"/>
            <a:ext cx="5072743" cy="1981200"/>
            <a:chOff x="1164771" y="1317171"/>
            <a:chExt cx="5072743" cy="1981200"/>
          </a:xfrm>
        </p:grpSpPr>
        <p:sp>
          <p:nvSpPr>
            <p:cNvPr id="36" name="Ελεύθερη σχεδίαση 35"/>
            <p:cNvSpPr/>
            <p:nvPr/>
          </p:nvSpPr>
          <p:spPr>
            <a:xfrm>
              <a:off x="1164771" y="1317171"/>
              <a:ext cx="5072743" cy="1981200"/>
            </a:xfrm>
            <a:custGeom>
              <a:avLst/>
              <a:gdLst>
                <a:gd name="connsiteX0" fmla="*/ 21772 w 5072743"/>
                <a:gd name="connsiteY0" fmla="*/ 838200 h 1981200"/>
                <a:gd name="connsiteX1" fmla="*/ 5072743 w 5072743"/>
                <a:gd name="connsiteY1" fmla="*/ 0 h 1981200"/>
                <a:gd name="connsiteX2" fmla="*/ 0 w 5072743"/>
                <a:gd name="connsiteY2" fmla="*/ 1981200 h 1981200"/>
                <a:gd name="connsiteX3" fmla="*/ 0 w 5072743"/>
                <a:gd name="connsiteY3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743" h="1981200">
                  <a:moveTo>
                    <a:pt x="21772" y="838200"/>
                  </a:moveTo>
                  <a:lnTo>
                    <a:pt x="5072743" y="0"/>
                  </a:lnTo>
                  <a:lnTo>
                    <a:pt x="0" y="1981200"/>
                  </a:lnTo>
                  <a:lnTo>
                    <a:pt x="0" y="198120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2483768" y="1506050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2555776" y="2276872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1164770" y="3156937"/>
            <a:ext cx="2418866" cy="888197"/>
            <a:chOff x="1164770" y="3156937"/>
            <a:chExt cx="2418866" cy="888197"/>
          </a:xfrm>
        </p:grpSpPr>
        <p:cxnSp>
          <p:nvCxnSpPr>
            <p:cNvPr id="40" name="Ευθεία γραμμή σύνδεσης 39"/>
            <p:cNvCxnSpPr/>
            <p:nvPr/>
          </p:nvCxnSpPr>
          <p:spPr>
            <a:xfrm flipV="1">
              <a:off x="1164770" y="3156937"/>
              <a:ext cx="406800" cy="1638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Ελεύθερη σχεδίαση 40"/>
            <p:cNvSpPr/>
            <p:nvPr/>
          </p:nvSpPr>
          <p:spPr>
            <a:xfrm>
              <a:off x="1403648" y="3212976"/>
              <a:ext cx="304800" cy="508000"/>
            </a:xfrm>
            <a:custGeom>
              <a:avLst/>
              <a:gdLst>
                <a:gd name="connsiteX0" fmla="*/ 304800 w 304800"/>
                <a:gd name="connsiteY0" fmla="*/ 508000 h 508000"/>
                <a:gd name="connsiteX1" fmla="*/ 101600 w 304800"/>
                <a:gd name="connsiteY1" fmla="*/ 266700 h 508000"/>
                <a:gd name="connsiteX2" fmla="*/ 0 w 304800"/>
                <a:gd name="connsiteY2" fmla="*/ 0 h 508000"/>
                <a:gd name="connsiteX3" fmla="*/ 0 w 3048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08000">
                  <a:moveTo>
                    <a:pt x="304800" y="508000"/>
                  </a:moveTo>
                  <a:cubicBezTo>
                    <a:pt x="228600" y="429683"/>
                    <a:pt x="152400" y="351367"/>
                    <a:pt x="101600" y="266700"/>
                  </a:cubicBezTo>
                  <a:cubicBezTo>
                    <a:pt x="50800" y="1820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54" y="4293096"/>
                <a:ext cx="4478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𝜠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𝜠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l-GR" sz="24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" y="4293096"/>
                <a:ext cx="447834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68 - TextBox"/>
          <p:cNvSpPr txBox="1"/>
          <p:nvPr/>
        </p:nvSpPr>
        <p:spPr>
          <a:xfrm>
            <a:off x="6804248" y="24004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796" y="4993145"/>
                <a:ext cx="8364148" cy="85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l-GR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24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" y="4993145"/>
                <a:ext cx="8364148" cy="8561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1166416" y="2978148"/>
            <a:ext cx="5414750" cy="666876"/>
            <a:chOff x="1166416" y="2978148"/>
            <a:chExt cx="5414750" cy="666876"/>
          </a:xfrm>
        </p:grpSpPr>
        <p:grpSp>
          <p:nvGrpSpPr>
            <p:cNvPr id="49" name="Ομάδα 48"/>
            <p:cNvGrpSpPr/>
            <p:nvPr/>
          </p:nvGrpSpPr>
          <p:grpSpPr>
            <a:xfrm>
              <a:off x="1166416" y="2978148"/>
              <a:ext cx="5043768" cy="666876"/>
              <a:chOff x="1166416" y="2978148"/>
              <a:chExt cx="5043768" cy="666876"/>
            </a:xfrm>
          </p:grpSpPr>
          <p:cxnSp>
            <p:nvCxnSpPr>
              <p:cNvPr id="51" name="Ευθεία γραμμή σύνδεσης 50"/>
              <p:cNvCxnSpPr/>
              <p:nvPr/>
            </p:nvCxnSpPr>
            <p:spPr>
              <a:xfrm flipV="1">
                <a:off x="1166416" y="3310384"/>
                <a:ext cx="5043768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Ορθογώνιο 51"/>
              <p:cNvSpPr/>
              <p:nvPr/>
            </p:nvSpPr>
            <p:spPr>
              <a:xfrm>
                <a:off x="3494176" y="3275692"/>
                <a:ext cx="3882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Ορθογώνιο 52"/>
              <p:cNvSpPr/>
              <p:nvPr/>
            </p:nvSpPr>
            <p:spPr>
              <a:xfrm>
                <a:off x="1662204" y="2978148"/>
                <a:ext cx="372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Ορθογώνιο 49"/>
            <p:cNvSpPr/>
            <p:nvPr/>
          </p:nvSpPr>
          <p:spPr>
            <a:xfrm>
              <a:off x="6228184" y="3136151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6156184" y="1115843"/>
            <a:ext cx="460982" cy="1458353"/>
            <a:chOff x="6156184" y="1115843"/>
            <a:chExt cx="460982" cy="1458353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6156184" y="1115843"/>
              <a:ext cx="460248" cy="369332"/>
              <a:chOff x="6156184" y="1115843"/>
              <a:chExt cx="460248" cy="369332"/>
            </a:xfrm>
          </p:grpSpPr>
          <p:sp>
            <p:nvSpPr>
              <p:cNvPr id="57" name="Έλλειψη 56"/>
              <p:cNvSpPr/>
              <p:nvPr/>
            </p:nvSpPr>
            <p:spPr>
              <a:xfrm>
                <a:off x="6156184" y="1268760"/>
                <a:ext cx="72000" cy="144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Ορθογώνιο 57"/>
              <p:cNvSpPr/>
              <p:nvPr/>
            </p:nvSpPr>
            <p:spPr>
              <a:xfrm>
                <a:off x="6228184" y="1115843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l-GR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p:grpSp>
        <p:sp>
          <p:nvSpPr>
            <p:cNvPr id="56" name="Ορθογώνιο 55"/>
            <p:cNvSpPr/>
            <p:nvPr/>
          </p:nvSpPr>
          <p:spPr>
            <a:xfrm>
              <a:off x="6264184" y="220486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Ορθογώνιο 58"/>
              <p:cNvSpPr/>
              <p:nvPr/>
            </p:nvSpPr>
            <p:spPr>
              <a:xfrm>
                <a:off x="-2865" y="5949280"/>
                <a:ext cx="859158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l-GR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Ορθογώνιο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5" y="5949280"/>
                <a:ext cx="8591583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Ομάδα 66"/>
          <p:cNvGrpSpPr/>
          <p:nvPr/>
        </p:nvGrpSpPr>
        <p:grpSpPr>
          <a:xfrm>
            <a:off x="1403648" y="3598540"/>
            <a:ext cx="2952328" cy="2494756"/>
            <a:chOff x="1403648" y="3598540"/>
            <a:chExt cx="2952328" cy="2494756"/>
          </a:xfrm>
        </p:grpSpPr>
        <p:sp>
          <p:nvSpPr>
            <p:cNvPr id="60" name="Έλλειψη 59"/>
            <p:cNvSpPr/>
            <p:nvPr/>
          </p:nvSpPr>
          <p:spPr>
            <a:xfrm>
              <a:off x="1403648" y="3598540"/>
              <a:ext cx="2090528" cy="5505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2" name="Ευθύγραμμο βέλος σύνδεσης 61"/>
            <p:cNvCxnSpPr>
              <a:stCxn id="60" idx="4"/>
            </p:cNvCxnSpPr>
            <p:nvPr/>
          </p:nvCxnSpPr>
          <p:spPr>
            <a:xfrm>
              <a:off x="2448912" y="4149080"/>
              <a:ext cx="1907064" cy="194421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Ομάδα 67"/>
          <p:cNvGrpSpPr/>
          <p:nvPr/>
        </p:nvGrpSpPr>
        <p:grpSpPr>
          <a:xfrm>
            <a:off x="6804248" y="2427608"/>
            <a:ext cx="1440160" cy="3665688"/>
            <a:chOff x="6804248" y="2427608"/>
            <a:chExt cx="1440160" cy="3665688"/>
          </a:xfrm>
        </p:grpSpPr>
        <p:sp>
          <p:nvSpPr>
            <p:cNvPr id="63" name="Έλλειψη 62"/>
            <p:cNvSpPr/>
            <p:nvPr/>
          </p:nvSpPr>
          <p:spPr>
            <a:xfrm>
              <a:off x="6804248" y="2427608"/>
              <a:ext cx="1440160" cy="5505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Ευθύγραμμο βέλος σύνδεσης 63"/>
            <p:cNvCxnSpPr>
              <a:stCxn id="63" idx="4"/>
            </p:cNvCxnSpPr>
            <p:nvPr/>
          </p:nvCxnSpPr>
          <p:spPr>
            <a:xfrm flipH="1">
              <a:off x="6948264" y="2978148"/>
              <a:ext cx="576064" cy="311514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09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2985" y="-27384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ΣΥΜΒΟΛΗ ΚΑΙ ΠΕΡΙΘΛΑΣΗ ΦΩΤΟΣ</a:t>
            </a:r>
            <a:endParaRPr lang="el-G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4599" y="1700808"/>
            <a:ext cx="9144000" cy="550912"/>
          </a:xfrm>
        </p:spPr>
        <p:txBody>
          <a:bodyPr>
            <a:normAutofit/>
          </a:bodyPr>
          <a:lstStyle/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του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Huygens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07504" y="2420888"/>
            <a:ext cx="91440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Μονή Σχισμή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0141" y="3177351"/>
            <a:ext cx="91440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Δυο Σχισμές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-4599" y="3933056"/>
            <a:ext cx="91440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Πολλές Σχισμές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Υπότιτλος 2"/>
          <p:cNvSpPr txBox="1">
            <a:spLocks/>
          </p:cNvSpPr>
          <p:nvPr/>
        </p:nvSpPr>
        <p:spPr>
          <a:xfrm>
            <a:off x="0" y="4678288"/>
            <a:ext cx="91440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Συμβολόμετρο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Michelson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0" y="5398368"/>
            <a:ext cx="91440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Φασματοσκόπιο</a:t>
            </a:r>
            <a:endParaRPr lang="el-GR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72777" y="44624"/>
            <a:ext cx="618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Δυο Σχισμές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Ορθογώνιο 56"/>
              <p:cNvSpPr/>
              <p:nvPr/>
            </p:nvSpPr>
            <p:spPr>
              <a:xfrm>
                <a:off x="-2865" y="4351176"/>
                <a:ext cx="705827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l-GR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𝒌𝒅</m:t>
                                  </m:r>
                                  <m:func>
                                    <m:func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𝜽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𝒌𝒓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7" name="Ορθογώνιο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5" y="4351176"/>
                <a:ext cx="7058279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Ομάδα 57"/>
          <p:cNvGrpSpPr/>
          <p:nvPr/>
        </p:nvGrpSpPr>
        <p:grpSpPr>
          <a:xfrm>
            <a:off x="1619672" y="4351176"/>
            <a:ext cx="3384376" cy="1382080"/>
            <a:chOff x="1619672" y="4221088"/>
            <a:chExt cx="3168352" cy="1382080"/>
          </a:xfrm>
        </p:grpSpPr>
        <p:sp>
          <p:nvSpPr>
            <p:cNvPr id="59" name="Ορθογώνιο 58"/>
            <p:cNvSpPr/>
            <p:nvPr/>
          </p:nvSpPr>
          <p:spPr>
            <a:xfrm>
              <a:off x="1619672" y="4221088"/>
              <a:ext cx="3168352" cy="922176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0" name="Ευθύγραμμο βέλος σύνδεσης 59"/>
            <p:cNvCxnSpPr/>
            <p:nvPr/>
          </p:nvCxnSpPr>
          <p:spPr>
            <a:xfrm>
              <a:off x="3203848" y="4941168"/>
              <a:ext cx="0" cy="6620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Ορθογώνιο 60"/>
              <p:cNvSpPr/>
              <p:nvPr/>
            </p:nvSpPr>
            <p:spPr>
              <a:xfrm>
                <a:off x="1187624" y="5819192"/>
                <a:ext cx="514737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𝜽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𝒌𝒅</m:t>
                                  </m:r>
                                  <m:func>
                                    <m:func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𝜽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1" name="Ορθογώνιο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19192"/>
                <a:ext cx="5147371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68 - TextBox"/>
          <p:cNvSpPr txBox="1"/>
          <p:nvPr/>
        </p:nvSpPr>
        <p:spPr>
          <a:xfrm>
            <a:off x="6804248" y="24004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5" name="Ομάδα 64"/>
          <p:cNvGrpSpPr/>
          <p:nvPr/>
        </p:nvGrpSpPr>
        <p:grpSpPr>
          <a:xfrm>
            <a:off x="35496" y="1769740"/>
            <a:ext cx="648000" cy="1981200"/>
            <a:chOff x="348928" y="1769740"/>
            <a:chExt cx="830188" cy="1981200"/>
          </a:xfrm>
        </p:grpSpPr>
        <p:cxnSp>
          <p:nvCxnSpPr>
            <p:cNvPr id="66" name="Ευθύγραμμο βέλος σύνδεσης 65"/>
            <p:cNvCxnSpPr/>
            <p:nvPr/>
          </p:nvCxnSpPr>
          <p:spPr>
            <a:xfrm>
              <a:off x="361628" y="1769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ύγραμμο βέλος σύνδεσης 66"/>
            <p:cNvCxnSpPr/>
            <p:nvPr/>
          </p:nvCxnSpPr>
          <p:spPr>
            <a:xfrm>
              <a:off x="378520" y="1922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ύγραμμο βέλος σύνδεσης 67"/>
            <p:cNvCxnSpPr/>
            <p:nvPr/>
          </p:nvCxnSpPr>
          <p:spPr>
            <a:xfrm>
              <a:off x="370136" y="2074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ύγραμμο βέλος σύνδεσης 68"/>
            <p:cNvCxnSpPr/>
            <p:nvPr/>
          </p:nvCxnSpPr>
          <p:spPr>
            <a:xfrm>
              <a:off x="370136" y="2226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Ευθύγραμμο βέλος σύνδεσης 69"/>
            <p:cNvCxnSpPr/>
            <p:nvPr/>
          </p:nvCxnSpPr>
          <p:spPr>
            <a:xfrm>
              <a:off x="370136" y="2379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ύγραμμο βέλος σύνδεσης 70"/>
            <p:cNvCxnSpPr/>
            <p:nvPr/>
          </p:nvCxnSpPr>
          <p:spPr>
            <a:xfrm>
              <a:off x="370136" y="2531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Ευθύγραμμο βέλος σύνδεσης 71"/>
            <p:cNvCxnSpPr/>
            <p:nvPr/>
          </p:nvCxnSpPr>
          <p:spPr>
            <a:xfrm>
              <a:off x="370136" y="2684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/>
            <p:nvPr/>
          </p:nvCxnSpPr>
          <p:spPr>
            <a:xfrm>
              <a:off x="357436" y="2836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Ευθύγραμμο βέλος σύνδεσης 73"/>
            <p:cNvCxnSpPr/>
            <p:nvPr/>
          </p:nvCxnSpPr>
          <p:spPr>
            <a:xfrm>
              <a:off x="348928" y="2988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ύγραμμο βέλος σύνδεσης 74"/>
            <p:cNvCxnSpPr/>
            <p:nvPr/>
          </p:nvCxnSpPr>
          <p:spPr>
            <a:xfrm>
              <a:off x="362000" y="3141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Ευθύγραμμο βέλος σύνδεσης 75"/>
            <p:cNvCxnSpPr/>
            <p:nvPr/>
          </p:nvCxnSpPr>
          <p:spPr>
            <a:xfrm>
              <a:off x="387028" y="3293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Ευθύγραμμο βέλος σύνδεσης 76"/>
            <p:cNvCxnSpPr/>
            <p:nvPr/>
          </p:nvCxnSpPr>
          <p:spPr>
            <a:xfrm>
              <a:off x="374328" y="3446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/>
            <p:nvPr/>
          </p:nvCxnSpPr>
          <p:spPr>
            <a:xfrm>
              <a:off x="370136" y="3598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Ευθύγραμμο βέλος σύνδεσης 78"/>
            <p:cNvCxnSpPr/>
            <p:nvPr/>
          </p:nvCxnSpPr>
          <p:spPr>
            <a:xfrm>
              <a:off x="387028" y="3750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Ομάδα 79"/>
          <p:cNvGrpSpPr/>
          <p:nvPr/>
        </p:nvGrpSpPr>
        <p:grpSpPr>
          <a:xfrm>
            <a:off x="539552" y="836712"/>
            <a:ext cx="5688632" cy="3456384"/>
            <a:chOff x="539552" y="836712"/>
            <a:chExt cx="5688632" cy="3456384"/>
          </a:xfrm>
        </p:grpSpPr>
        <p:grpSp>
          <p:nvGrpSpPr>
            <p:cNvPr id="81" name="Ομάδα 80"/>
            <p:cNvGrpSpPr/>
            <p:nvPr/>
          </p:nvGrpSpPr>
          <p:grpSpPr>
            <a:xfrm>
              <a:off x="1187624" y="1484784"/>
              <a:ext cx="0" cy="2520000"/>
              <a:chOff x="1187624" y="1484784"/>
              <a:chExt cx="0" cy="3600400"/>
            </a:xfrm>
          </p:grpSpPr>
          <p:cxnSp>
            <p:nvCxnSpPr>
              <p:cNvPr id="91" name="Ευθεία γραμμή σύνδεσης 90"/>
              <p:cNvCxnSpPr/>
              <p:nvPr/>
            </p:nvCxnSpPr>
            <p:spPr>
              <a:xfrm>
                <a:off x="1187624" y="148478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Ευθεία γραμμή σύνδεσης 91"/>
              <p:cNvCxnSpPr/>
              <p:nvPr/>
            </p:nvCxnSpPr>
            <p:spPr>
              <a:xfrm>
                <a:off x="1187624" y="2780928"/>
                <a:ext cx="0" cy="97200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Ευθεία γραμμή σύνδεσης 92"/>
              <p:cNvCxnSpPr/>
              <p:nvPr/>
            </p:nvCxnSpPr>
            <p:spPr>
              <a:xfrm>
                <a:off x="1187624" y="436510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Ευθεία γραμμή σύνδεσης 81"/>
            <p:cNvCxnSpPr/>
            <p:nvPr/>
          </p:nvCxnSpPr>
          <p:spPr>
            <a:xfrm>
              <a:off x="6228184" y="836712"/>
              <a:ext cx="0" cy="3456384"/>
            </a:xfrm>
            <a:prstGeom prst="line">
              <a:avLst/>
            </a:prstGeom>
            <a:ln w="762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Ευθεία γραμμή σύνδεσης 82"/>
            <p:cNvCxnSpPr/>
            <p:nvPr/>
          </p:nvCxnSpPr>
          <p:spPr>
            <a:xfrm>
              <a:off x="899592" y="1988784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Ευθεία γραμμή σύνδεσης 83"/>
            <p:cNvCxnSpPr/>
            <p:nvPr/>
          </p:nvCxnSpPr>
          <p:spPr>
            <a:xfrm>
              <a:off x="899592" y="2386980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Ευθεία γραμμή σύνδεσης 84"/>
            <p:cNvCxnSpPr/>
            <p:nvPr/>
          </p:nvCxnSpPr>
          <p:spPr>
            <a:xfrm>
              <a:off x="899592" y="3054492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Ευθεία γραμμή σύνδεσης 85"/>
            <p:cNvCxnSpPr/>
            <p:nvPr/>
          </p:nvCxnSpPr>
          <p:spPr>
            <a:xfrm>
              <a:off x="899592" y="3508368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Ορθογώνιο 86"/>
            <p:cNvSpPr/>
            <p:nvPr/>
          </p:nvSpPr>
          <p:spPr>
            <a:xfrm>
              <a:off x="856958" y="1937984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Ορθογώνιο 87"/>
            <p:cNvSpPr/>
            <p:nvPr/>
          </p:nvSpPr>
          <p:spPr>
            <a:xfrm>
              <a:off x="865684" y="3022352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Ευθύγραμμο βέλος σύνδεσης 88"/>
            <p:cNvCxnSpPr>
              <a:stCxn id="87" idx="1"/>
              <a:endCxn id="88" idx="1"/>
            </p:cNvCxnSpPr>
            <p:nvPr/>
          </p:nvCxnSpPr>
          <p:spPr>
            <a:xfrm>
              <a:off x="856958" y="2168817"/>
              <a:ext cx="0" cy="11520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Ορθογώνιο 89"/>
            <p:cNvSpPr/>
            <p:nvPr/>
          </p:nvSpPr>
          <p:spPr>
            <a:xfrm>
              <a:off x="539552" y="2535287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Ομάδα 93"/>
          <p:cNvGrpSpPr/>
          <p:nvPr/>
        </p:nvGrpSpPr>
        <p:grpSpPr>
          <a:xfrm>
            <a:off x="1149798" y="2132856"/>
            <a:ext cx="397866" cy="988120"/>
            <a:chOff x="1149798" y="2132856"/>
            <a:chExt cx="397866" cy="988120"/>
          </a:xfrm>
        </p:grpSpPr>
        <p:cxnSp>
          <p:nvCxnSpPr>
            <p:cNvPr id="95" name="Ευθεία γραμμή σύνδεσης 94"/>
            <p:cNvCxnSpPr/>
            <p:nvPr/>
          </p:nvCxnSpPr>
          <p:spPr>
            <a:xfrm>
              <a:off x="1187624" y="2132856"/>
              <a:ext cx="360040" cy="98812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Ορθογώνιο 95"/>
            <p:cNvSpPr/>
            <p:nvPr/>
          </p:nvSpPr>
          <p:spPr>
            <a:xfrm>
              <a:off x="1149798" y="2524834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chemeClr val="bg1"/>
                  </a:solidFill>
                </a:rPr>
                <a:t> 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Ομάδα 96"/>
          <p:cNvGrpSpPr/>
          <p:nvPr/>
        </p:nvGrpSpPr>
        <p:grpSpPr>
          <a:xfrm>
            <a:off x="1164771" y="1317171"/>
            <a:ext cx="5072743" cy="1981200"/>
            <a:chOff x="1164771" y="1317171"/>
            <a:chExt cx="5072743" cy="1981200"/>
          </a:xfrm>
        </p:grpSpPr>
        <p:sp>
          <p:nvSpPr>
            <p:cNvPr id="98" name="Ελεύθερη σχεδίαση 97"/>
            <p:cNvSpPr/>
            <p:nvPr/>
          </p:nvSpPr>
          <p:spPr>
            <a:xfrm>
              <a:off x="1164771" y="1317171"/>
              <a:ext cx="5072743" cy="1981200"/>
            </a:xfrm>
            <a:custGeom>
              <a:avLst/>
              <a:gdLst>
                <a:gd name="connsiteX0" fmla="*/ 21772 w 5072743"/>
                <a:gd name="connsiteY0" fmla="*/ 838200 h 1981200"/>
                <a:gd name="connsiteX1" fmla="*/ 5072743 w 5072743"/>
                <a:gd name="connsiteY1" fmla="*/ 0 h 1981200"/>
                <a:gd name="connsiteX2" fmla="*/ 0 w 5072743"/>
                <a:gd name="connsiteY2" fmla="*/ 1981200 h 1981200"/>
                <a:gd name="connsiteX3" fmla="*/ 0 w 5072743"/>
                <a:gd name="connsiteY3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743" h="1981200">
                  <a:moveTo>
                    <a:pt x="21772" y="838200"/>
                  </a:moveTo>
                  <a:lnTo>
                    <a:pt x="5072743" y="0"/>
                  </a:lnTo>
                  <a:lnTo>
                    <a:pt x="0" y="1981200"/>
                  </a:lnTo>
                  <a:lnTo>
                    <a:pt x="0" y="198120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9" name="Ορθογώνιο 98"/>
            <p:cNvSpPr/>
            <p:nvPr/>
          </p:nvSpPr>
          <p:spPr>
            <a:xfrm>
              <a:off x="2534510" y="1516683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100" name="Ορθογώνιο 99"/>
            <p:cNvSpPr/>
            <p:nvPr/>
          </p:nvSpPr>
          <p:spPr>
            <a:xfrm>
              <a:off x="2607470" y="2255606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1" name="Ομάδα 100"/>
          <p:cNvGrpSpPr/>
          <p:nvPr/>
        </p:nvGrpSpPr>
        <p:grpSpPr>
          <a:xfrm>
            <a:off x="1164770" y="3156937"/>
            <a:ext cx="2418866" cy="888197"/>
            <a:chOff x="1164770" y="3156937"/>
            <a:chExt cx="2418866" cy="888197"/>
          </a:xfrm>
        </p:grpSpPr>
        <p:cxnSp>
          <p:nvCxnSpPr>
            <p:cNvPr id="102" name="Ευθεία γραμμή σύνδεσης 101"/>
            <p:cNvCxnSpPr/>
            <p:nvPr/>
          </p:nvCxnSpPr>
          <p:spPr>
            <a:xfrm flipV="1">
              <a:off x="1164770" y="3156937"/>
              <a:ext cx="406800" cy="1638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Ελεύθερη σχεδίαση 102"/>
            <p:cNvSpPr/>
            <p:nvPr/>
          </p:nvSpPr>
          <p:spPr>
            <a:xfrm>
              <a:off x="1403648" y="3212976"/>
              <a:ext cx="304800" cy="508000"/>
            </a:xfrm>
            <a:custGeom>
              <a:avLst/>
              <a:gdLst>
                <a:gd name="connsiteX0" fmla="*/ 304800 w 304800"/>
                <a:gd name="connsiteY0" fmla="*/ 508000 h 508000"/>
                <a:gd name="connsiteX1" fmla="*/ 101600 w 304800"/>
                <a:gd name="connsiteY1" fmla="*/ 266700 h 508000"/>
                <a:gd name="connsiteX2" fmla="*/ 0 w 304800"/>
                <a:gd name="connsiteY2" fmla="*/ 0 h 508000"/>
                <a:gd name="connsiteX3" fmla="*/ 0 w 3048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08000">
                  <a:moveTo>
                    <a:pt x="304800" y="508000"/>
                  </a:moveTo>
                  <a:cubicBezTo>
                    <a:pt x="228600" y="429683"/>
                    <a:pt x="152400" y="351367"/>
                    <a:pt x="101600" y="266700"/>
                  </a:cubicBezTo>
                  <a:cubicBezTo>
                    <a:pt x="50800" y="1820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68 - TextBox"/>
          <p:cNvSpPr txBox="1"/>
          <p:nvPr/>
        </p:nvSpPr>
        <p:spPr>
          <a:xfrm>
            <a:off x="6804248" y="24004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08" name="Ομάδα 107"/>
          <p:cNvGrpSpPr/>
          <p:nvPr/>
        </p:nvGrpSpPr>
        <p:grpSpPr>
          <a:xfrm>
            <a:off x="1166416" y="2978148"/>
            <a:ext cx="5414750" cy="666876"/>
            <a:chOff x="1166416" y="2978148"/>
            <a:chExt cx="5414750" cy="666876"/>
          </a:xfrm>
        </p:grpSpPr>
        <p:grpSp>
          <p:nvGrpSpPr>
            <p:cNvPr id="109" name="Ομάδα 108"/>
            <p:cNvGrpSpPr/>
            <p:nvPr/>
          </p:nvGrpSpPr>
          <p:grpSpPr>
            <a:xfrm>
              <a:off x="1166416" y="2978148"/>
              <a:ext cx="5043768" cy="666876"/>
              <a:chOff x="1166416" y="2978148"/>
              <a:chExt cx="5043768" cy="666876"/>
            </a:xfrm>
          </p:grpSpPr>
          <p:cxnSp>
            <p:nvCxnSpPr>
              <p:cNvPr id="111" name="Ευθεία γραμμή σύνδεσης 110"/>
              <p:cNvCxnSpPr/>
              <p:nvPr/>
            </p:nvCxnSpPr>
            <p:spPr>
              <a:xfrm flipV="1">
                <a:off x="1166416" y="3310384"/>
                <a:ext cx="5043768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Ορθογώνιο 111"/>
              <p:cNvSpPr/>
              <p:nvPr/>
            </p:nvSpPr>
            <p:spPr>
              <a:xfrm>
                <a:off x="3494176" y="3275692"/>
                <a:ext cx="3882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Ορθογώνιο 112"/>
              <p:cNvSpPr/>
              <p:nvPr/>
            </p:nvSpPr>
            <p:spPr>
              <a:xfrm>
                <a:off x="1651571" y="2978148"/>
                <a:ext cx="372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0" name="Ορθογώνιο 109"/>
            <p:cNvSpPr/>
            <p:nvPr/>
          </p:nvSpPr>
          <p:spPr>
            <a:xfrm>
              <a:off x="6228184" y="3136151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6156184" y="1115843"/>
            <a:ext cx="460982" cy="1458353"/>
            <a:chOff x="6156184" y="1115843"/>
            <a:chExt cx="460982" cy="1458353"/>
          </a:xfrm>
        </p:grpSpPr>
        <p:grpSp>
          <p:nvGrpSpPr>
            <p:cNvPr id="115" name="Ομάδα 114"/>
            <p:cNvGrpSpPr/>
            <p:nvPr/>
          </p:nvGrpSpPr>
          <p:grpSpPr>
            <a:xfrm>
              <a:off x="6156184" y="1115843"/>
              <a:ext cx="460248" cy="369332"/>
              <a:chOff x="6156184" y="1115843"/>
              <a:chExt cx="460248" cy="369332"/>
            </a:xfrm>
          </p:grpSpPr>
          <p:sp>
            <p:nvSpPr>
              <p:cNvPr id="117" name="Έλλειψη 116"/>
              <p:cNvSpPr/>
              <p:nvPr/>
            </p:nvSpPr>
            <p:spPr>
              <a:xfrm>
                <a:off x="6156184" y="1268760"/>
                <a:ext cx="72000" cy="144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18" name="Ορθογώνιο 117"/>
              <p:cNvSpPr/>
              <p:nvPr/>
            </p:nvSpPr>
            <p:spPr>
              <a:xfrm>
                <a:off x="6228184" y="1115843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l-GR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p:grpSp>
        <p:sp>
          <p:nvSpPr>
            <p:cNvPr id="116" name="Ορθογώνιο 115"/>
            <p:cNvSpPr/>
            <p:nvPr/>
          </p:nvSpPr>
          <p:spPr>
            <a:xfrm>
              <a:off x="6264184" y="220486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Ορθογώνιο 117"/>
              <p:cNvSpPr/>
              <p:nvPr/>
            </p:nvSpPr>
            <p:spPr>
              <a:xfrm>
                <a:off x="-36512" y="4091000"/>
                <a:ext cx="514737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𝒌𝒅</m:t>
                                  </m:r>
                                  <m:func>
                                    <m:funcPr>
                                      <m:ctrlPr>
                                        <a:rPr lang="en-US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l-GR" sz="24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𝜽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8" name="Ορθογώνιο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91000"/>
                <a:ext cx="5147370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107504" y="579771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ένταση του κύματος στο σημείο Σ είναι ανάλογη με το τετράγωνο του πλάτους του κύματος στο σημείο αυτό: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Ορθογώνιο 124"/>
              <p:cNvSpPr/>
              <p:nvPr/>
            </p:nvSpPr>
            <p:spPr>
              <a:xfrm>
                <a:off x="5148064" y="5908000"/>
                <a:ext cx="4055213" cy="905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𝐝</m:t>
                          </m:r>
                        </m:sub>
                      </m:sSub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𝜽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𝟒</m:t>
                      </m:r>
                      <m:sSubSup>
                        <m:sSubSup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>
                        <m:f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Ορθογώνιο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908000"/>
                <a:ext cx="4055213" cy="905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1882144" y="5099968"/>
                <a:ext cx="3049896" cy="676917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𝜸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44" y="5099968"/>
                <a:ext cx="3049896" cy="676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Ομάδα 113"/>
          <p:cNvGrpSpPr/>
          <p:nvPr/>
        </p:nvGrpSpPr>
        <p:grpSpPr>
          <a:xfrm>
            <a:off x="35496" y="1769740"/>
            <a:ext cx="648000" cy="1981200"/>
            <a:chOff x="348928" y="1769740"/>
            <a:chExt cx="830188" cy="1981200"/>
          </a:xfrm>
        </p:grpSpPr>
        <p:cxnSp>
          <p:nvCxnSpPr>
            <p:cNvPr id="115" name="Ευθύγραμμο βέλος σύνδεσης 114"/>
            <p:cNvCxnSpPr/>
            <p:nvPr/>
          </p:nvCxnSpPr>
          <p:spPr>
            <a:xfrm>
              <a:off x="361628" y="1769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Ευθύγραμμο βέλος σύνδεσης 115"/>
            <p:cNvCxnSpPr/>
            <p:nvPr/>
          </p:nvCxnSpPr>
          <p:spPr>
            <a:xfrm>
              <a:off x="378520" y="1922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/>
            <p:cNvCxnSpPr/>
            <p:nvPr/>
          </p:nvCxnSpPr>
          <p:spPr>
            <a:xfrm>
              <a:off x="370136" y="2074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Ευθύγραμμο βέλος σύνδεσης 123"/>
            <p:cNvCxnSpPr/>
            <p:nvPr/>
          </p:nvCxnSpPr>
          <p:spPr>
            <a:xfrm>
              <a:off x="370136" y="2226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Ευθύγραμμο βέλος σύνδεσης 126"/>
            <p:cNvCxnSpPr/>
            <p:nvPr/>
          </p:nvCxnSpPr>
          <p:spPr>
            <a:xfrm>
              <a:off x="370136" y="2379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Ευθύγραμμο βέλος σύνδεσης 127"/>
            <p:cNvCxnSpPr/>
            <p:nvPr/>
          </p:nvCxnSpPr>
          <p:spPr>
            <a:xfrm>
              <a:off x="370136" y="2531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Ευθύγραμμο βέλος σύνδεσης 128"/>
            <p:cNvCxnSpPr/>
            <p:nvPr/>
          </p:nvCxnSpPr>
          <p:spPr>
            <a:xfrm>
              <a:off x="370136" y="2684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Ευθύγραμμο βέλος σύνδεσης 129"/>
            <p:cNvCxnSpPr/>
            <p:nvPr/>
          </p:nvCxnSpPr>
          <p:spPr>
            <a:xfrm>
              <a:off x="357436" y="2836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Ευθύγραμμο βέλος σύνδεσης 130"/>
            <p:cNvCxnSpPr/>
            <p:nvPr/>
          </p:nvCxnSpPr>
          <p:spPr>
            <a:xfrm>
              <a:off x="348928" y="2988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Ευθύγραμμο βέλος σύνδεσης 131"/>
            <p:cNvCxnSpPr/>
            <p:nvPr/>
          </p:nvCxnSpPr>
          <p:spPr>
            <a:xfrm>
              <a:off x="362000" y="31413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Ευθύγραμμο βέλος σύνδεσης 132"/>
            <p:cNvCxnSpPr/>
            <p:nvPr/>
          </p:nvCxnSpPr>
          <p:spPr>
            <a:xfrm>
              <a:off x="387028" y="32937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Ευθύγραμμο βέλος σύνδεσης 133"/>
            <p:cNvCxnSpPr/>
            <p:nvPr/>
          </p:nvCxnSpPr>
          <p:spPr>
            <a:xfrm>
              <a:off x="374328" y="34461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Ευθύγραμμο βέλος σύνδεσης 134"/>
            <p:cNvCxnSpPr/>
            <p:nvPr/>
          </p:nvCxnSpPr>
          <p:spPr>
            <a:xfrm>
              <a:off x="370136" y="35985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Ευθύγραμμο βέλος σύνδεσης 135"/>
            <p:cNvCxnSpPr/>
            <p:nvPr/>
          </p:nvCxnSpPr>
          <p:spPr>
            <a:xfrm>
              <a:off x="387028" y="3750940"/>
              <a:ext cx="79208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Ομάδα 136"/>
          <p:cNvGrpSpPr/>
          <p:nvPr/>
        </p:nvGrpSpPr>
        <p:grpSpPr>
          <a:xfrm>
            <a:off x="539552" y="836712"/>
            <a:ext cx="5688632" cy="3456384"/>
            <a:chOff x="539552" y="836712"/>
            <a:chExt cx="5688632" cy="3456384"/>
          </a:xfrm>
        </p:grpSpPr>
        <p:grpSp>
          <p:nvGrpSpPr>
            <p:cNvPr id="138" name="Ομάδα 137"/>
            <p:cNvGrpSpPr/>
            <p:nvPr/>
          </p:nvGrpSpPr>
          <p:grpSpPr>
            <a:xfrm>
              <a:off x="1187624" y="1484784"/>
              <a:ext cx="0" cy="2520000"/>
              <a:chOff x="1187624" y="1484784"/>
              <a:chExt cx="0" cy="3600400"/>
            </a:xfrm>
          </p:grpSpPr>
          <p:cxnSp>
            <p:nvCxnSpPr>
              <p:cNvPr id="148" name="Ευθεία γραμμή σύνδεσης 147"/>
              <p:cNvCxnSpPr/>
              <p:nvPr/>
            </p:nvCxnSpPr>
            <p:spPr>
              <a:xfrm>
                <a:off x="1187624" y="148478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Ευθεία γραμμή σύνδεσης 148"/>
              <p:cNvCxnSpPr/>
              <p:nvPr/>
            </p:nvCxnSpPr>
            <p:spPr>
              <a:xfrm>
                <a:off x="1187624" y="2780928"/>
                <a:ext cx="0" cy="97200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Ευθεία γραμμή σύνδεσης 149"/>
              <p:cNvCxnSpPr/>
              <p:nvPr/>
            </p:nvCxnSpPr>
            <p:spPr>
              <a:xfrm>
                <a:off x="1187624" y="4365104"/>
                <a:ext cx="0" cy="72008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Ευθεία γραμμή σύνδεσης 138"/>
            <p:cNvCxnSpPr/>
            <p:nvPr/>
          </p:nvCxnSpPr>
          <p:spPr>
            <a:xfrm>
              <a:off x="6228184" y="836712"/>
              <a:ext cx="0" cy="3456384"/>
            </a:xfrm>
            <a:prstGeom prst="line">
              <a:avLst/>
            </a:prstGeom>
            <a:ln w="762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Ευθεία γραμμή σύνδεσης 139"/>
            <p:cNvCxnSpPr/>
            <p:nvPr/>
          </p:nvCxnSpPr>
          <p:spPr>
            <a:xfrm>
              <a:off x="899592" y="1988784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Ευθεία γραμμή σύνδεσης 140"/>
            <p:cNvCxnSpPr/>
            <p:nvPr/>
          </p:nvCxnSpPr>
          <p:spPr>
            <a:xfrm>
              <a:off x="899592" y="2386980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Ευθεία γραμμή σύνδεσης 141"/>
            <p:cNvCxnSpPr/>
            <p:nvPr/>
          </p:nvCxnSpPr>
          <p:spPr>
            <a:xfrm>
              <a:off x="899592" y="3054492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Ευθεία γραμμή σύνδεσης 142"/>
            <p:cNvCxnSpPr/>
            <p:nvPr/>
          </p:nvCxnSpPr>
          <p:spPr>
            <a:xfrm>
              <a:off x="899592" y="3508368"/>
              <a:ext cx="288032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Ορθογώνιο 143"/>
            <p:cNvSpPr/>
            <p:nvPr/>
          </p:nvSpPr>
          <p:spPr>
            <a:xfrm>
              <a:off x="856958" y="1937984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Ορθογώνιο 144"/>
            <p:cNvSpPr/>
            <p:nvPr/>
          </p:nvSpPr>
          <p:spPr>
            <a:xfrm>
              <a:off x="865684" y="3022352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6" name="Ευθύγραμμο βέλος σύνδεσης 145"/>
            <p:cNvCxnSpPr>
              <a:stCxn id="144" idx="1"/>
              <a:endCxn id="145" idx="1"/>
            </p:cNvCxnSpPr>
            <p:nvPr/>
          </p:nvCxnSpPr>
          <p:spPr>
            <a:xfrm>
              <a:off x="856958" y="2168817"/>
              <a:ext cx="0" cy="11520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Ορθογώνιο 146"/>
            <p:cNvSpPr/>
            <p:nvPr/>
          </p:nvSpPr>
          <p:spPr>
            <a:xfrm>
              <a:off x="539552" y="2535287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Ομάδα 150"/>
          <p:cNvGrpSpPr/>
          <p:nvPr/>
        </p:nvGrpSpPr>
        <p:grpSpPr>
          <a:xfrm>
            <a:off x="1149798" y="2132856"/>
            <a:ext cx="397866" cy="988120"/>
            <a:chOff x="1149798" y="2132856"/>
            <a:chExt cx="397866" cy="988120"/>
          </a:xfrm>
        </p:grpSpPr>
        <p:cxnSp>
          <p:nvCxnSpPr>
            <p:cNvPr id="152" name="Ευθεία γραμμή σύνδεσης 151"/>
            <p:cNvCxnSpPr/>
            <p:nvPr/>
          </p:nvCxnSpPr>
          <p:spPr>
            <a:xfrm>
              <a:off x="1187624" y="2132856"/>
              <a:ext cx="360040" cy="98812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Ορθογώνιο 152"/>
            <p:cNvSpPr/>
            <p:nvPr/>
          </p:nvSpPr>
          <p:spPr>
            <a:xfrm>
              <a:off x="1149798" y="2524834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chemeClr val="bg1"/>
                  </a:solidFill>
                </a:rPr>
                <a:t> 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Ομάδα 153"/>
          <p:cNvGrpSpPr/>
          <p:nvPr/>
        </p:nvGrpSpPr>
        <p:grpSpPr>
          <a:xfrm>
            <a:off x="1164771" y="1317171"/>
            <a:ext cx="5072743" cy="1981200"/>
            <a:chOff x="1164771" y="1317171"/>
            <a:chExt cx="5072743" cy="1981200"/>
          </a:xfrm>
        </p:grpSpPr>
        <p:sp>
          <p:nvSpPr>
            <p:cNvPr id="155" name="Ελεύθερη σχεδίαση 154"/>
            <p:cNvSpPr/>
            <p:nvPr/>
          </p:nvSpPr>
          <p:spPr>
            <a:xfrm>
              <a:off x="1164771" y="1317171"/>
              <a:ext cx="5072743" cy="1981200"/>
            </a:xfrm>
            <a:custGeom>
              <a:avLst/>
              <a:gdLst>
                <a:gd name="connsiteX0" fmla="*/ 21772 w 5072743"/>
                <a:gd name="connsiteY0" fmla="*/ 838200 h 1981200"/>
                <a:gd name="connsiteX1" fmla="*/ 5072743 w 5072743"/>
                <a:gd name="connsiteY1" fmla="*/ 0 h 1981200"/>
                <a:gd name="connsiteX2" fmla="*/ 0 w 5072743"/>
                <a:gd name="connsiteY2" fmla="*/ 1981200 h 1981200"/>
                <a:gd name="connsiteX3" fmla="*/ 0 w 5072743"/>
                <a:gd name="connsiteY3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743" h="1981200">
                  <a:moveTo>
                    <a:pt x="21772" y="838200"/>
                  </a:moveTo>
                  <a:lnTo>
                    <a:pt x="5072743" y="0"/>
                  </a:lnTo>
                  <a:lnTo>
                    <a:pt x="0" y="1981200"/>
                  </a:lnTo>
                  <a:lnTo>
                    <a:pt x="0" y="198120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6" name="Ορθογώνιο 155"/>
            <p:cNvSpPr/>
            <p:nvPr/>
          </p:nvSpPr>
          <p:spPr>
            <a:xfrm>
              <a:off x="2483768" y="1484784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157" name="Ορθογώνιο 156"/>
            <p:cNvSpPr/>
            <p:nvPr/>
          </p:nvSpPr>
          <p:spPr>
            <a:xfrm>
              <a:off x="2555776" y="2276872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8" name="Ομάδα 157"/>
          <p:cNvGrpSpPr/>
          <p:nvPr/>
        </p:nvGrpSpPr>
        <p:grpSpPr>
          <a:xfrm>
            <a:off x="1164770" y="3156937"/>
            <a:ext cx="2418866" cy="888197"/>
            <a:chOff x="1164770" y="3156937"/>
            <a:chExt cx="2418866" cy="888197"/>
          </a:xfrm>
        </p:grpSpPr>
        <p:cxnSp>
          <p:nvCxnSpPr>
            <p:cNvPr id="159" name="Ευθεία γραμμή σύνδεσης 158"/>
            <p:cNvCxnSpPr/>
            <p:nvPr/>
          </p:nvCxnSpPr>
          <p:spPr>
            <a:xfrm flipV="1">
              <a:off x="1164770" y="3156937"/>
              <a:ext cx="406800" cy="1638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Ελεύθερη σχεδίαση 159"/>
            <p:cNvSpPr/>
            <p:nvPr/>
          </p:nvSpPr>
          <p:spPr>
            <a:xfrm>
              <a:off x="1403648" y="3212976"/>
              <a:ext cx="304800" cy="508000"/>
            </a:xfrm>
            <a:custGeom>
              <a:avLst/>
              <a:gdLst>
                <a:gd name="connsiteX0" fmla="*/ 304800 w 304800"/>
                <a:gd name="connsiteY0" fmla="*/ 508000 h 508000"/>
                <a:gd name="connsiteX1" fmla="*/ 101600 w 304800"/>
                <a:gd name="connsiteY1" fmla="*/ 266700 h 508000"/>
                <a:gd name="connsiteX2" fmla="*/ 0 w 304800"/>
                <a:gd name="connsiteY2" fmla="*/ 0 h 508000"/>
                <a:gd name="connsiteX3" fmla="*/ 0 w 3048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08000">
                  <a:moveTo>
                    <a:pt x="304800" y="508000"/>
                  </a:moveTo>
                  <a:cubicBezTo>
                    <a:pt x="228600" y="429683"/>
                    <a:pt x="152400" y="351367"/>
                    <a:pt x="101600" y="266700"/>
                  </a:cubicBezTo>
                  <a:cubicBezTo>
                    <a:pt x="50800" y="1820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42" y="3645024"/>
                  <a:ext cx="221509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4039">
                <a:off x="2700886" y="889189"/>
                <a:ext cx="3697422" cy="6652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9395">
                <a:off x="2691917" y="1952447"/>
                <a:ext cx="3697422" cy="6652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68 - TextBox"/>
          <p:cNvSpPr txBox="1"/>
          <p:nvPr/>
        </p:nvSpPr>
        <p:spPr>
          <a:xfrm>
            <a:off x="6804248" y="24004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5" name="Ομάδα 164"/>
          <p:cNvGrpSpPr/>
          <p:nvPr/>
        </p:nvGrpSpPr>
        <p:grpSpPr>
          <a:xfrm>
            <a:off x="1166416" y="2978148"/>
            <a:ext cx="5414750" cy="666876"/>
            <a:chOff x="1166416" y="2978148"/>
            <a:chExt cx="5414750" cy="666876"/>
          </a:xfrm>
        </p:grpSpPr>
        <p:grpSp>
          <p:nvGrpSpPr>
            <p:cNvPr id="166" name="Ομάδα 165"/>
            <p:cNvGrpSpPr/>
            <p:nvPr/>
          </p:nvGrpSpPr>
          <p:grpSpPr>
            <a:xfrm>
              <a:off x="1166416" y="2978148"/>
              <a:ext cx="5043768" cy="666876"/>
              <a:chOff x="1166416" y="2978148"/>
              <a:chExt cx="5043768" cy="666876"/>
            </a:xfrm>
          </p:grpSpPr>
          <p:cxnSp>
            <p:nvCxnSpPr>
              <p:cNvPr id="168" name="Ευθεία γραμμή σύνδεσης 167"/>
              <p:cNvCxnSpPr/>
              <p:nvPr/>
            </p:nvCxnSpPr>
            <p:spPr>
              <a:xfrm flipV="1">
                <a:off x="1166416" y="3310384"/>
                <a:ext cx="5043768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Ορθογώνιο 168"/>
              <p:cNvSpPr/>
              <p:nvPr/>
            </p:nvSpPr>
            <p:spPr>
              <a:xfrm>
                <a:off x="3494176" y="3275692"/>
                <a:ext cx="3882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Ορθογώνιο 169"/>
              <p:cNvSpPr/>
              <p:nvPr/>
            </p:nvSpPr>
            <p:spPr>
              <a:xfrm>
                <a:off x="1640938" y="2978148"/>
                <a:ext cx="372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l-GR" b="1" dirty="0" smtClean="0">
                    <a:solidFill>
                      <a:schemeClr val="bg1"/>
                    </a:solidFill>
                  </a:rPr>
                  <a:t>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7" name="Ορθογώνιο 166"/>
            <p:cNvSpPr/>
            <p:nvPr/>
          </p:nvSpPr>
          <p:spPr>
            <a:xfrm>
              <a:off x="6228184" y="3136151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1" name="Ομάδα 170"/>
          <p:cNvGrpSpPr/>
          <p:nvPr/>
        </p:nvGrpSpPr>
        <p:grpSpPr>
          <a:xfrm>
            <a:off x="6156184" y="1115843"/>
            <a:ext cx="460982" cy="1458353"/>
            <a:chOff x="6156184" y="1115843"/>
            <a:chExt cx="460982" cy="1458353"/>
          </a:xfrm>
        </p:grpSpPr>
        <p:grpSp>
          <p:nvGrpSpPr>
            <p:cNvPr id="172" name="Ομάδα 171"/>
            <p:cNvGrpSpPr/>
            <p:nvPr/>
          </p:nvGrpSpPr>
          <p:grpSpPr>
            <a:xfrm>
              <a:off x="6156184" y="1115843"/>
              <a:ext cx="460248" cy="369332"/>
              <a:chOff x="6156184" y="1115843"/>
              <a:chExt cx="460248" cy="369332"/>
            </a:xfrm>
          </p:grpSpPr>
          <p:sp>
            <p:nvSpPr>
              <p:cNvPr id="174" name="Έλλειψη 173"/>
              <p:cNvSpPr/>
              <p:nvPr/>
            </p:nvSpPr>
            <p:spPr>
              <a:xfrm>
                <a:off x="6156184" y="1268760"/>
                <a:ext cx="72000" cy="144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75" name="Ορθογώνιο 174"/>
              <p:cNvSpPr/>
              <p:nvPr/>
            </p:nvSpPr>
            <p:spPr>
              <a:xfrm>
                <a:off x="6228184" y="1115843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l-GR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p:grpSp>
        <p:sp>
          <p:nvSpPr>
            <p:cNvPr id="173" name="Ορθογώνιο 172"/>
            <p:cNvSpPr/>
            <p:nvPr/>
          </p:nvSpPr>
          <p:spPr>
            <a:xfrm>
              <a:off x="6264184" y="220486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872777" y="44624"/>
            <a:ext cx="618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Δυο Σχισμές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Ομάδα 60"/>
          <p:cNvGrpSpPr/>
          <p:nvPr/>
        </p:nvGrpSpPr>
        <p:grpSpPr>
          <a:xfrm>
            <a:off x="5220072" y="5650639"/>
            <a:ext cx="1111202" cy="730689"/>
            <a:chOff x="1187624" y="5918722"/>
            <a:chExt cx="1111202" cy="730689"/>
          </a:xfrm>
        </p:grpSpPr>
        <p:cxnSp>
          <p:nvCxnSpPr>
            <p:cNvPr id="62" name="Ευθύγραμμο βέλος σύνδεσης 61"/>
            <p:cNvCxnSpPr/>
            <p:nvPr/>
          </p:nvCxnSpPr>
          <p:spPr>
            <a:xfrm flipH="1">
              <a:off x="1506738" y="6253411"/>
              <a:ext cx="0" cy="396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Ορθογώνιο 62"/>
            <p:cNvSpPr/>
            <p:nvPr/>
          </p:nvSpPr>
          <p:spPr>
            <a:xfrm>
              <a:off x="1187624" y="5918722"/>
              <a:ext cx="111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d=double</a:t>
              </a:r>
              <a:endParaRPr lang="el-GR" dirty="0"/>
            </a:p>
          </p:txBody>
        </p:sp>
      </p:grpSp>
      <p:sp>
        <p:nvSpPr>
          <p:cNvPr id="64" name="Δεξιό άγκιστρο 63"/>
          <p:cNvSpPr/>
          <p:nvPr/>
        </p:nvSpPr>
        <p:spPr>
          <a:xfrm>
            <a:off x="4788024" y="4149080"/>
            <a:ext cx="576000" cy="1584000"/>
          </a:xfrm>
          <a:prstGeom prst="rightBrace">
            <a:avLst>
              <a:gd name="adj1" fmla="val 21160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Ορθογώνιο 64"/>
              <p:cNvSpPr/>
              <p:nvPr/>
            </p:nvSpPr>
            <p:spPr>
              <a:xfrm>
                <a:off x="5364088" y="4495754"/>
                <a:ext cx="3744000" cy="856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num>
                        <m:den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</m:func>
                    </m:oMath>
                  </m:oMathPara>
                </a14:m>
                <a:endParaRPr 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5" name="Ορθογώνιο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95754"/>
                <a:ext cx="3744000" cy="8561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5" grpId="0"/>
      <p:bldP spid="126" grpId="0"/>
      <p:bldP spid="64" grpId="0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27384"/>
                <a:ext cx="9144000" cy="215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𝚫𝛊𝛆𝛒𝛆</m:t>
                      </m:r>
                      <m:r>
                        <m:rPr>
                          <m:sty m:val="p"/>
                        </m:rP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ύ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𝛎𝛈𝛔𝛈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4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𝚺𝛘𝛆𝛔𝛈𝛓</m:t>
                      </m:r>
                      <m:r>
                        <a:rPr lang="el-GR" sz="2400" b="1" i="1" smtClean="0"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𝐝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𝟒</m:t>
                      </m:r>
                      <m:sSubSup>
                        <m:sSubSupPr>
                          <m:ctrlP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  <m:sup>
                              <m: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</m:func>
                    </m:oMath>
                  </m:oMathPara>
                </a14:m>
                <a:endParaRPr lang="el-GR" sz="24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Ό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𝛑𝛐𝛖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𝛃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𝝅𝜶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𝛋𝛂𝛊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𝜸</m:t>
                      </m:r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  <a:p>
                <a:endParaRPr lang="el-GR" sz="2400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21512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1057896" y="3501008"/>
            <a:ext cx="5410791" cy="1620000"/>
            <a:chOff x="1057896" y="3501008"/>
            <a:chExt cx="5410791" cy="1620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6" y="3501008"/>
              <a:ext cx="4265382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5364088" y="3917544"/>
                  <a:ext cx="891526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3917544"/>
                  <a:ext cx="891526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Ορθογώνιο 9"/>
            <p:cNvSpPr/>
            <p:nvPr/>
          </p:nvSpPr>
          <p:spPr>
            <a:xfrm>
              <a:off x="5408781" y="4354942"/>
              <a:ext cx="1059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= 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l-GR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 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1048376" y="1766888"/>
            <a:ext cx="5539848" cy="1620000"/>
            <a:chOff x="1048376" y="1766888"/>
            <a:chExt cx="5539848" cy="1620000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048376" y="1766888"/>
              <a:ext cx="5382030" cy="1620000"/>
              <a:chOff x="1048376" y="1766888"/>
              <a:chExt cx="5382030" cy="16200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376" y="1766888"/>
                <a:ext cx="4237988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5364088" y="2668850"/>
                <a:ext cx="10663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l-G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10λ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Ορθογώνιο 17"/>
                <p:cNvSpPr/>
                <p:nvPr/>
              </p:nvSpPr>
              <p:spPr>
                <a:xfrm>
                  <a:off x="5286394" y="1889406"/>
                  <a:ext cx="1301830" cy="7021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f>
                          <m:fPr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Ορθογώνιο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394" y="1889406"/>
                  <a:ext cx="1301830" cy="7794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Ομάδα 21"/>
          <p:cNvGrpSpPr/>
          <p:nvPr/>
        </p:nvGrpSpPr>
        <p:grpSpPr>
          <a:xfrm>
            <a:off x="1043608" y="5193376"/>
            <a:ext cx="6918306" cy="1620000"/>
            <a:chOff x="1043608" y="5193376"/>
            <a:chExt cx="6918306" cy="16200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193376"/>
              <a:ext cx="4291822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5364088" y="5547317"/>
                  <a:ext cx="2597826" cy="7021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𝐝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f>
                          <m:fPr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l-GR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el-GR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5547317"/>
                  <a:ext cx="2597826" cy="70211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01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6632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της εικόνας περίθλασης μονοχρωματικού φωτός σε δυο σχισμές με εύρος α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4353553" y="956221"/>
            <a:ext cx="1956883" cy="3521000"/>
            <a:chOff x="4353553" y="956221"/>
            <a:chExt cx="1956883" cy="3521000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4353553" y="956221"/>
              <a:ext cx="1669733" cy="3521000"/>
              <a:chOff x="4353553" y="956221"/>
              <a:chExt cx="1669733" cy="3521000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03053" y="1906721"/>
                <a:ext cx="3521000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4355976" y="980728"/>
                <a:ext cx="162000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 rot="5400000">
                <a:off x="4265976" y="2735012"/>
                <a:ext cx="3420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>
              <a:xfrm>
                <a:off x="4403285" y="4451919"/>
                <a:ext cx="162000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Ορθογώνιο 22"/>
            <p:cNvSpPr/>
            <p:nvPr/>
          </p:nvSpPr>
          <p:spPr>
            <a:xfrm>
              <a:off x="5800360" y="2658178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Ευθεία γραμμή σύνδεσης 28"/>
            <p:cNvCxnSpPr/>
            <p:nvPr/>
          </p:nvCxnSpPr>
          <p:spPr>
            <a:xfrm>
              <a:off x="4572000" y="2719553"/>
              <a:ext cx="16561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Ομάδα 30"/>
          <p:cNvGrpSpPr/>
          <p:nvPr/>
        </p:nvGrpSpPr>
        <p:grpSpPr>
          <a:xfrm>
            <a:off x="539552" y="1001994"/>
            <a:ext cx="3816424" cy="3456384"/>
            <a:chOff x="539552" y="1001994"/>
            <a:chExt cx="3816424" cy="345638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1259632" y="2719553"/>
              <a:ext cx="309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Ορθογώνιο 17"/>
            <p:cNvSpPr/>
            <p:nvPr/>
          </p:nvSpPr>
          <p:spPr>
            <a:xfrm>
              <a:off x="2806110" y="265817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l-GR" i="1" dirty="0"/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539552" y="1001994"/>
              <a:ext cx="3816424" cy="3456384"/>
              <a:chOff x="539552" y="1001994"/>
              <a:chExt cx="3816424" cy="3456384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187624" y="1484784"/>
                <a:ext cx="0" cy="2520000"/>
                <a:chOff x="1187624" y="1484784"/>
                <a:chExt cx="0" cy="3600400"/>
              </a:xfrm>
            </p:grpSpPr>
            <p:cxnSp>
              <p:nvCxnSpPr>
                <p:cNvPr id="14" name="Ευθεία γραμμή σύνδεσης 13"/>
                <p:cNvCxnSpPr/>
                <p:nvPr/>
              </p:nvCxnSpPr>
              <p:spPr>
                <a:xfrm>
                  <a:off x="1187624" y="1484784"/>
                  <a:ext cx="0" cy="720080"/>
                </a:xfrm>
                <a:prstGeom prst="line">
                  <a:avLst/>
                </a:prstGeom>
                <a:ln w="92075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Ευθεία γραμμή σύνδεσης 14"/>
                <p:cNvCxnSpPr/>
                <p:nvPr/>
              </p:nvCxnSpPr>
              <p:spPr>
                <a:xfrm>
                  <a:off x="1187624" y="2780928"/>
                  <a:ext cx="0" cy="972000"/>
                </a:xfrm>
                <a:prstGeom prst="line">
                  <a:avLst/>
                </a:prstGeom>
                <a:ln w="92075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Ευθεία γραμμή σύνδεσης 15"/>
                <p:cNvCxnSpPr/>
                <p:nvPr/>
              </p:nvCxnSpPr>
              <p:spPr>
                <a:xfrm>
                  <a:off x="1187624" y="4365104"/>
                  <a:ext cx="0" cy="720080"/>
                </a:xfrm>
                <a:prstGeom prst="line">
                  <a:avLst/>
                </a:prstGeom>
                <a:ln w="92075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Ευθεία γραμμή σύνδεσης 4"/>
              <p:cNvCxnSpPr/>
              <p:nvPr/>
            </p:nvCxnSpPr>
            <p:spPr>
              <a:xfrm>
                <a:off x="4355976" y="1001994"/>
                <a:ext cx="0" cy="3456384"/>
              </a:xfrm>
              <a:prstGeom prst="line">
                <a:avLst/>
              </a:prstGeom>
              <a:ln w="76200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Ευθεία γραμμή σύνδεσης 5"/>
              <p:cNvCxnSpPr/>
              <p:nvPr/>
            </p:nvCxnSpPr>
            <p:spPr>
              <a:xfrm>
                <a:off x="899592" y="198878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899592" y="2386980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899592" y="3065125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899592" y="3508368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Ορθογώνιο 9"/>
              <p:cNvSpPr/>
              <p:nvPr/>
            </p:nvSpPr>
            <p:spPr>
              <a:xfrm>
                <a:off x="856958" y="193798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Ορθογώνιο 10"/>
              <p:cNvSpPr/>
              <p:nvPr/>
            </p:nvSpPr>
            <p:spPr>
              <a:xfrm>
                <a:off x="865684" y="3022352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Ευθύγραμμο βέλος σύνδεσης 11"/>
              <p:cNvCxnSpPr>
                <a:stCxn id="10" idx="1"/>
                <a:endCxn id="11" idx="1"/>
              </p:cNvCxnSpPr>
              <p:nvPr/>
            </p:nvCxnSpPr>
            <p:spPr>
              <a:xfrm>
                <a:off x="856958" y="2168817"/>
                <a:ext cx="0" cy="1152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Ορθογώνιο 12"/>
              <p:cNvSpPr/>
              <p:nvPr/>
            </p:nvSpPr>
            <p:spPr>
              <a:xfrm>
                <a:off x="539552" y="2535287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1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Ομάδα 66"/>
          <p:cNvGrpSpPr/>
          <p:nvPr/>
        </p:nvGrpSpPr>
        <p:grpSpPr>
          <a:xfrm>
            <a:off x="35496" y="1247494"/>
            <a:ext cx="4320480" cy="2984227"/>
            <a:chOff x="35496" y="1247494"/>
            <a:chExt cx="4320480" cy="2984227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4355976" y="1247494"/>
              <a:ext cx="0" cy="2984227"/>
              <a:chOff x="4355976" y="1247494"/>
              <a:chExt cx="0" cy="2984227"/>
            </a:xfrm>
          </p:grpSpPr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4355976" y="2662295"/>
                <a:ext cx="0" cy="108000"/>
              </a:xfrm>
              <a:prstGeom prst="line">
                <a:avLst/>
              </a:prstGeom>
              <a:ln w="920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>
              <a:xfrm>
                <a:off x="4355976" y="2503529"/>
                <a:ext cx="0" cy="108000"/>
              </a:xfrm>
              <a:prstGeom prst="line">
                <a:avLst/>
              </a:prstGeom>
              <a:ln w="920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>
                <a:off x="4355976" y="2821037"/>
                <a:ext cx="0" cy="108000"/>
              </a:xfrm>
              <a:prstGeom prst="line">
                <a:avLst/>
              </a:prstGeom>
              <a:ln w="920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4355976" y="2338247"/>
                <a:ext cx="0" cy="108000"/>
              </a:xfrm>
              <a:prstGeom prst="line">
                <a:avLst/>
              </a:prstGeom>
              <a:ln w="920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4355976" y="2975686"/>
                <a:ext cx="0" cy="108000"/>
              </a:xfrm>
              <a:prstGeom prst="line">
                <a:avLst/>
              </a:prstGeom>
              <a:ln w="920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>
                <a:off x="4355976" y="2183598"/>
                <a:ext cx="0" cy="108000"/>
              </a:xfrm>
              <a:prstGeom prst="line">
                <a:avLst/>
              </a:prstGeom>
              <a:ln w="920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Ευθεία γραμμή σύνδεσης 38"/>
              <p:cNvCxnSpPr/>
              <p:nvPr/>
            </p:nvCxnSpPr>
            <p:spPr>
              <a:xfrm>
                <a:off x="4355976" y="2015893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Ευθεία γραμμή σύνδεσης 39"/>
              <p:cNvCxnSpPr/>
              <p:nvPr/>
            </p:nvCxnSpPr>
            <p:spPr>
              <a:xfrm>
                <a:off x="4355976" y="3314460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Ευθεία γραμμή σύνδεσης 40"/>
              <p:cNvCxnSpPr/>
              <p:nvPr/>
            </p:nvCxnSpPr>
            <p:spPr>
              <a:xfrm>
                <a:off x="4355976" y="1700808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/>
              <p:nvPr/>
            </p:nvCxnSpPr>
            <p:spPr>
              <a:xfrm>
                <a:off x="4355976" y="3655657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>
              <a:xfrm>
                <a:off x="4355976" y="1546159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>
              <a:xfrm>
                <a:off x="4355976" y="3808057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>
              <a:xfrm>
                <a:off x="4355976" y="1391510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>
              <a:xfrm>
                <a:off x="4355976" y="3969072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εία γραμμή σύνδεσης 46"/>
              <p:cNvCxnSpPr/>
              <p:nvPr/>
            </p:nvCxnSpPr>
            <p:spPr>
              <a:xfrm>
                <a:off x="4355976" y="1247494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εία γραμμή σύνδεσης 47"/>
              <p:cNvCxnSpPr/>
              <p:nvPr/>
            </p:nvCxnSpPr>
            <p:spPr>
              <a:xfrm>
                <a:off x="4355976" y="4123721"/>
                <a:ext cx="0" cy="108000"/>
              </a:xfrm>
              <a:prstGeom prst="line">
                <a:avLst/>
              </a:prstGeom>
              <a:ln w="920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>
                <a:off x="4355976" y="3140968"/>
                <a:ext cx="0" cy="108000"/>
              </a:xfrm>
              <a:prstGeom prst="line">
                <a:avLst/>
              </a:prstGeom>
              <a:ln w="920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Ομάδα 50"/>
            <p:cNvGrpSpPr/>
            <p:nvPr/>
          </p:nvGrpSpPr>
          <p:grpSpPr>
            <a:xfrm>
              <a:off x="35496" y="1769740"/>
              <a:ext cx="648000" cy="1981200"/>
              <a:chOff x="348928" y="1769740"/>
              <a:chExt cx="830188" cy="1981200"/>
            </a:xfrm>
          </p:grpSpPr>
          <p:cxnSp>
            <p:nvCxnSpPr>
              <p:cNvPr id="52" name="Ευθύγραμμο βέλος σύνδεσης 51"/>
              <p:cNvCxnSpPr/>
              <p:nvPr/>
            </p:nvCxnSpPr>
            <p:spPr>
              <a:xfrm>
                <a:off x="361628" y="17697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>
                <a:off x="378520" y="19221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370136" y="20745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ύγραμμο βέλος σύνδεσης 54"/>
              <p:cNvCxnSpPr/>
              <p:nvPr/>
            </p:nvCxnSpPr>
            <p:spPr>
              <a:xfrm>
                <a:off x="370136" y="22269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ύγραμμο βέλος σύνδεσης 55"/>
              <p:cNvCxnSpPr/>
              <p:nvPr/>
            </p:nvCxnSpPr>
            <p:spPr>
              <a:xfrm>
                <a:off x="370136" y="23793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Ευθύγραμμο βέλος σύνδεσης 56"/>
              <p:cNvCxnSpPr/>
              <p:nvPr/>
            </p:nvCxnSpPr>
            <p:spPr>
              <a:xfrm>
                <a:off x="370136" y="25317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ύγραμμο βέλος σύνδεσης 57"/>
              <p:cNvCxnSpPr/>
              <p:nvPr/>
            </p:nvCxnSpPr>
            <p:spPr>
              <a:xfrm>
                <a:off x="370136" y="26841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Ευθύγραμμο βέλος σύνδεσης 58"/>
              <p:cNvCxnSpPr/>
              <p:nvPr/>
            </p:nvCxnSpPr>
            <p:spPr>
              <a:xfrm>
                <a:off x="357436" y="28365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ύγραμμο βέλος σύνδεσης 59"/>
              <p:cNvCxnSpPr/>
              <p:nvPr/>
            </p:nvCxnSpPr>
            <p:spPr>
              <a:xfrm>
                <a:off x="348928" y="29889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ύγραμμο βέλος σύνδεσης 60"/>
              <p:cNvCxnSpPr/>
              <p:nvPr/>
            </p:nvCxnSpPr>
            <p:spPr>
              <a:xfrm>
                <a:off x="362000" y="31413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Ευθύγραμμο βέλος σύνδεσης 61"/>
              <p:cNvCxnSpPr/>
              <p:nvPr/>
            </p:nvCxnSpPr>
            <p:spPr>
              <a:xfrm>
                <a:off x="387028" y="32937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Ευθύγραμμο βέλος σύνδεσης 62"/>
              <p:cNvCxnSpPr/>
              <p:nvPr/>
            </p:nvCxnSpPr>
            <p:spPr>
              <a:xfrm>
                <a:off x="374328" y="34461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Ευθύγραμμο βέλος σύνδεσης 63"/>
              <p:cNvCxnSpPr/>
              <p:nvPr/>
            </p:nvCxnSpPr>
            <p:spPr>
              <a:xfrm>
                <a:off x="370136" y="35985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Ευθύγραμμο βέλος σύνδεσης 64"/>
              <p:cNvCxnSpPr/>
              <p:nvPr/>
            </p:nvCxnSpPr>
            <p:spPr>
              <a:xfrm>
                <a:off x="387028" y="3750940"/>
                <a:ext cx="792088" cy="0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1" name="Ομάδα 180"/>
          <p:cNvGrpSpPr/>
          <p:nvPr/>
        </p:nvGrpSpPr>
        <p:grpSpPr>
          <a:xfrm>
            <a:off x="1268358" y="980728"/>
            <a:ext cx="7875350" cy="1737484"/>
            <a:chOff x="1268358" y="980728"/>
            <a:chExt cx="7875350" cy="1737484"/>
          </a:xfrm>
        </p:grpSpPr>
        <p:grpSp>
          <p:nvGrpSpPr>
            <p:cNvPr id="175" name="Ομάδα 174"/>
            <p:cNvGrpSpPr/>
            <p:nvPr/>
          </p:nvGrpSpPr>
          <p:grpSpPr>
            <a:xfrm>
              <a:off x="1268358" y="980728"/>
              <a:ext cx="7875350" cy="1737484"/>
              <a:chOff x="1268358" y="980728"/>
              <a:chExt cx="7875350" cy="1737484"/>
            </a:xfrm>
          </p:grpSpPr>
          <p:cxnSp>
            <p:nvCxnSpPr>
              <p:cNvPr id="50" name="Ευθεία γραμμή σύνδεσης 49"/>
              <p:cNvCxnSpPr/>
              <p:nvPr/>
            </p:nvCxnSpPr>
            <p:spPr>
              <a:xfrm flipV="1">
                <a:off x="1268358" y="1916832"/>
                <a:ext cx="3085195" cy="79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Ομάδα 67"/>
              <p:cNvGrpSpPr/>
              <p:nvPr/>
            </p:nvGrpSpPr>
            <p:grpSpPr>
              <a:xfrm>
                <a:off x="4608080" y="980728"/>
                <a:ext cx="4535628" cy="957256"/>
                <a:chOff x="792153" y="5312472"/>
                <a:chExt cx="4535628" cy="957256"/>
              </a:xfrm>
            </p:grpSpPr>
            <p:cxnSp>
              <p:nvCxnSpPr>
                <p:cNvPr id="69" name="Ευθύγραμμο βέλος σύνδεσης 68"/>
                <p:cNvCxnSpPr/>
                <p:nvPr/>
              </p:nvCxnSpPr>
              <p:spPr>
                <a:xfrm flipH="1">
                  <a:off x="792153" y="5633238"/>
                  <a:ext cx="684000" cy="6364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Ορθογώνιο 69"/>
                <p:cNvSpPr/>
                <p:nvPr/>
              </p:nvSpPr>
              <p:spPr>
                <a:xfrm>
                  <a:off x="1260129" y="5312472"/>
                  <a:ext cx="40676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=0  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λόγω περίθλαση φωτός σε κάθε σχισμή</a:t>
                  </a:r>
                  <a:endParaRPr lang="el-GR" sz="1600" dirty="0"/>
                </a:p>
              </p:txBody>
            </p:sp>
          </p:grpSp>
          <p:sp>
            <p:nvSpPr>
              <p:cNvPr id="74" name="Ορθογώνιο 73"/>
              <p:cNvSpPr/>
              <p:nvPr/>
            </p:nvSpPr>
            <p:spPr>
              <a:xfrm>
                <a:off x="2195736" y="2348880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75" name="Ορθογώνιο 74"/>
              <p:cNvSpPr/>
              <p:nvPr/>
            </p:nvSpPr>
            <p:spPr>
              <a:xfrm>
                <a:off x="4006569" y="1618167"/>
                <a:ext cx="377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652120" y="1268760"/>
                  <a:ext cx="1345175" cy="619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latin typeface="Cambria Math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l-G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b="1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1" i="1" smtClean="0">
                                    <a:latin typeface="Cambria Math"/>
                                  </a:rPr>
                                  <m:t>𝝀</m:t>
                                </m:r>
                              </m:num>
                              <m:den>
                                <m:r>
                                  <a:rPr lang="el-GR" b="1" i="1" smtClean="0">
                                    <a:latin typeface="Cambria Math"/>
                                  </a:rPr>
                                  <m:t>𝜶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1268760"/>
                  <a:ext cx="1345175" cy="6191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Ομάδα 139"/>
          <p:cNvGrpSpPr/>
          <p:nvPr/>
        </p:nvGrpSpPr>
        <p:grpSpPr>
          <a:xfrm>
            <a:off x="4648960" y="2154122"/>
            <a:ext cx="4494748" cy="697073"/>
            <a:chOff x="4648960" y="2154122"/>
            <a:chExt cx="4494748" cy="697073"/>
          </a:xfrm>
        </p:grpSpPr>
        <p:sp>
          <p:nvSpPr>
            <p:cNvPr id="79" name="Ορθογώνιο 78"/>
            <p:cNvSpPr/>
            <p:nvPr/>
          </p:nvSpPr>
          <p:spPr>
            <a:xfrm>
              <a:off x="6185652" y="2204864"/>
              <a:ext cx="2958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λόγω συμβολής φωτός</a:t>
              </a:r>
            </a:p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από κάθε σχισμή: 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γ=0</a:t>
              </a:r>
              <a:endParaRPr lang="el-GR" dirty="0"/>
            </a:p>
          </p:txBody>
        </p:sp>
        <p:grpSp>
          <p:nvGrpSpPr>
            <p:cNvPr id="102" name="Ομάδα 101"/>
            <p:cNvGrpSpPr/>
            <p:nvPr/>
          </p:nvGrpSpPr>
          <p:grpSpPr>
            <a:xfrm>
              <a:off x="4648960" y="2154122"/>
              <a:ext cx="1619333" cy="472160"/>
              <a:chOff x="4651514" y="2154122"/>
              <a:chExt cx="1722424" cy="1181832"/>
            </a:xfrm>
          </p:grpSpPr>
          <p:cxnSp>
            <p:nvCxnSpPr>
              <p:cNvPr id="78" name="Ευθύγραμμο βέλος σύνδεσης 77"/>
              <p:cNvCxnSpPr/>
              <p:nvPr/>
            </p:nvCxnSpPr>
            <p:spPr>
              <a:xfrm flipH="1" flipV="1">
                <a:off x="4651514" y="2154122"/>
                <a:ext cx="1715855" cy="61456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Ευθύγραμμο βέλος σύνδεσης 79"/>
              <p:cNvCxnSpPr/>
              <p:nvPr/>
            </p:nvCxnSpPr>
            <p:spPr>
              <a:xfrm flipH="1" flipV="1">
                <a:off x="4651514" y="2551378"/>
                <a:ext cx="1715855" cy="21730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Ευθύγραμμο βέλος σύνδεσης 80"/>
              <p:cNvCxnSpPr/>
              <p:nvPr/>
            </p:nvCxnSpPr>
            <p:spPr>
              <a:xfrm flipH="1">
                <a:off x="4651514" y="2768687"/>
                <a:ext cx="1715856" cy="2600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Ευθύγραμμο βέλος σύνδεσης 81"/>
              <p:cNvCxnSpPr/>
              <p:nvPr/>
            </p:nvCxnSpPr>
            <p:spPr>
              <a:xfrm flipH="1">
                <a:off x="4651514" y="2795299"/>
                <a:ext cx="1722424" cy="54065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Ομάδα 138"/>
          <p:cNvGrpSpPr/>
          <p:nvPr/>
        </p:nvGrpSpPr>
        <p:grpSpPr>
          <a:xfrm>
            <a:off x="4676108" y="2744992"/>
            <a:ext cx="4257297" cy="1321047"/>
            <a:chOff x="4676108" y="2744992"/>
            <a:chExt cx="4257297" cy="1321047"/>
          </a:xfrm>
        </p:grpSpPr>
        <p:cxnSp>
          <p:nvCxnSpPr>
            <p:cNvPr id="107" name="Ευθύγραμμο βέλος σύνδεσης 106"/>
            <p:cNvCxnSpPr/>
            <p:nvPr/>
          </p:nvCxnSpPr>
          <p:spPr>
            <a:xfrm flipH="1" flipV="1">
              <a:off x="5840261" y="2744992"/>
              <a:ext cx="387923" cy="6120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/>
            <p:nvPr/>
          </p:nvCxnSpPr>
          <p:spPr>
            <a:xfrm flipH="1" flipV="1">
              <a:off x="4950080" y="3194968"/>
              <a:ext cx="1278104" cy="17349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Ευθύγραμμο βέλος σύνδεσης 108"/>
            <p:cNvCxnSpPr/>
            <p:nvPr/>
          </p:nvCxnSpPr>
          <p:spPr>
            <a:xfrm flipH="1" flipV="1">
              <a:off x="5680004" y="2907772"/>
              <a:ext cx="548180" cy="4606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ύγραμμο βέλος σύνδεσης 109"/>
            <p:cNvCxnSpPr/>
            <p:nvPr/>
          </p:nvCxnSpPr>
          <p:spPr>
            <a:xfrm flipH="1" flipV="1">
              <a:off x="5323982" y="3054492"/>
              <a:ext cx="904202" cy="31396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Ευθύγραμμο βέλος σύνδεσης 117"/>
            <p:cNvCxnSpPr/>
            <p:nvPr/>
          </p:nvCxnSpPr>
          <p:spPr>
            <a:xfrm flipH="1" flipV="1">
              <a:off x="4676108" y="3347368"/>
              <a:ext cx="1552076" cy="2109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Ορθογώνιο 135"/>
            <p:cNvSpPr/>
            <p:nvPr/>
          </p:nvSpPr>
          <p:spPr>
            <a:xfrm>
              <a:off x="6228184" y="3173487"/>
              <a:ext cx="270522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l-GR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τοπικά μέγιστα λόγω</a:t>
              </a:r>
            </a:p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συμβολής φωτός από</a:t>
              </a:r>
            </a:p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κάθε σχισμή: 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 = 1</a:t>
              </a:r>
              <a:endParaRPr lang="el-GR" dirty="0"/>
            </a:p>
          </p:txBody>
        </p:sp>
      </p:grpSp>
      <p:grpSp>
        <p:nvGrpSpPr>
          <p:cNvPr id="176" name="Ομάδα 175"/>
          <p:cNvGrpSpPr/>
          <p:nvPr/>
        </p:nvGrpSpPr>
        <p:grpSpPr>
          <a:xfrm>
            <a:off x="5916986" y="3752784"/>
            <a:ext cx="2975494" cy="909644"/>
            <a:chOff x="5916986" y="3752784"/>
            <a:chExt cx="2975494" cy="909644"/>
          </a:xfrm>
        </p:grpSpPr>
        <p:sp>
          <p:nvSpPr>
            <p:cNvPr id="141" name="Ορθογώνιο 140"/>
            <p:cNvSpPr/>
            <p:nvPr/>
          </p:nvSpPr>
          <p:spPr>
            <a:xfrm>
              <a:off x="7884368" y="3752784"/>
              <a:ext cx="864096" cy="313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2" name="Ευθύγραμμο βέλος σύνδεσης 141"/>
            <p:cNvCxnSpPr/>
            <p:nvPr/>
          </p:nvCxnSpPr>
          <p:spPr>
            <a:xfrm flipH="1">
              <a:off x="6120368" y="4066039"/>
              <a:ext cx="176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Ευθύγραμμο βέλος σύνδεσης 145"/>
            <p:cNvCxnSpPr/>
            <p:nvPr/>
          </p:nvCxnSpPr>
          <p:spPr>
            <a:xfrm rot="16200000" flipH="1">
              <a:off x="6005001" y="4192440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5916986" y="4293096"/>
                  <a:ext cx="2975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/>
                          </a:rPr>
                          <m:t>𝜸</m:t>
                        </m:r>
                        <m:r>
                          <a:rPr lang="el-GR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r>
                          <a:rPr lang="el-GR" b="1" i="1" smtClean="0">
                            <a:latin typeface="Cambria Math"/>
                          </a:rPr>
                          <m:t>𝝅</m:t>
                        </m:r>
                        <m:r>
                          <a:rPr lang="el-GR" b="1" i="1" smtClean="0">
                            <a:latin typeface="Cambria Math"/>
                          </a:rPr>
                          <m:t>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,……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986" y="4293096"/>
                  <a:ext cx="297549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Ομάδα 176"/>
          <p:cNvGrpSpPr/>
          <p:nvPr/>
        </p:nvGrpSpPr>
        <p:grpSpPr>
          <a:xfrm>
            <a:off x="251520" y="4339881"/>
            <a:ext cx="8640960" cy="942327"/>
            <a:chOff x="251520" y="4339881"/>
            <a:chExt cx="8640960" cy="942327"/>
          </a:xfrm>
        </p:grpSpPr>
        <p:sp>
          <p:nvSpPr>
            <p:cNvPr id="148" name="Ορθογώνιο 147"/>
            <p:cNvSpPr/>
            <p:nvPr/>
          </p:nvSpPr>
          <p:spPr>
            <a:xfrm>
              <a:off x="6012160" y="4339881"/>
              <a:ext cx="2880320" cy="313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Ορθογώνιο 149"/>
                <p:cNvSpPr/>
                <p:nvPr/>
              </p:nvSpPr>
              <p:spPr>
                <a:xfrm>
                  <a:off x="251520" y="4663769"/>
                  <a:ext cx="1874167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𝝀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Ορθογώνιο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663769"/>
                  <a:ext cx="1874167" cy="6184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Ευθύγραμμο βέλος σύνδεσης 150"/>
            <p:cNvCxnSpPr/>
            <p:nvPr/>
          </p:nvCxnSpPr>
          <p:spPr>
            <a:xfrm flipH="1">
              <a:off x="863816" y="4509120"/>
              <a:ext cx="514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Ευθύγραμμο βέλος σύνδεσης 151"/>
            <p:cNvCxnSpPr/>
            <p:nvPr/>
          </p:nvCxnSpPr>
          <p:spPr>
            <a:xfrm rot="16200000" flipH="1">
              <a:off x="759693" y="4620445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Ομάδα 177"/>
          <p:cNvGrpSpPr/>
          <p:nvPr/>
        </p:nvGrpSpPr>
        <p:grpSpPr>
          <a:xfrm>
            <a:off x="384735" y="4685035"/>
            <a:ext cx="1616243" cy="440258"/>
            <a:chOff x="384735" y="4685035"/>
            <a:chExt cx="1616243" cy="440258"/>
          </a:xfrm>
        </p:grpSpPr>
        <p:cxnSp>
          <p:nvCxnSpPr>
            <p:cNvPr id="154" name="Ευθεία γραμμή σύνδεσης 153"/>
            <p:cNvCxnSpPr/>
            <p:nvPr/>
          </p:nvCxnSpPr>
          <p:spPr>
            <a:xfrm flipV="1">
              <a:off x="384735" y="4685035"/>
              <a:ext cx="194926" cy="2583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Ευθεία γραμμή σύνδεσης 155"/>
            <p:cNvCxnSpPr/>
            <p:nvPr/>
          </p:nvCxnSpPr>
          <p:spPr>
            <a:xfrm flipV="1">
              <a:off x="1806052" y="4866894"/>
              <a:ext cx="194926" cy="2583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Ορθογώνιο 156"/>
              <p:cNvSpPr/>
              <p:nvPr/>
            </p:nvSpPr>
            <p:spPr>
              <a:xfrm>
                <a:off x="2039462" y="4674245"/>
                <a:ext cx="1922256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1" i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7" name="Ορθογώνιο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62" y="4674245"/>
                <a:ext cx="1922256" cy="619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Ομάδα 179"/>
          <p:cNvGrpSpPr/>
          <p:nvPr/>
        </p:nvGrpSpPr>
        <p:grpSpPr>
          <a:xfrm>
            <a:off x="1270265" y="2658178"/>
            <a:ext cx="3083288" cy="1130862"/>
            <a:chOff x="1270265" y="2658178"/>
            <a:chExt cx="3083288" cy="1130862"/>
          </a:xfrm>
        </p:grpSpPr>
        <p:grpSp>
          <p:nvGrpSpPr>
            <p:cNvPr id="179" name="Ομάδα 178"/>
            <p:cNvGrpSpPr/>
            <p:nvPr/>
          </p:nvGrpSpPr>
          <p:grpSpPr>
            <a:xfrm>
              <a:off x="1270265" y="2658178"/>
              <a:ext cx="3083288" cy="1130862"/>
              <a:chOff x="1270265" y="2658178"/>
              <a:chExt cx="3083288" cy="1130862"/>
            </a:xfrm>
          </p:grpSpPr>
          <p:cxnSp>
            <p:nvCxnSpPr>
              <p:cNvPr id="158" name="Ευθεία γραμμή σύνδεσης 157"/>
              <p:cNvCxnSpPr/>
              <p:nvPr/>
            </p:nvCxnSpPr>
            <p:spPr>
              <a:xfrm>
                <a:off x="1270265" y="2738484"/>
                <a:ext cx="3083288" cy="60888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Ορθογώνιο 159"/>
              <p:cNvSpPr/>
              <p:nvPr/>
            </p:nvSpPr>
            <p:spPr>
              <a:xfrm>
                <a:off x="2246478" y="2658178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l-GR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l-GR" dirty="0"/>
              </a:p>
            </p:txBody>
          </p:sp>
          <p:sp>
            <p:nvSpPr>
              <p:cNvPr id="164" name="Ορθογώνιο 163"/>
              <p:cNvSpPr/>
              <p:nvPr/>
            </p:nvSpPr>
            <p:spPr>
              <a:xfrm>
                <a:off x="3563888" y="3450486"/>
                <a:ext cx="5180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l-GR" sz="1600" dirty="0"/>
              </a:p>
            </p:txBody>
          </p:sp>
          <p:sp>
            <p:nvSpPr>
              <p:cNvPr id="168" name="Ορθογώνιο 167"/>
              <p:cNvSpPr/>
              <p:nvPr/>
            </p:nvSpPr>
            <p:spPr>
              <a:xfrm>
                <a:off x="3991867" y="3110410"/>
                <a:ext cx="32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l-GR" dirty="0"/>
              </a:p>
            </p:txBody>
          </p:sp>
        </p:grpSp>
        <p:cxnSp>
          <p:nvCxnSpPr>
            <p:cNvPr id="161" name="Ευθύγραμμο βέλος σύνδεσης 160"/>
            <p:cNvCxnSpPr/>
            <p:nvPr/>
          </p:nvCxnSpPr>
          <p:spPr>
            <a:xfrm flipV="1">
              <a:off x="4046678" y="3401197"/>
              <a:ext cx="246331" cy="19734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Ορθογώνιο 168"/>
              <p:cNvSpPr/>
              <p:nvPr/>
            </p:nvSpPr>
            <p:spPr>
              <a:xfrm>
                <a:off x="107504" y="5301208"/>
                <a:ext cx="3441730" cy="619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𝝅</m:t>
                      </m:r>
                      <m:r>
                        <a:rPr lang="el-GR" b="1" i="1" smtClean="0">
                          <a:latin typeface="Cambria Math"/>
                        </a:rPr>
                        <m:t>.</m:t>
                      </m:r>
                      <m:r>
                        <a:rPr lang="el-GR" b="1" i="1" smtClean="0">
                          <a:latin typeface="Cambria Math"/>
                        </a:rPr>
                        <m:t>𝝌</m:t>
                      </m:r>
                      <m:r>
                        <a:rPr lang="el-GR" b="1" i="1" smtClean="0">
                          <a:latin typeface="Cambria Math"/>
                        </a:rPr>
                        <m:t>.     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1" i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func>
                      <m:r>
                        <a:rPr lang="el-GR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9" name="Ορθογώνιο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3441730" cy="619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/>
              <p:cNvSpPr txBox="1"/>
              <p:nvPr/>
            </p:nvSpPr>
            <p:spPr>
              <a:xfrm>
                <a:off x="2049579" y="5949280"/>
                <a:ext cx="2096984" cy="915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l-GR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func>
                      <m:r>
                        <a:rPr lang="el-G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9" y="5949280"/>
                <a:ext cx="2096984" cy="915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Δεξιό άγκιστρο 171"/>
          <p:cNvSpPr/>
          <p:nvPr/>
        </p:nvSpPr>
        <p:spPr>
          <a:xfrm>
            <a:off x="3981281" y="5445432"/>
            <a:ext cx="576000" cy="1332000"/>
          </a:xfrm>
          <a:prstGeom prst="rightBrace">
            <a:avLst>
              <a:gd name="adj1" fmla="val 2116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Ορθογώνιο 172"/>
              <p:cNvSpPr/>
              <p:nvPr/>
            </p:nvSpPr>
            <p:spPr>
              <a:xfrm>
                <a:off x="4597959" y="5762184"/>
                <a:ext cx="2074607" cy="963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73" name="Ορθογώνιο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59" y="5762184"/>
                <a:ext cx="2074607" cy="9637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/>
          <p:cNvSpPr txBox="1"/>
          <p:nvPr/>
        </p:nvSpPr>
        <p:spPr>
          <a:xfrm>
            <a:off x="6588224" y="5428381"/>
            <a:ext cx="255548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 το μήκος κύματος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γνωστό, τότε μπορούμε να υπολογίσουμε την απόσταση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των σχισμών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Ορθογώνιο 116"/>
              <p:cNvSpPr/>
              <p:nvPr/>
            </p:nvSpPr>
            <p:spPr>
              <a:xfrm>
                <a:off x="4718440" y="5837786"/>
                <a:ext cx="1581752" cy="8315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117" name="Ορθογώνιο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40" y="5837786"/>
                <a:ext cx="1581752" cy="8315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634671" y="5363924"/>
            <a:ext cx="1612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l-G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9" grpId="0"/>
      <p:bldP spid="171" grpId="0"/>
      <p:bldP spid="172" grpId="0" animBg="1"/>
      <p:bldP spid="173" grpId="0"/>
      <p:bldP spid="174" grpId="0" animBg="1"/>
      <p:bldP spid="1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620688"/>
                <a:ext cx="9144000" cy="172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𝚫𝛊𝛆𝛒𝛆</m:t>
                      </m:r>
                      <m:r>
                        <m:rPr>
                          <m:sty m:val="p"/>
                        </m:rP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ύ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𝛎𝛈𝛔𝛈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𝚺𝛘𝛆𝛔𝛈𝛓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𝑵</m:t>
                              </m:r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𝜸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𝜸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l-GR" sz="2000" b="1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Ό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𝛑𝛐𝛖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𝛃</m:t>
                              </m:r>
                            </m:e>
                          </m:func>
                        </m:num>
                        <m:den>
                          <m:r>
                            <a:rPr lang="el-GR" sz="20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𝛃</m:t>
                          </m:r>
                        </m:den>
                      </m:f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𝛋𝛂𝛊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𝛄</m:t>
                      </m:r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𝒌𝒅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144000" cy="1724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Πολύ Λεπτές Σχισμές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72261" y="2313056"/>
            <a:ext cx="4685867" cy="1440000"/>
            <a:chOff x="72261" y="2313056"/>
            <a:chExt cx="4685867" cy="1440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1" y="2313056"/>
              <a:ext cx="355172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3707904" y="2708920"/>
                  <a:ext cx="1050224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𝑵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2708920"/>
                  <a:ext cx="1050224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Ομάδα 19"/>
          <p:cNvGrpSpPr/>
          <p:nvPr/>
        </p:nvGrpSpPr>
        <p:grpSpPr>
          <a:xfrm>
            <a:off x="72260" y="3839782"/>
            <a:ext cx="4448589" cy="1440000"/>
            <a:chOff x="72260" y="3861048"/>
            <a:chExt cx="4448589" cy="1440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0" y="3861048"/>
              <a:ext cx="355172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667795" y="4423964"/>
                  <a:ext cx="853054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func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795" y="4423964"/>
                  <a:ext cx="853054" cy="375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Ομάδα 22"/>
          <p:cNvGrpSpPr/>
          <p:nvPr/>
        </p:nvGrpSpPr>
        <p:grpSpPr>
          <a:xfrm>
            <a:off x="76647" y="5373376"/>
            <a:ext cx="4681480" cy="1440000"/>
            <a:chOff x="76647" y="5373376"/>
            <a:chExt cx="4681480" cy="1440000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" y="5373376"/>
              <a:ext cx="354782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3707904" y="5747640"/>
                  <a:ext cx="1050223" cy="698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𝜸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𝜸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747640"/>
                  <a:ext cx="1050223" cy="69858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16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Ομάδα 41"/>
          <p:cNvGrpSpPr/>
          <p:nvPr/>
        </p:nvGrpSpPr>
        <p:grpSpPr>
          <a:xfrm>
            <a:off x="4572000" y="1180214"/>
            <a:ext cx="2160240" cy="3339171"/>
            <a:chOff x="4572000" y="1158948"/>
            <a:chExt cx="2160240" cy="3339171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4572000" y="1158948"/>
              <a:ext cx="1440000" cy="3339171"/>
              <a:chOff x="4716016" y="1158948"/>
              <a:chExt cx="1440000" cy="3339171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70302" y="2112405"/>
                <a:ext cx="3331428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Ελεύθερη σχεδίαση 36"/>
              <p:cNvSpPr/>
              <p:nvPr/>
            </p:nvSpPr>
            <p:spPr>
              <a:xfrm>
                <a:off x="4716016" y="1158948"/>
                <a:ext cx="1414130" cy="3338623"/>
              </a:xfrm>
              <a:custGeom>
                <a:avLst/>
                <a:gdLst>
                  <a:gd name="connsiteX0" fmla="*/ 0 w 1414130"/>
                  <a:gd name="connsiteY0" fmla="*/ 0 h 3338623"/>
                  <a:gd name="connsiteX1" fmla="*/ 1403497 w 1414130"/>
                  <a:gd name="connsiteY1" fmla="*/ 0 h 3338623"/>
                  <a:gd name="connsiteX2" fmla="*/ 1414130 w 1414130"/>
                  <a:gd name="connsiteY2" fmla="*/ 3338623 h 3338623"/>
                  <a:gd name="connsiteX3" fmla="*/ 10632 w 1414130"/>
                  <a:gd name="connsiteY3" fmla="*/ 3338623 h 3338623"/>
                  <a:gd name="connsiteX4" fmla="*/ 10632 w 1414130"/>
                  <a:gd name="connsiteY4" fmla="*/ 3338623 h 3338623"/>
                  <a:gd name="connsiteX5" fmla="*/ 10632 w 1414130"/>
                  <a:gd name="connsiteY5" fmla="*/ 3338623 h 333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4130" h="3338623">
                    <a:moveTo>
                      <a:pt x="0" y="0"/>
                    </a:moveTo>
                    <a:lnTo>
                      <a:pt x="1403497" y="0"/>
                    </a:lnTo>
                    <a:cubicBezTo>
                      <a:pt x="1407041" y="1112874"/>
                      <a:pt x="1410586" y="2225749"/>
                      <a:pt x="1414130" y="3338623"/>
                    </a:cubicBezTo>
                    <a:lnTo>
                      <a:pt x="10632" y="3338623"/>
                    </a:lnTo>
                    <a:lnTo>
                      <a:pt x="10632" y="3338623"/>
                    </a:lnTo>
                    <a:lnTo>
                      <a:pt x="10632" y="3338623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0" name="Ορθογώνιο 39"/>
            <p:cNvSpPr/>
            <p:nvPr/>
          </p:nvSpPr>
          <p:spPr>
            <a:xfrm>
              <a:off x="6201325" y="2802414"/>
              <a:ext cx="5309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φ)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Ευθεία γραμμή σύνδεσης 40"/>
            <p:cNvCxnSpPr/>
            <p:nvPr/>
          </p:nvCxnSpPr>
          <p:spPr>
            <a:xfrm>
              <a:off x="4756941" y="2853156"/>
              <a:ext cx="16561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Ομάδα 79"/>
          <p:cNvGrpSpPr/>
          <p:nvPr/>
        </p:nvGrpSpPr>
        <p:grpSpPr>
          <a:xfrm>
            <a:off x="1064874" y="1319870"/>
            <a:ext cx="3495251" cy="3060000"/>
            <a:chOff x="1064874" y="1319870"/>
            <a:chExt cx="3495251" cy="3060000"/>
          </a:xfrm>
        </p:grpSpPr>
        <p:cxnSp>
          <p:nvCxnSpPr>
            <p:cNvPr id="2" name="4 - Ευθεία γραμμή σύνδεσης"/>
            <p:cNvCxnSpPr/>
            <p:nvPr/>
          </p:nvCxnSpPr>
          <p:spPr>
            <a:xfrm>
              <a:off x="1403648" y="1578058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4 - Ευθεία γραμμή σύνδεσης"/>
            <p:cNvCxnSpPr/>
            <p:nvPr/>
          </p:nvCxnSpPr>
          <p:spPr>
            <a:xfrm>
              <a:off x="1403648" y="3299806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Ευθεία γραμμή σύνδεσης 4"/>
            <p:cNvCxnSpPr/>
            <p:nvPr/>
          </p:nvCxnSpPr>
          <p:spPr>
            <a:xfrm flipH="1">
              <a:off x="1403648" y="2874202"/>
              <a:ext cx="309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Ορθογώνιο 5"/>
            <p:cNvSpPr/>
            <p:nvPr/>
          </p:nvSpPr>
          <p:spPr>
            <a:xfrm>
              <a:off x="2627784" y="2876223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l-GR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&gt;&gt;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l-GR" i="1" dirty="0"/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 rot="5400000" flipH="1">
              <a:off x="953648" y="2798880"/>
              <a:ext cx="900000" cy="0"/>
            </a:xfrm>
            <a:prstGeom prst="line">
              <a:avLst/>
            </a:prstGeom>
            <a:ln w="38100">
              <a:solidFill>
                <a:srgbClr val="99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4 - Ευθεία γραμμή σύνδεσης"/>
            <p:cNvCxnSpPr/>
            <p:nvPr/>
          </p:nvCxnSpPr>
          <p:spPr>
            <a:xfrm>
              <a:off x="4560125" y="1319870"/>
              <a:ext cx="0" cy="3060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ύγραμμο βέλος σύνδεσης 60"/>
            <p:cNvCxnSpPr/>
            <p:nvPr/>
          </p:nvCxnSpPr>
          <p:spPr>
            <a:xfrm>
              <a:off x="1316523" y="2323573"/>
              <a:ext cx="0" cy="1796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ύγραμμο βέλος σύνδεσης 61"/>
            <p:cNvCxnSpPr/>
            <p:nvPr/>
          </p:nvCxnSpPr>
          <p:spPr>
            <a:xfrm flipV="1">
              <a:off x="1316523" y="2673295"/>
              <a:ext cx="0" cy="1796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Ορθογώνιο 62"/>
            <p:cNvSpPr/>
            <p:nvPr/>
          </p:nvSpPr>
          <p:spPr>
            <a:xfrm>
              <a:off x="1064874" y="241159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l-GR" dirty="0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323528" y="1321941"/>
            <a:ext cx="4229629" cy="3053796"/>
            <a:chOff x="323528" y="1321941"/>
            <a:chExt cx="4229629" cy="3053796"/>
          </a:xfrm>
        </p:grpSpPr>
        <p:cxnSp>
          <p:nvCxnSpPr>
            <p:cNvPr id="8" name="8 - Ευθύγραμμο βέλος σύνδεσης"/>
            <p:cNvCxnSpPr/>
            <p:nvPr/>
          </p:nvCxnSpPr>
          <p:spPr>
            <a:xfrm>
              <a:off x="323528" y="2372630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9 - Ευθύγραμμο βέλος σύνδεσης"/>
            <p:cNvCxnSpPr/>
            <p:nvPr/>
          </p:nvCxnSpPr>
          <p:spPr>
            <a:xfrm>
              <a:off x="323528" y="2516646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0 - Ευθύγραμμο βέλος σύνδεσης"/>
            <p:cNvCxnSpPr/>
            <p:nvPr/>
          </p:nvCxnSpPr>
          <p:spPr>
            <a:xfrm>
              <a:off x="323528" y="2660662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1 - Ευθύγραμμο βέλος σύνδεσης"/>
            <p:cNvCxnSpPr/>
            <p:nvPr/>
          </p:nvCxnSpPr>
          <p:spPr>
            <a:xfrm>
              <a:off x="323528" y="2804678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2 - Ευθύγραμμο βέλος σύνδεσης"/>
            <p:cNvCxnSpPr/>
            <p:nvPr/>
          </p:nvCxnSpPr>
          <p:spPr>
            <a:xfrm>
              <a:off x="323528" y="2948694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3 - Ευθύγραμμο βέλος σύνδεσης"/>
            <p:cNvCxnSpPr/>
            <p:nvPr/>
          </p:nvCxnSpPr>
          <p:spPr>
            <a:xfrm>
              <a:off x="323528" y="3092710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4 - Ευθύγραμμο βέλος σύνδεσης"/>
            <p:cNvCxnSpPr/>
            <p:nvPr/>
          </p:nvCxnSpPr>
          <p:spPr>
            <a:xfrm>
              <a:off x="323528" y="3236726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5 - Ευθύγραμμο βέλος σύνδεσης"/>
            <p:cNvCxnSpPr/>
            <p:nvPr/>
          </p:nvCxnSpPr>
          <p:spPr>
            <a:xfrm>
              <a:off x="323528" y="3380742"/>
              <a:ext cx="828000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4550734" y="2399638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4550734" y="3530484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4550734" y="2018316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4550734" y="1639433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4550734" y="3162234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4550734" y="3922423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4550734" y="2780928"/>
              <a:ext cx="0" cy="144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>
              <a:off x="4553157" y="1321941"/>
              <a:ext cx="0" cy="72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>
              <a:off x="4550734" y="4303737"/>
              <a:ext cx="0" cy="72000"/>
            </a:xfrm>
            <a:prstGeom prst="line">
              <a:avLst/>
            </a:prstGeom>
            <a:ln w="920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5496" y="4515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της εικόνας περίθλασης μονοχρωματικού φωτός σε φράγμα με Ν πολύ λεπτές σχισμές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4139952" y="420013"/>
            <a:ext cx="4177770" cy="1013861"/>
            <a:chOff x="4139952" y="532130"/>
            <a:chExt cx="4177770" cy="1013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Ορθογώνιο 15"/>
                <p:cNvSpPr/>
                <p:nvPr/>
              </p:nvSpPr>
              <p:spPr>
                <a:xfrm>
                  <a:off x="7092280" y="855333"/>
                  <a:ext cx="1204176" cy="6652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𝛃</m:t>
                                </m:r>
                              </m:e>
                            </m:func>
                          </m:num>
                          <m:den>
                            <m:r>
                              <a:rPr lang="el-GR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𝛃</m:t>
                            </m:r>
                          </m:den>
                        </m:f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Ορθογώνιο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855333"/>
                  <a:ext cx="1204176" cy="66524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Ορθογώνιο 17"/>
            <p:cNvSpPr/>
            <p:nvPr/>
          </p:nvSpPr>
          <p:spPr>
            <a:xfrm>
              <a:off x="4139952" y="532130"/>
              <a:ext cx="2664296" cy="4154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7" name="Ευθεία γραμμή σύνδεσης 26"/>
            <p:cNvCxnSpPr>
              <a:stCxn id="18" idx="2"/>
            </p:cNvCxnSpPr>
            <p:nvPr/>
          </p:nvCxnSpPr>
          <p:spPr>
            <a:xfrm>
              <a:off x="5472100" y="947629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rot="5400000">
              <a:off x="6289527" y="358763"/>
              <a:ext cx="0" cy="165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Ορθογώνιο 43"/>
            <p:cNvSpPr/>
            <p:nvPr/>
          </p:nvSpPr>
          <p:spPr>
            <a:xfrm>
              <a:off x="7113546" y="857978"/>
              <a:ext cx="1204176" cy="6880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2" name="Ομάδα 81"/>
          <p:cNvGrpSpPr/>
          <p:nvPr/>
        </p:nvGrpSpPr>
        <p:grpSpPr>
          <a:xfrm>
            <a:off x="6804248" y="1916832"/>
            <a:ext cx="2306850" cy="1491212"/>
            <a:chOff x="6804248" y="1916832"/>
            <a:chExt cx="2306850" cy="149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Ορθογώνιο 25"/>
                <p:cNvSpPr/>
                <p:nvPr/>
              </p:nvSpPr>
              <p:spPr>
                <a:xfrm>
                  <a:off x="6804248" y="1916832"/>
                  <a:ext cx="2306850" cy="698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sub>
                        </m:sSub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  <m: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𝜸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l-GR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𝜸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Ορθογώνιο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1916832"/>
                  <a:ext cx="2306850" cy="6985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6876256" y="2789605"/>
                  <a:ext cx="1555233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𝛄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2789605"/>
                  <a:ext cx="1555233" cy="6184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127264" y="4509120"/>
                <a:ext cx="4279377" cy="698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latin typeface="Cambria Math"/>
                            </a:rPr>
                            <m:t>𝝋</m:t>
                          </m:r>
                        </m:e>
                      </m:d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𝐦𝐚𝐱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𝛐𝛕𝛂𝛎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      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l-GR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l-GR" b="1" i="1">
                                  <a:latin typeface="Cambria Math"/>
                                </a:rPr>
                                <m:t>𝜸</m:t>
                              </m:r>
                            </m:e>
                          </m:func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→1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4" y="4509120"/>
                <a:ext cx="4279377" cy="6985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Ομάδα 82"/>
          <p:cNvGrpSpPr/>
          <p:nvPr/>
        </p:nvGrpSpPr>
        <p:grpSpPr>
          <a:xfrm>
            <a:off x="4550734" y="4538753"/>
            <a:ext cx="4651835" cy="618439"/>
            <a:chOff x="4550734" y="4538753"/>
            <a:chExt cx="4651835" cy="618439"/>
          </a:xfrm>
        </p:grpSpPr>
        <p:sp>
          <p:nvSpPr>
            <p:cNvPr id="32" name="TextBox 31"/>
            <p:cNvSpPr txBox="1"/>
            <p:nvPr/>
          </p:nvSpPr>
          <p:spPr>
            <a:xfrm>
              <a:off x="4550734" y="465313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  <a:endPara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Ορθογώνιο 45"/>
                <p:cNvSpPr/>
                <p:nvPr/>
              </p:nvSpPr>
              <p:spPr>
                <a:xfrm>
                  <a:off x="5004048" y="4538753"/>
                  <a:ext cx="4198521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𝛄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el-G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𝝀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,….</m:t>
                        </m:r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" name="Ορθογώνιο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4538753"/>
                  <a:ext cx="4198521" cy="6184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Ορθογώνιο 46"/>
              <p:cNvSpPr/>
              <p:nvPr/>
            </p:nvSpPr>
            <p:spPr>
              <a:xfrm>
                <a:off x="5034484" y="4532270"/>
                <a:ext cx="4096417" cy="6365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    </m:t>
                      </m:r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l-G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𝝅</m:t>
                      </m:r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⇒</m:t>
                      </m:r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Ορθογώνιο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484" y="4532270"/>
                <a:ext cx="4096417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Ομάδα 59"/>
          <p:cNvGrpSpPr/>
          <p:nvPr/>
        </p:nvGrpSpPr>
        <p:grpSpPr>
          <a:xfrm>
            <a:off x="5585034" y="4541873"/>
            <a:ext cx="1579254" cy="480619"/>
            <a:chOff x="5599743" y="4746410"/>
            <a:chExt cx="1579254" cy="480619"/>
          </a:xfrm>
          <a:solidFill>
            <a:schemeClr val="bg1"/>
          </a:solidFill>
        </p:grpSpPr>
        <p:cxnSp>
          <p:nvCxnSpPr>
            <p:cNvPr id="34" name="Ευθεία γραμμή σύνδεσης 33"/>
            <p:cNvCxnSpPr/>
            <p:nvPr/>
          </p:nvCxnSpPr>
          <p:spPr>
            <a:xfrm flipH="1">
              <a:off x="5599743" y="4746410"/>
              <a:ext cx="139095" cy="306953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 flipH="1">
              <a:off x="7039902" y="4920076"/>
              <a:ext cx="139095" cy="306953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Ομάδα 32"/>
          <p:cNvGrpSpPr/>
          <p:nvPr/>
        </p:nvGrpSpPr>
        <p:grpSpPr>
          <a:xfrm>
            <a:off x="5817402" y="1535526"/>
            <a:ext cx="690192" cy="2582777"/>
            <a:chOff x="5817402" y="1535526"/>
            <a:chExt cx="690192" cy="2582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5820622" y="2636912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>
                            <a:latin typeface="Cambria Math"/>
                          </a:rPr>
                          <m:t>𝒏</m:t>
                        </m:r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r>
                          <a:rPr lang="en-US" sz="1400" b="1" i="1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35" name="Ορθογώνιο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0622" y="2636912"/>
                  <a:ext cx="681982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Ορθογώνιο 48"/>
                <p:cNvSpPr/>
                <p:nvPr/>
              </p:nvSpPr>
              <p:spPr>
                <a:xfrm>
                  <a:off x="5817402" y="2298358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9" name="Ορθογώνιο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402" y="2298358"/>
                  <a:ext cx="681982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Ορθογώνιο 49"/>
                <p:cNvSpPr/>
                <p:nvPr/>
              </p:nvSpPr>
              <p:spPr>
                <a:xfrm>
                  <a:off x="5825612" y="3050337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0" name="Ορθογώνιο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612" y="3050337"/>
                  <a:ext cx="681982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Ορθογώνιο 50"/>
                <p:cNvSpPr/>
                <p:nvPr/>
              </p:nvSpPr>
              <p:spPr>
                <a:xfrm>
                  <a:off x="5822063" y="1916832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1" name="Ορθογώνιο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063" y="1916832"/>
                  <a:ext cx="681982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Ορθογώνιο 51"/>
                <p:cNvSpPr/>
                <p:nvPr/>
              </p:nvSpPr>
              <p:spPr>
                <a:xfrm>
                  <a:off x="5822063" y="3429000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2" name="Ορθογώνιο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063" y="3429000"/>
                  <a:ext cx="681982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Ορθογώνιο 52"/>
                <p:cNvSpPr/>
                <p:nvPr/>
              </p:nvSpPr>
              <p:spPr>
                <a:xfrm>
                  <a:off x="5822063" y="1535526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3" name="Ορθογώνιο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063" y="1535526"/>
                  <a:ext cx="681982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Ορθογώνιο 53"/>
                <p:cNvSpPr/>
                <p:nvPr/>
              </p:nvSpPr>
              <p:spPr>
                <a:xfrm>
                  <a:off x="5822063" y="3810526"/>
                  <a:ext cx="6819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4" name="Ορθογώνιο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063" y="3810526"/>
                  <a:ext cx="681982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61527" y="5164340"/>
                <a:ext cx="3539687" cy="619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     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,….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27" y="5164340"/>
                <a:ext cx="3539687" cy="6191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Ομάδα 55"/>
          <p:cNvGrpSpPr/>
          <p:nvPr/>
        </p:nvGrpSpPr>
        <p:grpSpPr>
          <a:xfrm>
            <a:off x="35496" y="1711433"/>
            <a:ext cx="4464496" cy="5101943"/>
            <a:chOff x="35496" y="1711433"/>
            <a:chExt cx="4464496" cy="5101943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1434363" y="1711433"/>
              <a:ext cx="3065629" cy="1181612"/>
              <a:chOff x="1434363" y="1711433"/>
              <a:chExt cx="3065629" cy="1181612"/>
            </a:xfrm>
          </p:grpSpPr>
          <p:cxnSp>
            <p:nvCxnSpPr>
              <p:cNvPr id="65" name="Ευθεία γραμμή σύνδεσης 64"/>
              <p:cNvCxnSpPr/>
              <p:nvPr/>
            </p:nvCxnSpPr>
            <p:spPr>
              <a:xfrm flipV="1">
                <a:off x="1434363" y="1711433"/>
                <a:ext cx="3065285" cy="115619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Ορθογώνιο 65"/>
              <p:cNvSpPr/>
              <p:nvPr/>
            </p:nvSpPr>
            <p:spPr>
              <a:xfrm>
                <a:off x="1979712" y="2523713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dirty="0"/>
              </a:p>
            </p:txBody>
          </p:sp>
          <p:cxnSp>
            <p:nvCxnSpPr>
              <p:cNvPr id="68" name="Ευθύγραμμο βέλος σύνδεσης 67"/>
              <p:cNvCxnSpPr/>
              <p:nvPr/>
            </p:nvCxnSpPr>
            <p:spPr>
              <a:xfrm>
                <a:off x="4438540" y="1732699"/>
                <a:ext cx="0" cy="112435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Ορθογώνιο 68"/>
              <p:cNvSpPr/>
              <p:nvPr/>
            </p:nvSpPr>
            <p:spPr>
              <a:xfrm>
                <a:off x="4211992" y="2113692"/>
                <a:ext cx="28800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5496" y="5898125"/>
                  <a:ext cx="3506024" cy="915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    ⇒   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l-GR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l-GR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l-GR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𝑳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5898125"/>
                  <a:ext cx="3506024" cy="91525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Ομάδα 83"/>
          <p:cNvGrpSpPr/>
          <p:nvPr/>
        </p:nvGrpSpPr>
        <p:grpSpPr>
          <a:xfrm>
            <a:off x="1331639" y="5805263"/>
            <a:ext cx="2520000" cy="1008000"/>
            <a:chOff x="1331639" y="5805263"/>
            <a:chExt cx="2520000" cy="1008000"/>
          </a:xfrm>
        </p:grpSpPr>
        <p:sp>
          <p:nvSpPr>
            <p:cNvPr id="76" name="Ορθογώνιο 75"/>
            <p:cNvSpPr/>
            <p:nvPr/>
          </p:nvSpPr>
          <p:spPr>
            <a:xfrm>
              <a:off x="1331639" y="5805263"/>
              <a:ext cx="2088000" cy="100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8" name="Ευθύγραμμο βέλος σύνδεσης 77"/>
            <p:cNvCxnSpPr/>
            <p:nvPr/>
          </p:nvCxnSpPr>
          <p:spPr>
            <a:xfrm>
              <a:off x="3419639" y="6309263"/>
              <a:ext cx="4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3851920" y="5877272"/>
                <a:ext cx="1802096" cy="9637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77272"/>
                <a:ext cx="1802096" cy="96372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Ομάδα 54"/>
          <p:cNvGrpSpPr/>
          <p:nvPr/>
        </p:nvGrpSpPr>
        <p:grpSpPr>
          <a:xfrm>
            <a:off x="5652120" y="5777388"/>
            <a:ext cx="3458976" cy="1107996"/>
            <a:chOff x="5652120" y="5777388"/>
            <a:chExt cx="3458976" cy="1107996"/>
          </a:xfrm>
        </p:grpSpPr>
        <p:cxnSp>
          <p:nvCxnSpPr>
            <p:cNvPr id="73" name="Ευθύγραμμο βέλος σύνδεσης 72"/>
            <p:cNvCxnSpPr/>
            <p:nvPr/>
          </p:nvCxnSpPr>
          <p:spPr>
            <a:xfrm>
              <a:off x="5652120" y="6355750"/>
              <a:ext cx="50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84167" y="5777388"/>
              <a:ext cx="30269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Δυνατότητα υπολογισμού μήκους κύματος </a:t>
              </a:r>
              <a:r>
                <a:rPr lang="el-GR" sz="2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l-GR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ή της σταθεράς φράγματος </a:t>
              </a:r>
              <a:r>
                <a:rPr lang="en-US" sz="24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l-GR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9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  <p:bldP spid="70" grpId="0" animBg="1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777" y="-27384"/>
            <a:ext cx="646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Περίθλαση Φωτός σε Κυκλική Οπή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Ομάδα 46"/>
          <p:cNvGrpSpPr/>
          <p:nvPr/>
        </p:nvGrpSpPr>
        <p:grpSpPr>
          <a:xfrm>
            <a:off x="-36512" y="738282"/>
            <a:ext cx="8849744" cy="3050758"/>
            <a:chOff x="-36512" y="738282"/>
            <a:chExt cx="8849744" cy="3050758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-36512" y="738282"/>
              <a:ext cx="8849744" cy="3050758"/>
              <a:chOff x="-36512" y="738282"/>
              <a:chExt cx="8849744" cy="3050758"/>
            </a:xfrm>
          </p:grpSpPr>
          <p:grpSp>
            <p:nvGrpSpPr>
              <p:cNvPr id="42" name="Ομάδα 41"/>
              <p:cNvGrpSpPr/>
              <p:nvPr/>
            </p:nvGrpSpPr>
            <p:grpSpPr>
              <a:xfrm>
                <a:off x="-36512" y="738282"/>
                <a:ext cx="4609339" cy="3050758"/>
                <a:chOff x="-36512" y="738282"/>
                <a:chExt cx="4609339" cy="3050758"/>
              </a:xfrm>
            </p:grpSpPr>
            <p:grpSp>
              <p:nvGrpSpPr>
                <p:cNvPr id="41" name="Ομάδα 40"/>
                <p:cNvGrpSpPr/>
                <p:nvPr/>
              </p:nvGrpSpPr>
              <p:grpSpPr>
                <a:xfrm>
                  <a:off x="-36512" y="738282"/>
                  <a:ext cx="4609339" cy="3050758"/>
                  <a:chOff x="-36512" y="738282"/>
                  <a:chExt cx="4609339" cy="3050758"/>
                </a:xfrm>
              </p:grpSpPr>
              <p:grpSp>
                <p:nvGrpSpPr>
                  <p:cNvPr id="32" name="Ομάδα 31"/>
                  <p:cNvGrpSpPr/>
                  <p:nvPr/>
                </p:nvGrpSpPr>
                <p:grpSpPr>
                  <a:xfrm>
                    <a:off x="792541" y="738282"/>
                    <a:ext cx="3780286" cy="3050758"/>
                    <a:chOff x="792541" y="738282"/>
                    <a:chExt cx="3780286" cy="3050758"/>
                  </a:xfrm>
                </p:grpSpPr>
                <p:sp>
                  <p:nvSpPr>
                    <p:cNvPr id="4" name="Παραλληλόγραμμο 3"/>
                    <p:cNvSpPr/>
                    <p:nvPr/>
                  </p:nvSpPr>
                  <p:spPr>
                    <a:xfrm rot="16200000">
                      <a:off x="2183352" y="1399565"/>
                      <a:ext cx="3050758" cy="1728192"/>
                    </a:xfrm>
                    <a:prstGeom prst="parallelogram">
                      <a:avLst>
                        <a:gd name="adj" fmla="val 34524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3" name="Παραλληλόγραμμο 2"/>
                    <p:cNvSpPr/>
                    <p:nvPr/>
                  </p:nvSpPr>
                  <p:spPr>
                    <a:xfrm rot="16200000">
                      <a:off x="601594" y="2550563"/>
                      <a:ext cx="1296294" cy="914400"/>
                    </a:xfrm>
                    <a:prstGeom prst="parallelogram">
                      <a:avLst>
                        <a:gd name="adj" fmla="val 34524"/>
                      </a:avLst>
                    </a:prstGeom>
                    <a:solidFill>
                      <a:srgbClr val="993300"/>
                    </a:solidFill>
                    <a:ln>
                      <a:solidFill>
                        <a:srgbClr val="9933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7" name="Ευθύγραμμο βέλος σύνδεσης 6"/>
                    <p:cNvCxnSpPr/>
                    <p:nvPr/>
                  </p:nvCxnSpPr>
                  <p:spPr>
                    <a:xfrm flipV="1">
                      <a:off x="1403648" y="2203426"/>
                      <a:ext cx="2215497" cy="773209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-36512" y="1898248"/>
                    <a:ext cx="20072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Διάμετρος Οπής </a:t>
                    </a:r>
                    <a:r>
                      <a:rPr lang="en-US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2230046" y="2555612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endParaRPr lang="el-GR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004048" y="1763524"/>
                <a:ext cx="3809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Απόσταση οθόνης από οπή = 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l-GR" sz="20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&gt;&gt;</a:t>
                </a:r>
                <a:r>
                  <a:rPr lang="en-US" sz="20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endParaRPr lang="el-GR" sz="2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Έλλειψη 4"/>
            <p:cNvSpPr/>
            <p:nvPr/>
          </p:nvSpPr>
          <p:spPr>
            <a:xfrm>
              <a:off x="1164013" y="2903022"/>
              <a:ext cx="15087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4" name="Ομάδα 43"/>
          <p:cNvGrpSpPr/>
          <p:nvPr/>
        </p:nvGrpSpPr>
        <p:grpSpPr>
          <a:xfrm>
            <a:off x="162761" y="1314827"/>
            <a:ext cx="4123424" cy="2122702"/>
            <a:chOff x="162761" y="1314827"/>
            <a:chExt cx="4123424" cy="2122702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2949363" y="1314827"/>
              <a:ext cx="1336822" cy="1832027"/>
              <a:chOff x="2949363" y="1314827"/>
              <a:chExt cx="1336822" cy="1832027"/>
            </a:xfrm>
          </p:grpSpPr>
          <p:sp>
            <p:nvSpPr>
              <p:cNvPr id="17" name="Έλλειψη 16"/>
              <p:cNvSpPr/>
              <p:nvPr/>
            </p:nvSpPr>
            <p:spPr>
              <a:xfrm>
                <a:off x="3426853" y="1883426"/>
                <a:ext cx="381991" cy="6774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Κουλούρα 18"/>
              <p:cNvSpPr/>
              <p:nvPr/>
            </p:nvSpPr>
            <p:spPr>
              <a:xfrm>
                <a:off x="3235857" y="1654397"/>
                <a:ext cx="763983" cy="1145144"/>
              </a:xfrm>
              <a:prstGeom prst="donut">
                <a:avLst>
                  <a:gd name="adj" fmla="val 10696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Κουλούρα 19"/>
              <p:cNvSpPr/>
              <p:nvPr/>
            </p:nvSpPr>
            <p:spPr>
              <a:xfrm>
                <a:off x="3088173" y="1487947"/>
                <a:ext cx="1050360" cy="1488688"/>
              </a:xfrm>
              <a:prstGeom prst="donut">
                <a:avLst>
                  <a:gd name="adj" fmla="val 3137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Κουλούρα 20"/>
              <p:cNvSpPr/>
              <p:nvPr/>
            </p:nvSpPr>
            <p:spPr>
              <a:xfrm>
                <a:off x="2949363" y="1314827"/>
                <a:ext cx="1336822" cy="1832027"/>
              </a:xfrm>
              <a:prstGeom prst="donut">
                <a:avLst>
                  <a:gd name="adj" fmla="val 3137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Ομάδα 36"/>
            <p:cNvGrpSpPr/>
            <p:nvPr/>
          </p:nvGrpSpPr>
          <p:grpSpPr>
            <a:xfrm>
              <a:off x="162761" y="2904540"/>
              <a:ext cx="1153648" cy="532989"/>
              <a:chOff x="162761" y="2904540"/>
              <a:chExt cx="1153648" cy="532989"/>
            </a:xfrm>
          </p:grpSpPr>
          <p:cxnSp>
            <p:nvCxnSpPr>
              <p:cNvPr id="10" name="Ευθεία γραμμή σύνδεσης 9"/>
              <p:cNvCxnSpPr/>
              <p:nvPr/>
            </p:nvCxnSpPr>
            <p:spPr>
              <a:xfrm flipV="1">
                <a:off x="205478" y="2904540"/>
                <a:ext cx="1056509" cy="356694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/>
              <p:nvPr/>
            </p:nvCxnSpPr>
            <p:spPr>
              <a:xfrm flipV="1">
                <a:off x="171292" y="3012931"/>
                <a:ext cx="1056509" cy="356694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/>
              <p:cNvCxnSpPr/>
              <p:nvPr/>
            </p:nvCxnSpPr>
            <p:spPr>
              <a:xfrm flipV="1">
                <a:off x="259900" y="3033335"/>
                <a:ext cx="1056509" cy="356694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256633" y="3080835"/>
                <a:ext cx="1056509" cy="356694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162761" y="2964673"/>
                <a:ext cx="1056509" cy="356694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9512" y="5365533"/>
                <a:ext cx="2255939" cy="62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65533"/>
                <a:ext cx="2255939" cy="621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79512" y="4076827"/>
                <a:ext cx="1971885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𝟐𝟐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6827"/>
                <a:ext cx="1971885" cy="675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Ομάδα 45"/>
          <p:cNvGrpSpPr/>
          <p:nvPr/>
        </p:nvGrpSpPr>
        <p:grpSpPr>
          <a:xfrm>
            <a:off x="3540562" y="1821228"/>
            <a:ext cx="5195341" cy="774454"/>
            <a:chOff x="3540562" y="1821228"/>
            <a:chExt cx="5195341" cy="774454"/>
          </a:xfrm>
        </p:grpSpPr>
        <p:sp>
          <p:nvSpPr>
            <p:cNvPr id="26" name="TextBox 25"/>
            <p:cNvSpPr txBox="1"/>
            <p:nvPr/>
          </p:nvSpPr>
          <p:spPr>
            <a:xfrm>
              <a:off x="5004048" y="2195572"/>
              <a:ext cx="3731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Ακτίνα 1</a:t>
              </a:r>
              <a:r>
                <a:rPr lang="el-GR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ου</a:t>
              </a:r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σκοτεινού δακτυλίου </a:t>
              </a:r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3613353" y="1821228"/>
              <a:ext cx="0" cy="3821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40562" y="18230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1384774" y="1821228"/>
            <a:ext cx="2243905" cy="1163849"/>
            <a:chOff x="1384774" y="1821228"/>
            <a:chExt cx="2243905" cy="1163849"/>
          </a:xfrm>
        </p:grpSpPr>
        <p:sp>
          <p:nvSpPr>
            <p:cNvPr id="6" name="TextBox 5"/>
            <p:cNvSpPr txBox="1"/>
            <p:nvPr/>
          </p:nvSpPr>
          <p:spPr>
            <a:xfrm>
              <a:off x="2298848" y="226758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</a:p>
          </p:txBody>
        </p:sp>
        <p:grpSp>
          <p:nvGrpSpPr>
            <p:cNvPr id="40" name="Ομάδα 39"/>
            <p:cNvGrpSpPr/>
            <p:nvPr/>
          </p:nvGrpSpPr>
          <p:grpSpPr>
            <a:xfrm>
              <a:off x="1384774" y="1821228"/>
              <a:ext cx="2243905" cy="1163849"/>
              <a:chOff x="1384774" y="1821228"/>
              <a:chExt cx="2243905" cy="1163849"/>
            </a:xfrm>
          </p:grpSpPr>
          <p:cxnSp>
            <p:nvCxnSpPr>
              <p:cNvPr id="25" name="Ευθεία γραμμή σύνδεσης 24"/>
              <p:cNvCxnSpPr/>
              <p:nvPr/>
            </p:nvCxnSpPr>
            <p:spPr>
              <a:xfrm flipV="1">
                <a:off x="1706941" y="1821228"/>
                <a:ext cx="1921738" cy="919050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Ευθύγραμμο βέλος σύνδεσης 38"/>
              <p:cNvCxnSpPr/>
              <p:nvPr/>
            </p:nvCxnSpPr>
            <p:spPr>
              <a:xfrm flipV="1">
                <a:off x="1384774" y="2211868"/>
                <a:ext cx="2215497" cy="77320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Ομάδα 33"/>
          <p:cNvGrpSpPr/>
          <p:nvPr/>
        </p:nvGrpSpPr>
        <p:grpSpPr>
          <a:xfrm>
            <a:off x="2450053" y="4149080"/>
            <a:ext cx="2553995" cy="1879891"/>
            <a:chOff x="4138533" y="4213405"/>
            <a:chExt cx="2553995" cy="1879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Ορθογώνιο 11"/>
                <p:cNvSpPr/>
                <p:nvPr/>
              </p:nvSpPr>
              <p:spPr>
                <a:xfrm>
                  <a:off x="4854140" y="4773567"/>
                  <a:ext cx="1838388" cy="8156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den>
                        </m:f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𝟐𝟐</m:t>
                        </m:r>
                        <m:f>
                          <m:fPr>
                            <m:ctrlPr>
                              <a:rPr lang="el-G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𝝀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𝑫</m:t>
                            </m:r>
                          </m:den>
                        </m:f>
                      </m:oMath>
                    </m:oMathPara>
                  </a14:m>
                  <a:endParaRPr lang="el-GR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Ορθογώνιο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4140" y="4773567"/>
                  <a:ext cx="1838388" cy="8156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Ομάδα 32"/>
            <p:cNvGrpSpPr/>
            <p:nvPr/>
          </p:nvGrpSpPr>
          <p:grpSpPr>
            <a:xfrm>
              <a:off x="4138533" y="4213405"/>
              <a:ext cx="649459" cy="1879891"/>
              <a:chOff x="4138533" y="4213405"/>
              <a:chExt cx="649459" cy="1879891"/>
            </a:xfrm>
          </p:grpSpPr>
          <p:sp>
            <p:nvSpPr>
              <p:cNvPr id="28" name="Δεξί άγκιστρο 27"/>
              <p:cNvSpPr/>
              <p:nvPr/>
            </p:nvSpPr>
            <p:spPr>
              <a:xfrm>
                <a:off x="4138533" y="4213405"/>
                <a:ext cx="434294" cy="1879891"/>
              </a:xfrm>
              <a:prstGeom prst="rightBrace">
                <a:avLst>
                  <a:gd name="adj1" fmla="val 17903"/>
                  <a:gd name="adj2" fmla="val 5000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1" name="Ευθύγραμμο βέλος σύνδεσης 30"/>
              <p:cNvCxnSpPr/>
              <p:nvPr/>
            </p:nvCxnSpPr>
            <p:spPr>
              <a:xfrm>
                <a:off x="4499992" y="5145617"/>
                <a:ext cx="288000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>
            <a:off x="226673" y="4973106"/>
            <a:ext cx="211307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 </a:t>
            </a:r>
            <a:r>
              <a:rPr lang="el-GR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Ομάδα 35"/>
          <p:cNvGrpSpPr/>
          <p:nvPr/>
        </p:nvGrpSpPr>
        <p:grpSpPr>
          <a:xfrm>
            <a:off x="5076056" y="4211482"/>
            <a:ext cx="2290239" cy="1558155"/>
            <a:chOff x="5076056" y="4211482"/>
            <a:chExt cx="2290239" cy="15581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655699" y="4211482"/>
                  <a:ext cx="1710596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  <m:r>
                          <a:rPr lang="el-GR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𝝀</m:t>
                        </m:r>
                      </m:oMath>
                    </m:oMathPara>
                  </a14:m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699" y="4211482"/>
                  <a:ext cx="1710596" cy="6665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Δεξί άγκιστρο 51"/>
            <p:cNvSpPr/>
            <p:nvPr/>
          </p:nvSpPr>
          <p:spPr>
            <a:xfrm flipH="1">
              <a:off x="5076056" y="4581128"/>
              <a:ext cx="434294" cy="1188509"/>
            </a:xfrm>
            <a:prstGeom prst="rightBrace">
              <a:avLst>
                <a:gd name="adj1" fmla="val 17903"/>
                <a:gd name="adj2" fmla="val 5000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5652120" y="5282751"/>
                <a:ext cx="1710596" cy="721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𝟐𝟐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282751"/>
                <a:ext cx="1710596" cy="721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50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827584" y="-27384"/>
            <a:ext cx="77724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ΑΡΧΗ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HUYGENS</a:t>
            </a:r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Επίπεδο Κύμα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21628" y="477457"/>
            <a:ext cx="2016224" cy="6263911"/>
            <a:chOff x="107504" y="477457"/>
            <a:chExt cx="2016224" cy="6263911"/>
          </a:xfrm>
        </p:grpSpPr>
        <p:cxnSp>
          <p:nvCxnSpPr>
            <p:cNvPr id="16" name="17 - Ευθύγραμμο βέλος σύνδεσης"/>
            <p:cNvCxnSpPr/>
            <p:nvPr/>
          </p:nvCxnSpPr>
          <p:spPr>
            <a:xfrm rot="5400000">
              <a:off x="-890945" y="4221368"/>
              <a:ext cx="5040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3 - Ευθύγραμμο βέλος σύνδεσης"/>
            <p:cNvCxnSpPr/>
            <p:nvPr/>
          </p:nvCxnSpPr>
          <p:spPr>
            <a:xfrm>
              <a:off x="1331640" y="1400787"/>
              <a:ext cx="233440" cy="300581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39 - TextBox"/>
            <p:cNvSpPr txBox="1"/>
            <p:nvPr/>
          </p:nvSpPr>
          <p:spPr>
            <a:xfrm>
              <a:off x="107504" y="477457"/>
              <a:ext cx="20162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Μέτωπο </a:t>
              </a:r>
            </a:p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Επίπεδου Κύματος</a:t>
              </a:r>
              <a:endPara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2123552" y="1437744"/>
            <a:ext cx="6840304" cy="4666669"/>
            <a:chOff x="2123552" y="1437744"/>
            <a:chExt cx="6840304" cy="4666669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2123552" y="2469584"/>
              <a:ext cx="85858" cy="3634829"/>
              <a:chOff x="1609428" y="2469584"/>
              <a:chExt cx="85858" cy="3634829"/>
            </a:xfrm>
          </p:grpSpPr>
          <p:grpSp>
            <p:nvGrpSpPr>
              <p:cNvPr id="24" name="Ομάδα 23"/>
              <p:cNvGrpSpPr/>
              <p:nvPr/>
            </p:nvGrpSpPr>
            <p:grpSpPr>
              <a:xfrm>
                <a:off x="1619672" y="3949738"/>
                <a:ext cx="72008" cy="1584483"/>
                <a:chOff x="1619672" y="2532093"/>
                <a:chExt cx="72008" cy="1584483"/>
              </a:xfrm>
            </p:grpSpPr>
            <p:sp>
              <p:nvSpPr>
                <p:cNvPr id="25" name="Έλλειψη 24"/>
                <p:cNvSpPr/>
                <p:nvPr/>
              </p:nvSpPr>
              <p:spPr>
                <a:xfrm>
                  <a:off x="1619672" y="2532093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" name="Έλλειψη 25"/>
                <p:cNvSpPr/>
                <p:nvPr/>
              </p:nvSpPr>
              <p:spPr>
                <a:xfrm>
                  <a:off x="1619672" y="302308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" name="Έλλειψη 26"/>
                <p:cNvSpPr/>
                <p:nvPr/>
              </p:nvSpPr>
              <p:spPr>
                <a:xfrm>
                  <a:off x="1619672" y="3546890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" name="Έλλειψη 27"/>
                <p:cNvSpPr/>
                <p:nvPr/>
              </p:nvSpPr>
              <p:spPr>
                <a:xfrm>
                  <a:off x="1619672" y="404457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54" name="Ομάδα 53"/>
              <p:cNvGrpSpPr/>
              <p:nvPr/>
            </p:nvGrpSpPr>
            <p:grpSpPr>
              <a:xfrm>
                <a:off x="1623278" y="2469584"/>
                <a:ext cx="72008" cy="1093490"/>
                <a:chOff x="1619672" y="3023086"/>
                <a:chExt cx="72008" cy="1093490"/>
              </a:xfrm>
            </p:grpSpPr>
            <p:sp>
              <p:nvSpPr>
                <p:cNvPr id="56" name="Έλλειψη 55"/>
                <p:cNvSpPr/>
                <p:nvPr/>
              </p:nvSpPr>
              <p:spPr>
                <a:xfrm>
                  <a:off x="1619672" y="302308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7" name="Έλλειψη 56"/>
                <p:cNvSpPr/>
                <p:nvPr/>
              </p:nvSpPr>
              <p:spPr>
                <a:xfrm>
                  <a:off x="1619672" y="3546890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8" name="Έλλειψη 57"/>
                <p:cNvSpPr/>
                <p:nvPr/>
              </p:nvSpPr>
              <p:spPr>
                <a:xfrm>
                  <a:off x="1619672" y="404457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65" name="Έλλειψη 64"/>
              <p:cNvSpPr/>
              <p:nvPr/>
            </p:nvSpPr>
            <p:spPr>
              <a:xfrm>
                <a:off x="1609428" y="6032413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91880" y="1437744"/>
              <a:ext cx="54719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σημείο ενός μετώπου κύματος μπορεί να θεωρηθεί ως μια δευτερογενής πηγή σφαιρικού κύματος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της οποίας η συχνότητα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το μήκος κύματος λ είναι ίδια με αυτά της φωτεινής δέσμης.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6656" y="2492896"/>
            <a:ext cx="2097140" cy="3561752"/>
            <a:chOff x="36656" y="2492896"/>
            <a:chExt cx="2097140" cy="3561752"/>
          </a:xfrm>
        </p:grpSpPr>
        <p:grpSp>
          <p:nvGrpSpPr>
            <p:cNvPr id="104" name="Ομάδα 103"/>
            <p:cNvGrpSpPr/>
            <p:nvPr/>
          </p:nvGrpSpPr>
          <p:grpSpPr>
            <a:xfrm>
              <a:off x="539552" y="2492896"/>
              <a:ext cx="1594244" cy="3561752"/>
              <a:chOff x="25428" y="2492896"/>
              <a:chExt cx="1594244" cy="3561752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35624" y="2492896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Ευθύγραμμο βέλος σύνδεσης 91"/>
              <p:cNvCxnSpPr/>
              <p:nvPr/>
            </p:nvCxnSpPr>
            <p:spPr>
              <a:xfrm>
                <a:off x="35496" y="302567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Ευθύγραμμο βέλος σύνδεσης 92"/>
              <p:cNvCxnSpPr/>
              <p:nvPr/>
            </p:nvCxnSpPr>
            <p:spPr>
              <a:xfrm>
                <a:off x="35625" y="351025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Ευθύγραμμο βέλος σύνδεσης 93"/>
              <p:cNvCxnSpPr/>
              <p:nvPr/>
            </p:nvCxnSpPr>
            <p:spPr>
              <a:xfrm>
                <a:off x="35625" y="398131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Ευθύγραμμο βέλος σύνδεσης 94"/>
              <p:cNvCxnSpPr/>
              <p:nvPr/>
            </p:nvCxnSpPr>
            <p:spPr>
              <a:xfrm>
                <a:off x="35672" y="4473495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Ευθύγραμμο βέλος σύνδεσης 95"/>
              <p:cNvCxnSpPr/>
              <p:nvPr/>
            </p:nvCxnSpPr>
            <p:spPr>
              <a:xfrm>
                <a:off x="25428" y="4989426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Ευθύγραμμο βέλος σύνδεσης 96"/>
              <p:cNvCxnSpPr/>
              <p:nvPr/>
            </p:nvCxnSpPr>
            <p:spPr>
              <a:xfrm>
                <a:off x="35584" y="5482761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Ευθύγραμμο βέλος σύνδεσης 97"/>
              <p:cNvCxnSpPr/>
              <p:nvPr/>
            </p:nvCxnSpPr>
            <p:spPr>
              <a:xfrm>
                <a:off x="35496" y="6054648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39 - TextBox"/>
            <p:cNvSpPr txBox="1"/>
            <p:nvPr/>
          </p:nvSpPr>
          <p:spPr>
            <a:xfrm rot="16200000">
              <a:off x="-881200" y="4058824"/>
              <a:ext cx="22358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Φωτεινή </a:t>
              </a:r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δέσμη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3491880" y="3093928"/>
            <a:ext cx="547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Όλες οι δευτερογενείς πηγές σφαιρικού ενός μετώπου κύματος έχουν την ίδια φάση.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601447" y="1929267"/>
            <a:ext cx="7362409" cy="4704468"/>
            <a:chOff x="1601447" y="1929267"/>
            <a:chExt cx="7362409" cy="4704468"/>
          </a:xfrm>
        </p:grpSpPr>
        <p:sp>
          <p:nvSpPr>
            <p:cNvPr id="249" name="TextBox 248"/>
            <p:cNvSpPr txBox="1"/>
            <p:nvPr/>
          </p:nvSpPr>
          <p:spPr>
            <a:xfrm>
              <a:off x="3491880" y="3833753"/>
              <a:ext cx="54719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χρόνο μιας περιόδου </a:t>
              </a:r>
              <a:r>
                <a:rPr lang="el-GR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τα μέτωπα κύματος κάθε δευτερογενούς σφαιρικού κύματος θα έχουν ακτίνα ίση με το μήκος κύματος λ της φωτεινής δέσμης.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Ομάδα 33"/>
            <p:cNvGrpSpPr/>
            <p:nvPr/>
          </p:nvGrpSpPr>
          <p:grpSpPr>
            <a:xfrm>
              <a:off x="1601447" y="1929267"/>
              <a:ext cx="1089829" cy="4704468"/>
              <a:chOff x="1087323" y="1929267"/>
              <a:chExt cx="1089829" cy="4704468"/>
            </a:xfrm>
          </p:grpSpPr>
          <p:grpSp>
            <p:nvGrpSpPr>
              <p:cNvPr id="35" name="Ομάδα 34"/>
              <p:cNvGrpSpPr/>
              <p:nvPr/>
            </p:nvGrpSpPr>
            <p:grpSpPr>
              <a:xfrm>
                <a:off x="1091108" y="3489891"/>
                <a:ext cx="1086044" cy="2593728"/>
                <a:chOff x="1339151" y="2073911"/>
                <a:chExt cx="1086044" cy="2593728"/>
              </a:xfrm>
            </p:grpSpPr>
            <p:sp>
              <p:nvSpPr>
                <p:cNvPr id="41" name="Τόξο 40"/>
                <p:cNvSpPr/>
                <p:nvPr/>
              </p:nvSpPr>
              <p:spPr>
                <a:xfrm>
                  <a:off x="1343635" y="2073911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2" name="Τόξο 41"/>
                <p:cNvSpPr/>
                <p:nvPr/>
              </p:nvSpPr>
              <p:spPr>
                <a:xfrm>
                  <a:off x="1345195" y="2546903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3" name="Τόξο 42"/>
                <p:cNvSpPr/>
                <p:nvPr/>
              </p:nvSpPr>
              <p:spPr>
                <a:xfrm>
                  <a:off x="1340089" y="3097231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4" name="Τόξο 43"/>
                <p:cNvSpPr/>
                <p:nvPr/>
              </p:nvSpPr>
              <p:spPr>
                <a:xfrm>
                  <a:off x="1339151" y="3587639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6" name="Ομάδα 35"/>
              <p:cNvGrpSpPr/>
              <p:nvPr/>
            </p:nvGrpSpPr>
            <p:grpSpPr>
              <a:xfrm>
                <a:off x="1087323" y="1929267"/>
                <a:ext cx="1088329" cy="2103320"/>
                <a:chOff x="1331760" y="2073911"/>
                <a:chExt cx="1088329" cy="2103320"/>
              </a:xfrm>
            </p:grpSpPr>
            <p:sp>
              <p:nvSpPr>
                <p:cNvPr id="38" name="Τόξο 37"/>
                <p:cNvSpPr/>
                <p:nvPr/>
              </p:nvSpPr>
              <p:spPr>
                <a:xfrm>
                  <a:off x="1331760" y="2073911"/>
                  <a:ext cx="1080000" cy="1080000"/>
                </a:xfrm>
                <a:prstGeom prst="arc">
                  <a:avLst>
                    <a:gd name="adj1" fmla="val 16200000"/>
                    <a:gd name="adj2" fmla="val 5627020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9" name="Τόξο 38"/>
                <p:cNvSpPr/>
                <p:nvPr/>
              </p:nvSpPr>
              <p:spPr>
                <a:xfrm>
                  <a:off x="1333320" y="2546903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0" name="Τόξο 39"/>
                <p:cNvSpPr/>
                <p:nvPr/>
              </p:nvSpPr>
              <p:spPr>
                <a:xfrm>
                  <a:off x="1340089" y="3097231"/>
                  <a:ext cx="1080000" cy="1080000"/>
                </a:xfrm>
                <a:prstGeom prst="arc">
                  <a:avLst>
                    <a:gd name="adj1" fmla="val 16200000"/>
                    <a:gd name="adj2" fmla="val 5259112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7" name="Τόξο 36"/>
              <p:cNvSpPr/>
              <p:nvPr/>
            </p:nvSpPr>
            <p:spPr>
              <a:xfrm>
                <a:off x="1096083" y="5553735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5" name="Ομάδα 4"/>
          <p:cNvGrpSpPr/>
          <p:nvPr/>
        </p:nvGrpSpPr>
        <p:grpSpPr>
          <a:xfrm>
            <a:off x="2707368" y="1700583"/>
            <a:ext cx="6257120" cy="5040000"/>
            <a:chOff x="2707368" y="1700583"/>
            <a:chExt cx="6257120" cy="5040000"/>
          </a:xfrm>
        </p:grpSpPr>
        <p:sp>
          <p:nvSpPr>
            <p:cNvPr id="261" name="TextBox 260"/>
            <p:cNvSpPr txBox="1"/>
            <p:nvPr/>
          </p:nvSpPr>
          <p:spPr>
            <a:xfrm>
              <a:off x="3492512" y="5157192"/>
              <a:ext cx="5471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 </a:t>
              </a:r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περιβάλουσα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των μετώπων κύματος όλων των δευτερογενών σφαιρικών κυμάτων θα δίνει το νέο μέτωπο κύματος της φωτεινής δέσμης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17 - Ευθύγραμμο βέλος σύνδεσης"/>
            <p:cNvCxnSpPr/>
            <p:nvPr/>
          </p:nvCxnSpPr>
          <p:spPr>
            <a:xfrm rot="5400000">
              <a:off x="187368" y="4220583"/>
              <a:ext cx="5040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5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827584" y="-27384"/>
            <a:ext cx="77724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ΑΡΧΗ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HUYGENS</a:t>
            </a:r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Επίπεδο Κύμα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17 - Ευθύγραμμο βέλος σύνδεσης"/>
          <p:cNvCxnSpPr/>
          <p:nvPr/>
        </p:nvCxnSpPr>
        <p:spPr>
          <a:xfrm rot="5400000">
            <a:off x="187368" y="4220583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Ομάδα 29"/>
          <p:cNvGrpSpPr/>
          <p:nvPr/>
        </p:nvGrpSpPr>
        <p:grpSpPr>
          <a:xfrm>
            <a:off x="1601447" y="1929267"/>
            <a:ext cx="1089829" cy="4704468"/>
            <a:chOff x="1087323" y="1929267"/>
            <a:chExt cx="1089829" cy="4704468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37" name="Τόξο 36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Τόξο 37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Τόξο 38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Τόξο 39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Ομάδα 31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34" name="Τόξο 33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Τόξο 34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Τόξο 35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Τόξο 32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41" name="17 - Ευθύγραμμο βέλος σύνδεσης"/>
          <p:cNvCxnSpPr/>
          <p:nvPr/>
        </p:nvCxnSpPr>
        <p:spPr>
          <a:xfrm rot="5400000">
            <a:off x="765924" y="4220809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Ομάδα 41"/>
          <p:cNvGrpSpPr/>
          <p:nvPr/>
        </p:nvGrpSpPr>
        <p:grpSpPr>
          <a:xfrm>
            <a:off x="2696010" y="2469146"/>
            <a:ext cx="85858" cy="3634829"/>
            <a:chOff x="1609428" y="2469584"/>
            <a:chExt cx="85858" cy="3634829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</p:grpSpPr>
          <p:sp>
            <p:nvSpPr>
              <p:cNvPr id="49" name="Έλλειψη 76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Έλλειψη 77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Έλλειψη 78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Έλλειψη 79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4" name="Ομάδα 43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</p:grpSpPr>
          <p:sp>
            <p:nvSpPr>
              <p:cNvPr id="46" name="Έλλειψη 73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Έλλειψη 74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Έλλειψη 75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Έλλειψη 72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2171587" y="1916832"/>
            <a:ext cx="1089829" cy="4704468"/>
            <a:chOff x="1087323" y="1929267"/>
            <a:chExt cx="1089829" cy="4704468"/>
          </a:xfrm>
        </p:grpSpPr>
        <p:grpSp>
          <p:nvGrpSpPr>
            <p:cNvPr id="54" name="Ομάδα 53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60" name="Τόξο 59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Τόξο 60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Τόξο 61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Τόξο 62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5" name="Ομάδα 54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57" name="Τόξο 56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Τόξο 57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Τόξο 58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6" name="Τόξο 55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3262174" y="2468388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65" name="Ομάδα 64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71" name="Έλλειψη 119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Έλλειψη 120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Έλλειψη 121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Έλλειψη 122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6" name="Ομάδα 65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68" name="Έλλειψη 116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Έλλειψη 117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Έλλειψη 118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7" name="Έλλειψη 115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Ομάδα 74"/>
          <p:cNvGrpSpPr/>
          <p:nvPr/>
        </p:nvGrpSpPr>
        <p:grpSpPr>
          <a:xfrm>
            <a:off x="2735777" y="1904957"/>
            <a:ext cx="1089829" cy="4704468"/>
            <a:chOff x="1087323" y="1929267"/>
            <a:chExt cx="1089829" cy="4704468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82" name="Τόξο 81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Τόξο 82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Τόξο 83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Τόξο 84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7" name="Ομάδα 76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79" name="Τόξο 78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80" name="Τόξο 79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81" name="Τόξο 80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8" name="Τόξο 77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86" name="17 - Ευθύγραμμο βέλος σύνδεσης"/>
          <p:cNvCxnSpPr/>
          <p:nvPr/>
        </p:nvCxnSpPr>
        <p:spPr>
          <a:xfrm rot="5400000">
            <a:off x="1330113" y="4220809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Ομάδα 86"/>
          <p:cNvGrpSpPr/>
          <p:nvPr/>
        </p:nvGrpSpPr>
        <p:grpSpPr>
          <a:xfrm>
            <a:off x="3826364" y="2469146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88" name="Ομάδα 87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94" name="Έλλειψη 159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Έλλειψη 160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Έλλειψη 161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Έλλειψη 162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89" name="Ομάδα 88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91" name="Έλλειψη 156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Έλλειψη 157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Έλλειψη 158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0" name="Έλλειψη 155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98" name="Ομάδα 97"/>
          <p:cNvGrpSpPr/>
          <p:nvPr/>
        </p:nvGrpSpPr>
        <p:grpSpPr>
          <a:xfrm>
            <a:off x="3311841" y="1904957"/>
            <a:ext cx="1089829" cy="4704468"/>
            <a:chOff x="1087323" y="1929267"/>
            <a:chExt cx="1089829" cy="4704468"/>
          </a:xfrm>
        </p:grpSpPr>
        <p:grpSp>
          <p:nvGrpSpPr>
            <p:cNvPr id="99" name="Ομάδα 98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105" name="Τόξο 104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06" name="Τόξο 105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07" name="Τόξο 106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Τόξο 107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0" name="Ομάδα 99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102" name="Τόξο 101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Τόξο 102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Τόξο 103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1" name="Τόξο 100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109" name="17 - Ευθύγραμμο βέλος σύνδεσης"/>
          <p:cNvCxnSpPr/>
          <p:nvPr/>
        </p:nvCxnSpPr>
        <p:spPr>
          <a:xfrm rot="5400000">
            <a:off x="1906177" y="4220809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7 - Ευθύγραμμο βέλος σύνδεσης"/>
          <p:cNvCxnSpPr/>
          <p:nvPr/>
        </p:nvCxnSpPr>
        <p:spPr>
          <a:xfrm rot="5400000">
            <a:off x="2473933" y="4218608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Ομάδα 110"/>
          <p:cNvGrpSpPr/>
          <p:nvPr/>
        </p:nvGrpSpPr>
        <p:grpSpPr>
          <a:xfrm>
            <a:off x="4410117" y="2467609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112" name="Ομάδα 111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118" name="Έλλειψη 189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Έλλειψη 190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20" name="Έλλειψη 191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21" name="Έλλειψη 192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3" name="Ομάδα 112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115" name="Έλλειψη 186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16" name="Έλλειψη 187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17" name="Έλλειψη 188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4" name="Έλλειψη 185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122" name="Ομάδα 121"/>
          <p:cNvGrpSpPr/>
          <p:nvPr/>
        </p:nvGrpSpPr>
        <p:grpSpPr>
          <a:xfrm>
            <a:off x="3888012" y="1927292"/>
            <a:ext cx="1089829" cy="4704468"/>
            <a:chOff x="1087323" y="1929267"/>
            <a:chExt cx="1089829" cy="4704468"/>
          </a:xfrm>
        </p:grpSpPr>
        <p:grpSp>
          <p:nvGrpSpPr>
            <p:cNvPr id="123" name="Ομάδα 122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129" name="Τόξο 128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30" name="Τόξο 129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31" name="Τόξο 130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Τόξο 131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4" name="Ομάδα 123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126" name="Τόξο 125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27" name="Τόξο 126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28" name="Τόξο 127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5" name="Τόξο 124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133" name="17 - Ευθύγραμμο βέλος σύνδεσης"/>
          <p:cNvCxnSpPr/>
          <p:nvPr/>
        </p:nvCxnSpPr>
        <p:spPr>
          <a:xfrm rot="5400000">
            <a:off x="3052489" y="4218834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Ομάδα 133"/>
          <p:cNvGrpSpPr/>
          <p:nvPr/>
        </p:nvGrpSpPr>
        <p:grpSpPr>
          <a:xfrm>
            <a:off x="4982575" y="2467171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135" name="Ομάδα 134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141" name="Έλλειψη 216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Έλλειψη 217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Έλλειψη 218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Έλλειψη 219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6" name="Ομάδα 135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138" name="Έλλειψη 213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Έλλειψη 214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Έλλειψη 215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7" name="Έλλειψη 212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145" name="Ομάδα 144"/>
          <p:cNvGrpSpPr/>
          <p:nvPr/>
        </p:nvGrpSpPr>
        <p:grpSpPr>
          <a:xfrm>
            <a:off x="4458152" y="1914857"/>
            <a:ext cx="1089829" cy="4704468"/>
            <a:chOff x="1087323" y="1929267"/>
            <a:chExt cx="1089829" cy="4704468"/>
          </a:xfrm>
        </p:grpSpPr>
        <p:grpSp>
          <p:nvGrpSpPr>
            <p:cNvPr id="146" name="Ομάδα 145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152" name="Τόξο 151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Τόξο 152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Τόξο 153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Τόξο 154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47" name="Ομάδα 146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149" name="Τόξο 148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Τόξο 149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Τόξο 150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8" name="Τόξο 147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156" name="Ομάδα 155"/>
          <p:cNvGrpSpPr/>
          <p:nvPr/>
        </p:nvGrpSpPr>
        <p:grpSpPr>
          <a:xfrm>
            <a:off x="5548739" y="2466413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157" name="Ομάδα 156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163" name="Έλλειψη 242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64" name="Έλλειψη 243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65" name="Έλλειψη 244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66" name="Έλλειψη 245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58" name="Ομάδα 157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160" name="Έλλειψη 239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61" name="Έλλειψη 240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62" name="Έλλειψη 241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59" name="Έλλειψη 238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167" name="Ομάδα 166"/>
          <p:cNvGrpSpPr/>
          <p:nvPr/>
        </p:nvGrpSpPr>
        <p:grpSpPr>
          <a:xfrm>
            <a:off x="5022342" y="1902982"/>
            <a:ext cx="1089829" cy="4704468"/>
            <a:chOff x="1087323" y="1929267"/>
            <a:chExt cx="1089829" cy="4704468"/>
          </a:xfrm>
        </p:grpSpPr>
        <p:grpSp>
          <p:nvGrpSpPr>
            <p:cNvPr id="168" name="Ομάδα 167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174" name="Τόξο 173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75" name="Τόξο 174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76" name="Τόξο 175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77" name="Τόξο 176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69" name="Ομάδα 168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171" name="Τόξο 170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72" name="Τόξο 171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73" name="Τόξο 172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0" name="Τόξο 169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178" name="17 - Ευθύγραμμο βέλος σύνδεσης"/>
          <p:cNvCxnSpPr/>
          <p:nvPr/>
        </p:nvCxnSpPr>
        <p:spPr>
          <a:xfrm rot="5400000">
            <a:off x="3616678" y="4218834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Ομάδα 178"/>
          <p:cNvGrpSpPr/>
          <p:nvPr/>
        </p:nvGrpSpPr>
        <p:grpSpPr>
          <a:xfrm>
            <a:off x="5598406" y="1902982"/>
            <a:ext cx="1089829" cy="4704468"/>
            <a:chOff x="1087323" y="1929267"/>
            <a:chExt cx="1089829" cy="4704468"/>
          </a:xfrm>
        </p:grpSpPr>
        <p:grpSp>
          <p:nvGrpSpPr>
            <p:cNvPr id="180" name="Ομάδα 179"/>
            <p:cNvGrpSpPr/>
            <p:nvPr/>
          </p:nvGrpSpPr>
          <p:grpSpPr>
            <a:xfrm>
              <a:off x="1091108" y="3489891"/>
              <a:ext cx="1086044" cy="2593728"/>
              <a:chOff x="1339151" y="2073911"/>
              <a:chExt cx="1086044" cy="2593728"/>
            </a:xfrm>
          </p:grpSpPr>
          <p:sp>
            <p:nvSpPr>
              <p:cNvPr id="186" name="Τόξο 185"/>
              <p:cNvSpPr/>
              <p:nvPr/>
            </p:nvSpPr>
            <p:spPr>
              <a:xfrm>
                <a:off x="1343635" y="207391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87" name="Τόξο 186"/>
              <p:cNvSpPr/>
              <p:nvPr/>
            </p:nvSpPr>
            <p:spPr>
              <a:xfrm>
                <a:off x="1345195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88" name="Τόξο 187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89" name="Τόξο 188"/>
              <p:cNvSpPr/>
              <p:nvPr/>
            </p:nvSpPr>
            <p:spPr>
              <a:xfrm>
                <a:off x="133915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81" name="Ομάδα 180"/>
            <p:cNvGrpSpPr/>
            <p:nvPr/>
          </p:nvGrpSpPr>
          <p:grpSpPr>
            <a:xfrm>
              <a:off x="1087323" y="1929267"/>
              <a:ext cx="1088329" cy="2103320"/>
              <a:chOff x="1331760" y="2073911"/>
              <a:chExt cx="1088329" cy="2103320"/>
            </a:xfrm>
          </p:grpSpPr>
          <p:sp>
            <p:nvSpPr>
              <p:cNvPr id="183" name="Τόξο 182"/>
              <p:cNvSpPr/>
              <p:nvPr/>
            </p:nvSpPr>
            <p:spPr>
              <a:xfrm>
                <a:off x="1331760" y="2073911"/>
                <a:ext cx="1080000" cy="1080000"/>
              </a:xfrm>
              <a:prstGeom prst="arc">
                <a:avLst>
                  <a:gd name="adj1" fmla="val 16200000"/>
                  <a:gd name="adj2" fmla="val 5627020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84" name="Τόξο 183"/>
              <p:cNvSpPr/>
              <p:nvPr/>
            </p:nvSpPr>
            <p:spPr>
              <a:xfrm>
                <a:off x="1333320" y="2546903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85" name="Τόξο 184"/>
              <p:cNvSpPr/>
              <p:nvPr/>
            </p:nvSpPr>
            <p:spPr>
              <a:xfrm>
                <a:off x="1340089" y="3097231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2" name="Τόξο 181"/>
            <p:cNvSpPr/>
            <p:nvPr/>
          </p:nvSpPr>
          <p:spPr>
            <a:xfrm>
              <a:off x="1096083" y="5553735"/>
              <a:ext cx="1080000" cy="1080000"/>
            </a:xfrm>
            <a:prstGeom prst="arc">
              <a:avLst>
                <a:gd name="adj1" fmla="val 16200000"/>
                <a:gd name="adj2" fmla="val 5627020"/>
              </a:avLst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cxnSp>
        <p:nvCxnSpPr>
          <p:cNvPr id="190" name="17 - Ευθύγραμμο βέλος σύνδεσης"/>
          <p:cNvCxnSpPr/>
          <p:nvPr/>
        </p:nvCxnSpPr>
        <p:spPr>
          <a:xfrm rot="5400000">
            <a:off x="4192742" y="4218834"/>
            <a:ext cx="50400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Ομάδα 190"/>
          <p:cNvGrpSpPr/>
          <p:nvPr/>
        </p:nvGrpSpPr>
        <p:grpSpPr>
          <a:xfrm>
            <a:off x="6116769" y="2469146"/>
            <a:ext cx="85858" cy="3634829"/>
            <a:chOff x="1609428" y="2469584"/>
            <a:chExt cx="85858" cy="3634829"/>
          </a:xfrm>
          <a:solidFill>
            <a:srgbClr val="FFFF00"/>
          </a:solidFill>
        </p:grpSpPr>
        <p:grpSp>
          <p:nvGrpSpPr>
            <p:cNvPr id="192" name="Ομάδα 191"/>
            <p:cNvGrpSpPr/>
            <p:nvPr/>
          </p:nvGrpSpPr>
          <p:grpSpPr>
            <a:xfrm>
              <a:off x="1619672" y="3949738"/>
              <a:ext cx="72008" cy="1584483"/>
              <a:chOff x="1619672" y="2532093"/>
              <a:chExt cx="72008" cy="1584483"/>
            </a:xfrm>
            <a:grpFill/>
          </p:grpSpPr>
          <p:sp>
            <p:nvSpPr>
              <p:cNvPr id="198" name="Έλλειψη 294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99" name="Έλλειψη 295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200" name="Έλλειψη 296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201" name="Έλλειψη 297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93" name="Ομάδα 192"/>
            <p:cNvGrpSpPr/>
            <p:nvPr/>
          </p:nvGrpSpPr>
          <p:grpSpPr>
            <a:xfrm>
              <a:off x="1623278" y="2469584"/>
              <a:ext cx="72008" cy="1093490"/>
              <a:chOff x="1619672" y="3023086"/>
              <a:chExt cx="72008" cy="1093490"/>
            </a:xfrm>
            <a:grpFill/>
          </p:grpSpPr>
          <p:sp>
            <p:nvSpPr>
              <p:cNvPr id="195" name="Έλλειψη 291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96" name="Έλλειψη 292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  <p:sp>
            <p:nvSpPr>
              <p:cNvPr id="197" name="Έλλειψη 293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94" name="Έλλειψη 290"/>
            <p:cNvSpPr/>
            <p:nvPr/>
          </p:nvSpPr>
          <p:spPr>
            <a:xfrm>
              <a:off x="1609428" y="6032413"/>
              <a:ext cx="72008" cy="720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00"/>
                </a:solidFill>
              </a:endParaRPr>
            </a:p>
          </p:txBody>
        </p:sp>
      </p:grpSp>
      <p:grpSp>
        <p:nvGrpSpPr>
          <p:cNvPr id="202" name="Ομάδα 201"/>
          <p:cNvGrpSpPr/>
          <p:nvPr/>
        </p:nvGrpSpPr>
        <p:grpSpPr>
          <a:xfrm>
            <a:off x="2781868" y="683404"/>
            <a:ext cx="3906367" cy="1032201"/>
            <a:chOff x="2267744" y="683404"/>
            <a:chExt cx="3906367" cy="1032201"/>
          </a:xfrm>
        </p:grpSpPr>
        <p:cxnSp>
          <p:nvCxnSpPr>
            <p:cNvPr id="203" name="23 - Ευθύγραμμο βέλος σύνδεσης"/>
            <p:cNvCxnSpPr/>
            <p:nvPr/>
          </p:nvCxnSpPr>
          <p:spPr>
            <a:xfrm flipH="1">
              <a:off x="2267744" y="1052736"/>
              <a:ext cx="1242108" cy="645872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39 - TextBox"/>
            <p:cNvSpPr txBox="1"/>
            <p:nvPr/>
          </p:nvSpPr>
          <p:spPr>
            <a:xfrm>
              <a:off x="3121772" y="683404"/>
              <a:ext cx="2006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Μέτωπα Κύματος</a:t>
              </a:r>
              <a:endPara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5" name="23 - Ευθύγραμμο βέλος σύνδεσης"/>
            <p:cNvCxnSpPr/>
            <p:nvPr/>
          </p:nvCxnSpPr>
          <p:spPr>
            <a:xfrm flipH="1">
              <a:off x="2807548" y="1052736"/>
              <a:ext cx="828348" cy="662869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3 - Ευθύγραμμο βέλος σύνδεσης"/>
            <p:cNvCxnSpPr/>
            <p:nvPr/>
          </p:nvCxnSpPr>
          <p:spPr>
            <a:xfrm flipH="1">
              <a:off x="3337718" y="1123003"/>
              <a:ext cx="430320" cy="57560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3 - Ευθύγραμμο βέλος σύνδεσης"/>
            <p:cNvCxnSpPr/>
            <p:nvPr/>
          </p:nvCxnSpPr>
          <p:spPr>
            <a:xfrm>
              <a:off x="3931997" y="1140000"/>
              <a:ext cx="2" cy="507904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3 - Ευθύγραμμο βέλος σύνδεσης"/>
            <p:cNvCxnSpPr/>
            <p:nvPr/>
          </p:nvCxnSpPr>
          <p:spPr>
            <a:xfrm>
              <a:off x="4129884" y="1140000"/>
              <a:ext cx="324004" cy="55860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3 - Ευθύγραμμο βέλος σύνδεσης"/>
            <p:cNvCxnSpPr/>
            <p:nvPr/>
          </p:nvCxnSpPr>
          <p:spPr>
            <a:xfrm>
              <a:off x="4296920" y="1140000"/>
              <a:ext cx="726494" cy="55860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3 - Ευθύγραμμο βέλος σύνδεσης"/>
            <p:cNvCxnSpPr/>
            <p:nvPr/>
          </p:nvCxnSpPr>
          <p:spPr>
            <a:xfrm>
              <a:off x="4453888" y="1123003"/>
              <a:ext cx="1139053" cy="592602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3 - Ευθύγραμμο βέλος σύνδεσης"/>
            <p:cNvCxnSpPr/>
            <p:nvPr/>
          </p:nvCxnSpPr>
          <p:spPr>
            <a:xfrm>
              <a:off x="4682438" y="1123003"/>
              <a:ext cx="1491673" cy="57560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Ομάδα 211"/>
          <p:cNvGrpSpPr/>
          <p:nvPr/>
        </p:nvGrpSpPr>
        <p:grpSpPr>
          <a:xfrm>
            <a:off x="2169860" y="6349044"/>
            <a:ext cx="540000" cy="400110"/>
            <a:chOff x="1655736" y="6349044"/>
            <a:chExt cx="540000" cy="400110"/>
          </a:xfrm>
        </p:grpSpPr>
        <p:cxnSp>
          <p:nvCxnSpPr>
            <p:cNvPr id="213" name="45 - Ευθύγραμμο βέλος σύνδεσης"/>
            <p:cNvCxnSpPr/>
            <p:nvPr/>
          </p:nvCxnSpPr>
          <p:spPr>
            <a:xfrm>
              <a:off x="1655736" y="6410607"/>
              <a:ext cx="540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46 - TextBox"/>
            <p:cNvSpPr txBox="1"/>
            <p:nvPr/>
          </p:nvSpPr>
          <p:spPr>
            <a:xfrm>
              <a:off x="1709652" y="634904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5" name="Ορθογώνιο 214"/>
          <p:cNvSpPr/>
          <p:nvPr/>
        </p:nvSpPr>
        <p:spPr>
          <a:xfrm>
            <a:off x="3333746" y="6444044"/>
            <a:ext cx="5580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σφαιρικά κύματα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μια περίοδο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312480" y="6444044"/>
            <a:ext cx="5580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μέτωπο επίπεδου κύματος μετά από μια περίοδο </a:t>
            </a:r>
            <a:r>
              <a:rPr lang="el-GR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Ορθογώνιο 216"/>
          <p:cNvSpPr/>
          <p:nvPr/>
        </p:nvSpPr>
        <p:spPr>
          <a:xfrm>
            <a:off x="3275856" y="6444044"/>
            <a:ext cx="5436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Σημειακές δευτερογενείς φωτεινές πηγές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Ορθογώνιο 217"/>
          <p:cNvSpPr/>
          <p:nvPr/>
        </p:nvSpPr>
        <p:spPr>
          <a:xfrm>
            <a:off x="3276472" y="6444044"/>
            <a:ext cx="55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σφαιρικά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κύματα μετά από μια περίοδο </a:t>
            </a:r>
            <a:r>
              <a:rPr lang="el-GR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Ορθογώνιο 218"/>
          <p:cNvSpPr/>
          <p:nvPr/>
        </p:nvSpPr>
        <p:spPr>
          <a:xfrm>
            <a:off x="3275856" y="6453336"/>
            <a:ext cx="55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μέτωπο επίπεδου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κύματος μετά από μια περίοδο </a:t>
            </a:r>
            <a:r>
              <a:rPr lang="el-GR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39 - TextBox"/>
          <p:cNvSpPr txBox="1"/>
          <p:nvPr/>
        </p:nvSpPr>
        <p:spPr>
          <a:xfrm>
            <a:off x="3275856" y="6444044"/>
            <a:ext cx="5688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Σημειακές δευτερογενείς φωτεινές πηγές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Ορθογώνιο 220"/>
          <p:cNvSpPr/>
          <p:nvPr/>
        </p:nvSpPr>
        <p:spPr>
          <a:xfrm>
            <a:off x="3275856" y="6444044"/>
            <a:ext cx="55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σφαιρικά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κύματα μετά από μια περίοδο </a:t>
            </a:r>
            <a:r>
              <a:rPr lang="el-GR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Ορθογώνιο 221"/>
          <p:cNvSpPr/>
          <p:nvPr/>
        </p:nvSpPr>
        <p:spPr>
          <a:xfrm>
            <a:off x="3275856" y="6453336"/>
            <a:ext cx="55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μέτωπο επίπεδου κύματος μετά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 μια περίοδο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39 - TextBox"/>
          <p:cNvSpPr txBox="1"/>
          <p:nvPr/>
        </p:nvSpPr>
        <p:spPr>
          <a:xfrm>
            <a:off x="3276456" y="6444044"/>
            <a:ext cx="5400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Σημειακές δευτερογενείς φωτεινές πηγές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Ορθογώνιο 223"/>
          <p:cNvSpPr/>
          <p:nvPr/>
        </p:nvSpPr>
        <p:spPr>
          <a:xfrm>
            <a:off x="3275856" y="6453336"/>
            <a:ext cx="55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σφαιρικά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κύματα μετά από μια περίοδο </a:t>
            </a:r>
            <a:r>
              <a:rPr lang="el-GR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275856" y="6444044"/>
            <a:ext cx="55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μέτωπο κύματος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μια περίοδο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Ορθογώνιο 225"/>
          <p:cNvSpPr/>
          <p:nvPr/>
        </p:nvSpPr>
        <p:spPr>
          <a:xfrm>
            <a:off x="3203848" y="6390298"/>
            <a:ext cx="5040000" cy="423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grpSp>
        <p:nvGrpSpPr>
          <p:cNvPr id="227" name="Ομάδα 226"/>
          <p:cNvGrpSpPr/>
          <p:nvPr/>
        </p:nvGrpSpPr>
        <p:grpSpPr>
          <a:xfrm>
            <a:off x="539552" y="477457"/>
            <a:ext cx="2098300" cy="6263911"/>
            <a:chOff x="539552" y="477457"/>
            <a:chExt cx="2098300" cy="626391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621628" y="477457"/>
              <a:ext cx="2016224" cy="6263911"/>
              <a:chOff x="107504" y="477457"/>
              <a:chExt cx="2016224" cy="6263911"/>
            </a:xfrm>
          </p:grpSpPr>
          <p:cxnSp>
            <p:nvCxnSpPr>
              <p:cNvPr id="4" name="17 - Ευθύγραμμο βέλος σύνδεσης"/>
              <p:cNvCxnSpPr/>
              <p:nvPr/>
            </p:nvCxnSpPr>
            <p:spPr>
              <a:xfrm rot="5400000">
                <a:off x="-890945" y="4221368"/>
                <a:ext cx="5040000" cy="0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23 - Ευθύγραμμο βέλος σύνδεσης"/>
              <p:cNvCxnSpPr/>
              <p:nvPr/>
            </p:nvCxnSpPr>
            <p:spPr>
              <a:xfrm>
                <a:off x="1331640" y="1400787"/>
                <a:ext cx="233440" cy="300581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39 - TextBox"/>
              <p:cNvSpPr txBox="1"/>
              <p:nvPr/>
            </p:nvSpPr>
            <p:spPr>
              <a:xfrm>
                <a:off x="107504" y="477457"/>
                <a:ext cx="2016224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Μέτωπο </a:t>
                </a:r>
              </a:p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Επίπεδου Κύματος</a:t>
                </a:r>
                <a:endPara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Ομάδα 7"/>
            <p:cNvGrpSpPr/>
            <p:nvPr/>
          </p:nvGrpSpPr>
          <p:grpSpPr>
            <a:xfrm>
              <a:off x="539552" y="2492896"/>
              <a:ext cx="1594244" cy="3561752"/>
              <a:chOff x="25428" y="2492896"/>
              <a:chExt cx="1594244" cy="3561752"/>
            </a:xfrm>
          </p:grpSpPr>
          <p:cxnSp>
            <p:nvCxnSpPr>
              <p:cNvPr id="9" name="Ευθύγραμμο βέλος σύνδεσης 8"/>
              <p:cNvCxnSpPr/>
              <p:nvPr/>
            </p:nvCxnSpPr>
            <p:spPr>
              <a:xfrm>
                <a:off x="35624" y="2492896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35496" y="302567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ύγραμμο βέλος σύνδεσης 10"/>
              <p:cNvCxnSpPr/>
              <p:nvPr/>
            </p:nvCxnSpPr>
            <p:spPr>
              <a:xfrm>
                <a:off x="35625" y="351025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ύγραμμο βέλος σύνδεσης 11"/>
              <p:cNvCxnSpPr/>
              <p:nvPr/>
            </p:nvCxnSpPr>
            <p:spPr>
              <a:xfrm>
                <a:off x="35625" y="3981314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ύγραμμο βέλος σύνδεσης 12"/>
              <p:cNvCxnSpPr/>
              <p:nvPr/>
            </p:nvCxnSpPr>
            <p:spPr>
              <a:xfrm>
                <a:off x="35672" y="4473495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25428" y="4989426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35584" y="5482761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35496" y="6054648"/>
                <a:ext cx="15840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Ομάδα 17"/>
            <p:cNvGrpSpPr/>
            <p:nvPr/>
          </p:nvGrpSpPr>
          <p:grpSpPr>
            <a:xfrm>
              <a:off x="2123552" y="2469584"/>
              <a:ext cx="85858" cy="3634829"/>
              <a:chOff x="1609428" y="2469584"/>
              <a:chExt cx="85858" cy="3634829"/>
            </a:xfrm>
          </p:grpSpPr>
          <p:grpSp>
            <p:nvGrpSpPr>
              <p:cNvPr id="20" name="Ομάδα 19"/>
              <p:cNvGrpSpPr/>
              <p:nvPr/>
            </p:nvGrpSpPr>
            <p:grpSpPr>
              <a:xfrm>
                <a:off x="1619672" y="3949738"/>
                <a:ext cx="72008" cy="1584483"/>
                <a:chOff x="1619672" y="2532093"/>
                <a:chExt cx="72008" cy="1584483"/>
              </a:xfrm>
            </p:grpSpPr>
            <p:sp>
              <p:nvSpPr>
                <p:cNvPr id="26" name="Έλλειψη 24"/>
                <p:cNvSpPr/>
                <p:nvPr/>
              </p:nvSpPr>
              <p:spPr>
                <a:xfrm>
                  <a:off x="1619672" y="2532093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" name="Έλλειψη 25"/>
                <p:cNvSpPr/>
                <p:nvPr/>
              </p:nvSpPr>
              <p:spPr>
                <a:xfrm>
                  <a:off x="1619672" y="302308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" name="Έλλειψη 26"/>
                <p:cNvSpPr/>
                <p:nvPr/>
              </p:nvSpPr>
              <p:spPr>
                <a:xfrm>
                  <a:off x="1619672" y="3546890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Έλλειψη 27"/>
                <p:cNvSpPr/>
                <p:nvPr/>
              </p:nvSpPr>
              <p:spPr>
                <a:xfrm>
                  <a:off x="1619672" y="404457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1" name="Ομάδα 20"/>
              <p:cNvGrpSpPr/>
              <p:nvPr/>
            </p:nvGrpSpPr>
            <p:grpSpPr>
              <a:xfrm>
                <a:off x="1623278" y="2469584"/>
                <a:ext cx="72008" cy="1093490"/>
                <a:chOff x="1619672" y="3023086"/>
                <a:chExt cx="72008" cy="1093490"/>
              </a:xfrm>
            </p:grpSpPr>
            <p:sp>
              <p:nvSpPr>
                <p:cNvPr id="23" name="Έλλειψη 55"/>
                <p:cNvSpPr/>
                <p:nvPr/>
              </p:nvSpPr>
              <p:spPr>
                <a:xfrm>
                  <a:off x="1619672" y="302308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" name="Έλλειψη 56"/>
                <p:cNvSpPr/>
                <p:nvPr/>
              </p:nvSpPr>
              <p:spPr>
                <a:xfrm>
                  <a:off x="1619672" y="3546890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5" name="Έλλειψη 57"/>
                <p:cNvSpPr/>
                <p:nvPr/>
              </p:nvSpPr>
              <p:spPr>
                <a:xfrm>
                  <a:off x="1619672" y="4044576"/>
                  <a:ext cx="72008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2" name="Έλλειψη 64"/>
              <p:cNvSpPr/>
              <p:nvPr/>
            </p:nvSpPr>
            <p:spPr>
              <a:xfrm>
                <a:off x="1609428" y="6032413"/>
                <a:ext cx="72008" cy="72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48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Έλλειψη 62"/>
          <p:cNvSpPr/>
          <p:nvPr/>
        </p:nvSpPr>
        <p:spPr>
          <a:xfrm>
            <a:off x="2765054" y="1623083"/>
            <a:ext cx="3126715" cy="313931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 txBox="1">
            <a:spLocks/>
          </p:cNvSpPr>
          <p:nvPr/>
        </p:nvSpPr>
        <p:spPr>
          <a:xfrm>
            <a:off x="827584" y="-27384"/>
            <a:ext cx="77724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ΑΡΧΗ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HUYGENS</a:t>
            </a:r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Σφαιρικό Κύμα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Ομάδα 118"/>
          <p:cNvGrpSpPr/>
          <p:nvPr/>
        </p:nvGrpSpPr>
        <p:grpSpPr>
          <a:xfrm>
            <a:off x="3392280" y="2312976"/>
            <a:ext cx="1858601" cy="1830138"/>
            <a:chOff x="2122691" y="2312976"/>
            <a:chExt cx="1858601" cy="1830138"/>
          </a:xfrm>
        </p:grpSpPr>
        <p:grpSp>
          <p:nvGrpSpPr>
            <p:cNvPr id="30" name="Ομάδα 29"/>
            <p:cNvGrpSpPr/>
            <p:nvPr/>
          </p:nvGrpSpPr>
          <p:grpSpPr>
            <a:xfrm>
              <a:off x="2122691" y="2312976"/>
              <a:ext cx="1836862" cy="1825745"/>
              <a:chOff x="2122691" y="2312976"/>
              <a:chExt cx="1836862" cy="1825745"/>
            </a:xfrm>
          </p:grpSpPr>
          <p:sp>
            <p:nvSpPr>
              <p:cNvPr id="19" name="Τόξο 18"/>
              <p:cNvSpPr/>
              <p:nvPr/>
            </p:nvSpPr>
            <p:spPr>
              <a:xfrm>
                <a:off x="3047957" y="2324851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Τόξο 19"/>
              <p:cNvSpPr/>
              <p:nvPr/>
            </p:nvSpPr>
            <p:spPr>
              <a:xfrm flipH="1">
                <a:off x="2134845" y="2312976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Τόξο 20"/>
              <p:cNvSpPr/>
              <p:nvPr/>
            </p:nvSpPr>
            <p:spPr>
              <a:xfrm flipV="1">
                <a:off x="3059553" y="3238721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Τόξο 21"/>
              <p:cNvSpPr/>
              <p:nvPr/>
            </p:nvSpPr>
            <p:spPr>
              <a:xfrm flipH="1" flipV="1">
                <a:off x="2122691" y="3203096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31" name="Ομάδα 30"/>
            <p:cNvGrpSpPr/>
            <p:nvPr/>
          </p:nvGrpSpPr>
          <p:grpSpPr>
            <a:xfrm rot="18787752">
              <a:off x="2167662" y="2329483"/>
              <a:ext cx="1825266" cy="1801995"/>
              <a:chOff x="2122691" y="2312976"/>
              <a:chExt cx="1825266" cy="1801995"/>
            </a:xfrm>
          </p:grpSpPr>
          <p:sp>
            <p:nvSpPr>
              <p:cNvPr id="32" name="Τόξο 31"/>
              <p:cNvSpPr/>
              <p:nvPr/>
            </p:nvSpPr>
            <p:spPr>
              <a:xfrm>
                <a:off x="3047957" y="2324851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3" name="Τόξο 32"/>
              <p:cNvSpPr/>
              <p:nvPr/>
            </p:nvSpPr>
            <p:spPr>
              <a:xfrm flipH="1">
                <a:off x="2134845" y="2312976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4" name="Τόξο 33"/>
              <p:cNvSpPr/>
              <p:nvPr/>
            </p:nvSpPr>
            <p:spPr>
              <a:xfrm flipV="1">
                <a:off x="3035803" y="3214971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Τόξο 34"/>
              <p:cNvSpPr/>
              <p:nvPr/>
            </p:nvSpPr>
            <p:spPr>
              <a:xfrm flipH="1" flipV="1">
                <a:off x="2122691" y="3203096"/>
                <a:ext cx="900000" cy="900000"/>
              </a:xfrm>
              <a:prstGeom prst="arc">
                <a:avLst>
                  <a:gd name="adj1" fmla="val 13138008"/>
                  <a:gd name="adj2" fmla="val 2999619"/>
                </a:avLst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54" name="Ομάδα 153"/>
          <p:cNvGrpSpPr/>
          <p:nvPr/>
        </p:nvGrpSpPr>
        <p:grpSpPr>
          <a:xfrm>
            <a:off x="2721739" y="1641250"/>
            <a:ext cx="3193075" cy="3171355"/>
            <a:chOff x="1452150" y="1641250"/>
            <a:chExt cx="3193075" cy="3171355"/>
          </a:xfrm>
        </p:grpSpPr>
        <p:grpSp>
          <p:nvGrpSpPr>
            <p:cNvPr id="72" name="Ομάδα 71"/>
            <p:cNvGrpSpPr/>
            <p:nvPr/>
          </p:nvGrpSpPr>
          <p:grpSpPr>
            <a:xfrm>
              <a:off x="1460522" y="1641433"/>
              <a:ext cx="3172199" cy="3154611"/>
              <a:chOff x="5894668" y="2969186"/>
              <a:chExt cx="1583924" cy="1530626"/>
            </a:xfrm>
          </p:grpSpPr>
          <p:grpSp>
            <p:nvGrpSpPr>
              <p:cNvPr id="73" name="Ομάδα 72"/>
              <p:cNvGrpSpPr/>
              <p:nvPr/>
            </p:nvGrpSpPr>
            <p:grpSpPr>
              <a:xfrm>
                <a:off x="5902466" y="2969186"/>
                <a:ext cx="1558044" cy="1519640"/>
                <a:chOff x="2271383" y="2449416"/>
                <a:chExt cx="1558044" cy="1519640"/>
              </a:xfrm>
            </p:grpSpPr>
            <p:sp>
              <p:nvSpPr>
                <p:cNvPr id="79" name="Τόξο 78"/>
                <p:cNvSpPr/>
                <p:nvPr/>
              </p:nvSpPr>
              <p:spPr>
                <a:xfrm>
                  <a:off x="3355565" y="2449416"/>
                  <a:ext cx="449382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0" name="Τόξο 79"/>
                <p:cNvSpPr/>
                <p:nvPr/>
              </p:nvSpPr>
              <p:spPr>
                <a:xfrm flipH="1">
                  <a:off x="2271383" y="2478459"/>
                  <a:ext cx="449383" cy="436682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1" name="Τόξο 80"/>
                <p:cNvSpPr/>
                <p:nvPr/>
              </p:nvSpPr>
              <p:spPr>
                <a:xfrm flipV="1">
                  <a:off x="3380044" y="3497435"/>
                  <a:ext cx="449383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2" name="Τόξο 81"/>
                <p:cNvSpPr/>
                <p:nvPr/>
              </p:nvSpPr>
              <p:spPr>
                <a:xfrm flipH="1" flipV="1">
                  <a:off x="2318955" y="3532373"/>
                  <a:ext cx="449383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74" name="Ομάδα 73"/>
              <p:cNvGrpSpPr/>
              <p:nvPr/>
            </p:nvGrpSpPr>
            <p:grpSpPr>
              <a:xfrm rot="18787752">
                <a:off x="5924260" y="2945481"/>
                <a:ext cx="1524739" cy="1583924"/>
                <a:chOff x="2265383" y="2395192"/>
                <a:chExt cx="1524739" cy="1583924"/>
              </a:xfrm>
            </p:grpSpPr>
            <p:sp>
              <p:nvSpPr>
                <p:cNvPr id="75" name="Τόξο 74"/>
                <p:cNvSpPr/>
                <p:nvPr/>
              </p:nvSpPr>
              <p:spPr>
                <a:xfrm>
                  <a:off x="3353439" y="2438292"/>
                  <a:ext cx="436683" cy="449382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6" name="Τόξο 75"/>
                <p:cNvSpPr/>
                <p:nvPr/>
              </p:nvSpPr>
              <p:spPr>
                <a:xfrm flipH="1">
                  <a:off x="2308067" y="2395192"/>
                  <a:ext cx="436682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7" name="Τόξο 76"/>
                <p:cNvSpPr/>
                <p:nvPr/>
              </p:nvSpPr>
              <p:spPr>
                <a:xfrm flipV="1">
                  <a:off x="3311161" y="3529733"/>
                  <a:ext cx="436683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8" name="Τόξο 77"/>
                <p:cNvSpPr/>
                <p:nvPr/>
              </p:nvSpPr>
              <p:spPr>
                <a:xfrm flipH="1" flipV="1">
                  <a:off x="2265383" y="3470645"/>
                  <a:ext cx="436683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grpSp>
          <p:nvGrpSpPr>
            <p:cNvPr id="83" name="Ομάδα 82"/>
            <p:cNvGrpSpPr/>
            <p:nvPr/>
          </p:nvGrpSpPr>
          <p:grpSpPr>
            <a:xfrm rot="20188065">
              <a:off x="1452150" y="1641250"/>
              <a:ext cx="3193075" cy="3171355"/>
              <a:chOff x="5889879" y="2973180"/>
              <a:chExt cx="1594348" cy="1538751"/>
            </a:xfrm>
          </p:grpSpPr>
          <p:grpSp>
            <p:nvGrpSpPr>
              <p:cNvPr id="84" name="Ομάδα 83"/>
              <p:cNvGrpSpPr/>
              <p:nvPr/>
            </p:nvGrpSpPr>
            <p:grpSpPr>
              <a:xfrm>
                <a:off x="5911749" y="2977526"/>
                <a:ext cx="1572478" cy="1516860"/>
                <a:chOff x="2280666" y="2457756"/>
                <a:chExt cx="1572478" cy="1516860"/>
              </a:xfrm>
            </p:grpSpPr>
            <p:sp>
              <p:nvSpPr>
                <p:cNvPr id="90" name="Τόξο 89"/>
                <p:cNvSpPr/>
                <p:nvPr/>
              </p:nvSpPr>
              <p:spPr>
                <a:xfrm>
                  <a:off x="3367115" y="2457756"/>
                  <a:ext cx="449382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1" name="Τόξο 90"/>
                <p:cNvSpPr/>
                <p:nvPr/>
              </p:nvSpPr>
              <p:spPr>
                <a:xfrm flipH="1">
                  <a:off x="2280666" y="2485861"/>
                  <a:ext cx="449383" cy="436682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2" name="Τόξο 91"/>
                <p:cNvSpPr/>
                <p:nvPr/>
              </p:nvSpPr>
              <p:spPr>
                <a:xfrm flipV="1">
                  <a:off x="3403761" y="3514721"/>
                  <a:ext cx="449383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3" name="Τόξο 92"/>
                <p:cNvSpPr/>
                <p:nvPr/>
              </p:nvSpPr>
              <p:spPr>
                <a:xfrm flipH="1" flipV="1">
                  <a:off x="2322703" y="3537933"/>
                  <a:ext cx="449383" cy="4366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85" name="Ομάδα 84"/>
              <p:cNvGrpSpPr/>
              <p:nvPr/>
            </p:nvGrpSpPr>
            <p:grpSpPr>
              <a:xfrm rot="18787752">
                <a:off x="5912465" y="2950594"/>
                <a:ext cx="1538751" cy="1583924"/>
                <a:chOff x="2251371" y="2395192"/>
                <a:chExt cx="1538751" cy="1583924"/>
              </a:xfrm>
            </p:grpSpPr>
            <p:sp>
              <p:nvSpPr>
                <p:cNvPr id="86" name="Τόξο 85"/>
                <p:cNvSpPr/>
                <p:nvPr/>
              </p:nvSpPr>
              <p:spPr>
                <a:xfrm>
                  <a:off x="3353439" y="2438292"/>
                  <a:ext cx="436683" cy="449382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7" name="Τόξο 86"/>
                <p:cNvSpPr/>
                <p:nvPr/>
              </p:nvSpPr>
              <p:spPr>
                <a:xfrm flipH="1">
                  <a:off x="2308067" y="2395192"/>
                  <a:ext cx="436682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8" name="Τόξο 87"/>
                <p:cNvSpPr/>
                <p:nvPr/>
              </p:nvSpPr>
              <p:spPr>
                <a:xfrm flipV="1">
                  <a:off x="3311161" y="3529733"/>
                  <a:ext cx="436683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9" name="Τόξο 88"/>
                <p:cNvSpPr/>
                <p:nvPr/>
              </p:nvSpPr>
              <p:spPr>
                <a:xfrm flipH="1" flipV="1">
                  <a:off x="2251371" y="3448468"/>
                  <a:ext cx="436683" cy="449383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p:sp>
        <p:nvSpPr>
          <p:cNvPr id="104" name="Έλλειψη 103"/>
          <p:cNvSpPr/>
          <p:nvPr/>
        </p:nvSpPr>
        <p:spPr>
          <a:xfrm>
            <a:off x="2311950" y="1184105"/>
            <a:ext cx="4009945" cy="401134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3" name="Ομάδα 112"/>
          <p:cNvGrpSpPr/>
          <p:nvPr/>
        </p:nvGrpSpPr>
        <p:grpSpPr>
          <a:xfrm>
            <a:off x="2711666" y="1579270"/>
            <a:ext cx="3256633" cy="3239853"/>
            <a:chOff x="5432199" y="1735675"/>
            <a:chExt cx="3256633" cy="3239853"/>
          </a:xfrm>
        </p:grpSpPr>
        <p:sp>
          <p:nvSpPr>
            <p:cNvPr id="70" name="Έλλειψη 69"/>
            <p:cNvSpPr/>
            <p:nvPr/>
          </p:nvSpPr>
          <p:spPr>
            <a:xfrm>
              <a:off x="5905011" y="4416463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Έλλειψη 70"/>
            <p:cNvSpPr/>
            <p:nvPr/>
          </p:nvSpPr>
          <p:spPr>
            <a:xfrm>
              <a:off x="8112155" y="4411926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6" name="Έλλειψη 65"/>
            <p:cNvSpPr/>
            <p:nvPr/>
          </p:nvSpPr>
          <p:spPr>
            <a:xfrm>
              <a:off x="5432199" y="3297629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Έλλειψη 63"/>
            <p:cNvSpPr/>
            <p:nvPr/>
          </p:nvSpPr>
          <p:spPr>
            <a:xfrm>
              <a:off x="6976899" y="1735675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7" name="Έλλειψη 66"/>
            <p:cNvSpPr/>
            <p:nvPr/>
          </p:nvSpPr>
          <p:spPr>
            <a:xfrm>
              <a:off x="8580832" y="33073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8" name="Έλλειψη 67"/>
            <p:cNvSpPr/>
            <p:nvPr/>
          </p:nvSpPr>
          <p:spPr>
            <a:xfrm>
              <a:off x="5871375" y="2214538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9" name="Έλλειψη 68"/>
            <p:cNvSpPr/>
            <p:nvPr/>
          </p:nvSpPr>
          <p:spPr>
            <a:xfrm>
              <a:off x="8090666" y="2172789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Έλλειψη 64"/>
            <p:cNvSpPr/>
            <p:nvPr/>
          </p:nvSpPr>
          <p:spPr>
            <a:xfrm>
              <a:off x="6956243" y="48675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8" name="Έλλειψη 97"/>
            <p:cNvSpPr/>
            <p:nvPr/>
          </p:nvSpPr>
          <p:spPr>
            <a:xfrm rot="20199053">
              <a:off x="5555328" y="273603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0" name="Έλλειψη 99"/>
            <p:cNvSpPr/>
            <p:nvPr/>
          </p:nvSpPr>
          <p:spPr>
            <a:xfrm rot="20199053">
              <a:off x="6422763" y="4763652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1" name="Έλλειψη 100"/>
            <p:cNvSpPr/>
            <p:nvPr/>
          </p:nvSpPr>
          <p:spPr>
            <a:xfrm rot="20199053">
              <a:off x="8461641" y="3850289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4" name="Έλλειψη 93"/>
            <p:cNvSpPr/>
            <p:nvPr/>
          </p:nvSpPr>
          <p:spPr>
            <a:xfrm rot="20199053">
              <a:off x="6374850" y="1866376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5" name="Έλλειψη 94"/>
            <p:cNvSpPr/>
            <p:nvPr/>
          </p:nvSpPr>
          <p:spPr>
            <a:xfrm rot="20199053">
              <a:off x="7585670" y="474497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6" name="Έλλειψη 95"/>
            <p:cNvSpPr/>
            <p:nvPr/>
          </p:nvSpPr>
          <p:spPr>
            <a:xfrm rot="20199053">
              <a:off x="5556813" y="3902292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7" name="Έλλειψη 96"/>
            <p:cNvSpPr/>
            <p:nvPr/>
          </p:nvSpPr>
          <p:spPr>
            <a:xfrm rot="20199053">
              <a:off x="8437133" y="2690248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9" name="Έλλειψη 98"/>
            <p:cNvSpPr/>
            <p:nvPr/>
          </p:nvSpPr>
          <p:spPr>
            <a:xfrm rot="20199053">
              <a:off x="7549287" y="1830005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Έλλειψη 2"/>
          <p:cNvSpPr/>
          <p:nvPr/>
        </p:nvSpPr>
        <p:spPr>
          <a:xfrm>
            <a:off x="3621216" y="2492896"/>
            <a:ext cx="1440000" cy="144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5" name="TextBox 114"/>
          <p:cNvSpPr txBox="1"/>
          <p:nvPr/>
        </p:nvSpPr>
        <p:spPr>
          <a:xfrm>
            <a:off x="2648215" y="6093296"/>
            <a:ext cx="324864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Σφαιρικό Μέτωπο Κύματος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Ομάδα 117"/>
          <p:cNvGrpSpPr/>
          <p:nvPr/>
        </p:nvGrpSpPr>
        <p:grpSpPr>
          <a:xfrm>
            <a:off x="2678689" y="2445404"/>
            <a:ext cx="4790094" cy="4007932"/>
            <a:chOff x="1397225" y="2445404"/>
            <a:chExt cx="4790094" cy="4007932"/>
          </a:xfrm>
        </p:grpSpPr>
        <p:grpSp>
          <p:nvGrpSpPr>
            <p:cNvPr id="114" name="Ομάδα 113"/>
            <p:cNvGrpSpPr/>
            <p:nvPr/>
          </p:nvGrpSpPr>
          <p:grpSpPr>
            <a:xfrm>
              <a:off x="2289527" y="2445404"/>
              <a:ext cx="1548087" cy="1547394"/>
              <a:chOff x="2289527" y="2445404"/>
              <a:chExt cx="1548087" cy="1547394"/>
            </a:xfrm>
          </p:grpSpPr>
          <p:sp>
            <p:nvSpPr>
              <p:cNvPr id="4" name="Έλλειψη 3"/>
              <p:cNvSpPr/>
              <p:nvPr/>
            </p:nvSpPr>
            <p:spPr>
              <a:xfrm>
                <a:off x="2978387" y="244540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Έλλειψη 4"/>
              <p:cNvSpPr/>
              <p:nvPr/>
            </p:nvSpPr>
            <p:spPr>
              <a:xfrm>
                <a:off x="2966512" y="388479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Έλλειψη 5"/>
              <p:cNvSpPr/>
              <p:nvPr/>
            </p:nvSpPr>
            <p:spPr>
              <a:xfrm>
                <a:off x="2289527" y="314096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3729614" y="315284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2483776" y="267254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Έλλειψη 8"/>
              <p:cNvSpPr/>
              <p:nvPr/>
            </p:nvSpPr>
            <p:spPr>
              <a:xfrm>
                <a:off x="3506560" y="263691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Έλλειψη 10"/>
              <p:cNvSpPr/>
              <p:nvPr/>
            </p:nvSpPr>
            <p:spPr>
              <a:xfrm>
                <a:off x="2486206" y="365689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3506560" y="367647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397225" y="6053226"/>
              <a:ext cx="479009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Δευτερογενείς Σημειακές Φωτεινές Πηγές</a:t>
              </a:r>
              <a:endPara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646680" y="6053226"/>
            <a:ext cx="62640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φαιρικά Κύματα 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673237" y="6053226"/>
            <a:ext cx="636325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Σφαιρικό Μέτωπο Κύματος 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Έλλειψη 35"/>
          <p:cNvSpPr/>
          <p:nvPr/>
        </p:nvSpPr>
        <p:spPr>
          <a:xfrm>
            <a:off x="3226468" y="2095056"/>
            <a:ext cx="2237128" cy="22384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8" name="Ομάδα 147"/>
          <p:cNvGrpSpPr/>
          <p:nvPr/>
        </p:nvGrpSpPr>
        <p:grpSpPr>
          <a:xfrm>
            <a:off x="3188128" y="2048973"/>
            <a:ext cx="2331460" cy="2339502"/>
            <a:chOff x="5833982" y="3282912"/>
            <a:chExt cx="2331460" cy="2339502"/>
          </a:xfrm>
        </p:grpSpPr>
        <p:sp>
          <p:nvSpPr>
            <p:cNvPr id="37" name="Έλλειψη 36"/>
            <p:cNvSpPr/>
            <p:nvPr/>
          </p:nvSpPr>
          <p:spPr>
            <a:xfrm>
              <a:off x="6905705" y="3282912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6893439" y="5514414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5833982" y="437490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8057442" y="437490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6137032" y="3615379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7710035" y="3570944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6145205" y="516816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7745660" y="5190745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5" name="Ομάδα 134"/>
            <p:cNvGrpSpPr/>
            <p:nvPr/>
          </p:nvGrpSpPr>
          <p:grpSpPr>
            <a:xfrm>
              <a:off x="5893514" y="3323374"/>
              <a:ext cx="2204757" cy="2222061"/>
              <a:chOff x="5893514" y="3323374"/>
              <a:chExt cx="2204757" cy="2222061"/>
            </a:xfrm>
          </p:grpSpPr>
          <p:sp>
            <p:nvSpPr>
              <p:cNvPr id="124" name="Έλλειψη 123"/>
              <p:cNvSpPr/>
              <p:nvPr/>
            </p:nvSpPr>
            <p:spPr>
              <a:xfrm rot="20231367">
                <a:off x="6480347" y="337085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5" name="Έλλειψη 124"/>
              <p:cNvSpPr/>
              <p:nvPr/>
            </p:nvSpPr>
            <p:spPr>
              <a:xfrm rot="20231367">
                <a:off x="7351740" y="543743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6" name="Έλλειψη 125"/>
              <p:cNvSpPr/>
              <p:nvPr/>
            </p:nvSpPr>
            <p:spPr>
              <a:xfrm rot="20231367">
                <a:off x="5893514" y="479915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7" name="Έλλειψη 126"/>
              <p:cNvSpPr/>
              <p:nvPr/>
            </p:nvSpPr>
            <p:spPr>
              <a:xfrm rot="20231367">
                <a:off x="7966521" y="393506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8" name="Έλλειψη 127"/>
              <p:cNvSpPr/>
              <p:nvPr/>
            </p:nvSpPr>
            <p:spPr>
              <a:xfrm rot="20231367">
                <a:off x="5902039" y="397624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9" name="Έλλειψη 128"/>
              <p:cNvSpPr/>
              <p:nvPr/>
            </p:nvSpPr>
            <p:spPr>
              <a:xfrm rot="20231367">
                <a:off x="7306574" y="332337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0" name="Έλλειψη 129"/>
              <p:cNvSpPr/>
              <p:nvPr/>
            </p:nvSpPr>
            <p:spPr>
              <a:xfrm rot="20231367">
                <a:off x="6502611" y="542905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1" name="Έλλειψη 130"/>
              <p:cNvSpPr/>
              <p:nvPr/>
            </p:nvSpPr>
            <p:spPr>
              <a:xfrm rot="20231367">
                <a:off x="7990271" y="478728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50" name="Ομάδα 149"/>
          <p:cNvGrpSpPr/>
          <p:nvPr/>
        </p:nvGrpSpPr>
        <p:grpSpPr>
          <a:xfrm>
            <a:off x="3068283" y="1964810"/>
            <a:ext cx="2526778" cy="2487645"/>
            <a:chOff x="1798694" y="1964810"/>
            <a:chExt cx="2526778" cy="2487645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1798694" y="1964810"/>
              <a:ext cx="2526159" cy="2487365"/>
              <a:chOff x="5833426" y="2905073"/>
              <a:chExt cx="1707653" cy="1659394"/>
            </a:xfrm>
          </p:grpSpPr>
          <p:grpSp>
            <p:nvGrpSpPr>
              <p:cNvPr id="51" name="Ομάδα 50"/>
              <p:cNvGrpSpPr/>
              <p:nvPr/>
            </p:nvGrpSpPr>
            <p:grpSpPr>
              <a:xfrm>
                <a:off x="5842382" y="2905073"/>
                <a:ext cx="1671052" cy="1641423"/>
                <a:chOff x="2211299" y="2385303"/>
                <a:chExt cx="1671052" cy="1641423"/>
              </a:xfrm>
            </p:grpSpPr>
            <p:sp>
              <p:nvSpPr>
                <p:cNvPr id="52" name="Τόξο 51"/>
                <p:cNvSpPr/>
                <p:nvPr/>
              </p:nvSpPr>
              <p:spPr>
                <a:xfrm>
                  <a:off x="3249556" y="2385303"/>
                  <a:ext cx="608388" cy="600417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3" name="Τόξο 52"/>
                <p:cNvSpPr/>
                <p:nvPr/>
              </p:nvSpPr>
              <p:spPr>
                <a:xfrm flipH="1">
                  <a:off x="2211299" y="2409576"/>
                  <a:ext cx="608389" cy="600416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4" name="Τόξο 53"/>
                <p:cNvSpPr/>
                <p:nvPr/>
              </p:nvSpPr>
              <p:spPr>
                <a:xfrm flipV="1">
                  <a:off x="3273963" y="3426309"/>
                  <a:ext cx="608388" cy="600417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5" name="Τόξο 54"/>
                <p:cNvSpPr/>
                <p:nvPr/>
              </p:nvSpPr>
              <p:spPr>
                <a:xfrm flipH="1" flipV="1">
                  <a:off x="2219138" y="3426310"/>
                  <a:ext cx="608389" cy="600416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56" name="Ομάδα 55"/>
              <p:cNvGrpSpPr/>
              <p:nvPr/>
            </p:nvGrpSpPr>
            <p:grpSpPr>
              <a:xfrm rot="18787752">
                <a:off x="5858455" y="2881842"/>
                <a:ext cx="1657596" cy="1707653"/>
                <a:chOff x="2200674" y="2332571"/>
                <a:chExt cx="1657596" cy="1707653"/>
              </a:xfrm>
            </p:grpSpPr>
            <p:sp>
              <p:nvSpPr>
                <p:cNvPr id="57" name="Τόξο 56"/>
                <p:cNvSpPr/>
                <p:nvPr/>
              </p:nvSpPr>
              <p:spPr>
                <a:xfrm>
                  <a:off x="3257854" y="2377371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" name="Τόξο 57"/>
                <p:cNvSpPr/>
                <p:nvPr/>
              </p:nvSpPr>
              <p:spPr>
                <a:xfrm flipH="1">
                  <a:off x="2229092" y="2332571"/>
                  <a:ext cx="600416" cy="608389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9" name="Τόξο 58"/>
                <p:cNvSpPr/>
                <p:nvPr/>
              </p:nvSpPr>
              <p:spPr>
                <a:xfrm flipV="1">
                  <a:off x="3214153" y="3431836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" name="Τόξο 59"/>
                <p:cNvSpPr/>
                <p:nvPr/>
              </p:nvSpPr>
              <p:spPr>
                <a:xfrm flipH="1" flipV="1">
                  <a:off x="2200674" y="3393350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grpSp>
          <p:nvGrpSpPr>
            <p:cNvPr id="137" name="Ομάδα 136"/>
            <p:cNvGrpSpPr/>
            <p:nvPr/>
          </p:nvGrpSpPr>
          <p:grpSpPr>
            <a:xfrm rot="20179689">
              <a:off x="1799313" y="1965090"/>
              <a:ext cx="2526159" cy="2487365"/>
              <a:chOff x="5833426" y="2905073"/>
              <a:chExt cx="1707653" cy="1659394"/>
            </a:xfrm>
          </p:grpSpPr>
          <p:grpSp>
            <p:nvGrpSpPr>
              <p:cNvPr id="138" name="Ομάδα 137"/>
              <p:cNvGrpSpPr/>
              <p:nvPr/>
            </p:nvGrpSpPr>
            <p:grpSpPr>
              <a:xfrm>
                <a:off x="5842382" y="2905073"/>
                <a:ext cx="1671052" cy="1641423"/>
                <a:chOff x="2211299" y="2385303"/>
                <a:chExt cx="1671052" cy="1641423"/>
              </a:xfrm>
            </p:grpSpPr>
            <p:sp>
              <p:nvSpPr>
                <p:cNvPr id="144" name="Τόξο 143"/>
                <p:cNvSpPr/>
                <p:nvPr/>
              </p:nvSpPr>
              <p:spPr>
                <a:xfrm>
                  <a:off x="3249556" y="2385303"/>
                  <a:ext cx="608388" cy="600417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5" name="Τόξο 144"/>
                <p:cNvSpPr/>
                <p:nvPr/>
              </p:nvSpPr>
              <p:spPr>
                <a:xfrm flipH="1">
                  <a:off x="2211299" y="2409576"/>
                  <a:ext cx="608389" cy="600416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6" name="Τόξο 145"/>
                <p:cNvSpPr/>
                <p:nvPr/>
              </p:nvSpPr>
              <p:spPr>
                <a:xfrm flipV="1">
                  <a:off x="3273963" y="3426309"/>
                  <a:ext cx="608388" cy="600417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7" name="Τόξο 146"/>
                <p:cNvSpPr/>
                <p:nvPr/>
              </p:nvSpPr>
              <p:spPr>
                <a:xfrm flipH="1" flipV="1">
                  <a:off x="2219138" y="3426310"/>
                  <a:ext cx="608389" cy="600416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39" name="Ομάδα 138"/>
              <p:cNvGrpSpPr/>
              <p:nvPr/>
            </p:nvGrpSpPr>
            <p:grpSpPr>
              <a:xfrm rot="18787752">
                <a:off x="5858455" y="2881842"/>
                <a:ext cx="1657596" cy="1707653"/>
                <a:chOff x="2200674" y="2332571"/>
                <a:chExt cx="1657596" cy="1707653"/>
              </a:xfrm>
            </p:grpSpPr>
            <p:sp>
              <p:nvSpPr>
                <p:cNvPr id="140" name="Τόξο 139"/>
                <p:cNvSpPr/>
                <p:nvPr/>
              </p:nvSpPr>
              <p:spPr>
                <a:xfrm>
                  <a:off x="3257854" y="2377371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1" name="Τόξο 140"/>
                <p:cNvSpPr/>
                <p:nvPr/>
              </p:nvSpPr>
              <p:spPr>
                <a:xfrm flipH="1">
                  <a:off x="2229092" y="2332571"/>
                  <a:ext cx="600416" cy="608389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2" name="Τόξο 141"/>
                <p:cNvSpPr/>
                <p:nvPr/>
              </p:nvSpPr>
              <p:spPr>
                <a:xfrm flipV="1">
                  <a:off x="3214153" y="3431836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3" name="Τόξο 142"/>
                <p:cNvSpPr/>
                <p:nvPr/>
              </p:nvSpPr>
              <p:spPr>
                <a:xfrm flipH="1" flipV="1">
                  <a:off x="2200674" y="3393350"/>
                  <a:ext cx="600416" cy="608388"/>
                </a:xfrm>
                <a:prstGeom prst="arc">
                  <a:avLst>
                    <a:gd name="adj1" fmla="val 13138008"/>
                    <a:gd name="adj2" fmla="val 2999619"/>
                  </a:avLst>
                </a:pr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p:sp>
        <p:nvSpPr>
          <p:cNvPr id="149" name="TextBox 148"/>
          <p:cNvSpPr txBox="1"/>
          <p:nvPr/>
        </p:nvSpPr>
        <p:spPr>
          <a:xfrm>
            <a:off x="2673236" y="6053226"/>
            <a:ext cx="636325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Δευτερογενείς Σημειακές Φωτεινές Πηγές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673237" y="6053226"/>
            <a:ext cx="636325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φαιρικά Κύματα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673237" y="6053226"/>
            <a:ext cx="636325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Σφαιρικό Μέτωπο Κύματος 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673237" y="6053226"/>
            <a:ext cx="636325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Δευτερογενείς Σημειακές Φωτεινές Πηγές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73237" y="6053226"/>
            <a:ext cx="636325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Δευτερογενή 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φαιρικά Κύματα 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649050" y="6053226"/>
            <a:ext cx="638744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Σφαιρικό Μέτωπο Κύματος μετά από μια περίοδο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" name="Ομάδα 168"/>
          <p:cNvGrpSpPr/>
          <p:nvPr/>
        </p:nvGrpSpPr>
        <p:grpSpPr>
          <a:xfrm>
            <a:off x="1953158" y="824837"/>
            <a:ext cx="4764403" cy="4764403"/>
            <a:chOff x="683569" y="824837"/>
            <a:chExt cx="4764403" cy="4764403"/>
          </a:xfrm>
        </p:grpSpPr>
        <p:cxnSp>
          <p:nvCxnSpPr>
            <p:cNvPr id="158" name="Ευθεία γραμμή σύνδεσης 157"/>
            <p:cNvCxnSpPr/>
            <p:nvPr/>
          </p:nvCxnSpPr>
          <p:spPr>
            <a:xfrm flipH="1">
              <a:off x="3022867" y="836712"/>
              <a:ext cx="28684" cy="4752528"/>
            </a:xfrm>
            <a:prstGeom prst="line">
              <a:avLst/>
            </a:prstGeom>
            <a:ln w="28575">
              <a:solidFill>
                <a:srgbClr val="FFFF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Ευθεία γραμμή σύνδεσης 158"/>
            <p:cNvCxnSpPr/>
            <p:nvPr/>
          </p:nvCxnSpPr>
          <p:spPr>
            <a:xfrm rot="16200000" flipH="1">
              <a:off x="3045491" y="822370"/>
              <a:ext cx="28684" cy="4752528"/>
            </a:xfrm>
            <a:prstGeom prst="line">
              <a:avLst/>
            </a:prstGeom>
            <a:ln w="28575">
              <a:solidFill>
                <a:srgbClr val="FFFF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2" name="Ομάδα 161"/>
            <p:cNvGrpSpPr/>
            <p:nvPr/>
          </p:nvGrpSpPr>
          <p:grpSpPr>
            <a:xfrm rot="20212499">
              <a:off x="695443" y="824837"/>
              <a:ext cx="4752528" cy="4752528"/>
              <a:chOff x="835969" y="989112"/>
              <a:chExt cx="4752528" cy="4752528"/>
            </a:xfrm>
          </p:grpSpPr>
          <p:cxnSp>
            <p:nvCxnSpPr>
              <p:cNvPr id="160" name="Ευθεία γραμμή σύνδεσης 159"/>
              <p:cNvCxnSpPr/>
              <p:nvPr/>
            </p:nvCxnSpPr>
            <p:spPr>
              <a:xfrm flipH="1">
                <a:off x="3175267" y="989112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Ευθεία γραμμή σύνδεσης 160"/>
              <p:cNvCxnSpPr/>
              <p:nvPr/>
            </p:nvCxnSpPr>
            <p:spPr>
              <a:xfrm rot="16200000" flipH="1">
                <a:off x="3197891" y="974770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Ομάδα 164"/>
            <p:cNvGrpSpPr/>
            <p:nvPr/>
          </p:nvGrpSpPr>
          <p:grpSpPr>
            <a:xfrm rot="18847907">
              <a:off x="695444" y="824837"/>
              <a:ext cx="4752528" cy="4752528"/>
              <a:chOff x="683569" y="836712"/>
              <a:chExt cx="4752528" cy="4752528"/>
            </a:xfrm>
          </p:grpSpPr>
          <p:cxnSp>
            <p:nvCxnSpPr>
              <p:cNvPr id="163" name="Ευθεία γραμμή σύνδεσης 162"/>
              <p:cNvCxnSpPr/>
              <p:nvPr/>
            </p:nvCxnSpPr>
            <p:spPr>
              <a:xfrm flipH="1">
                <a:off x="3022867" y="836712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Ευθεία γραμμή σύνδεσης 163"/>
              <p:cNvCxnSpPr/>
              <p:nvPr/>
            </p:nvCxnSpPr>
            <p:spPr>
              <a:xfrm rot="16200000" flipH="1">
                <a:off x="3045491" y="822370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Ομάδα 167"/>
            <p:cNvGrpSpPr/>
            <p:nvPr/>
          </p:nvGrpSpPr>
          <p:grpSpPr>
            <a:xfrm rot="1228397">
              <a:off x="683569" y="836712"/>
              <a:ext cx="4752528" cy="4752528"/>
              <a:chOff x="683569" y="836712"/>
              <a:chExt cx="4752528" cy="4752528"/>
            </a:xfrm>
          </p:grpSpPr>
          <p:cxnSp>
            <p:nvCxnSpPr>
              <p:cNvPr id="166" name="Ευθεία γραμμή σύνδεσης 165"/>
              <p:cNvCxnSpPr/>
              <p:nvPr/>
            </p:nvCxnSpPr>
            <p:spPr>
              <a:xfrm flipH="1">
                <a:off x="3022867" y="836712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Ευθεία γραμμή σύνδεσης 166"/>
              <p:cNvCxnSpPr/>
              <p:nvPr/>
            </p:nvCxnSpPr>
            <p:spPr>
              <a:xfrm rot="16200000" flipH="1">
                <a:off x="3045491" y="822370"/>
                <a:ext cx="28684" cy="4752528"/>
              </a:xfrm>
              <a:prstGeom prst="line">
                <a:avLst/>
              </a:prstGeom>
              <a:ln w="28575">
                <a:solidFill>
                  <a:srgbClr val="FFF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64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4" grpId="0" animBg="1"/>
      <p:bldP spid="3" grpId="0" animBg="1"/>
      <p:bldP spid="115" grpId="0" animBg="1"/>
      <p:bldP spid="120" grpId="0" animBg="1"/>
      <p:bldP spid="121" grpId="0" animBg="1"/>
      <p:bldP spid="36" grpId="0" animBg="1"/>
      <p:bldP spid="149" grpId="0" animBg="1"/>
      <p:bldP spid="151" grpId="0" animBg="1"/>
      <p:bldP spid="152" grpId="0" animBg="1"/>
      <p:bldP spid="153" grpId="0" animBg="1"/>
      <p:bldP spid="156" grpId="0" animBg="1"/>
      <p:bldP spid="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7 - Ομάδα"/>
          <p:cNvGrpSpPr/>
          <p:nvPr/>
        </p:nvGrpSpPr>
        <p:grpSpPr>
          <a:xfrm>
            <a:off x="899592" y="967128"/>
            <a:ext cx="1800200" cy="864096"/>
            <a:chOff x="899592" y="967128"/>
            <a:chExt cx="1800200" cy="864096"/>
          </a:xfrm>
          <a:solidFill>
            <a:srgbClr val="993300"/>
          </a:solidFill>
        </p:grpSpPr>
        <p:sp>
          <p:nvSpPr>
            <p:cNvPr id="3" name="3 - Ορθογώνιο"/>
            <p:cNvSpPr/>
            <p:nvPr/>
          </p:nvSpPr>
          <p:spPr>
            <a:xfrm>
              <a:off x="899592" y="967128"/>
              <a:ext cx="1800200" cy="864096"/>
            </a:xfrm>
            <a:prstGeom prst="rect">
              <a:avLst/>
            </a:prstGeom>
            <a:grp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" name="5 - Ευθεία γραμμή σύνδεσης"/>
            <p:cNvCxnSpPr/>
            <p:nvPr/>
          </p:nvCxnSpPr>
          <p:spPr>
            <a:xfrm>
              <a:off x="1331640" y="1399176"/>
              <a:ext cx="936104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Ομάδα 67"/>
          <p:cNvGrpSpPr/>
          <p:nvPr/>
        </p:nvGrpSpPr>
        <p:grpSpPr>
          <a:xfrm>
            <a:off x="3995936" y="260888"/>
            <a:ext cx="4680520" cy="2160000"/>
            <a:chOff x="3995936" y="260888"/>
            <a:chExt cx="4680520" cy="2160000"/>
          </a:xfrm>
        </p:grpSpPr>
        <p:cxnSp>
          <p:nvCxnSpPr>
            <p:cNvPr id="11" name="21 - Ευθεία γραμμή σύνδεσης"/>
            <p:cNvCxnSpPr/>
            <p:nvPr/>
          </p:nvCxnSpPr>
          <p:spPr>
            <a:xfrm>
              <a:off x="8676456" y="260888"/>
              <a:ext cx="0" cy="2160000"/>
            </a:xfrm>
            <a:prstGeom prst="line">
              <a:avLst/>
            </a:prstGeom>
            <a:ln w="762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23 - Ευθεία γραμμή σύνδεσης"/>
            <p:cNvCxnSpPr/>
            <p:nvPr/>
          </p:nvCxnSpPr>
          <p:spPr>
            <a:xfrm>
              <a:off x="3995936" y="1395360"/>
              <a:ext cx="46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3995936" y="2589097"/>
            <a:ext cx="4680520" cy="3435959"/>
            <a:chOff x="3995936" y="2589097"/>
            <a:chExt cx="4680520" cy="3435959"/>
          </a:xfrm>
        </p:grpSpPr>
        <p:cxnSp>
          <p:nvCxnSpPr>
            <p:cNvPr id="15" name="29 - Ευθεία γραμμή σύνδεσης"/>
            <p:cNvCxnSpPr/>
            <p:nvPr/>
          </p:nvCxnSpPr>
          <p:spPr>
            <a:xfrm flipV="1">
              <a:off x="3995936" y="2589097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0 - Ευθεία γραμμή σύνδεσης"/>
            <p:cNvCxnSpPr/>
            <p:nvPr/>
          </p:nvCxnSpPr>
          <p:spPr>
            <a:xfrm flipV="1">
              <a:off x="3995936" y="5113145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1 - Ευθεία γραμμή σύνδεσης"/>
            <p:cNvCxnSpPr/>
            <p:nvPr/>
          </p:nvCxnSpPr>
          <p:spPr>
            <a:xfrm flipV="1">
              <a:off x="3995936" y="2956673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2 - Ευθεία γραμμή σύνδεσης"/>
            <p:cNvCxnSpPr/>
            <p:nvPr/>
          </p:nvCxnSpPr>
          <p:spPr>
            <a:xfrm flipV="1">
              <a:off x="3995936" y="3333464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33 - Ευθεία γραμμή σύνδεσης"/>
            <p:cNvCxnSpPr/>
            <p:nvPr/>
          </p:nvCxnSpPr>
          <p:spPr>
            <a:xfrm flipV="1">
              <a:off x="3995936" y="3679856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34 - Ευθεία γραμμή σύνδεσης"/>
            <p:cNvCxnSpPr/>
            <p:nvPr/>
          </p:nvCxnSpPr>
          <p:spPr>
            <a:xfrm flipV="1">
              <a:off x="3995936" y="4036128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35 - Ευθεία γραμμή σύνδεσης"/>
            <p:cNvCxnSpPr/>
            <p:nvPr/>
          </p:nvCxnSpPr>
          <p:spPr>
            <a:xfrm flipV="1">
              <a:off x="3995936" y="4396168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6 - Ευθεία γραμμή σύνδεσης"/>
            <p:cNvCxnSpPr/>
            <p:nvPr/>
          </p:nvCxnSpPr>
          <p:spPr>
            <a:xfrm flipV="1">
              <a:off x="4006481" y="4756208"/>
              <a:ext cx="4669975" cy="9119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Ομάδα 65"/>
          <p:cNvGrpSpPr/>
          <p:nvPr/>
        </p:nvGrpSpPr>
        <p:grpSpPr>
          <a:xfrm>
            <a:off x="3995936" y="428414"/>
            <a:ext cx="4687391" cy="984447"/>
            <a:chOff x="3995936" y="428414"/>
            <a:chExt cx="4687391" cy="984447"/>
          </a:xfrm>
        </p:grpSpPr>
        <p:sp>
          <p:nvSpPr>
            <p:cNvPr id="13" name="24 - Έλλειψη"/>
            <p:cNvSpPr/>
            <p:nvPr/>
          </p:nvSpPr>
          <p:spPr>
            <a:xfrm>
              <a:off x="8607994" y="428414"/>
              <a:ext cx="72008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3" name="Ομάδα 22"/>
            <p:cNvGrpSpPr/>
            <p:nvPr/>
          </p:nvGrpSpPr>
          <p:grpSpPr>
            <a:xfrm>
              <a:off x="3995936" y="465097"/>
              <a:ext cx="4687391" cy="947764"/>
              <a:chOff x="3995936" y="465097"/>
              <a:chExt cx="4687391" cy="947764"/>
            </a:xfrm>
          </p:grpSpPr>
          <p:cxnSp>
            <p:nvCxnSpPr>
              <p:cNvPr id="25" name="28 - Ευθεία γραμμή σύνδεσης"/>
              <p:cNvCxnSpPr/>
              <p:nvPr/>
            </p:nvCxnSpPr>
            <p:spPr>
              <a:xfrm flipV="1">
                <a:off x="4013352" y="491261"/>
                <a:ext cx="4669975" cy="9216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42 - Ευθεία γραμμή σύνδεσης"/>
              <p:cNvCxnSpPr/>
              <p:nvPr/>
            </p:nvCxnSpPr>
            <p:spPr>
              <a:xfrm flipV="1">
                <a:off x="3995936" y="465097"/>
                <a:ext cx="4684066" cy="907200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51 - Ευθεία γραμμή σύνδεσης"/>
          <p:cNvCxnSpPr/>
          <p:nvPr/>
        </p:nvCxnSpPr>
        <p:spPr>
          <a:xfrm>
            <a:off x="3995936" y="4769856"/>
            <a:ext cx="4680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Ομάδα 34"/>
          <p:cNvGrpSpPr/>
          <p:nvPr/>
        </p:nvGrpSpPr>
        <p:grpSpPr>
          <a:xfrm>
            <a:off x="3502766" y="1279646"/>
            <a:ext cx="493170" cy="226910"/>
            <a:chOff x="3502766" y="1279646"/>
            <a:chExt cx="493170" cy="226910"/>
          </a:xfrm>
        </p:grpSpPr>
        <p:cxnSp>
          <p:nvCxnSpPr>
            <p:cNvPr id="36" name="Ευθύγραμμο βέλος σύνδεσης 35"/>
            <p:cNvCxnSpPr/>
            <p:nvPr/>
          </p:nvCxnSpPr>
          <p:spPr>
            <a:xfrm>
              <a:off x="3509936" y="1279646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>
              <a:off x="3502766" y="135165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/>
            <p:nvPr/>
          </p:nvCxnSpPr>
          <p:spPr>
            <a:xfrm>
              <a:off x="3509458" y="142366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/>
            <p:nvPr/>
          </p:nvCxnSpPr>
          <p:spPr>
            <a:xfrm>
              <a:off x="3502766" y="1506556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Ομάδα 39"/>
          <p:cNvGrpSpPr/>
          <p:nvPr/>
        </p:nvGrpSpPr>
        <p:grpSpPr>
          <a:xfrm>
            <a:off x="3491880" y="3356992"/>
            <a:ext cx="514464" cy="2902092"/>
            <a:chOff x="3491880" y="3356992"/>
            <a:chExt cx="514464" cy="2902092"/>
          </a:xfrm>
        </p:grpSpPr>
        <p:cxnSp>
          <p:nvCxnSpPr>
            <p:cNvPr id="41" name="Ευθύγραμμο βέλος σύνδεσης 40"/>
            <p:cNvCxnSpPr/>
            <p:nvPr/>
          </p:nvCxnSpPr>
          <p:spPr>
            <a:xfrm>
              <a:off x="3491880" y="33569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ύγραμμο βέλος σύνδεσης 41"/>
            <p:cNvCxnSpPr/>
            <p:nvPr/>
          </p:nvCxnSpPr>
          <p:spPr>
            <a:xfrm>
              <a:off x="3499050" y="35093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>
              <a:off x="3513652" y="36617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/>
            <p:cNvCxnSpPr/>
            <p:nvPr/>
          </p:nvCxnSpPr>
          <p:spPr>
            <a:xfrm>
              <a:off x="3520344" y="38141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>
              <a:off x="3513652" y="39665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/>
            <p:nvPr/>
          </p:nvCxnSpPr>
          <p:spPr>
            <a:xfrm>
              <a:off x="3520344" y="41189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ύγραμμο βέλος σύνδεσης 46"/>
            <p:cNvCxnSpPr/>
            <p:nvPr/>
          </p:nvCxnSpPr>
          <p:spPr>
            <a:xfrm>
              <a:off x="3513652" y="42713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/>
            <p:nvPr/>
          </p:nvCxnSpPr>
          <p:spPr>
            <a:xfrm>
              <a:off x="3520344" y="44237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ύγραμμο βέλος σύνδεσης 48"/>
            <p:cNvCxnSpPr/>
            <p:nvPr/>
          </p:nvCxnSpPr>
          <p:spPr>
            <a:xfrm>
              <a:off x="3513652" y="45761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ύγραμμο βέλος σύνδεσης 49"/>
            <p:cNvCxnSpPr/>
            <p:nvPr/>
          </p:nvCxnSpPr>
          <p:spPr>
            <a:xfrm>
              <a:off x="3513652" y="47285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/>
            <p:nvPr/>
          </p:nvCxnSpPr>
          <p:spPr>
            <a:xfrm>
              <a:off x="3513652" y="48809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/>
            <p:cNvCxnSpPr/>
            <p:nvPr/>
          </p:nvCxnSpPr>
          <p:spPr>
            <a:xfrm>
              <a:off x="3513648" y="50333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ύγραμμο βέλος σύνδεσης 52"/>
            <p:cNvCxnSpPr/>
            <p:nvPr/>
          </p:nvCxnSpPr>
          <p:spPr>
            <a:xfrm>
              <a:off x="3519130" y="51857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ύγραμμο βέλος σύνδεσης 53"/>
            <p:cNvCxnSpPr/>
            <p:nvPr/>
          </p:nvCxnSpPr>
          <p:spPr>
            <a:xfrm>
              <a:off x="3513652" y="5338192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ύγραμμο βέλος σύνδεσης 54"/>
            <p:cNvCxnSpPr/>
            <p:nvPr/>
          </p:nvCxnSpPr>
          <p:spPr>
            <a:xfrm>
              <a:off x="3517850" y="54970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ύγραμμο βέλος σύνδεσης 55"/>
            <p:cNvCxnSpPr/>
            <p:nvPr/>
          </p:nvCxnSpPr>
          <p:spPr>
            <a:xfrm>
              <a:off x="3517850" y="56494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ύγραμμο βέλος σύνδεσης 56"/>
            <p:cNvCxnSpPr/>
            <p:nvPr/>
          </p:nvCxnSpPr>
          <p:spPr>
            <a:xfrm>
              <a:off x="3517850" y="58018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/>
            <p:nvPr/>
          </p:nvCxnSpPr>
          <p:spPr>
            <a:xfrm>
              <a:off x="3517846" y="59542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ύγραμμο βέλος σύνδεσης 58"/>
            <p:cNvCxnSpPr/>
            <p:nvPr/>
          </p:nvCxnSpPr>
          <p:spPr>
            <a:xfrm>
              <a:off x="3512442" y="61066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ύγραμμο βέλος σύνδεσης 59"/>
            <p:cNvCxnSpPr/>
            <p:nvPr/>
          </p:nvCxnSpPr>
          <p:spPr>
            <a:xfrm>
              <a:off x="3506964" y="6259084"/>
              <a:ext cx="486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Ομάδα 62"/>
          <p:cNvGrpSpPr/>
          <p:nvPr/>
        </p:nvGrpSpPr>
        <p:grpSpPr>
          <a:xfrm>
            <a:off x="3966005" y="949176"/>
            <a:ext cx="72000" cy="900000"/>
            <a:chOff x="3966005" y="949176"/>
            <a:chExt cx="72000" cy="900000"/>
          </a:xfrm>
        </p:grpSpPr>
        <p:cxnSp>
          <p:nvCxnSpPr>
            <p:cNvPr id="9" name="7 - Ευθεία γραμμή σύνδεσης"/>
            <p:cNvCxnSpPr/>
            <p:nvPr/>
          </p:nvCxnSpPr>
          <p:spPr>
            <a:xfrm>
              <a:off x="4000050" y="949176"/>
              <a:ext cx="0" cy="900000"/>
            </a:xfrm>
            <a:prstGeom prst="line">
              <a:avLst/>
            </a:prstGeom>
            <a:ln w="5715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61"/>
            <p:cNvCxnSpPr/>
            <p:nvPr/>
          </p:nvCxnSpPr>
          <p:spPr>
            <a:xfrm>
              <a:off x="3966005" y="1400901"/>
              <a:ext cx="72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864096" y="220578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Διάφραγμα με μια σχισμή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07504" y="2380818"/>
            <a:ext cx="4680520" cy="4310462"/>
            <a:chOff x="107504" y="2380818"/>
            <a:chExt cx="4680520" cy="4310462"/>
          </a:xfrm>
        </p:grpSpPr>
        <p:grpSp>
          <p:nvGrpSpPr>
            <p:cNvPr id="67" name="Ομάδα 66"/>
            <p:cNvGrpSpPr/>
            <p:nvPr/>
          </p:nvGrpSpPr>
          <p:grpSpPr>
            <a:xfrm>
              <a:off x="179512" y="2767280"/>
              <a:ext cx="3816424" cy="3924000"/>
              <a:chOff x="179512" y="2767280"/>
              <a:chExt cx="3816424" cy="3924000"/>
            </a:xfrm>
          </p:grpSpPr>
          <p:grpSp>
            <p:nvGrpSpPr>
              <p:cNvPr id="5" name="48 - Ομάδα"/>
              <p:cNvGrpSpPr/>
              <p:nvPr/>
            </p:nvGrpSpPr>
            <p:grpSpPr>
              <a:xfrm>
                <a:off x="179512" y="2852936"/>
                <a:ext cx="3059832" cy="3816424"/>
                <a:chOff x="179512" y="2852936"/>
                <a:chExt cx="3059832" cy="3816424"/>
              </a:xfrm>
            </p:grpSpPr>
            <p:sp>
              <p:nvSpPr>
                <p:cNvPr id="6" name="10 - Ορθογώνιο"/>
                <p:cNvSpPr/>
                <p:nvPr/>
              </p:nvSpPr>
              <p:spPr>
                <a:xfrm>
                  <a:off x="179512" y="2852936"/>
                  <a:ext cx="3059832" cy="3816424"/>
                </a:xfrm>
                <a:prstGeom prst="rect">
                  <a:avLst/>
                </a:prstGeom>
                <a:solidFill>
                  <a:srgbClr val="993300"/>
                </a:solidFill>
                <a:ln>
                  <a:solidFill>
                    <a:srgbClr val="99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" name="11 - Ορθογώνιο"/>
                <p:cNvSpPr/>
                <p:nvPr/>
              </p:nvSpPr>
              <p:spPr>
                <a:xfrm>
                  <a:off x="265168" y="3501008"/>
                  <a:ext cx="2880000" cy="25202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99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5" name="Ομάδα 64"/>
              <p:cNvGrpSpPr/>
              <p:nvPr/>
            </p:nvGrpSpPr>
            <p:grpSpPr>
              <a:xfrm>
                <a:off x="3995936" y="2767280"/>
                <a:ext cx="0" cy="3924000"/>
                <a:chOff x="3995936" y="2767280"/>
                <a:chExt cx="0" cy="3924000"/>
              </a:xfrm>
            </p:grpSpPr>
            <p:cxnSp>
              <p:nvCxnSpPr>
                <p:cNvPr id="33" name="14 - Ευθεία γραμμή σύνδεσης"/>
                <p:cNvCxnSpPr/>
                <p:nvPr/>
              </p:nvCxnSpPr>
              <p:spPr>
                <a:xfrm>
                  <a:off x="3995936" y="2767280"/>
                  <a:ext cx="0" cy="3924000"/>
                </a:xfrm>
                <a:prstGeom prst="line">
                  <a:avLst/>
                </a:prstGeom>
                <a:ln w="76200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14 - Ευθεία γραμμή σύνδεσης"/>
                <p:cNvCxnSpPr/>
                <p:nvPr/>
              </p:nvCxnSpPr>
              <p:spPr>
                <a:xfrm>
                  <a:off x="3995936" y="3537448"/>
                  <a:ext cx="0" cy="248400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TextBox 68"/>
            <p:cNvSpPr txBox="1"/>
            <p:nvPr/>
          </p:nvSpPr>
          <p:spPr>
            <a:xfrm>
              <a:off x="107504" y="2380818"/>
              <a:ext cx="468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διάφραγμα σε πολύ μεγάλη μεγέθυνση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6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3648" y="1628800"/>
            <a:ext cx="1770116" cy="4984916"/>
            <a:chOff x="13648" y="1628800"/>
            <a:chExt cx="1770116" cy="4984916"/>
          </a:xfrm>
        </p:grpSpPr>
        <p:grpSp>
          <p:nvGrpSpPr>
            <p:cNvPr id="3" name="40 - Ομάδα"/>
            <p:cNvGrpSpPr/>
            <p:nvPr/>
          </p:nvGrpSpPr>
          <p:grpSpPr>
            <a:xfrm>
              <a:off x="13648" y="1628800"/>
              <a:ext cx="1620000" cy="3528392"/>
              <a:chOff x="13648" y="1628800"/>
              <a:chExt cx="1620000" cy="3528392"/>
            </a:xfrm>
          </p:grpSpPr>
          <p:cxnSp>
            <p:nvCxnSpPr>
              <p:cNvPr id="7" name="8 - Ευθύγραμμο βέλος σύνδεσης"/>
              <p:cNvCxnSpPr/>
              <p:nvPr/>
            </p:nvCxnSpPr>
            <p:spPr>
              <a:xfrm>
                <a:off x="13648" y="1628800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9 - Ευθύγραμμο βέλος σύνδεσης"/>
              <p:cNvCxnSpPr/>
              <p:nvPr/>
            </p:nvCxnSpPr>
            <p:spPr>
              <a:xfrm>
                <a:off x="13648" y="2088144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10 - Ευθύγραμμο βέλος σύνδεσης"/>
              <p:cNvCxnSpPr/>
              <p:nvPr/>
            </p:nvCxnSpPr>
            <p:spPr>
              <a:xfrm>
                <a:off x="13648" y="2564904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11 - Ευθύγραμμο βέλος σύνδεσης"/>
              <p:cNvCxnSpPr/>
              <p:nvPr/>
            </p:nvCxnSpPr>
            <p:spPr>
              <a:xfrm>
                <a:off x="13648" y="3068960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2 - Ευθύγραμμο βέλος σύνδεσης"/>
              <p:cNvCxnSpPr/>
              <p:nvPr/>
            </p:nvCxnSpPr>
            <p:spPr>
              <a:xfrm>
                <a:off x="13648" y="3573016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3 - Ευθύγραμμο βέλος σύνδεσης"/>
              <p:cNvCxnSpPr/>
              <p:nvPr/>
            </p:nvCxnSpPr>
            <p:spPr>
              <a:xfrm>
                <a:off x="13648" y="4100600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4 - Ευθύγραμμο βέλος σύνδεσης"/>
              <p:cNvCxnSpPr/>
              <p:nvPr/>
            </p:nvCxnSpPr>
            <p:spPr>
              <a:xfrm>
                <a:off x="13648" y="4625840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5 - Ευθύγραμμο βέλος σύνδεσης"/>
              <p:cNvCxnSpPr/>
              <p:nvPr/>
            </p:nvCxnSpPr>
            <p:spPr>
              <a:xfrm>
                <a:off x="13648" y="5157192"/>
                <a:ext cx="1620000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48 - Ομάδα"/>
            <p:cNvGrpSpPr/>
            <p:nvPr/>
          </p:nvGrpSpPr>
          <p:grpSpPr>
            <a:xfrm>
              <a:off x="19060" y="5175298"/>
              <a:ext cx="1764704" cy="1438418"/>
              <a:chOff x="487620" y="5229201"/>
              <a:chExt cx="1764704" cy="1438418"/>
            </a:xfrm>
          </p:grpSpPr>
          <p:cxnSp>
            <p:nvCxnSpPr>
              <p:cNvPr id="5" name="37 - Ευθύγραμμο βέλος σύνδεσης"/>
              <p:cNvCxnSpPr/>
              <p:nvPr/>
            </p:nvCxnSpPr>
            <p:spPr>
              <a:xfrm flipH="1" flipV="1">
                <a:off x="1317992" y="5229201"/>
                <a:ext cx="13648" cy="86409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42 - TextBox"/>
              <p:cNvSpPr txBox="1"/>
              <p:nvPr/>
            </p:nvSpPr>
            <p:spPr>
              <a:xfrm>
                <a:off x="487620" y="6021288"/>
                <a:ext cx="176470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Οπτικές Ακτίνες</a:t>
                </a:r>
                <a:endPara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Ομάδα 51"/>
          <p:cNvGrpSpPr/>
          <p:nvPr/>
        </p:nvGrpSpPr>
        <p:grpSpPr>
          <a:xfrm>
            <a:off x="1691680" y="332656"/>
            <a:ext cx="7128792" cy="5976000"/>
            <a:chOff x="1691680" y="332656"/>
            <a:chExt cx="7128792" cy="5976000"/>
          </a:xfrm>
        </p:grpSpPr>
        <p:sp>
          <p:nvSpPr>
            <p:cNvPr id="53" name="50 - TextBox"/>
            <p:cNvSpPr txBox="1"/>
            <p:nvPr/>
          </p:nvSpPr>
          <p:spPr>
            <a:xfrm>
              <a:off x="1691680" y="692696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Άνοιγμα Σχισμής</a:t>
              </a:r>
            </a:p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α = 5λ 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4" name="Ομάδα 53"/>
            <p:cNvGrpSpPr/>
            <p:nvPr/>
          </p:nvGrpSpPr>
          <p:grpSpPr>
            <a:xfrm>
              <a:off x="1691680" y="332656"/>
              <a:ext cx="7128792" cy="5976000"/>
              <a:chOff x="1691680" y="332656"/>
              <a:chExt cx="7128792" cy="5976000"/>
            </a:xfrm>
          </p:grpSpPr>
          <p:grpSp>
            <p:nvGrpSpPr>
              <p:cNvPr id="55" name="3 - Ομάδα"/>
              <p:cNvGrpSpPr/>
              <p:nvPr/>
            </p:nvGrpSpPr>
            <p:grpSpPr>
              <a:xfrm>
                <a:off x="1691680" y="1340768"/>
                <a:ext cx="0" cy="4023656"/>
                <a:chOff x="3995936" y="2767280"/>
                <a:chExt cx="0" cy="4023656"/>
              </a:xfrm>
            </p:grpSpPr>
            <p:cxnSp>
              <p:nvCxnSpPr>
                <p:cNvPr id="57" name="4 - Ευθεία γραμμή σύνδεσης"/>
                <p:cNvCxnSpPr/>
                <p:nvPr/>
              </p:nvCxnSpPr>
              <p:spPr>
                <a:xfrm>
                  <a:off x="3995936" y="2767280"/>
                  <a:ext cx="0" cy="756000"/>
                </a:xfrm>
                <a:prstGeom prst="line">
                  <a:avLst/>
                </a:prstGeom>
                <a:ln w="92075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 - Ευθεία γραμμή σύνδεσης"/>
                <p:cNvCxnSpPr/>
                <p:nvPr/>
              </p:nvCxnSpPr>
              <p:spPr>
                <a:xfrm>
                  <a:off x="3995936" y="6034936"/>
                  <a:ext cx="0" cy="756000"/>
                </a:xfrm>
                <a:prstGeom prst="line">
                  <a:avLst/>
                </a:prstGeom>
                <a:ln w="92075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52 - Ευθεία γραμμή σύνδεσης"/>
              <p:cNvCxnSpPr/>
              <p:nvPr/>
            </p:nvCxnSpPr>
            <p:spPr>
              <a:xfrm>
                <a:off x="8820472" y="332656"/>
                <a:ext cx="0" cy="5976000"/>
              </a:xfrm>
              <a:prstGeom prst="line">
                <a:avLst/>
              </a:prstGeom>
              <a:ln w="76200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91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Ομάδα 12"/>
          <p:cNvGrpSpPr/>
          <p:nvPr/>
        </p:nvGrpSpPr>
        <p:grpSpPr>
          <a:xfrm>
            <a:off x="-1609335" y="-1136980"/>
            <a:ext cx="6501266" cy="8957748"/>
            <a:chOff x="-1609335" y="-1136980"/>
            <a:chExt cx="6501266" cy="8957748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-1598702" y="-674736"/>
              <a:ext cx="6490633" cy="7991448"/>
              <a:chOff x="-3000313" y="-674736"/>
              <a:chExt cx="6490633" cy="7991448"/>
            </a:xfrm>
          </p:grpSpPr>
          <p:sp>
            <p:nvSpPr>
              <p:cNvPr id="62" name="Τόξο 61"/>
              <p:cNvSpPr/>
              <p:nvPr/>
            </p:nvSpPr>
            <p:spPr>
              <a:xfrm>
                <a:off x="-3000313" y="-674736"/>
                <a:ext cx="6480000" cy="6480000"/>
              </a:xfrm>
              <a:prstGeom prst="arc">
                <a:avLst>
                  <a:gd name="adj1" fmla="val 18675737"/>
                  <a:gd name="adj2" fmla="val 537632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3" name="Τόξο 62"/>
              <p:cNvSpPr/>
              <p:nvPr/>
            </p:nvSpPr>
            <p:spPr>
              <a:xfrm>
                <a:off x="-3000313" y="-201744"/>
                <a:ext cx="6480000" cy="6480000"/>
              </a:xfrm>
              <a:prstGeom prst="arc">
                <a:avLst>
                  <a:gd name="adj1" fmla="val 17809579"/>
                  <a:gd name="adj2" fmla="val 535598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Τόξο 63"/>
              <p:cNvSpPr/>
              <p:nvPr/>
            </p:nvSpPr>
            <p:spPr>
              <a:xfrm>
                <a:off x="-2992103" y="348584"/>
                <a:ext cx="6480000" cy="6480000"/>
              </a:xfrm>
              <a:prstGeom prst="arc">
                <a:avLst>
                  <a:gd name="adj1" fmla="val 17031577"/>
                  <a:gd name="adj2" fmla="val 466068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Τόξο 64"/>
              <p:cNvSpPr/>
              <p:nvPr/>
            </p:nvSpPr>
            <p:spPr>
              <a:xfrm>
                <a:off x="-2989680" y="836712"/>
                <a:ext cx="6480000" cy="6480000"/>
              </a:xfrm>
              <a:prstGeom prst="arc">
                <a:avLst>
                  <a:gd name="adj1" fmla="val 16254183"/>
                  <a:gd name="adj2" fmla="val 340057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0" name="Τόξο 129"/>
            <p:cNvSpPr/>
            <p:nvPr/>
          </p:nvSpPr>
          <p:spPr>
            <a:xfrm>
              <a:off x="-1609335" y="-1136980"/>
              <a:ext cx="6480000" cy="6480000"/>
            </a:xfrm>
            <a:prstGeom prst="arc">
              <a:avLst>
                <a:gd name="adj1" fmla="val 19316344"/>
                <a:gd name="adj2" fmla="val 5365933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1" name="Τόξο 130"/>
            <p:cNvSpPr/>
            <p:nvPr/>
          </p:nvSpPr>
          <p:spPr>
            <a:xfrm>
              <a:off x="-1609335" y="1340768"/>
              <a:ext cx="6480000" cy="6480000"/>
            </a:xfrm>
            <a:prstGeom prst="arc">
              <a:avLst>
                <a:gd name="adj1" fmla="val 16218883"/>
                <a:gd name="adj2" fmla="val 251488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-1055257" y="-592815"/>
            <a:ext cx="5411233" cy="7878348"/>
            <a:chOff x="-1055257" y="-592815"/>
            <a:chExt cx="5411233" cy="7878348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-1055257" y="-141050"/>
              <a:ext cx="5411233" cy="6913728"/>
              <a:chOff x="-2421849" y="-132700"/>
              <a:chExt cx="5411233" cy="6913728"/>
            </a:xfrm>
          </p:grpSpPr>
          <p:sp>
            <p:nvSpPr>
              <p:cNvPr id="57" name="Τόξο 56"/>
              <p:cNvSpPr/>
              <p:nvPr/>
            </p:nvSpPr>
            <p:spPr>
              <a:xfrm>
                <a:off x="-2411216" y="-132700"/>
                <a:ext cx="5400000" cy="5400000"/>
              </a:xfrm>
              <a:prstGeom prst="arc">
                <a:avLst>
                  <a:gd name="adj1" fmla="val 17986910"/>
                  <a:gd name="adj2" fmla="val 5394547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Τόξο 57"/>
              <p:cNvSpPr/>
              <p:nvPr/>
            </p:nvSpPr>
            <p:spPr>
              <a:xfrm>
                <a:off x="-2410616" y="340292"/>
                <a:ext cx="5400000" cy="5400000"/>
              </a:xfrm>
              <a:prstGeom prst="arc">
                <a:avLst>
                  <a:gd name="adj1" fmla="val 17017521"/>
                  <a:gd name="adj2" fmla="val 5367168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Τόξο 58"/>
              <p:cNvSpPr/>
              <p:nvPr/>
            </p:nvSpPr>
            <p:spPr>
              <a:xfrm>
                <a:off x="-2421849" y="863147"/>
                <a:ext cx="5400000" cy="5400000"/>
              </a:xfrm>
              <a:prstGeom prst="arc">
                <a:avLst>
                  <a:gd name="adj1" fmla="val 16265459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Τόξο 59"/>
              <p:cNvSpPr/>
              <p:nvPr/>
            </p:nvSpPr>
            <p:spPr>
              <a:xfrm>
                <a:off x="-2411216" y="1381028"/>
                <a:ext cx="5400000" cy="5400000"/>
              </a:xfrm>
              <a:prstGeom prst="arc">
                <a:avLst>
                  <a:gd name="adj1" fmla="val 16234170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8" name="Τόξο 127"/>
            <p:cNvSpPr/>
            <p:nvPr/>
          </p:nvSpPr>
          <p:spPr>
            <a:xfrm>
              <a:off x="-1044024" y="-592815"/>
              <a:ext cx="5400000" cy="5400000"/>
            </a:xfrm>
            <a:prstGeom prst="arc">
              <a:avLst>
                <a:gd name="adj1" fmla="val 18667194"/>
                <a:gd name="adj2" fmla="val 5380976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9" name="Τόξο 128"/>
            <p:cNvSpPr/>
            <p:nvPr/>
          </p:nvSpPr>
          <p:spPr>
            <a:xfrm>
              <a:off x="-1044024" y="1885533"/>
              <a:ext cx="5400000" cy="5400000"/>
            </a:xfrm>
            <a:prstGeom prst="arc">
              <a:avLst>
                <a:gd name="adj1" fmla="val 17017521"/>
                <a:gd name="adj2" fmla="val 328020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-540088" y="-58803"/>
            <a:ext cx="4341266" cy="6799691"/>
            <a:chOff x="-540088" y="-58803"/>
            <a:chExt cx="4341266" cy="6799691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-529455" y="405144"/>
              <a:ext cx="4330633" cy="5833728"/>
              <a:chOff x="-225878" y="405144"/>
              <a:chExt cx="4330633" cy="5833728"/>
            </a:xfrm>
          </p:grpSpPr>
          <p:sp>
            <p:nvSpPr>
              <p:cNvPr id="52" name="Τόξο 51"/>
              <p:cNvSpPr/>
              <p:nvPr/>
            </p:nvSpPr>
            <p:spPr>
              <a:xfrm>
                <a:off x="-215245" y="405144"/>
                <a:ext cx="4320000" cy="4320000"/>
              </a:xfrm>
              <a:prstGeom prst="arc">
                <a:avLst>
                  <a:gd name="adj1" fmla="val 17210550"/>
                  <a:gd name="adj2" fmla="val 536065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3" name="Τόξο 52"/>
              <p:cNvSpPr/>
              <p:nvPr/>
            </p:nvSpPr>
            <p:spPr>
              <a:xfrm>
                <a:off x="-225878" y="878136"/>
                <a:ext cx="4320000" cy="4320000"/>
              </a:xfrm>
              <a:prstGeom prst="arc">
                <a:avLst>
                  <a:gd name="adj1" fmla="val 16275735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4" name="Τόξο 53"/>
              <p:cNvSpPr/>
              <p:nvPr/>
            </p:nvSpPr>
            <p:spPr>
              <a:xfrm>
                <a:off x="-225878" y="1428464"/>
                <a:ext cx="4320000" cy="4320000"/>
              </a:xfrm>
              <a:prstGeom prst="arc">
                <a:avLst>
                  <a:gd name="adj1" fmla="val 1629581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5" name="Τόξο 54"/>
              <p:cNvSpPr/>
              <p:nvPr/>
            </p:nvSpPr>
            <p:spPr>
              <a:xfrm>
                <a:off x="-215245" y="1918872"/>
                <a:ext cx="4320000" cy="4320000"/>
              </a:xfrm>
              <a:prstGeom prst="arc">
                <a:avLst>
                  <a:gd name="adj1" fmla="val 16183914"/>
                  <a:gd name="adj2" fmla="val 5327148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6" name="Τόξο 125"/>
            <p:cNvSpPr/>
            <p:nvPr/>
          </p:nvSpPr>
          <p:spPr>
            <a:xfrm>
              <a:off x="-519302" y="-58803"/>
              <a:ext cx="4320000" cy="4320000"/>
            </a:xfrm>
            <a:prstGeom prst="arc">
              <a:avLst>
                <a:gd name="adj1" fmla="val 18155608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7" name="Τόξο 126"/>
            <p:cNvSpPr/>
            <p:nvPr/>
          </p:nvSpPr>
          <p:spPr>
            <a:xfrm>
              <a:off x="-540088" y="2420888"/>
              <a:ext cx="4320000" cy="4320000"/>
            </a:xfrm>
            <a:prstGeom prst="arc">
              <a:avLst>
                <a:gd name="adj1" fmla="val 16243628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-4253" y="487305"/>
            <a:ext cx="3269476" cy="5707475"/>
            <a:chOff x="-4253" y="487305"/>
            <a:chExt cx="3269476" cy="5707475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-4253" y="981088"/>
              <a:ext cx="3269476" cy="4753728"/>
              <a:chOff x="315406" y="981088"/>
              <a:chExt cx="3269476" cy="4753728"/>
            </a:xfrm>
          </p:grpSpPr>
          <p:sp>
            <p:nvSpPr>
              <p:cNvPr id="48" name="Τόξο 47"/>
              <p:cNvSpPr/>
              <p:nvPr/>
            </p:nvSpPr>
            <p:spPr>
              <a:xfrm>
                <a:off x="344882" y="2004408"/>
                <a:ext cx="3240000" cy="3240000"/>
              </a:xfrm>
              <a:prstGeom prst="arc">
                <a:avLst>
                  <a:gd name="adj1" fmla="val 16271131"/>
                  <a:gd name="adj2" fmla="val 5297973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Τόξο 46"/>
              <p:cNvSpPr/>
              <p:nvPr/>
            </p:nvSpPr>
            <p:spPr>
              <a:xfrm>
                <a:off x="326039" y="1454080"/>
                <a:ext cx="3240000" cy="3240000"/>
              </a:xfrm>
              <a:prstGeom prst="arc">
                <a:avLst>
                  <a:gd name="adj1" fmla="val 16338637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Τόξο 48"/>
              <p:cNvSpPr/>
              <p:nvPr/>
            </p:nvSpPr>
            <p:spPr>
              <a:xfrm>
                <a:off x="344882" y="981088"/>
                <a:ext cx="3240000" cy="3240000"/>
              </a:xfrm>
              <a:prstGeom prst="arc">
                <a:avLst>
                  <a:gd name="adj1" fmla="val 16247949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Τόξο 49"/>
              <p:cNvSpPr/>
              <p:nvPr/>
            </p:nvSpPr>
            <p:spPr>
              <a:xfrm>
                <a:off x="315406" y="2494816"/>
                <a:ext cx="3240000" cy="3240000"/>
              </a:xfrm>
              <a:prstGeom prst="arc">
                <a:avLst>
                  <a:gd name="adj1" fmla="val 16294396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4" name="Τόξο 123"/>
            <p:cNvSpPr/>
            <p:nvPr/>
          </p:nvSpPr>
          <p:spPr>
            <a:xfrm>
              <a:off x="6380" y="487305"/>
              <a:ext cx="3240000" cy="3240000"/>
            </a:xfrm>
            <a:prstGeom prst="arc">
              <a:avLst>
                <a:gd name="adj1" fmla="val 17495410"/>
                <a:gd name="adj2" fmla="val 532678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5" name="Τόξο 124"/>
            <p:cNvSpPr/>
            <p:nvPr/>
          </p:nvSpPr>
          <p:spPr>
            <a:xfrm>
              <a:off x="3597" y="2954780"/>
              <a:ext cx="3240000" cy="3240000"/>
            </a:xfrm>
            <a:prstGeom prst="arc">
              <a:avLst>
                <a:gd name="adj1" fmla="val 16247949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50425" y="1023260"/>
            <a:ext cx="2206490" cy="4637748"/>
            <a:chOff x="550425" y="1023260"/>
            <a:chExt cx="2206490" cy="4637748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556806" y="1484784"/>
              <a:ext cx="2200109" cy="3672168"/>
              <a:chOff x="764824" y="1206986"/>
              <a:chExt cx="2200109" cy="3672168"/>
            </a:xfrm>
          </p:grpSpPr>
          <p:sp>
            <p:nvSpPr>
              <p:cNvPr id="43" name="Τόξο 42"/>
              <p:cNvSpPr/>
              <p:nvPr/>
            </p:nvSpPr>
            <p:spPr>
              <a:xfrm>
                <a:off x="804933" y="1206986"/>
                <a:ext cx="2160000" cy="2160000"/>
              </a:xfrm>
              <a:prstGeom prst="arc">
                <a:avLst>
                  <a:gd name="adj1" fmla="val 16200000"/>
                  <a:gd name="adj2" fmla="val 546226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Τόξο 41"/>
              <p:cNvSpPr/>
              <p:nvPr/>
            </p:nvSpPr>
            <p:spPr>
              <a:xfrm>
                <a:off x="768836" y="2215098"/>
                <a:ext cx="2160000" cy="216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Τόξο 43"/>
              <p:cNvSpPr/>
              <p:nvPr/>
            </p:nvSpPr>
            <p:spPr>
              <a:xfrm>
                <a:off x="785227" y="1711042"/>
                <a:ext cx="2160000" cy="2160000"/>
              </a:xfrm>
              <a:prstGeom prst="arc">
                <a:avLst>
                  <a:gd name="adj1" fmla="val 16200000"/>
                  <a:gd name="adj2" fmla="val 549904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Τόξο 44"/>
              <p:cNvSpPr/>
              <p:nvPr/>
            </p:nvSpPr>
            <p:spPr>
              <a:xfrm>
                <a:off x="764824" y="2719154"/>
                <a:ext cx="2160000" cy="216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1" name="Τόξο 120"/>
            <p:cNvSpPr/>
            <p:nvPr/>
          </p:nvSpPr>
          <p:spPr>
            <a:xfrm>
              <a:off x="590534" y="1023260"/>
              <a:ext cx="2160000" cy="2160000"/>
            </a:xfrm>
            <a:prstGeom prst="arc">
              <a:avLst>
                <a:gd name="adj1" fmla="val 15836145"/>
                <a:gd name="adj2" fmla="val 560150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3" name="Τόξο 122"/>
            <p:cNvSpPr/>
            <p:nvPr/>
          </p:nvSpPr>
          <p:spPr>
            <a:xfrm>
              <a:off x="550425" y="3501008"/>
              <a:ext cx="2160000" cy="2160000"/>
            </a:xfrm>
            <a:prstGeom prst="arc">
              <a:avLst>
                <a:gd name="adj1" fmla="val 16209256"/>
                <a:gd name="adj2" fmla="val 536728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083837" y="1556912"/>
            <a:ext cx="1111899" cy="3560051"/>
            <a:chOff x="1289228" y="1599444"/>
            <a:chExt cx="1111899" cy="3560051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1299861" y="2071601"/>
              <a:ext cx="1101266" cy="2596038"/>
              <a:chOff x="1299861" y="2071601"/>
              <a:chExt cx="1101266" cy="2596038"/>
            </a:xfrm>
          </p:grpSpPr>
          <p:sp>
            <p:nvSpPr>
              <p:cNvPr id="32" name="Τόξο 31"/>
              <p:cNvSpPr/>
              <p:nvPr/>
            </p:nvSpPr>
            <p:spPr>
              <a:xfrm>
                <a:off x="1321127" y="2071601"/>
                <a:ext cx="1080000" cy="1080000"/>
              </a:xfrm>
              <a:prstGeom prst="arc">
                <a:avLst>
                  <a:gd name="adj1" fmla="val 16200000"/>
                  <a:gd name="adj2" fmla="val 546226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Τόξο 34"/>
              <p:cNvSpPr/>
              <p:nvPr/>
            </p:nvSpPr>
            <p:spPr>
              <a:xfrm>
                <a:off x="1310494" y="2557536"/>
                <a:ext cx="1080000" cy="1080000"/>
              </a:xfrm>
              <a:prstGeom prst="arc">
                <a:avLst>
                  <a:gd name="adj1" fmla="val 16200000"/>
                  <a:gd name="adj2" fmla="val 5532566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7" name="Τόξο 36"/>
              <p:cNvSpPr/>
              <p:nvPr/>
            </p:nvSpPr>
            <p:spPr>
              <a:xfrm>
                <a:off x="1321127" y="3086598"/>
                <a:ext cx="1080000" cy="1080000"/>
              </a:xfrm>
              <a:prstGeom prst="arc">
                <a:avLst>
                  <a:gd name="adj1" fmla="val 16200000"/>
                  <a:gd name="adj2" fmla="val 5464823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Τόξο 39"/>
              <p:cNvSpPr/>
              <p:nvPr/>
            </p:nvSpPr>
            <p:spPr>
              <a:xfrm>
                <a:off x="129986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9" name="Τόξο 118"/>
            <p:cNvSpPr/>
            <p:nvPr/>
          </p:nvSpPr>
          <p:spPr>
            <a:xfrm>
              <a:off x="1321127" y="1599444"/>
              <a:ext cx="1080000" cy="1080000"/>
            </a:xfrm>
            <a:prstGeom prst="arc">
              <a:avLst>
                <a:gd name="adj1" fmla="val 15836145"/>
                <a:gd name="adj2" fmla="val 5601504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0" name="Τόξο 119"/>
            <p:cNvSpPr/>
            <p:nvPr/>
          </p:nvSpPr>
          <p:spPr>
            <a:xfrm>
              <a:off x="1289228" y="4079495"/>
              <a:ext cx="1080000" cy="108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3" name="Ορθογώνιο 72"/>
          <p:cNvSpPr/>
          <p:nvPr/>
        </p:nvSpPr>
        <p:spPr>
          <a:xfrm>
            <a:off x="0" y="1282407"/>
            <a:ext cx="1650568" cy="5054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85403" y="44849"/>
            <a:ext cx="9095109" cy="6552407"/>
            <a:chOff x="85403" y="44849"/>
            <a:chExt cx="9095109" cy="6552407"/>
          </a:xfrm>
        </p:grpSpPr>
        <p:cxnSp>
          <p:nvCxnSpPr>
            <p:cNvPr id="4" name="54 - Ευθεία γραμμή σύνδεσης"/>
            <p:cNvCxnSpPr/>
            <p:nvPr/>
          </p:nvCxnSpPr>
          <p:spPr>
            <a:xfrm>
              <a:off x="1620528" y="3343344"/>
              <a:ext cx="7164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63 - TextBox"/>
            <p:cNvSpPr txBox="1"/>
            <p:nvPr/>
          </p:nvSpPr>
          <p:spPr>
            <a:xfrm>
              <a:off x="8820472" y="310089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50 - TextBox"/>
            <p:cNvSpPr txBox="1"/>
            <p:nvPr/>
          </p:nvSpPr>
          <p:spPr>
            <a:xfrm>
              <a:off x="215664" y="5733256"/>
              <a:ext cx="1332000" cy="86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Άνοιγμα Σχισμής</a:t>
              </a:r>
            </a:p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α = 5λ 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52 - Ευθεία γραμμή σύνδεσης"/>
            <p:cNvCxnSpPr/>
            <p:nvPr/>
          </p:nvCxnSpPr>
          <p:spPr>
            <a:xfrm>
              <a:off x="8614839" y="404664"/>
              <a:ext cx="0" cy="5976000"/>
            </a:xfrm>
            <a:prstGeom prst="line">
              <a:avLst/>
            </a:prstGeom>
            <a:ln w="762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45 - Ευθύγραμμο βέλος σύνδεσης"/>
            <p:cNvCxnSpPr/>
            <p:nvPr/>
          </p:nvCxnSpPr>
          <p:spPr>
            <a:xfrm>
              <a:off x="96927" y="5445224"/>
              <a:ext cx="504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46 - TextBox"/>
            <p:cNvSpPr txBox="1"/>
            <p:nvPr/>
          </p:nvSpPr>
          <p:spPr>
            <a:xfrm>
              <a:off x="179512" y="541332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l-G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16 - Ευθύγραμμο βέλος σύνδεσης"/>
            <p:cNvCxnSpPr/>
            <p:nvPr/>
          </p:nvCxnSpPr>
          <p:spPr>
            <a:xfrm rot="5400000">
              <a:off x="-976736" y="3383648"/>
              <a:ext cx="4212000" cy="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17 - Ευθύγραμμο βέλος σύνδεσης"/>
            <p:cNvCxnSpPr/>
            <p:nvPr/>
          </p:nvCxnSpPr>
          <p:spPr>
            <a:xfrm rot="5400000">
              <a:off x="-476945" y="3374760"/>
              <a:ext cx="4212000" cy="0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18 - Ευθύγραμμο βέλος σύνδεσης"/>
            <p:cNvCxnSpPr/>
            <p:nvPr/>
          </p:nvCxnSpPr>
          <p:spPr>
            <a:xfrm rot="5400000">
              <a:off x="-1491425" y="3378976"/>
              <a:ext cx="4212000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19 - Ευθύγραμμο βέλος σύνδεσης"/>
            <p:cNvCxnSpPr/>
            <p:nvPr/>
          </p:nvCxnSpPr>
          <p:spPr>
            <a:xfrm rot="5400000">
              <a:off x="-2020597" y="3388408"/>
              <a:ext cx="4212000" cy="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21 - Ευθύγραμμο βέλος σύνδεσης"/>
            <p:cNvCxnSpPr/>
            <p:nvPr/>
          </p:nvCxnSpPr>
          <p:spPr>
            <a:xfrm flipH="1">
              <a:off x="138568" y="562465"/>
              <a:ext cx="1165776" cy="679136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22 - Ευθύγραμμο βέλος σύνδεσης"/>
            <p:cNvCxnSpPr/>
            <p:nvPr/>
          </p:nvCxnSpPr>
          <p:spPr>
            <a:xfrm flipH="1">
              <a:off x="1133032" y="576113"/>
              <a:ext cx="198608" cy="6654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23 - Ευθύγραμμο βέλος σύνδεσης"/>
            <p:cNvCxnSpPr/>
            <p:nvPr/>
          </p:nvCxnSpPr>
          <p:spPr>
            <a:xfrm>
              <a:off x="1331640" y="576113"/>
              <a:ext cx="305448" cy="638192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24 - Ευθύγραμμο βέλος σύνδεσης"/>
            <p:cNvCxnSpPr/>
            <p:nvPr/>
          </p:nvCxnSpPr>
          <p:spPr>
            <a:xfrm flipH="1">
              <a:off x="628976" y="576113"/>
              <a:ext cx="702664" cy="6654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39 - TextBox"/>
            <p:cNvSpPr txBox="1"/>
            <p:nvPr/>
          </p:nvSpPr>
          <p:spPr>
            <a:xfrm>
              <a:off x="755576" y="44849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Μέτωπα Επίπεδου Κύματος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4 - Ευθεία γραμμή σύνδεσης"/>
            <p:cNvCxnSpPr/>
            <p:nvPr/>
          </p:nvCxnSpPr>
          <p:spPr>
            <a:xfrm>
              <a:off x="1691680" y="1340768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5 - Ευθεία γραμμή σύνδεσης"/>
            <p:cNvCxnSpPr/>
            <p:nvPr/>
          </p:nvCxnSpPr>
          <p:spPr>
            <a:xfrm>
              <a:off x="1691680" y="4608424"/>
              <a:ext cx="0" cy="756000"/>
            </a:xfrm>
            <a:prstGeom prst="line">
              <a:avLst/>
            </a:prstGeom>
            <a:ln w="920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Ομάδα 6"/>
          <p:cNvGrpSpPr/>
          <p:nvPr/>
        </p:nvGrpSpPr>
        <p:grpSpPr>
          <a:xfrm>
            <a:off x="8604448" y="724634"/>
            <a:ext cx="432040" cy="1552238"/>
            <a:chOff x="8748472" y="724634"/>
            <a:chExt cx="432040" cy="1552238"/>
          </a:xfrm>
        </p:grpSpPr>
        <p:sp>
          <p:nvSpPr>
            <p:cNvPr id="36" name="62 - TextBox"/>
            <p:cNvSpPr txBox="1"/>
            <p:nvPr/>
          </p:nvSpPr>
          <p:spPr>
            <a:xfrm>
              <a:off x="8820472" y="187676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69 - TextBox"/>
            <p:cNvSpPr txBox="1"/>
            <p:nvPr/>
          </p:nvSpPr>
          <p:spPr>
            <a:xfrm>
              <a:off x="8820472" y="72463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8748472" y="1034744"/>
              <a:ext cx="72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619672" y="2060848"/>
            <a:ext cx="72008" cy="2552179"/>
            <a:chOff x="1619672" y="2060848"/>
            <a:chExt cx="72008" cy="2552179"/>
          </a:xfrm>
        </p:grpSpPr>
        <p:grpSp>
          <p:nvGrpSpPr>
            <p:cNvPr id="174" name="Ομάδα 173"/>
            <p:cNvGrpSpPr/>
            <p:nvPr/>
          </p:nvGrpSpPr>
          <p:grpSpPr>
            <a:xfrm>
              <a:off x="1619672" y="2532093"/>
              <a:ext cx="72008" cy="1584483"/>
              <a:chOff x="1619672" y="2532093"/>
              <a:chExt cx="72008" cy="1584483"/>
            </a:xfrm>
          </p:grpSpPr>
          <p:sp>
            <p:nvSpPr>
              <p:cNvPr id="87" name="Έλλειψη 86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Έλλειψη 88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0" name="Έλλειψη 89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Έλλειψη 90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7" name="Έλλειψη 116"/>
            <p:cNvSpPr/>
            <p:nvPr/>
          </p:nvSpPr>
          <p:spPr>
            <a:xfrm>
              <a:off x="1619672" y="4541027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8" name="Έλλειψη 117"/>
            <p:cNvSpPr/>
            <p:nvPr/>
          </p:nvSpPr>
          <p:spPr>
            <a:xfrm>
              <a:off x="1619672" y="2060848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-2146010" y="-1672935"/>
            <a:ext cx="7571473" cy="10038588"/>
            <a:chOff x="-2146010" y="-1672935"/>
            <a:chExt cx="7571473" cy="10038588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-2146010" y="-1208355"/>
              <a:ext cx="7571473" cy="9063095"/>
              <a:chOff x="-3498584" y="-1208355"/>
              <a:chExt cx="7571473" cy="9063095"/>
            </a:xfrm>
          </p:grpSpPr>
          <p:sp>
            <p:nvSpPr>
              <p:cNvPr id="67" name="Τόξο 66"/>
              <p:cNvSpPr/>
              <p:nvPr/>
            </p:nvSpPr>
            <p:spPr>
              <a:xfrm>
                <a:off x="-3487111" y="-1208355"/>
                <a:ext cx="7560000" cy="7560000"/>
              </a:xfrm>
              <a:prstGeom prst="arc">
                <a:avLst>
                  <a:gd name="adj1" fmla="val 19190981"/>
                  <a:gd name="adj2" fmla="val 532915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" name="Τόξο 67"/>
              <p:cNvSpPr/>
              <p:nvPr/>
            </p:nvSpPr>
            <p:spPr>
              <a:xfrm>
                <a:off x="-3487111" y="-724730"/>
                <a:ext cx="7560000" cy="7560000"/>
              </a:xfrm>
              <a:prstGeom prst="arc">
                <a:avLst>
                  <a:gd name="adj1" fmla="val 18503981"/>
                  <a:gd name="adj2" fmla="val 418256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9" name="Τόξο 68"/>
              <p:cNvSpPr/>
              <p:nvPr/>
            </p:nvSpPr>
            <p:spPr>
              <a:xfrm>
                <a:off x="-3498584" y="-185035"/>
                <a:ext cx="7560000" cy="7560000"/>
              </a:xfrm>
              <a:prstGeom prst="arc">
                <a:avLst>
                  <a:gd name="adj1" fmla="val 17673060"/>
                  <a:gd name="adj2" fmla="val 339772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Τόξο 69"/>
              <p:cNvSpPr/>
              <p:nvPr/>
            </p:nvSpPr>
            <p:spPr>
              <a:xfrm>
                <a:off x="-3487111" y="294740"/>
                <a:ext cx="7560000" cy="7560000"/>
              </a:xfrm>
              <a:prstGeom prst="arc">
                <a:avLst>
                  <a:gd name="adj1" fmla="val 16951749"/>
                  <a:gd name="adj2" fmla="val 269155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2" name="Τόξο 131"/>
            <p:cNvSpPr/>
            <p:nvPr/>
          </p:nvSpPr>
          <p:spPr>
            <a:xfrm>
              <a:off x="-2142747" y="-1672935"/>
              <a:ext cx="7560000" cy="7560000"/>
            </a:xfrm>
            <a:prstGeom prst="arc">
              <a:avLst>
                <a:gd name="adj1" fmla="val 19691940"/>
                <a:gd name="adj2" fmla="val 532915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3" name="Τόξο 132"/>
            <p:cNvSpPr/>
            <p:nvPr/>
          </p:nvSpPr>
          <p:spPr>
            <a:xfrm>
              <a:off x="-2134537" y="805653"/>
              <a:ext cx="7560000" cy="7560000"/>
            </a:xfrm>
            <a:prstGeom prst="arc">
              <a:avLst>
                <a:gd name="adj1" fmla="val 16229970"/>
                <a:gd name="adj2" fmla="val 207611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-2679542" y="-2219523"/>
            <a:ext cx="8650633" cy="11110498"/>
            <a:chOff x="-2679542" y="-2219523"/>
            <a:chExt cx="8650633" cy="11110498"/>
          </a:xfrm>
        </p:grpSpPr>
        <p:grpSp>
          <p:nvGrpSpPr>
            <p:cNvPr id="71" name="Ομάδα 70"/>
            <p:cNvGrpSpPr/>
            <p:nvPr/>
          </p:nvGrpSpPr>
          <p:grpSpPr>
            <a:xfrm>
              <a:off x="-2679542" y="-1755576"/>
              <a:ext cx="8650633" cy="10143095"/>
              <a:chOff x="-3889869" y="-1755576"/>
              <a:chExt cx="8650633" cy="10143095"/>
            </a:xfrm>
          </p:grpSpPr>
          <p:sp>
            <p:nvSpPr>
              <p:cNvPr id="72" name="Τόξο 71"/>
              <p:cNvSpPr/>
              <p:nvPr/>
            </p:nvSpPr>
            <p:spPr>
              <a:xfrm>
                <a:off x="-3879236" y="-1755576"/>
                <a:ext cx="8640000" cy="8640000"/>
              </a:xfrm>
              <a:prstGeom prst="arc">
                <a:avLst>
                  <a:gd name="adj1" fmla="val 19529155"/>
                  <a:gd name="adj2" fmla="val 482499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4" name="Τόξο 73"/>
              <p:cNvSpPr/>
              <p:nvPr/>
            </p:nvSpPr>
            <p:spPr>
              <a:xfrm>
                <a:off x="-3889869" y="-1282584"/>
                <a:ext cx="8640000" cy="8640000"/>
              </a:xfrm>
              <a:prstGeom prst="arc">
                <a:avLst>
                  <a:gd name="adj1" fmla="val 19037079"/>
                  <a:gd name="adj2" fmla="val 3692429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5" name="Τόξο 74"/>
              <p:cNvSpPr/>
              <p:nvPr/>
            </p:nvSpPr>
            <p:spPr>
              <a:xfrm>
                <a:off x="-3880699" y="-742889"/>
                <a:ext cx="8640000" cy="8640000"/>
              </a:xfrm>
              <a:prstGeom prst="arc">
                <a:avLst>
                  <a:gd name="adj1" fmla="val 18568512"/>
                  <a:gd name="adj2" fmla="val 279408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6" name="Τόξο 75"/>
              <p:cNvSpPr/>
              <p:nvPr/>
            </p:nvSpPr>
            <p:spPr>
              <a:xfrm>
                <a:off x="-3888909" y="-252481"/>
                <a:ext cx="8640000" cy="8640000"/>
              </a:xfrm>
              <a:prstGeom prst="arc">
                <a:avLst>
                  <a:gd name="adj1" fmla="val 17864450"/>
                  <a:gd name="adj2" fmla="val 229094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9" name="Τόξο 138"/>
            <p:cNvSpPr/>
            <p:nvPr/>
          </p:nvSpPr>
          <p:spPr>
            <a:xfrm>
              <a:off x="-2678582" y="-2219523"/>
              <a:ext cx="8640000" cy="8640000"/>
            </a:xfrm>
            <a:prstGeom prst="arc">
              <a:avLst>
                <a:gd name="adj1" fmla="val 19947004"/>
                <a:gd name="adj2" fmla="val 537719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0" name="Τόξο 139"/>
            <p:cNvSpPr/>
            <p:nvPr/>
          </p:nvSpPr>
          <p:spPr>
            <a:xfrm>
              <a:off x="-2678582" y="250975"/>
              <a:ext cx="8640000" cy="8640000"/>
            </a:xfrm>
            <a:prstGeom prst="arc">
              <a:avLst>
                <a:gd name="adj1" fmla="val 16978838"/>
                <a:gd name="adj2" fmla="val 18208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-3215497" y="-2753055"/>
            <a:ext cx="9731713" cy="12197748"/>
            <a:chOff x="-3215497" y="-2753055"/>
            <a:chExt cx="9731713" cy="12197748"/>
          </a:xfrm>
        </p:grpSpPr>
        <p:grpSp>
          <p:nvGrpSpPr>
            <p:cNvPr id="86" name="Ομάδα 85"/>
            <p:cNvGrpSpPr/>
            <p:nvPr/>
          </p:nvGrpSpPr>
          <p:grpSpPr>
            <a:xfrm>
              <a:off x="-3215497" y="-2293540"/>
              <a:ext cx="9721080" cy="11233728"/>
              <a:chOff x="-4617108" y="-2293540"/>
              <a:chExt cx="9721080" cy="11233728"/>
            </a:xfrm>
          </p:grpSpPr>
          <p:sp>
            <p:nvSpPr>
              <p:cNvPr id="88" name="Τόξο 87"/>
              <p:cNvSpPr/>
              <p:nvPr/>
            </p:nvSpPr>
            <p:spPr>
              <a:xfrm>
                <a:off x="-4617108" y="-2293540"/>
                <a:ext cx="9720000" cy="9720000"/>
              </a:xfrm>
              <a:prstGeom prst="arc">
                <a:avLst>
                  <a:gd name="adj1" fmla="val 19768757"/>
                  <a:gd name="adj2" fmla="val 358650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2" name="Τόξο 91"/>
              <p:cNvSpPr/>
              <p:nvPr/>
            </p:nvSpPr>
            <p:spPr>
              <a:xfrm>
                <a:off x="-4616028" y="-1809915"/>
                <a:ext cx="9720000" cy="9720000"/>
              </a:xfrm>
              <a:prstGeom prst="arc">
                <a:avLst>
                  <a:gd name="adj1" fmla="val 19393269"/>
                  <a:gd name="adj2" fmla="val 2921375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Τόξο 93"/>
              <p:cNvSpPr/>
              <p:nvPr/>
            </p:nvSpPr>
            <p:spPr>
              <a:xfrm>
                <a:off x="-4616028" y="-779812"/>
                <a:ext cx="9720000" cy="9720000"/>
              </a:xfrm>
              <a:prstGeom prst="arc">
                <a:avLst>
                  <a:gd name="adj1" fmla="val 18518831"/>
                  <a:gd name="adj2" fmla="val 202347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" name="Ομάδα 10"/>
            <p:cNvGrpSpPr/>
            <p:nvPr/>
          </p:nvGrpSpPr>
          <p:grpSpPr>
            <a:xfrm>
              <a:off x="-3215497" y="-2753055"/>
              <a:ext cx="9731713" cy="12197748"/>
              <a:chOff x="-3215497" y="-2753055"/>
              <a:chExt cx="9731713" cy="12197748"/>
            </a:xfrm>
          </p:grpSpPr>
          <p:sp>
            <p:nvSpPr>
              <p:cNvPr id="141" name="Τόξο 140"/>
              <p:cNvSpPr/>
              <p:nvPr/>
            </p:nvSpPr>
            <p:spPr>
              <a:xfrm>
                <a:off x="-3215497" y="-1272786"/>
                <a:ext cx="9720000" cy="9720000"/>
              </a:xfrm>
              <a:prstGeom prst="arc">
                <a:avLst>
                  <a:gd name="adj1" fmla="val 18886941"/>
                  <a:gd name="adj2" fmla="val 238112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2" name="Τόξο 141"/>
              <p:cNvSpPr/>
              <p:nvPr/>
            </p:nvSpPr>
            <p:spPr>
              <a:xfrm>
                <a:off x="-3203784" y="-2753055"/>
                <a:ext cx="9720000" cy="9720000"/>
              </a:xfrm>
              <a:prstGeom prst="arc">
                <a:avLst>
                  <a:gd name="adj1" fmla="val 20140573"/>
                  <a:gd name="adj2" fmla="val 463547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3" name="Τόξο 142"/>
              <p:cNvSpPr/>
              <p:nvPr/>
            </p:nvSpPr>
            <p:spPr>
              <a:xfrm>
                <a:off x="-3214417" y="-275307"/>
                <a:ext cx="9720000" cy="9720000"/>
              </a:xfrm>
              <a:prstGeom prst="arc">
                <a:avLst>
                  <a:gd name="adj1" fmla="val 17748693"/>
                  <a:gd name="adj2" fmla="val 1571655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7" name="Ομάδα 16"/>
          <p:cNvGrpSpPr/>
          <p:nvPr/>
        </p:nvGrpSpPr>
        <p:grpSpPr>
          <a:xfrm>
            <a:off x="-3759662" y="-3298443"/>
            <a:ext cx="10820043" cy="13280171"/>
            <a:chOff x="-3759662" y="-3298443"/>
            <a:chExt cx="10820043" cy="13280171"/>
          </a:xfrm>
        </p:grpSpPr>
        <p:grpSp>
          <p:nvGrpSpPr>
            <p:cNvPr id="95" name="Ομάδα 94"/>
            <p:cNvGrpSpPr/>
            <p:nvPr/>
          </p:nvGrpSpPr>
          <p:grpSpPr>
            <a:xfrm>
              <a:off x="-3759662" y="-2824742"/>
              <a:ext cx="10820043" cy="12302414"/>
              <a:chOff x="-4327890" y="-2676201"/>
              <a:chExt cx="10820043" cy="12302414"/>
            </a:xfrm>
          </p:grpSpPr>
          <p:sp>
            <p:nvSpPr>
              <p:cNvPr id="96" name="Τόξο 95"/>
              <p:cNvSpPr/>
              <p:nvPr/>
            </p:nvSpPr>
            <p:spPr>
              <a:xfrm>
                <a:off x="-4327890" y="-2676201"/>
                <a:ext cx="10800000" cy="10800000"/>
              </a:xfrm>
              <a:prstGeom prst="arc">
                <a:avLst>
                  <a:gd name="adj1" fmla="val 19995439"/>
                  <a:gd name="adj2" fmla="val 3042846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Τόξο 96"/>
              <p:cNvSpPr/>
              <p:nvPr/>
            </p:nvSpPr>
            <p:spPr>
              <a:xfrm>
                <a:off x="-4318480" y="-2192532"/>
                <a:ext cx="10800000" cy="10800000"/>
              </a:xfrm>
              <a:prstGeom prst="arc">
                <a:avLst>
                  <a:gd name="adj1" fmla="val 19627233"/>
                  <a:gd name="adj2" fmla="val 257674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8" name="Τόξο 97"/>
              <p:cNvSpPr/>
              <p:nvPr/>
            </p:nvSpPr>
            <p:spPr>
              <a:xfrm>
                <a:off x="-4307847" y="-1667210"/>
                <a:ext cx="10800000" cy="10800000"/>
              </a:xfrm>
              <a:prstGeom prst="arc">
                <a:avLst>
                  <a:gd name="adj1" fmla="val 19190611"/>
                  <a:gd name="adj2" fmla="val 213709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9" name="Τόξο 98"/>
              <p:cNvSpPr/>
              <p:nvPr/>
            </p:nvSpPr>
            <p:spPr>
              <a:xfrm>
                <a:off x="-4326690" y="-1173787"/>
                <a:ext cx="10800000" cy="10800000"/>
              </a:xfrm>
              <a:prstGeom prst="arc">
                <a:avLst>
                  <a:gd name="adj1" fmla="val 18858240"/>
                  <a:gd name="adj2" fmla="val 1776528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4" name="Τόξο 143"/>
            <p:cNvSpPr/>
            <p:nvPr/>
          </p:nvSpPr>
          <p:spPr>
            <a:xfrm>
              <a:off x="-3758462" y="-3298443"/>
              <a:ext cx="10800000" cy="10800000"/>
            </a:xfrm>
            <a:prstGeom prst="arc">
              <a:avLst>
                <a:gd name="adj1" fmla="val 20323989"/>
                <a:gd name="adj2" fmla="val 359986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5" name="Τόξο 144"/>
            <p:cNvSpPr/>
            <p:nvPr/>
          </p:nvSpPr>
          <p:spPr>
            <a:xfrm>
              <a:off x="-3758462" y="-818272"/>
              <a:ext cx="10800000" cy="10800000"/>
            </a:xfrm>
            <a:prstGeom prst="arc">
              <a:avLst>
                <a:gd name="adj1" fmla="val 18305844"/>
                <a:gd name="adj2" fmla="val 1398691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-4294297" y="-3833175"/>
            <a:ext cx="11891736" cy="14359068"/>
            <a:chOff x="-4294297" y="-3833175"/>
            <a:chExt cx="11891736" cy="14359068"/>
          </a:xfrm>
        </p:grpSpPr>
        <p:grpSp>
          <p:nvGrpSpPr>
            <p:cNvPr id="100" name="Ομάδα 99"/>
            <p:cNvGrpSpPr/>
            <p:nvPr/>
          </p:nvGrpSpPr>
          <p:grpSpPr>
            <a:xfrm>
              <a:off x="-4294297" y="-3374267"/>
              <a:ext cx="11890633" cy="13393728"/>
              <a:chOff x="-4838462" y="-3374267"/>
              <a:chExt cx="11890633" cy="13393728"/>
            </a:xfrm>
          </p:grpSpPr>
          <p:sp>
            <p:nvSpPr>
              <p:cNvPr id="101" name="Τόξο 100"/>
              <p:cNvSpPr/>
              <p:nvPr/>
            </p:nvSpPr>
            <p:spPr>
              <a:xfrm>
                <a:off x="-4838462" y="-3374267"/>
                <a:ext cx="11880000" cy="11880000"/>
              </a:xfrm>
              <a:prstGeom prst="arc">
                <a:avLst>
                  <a:gd name="adj1" fmla="val 20114850"/>
                  <a:gd name="adj2" fmla="val 2536486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Τόξο 101"/>
              <p:cNvSpPr/>
              <p:nvPr/>
            </p:nvSpPr>
            <p:spPr>
              <a:xfrm>
                <a:off x="-4838462" y="-2880009"/>
                <a:ext cx="11880000" cy="11880000"/>
              </a:xfrm>
              <a:prstGeom prst="arc">
                <a:avLst>
                  <a:gd name="adj1" fmla="val 19834850"/>
                  <a:gd name="adj2" fmla="val 230472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3" name="Τόξο 102"/>
              <p:cNvSpPr/>
              <p:nvPr/>
            </p:nvSpPr>
            <p:spPr>
              <a:xfrm>
                <a:off x="-4827829" y="-2361580"/>
                <a:ext cx="11880000" cy="11880000"/>
              </a:xfrm>
              <a:prstGeom prst="arc">
                <a:avLst>
                  <a:gd name="adj1" fmla="val 19530884"/>
                  <a:gd name="adj2" fmla="val 192598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4" name="Τόξο 103"/>
              <p:cNvSpPr/>
              <p:nvPr/>
            </p:nvSpPr>
            <p:spPr>
              <a:xfrm>
                <a:off x="-4827829" y="-1860539"/>
                <a:ext cx="11880000" cy="11880000"/>
              </a:xfrm>
              <a:prstGeom prst="arc">
                <a:avLst>
                  <a:gd name="adj1" fmla="val 19139268"/>
                  <a:gd name="adj2" fmla="val 164472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6" name="Τόξο 145"/>
            <p:cNvSpPr/>
            <p:nvPr/>
          </p:nvSpPr>
          <p:spPr>
            <a:xfrm>
              <a:off x="-4294297" y="-3833175"/>
              <a:ext cx="11880000" cy="11880000"/>
            </a:xfrm>
            <a:prstGeom prst="arc">
              <a:avLst>
                <a:gd name="adj1" fmla="val 20406385"/>
                <a:gd name="adj2" fmla="val 3035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7" name="Τόξο 146"/>
            <p:cNvSpPr/>
            <p:nvPr/>
          </p:nvSpPr>
          <p:spPr>
            <a:xfrm>
              <a:off x="-4282561" y="-1354107"/>
              <a:ext cx="11880000" cy="11880000"/>
            </a:xfrm>
            <a:prstGeom prst="arc">
              <a:avLst>
                <a:gd name="adj1" fmla="val 18704846"/>
                <a:gd name="adj2" fmla="val 1277545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-4830132" y="-4377340"/>
            <a:ext cx="12973056" cy="15437748"/>
            <a:chOff x="-4830132" y="-4377340"/>
            <a:chExt cx="12973056" cy="15437748"/>
          </a:xfrm>
        </p:grpSpPr>
        <p:grpSp>
          <p:nvGrpSpPr>
            <p:cNvPr id="105" name="Ομάδα 104"/>
            <p:cNvGrpSpPr/>
            <p:nvPr/>
          </p:nvGrpSpPr>
          <p:grpSpPr>
            <a:xfrm>
              <a:off x="-4830132" y="-3914376"/>
              <a:ext cx="12973056" cy="14473728"/>
              <a:chOff x="-6231743" y="-3914376"/>
              <a:chExt cx="12973056" cy="14473728"/>
            </a:xfrm>
          </p:grpSpPr>
          <p:sp>
            <p:nvSpPr>
              <p:cNvPr id="106" name="Τόξο 105"/>
              <p:cNvSpPr/>
              <p:nvPr/>
            </p:nvSpPr>
            <p:spPr>
              <a:xfrm>
                <a:off x="-6229320" y="-3914376"/>
                <a:ext cx="12960000" cy="12960000"/>
              </a:xfrm>
              <a:prstGeom prst="arc">
                <a:avLst>
                  <a:gd name="adj1" fmla="val 20303434"/>
                  <a:gd name="adj2" fmla="val 243666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7" name="Τόξο 106"/>
              <p:cNvSpPr/>
              <p:nvPr/>
            </p:nvSpPr>
            <p:spPr>
              <a:xfrm>
                <a:off x="-6218687" y="-3420118"/>
                <a:ext cx="12960000" cy="12960000"/>
              </a:xfrm>
              <a:prstGeom prst="arc">
                <a:avLst>
                  <a:gd name="adj1" fmla="val 20004068"/>
                  <a:gd name="adj2" fmla="val 2109309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8" name="Τόξο 107"/>
              <p:cNvSpPr/>
              <p:nvPr/>
            </p:nvSpPr>
            <p:spPr>
              <a:xfrm>
                <a:off x="-6231743" y="-2907704"/>
                <a:ext cx="12960000" cy="12960000"/>
              </a:xfrm>
              <a:prstGeom prst="arc">
                <a:avLst>
                  <a:gd name="adj1" fmla="val 19637577"/>
                  <a:gd name="adj2" fmla="val 1780678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9" name="Τόξο 108"/>
              <p:cNvSpPr/>
              <p:nvPr/>
            </p:nvSpPr>
            <p:spPr>
              <a:xfrm>
                <a:off x="-6230760" y="-2400648"/>
                <a:ext cx="12960000" cy="12960000"/>
              </a:xfrm>
              <a:prstGeom prst="arc">
                <a:avLst>
                  <a:gd name="adj1" fmla="val 19368956"/>
                  <a:gd name="adj2" fmla="val 146869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8" name="Τόξο 147"/>
            <p:cNvSpPr/>
            <p:nvPr/>
          </p:nvSpPr>
          <p:spPr>
            <a:xfrm>
              <a:off x="-4819499" y="-4377340"/>
              <a:ext cx="12960000" cy="12960000"/>
            </a:xfrm>
            <a:prstGeom prst="arc">
              <a:avLst>
                <a:gd name="adj1" fmla="val 20542451"/>
                <a:gd name="adj2" fmla="val 243666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9" name="Τόξο 148"/>
            <p:cNvSpPr/>
            <p:nvPr/>
          </p:nvSpPr>
          <p:spPr>
            <a:xfrm>
              <a:off x="-4827709" y="-1899592"/>
              <a:ext cx="12960000" cy="12960000"/>
            </a:xfrm>
            <a:prstGeom prst="arc">
              <a:avLst>
                <a:gd name="adj1" fmla="val 18976434"/>
                <a:gd name="adj2" fmla="val 119185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-5437112" y="-4913295"/>
            <a:ext cx="14040000" cy="16517748"/>
            <a:chOff x="-12421888" y="-4913295"/>
            <a:chExt cx="14040000" cy="16517748"/>
          </a:xfrm>
        </p:grpSpPr>
        <p:grpSp>
          <p:nvGrpSpPr>
            <p:cNvPr id="110" name="Ομάδα 109"/>
            <p:cNvGrpSpPr/>
            <p:nvPr/>
          </p:nvGrpSpPr>
          <p:grpSpPr>
            <a:xfrm>
              <a:off x="-12421888" y="-4913295"/>
              <a:ext cx="14040000" cy="16016115"/>
              <a:chOff x="-13834132" y="-4913295"/>
              <a:chExt cx="14040000" cy="16016115"/>
            </a:xfrm>
          </p:grpSpPr>
          <p:grpSp>
            <p:nvGrpSpPr>
              <p:cNvPr id="111" name="Ομάδα 110"/>
              <p:cNvGrpSpPr/>
              <p:nvPr/>
            </p:nvGrpSpPr>
            <p:grpSpPr>
              <a:xfrm>
                <a:off x="-13834132" y="-4451771"/>
                <a:ext cx="14040000" cy="15554591"/>
                <a:chOff x="-13834132" y="-4451771"/>
                <a:chExt cx="14040000" cy="15554591"/>
              </a:xfrm>
            </p:grpSpPr>
            <p:sp>
              <p:nvSpPr>
                <p:cNvPr id="114" name="Τόξο 113"/>
                <p:cNvSpPr/>
                <p:nvPr/>
              </p:nvSpPr>
              <p:spPr>
                <a:xfrm>
                  <a:off x="-13834132" y="-4451771"/>
                  <a:ext cx="14040000" cy="14040000"/>
                </a:xfrm>
                <a:prstGeom prst="arc">
                  <a:avLst>
                    <a:gd name="adj1" fmla="val 20349049"/>
                    <a:gd name="adj2" fmla="val 2131523"/>
                  </a:avLst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5" name="Τόξο 114"/>
                <p:cNvSpPr/>
                <p:nvPr/>
              </p:nvSpPr>
              <p:spPr>
                <a:xfrm>
                  <a:off x="-13834132" y="-3443659"/>
                  <a:ext cx="14040000" cy="14040000"/>
                </a:xfrm>
                <a:prstGeom prst="arc">
                  <a:avLst>
                    <a:gd name="adj1" fmla="val 19836311"/>
                    <a:gd name="adj2" fmla="val 1626054"/>
                  </a:avLst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6" name="Τόξο 115"/>
                <p:cNvSpPr/>
                <p:nvPr/>
              </p:nvSpPr>
              <p:spPr>
                <a:xfrm>
                  <a:off x="-13834132" y="-2937180"/>
                  <a:ext cx="14040000" cy="14040000"/>
                </a:xfrm>
                <a:prstGeom prst="arc">
                  <a:avLst>
                    <a:gd name="adj1" fmla="val 19530101"/>
                    <a:gd name="adj2" fmla="val 1322641"/>
                  </a:avLst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12" name="Τόξο 111"/>
              <p:cNvSpPr/>
              <p:nvPr/>
            </p:nvSpPr>
            <p:spPr>
              <a:xfrm>
                <a:off x="-13834132" y="-4913295"/>
                <a:ext cx="14040000" cy="14040000"/>
              </a:xfrm>
              <a:prstGeom prst="arc">
                <a:avLst>
                  <a:gd name="adj1" fmla="val 20597827"/>
                  <a:gd name="adj2" fmla="val 247136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50" name="Τόξο 149"/>
            <p:cNvSpPr/>
            <p:nvPr/>
          </p:nvSpPr>
          <p:spPr>
            <a:xfrm>
              <a:off x="-12421888" y="-2435547"/>
              <a:ext cx="14040000" cy="14040000"/>
            </a:xfrm>
            <a:prstGeom prst="arc">
              <a:avLst>
                <a:gd name="adj1" fmla="val 19223808"/>
                <a:gd name="adj2" fmla="val 1050714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1" name="Τόξο 150"/>
            <p:cNvSpPr/>
            <p:nvPr/>
          </p:nvSpPr>
          <p:spPr>
            <a:xfrm>
              <a:off x="-12421888" y="-3966558"/>
              <a:ext cx="14040000" cy="14040000"/>
            </a:xfrm>
            <a:prstGeom prst="arc">
              <a:avLst>
                <a:gd name="adj1" fmla="val 20114850"/>
                <a:gd name="adj2" fmla="val 1906185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409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1282407"/>
            <a:ext cx="1650568" cy="5054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619672" y="2112082"/>
            <a:ext cx="72008" cy="2500945"/>
            <a:chOff x="1619672" y="2112082"/>
            <a:chExt cx="72008" cy="2500945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619672" y="2532093"/>
              <a:ext cx="72008" cy="1584483"/>
              <a:chOff x="1619672" y="2532093"/>
              <a:chExt cx="72008" cy="1584483"/>
            </a:xfrm>
          </p:grpSpPr>
          <p:sp>
            <p:nvSpPr>
              <p:cNvPr id="29" name="Έλλειψη 86"/>
              <p:cNvSpPr/>
              <p:nvPr/>
            </p:nvSpPr>
            <p:spPr>
              <a:xfrm>
                <a:off x="1619672" y="2532093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0" name="Έλλειψη 88"/>
              <p:cNvSpPr/>
              <p:nvPr/>
            </p:nvSpPr>
            <p:spPr>
              <a:xfrm>
                <a:off x="1619672" y="3023086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Έλλειψη 89"/>
              <p:cNvSpPr/>
              <p:nvPr/>
            </p:nvSpPr>
            <p:spPr>
              <a:xfrm>
                <a:off x="1619672" y="3546890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2" name="Έλλειψη 90"/>
              <p:cNvSpPr/>
              <p:nvPr/>
            </p:nvSpPr>
            <p:spPr>
              <a:xfrm>
                <a:off x="1619672" y="4044576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7" name="Έλλειψη 116"/>
            <p:cNvSpPr/>
            <p:nvPr/>
          </p:nvSpPr>
          <p:spPr>
            <a:xfrm>
              <a:off x="1619672" y="4541027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Έλλειψη 117"/>
            <p:cNvSpPr/>
            <p:nvPr/>
          </p:nvSpPr>
          <p:spPr>
            <a:xfrm>
              <a:off x="1619672" y="2112082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1083837" y="1556912"/>
            <a:ext cx="1111899" cy="3560051"/>
            <a:chOff x="1289228" y="1599444"/>
            <a:chExt cx="1111899" cy="3560051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1299861" y="2071601"/>
              <a:ext cx="1101266" cy="2596038"/>
              <a:chOff x="1299861" y="2071601"/>
              <a:chExt cx="1101266" cy="2596038"/>
            </a:xfrm>
          </p:grpSpPr>
          <p:sp>
            <p:nvSpPr>
              <p:cNvPr id="37" name="Τόξο 36"/>
              <p:cNvSpPr/>
              <p:nvPr/>
            </p:nvSpPr>
            <p:spPr>
              <a:xfrm>
                <a:off x="1321127" y="2071601"/>
                <a:ext cx="1080000" cy="1080000"/>
              </a:xfrm>
              <a:prstGeom prst="arc">
                <a:avLst>
                  <a:gd name="adj1" fmla="val 16200000"/>
                  <a:gd name="adj2" fmla="val 546226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8" name="Τόξο 37"/>
              <p:cNvSpPr/>
              <p:nvPr/>
            </p:nvSpPr>
            <p:spPr>
              <a:xfrm>
                <a:off x="1310494" y="2557536"/>
                <a:ext cx="1080000" cy="1080000"/>
              </a:xfrm>
              <a:prstGeom prst="arc">
                <a:avLst>
                  <a:gd name="adj1" fmla="val 16200000"/>
                  <a:gd name="adj2" fmla="val 5532566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Τόξο 38"/>
              <p:cNvSpPr/>
              <p:nvPr/>
            </p:nvSpPr>
            <p:spPr>
              <a:xfrm>
                <a:off x="1321127" y="3086598"/>
                <a:ext cx="1080000" cy="1080000"/>
              </a:xfrm>
              <a:prstGeom prst="arc">
                <a:avLst>
                  <a:gd name="adj1" fmla="val 16200000"/>
                  <a:gd name="adj2" fmla="val 5464823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Τόξο 39"/>
              <p:cNvSpPr/>
              <p:nvPr/>
            </p:nvSpPr>
            <p:spPr>
              <a:xfrm>
                <a:off x="1299861" y="3587639"/>
                <a:ext cx="1080000" cy="108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5" name="Τόξο 34"/>
            <p:cNvSpPr/>
            <p:nvPr/>
          </p:nvSpPr>
          <p:spPr>
            <a:xfrm>
              <a:off x="1321127" y="1599444"/>
              <a:ext cx="1080000" cy="1080000"/>
            </a:xfrm>
            <a:prstGeom prst="arc">
              <a:avLst>
                <a:gd name="adj1" fmla="val 15836145"/>
                <a:gd name="adj2" fmla="val 5601504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Τόξο 35"/>
            <p:cNvSpPr/>
            <p:nvPr/>
          </p:nvSpPr>
          <p:spPr>
            <a:xfrm>
              <a:off x="1289228" y="4079495"/>
              <a:ext cx="1080000" cy="1080000"/>
            </a:xfrm>
            <a:prstGeom prst="arc">
              <a:avLst>
                <a:gd name="adj1" fmla="val 16200000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550425" y="1023260"/>
            <a:ext cx="2206490" cy="4637748"/>
            <a:chOff x="550425" y="1023260"/>
            <a:chExt cx="2206490" cy="4637748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556806" y="1484784"/>
              <a:ext cx="2200109" cy="3672168"/>
              <a:chOff x="764824" y="1206986"/>
              <a:chExt cx="2200109" cy="3672168"/>
            </a:xfrm>
          </p:grpSpPr>
          <p:sp>
            <p:nvSpPr>
              <p:cNvPr id="45" name="Τόξο 44"/>
              <p:cNvSpPr/>
              <p:nvPr/>
            </p:nvSpPr>
            <p:spPr>
              <a:xfrm>
                <a:off x="768836" y="2215098"/>
                <a:ext cx="2160000" cy="216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Τόξο 45"/>
              <p:cNvSpPr/>
              <p:nvPr/>
            </p:nvSpPr>
            <p:spPr>
              <a:xfrm>
                <a:off x="804933" y="1206986"/>
                <a:ext cx="2160000" cy="2160000"/>
              </a:xfrm>
              <a:prstGeom prst="arc">
                <a:avLst>
                  <a:gd name="adj1" fmla="val 16200000"/>
                  <a:gd name="adj2" fmla="val 546226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Τόξο 46"/>
              <p:cNvSpPr/>
              <p:nvPr/>
            </p:nvSpPr>
            <p:spPr>
              <a:xfrm>
                <a:off x="785227" y="1711042"/>
                <a:ext cx="2160000" cy="2160000"/>
              </a:xfrm>
              <a:prstGeom prst="arc">
                <a:avLst>
                  <a:gd name="adj1" fmla="val 16200000"/>
                  <a:gd name="adj2" fmla="val 549904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8" name="Τόξο 47"/>
              <p:cNvSpPr/>
              <p:nvPr/>
            </p:nvSpPr>
            <p:spPr>
              <a:xfrm>
                <a:off x="764824" y="2719154"/>
                <a:ext cx="2160000" cy="2160000"/>
              </a:xfrm>
              <a:prstGeom prst="arc">
                <a:avLst>
                  <a:gd name="adj1" fmla="val 1620000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3" name="Τόξο 42"/>
            <p:cNvSpPr/>
            <p:nvPr/>
          </p:nvSpPr>
          <p:spPr>
            <a:xfrm>
              <a:off x="590534" y="1023260"/>
              <a:ext cx="2160000" cy="2160000"/>
            </a:xfrm>
            <a:prstGeom prst="arc">
              <a:avLst>
                <a:gd name="adj1" fmla="val 15836145"/>
                <a:gd name="adj2" fmla="val 560150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Τόξο 43"/>
            <p:cNvSpPr/>
            <p:nvPr/>
          </p:nvSpPr>
          <p:spPr>
            <a:xfrm>
              <a:off x="550425" y="3501008"/>
              <a:ext cx="2160000" cy="2160000"/>
            </a:xfrm>
            <a:prstGeom prst="arc">
              <a:avLst>
                <a:gd name="adj1" fmla="val 16209256"/>
                <a:gd name="adj2" fmla="val 536728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9" name="Ομάδα 48"/>
          <p:cNvGrpSpPr/>
          <p:nvPr/>
        </p:nvGrpSpPr>
        <p:grpSpPr>
          <a:xfrm>
            <a:off x="-4253" y="487305"/>
            <a:ext cx="3269476" cy="5707475"/>
            <a:chOff x="-4253" y="487305"/>
            <a:chExt cx="3269476" cy="5707475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-4253" y="981088"/>
              <a:ext cx="3269476" cy="4753728"/>
              <a:chOff x="315406" y="981088"/>
              <a:chExt cx="3269476" cy="4753728"/>
            </a:xfrm>
          </p:grpSpPr>
          <p:sp>
            <p:nvSpPr>
              <p:cNvPr id="53" name="Τόξο 52"/>
              <p:cNvSpPr/>
              <p:nvPr/>
            </p:nvSpPr>
            <p:spPr>
              <a:xfrm>
                <a:off x="326039" y="1454080"/>
                <a:ext cx="3240000" cy="3240000"/>
              </a:xfrm>
              <a:prstGeom prst="arc">
                <a:avLst>
                  <a:gd name="adj1" fmla="val 16338637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4" name="Τόξο 53"/>
              <p:cNvSpPr/>
              <p:nvPr/>
            </p:nvSpPr>
            <p:spPr>
              <a:xfrm>
                <a:off x="344882" y="2004408"/>
                <a:ext cx="3240000" cy="3240000"/>
              </a:xfrm>
              <a:prstGeom prst="arc">
                <a:avLst>
                  <a:gd name="adj1" fmla="val 16271131"/>
                  <a:gd name="adj2" fmla="val 5297973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5" name="Τόξο 54"/>
              <p:cNvSpPr/>
              <p:nvPr/>
            </p:nvSpPr>
            <p:spPr>
              <a:xfrm>
                <a:off x="344882" y="981088"/>
                <a:ext cx="3240000" cy="3240000"/>
              </a:xfrm>
              <a:prstGeom prst="arc">
                <a:avLst>
                  <a:gd name="adj1" fmla="val 16247949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6" name="Τόξο 55"/>
              <p:cNvSpPr/>
              <p:nvPr/>
            </p:nvSpPr>
            <p:spPr>
              <a:xfrm>
                <a:off x="315406" y="2494816"/>
                <a:ext cx="3240000" cy="3240000"/>
              </a:xfrm>
              <a:prstGeom prst="arc">
                <a:avLst>
                  <a:gd name="adj1" fmla="val 16294396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1" name="Τόξο 50"/>
            <p:cNvSpPr/>
            <p:nvPr/>
          </p:nvSpPr>
          <p:spPr>
            <a:xfrm>
              <a:off x="6380" y="487305"/>
              <a:ext cx="3240000" cy="3240000"/>
            </a:xfrm>
            <a:prstGeom prst="arc">
              <a:avLst>
                <a:gd name="adj1" fmla="val 17495410"/>
                <a:gd name="adj2" fmla="val 532678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Τόξο 51"/>
            <p:cNvSpPr/>
            <p:nvPr/>
          </p:nvSpPr>
          <p:spPr>
            <a:xfrm>
              <a:off x="3597" y="2954780"/>
              <a:ext cx="3240000" cy="3240000"/>
            </a:xfrm>
            <a:prstGeom prst="arc">
              <a:avLst>
                <a:gd name="adj1" fmla="val 16247949"/>
                <a:gd name="adj2" fmla="val 5259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-540088" y="-58803"/>
            <a:ext cx="4341266" cy="6799691"/>
            <a:chOff x="-540088" y="-58803"/>
            <a:chExt cx="4341266" cy="6799691"/>
          </a:xfrm>
        </p:grpSpPr>
        <p:grpSp>
          <p:nvGrpSpPr>
            <p:cNvPr id="58" name="Ομάδα 57"/>
            <p:cNvGrpSpPr/>
            <p:nvPr/>
          </p:nvGrpSpPr>
          <p:grpSpPr>
            <a:xfrm>
              <a:off x="-529455" y="405144"/>
              <a:ext cx="4330633" cy="5833728"/>
              <a:chOff x="-225878" y="405144"/>
              <a:chExt cx="4330633" cy="5833728"/>
            </a:xfrm>
          </p:grpSpPr>
          <p:sp>
            <p:nvSpPr>
              <p:cNvPr id="61" name="Τόξο 60"/>
              <p:cNvSpPr/>
              <p:nvPr/>
            </p:nvSpPr>
            <p:spPr>
              <a:xfrm>
                <a:off x="-215245" y="405144"/>
                <a:ext cx="4320000" cy="4320000"/>
              </a:xfrm>
              <a:prstGeom prst="arc">
                <a:avLst>
                  <a:gd name="adj1" fmla="val 17210550"/>
                  <a:gd name="adj2" fmla="val 536065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2" name="Τόξο 61"/>
              <p:cNvSpPr/>
              <p:nvPr/>
            </p:nvSpPr>
            <p:spPr>
              <a:xfrm>
                <a:off x="-225878" y="878136"/>
                <a:ext cx="4320000" cy="4320000"/>
              </a:xfrm>
              <a:prstGeom prst="arc">
                <a:avLst>
                  <a:gd name="adj1" fmla="val 16275735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3" name="Τόξο 62"/>
              <p:cNvSpPr/>
              <p:nvPr/>
            </p:nvSpPr>
            <p:spPr>
              <a:xfrm>
                <a:off x="-225878" y="1428464"/>
                <a:ext cx="4320000" cy="4320000"/>
              </a:xfrm>
              <a:prstGeom prst="arc">
                <a:avLst>
                  <a:gd name="adj1" fmla="val 16295810"/>
                  <a:gd name="adj2" fmla="val 525911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Τόξο 63"/>
              <p:cNvSpPr/>
              <p:nvPr/>
            </p:nvSpPr>
            <p:spPr>
              <a:xfrm>
                <a:off x="-215245" y="1918872"/>
                <a:ext cx="4320000" cy="4320000"/>
              </a:xfrm>
              <a:prstGeom prst="arc">
                <a:avLst>
                  <a:gd name="adj1" fmla="val 16183914"/>
                  <a:gd name="adj2" fmla="val 5327148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9" name="Τόξο 58"/>
            <p:cNvSpPr/>
            <p:nvPr/>
          </p:nvSpPr>
          <p:spPr>
            <a:xfrm>
              <a:off x="-519302" y="-58803"/>
              <a:ext cx="4320000" cy="4320000"/>
            </a:xfrm>
            <a:prstGeom prst="arc">
              <a:avLst>
                <a:gd name="adj1" fmla="val 18155608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Τόξο 59"/>
            <p:cNvSpPr/>
            <p:nvPr/>
          </p:nvSpPr>
          <p:spPr>
            <a:xfrm>
              <a:off x="-540088" y="2420888"/>
              <a:ext cx="4320000" cy="4320000"/>
            </a:xfrm>
            <a:prstGeom prst="arc">
              <a:avLst>
                <a:gd name="adj1" fmla="val 16243628"/>
                <a:gd name="adj2" fmla="val 52591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5" name="Ομάδα 64"/>
          <p:cNvGrpSpPr/>
          <p:nvPr/>
        </p:nvGrpSpPr>
        <p:grpSpPr>
          <a:xfrm>
            <a:off x="-1055257" y="-592815"/>
            <a:ext cx="5411233" cy="7878348"/>
            <a:chOff x="-1055257" y="-592815"/>
            <a:chExt cx="5411233" cy="7878348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-1055257" y="-141050"/>
              <a:ext cx="5411233" cy="6913728"/>
              <a:chOff x="-2421849" y="-132700"/>
              <a:chExt cx="5411233" cy="6913728"/>
            </a:xfrm>
          </p:grpSpPr>
          <p:sp>
            <p:nvSpPr>
              <p:cNvPr id="69" name="Τόξο 68"/>
              <p:cNvSpPr/>
              <p:nvPr/>
            </p:nvSpPr>
            <p:spPr>
              <a:xfrm>
                <a:off x="-2411216" y="-132700"/>
                <a:ext cx="5400000" cy="5400000"/>
              </a:xfrm>
              <a:prstGeom prst="arc">
                <a:avLst>
                  <a:gd name="adj1" fmla="val 17986910"/>
                  <a:gd name="adj2" fmla="val 5394547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Τόξο 69"/>
              <p:cNvSpPr/>
              <p:nvPr/>
            </p:nvSpPr>
            <p:spPr>
              <a:xfrm>
                <a:off x="-2410616" y="340292"/>
                <a:ext cx="5400000" cy="5400000"/>
              </a:xfrm>
              <a:prstGeom prst="arc">
                <a:avLst>
                  <a:gd name="adj1" fmla="val 17017521"/>
                  <a:gd name="adj2" fmla="val 5367168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1" name="Τόξο 70"/>
              <p:cNvSpPr/>
              <p:nvPr/>
            </p:nvSpPr>
            <p:spPr>
              <a:xfrm>
                <a:off x="-2421849" y="863147"/>
                <a:ext cx="5400000" cy="5400000"/>
              </a:xfrm>
              <a:prstGeom prst="arc">
                <a:avLst>
                  <a:gd name="adj1" fmla="val 16265459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Τόξο 71"/>
              <p:cNvSpPr/>
              <p:nvPr/>
            </p:nvSpPr>
            <p:spPr>
              <a:xfrm>
                <a:off x="-2411216" y="1381028"/>
                <a:ext cx="5400000" cy="5400000"/>
              </a:xfrm>
              <a:prstGeom prst="arc">
                <a:avLst>
                  <a:gd name="adj1" fmla="val 16234170"/>
                  <a:gd name="adj2" fmla="val 525911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7" name="Τόξο 66"/>
            <p:cNvSpPr/>
            <p:nvPr/>
          </p:nvSpPr>
          <p:spPr>
            <a:xfrm>
              <a:off x="-1044024" y="-592815"/>
              <a:ext cx="5400000" cy="5400000"/>
            </a:xfrm>
            <a:prstGeom prst="arc">
              <a:avLst>
                <a:gd name="adj1" fmla="val 18667194"/>
                <a:gd name="adj2" fmla="val 5380976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8" name="Τόξο 67"/>
            <p:cNvSpPr/>
            <p:nvPr/>
          </p:nvSpPr>
          <p:spPr>
            <a:xfrm>
              <a:off x="-1044024" y="1885533"/>
              <a:ext cx="5400000" cy="5400000"/>
            </a:xfrm>
            <a:prstGeom prst="arc">
              <a:avLst>
                <a:gd name="adj1" fmla="val 16310007"/>
                <a:gd name="adj2" fmla="val 328020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3" name="Ομάδα 72"/>
          <p:cNvGrpSpPr/>
          <p:nvPr/>
        </p:nvGrpSpPr>
        <p:grpSpPr>
          <a:xfrm>
            <a:off x="-1609335" y="-1136980"/>
            <a:ext cx="6501266" cy="8957748"/>
            <a:chOff x="-1609335" y="-1136980"/>
            <a:chExt cx="6501266" cy="8957748"/>
          </a:xfrm>
        </p:grpSpPr>
        <p:grpSp>
          <p:nvGrpSpPr>
            <p:cNvPr id="74" name="Ομάδα 73"/>
            <p:cNvGrpSpPr/>
            <p:nvPr/>
          </p:nvGrpSpPr>
          <p:grpSpPr>
            <a:xfrm>
              <a:off x="-1598702" y="-674736"/>
              <a:ext cx="6490633" cy="7991448"/>
              <a:chOff x="-3000313" y="-674736"/>
              <a:chExt cx="6490633" cy="7991448"/>
            </a:xfrm>
          </p:grpSpPr>
          <p:sp>
            <p:nvSpPr>
              <p:cNvPr id="77" name="Τόξο 76"/>
              <p:cNvSpPr/>
              <p:nvPr/>
            </p:nvSpPr>
            <p:spPr>
              <a:xfrm>
                <a:off x="-3000313" y="-674736"/>
                <a:ext cx="6480000" cy="6480000"/>
              </a:xfrm>
              <a:prstGeom prst="arc">
                <a:avLst>
                  <a:gd name="adj1" fmla="val 18675737"/>
                  <a:gd name="adj2" fmla="val 537632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8" name="Τόξο 77"/>
              <p:cNvSpPr/>
              <p:nvPr/>
            </p:nvSpPr>
            <p:spPr>
              <a:xfrm>
                <a:off x="-3000313" y="-201744"/>
                <a:ext cx="6480000" cy="6480000"/>
              </a:xfrm>
              <a:prstGeom prst="arc">
                <a:avLst>
                  <a:gd name="adj1" fmla="val 17809579"/>
                  <a:gd name="adj2" fmla="val 535598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9" name="Τόξο 78"/>
              <p:cNvSpPr/>
              <p:nvPr/>
            </p:nvSpPr>
            <p:spPr>
              <a:xfrm>
                <a:off x="-2992103" y="348584"/>
                <a:ext cx="6480000" cy="6480000"/>
              </a:xfrm>
              <a:prstGeom prst="arc">
                <a:avLst>
                  <a:gd name="adj1" fmla="val 17031577"/>
                  <a:gd name="adj2" fmla="val 466068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0" name="Τόξο 79"/>
              <p:cNvSpPr/>
              <p:nvPr/>
            </p:nvSpPr>
            <p:spPr>
              <a:xfrm>
                <a:off x="-2989680" y="836712"/>
                <a:ext cx="6480000" cy="6480000"/>
              </a:xfrm>
              <a:prstGeom prst="arc">
                <a:avLst>
                  <a:gd name="adj1" fmla="val 16254183"/>
                  <a:gd name="adj2" fmla="val 340057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75" name="Τόξο 74"/>
            <p:cNvSpPr/>
            <p:nvPr/>
          </p:nvSpPr>
          <p:spPr>
            <a:xfrm>
              <a:off x="-1609335" y="-1136980"/>
              <a:ext cx="6480000" cy="6480000"/>
            </a:xfrm>
            <a:prstGeom prst="arc">
              <a:avLst>
                <a:gd name="adj1" fmla="val 19316344"/>
                <a:gd name="adj2" fmla="val 5365933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Τόξο 75"/>
            <p:cNvSpPr/>
            <p:nvPr/>
          </p:nvSpPr>
          <p:spPr>
            <a:xfrm>
              <a:off x="-1609335" y="1340768"/>
              <a:ext cx="6480000" cy="6480000"/>
            </a:xfrm>
            <a:prstGeom prst="arc">
              <a:avLst>
                <a:gd name="adj1" fmla="val 16218883"/>
                <a:gd name="adj2" fmla="val 251488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-2146010" y="-1672935"/>
            <a:ext cx="7571473" cy="10038588"/>
            <a:chOff x="-2146010" y="-1672935"/>
            <a:chExt cx="7571473" cy="10038588"/>
          </a:xfrm>
        </p:grpSpPr>
        <p:grpSp>
          <p:nvGrpSpPr>
            <p:cNvPr id="82" name="Ομάδα 81"/>
            <p:cNvGrpSpPr/>
            <p:nvPr/>
          </p:nvGrpSpPr>
          <p:grpSpPr>
            <a:xfrm>
              <a:off x="-2146010" y="-1208355"/>
              <a:ext cx="7571473" cy="9063095"/>
              <a:chOff x="-3498584" y="-1208355"/>
              <a:chExt cx="7571473" cy="9063095"/>
            </a:xfrm>
          </p:grpSpPr>
          <p:sp>
            <p:nvSpPr>
              <p:cNvPr id="85" name="Τόξο 84"/>
              <p:cNvSpPr/>
              <p:nvPr/>
            </p:nvSpPr>
            <p:spPr>
              <a:xfrm>
                <a:off x="-3487111" y="-1208355"/>
                <a:ext cx="7560000" cy="7560000"/>
              </a:xfrm>
              <a:prstGeom prst="arc">
                <a:avLst>
                  <a:gd name="adj1" fmla="val 19190981"/>
                  <a:gd name="adj2" fmla="val 532915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6" name="Τόξο 85"/>
              <p:cNvSpPr/>
              <p:nvPr/>
            </p:nvSpPr>
            <p:spPr>
              <a:xfrm>
                <a:off x="-3487111" y="-724730"/>
                <a:ext cx="7560000" cy="7560000"/>
              </a:xfrm>
              <a:prstGeom prst="arc">
                <a:avLst>
                  <a:gd name="adj1" fmla="val 18503981"/>
                  <a:gd name="adj2" fmla="val 418256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7" name="Τόξο 86"/>
              <p:cNvSpPr/>
              <p:nvPr/>
            </p:nvSpPr>
            <p:spPr>
              <a:xfrm>
                <a:off x="-3498584" y="-185035"/>
                <a:ext cx="7560000" cy="7560000"/>
              </a:xfrm>
              <a:prstGeom prst="arc">
                <a:avLst>
                  <a:gd name="adj1" fmla="val 17673060"/>
                  <a:gd name="adj2" fmla="val 339772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8" name="Τόξο 87"/>
              <p:cNvSpPr/>
              <p:nvPr/>
            </p:nvSpPr>
            <p:spPr>
              <a:xfrm>
                <a:off x="-3487111" y="294740"/>
                <a:ext cx="7560000" cy="7560000"/>
              </a:xfrm>
              <a:prstGeom prst="arc">
                <a:avLst>
                  <a:gd name="adj1" fmla="val 16951749"/>
                  <a:gd name="adj2" fmla="val 269155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3" name="Τόξο 82"/>
            <p:cNvSpPr/>
            <p:nvPr/>
          </p:nvSpPr>
          <p:spPr>
            <a:xfrm>
              <a:off x="-2142747" y="-1672935"/>
              <a:ext cx="7560000" cy="7560000"/>
            </a:xfrm>
            <a:prstGeom prst="arc">
              <a:avLst>
                <a:gd name="adj1" fmla="val 19691940"/>
                <a:gd name="adj2" fmla="val 532915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4" name="Τόξο 83"/>
            <p:cNvSpPr/>
            <p:nvPr/>
          </p:nvSpPr>
          <p:spPr>
            <a:xfrm>
              <a:off x="-2134537" y="805653"/>
              <a:ext cx="7560000" cy="7560000"/>
            </a:xfrm>
            <a:prstGeom prst="arc">
              <a:avLst>
                <a:gd name="adj1" fmla="val 16229970"/>
                <a:gd name="adj2" fmla="val 2076119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9" name="Ομάδα 88"/>
          <p:cNvGrpSpPr/>
          <p:nvPr/>
        </p:nvGrpSpPr>
        <p:grpSpPr>
          <a:xfrm>
            <a:off x="-2679542" y="-2219523"/>
            <a:ext cx="8650633" cy="11110498"/>
            <a:chOff x="-2679542" y="-2219523"/>
            <a:chExt cx="8650633" cy="11110498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-2679542" y="-1755576"/>
              <a:ext cx="8650633" cy="10143095"/>
              <a:chOff x="-3889869" y="-1755576"/>
              <a:chExt cx="8650633" cy="10143095"/>
            </a:xfrm>
          </p:grpSpPr>
          <p:sp>
            <p:nvSpPr>
              <p:cNvPr id="93" name="Τόξο 92"/>
              <p:cNvSpPr/>
              <p:nvPr/>
            </p:nvSpPr>
            <p:spPr>
              <a:xfrm>
                <a:off x="-3879236" y="-1755576"/>
                <a:ext cx="8640000" cy="8640000"/>
              </a:xfrm>
              <a:prstGeom prst="arc">
                <a:avLst>
                  <a:gd name="adj1" fmla="val 19529155"/>
                  <a:gd name="adj2" fmla="val 482499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Τόξο 93"/>
              <p:cNvSpPr/>
              <p:nvPr/>
            </p:nvSpPr>
            <p:spPr>
              <a:xfrm>
                <a:off x="-3889869" y="-1282584"/>
                <a:ext cx="8640000" cy="8640000"/>
              </a:xfrm>
              <a:prstGeom prst="arc">
                <a:avLst>
                  <a:gd name="adj1" fmla="val 19037079"/>
                  <a:gd name="adj2" fmla="val 3692429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5" name="Τόξο 94"/>
              <p:cNvSpPr/>
              <p:nvPr/>
            </p:nvSpPr>
            <p:spPr>
              <a:xfrm>
                <a:off x="-3880699" y="-742889"/>
                <a:ext cx="8640000" cy="8640000"/>
              </a:xfrm>
              <a:prstGeom prst="arc">
                <a:avLst>
                  <a:gd name="adj1" fmla="val 18568512"/>
                  <a:gd name="adj2" fmla="val 279408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6" name="Τόξο 95"/>
              <p:cNvSpPr/>
              <p:nvPr/>
            </p:nvSpPr>
            <p:spPr>
              <a:xfrm>
                <a:off x="-3888909" y="-252481"/>
                <a:ext cx="8640000" cy="8640000"/>
              </a:xfrm>
              <a:prstGeom prst="arc">
                <a:avLst>
                  <a:gd name="adj1" fmla="val 17864450"/>
                  <a:gd name="adj2" fmla="val 229094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1" name="Τόξο 90"/>
            <p:cNvSpPr/>
            <p:nvPr/>
          </p:nvSpPr>
          <p:spPr>
            <a:xfrm>
              <a:off x="-2678582" y="-2219523"/>
              <a:ext cx="8640000" cy="8640000"/>
            </a:xfrm>
            <a:prstGeom prst="arc">
              <a:avLst>
                <a:gd name="adj1" fmla="val 19947004"/>
                <a:gd name="adj2" fmla="val 537719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2" name="Τόξο 91"/>
            <p:cNvSpPr/>
            <p:nvPr/>
          </p:nvSpPr>
          <p:spPr>
            <a:xfrm>
              <a:off x="-2678582" y="250975"/>
              <a:ext cx="8640000" cy="8640000"/>
            </a:xfrm>
            <a:prstGeom prst="arc">
              <a:avLst>
                <a:gd name="adj1" fmla="val 16978838"/>
                <a:gd name="adj2" fmla="val 182081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7" name="Ομάδα 96"/>
          <p:cNvGrpSpPr/>
          <p:nvPr/>
        </p:nvGrpSpPr>
        <p:grpSpPr>
          <a:xfrm>
            <a:off x="-3215497" y="-2753055"/>
            <a:ext cx="9731713" cy="12197748"/>
            <a:chOff x="-3215497" y="-2753055"/>
            <a:chExt cx="9731713" cy="12197748"/>
          </a:xfrm>
        </p:grpSpPr>
        <p:grpSp>
          <p:nvGrpSpPr>
            <p:cNvPr id="98" name="Ομάδα 97"/>
            <p:cNvGrpSpPr/>
            <p:nvPr/>
          </p:nvGrpSpPr>
          <p:grpSpPr>
            <a:xfrm>
              <a:off x="-3215497" y="-2293540"/>
              <a:ext cx="9721080" cy="11233728"/>
              <a:chOff x="-4617108" y="-2293540"/>
              <a:chExt cx="9721080" cy="11233728"/>
            </a:xfrm>
          </p:grpSpPr>
          <p:sp>
            <p:nvSpPr>
              <p:cNvPr id="103" name="Τόξο 102"/>
              <p:cNvSpPr/>
              <p:nvPr/>
            </p:nvSpPr>
            <p:spPr>
              <a:xfrm>
                <a:off x="-4617108" y="-2293540"/>
                <a:ext cx="9720000" cy="9720000"/>
              </a:xfrm>
              <a:prstGeom prst="arc">
                <a:avLst>
                  <a:gd name="adj1" fmla="val 19768757"/>
                  <a:gd name="adj2" fmla="val 358650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4" name="Τόξο 103"/>
              <p:cNvSpPr/>
              <p:nvPr/>
            </p:nvSpPr>
            <p:spPr>
              <a:xfrm>
                <a:off x="-4616028" y="-1809915"/>
                <a:ext cx="9720000" cy="9720000"/>
              </a:xfrm>
              <a:prstGeom prst="arc">
                <a:avLst>
                  <a:gd name="adj1" fmla="val 19393269"/>
                  <a:gd name="adj2" fmla="val 2921375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5" name="Τόξο 104"/>
              <p:cNvSpPr/>
              <p:nvPr/>
            </p:nvSpPr>
            <p:spPr>
              <a:xfrm>
                <a:off x="-4616028" y="-779812"/>
                <a:ext cx="9720000" cy="9720000"/>
              </a:xfrm>
              <a:prstGeom prst="arc">
                <a:avLst>
                  <a:gd name="adj1" fmla="val 18518831"/>
                  <a:gd name="adj2" fmla="val 2023479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99" name="Ομάδα 98"/>
            <p:cNvGrpSpPr/>
            <p:nvPr/>
          </p:nvGrpSpPr>
          <p:grpSpPr>
            <a:xfrm>
              <a:off x="-3215497" y="-2753055"/>
              <a:ext cx="9731713" cy="12197748"/>
              <a:chOff x="-3215497" y="-2753055"/>
              <a:chExt cx="9731713" cy="12197748"/>
            </a:xfrm>
          </p:grpSpPr>
          <p:sp>
            <p:nvSpPr>
              <p:cNvPr id="100" name="Τόξο 99"/>
              <p:cNvSpPr/>
              <p:nvPr/>
            </p:nvSpPr>
            <p:spPr>
              <a:xfrm>
                <a:off x="-3215497" y="-1272786"/>
                <a:ext cx="9720000" cy="9720000"/>
              </a:xfrm>
              <a:prstGeom prst="arc">
                <a:avLst>
                  <a:gd name="adj1" fmla="val 18886941"/>
                  <a:gd name="adj2" fmla="val 238112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1" name="Τόξο 100"/>
              <p:cNvSpPr/>
              <p:nvPr/>
            </p:nvSpPr>
            <p:spPr>
              <a:xfrm>
                <a:off x="-3203784" y="-2753055"/>
                <a:ext cx="9720000" cy="9720000"/>
              </a:xfrm>
              <a:prstGeom prst="arc">
                <a:avLst>
                  <a:gd name="adj1" fmla="val 20140573"/>
                  <a:gd name="adj2" fmla="val 463547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Τόξο 101"/>
              <p:cNvSpPr/>
              <p:nvPr/>
            </p:nvSpPr>
            <p:spPr>
              <a:xfrm>
                <a:off x="-3214417" y="-275307"/>
                <a:ext cx="9720000" cy="9720000"/>
              </a:xfrm>
              <a:prstGeom prst="arc">
                <a:avLst>
                  <a:gd name="adj1" fmla="val 17748693"/>
                  <a:gd name="adj2" fmla="val 1571655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06" name="Ομάδα 105"/>
          <p:cNvGrpSpPr/>
          <p:nvPr/>
        </p:nvGrpSpPr>
        <p:grpSpPr>
          <a:xfrm>
            <a:off x="-3759662" y="-3298443"/>
            <a:ext cx="10820043" cy="13280171"/>
            <a:chOff x="-3759662" y="-3298443"/>
            <a:chExt cx="10820043" cy="13280171"/>
          </a:xfrm>
        </p:grpSpPr>
        <p:grpSp>
          <p:nvGrpSpPr>
            <p:cNvPr id="107" name="Ομάδα 106"/>
            <p:cNvGrpSpPr/>
            <p:nvPr/>
          </p:nvGrpSpPr>
          <p:grpSpPr>
            <a:xfrm>
              <a:off x="-3759662" y="-2824742"/>
              <a:ext cx="10820043" cy="12302414"/>
              <a:chOff x="-4327890" y="-2676201"/>
              <a:chExt cx="10820043" cy="12302414"/>
            </a:xfrm>
          </p:grpSpPr>
          <p:sp>
            <p:nvSpPr>
              <p:cNvPr id="110" name="Τόξο 109"/>
              <p:cNvSpPr/>
              <p:nvPr/>
            </p:nvSpPr>
            <p:spPr>
              <a:xfrm>
                <a:off x="-4327890" y="-2676201"/>
                <a:ext cx="10800000" cy="10800000"/>
              </a:xfrm>
              <a:prstGeom prst="arc">
                <a:avLst>
                  <a:gd name="adj1" fmla="val 19995439"/>
                  <a:gd name="adj2" fmla="val 3042846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1" name="Τόξο 110"/>
              <p:cNvSpPr/>
              <p:nvPr/>
            </p:nvSpPr>
            <p:spPr>
              <a:xfrm>
                <a:off x="-4318480" y="-2192532"/>
                <a:ext cx="10800000" cy="10800000"/>
              </a:xfrm>
              <a:prstGeom prst="arc">
                <a:avLst>
                  <a:gd name="adj1" fmla="val 19627233"/>
                  <a:gd name="adj2" fmla="val 2576747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2" name="Τόξο 111"/>
              <p:cNvSpPr/>
              <p:nvPr/>
            </p:nvSpPr>
            <p:spPr>
              <a:xfrm>
                <a:off x="-4307847" y="-1667210"/>
                <a:ext cx="10800000" cy="10800000"/>
              </a:xfrm>
              <a:prstGeom prst="arc">
                <a:avLst>
                  <a:gd name="adj1" fmla="val 19190611"/>
                  <a:gd name="adj2" fmla="val 2137092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3" name="Τόξο 112"/>
              <p:cNvSpPr/>
              <p:nvPr/>
            </p:nvSpPr>
            <p:spPr>
              <a:xfrm>
                <a:off x="-4326690" y="-1173787"/>
                <a:ext cx="10800000" cy="10800000"/>
              </a:xfrm>
              <a:prstGeom prst="arc">
                <a:avLst>
                  <a:gd name="adj1" fmla="val 18858240"/>
                  <a:gd name="adj2" fmla="val 1776528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08" name="Τόξο 107"/>
            <p:cNvSpPr/>
            <p:nvPr/>
          </p:nvSpPr>
          <p:spPr>
            <a:xfrm>
              <a:off x="-3758462" y="-3298443"/>
              <a:ext cx="10800000" cy="10800000"/>
            </a:xfrm>
            <a:prstGeom prst="arc">
              <a:avLst>
                <a:gd name="adj1" fmla="val 20323989"/>
                <a:gd name="adj2" fmla="val 359986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Τόξο 108"/>
            <p:cNvSpPr/>
            <p:nvPr/>
          </p:nvSpPr>
          <p:spPr>
            <a:xfrm>
              <a:off x="-3758462" y="-818272"/>
              <a:ext cx="10800000" cy="10800000"/>
            </a:xfrm>
            <a:prstGeom prst="arc">
              <a:avLst>
                <a:gd name="adj1" fmla="val 18305844"/>
                <a:gd name="adj2" fmla="val 1398691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-4294297" y="-3833175"/>
            <a:ext cx="11891736" cy="14359068"/>
            <a:chOff x="-4294297" y="-3833175"/>
            <a:chExt cx="11891736" cy="14359068"/>
          </a:xfrm>
        </p:grpSpPr>
        <p:grpSp>
          <p:nvGrpSpPr>
            <p:cNvPr id="115" name="Ομάδα 114"/>
            <p:cNvGrpSpPr/>
            <p:nvPr/>
          </p:nvGrpSpPr>
          <p:grpSpPr>
            <a:xfrm>
              <a:off x="-4294297" y="-3374267"/>
              <a:ext cx="11890633" cy="13393728"/>
              <a:chOff x="-4838462" y="-3374267"/>
              <a:chExt cx="11890633" cy="13393728"/>
            </a:xfrm>
          </p:grpSpPr>
          <p:sp>
            <p:nvSpPr>
              <p:cNvPr id="118" name="Τόξο 117"/>
              <p:cNvSpPr/>
              <p:nvPr/>
            </p:nvSpPr>
            <p:spPr>
              <a:xfrm>
                <a:off x="-4838462" y="-3374267"/>
                <a:ext cx="11880000" cy="11880000"/>
              </a:xfrm>
              <a:prstGeom prst="arc">
                <a:avLst>
                  <a:gd name="adj1" fmla="val 20114850"/>
                  <a:gd name="adj2" fmla="val 2536486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9" name="Τόξο 118"/>
              <p:cNvSpPr/>
              <p:nvPr/>
            </p:nvSpPr>
            <p:spPr>
              <a:xfrm>
                <a:off x="-4838462" y="-2880009"/>
                <a:ext cx="11880000" cy="11880000"/>
              </a:xfrm>
              <a:prstGeom prst="arc">
                <a:avLst>
                  <a:gd name="adj1" fmla="val 19834850"/>
                  <a:gd name="adj2" fmla="val 230472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0" name="Τόξο 119"/>
              <p:cNvSpPr/>
              <p:nvPr/>
            </p:nvSpPr>
            <p:spPr>
              <a:xfrm>
                <a:off x="-4827829" y="-2361580"/>
                <a:ext cx="11880000" cy="11880000"/>
              </a:xfrm>
              <a:prstGeom prst="arc">
                <a:avLst>
                  <a:gd name="adj1" fmla="val 19530884"/>
                  <a:gd name="adj2" fmla="val 192598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1" name="Τόξο 120"/>
              <p:cNvSpPr/>
              <p:nvPr/>
            </p:nvSpPr>
            <p:spPr>
              <a:xfrm>
                <a:off x="-4827829" y="-1860539"/>
                <a:ext cx="11880000" cy="11880000"/>
              </a:xfrm>
              <a:prstGeom prst="arc">
                <a:avLst>
                  <a:gd name="adj1" fmla="val 19139268"/>
                  <a:gd name="adj2" fmla="val 1644722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6" name="Τόξο 115"/>
            <p:cNvSpPr/>
            <p:nvPr/>
          </p:nvSpPr>
          <p:spPr>
            <a:xfrm>
              <a:off x="-4294297" y="-3833175"/>
              <a:ext cx="11880000" cy="11880000"/>
            </a:xfrm>
            <a:prstGeom prst="arc">
              <a:avLst>
                <a:gd name="adj1" fmla="val 20406385"/>
                <a:gd name="adj2" fmla="val 30351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7" name="Τόξο 116"/>
            <p:cNvSpPr/>
            <p:nvPr/>
          </p:nvSpPr>
          <p:spPr>
            <a:xfrm>
              <a:off x="-4282561" y="-1354107"/>
              <a:ext cx="11880000" cy="11880000"/>
            </a:xfrm>
            <a:prstGeom prst="arc">
              <a:avLst>
                <a:gd name="adj1" fmla="val 18704846"/>
                <a:gd name="adj2" fmla="val 1277545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0" name="Ομάδα 139"/>
          <p:cNvGrpSpPr/>
          <p:nvPr/>
        </p:nvGrpSpPr>
        <p:grpSpPr>
          <a:xfrm>
            <a:off x="85403" y="44624"/>
            <a:ext cx="7552321" cy="6804225"/>
            <a:chOff x="85403" y="44624"/>
            <a:chExt cx="7552321" cy="6804225"/>
          </a:xfrm>
        </p:grpSpPr>
        <p:grpSp>
          <p:nvGrpSpPr>
            <p:cNvPr id="3" name="Ομάδα 2"/>
            <p:cNvGrpSpPr/>
            <p:nvPr/>
          </p:nvGrpSpPr>
          <p:grpSpPr>
            <a:xfrm>
              <a:off x="85403" y="44624"/>
              <a:ext cx="7367125" cy="6696000"/>
              <a:chOff x="85403" y="44624"/>
              <a:chExt cx="7367125" cy="6696000"/>
            </a:xfrm>
          </p:grpSpPr>
          <p:sp>
            <p:nvSpPr>
              <p:cNvPr id="6" name="50 - TextBox"/>
              <p:cNvSpPr txBox="1"/>
              <p:nvPr/>
            </p:nvSpPr>
            <p:spPr>
              <a:xfrm>
                <a:off x="215664" y="5733256"/>
                <a:ext cx="1332000" cy="86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Άνοιγμα Σχισμής</a:t>
                </a:r>
              </a:p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= 5λ </a:t>
                </a:r>
                <a:endParaRPr lang="el-GR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" name="4 - Ευθεία γραμμή σύνδεσης"/>
              <p:cNvCxnSpPr/>
              <p:nvPr/>
            </p:nvCxnSpPr>
            <p:spPr>
              <a:xfrm>
                <a:off x="1691680" y="1340768"/>
                <a:ext cx="0" cy="75600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5 - Ευθεία γραμμή σύνδεσης"/>
              <p:cNvCxnSpPr/>
              <p:nvPr/>
            </p:nvCxnSpPr>
            <p:spPr>
              <a:xfrm>
                <a:off x="1691680" y="4608424"/>
                <a:ext cx="0" cy="756000"/>
              </a:xfrm>
              <a:prstGeom prst="line">
                <a:avLst/>
              </a:prstGeom>
              <a:ln w="92075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45 - Ευθύγραμμο βέλος σύνδεσης"/>
              <p:cNvCxnSpPr/>
              <p:nvPr/>
            </p:nvCxnSpPr>
            <p:spPr>
              <a:xfrm>
                <a:off x="96927" y="5445224"/>
                <a:ext cx="504000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46 - TextBox"/>
              <p:cNvSpPr txBox="1"/>
              <p:nvPr/>
            </p:nvSpPr>
            <p:spPr>
              <a:xfrm>
                <a:off x="179512" y="541332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endParaRPr lang="el-GR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16 - Ευθύγραμμο βέλος σύνδεσης"/>
              <p:cNvCxnSpPr/>
              <p:nvPr/>
            </p:nvCxnSpPr>
            <p:spPr>
              <a:xfrm rot="5400000">
                <a:off x="-976736" y="3383648"/>
                <a:ext cx="421200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7 - Ευθύγραμμο βέλος σύνδεσης"/>
              <p:cNvCxnSpPr/>
              <p:nvPr/>
            </p:nvCxnSpPr>
            <p:spPr>
              <a:xfrm rot="5400000">
                <a:off x="-476945" y="3374760"/>
                <a:ext cx="4212000" cy="0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8 - Ευθύγραμμο βέλος σύνδεσης"/>
              <p:cNvCxnSpPr/>
              <p:nvPr/>
            </p:nvCxnSpPr>
            <p:spPr>
              <a:xfrm rot="5400000">
                <a:off x="-1491425" y="3378976"/>
                <a:ext cx="4212000" cy="0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9 - Ευθύγραμμο βέλος σύνδεσης"/>
              <p:cNvCxnSpPr/>
              <p:nvPr/>
            </p:nvCxnSpPr>
            <p:spPr>
              <a:xfrm rot="5400000">
                <a:off x="-2020597" y="3388408"/>
                <a:ext cx="4212000" cy="0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21 - Ευθύγραμμο βέλος σύνδεσης"/>
              <p:cNvCxnSpPr/>
              <p:nvPr/>
            </p:nvCxnSpPr>
            <p:spPr>
              <a:xfrm flipH="1">
                <a:off x="138568" y="562465"/>
                <a:ext cx="1165776" cy="679136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22 - Ευθύγραμμο βέλος σύνδεσης"/>
              <p:cNvCxnSpPr/>
              <p:nvPr/>
            </p:nvCxnSpPr>
            <p:spPr>
              <a:xfrm flipH="1">
                <a:off x="1133032" y="576113"/>
                <a:ext cx="198608" cy="665488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23 - Ευθύγραμμο βέλος σύνδεσης"/>
              <p:cNvCxnSpPr/>
              <p:nvPr/>
            </p:nvCxnSpPr>
            <p:spPr>
              <a:xfrm>
                <a:off x="1331640" y="576113"/>
                <a:ext cx="305448" cy="638192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24 - Ευθύγραμμο βέλος σύνδεσης"/>
              <p:cNvCxnSpPr/>
              <p:nvPr/>
            </p:nvCxnSpPr>
            <p:spPr>
              <a:xfrm flipH="1">
                <a:off x="628976" y="576113"/>
                <a:ext cx="702664" cy="665488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39 - TextBox"/>
              <p:cNvSpPr txBox="1"/>
              <p:nvPr/>
            </p:nvSpPr>
            <p:spPr>
              <a:xfrm>
                <a:off x="755576" y="44849"/>
                <a:ext cx="20162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bg1"/>
                    </a:solidFill>
                  </a:rPr>
                  <a:t>Μέτωπα Επίπεδου Κύματος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52 - Ευθεία γραμμή σύνδεσης"/>
              <p:cNvCxnSpPr/>
              <p:nvPr/>
            </p:nvCxnSpPr>
            <p:spPr>
              <a:xfrm>
                <a:off x="6001769" y="44624"/>
                <a:ext cx="0" cy="6696000"/>
              </a:xfrm>
              <a:prstGeom prst="line">
                <a:avLst/>
              </a:prstGeom>
              <a:ln w="76200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54 - Ευθεία γραμμή σύνδεσης"/>
              <p:cNvCxnSpPr/>
              <p:nvPr/>
            </p:nvCxnSpPr>
            <p:spPr>
              <a:xfrm>
                <a:off x="1620528" y="3343344"/>
                <a:ext cx="58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Ορθογώνιο 138"/>
            <p:cNvSpPr/>
            <p:nvPr/>
          </p:nvSpPr>
          <p:spPr>
            <a:xfrm>
              <a:off x="6053724" y="44849"/>
              <a:ext cx="1584000" cy="680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3" name="Ομάδα 142"/>
          <p:cNvGrpSpPr/>
          <p:nvPr/>
        </p:nvGrpSpPr>
        <p:grpSpPr>
          <a:xfrm>
            <a:off x="5940152" y="1927859"/>
            <a:ext cx="504057" cy="1757235"/>
            <a:chOff x="5940152" y="1927859"/>
            <a:chExt cx="504057" cy="1757235"/>
          </a:xfrm>
        </p:grpSpPr>
        <p:sp>
          <p:nvSpPr>
            <p:cNvPr id="141" name="63 - TextBox"/>
            <p:cNvSpPr txBox="1"/>
            <p:nvPr/>
          </p:nvSpPr>
          <p:spPr>
            <a:xfrm>
              <a:off x="6012160" y="328498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62 - TextBox"/>
            <p:cNvSpPr txBox="1"/>
            <p:nvPr/>
          </p:nvSpPr>
          <p:spPr>
            <a:xfrm>
              <a:off x="5940152" y="1927859"/>
              <a:ext cx="504057" cy="5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Ομάδα 141"/>
          <p:cNvGrpSpPr/>
          <p:nvPr/>
        </p:nvGrpSpPr>
        <p:grpSpPr>
          <a:xfrm>
            <a:off x="6084168" y="2924944"/>
            <a:ext cx="3059832" cy="738664"/>
            <a:chOff x="6084168" y="2924944"/>
            <a:chExt cx="3059832" cy="738664"/>
          </a:xfrm>
        </p:grpSpPr>
        <p:sp>
          <p:nvSpPr>
            <p:cNvPr id="125" name="TextBox 124"/>
            <p:cNvSpPr txBox="1"/>
            <p:nvPr/>
          </p:nvSpPr>
          <p:spPr>
            <a:xfrm>
              <a:off x="6353434" y="2924944"/>
              <a:ext cx="27905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Ενισχυτική Συμβολή πολλών συμφασικών κυμάτων</a:t>
              </a:r>
            </a:p>
            <a:p>
              <a:pPr algn="ctr"/>
              <a:r>
                <a:rPr lang="el-GR" sz="14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Μέγιστος φωτισμός</a:t>
              </a:r>
              <a:endParaRPr lang="el-GR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Ευθύγραμμο βέλος σύνδεσης 134"/>
            <p:cNvCxnSpPr/>
            <p:nvPr/>
          </p:nvCxnSpPr>
          <p:spPr>
            <a:xfrm flipH="1">
              <a:off x="6084168" y="3176992"/>
              <a:ext cx="468000" cy="180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Ομάδα 145"/>
          <p:cNvGrpSpPr/>
          <p:nvPr/>
        </p:nvGrpSpPr>
        <p:grpSpPr>
          <a:xfrm>
            <a:off x="6084168" y="1628800"/>
            <a:ext cx="3078598" cy="3456384"/>
            <a:chOff x="6084168" y="1628800"/>
            <a:chExt cx="3078598" cy="3456384"/>
          </a:xfrm>
        </p:grpSpPr>
        <p:grpSp>
          <p:nvGrpSpPr>
            <p:cNvPr id="144" name="Ομάδα 143"/>
            <p:cNvGrpSpPr/>
            <p:nvPr/>
          </p:nvGrpSpPr>
          <p:grpSpPr>
            <a:xfrm>
              <a:off x="6084168" y="4346520"/>
              <a:ext cx="3078598" cy="738664"/>
              <a:chOff x="6084168" y="4346520"/>
              <a:chExt cx="3078598" cy="738664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6372200" y="4346520"/>
                <a:ext cx="27905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Ενισχυτική Συμβολή λίγων συμφασικών κυμάτων</a:t>
                </a:r>
              </a:p>
              <a:p>
                <a:pPr algn="ctr"/>
                <a:r>
                  <a:rPr lang="el-GR" sz="1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Μικρότερος φωτισμός</a:t>
                </a:r>
                <a:endParaRPr lang="el-GR" sz="1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6" name="Ευθύγραμμο βέλος σύνδεσης 135"/>
              <p:cNvCxnSpPr/>
              <p:nvPr/>
            </p:nvCxnSpPr>
            <p:spPr>
              <a:xfrm flipH="1" flipV="1">
                <a:off x="6084168" y="4634552"/>
                <a:ext cx="5040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Ομάδα 136"/>
            <p:cNvGrpSpPr/>
            <p:nvPr/>
          </p:nvGrpSpPr>
          <p:grpSpPr>
            <a:xfrm>
              <a:off x="6084168" y="1628800"/>
              <a:ext cx="3078598" cy="738664"/>
              <a:chOff x="6084168" y="1628800"/>
              <a:chExt cx="3078598" cy="738664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6372200" y="1628800"/>
                <a:ext cx="27905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Ενισχυτική Συμβολή λίγων συμφασικών κυμάτων</a:t>
                </a:r>
              </a:p>
              <a:p>
                <a:pPr algn="ctr"/>
                <a:r>
                  <a:rPr lang="el-GR" sz="1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Μικρότερος φωτισμός</a:t>
                </a:r>
                <a:endParaRPr lang="el-GR" sz="1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8" name="Ευθύγραμμο βέλος σύνδεσης 137"/>
              <p:cNvCxnSpPr/>
              <p:nvPr/>
            </p:nvCxnSpPr>
            <p:spPr>
              <a:xfrm flipH="1" flipV="1">
                <a:off x="6084168" y="1927863"/>
                <a:ext cx="5400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Ομάδα 148"/>
          <p:cNvGrpSpPr/>
          <p:nvPr/>
        </p:nvGrpSpPr>
        <p:grpSpPr>
          <a:xfrm>
            <a:off x="5916469" y="692696"/>
            <a:ext cx="3246297" cy="5452283"/>
            <a:chOff x="5916469" y="692696"/>
            <a:chExt cx="3246297" cy="5452283"/>
          </a:xfrm>
        </p:grpSpPr>
        <p:sp>
          <p:nvSpPr>
            <p:cNvPr id="130" name="Έλλειψη 38"/>
            <p:cNvSpPr/>
            <p:nvPr/>
          </p:nvSpPr>
          <p:spPr>
            <a:xfrm>
              <a:off x="5916469" y="5789433"/>
              <a:ext cx="144003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bg1"/>
                </a:solidFill>
              </a:endParaRPr>
            </a:p>
          </p:txBody>
        </p:sp>
        <p:grpSp>
          <p:nvGrpSpPr>
            <p:cNvPr id="147" name="Ομάδα 146"/>
            <p:cNvGrpSpPr/>
            <p:nvPr/>
          </p:nvGrpSpPr>
          <p:grpSpPr>
            <a:xfrm>
              <a:off x="6111727" y="692696"/>
              <a:ext cx="3051039" cy="5452283"/>
              <a:chOff x="6111727" y="692696"/>
              <a:chExt cx="3051039" cy="5452283"/>
            </a:xfrm>
          </p:grpSpPr>
          <p:grpSp>
            <p:nvGrpSpPr>
              <p:cNvPr id="133" name="Ομάδα 132"/>
              <p:cNvGrpSpPr/>
              <p:nvPr/>
            </p:nvGrpSpPr>
            <p:grpSpPr>
              <a:xfrm>
                <a:off x="6111727" y="692696"/>
                <a:ext cx="3049023" cy="738664"/>
                <a:chOff x="6111727" y="692696"/>
                <a:chExt cx="3049023" cy="738664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6351418" y="692696"/>
                  <a:ext cx="280933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Αποσβεστική Συμβολή κυμάτων με διαφορά φάσης 180 μοίρες</a:t>
                  </a:r>
                </a:p>
                <a:p>
                  <a:pPr algn="ctr"/>
                  <a:r>
                    <a:rPr lang="el-GR" sz="1400" b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Σκοτεινό σημείο</a:t>
                  </a:r>
                  <a:endParaRPr lang="el-GR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Ευθύγραμμο βέλος σύνδεσης 121"/>
                <p:cNvCxnSpPr/>
                <p:nvPr/>
              </p:nvCxnSpPr>
              <p:spPr>
                <a:xfrm flipH="1" flipV="1">
                  <a:off x="6111727" y="895209"/>
                  <a:ext cx="404489" cy="16682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Ομάδα 144"/>
              <p:cNvGrpSpPr/>
              <p:nvPr/>
            </p:nvGrpSpPr>
            <p:grpSpPr>
              <a:xfrm>
                <a:off x="6120156" y="5406315"/>
                <a:ext cx="3042610" cy="738664"/>
                <a:chOff x="6120156" y="5406315"/>
                <a:chExt cx="3042610" cy="738664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6353434" y="5406315"/>
                  <a:ext cx="280933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Αποσβεστική Συμβολή κυμάτων με διαφορά φάσης 180 μοίρες</a:t>
                  </a:r>
                </a:p>
                <a:p>
                  <a:pPr algn="ctr"/>
                  <a:r>
                    <a:rPr lang="el-GR" sz="1400" b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Σκοτεινό σημείο</a:t>
                  </a:r>
                  <a:endParaRPr lang="el-GR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Ευθύγραμμο βέλος σύνδεσης 133"/>
                <p:cNvCxnSpPr/>
                <p:nvPr/>
              </p:nvCxnSpPr>
              <p:spPr>
                <a:xfrm flipH="1">
                  <a:off x="6120156" y="5661248"/>
                  <a:ext cx="404489" cy="16682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" name="Έλλειψη 38"/>
            <p:cNvSpPr/>
            <p:nvPr/>
          </p:nvSpPr>
          <p:spPr>
            <a:xfrm>
              <a:off x="5940192" y="778431"/>
              <a:ext cx="144003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2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3858</Words>
  <Application>Microsoft Office PowerPoint</Application>
  <PresentationFormat>Προβολή στην οθόνη (4:3)</PresentationFormat>
  <Paragraphs>421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Θέμα του Office</vt:lpstr>
      <vt:lpstr>Παρουσίαση του PowerPoint</vt:lpstr>
      <vt:lpstr>ΣΥΜΒΟΛΗ ΚΑΙ ΠΕΡΙΘΛΑΣΗ ΦΩΤΟΣ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328</cp:revision>
  <dcterms:created xsi:type="dcterms:W3CDTF">2015-03-30T07:20:50Z</dcterms:created>
  <dcterms:modified xsi:type="dcterms:W3CDTF">2021-01-19T19:21:33Z</dcterms:modified>
</cp:coreProperties>
</file>