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5"/>
  </p:notesMasterIdLst>
  <p:sldIdLst>
    <p:sldId id="369" r:id="rId2"/>
    <p:sldId id="855" r:id="rId3"/>
    <p:sldId id="392" r:id="rId4"/>
    <p:sldId id="693" r:id="rId5"/>
    <p:sldId id="766" r:id="rId6"/>
    <p:sldId id="923" r:id="rId7"/>
    <p:sldId id="924" r:id="rId8"/>
    <p:sldId id="860" r:id="rId9"/>
    <p:sldId id="592" r:id="rId10"/>
    <p:sldId id="702" r:id="rId11"/>
    <p:sldId id="647" r:id="rId12"/>
    <p:sldId id="709" r:id="rId13"/>
    <p:sldId id="728" r:id="rId14"/>
    <p:sldId id="863" r:id="rId15"/>
    <p:sldId id="864" r:id="rId16"/>
    <p:sldId id="865" r:id="rId17"/>
    <p:sldId id="866" r:id="rId18"/>
    <p:sldId id="867" r:id="rId19"/>
    <p:sldId id="868" r:id="rId20"/>
    <p:sldId id="885" r:id="rId21"/>
    <p:sldId id="942" r:id="rId22"/>
    <p:sldId id="886" r:id="rId23"/>
    <p:sldId id="729" r:id="rId24"/>
    <p:sldId id="730" r:id="rId25"/>
    <p:sldId id="731" r:id="rId26"/>
    <p:sldId id="652" r:id="rId27"/>
    <p:sldId id="594" r:id="rId28"/>
    <p:sldId id="660" r:id="rId29"/>
    <p:sldId id="872" r:id="rId30"/>
    <p:sldId id="673" r:id="rId31"/>
    <p:sldId id="664" r:id="rId32"/>
    <p:sldId id="663" r:id="rId33"/>
    <p:sldId id="875" r:id="rId34"/>
    <p:sldId id="948" r:id="rId35"/>
    <p:sldId id="877" r:id="rId36"/>
    <p:sldId id="751" r:id="rId37"/>
    <p:sldId id="878" r:id="rId38"/>
    <p:sldId id="879" r:id="rId39"/>
    <p:sldId id="752" r:id="rId40"/>
    <p:sldId id="753" r:id="rId41"/>
    <p:sldId id="754" r:id="rId42"/>
    <p:sldId id="755" r:id="rId43"/>
    <p:sldId id="756" r:id="rId44"/>
    <p:sldId id="887" r:id="rId45"/>
    <p:sldId id="732" r:id="rId46"/>
    <p:sldId id="813" r:id="rId47"/>
    <p:sldId id="733" r:id="rId48"/>
    <p:sldId id="888" r:id="rId49"/>
    <p:sldId id="734" r:id="rId50"/>
    <p:sldId id="880" r:id="rId51"/>
    <p:sldId id="881" r:id="rId52"/>
    <p:sldId id="890" r:id="rId53"/>
    <p:sldId id="891" r:id="rId54"/>
    <p:sldId id="893" r:id="rId55"/>
    <p:sldId id="892" r:id="rId56"/>
    <p:sldId id="895" r:id="rId57"/>
    <p:sldId id="894" r:id="rId58"/>
    <p:sldId id="849" r:id="rId59"/>
    <p:sldId id="850" r:id="rId60"/>
    <p:sldId id="899" r:id="rId61"/>
    <p:sldId id="851" r:id="rId62"/>
    <p:sldId id="889" r:id="rId63"/>
    <p:sldId id="735" r:id="rId64"/>
    <p:sldId id="736" r:id="rId65"/>
    <p:sldId id="737" r:id="rId66"/>
    <p:sldId id="953" r:id="rId67"/>
    <p:sldId id="883" r:id="rId68"/>
    <p:sldId id="746" r:id="rId69"/>
    <p:sldId id="742" r:id="rId70"/>
    <p:sldId id="938" r:id="rId71"/>
    <p:sldId id="743" r:id="rId72"/>
    <p:sldId id="757" r:id="rId73"/>
    <p:sldId id="747" r:id="rId74"/>
    <p:sldId id="939" r:id="rId75"/>
    <p:sldId id="946" r:id="rId76"/>
    <p:sldId id="947" r:id="rId77"/>
    <p:sldId id="943" r:id="rId78"/>
    <p:sldId id="944" r:id="rId79"/>
    <p:sldId id="941" r:id="rId80"/>
    <p:sldId id="954" r:id="rId81"/>
    <p:sldId id="955" r:id="rId82"/>
    <p:sldId id="764" r:id="rId83"/>
    <p:sldId id="803" r:id="rId84"/>
    <p:sldId id="810" r:id="rId85"/>
    <p:sldId id="795" r:id="rId86"/>
    <p:sldId id="901" r:id="rId87"/>
    <p:sldId id="804" r:id="rId88"/>
    <p:sldId id="805" r:id="rId89"/>
    <p:sldId id="806" r:id="rId90"/>
    <p:sldId id="807" r:id="rId91"/>
    <p:sldId id="833" r:id="rId92"/>
    <p:sldId id="834" r:id="rId93"/>
    <p:sldId id="835" r:id="rId94"/>
    <p:sldId id="836" r:id="rId95"/>
    <p:sldId id="837" r:id="rId96"/>
    <p:sldId id="838" r:id="rId97"/>
    <p:sldId id="839" r:id="rId98"/>
    <p:sldId id="959" r:id="rId99"/>
    <p:sldId id="956" r:id="rId100"/>
    <p:sldId id="960" r:id="rId101"/>
    <p:sldId id="958" r:id="rId102"/>
    <p:sldId id="903" r:id="rId103"/>
    <p:sldId id="904" r:id="rId104"/>
    <p:sldId id="841" r:id="rId105"/>
    <p:sldId id="854" r:id="rId106"/>
    <p:sldId id="843" r:id="rId107"/>
    <p:sldId id="771" r:id="rId108"/>
    <p:sldId id="773" r:id="rId109"/>
    <p:sldId id="760" r:id="rId110"/>
    <p:sldId id="949" r:id="rId111"/>
    <p:sldId id="950" r:id="rId112"/>
    <p:sldId id="951" r:id="rId113"/>
    <p:sldId id="952" r:id="rId114"/>
    <p:sldId id="802" r:id="rId115"/>
    <p:sldId id="811" r:id="rId116"/>
    <p:sldId id="905" r:id="rId117"/>
    <p:sldId id="906" r:id="rId118"/>
    <p:sldId id="907" r:id="rId119"/>
    <p:sldId id="908" r:id="rId120"/>
    <p:sldId id="909" r:id="rId121"/>
    <p:sldId id="913" r:id="rId122"/>
    <p:sldId id="914" r:id="rId123"/>
    <p:sldId id="798" r:id="rId124"/>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18" autoAdjust="0"/>
    <p:restoredTop sz="94660"/>
  </p:normalViewPr>
  <p:slideViewPr>
    <p:cSldViewPr>
      <p:cViewPr varScale="1">
        <p:scale>
          <a:sx n="73" d="100"/>
          <a:sy n="73" d="100"/>
        </p:scale>
        <p:origin x="31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D7FA39-85D1-4AE0-A2C3-79E8662B4058}"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l-GR"/>
        </a:p>
      </dgm:t>
    </dgm:pt>
    <dgm:pt modelId="{419B24E3-77A1-499C-A373-8ED596BF885E}">
      <dgm:prSet phldrT="[Κείμενο]"/>
      <dgm:spPr/>
      <dgm:t>
        <a:bodyPr/>
        <a:lstStyle/>
        <a:p>
          <a:r>
            <a:rPr lang="el-GR" dirty="0">
              <a:solidFill>
                <a:srgbClr val="00B0F0"/>
              </a:solidFill>
            </a:rPr>
            <a:t>Φάση 1η: Προσδιορισμός ανάγκης του προβλήματος</a:t>
          </a:r>
        </a:p>
      </dgm:t>
    </dgm:pt>
    <dgm:pt modelId="{A64CDD6F-D99E-4D1A-AAA8-0D681CBB1906}" type="parTrans" cxnId="{6E31B7D9-DF24-421E-9EA8-5ECCAB92A462}">
      <dgm:prSet/>
      <dgm:spPr/>
      <dgm:t>
        <a:bodyPr/>
        <a:lstStyle/>
        <a:p>
          <a:endParaRPr lang="el-GR"/>
        </a:p>
      </dgm:t>
    </dgm:pt>
    <dgm:pt modelId="{E45AD06B-E69A-4588-93D0-5C9325D68EA2}" type="sibTrans" cxnId="{6E31B7D9-DF24-421E-9EA8-5ECCAB92A462}">
      <dgm:prSet/>
      <dgm:spPr/>
      <dgm:t>
        <a:bodyPr/>
        <a:lstStyle/>
        <a:p>
          <a:endParaRPr lang="el-GR"/>
        </a:p>
      </dgm:t>
    </dgm:pt>
    <dgm:pt modelId="{A6113549-7411-4D66-8FF6-1A0F748CC516}">
      <dgm:prSet phldrT="[Κείμενο]"/>
      <dgm:spPr/>
      <dgm:t>
        <a:bodyPr/>
        <a:lstStyle/>
        <a:p>
          <a:r>
            <a:rPr lang="el-GR" dirty="0">
              <a:solidFill>
                <a:srgbClr val="FF0000"/>
              </a:solidFill>
            </a:rPr>
            <a:t>Φάση 2η: Έρευνα στις ανάγκες του προβλήματος</a:t>
          </a:r>
        </a:p>
      </dgm:t>
    </dgm:pt>
    <dgm:pt modelId="{92D33DA5-A308-44AB-B1D0-F6320B037376}" type="parTrans" cxnId="{32606B37-3761-44D7-8F2D-58FFEF3C574F}">
      <dgm:prSet/>
      <dgm:spPr/>
      <dgm:t>
        <a:bodyPr/>
        <a:lstStyle/>
        <a:p>
          <a:endParaRPr lang="el-GR"/>
        </a:p>
      </dgm:t>
    </dgm:pt>
    <dgm:pt modelId="{8D685375-A9B0-4BE6-8464-2D79842D2E35}" type="sibTrans" cxnId="{32606B37-3761-44D7-8F2D-58FFEF3C574F}">
      <dgm:prSet/>
      <dgm:spPr/>
      <dgm:t>
        <a:bodyPr/>
        <a:lstStyle/>
        <a:p>
          <a:endParaRPr lang="el-GR"/>
        </a:p>
      </dgm:t>
    </dgm:pt>
    <dgm:pt modelId="{1ACAE882-6662-46BE-9AD4-FD6E3833D454}">
      <dgm:prSet phldrT="[Κείμενο]"/>
      <dgm:spPr/>
      <dgm:t>
        <a:bodyPr/>
        <a:lstStyle/>
        <a:p>
          <a:r>
            <a:rPr lang="el-GR" dirty="0"/>
            <a:t>Φάση 3η: Ανάπτυξη πιθανών λύσεων</a:t>
          </a:r>
        </a:p>
      </dgm:t>
    </dgm:pt>
    <dgm:pt modelId="{E7075128-6255-4471-9A32-B65755365413}" type="parTrans" cxnId="{FA80440D-A448-4477-BE49-38C3AF30D658}">
      <dgm:prSet/>
      <dgm:spPr/>
      <dgm:t>
        <a:bodyPr/>
        <a:lstStyle/>
        <a:p>
          <a:endParaRPr lang="el-GR"/>
        </a:p>
      </dgm:t>
    </dgm:pt>
    <dgm:pt modelId="{E4060C9F-E530-4327-9EAE-2C05356B76A8}" type="sibTrans" cxnId="{FA80440D-A448-4477-BE49-38C3AF30D658}">
      <dgm:prSet/>
      <dgm:spPr/>
      <dgm:t>
        <a:bodyPr/>
        <a:lstStyle/>
        <a:p>
          <a:endParaRPr lang="el-GR"/>
        </a:p>
      </dgm:t>
    </dgm:pt>
    <dgm:pt modelId="{B64AF53D-1BF7-4D14-89F6-72F46CB2E870}">
      <dgm:prSet phldrT="[Κείμενο]"/>
      <dgm:spPr/>
      <dgm:t>
        <a:bodyPr/>
        <a:lstStyle/>
        <a:p>
          <a:r>
            <a:rPr lang="el-GR"/>
            <a:t>Φάση 4η επιλογή της βέλτιστης λύσης</a:t>
          </a:r>
        </a:p>
      </dgm:t>
    </dgm:pt>
    <dgm:pt modelId="{CF2F20C7-3310-48A7-9619-C5DFC10D5DEF}" type="parTrans" cxnId="{2FDE0170-38FF-4DD3-B7E7-3B48D70B77AE}">
      <dgm:prSet/>
      <dgm:spPr/>
      <dgm:t>
        <a:bodyPr/>
        <a:lstStyle/>
        <a:p>
          <a:endParaRPr lang="el-GR"/>
        </a:p>
      </dgm:t>
    </dgm:pt>
    <dgm:pt modelId="{60B2C356-B0B1-478E-9BB7-3D803689A17E}" type="sibTrans" cxnId="{2FDE0170-38FF-4DD3-B7E7-3B48D70B77AE}">
      <dgm:prSet/>
      <dgm:spPr/>
      <dgm:t>
        <a:bodyPr/>
        <a:lstStyle/>
        <a:p>
          <a:endParaRPr lang="el-GR"/>
        </a:p>
      </dgm:t>
    </dgm:pt>
    <dgm:pt modelId="{46BBB6E9-BB11-4C17-B563-C481301D4058}">
      <dgm:prSet phldrT="[Κείμενο]"/>
      <dgm:spPr/>
      <dgm:t>
        <a:bodyPr/>
        <a:lstStyle/>
        <a:p>
          <a:r>
            <a:rPr lang="el-GR"/>
            <a:t>Φάση 5</a:t>
          </a:r>
          <a:r>
            <a:rPr lang="el-GR" baseline="30000"/>
            <a:t>η</a:t>
          </a:r>
          <a:r>
            <a:rPr lang="el-GR"/>
            <a:t>: Κατασκευή πρωτότυπων</a:t>
          </a:r>
        </a:p>
      </dgm:t>
    </dgm:pt>
    <dgm:pt modelId="{7B4B8F40-8823-41EB-9B8C-FD7BFDB48E74}" type="parTrans" cxnId="{63AEB4B9-BD7D-4BDD-B3CC-759C9FBDE00F}">
      <dgm:prSet/>
      <dgm:spPr/>
      <dgm:t>
        <a:bodyPr/>
        <a:lstStyle/>
        <a:p>
          <a:endParaRPr lang="el-GR"/>
        </a:p>
      </dgm:t>
    </dgm:pt>
    <dgm:pt modelId="{0D7739B9-F87F-4962-9B87-7C345052EE99}" type="sibTrans" cxnId="{63AEB4B9-BD7D-4BDD-B3CC-759C9FBDE00F}">
      <dgm:prSet/>
      <dgm:spPr/>
      <dgm:t>
        <a:bodyPr/>
        <a:lstStyle/>
        <a:p>
          <a:endParaRPr lang="el-GR"/>
        </a:p>
      </dgm:t>
    </dgm:pt>
    <dgm:pt modelId="{C8810B49-9CA2-439B-86A7-85F1D23E920C}">
      <dgm:prSet phldrT="[Κείμενο]"/>
      <dgm:spPr/>
      <dgm:t>
        <a:bodyPr/>
        <a:lstStyle/>
        <a:p>
          <a:r>
            <a:rPr lang="el-GR" dirty="0"/>
            <a:t>Φάση 6η: Έλεγχος και αξιολόγηση της  λύσης</a:t>
          </a:r>
        </a:p>
      </dgm:t>
    </dgm:pt>
    <dgm:pt modelId="{6DDCB0D2-3910-4970-B750-25DE49AC2656}" type="parTrans" cxnId="{BAEFF097-BF5F-43E9-8178-55A16D5CEFB1}">
      <dgm:prSet/>
      <dgm:spPr/>
      <dgm:t>
        <a:bodyPr/>
        <a:lstStyle/>
        <a:p>
          <a:endParaRPr lang="el-GR"/>
        </a:p>
      </dgm:t>
    </dgm:pt>
    <dgm:pt modelId="{F1B758E6-B3C5-4173-9EAD-D1319AF551E5}" type="sibTrans" cxnId="{BAEFF097-BF5F-43E9-8178-55A16D5CEFB1}">
      <dgm:prSet/>
      <dgm:spPr/>
      <dgm:t>
        <a:bodyPr/>
        <a:lstStyle/>
        <a:p>
          <a:endParaRPr lang="el-GR"/>
        </a:p>
      </dgm:t>
    </dgm:pt>
    <dgm:pt modelId="{508DD6E7-1747-475A-AFDF-BA46C7953D07}">
      <dgm:prSet/>
      <dgm:spPr/>
      <dgm:t>
        <a:bodyPr/>
        <a:lstStyle/>
        <a:p>
          <a:r>
            <a:rPr lang="el-GR" dirty="0">
              <a:solidFill>
                <a:srgbClr val="002060"/>
              </a:solidFill>
            </a:rPr>
            <a:t>Φάση 7η: Επικοινωνία της λύσης</a:t>
          </a:r>
        </a:p>
      </dgm:t>
    </dgm:pt>
    <dgm:pt modelId="{E38A659B-BC76-4A3C-AE55-C75B305522E3}" type="parTrans" cxnId="{EA167EE0-7DF1-46DF-ABBD-4E9F5FFC6017}">
      <dgm:prSet/>
      <dgm:spPr/>
      <dgm:t>
        <a:bodyPr/>
        <a:lstStyle/>
        <a:p>
          <a:endParaRPr lang="el-GR"/>
        </a:p>
      </dgm:t>
    </dgm:pt>
    <dgm:pt modelId="{9D609BA5-1B6A-4CEB-BF12-E09514C767CB}" type="sibTrans" cxnId="{EA167EE0-7DF1-46DF-ABBD-4E9F5FFC6017}">
      <dgm:prSet/>
      <dgm:spPr/>
      <dgm:t>
        <a:bodyPr/>
        <a:lstStyle/>
        <a:p>
          <a:endParaRPr lang="el-GR"/>
        </a:p>
      </dgm:t>
    </dgm:pt>
    <dgm:pt modelId="{E3AAC221-C10B-4A37-AEDD-8C16D59C52FC}" type="pres">
      <dgm:prSet presAssocID="{B7D7FA39-85D1-4AE0-A2C3-79E8662B4058}" presName="Name0" presStyleCnt="0">
        <dgm:presLayoutVars>
          <dgm:chMax val="7"/>
          <dgm:chPref val="7"/>
          <dgm:dir/>
        </dgm:presLayoutVars>
      </dgm:prSet>
      <dgm:spPr/>
      <dgm:t>
        <a:bodyPr/>
        <a:lstStyle/>
        <a:p>
          <a:endParaRPr lang="el-GR"/>
        </a:p>
      </dgm:t>
    </dgm:pt>
    <dgm:pt modelId="{23A1BE36-C35C-4D8C-B6B9-72351E948171}" type="pres">
      <dgm:prSet presAssocID="{B7D7FA39-85D1-4AE0-A2C3-79E8662B4058}" presName="Name1" presStyleCnt="0"/>
      <dgm:spPr/>
    </dgm:pt>
    <dgm:pt modelId="{511D4C1D-30B5-4400-B3DF-8762C2CE5ADA}" type="pres">
      <dgm:prSet presAssocID="{B7D7FA39-85D1-4AE0-A2C3-79E8662B4058}" presName="cycle" presStyleCnt="0"/>
      <dgm:spPr/>
    </dgm:pt>
    <dgm:pt modelId="{B036D9B0-9BC6-470E-8DB0-DAF64722FBA2}" type="pres">
      <dgm:prSet presAssocID="{B7D7FA39-85D1-4AE0-A2C3-79E8662B4058}" presName="srcNode" presStyleLbl="node1" presStyleIdx="0" presStyleCnt="7"/>
      <dgm:spPr/>
    </dgm:pt>
    <dgm:pt modelId="{51FB65AF-6E6D-4455-B7B2-770460E7FA1B}" type="pres">
      <dgm:prSet presAssocID="{B7D7FA39-85D1-4AE0-A2C3-79E8662B4058}" presName="conn" presStyleLbl="parChTrans1D2" presStyleIdx="0" presStyleCnt="1"/>
      <dgm:spPr/>
      <dgm:t>
        <a:bodyPr/>
        <a:lstStyle/>
        <a:p>
          <a:endParaRPr lang="el-GR"/>
        </a:p>
      </dgm:t>
    </dgm:pt>
    <dgm:pt modelId="{1D3E5E7E-D954-45B7-9321-8DF0DF8E8640}" type="pres">
      <dgm:prSet presAssocID="{B7D7FA39-85D1-4AE0-A2C3-79E8662B4058}" presName="extraNode" presStyleLbl="node1" presStyleIdx="0" presStyleCnt="7"/>
      <dgm:spPr/>
    </dgm:pt>
    <dgm:pt modelId="{9387F1A5-F22E-48FD-9608-2945CE8AC179}" type="pres">
      <dgm:prSet presAssocID="{B7D7FA39-85D1-4AE0-A2C3-79E8662B4058}" presName="dstNode" presStyleLbl="node1" presStyleIdx="0" presStyleCnt="7"/>
      <dgm:spPr/>
    </dgm:pt>
    <dgm:pt modelId="{D46C0847-8AF5-4879-9F3F-EBF52B155838}" type="pres">
      <dgm:prSet presAssocID="{419B24E3-77A1-499C-A373-8ED596BF885E}" presName="text_1" presStyleLbl="node1" presStyleIdx="0" presStyleCnt="7">
        <dgm:presLayoutVars>
          <dgm:bulletEnabled val="1"/>
        </dgm:presLayoutVars>
      </dgm:prSet>
      <dgm:spPr/>
      <dgm:t>
        <a:bodyPr/>
        <a:lstStyle/>
        <a:p>
          <a:endParaRPr lang="el-GR"/>
        </a:p>
      </dgm:t>
    </dgm:pt>
    <dgm:pt modelId="{8D578CEC-2E73-4F00-8B0F-A56741623743}" type="pres">
      <dgm:prSet presAssocID="{419B24E3-77A1-499C-A373-8ED596BF885E}" presName="accent_1" presStyleCnt="0"/>
      <dgm:spPr/>
    </dgm:pt>
    <dgm:pt modelId="{9A9851B3-D26E-4B49-ABFF-A382A8326FC0}" type="pres">
      <dgm:prSet presAssocID="{419B24E3-77A1-499C-A373-8ED596BF885E}" presName="accentRepeatNode" presStyleLbl="solidFgAcc1" presStyleIdx="0" presStyleCnt="7"/>
      <dgm:spPr/>
    </dgm:pt>
    <dgm:pt modelId="{E0E80BF9-4DBA-47F7-92B9-B0EFFDA16EA5}" type="pres">
      <dgm:prSet presAssocID="{A6113549-7411-4D66-8FF6-1A0F748CC516}" presName="text_2" presStyleLbl="node1" presStyleIdx="1" presStyleCnt="7">
        <dgm:presLayoutVars>
          <dgm:bulletEnabled val="1"/>
        </dgm:presLayoutVars>
      </dgm:prSet>
      <dgm:spPr/>
      <dgm:t>
        <a:bodyPr/>
        <a:lstStyle/>
        <a:p>
          <a:endParaRPr lang="el-GR"/>
        </a:p>
      </dgm:t>
    </dgm:pt>
    <dgm:pt modelId="{7637C13F-6B7C-424C-90F8-EAE7D1AC2F38}" type="pres">
      <dgm:prSet presAssocID="{A6113549-7411-4D66-8FF6-1A0F748CC516}" presName="accent_2" presStyleCnt="0"/>
      <dgm:spPr/>
    </dgm:pt>
    <dgm:pt modelId="{F38F61A9-7F7C-4D80-979F-8F2AECDF5D59}" type="pres">
      <dgm:prSet presAssocID="{A6113549-7411-4D66-8FF6-1A0F748CC516}" presName="accentRepeatNode" presStyleLbl="solidFgAcc1" presStyleIdx="1" presStyleCnt="7"/>
      <dgm:spPr/>
    </dgm:pt>
    <dgm:pt modelId="{4213F2B0-6B65-49DF-B831-CD8C9C891632}" type="pres">
      <dgm:prSet presAssocID="{1ACAE882-6662-46BE-9AD4-FD6E3833D454}" presName="text_3" presStyleLbl="node1" presStyleIdx="2" presStyleCnt="7">
        <dgm:presLayoutVars>
          <dgm:bulletEnabled val="1"/>
        </dgm:presLayoutVars>
      </dgm:prSet>
      <dgm:spPr/>
      <dgm:t>
        <a:bodyPr/>
        <a:lstStyle/>
        <a:p>
          <a:endParaRPr lang="el-GR"/>
        </a:p>
      </dgm:t>
    </dgm:pt>
    <dgm:pt modelId="{9A41B72C-8259-4880-94B1-491464CBD144}" type="pres">
      <dgm:prSet presAssocID="{1ACAE882-6662-46BE-9AD4-FD6E3833D454}" presName="accent_3" presStyleCnt="0"/>
      <dgm:spPr/>
    </dgm:pt>
    <dgm:pt modelId="{FEBE0271-CC0C-497F-923E-F2C4A675A4C8}" type="pres">
      <dgm:prSet presAssocID="{1ACAE882-6662-46BE-9AD4-FD6E3833D454}" presName="accentRepeatNode" presStyleLbl="solidFgAcc1" presStyleIdx="2" presStyleCnt="7"/>
      <dgm:spPr/>
    </dgm:pt>
    <dgm:pt modelId="{B621F782-E6B3-447F-BEBC-CD065A4C6BE0}" type="pres">
      <dgm:prSet presAssocID="{B64AF53D-1BF7-4D14-89F6-72F46CB2E870}" presName="text_4" presStyleLbl="node1" presStyleIdx="3" presStyleCnt="7">
        <dgm:presLayoutVars>
          <dgm:bulletEnabled val="1"/>
        </dgm:presLayoutVars>
      </dgm:prSet>
      <dgm:spPr/>
      <dgm:t>
        <a:bodyPr/>
        <a:lstStyle/>
        <a:p>
          <a:endParaRPr lang="el-GR"/>
        </a:p>
      </dgm:t>
    </dgm:pt>
    <dgm:pt modelId="{045E07D8-5A09-4891-958D-AB181CBCD20F}" type="pres">
      <dgm:prSet presAssocID="{B64AF53D-1BF7-4D14-89F6-72F46CB2E870}" presName="accent_4" presStyleCnt="0"/>
      <dgm:spPr/>
    </dgm:pt>
    <dgm:pt modelId="{8F00F427-FA37-4694-BB0C-B0EBAA3F82C9}" type="pres">
      <dgm:prSet presAssocID="{B64AF53D-1BF7-4D14-89F6-72F46CB2E870}" presName="accentRepeatNode" presStyleLbl="solidFgAcc1" presStyleIdx="3" presStyleCnt="7"/>
      <dgm:spPr/>
    </dgm:pt>
    <dgm:pt modelId="{66AAA17B-C52B-49E0-9DF5-36716202B331}" type="pres">
      <dgm:prSet presAssocID="{46BBB6E9-BB11-4C17-B563-C481301D4058}" presName="text_5" presStyleLbl="node1" presStyleIdx="4" presStyleCnt="7">
        <dgm:presLayoutVars>
          <dgm:bulletEnabled val="1"/>
        </dgm:presLayoutVars>
      </dgm:prSet>
      <dgm:spPr/>
      <dgm:t>
        <a:bodyPr/>
        <a:lstStyle/>
        <a:p>
          <a:endParaRPr lang="el-GR"/>
        </a:p>
      </dgm:t>
    </dgm:pt>
    <dgm:pt modelId="{2A8F3F32-22CA-4876-9978-837E130E58D3}" type="pres">
      <dgm:prSet presAssocID="{46BBB6E9-BB11-4C17-B563-C481301D4058}" presName="accent_5" presStyleCnt="0"/>
      <dgm:spPr/>
    </dgm:pt>
    <dgm:pt modelId="{ABFFB57B-6F8D-42E2-9F78-34DC99AD33FA}" type="pres">
      <dgm:prSet presAssocID="{46BBB6E9-BB11-4C17-B563-C481301D4058}" presName="accentRepeatNode" presStyleLbl="solidFgAcc1" presStyleIdx="4" presStyleCnt="7"/>
      <dgm:spPr/>
    </dgm:pt>
    <dgm:pt modelId="{0C32AA64-5120-40BF-A325-9F7123001D86}" type="pres">
      <dgm:prSet presAssocID="{C8810B49-9CA2-439B-86A7-85F1D23E920C}" presName="text_6" presStyleLbl="node1" presStyleIdx="5" presStyleCnt="7">
        <dgm:presLayoutVars>
          <dgm:bulletEnabled val="1"/>
        </dgm:presLayoutVars>
      </dgm:prSet>
      <dgm:spPr/>
      <dgm:t>
        <a:bodyPr/>
        <a:lstStyle/>
        <a:p>
          <a:endParaRPr lang="el-GR"/>
        </a:p>
      </dgm:t>
    </dgm:pt>
    <dgm:pt modelId="{5D6599D6-5FA4-443C-9CAB-236A4123190C}" type="pres">
      <dgm:prSet presAssocID="{C8810B49-9CA2-439B-86A7-85F1D23E920C}" presName="accent_6" presStyleCnt="0"/>
      <dgm:spPr/>
    </dgm:pt>
    <dgm:pt modelId="{FE6FAF2F-848E-4C81-95E4-EA968B886942}" type="pres">
      <dgm:prSet presAssocID="{C8810B49-9CA2-439B-86A7-85F1D23E920C}" presName="accentRepeatNode" presStyleLbl="solidFgAcc1" presStyleIdx="5" presStyleCnt="7"/>
      <dgm:spPr/>
    </dgm:pt>
    <dgm:pt modelId="{33361A72-910E-4E66-8331-265F94EC4FE2}" type="pres">
      <dgm:prSet presAssocID="{508DD6E7-1747-475A-AFDF-BA46C7953D07}" presName="text_7" presStyleLbl="node1" presStyleIdx="6" presStyleCnt="7">
        <dgm:presLayoutVars>
          <dgm:bulletEnabled val="1"/>
        </dgm:presLayoutVars>
      </dgm:prSet>
      <dgm:spPr/>
      <dgm:t>
        <a:bodyPr/>
        <a:lstStyle/>
        <a:p>
          <a:endParaRPr lang="el-GR"/>
        </a:p>
      </dgm:t>
    </dgm:pt>
    <dgm:pt modelId="{28E87C8D-9BB7-420F-9F3F-A9DA0B4671D4}" type="pres">
      <dgm:prSet presAssocID="{508DD6E7-1747-475A-AFDF-BA46C7953D07}" presName="accent_7" presStyleCnt="0"/>
      <dgm:spPr/>
    </dgm:pt>
    <dgm:pt modelId="{65A4DADB-4093-4131-9CF7-C4BE9D4EED7E}" type="pres">
      <dgm:prSet presAssocID="{508DD6E7-1747-475A-AFDF-BA46C7953D07}" presName="accentRepeatNode" presStyleLbl="solidFgAcc1" presStyleIdx="6" presStyleCnt="7"/>
      <dgm:spPr/>
    </dgm:pt>
  </dgm:ptLst>
  <dgm:cxnLst>
    <dgm:cxn modelId="{F9181C3C-8E00-4CB6-8D92-6B25B8C8D9C7}" type="presOf" srcId="{B7D7FA39-85D1-4AE0-A2C3-79E8662B4058}" destId="{E3AAC221-C10B-4A37-AEDD-8C16D59C52FC}" srcOrd="0" destOrd="0" presId="urn:microsoft.com/office/officeart/2008/layout/VerticalCurvedList"/>
    <dgm:cxn modelId="{38D96353-CE98-4DAB-8B41-54D8E637A227}" type="presOf" srcId="{508DD6E7-1747-475A-AFDF-BA46C7953D07}" destId="{33361A72-910E-4E66-8331-265F94EC4FE2}" srcOrd="0" destOrd="0" presId="urn:microsoft.com/office/officeart/2008/layout/VerticalCurvedList"/>
    <dgm:cxn modelId="{5EFAA27C-551A-43D4-A3FA-B92E72C194B8}" type="presOf" srcId="{46BBB6E9-BB11-4C17-B563-C481301D4058}" destId="{66AAA17B-C52B-49E0-9DF5-36716202B331}" srcOrd="0" destOrd="0" presId="urn:microsoft.com/office/officeart/2008/layout/VerticalCurvedList"/>
    <dgm:cxn modelId="{D0CC67F8-C03D-4FBE-9D3E-1131D5013FAA}" type="presOf" srcId="{419B24E3-77A1-499C-A373-8ED596BF885E}" destId="{D46C0847-8AF5-4879-9F3F-EBF52B155838}" srcOrd="0" destOrd="0" presId="urn:microsoft.com/office/officeart/2008/layout/VerticalCurvedList"/>
    <dgm:cxn modelId="{536AE214-22EF-4EC3-A4D5-341956B025D4}" type="presOf" srcId="{B64AF53D-1BF7-4D14-89F6-72F46CB2E870}" destId="{B621F782-E6B3-447F-BEBC-CD065A4C6BE0}" srcOrd="0" destOrd="0" presId="urn:microsoft.com/office/officeart/2008/layout/VerticalCurvedList"/>
    <dgm:cxn modelId="{2FDE0170-38FF-4DD3-B7E7-3B48D70B77AE}" srcId="{B7D7FA39-85D1-4AE0-A2C3-79E8662B4058}" destId="{B64AF53D-1BF7-4D14-89F6-72F46CB2E870}" srcOrd="3" destOrd="0" parTransId="{CF2F20C7-3310-48A7-9619-C5DFC10D5DEF}" sibTransId="{60B2C356-B0B1-478E-9BB7-3D803689A17E}"/>
    <dgm:cxn modelId="{FA80440D-A448-4477-BE49-38C3AF30D658}" srcId="{B7D7FA39-85D1-4AE0-A2C3-79E8662B4058}" destId="{1ACAE882-6662-46BE-9AD4-FD6E3833D454}" srcOrd="2" destOrd="0" parTransId="{E7075128-6255-4471-9A32-B65755365413}" sibTransId="{E4060C9F-E530-4327-9EAE-2C05356B76A8}"/>
    <dgm:cxn modelId="{6E31B7D9-DF24-421E-9EA8-5ECCAB92A462}" srcId="{B7D7FA39-85D1-4AE0-A2C3-79E8662B4058}" destId="{419B24E3-77A1-499C-A373-8ED596BF885E}" srcOrd="0" destOrd="0" parTransId="{A64CDD6F-D99E-4D1A-AAA8-0D681CBB1906}" sibTransId="{E45AD06B-E69A-4588-93D0-5C9325D68EA2}"/>
    <dgm:cxn modelId="{63AEB4B9-BD7D-4BDD-B3CC-759C9FBDE00F}" srcId="{B7D7FA39-85D1-4AE0-A2C3-79E8662B4058}" destId="{46BBB6E9-BB11-4C17-B563-C481301D4058}" srcOrd="4" destOrd="0" parTransId="{7B4B8F40-8823-41EB-9B8C-FD7BFDB48E74}" sibTransId="{0D7739B9-F87F-4962-9B87-7C345052EE99}"/>
    <dgm:cxn modelId="{C7D4A1C3-8E77-4110-A635-468139F94D0B}" type="presOf" srcId="{1ACAE882-6662-46BE-9AD4-FD6E3833D454}" destId="{4213F2B0-6B65-49DF-B831-CD8C9C891632}" srcOrd="0" destOrd="0" presId="urn:microsoft.com/office/officeart/2008/layout/VerticalCurvedList"/>
    <dgm:cxn modelId="{0BB0FE36-0DA0-4A83-BF9E-4FDA7131C775}" type="presOf" srcId="{C8810B49-9CA2-439B-86A7-85F1D23E920C}" destId="{0C32AA64-5120-40BF-A325-9F7123001D86}" srcOrd="0" destOrd="0" presId="urn:microsoft.com/office/officeart/2008/layout/VerticalCurvedList"/>
    <dgm:cxn modelId="{2DA22625-A52A-4A04-9FD2-AFEC1B7A8271}" type="presOf" srcId="{A6113549-7411-4D66-8FF6-1A0F748CC516}" destId="{E0E80BF9-4DBA-47F7-92B9-B0EFFDA16EA5}" srcOrd="0" destOrd="0" presId="urn:microsoft.com/office/officeart/2008/layout/VerticalCurvedList"/>
    <dgm:cxn modelId="{EA167EE0-7DF1-46DF-ABBD-4E9F5FFC6017}" srcId="{B7D7FA39-85D1-4AE0-A2C3-79E8662B4058}" destId="{508DD6E7-1747-475A-AFDF-BA46C7953D07}" srcOrd="6" destOrd="0" parTransId="{E38A659B-BC76-4A3C-AE55-C75B305522E3}" sibTransId="{9D609BA5-1B6A-4CEB-BF12-E09514C767CB}"/>
    <dgm:cxn modelId="{1E41F044-DD74-4A8E-93FD-6C067DFC5D7F}" type="presOf" srcId="{E45AD06B-E69A-4588-93D0-5C9325D68EA2}" destId="{51FB65AF-6E6D-4455-B7B2-770460E7FA1B}" srcOrd="0" destOrd="0" presId="urn:microsoft.com/office/officeart/2008/layout/VerticalCurvedList"/>
    <dgm:cxn modelId="{32606B37-3761-44D7-8F2D-58FFEF3C574F}" srcId="{B7D7FA39-85D1-4AE0-A2C3-79E8662B4058}" destId="{A6113549-7411-4D66-8FF6-1A0F748CC516}" srcOrd="1" destOrd="0" parTransId="{92D33DA5-A308-44AB-B1D0-F6320B037376}" sibTransId="{8D685375-A9B0-4BE6-8464-2D79842D2E35}"/>
    <dgm:cxn modelId="{BAEFF097-BF5F-43E9-8178-55A16D5CEFB1}" srcId="{B7D7FA39-85D1-4AE0-A2C3-79E8662B4058}" destId="{C8810B49-9CA2-439B-86A7-85F1D23E920C}" srcOrd="5" destOrd="0" parTransId="{6DDCB0D2-3910-4970-B750-25DE49AC2656}" sibTransId="{F1B758E6-B3C5-4173-9EAD-D1319AF551E5}"/>
    <dgm:cxn modelId="{4E253673-BBC0-4315-9BE9-A1A760CFF921}" type="presParOf" srcId="{E3AAC221-C10B-4A37-AEDD-8C16D59C52FC}" destId="{23A1BE36-C35C-4D8C-B6B9-72351E948171}" srcOrd="0" destOrd="0" presId="urn:microsoft.com/office/officeart/2008/layout/VerticalCurvedList"/>
    <dgm:cxn modelId="{2C4C67A9-7281-4DF8-81E4-5BB10E734617}" type="presParOf" srcId="{23A1BE36-C35C-4D8C-B6B9-72351E948171}" destId="{511D4C1D-30B5-4400-B3DF-8762C2CE5ADA}" srcOrd="0" destOrd="0" presId="urn:microsoft.com/office/officeart/2008/layout/VerticalCurvedList"/>
    <dgm:cxn modelId="{475EDFB2-32BD-4851-A5BE-A071F4C339F6}" type="presParOf" srcId="{511D4C1D-30B5-4400-B3DF-8762C2CE5ADA}" destId="{B036D9B0-9BC6-470E-8DB0-DAF64722FBA2}" srcOrd="0" destOrd="0" presId="urn:microsoft.com/office/officeart/2008/layout/VerticalCurvedList"/>
    <dgm:cxn modelId="{816F70AF-56BC-4E32-B37A-2BC562B479AA}" type="presParOf" srcId="{511D4C1D-30B5-4400-B3DF-8762C2CE5ADA}" destId="{51FB65AF-6E6D-4455-B7B2-770460E7FA1B}" srcOrd="1" destOrd="0" presId="urn:microsoft.com/office/officeart/2008/layout/VerticalCurvedList"/>
    <dgm:cxn modelId="{2D2D714C-BC91-416E-A701-4C15D867AFD3}" type="presParOf" srcId="{511D4C1D-30B5-4400-B3DF-8762C2CE5ADA}" destId="{1D3E5E7E-D954-45B7-9321-8DF0DF8E8640}" srcOrd="2" destOrd="0" presId="urn:microsoft.com/office/officeart/2008/layout/VerticalCurvedList"/>
    <dgm:cxn modelId="{01D87BE8-952C-4570-956E-10609A76BF29}" type="presParOf" srcId="{511D4C1D-30B5-4400-B3DF-8762C2CE5ADA}" destId="{9387F1A5-F22E-48FD-9608-2945CE8AC179}" srcOrd="3" destOrd="0" presId="urn:microsoft.com/office/officeart/2008/layout/VerticalCurvedList"/>
    <dgm:cxn modelId="{BA3E9BEE-D284-48B9-B5AD-B5C4F0ECC7D3}" type="presParOf" srcId="{23A1BE36-C35C-4D8C-B6B9-72351E948171}" destId="{D46C0847-8AF5-4879-9F3F-EBF52B155838}" srcOrd="1" destOrd="0" presId="urn:microsoft.com/office/officeart/2008/layout/VerticalCurvedList"/>
    <dgm:cxn modelId="{62B18BCD-5B9B-41C4-85CB-F82AD4692BB8}" type="presParOf" srcId="{23A1BE36-C35C-4D8C-B6B9-72351E948171}" destId="{8D578CEC-2E73-4F00-8B0F-A56741623743}" srcOrd="2" destOrd="0" presId="urn:microsoft.com/office/officeart/2008/layout/VerticalCurvedList"/>
    <dgm:cxn modelId="{B0187BB4-2CA1-4852-BF34-6841E6D1FBC0}" type="presParOf" srcId="{8D578CEC-2E73-4F00-8B0F-A56741623743}" destId="{9A9851B3-D26E-4B49-ABFF-A382A8326FC0}" srcOrd="0" destOrd="0" presId="urn:microsoft.com/office/officeart/2008/layout/VerticalCurvedList"/>
    <dgm:cxn modelId="{D7FBCED9-D80E-4B11-B032-E07171E5CCDE}" type="presParOf" srcId="{23A1BE36-C35C-4D8C-B6B9-72351E948171}" destId="{E0E80BF9-4DBA-47F7-92B9-B0EFFDA16EA5}" srcOrd="3" destOrd="0" presId="urn:microsoft.com/office/officeart/2008/layout/VerticalCurvedList"/>
    <dgm:cxn modelId="{379FB217-C053-4C19-B7B7-EAC92252C570}" type="presParOf" srcId="{23A1BE36-C35C-4D8C-B6B9-72351E948171}" destId="{7637C13F-6B7C-424C-90F8-EAE7D1AC2F38}" srcOrd="4" destOrd="0" presId="urn:microsoft.com/office/officeart/2008/layout/VerticalCurvedList"/>
    <dgm:cxn modelId="{AAE04AD4-7102-40BF-9493-67AEAA15F012}" type="presParOf" srcId="{7637C13F-6B7C-424C-90F8-EAE7D1AC2F38}" destId="{F38F61A9-7F7C-4D80-979F-8F2AECDF5D59}" srcOrd="0" destOrd="0" presId="urn:microsoft.com/office/officeart/2008/layout/VerticalCurvedList"/>
    <dgm:cxn modelId="{DCB1FC23-DE98-40F5-8B75-2728541BF6AD}" type="presParOf" srcId="{23A1BE36-C35C-4D8C-B6B9-72351E948171}" destId="{4213F2B0-6B65-49DF-B831-CD8C9C891632}" srcOrd="5" destOrd="0" presId="urn:microsoft.com/office/officeart/2008/layout/VerticalCurvedList"/>
    <dgm:cxn modelId="{B8810116-5B4B-47A9-9B74-30AF412E8AAD}" type="presParOf" srcId="{23A1BE36-C35C-4D8C-B6B9-72351E948171}" destId="{9A41B72C-8259-4880-94B1-491464CBD144}" srcOrd="6" destOrd="0" presId="urn:microsoft.com/office/officeart/2008/layout/VerticalCurvedList"/>
    <dgm:cxn modelId="{96216535-F0DF-46E5-88E7-606F791002C7}" type="presParOf" srcId="{9A41B72C-8259-4880-94B1-491464CBD144}" destId="{FEBE0271-CC0C-497F-923E-F2C4A675A4C8}" srcOrd="0" destOrd="0" presId="urn:microsoft.com/office/officeart/2008/layout/VerticalCurvedList"/>
    <dgm:cxn modelId="{3D7E4362-97EB-444E-80D1-CCF4AC71D6B6}" type="presParOf" srcId="{23A1BE36-C35C-4D8C-B6B9-72351E948171}" destId="{B621F782-E6B3-447F-BEBC-CD065A4C6BE0}" srcOrd="7" destOrd="0" presId="urn:microsoft.com/office/officeart/2008/layout/VerticalCurvedList"/>
    <dgm:cxn modelId="{C6F017DF-0F7A-4DED-9D9D-D55EFD3AD68D}" type="presParOf" srcId="{23A1BE36-C35C-4D8C-B6B9-72351E948171}" destId="{045E07D8-5A09-4891-958D-AB181CBCD20F}" srcOrd="8" destOrd="0" presId="urn:microsoft.com/office/officeart/2008/layout/VerticalCurvedList"/>
    <dgm:cxn modelId="{5D87B4EB-DCB7-42BA-AB87-C4D12BDCFF82}" type="presParOf" srcId="{045E07D8-5A09-4891-958D-AB181CBCD20F}" destId="{8F00F427-FA37-4694-BB0C-B0EBAA3F82C9}" srcOrd="0" destOrd="0" presId="urn:microsoft.com/office/officeart/2008/layout/VerticalCurvedList"/>
    <dgm:cxn modelId="{66395859-E8B9-413B-9289-048689E26C7B}" type="presParOf" srcId="{23A1BE36-C35C-4D8C-B6B9-72351E948171}" destId="{66AAA17B-C52B-49E0-9DF5-36716202B331}" srcOrd="9" destOrd="0" presId="urn:microsoft.com/office/officeart/2008/layout/VerticalCurvedList"/>
    <dgm:cxn modelId="{C1B55D5B-ED3F-4B70-85E6-F04064ACE115}" type="presParOf" srcId="{23A1BE36-C35C-4D8C-B6B9-72351E948171}" destId="{2A8F3F32-22CA-4876-9978-837E130E58D3}" srcOrd="10" destOrd="0" presId="urn:microsoft.com/office/officeart/2008/layout/VerticalCurvedList"/>
    <dgm:cxn modelId="{CB188D02-0792-4581-9611-F0BDE6CE7F3D}" type="presParOf" srcId="{2A8F3F32-22CA-4876-9978-837E130E58D3}" destId="{ABFFB57B-6F8D-42E2-9F78-34DC99AD33FA}" srcOrd="0" destOrd="0" presId="urn:microsoft.com/office/officeart/2008/layout/VerticalCurvedList"/>
    <dgm:cxn modelId="{7F8EEA0F-D1EA-4360-82D5-29E4E213648F}" type="presParOf" srcId="{23A1BE36-C35C-4D8C-B6B9-72351E948171}" destId="{0C32AA64-5120-40BF-A325-9F7123001D86}" srcOrd="11" destOrd="0" presId="urn:microsoft.com/office/officeart/2008/layout/VerticalCurvedList"/>
    <dgm:cxn modelId="{377A47BB-8955-40F8-9159-875C77F590DB}" type="presParOf" srcId="{23A1BE36-C35C-4D8C-B6B9-72351E948171}" destId="{5D6599D6-5FA4-443C-9CAB-236A4123190C}" srcOrd="12" destOrd="0" presId="urn:microsoft.com/office/officeart/2008/layout/VerticalCurvedList"/>
    <dgm:cxn modelId="{3D7A82D2-DFCD-41DA-BD13-225D810C32E1}" type="presParOf" srcId="{5D6599D6-5FA4-443C-9CAB-236A4123190C}" destId="{FE6FAF2F-848E-4C81-95E4-EA968B886942}" srcOrd="0" destOrd="0" presId="urn:microsoft.com/office/officeart/2008/layout/VerticalCurvedList"/>
    <dgm:cxn modelId="{17433B74-565E-4833-A6FC-66FCB2DA91E3}" type="presParOf" srcId="{23A1BE36-C35C-4D8C-B6B9-72351E948171}" destId="{33361A72-910E-4E66-8331-265F94EC4FE2}" srcOrd="13" destOrd="0" presId="urn:microsoft.com/office/officeart/2008/layout/VerticalCurvedList"/>
    <dgm:cxn modelId="{694B6867-1056-469F-8CDF-B2B2E17D0F8E}" type="presParOf" srcId="{23A1BE36-C35C-4D8C-B6B9-72351E948171}" destId="{28E87C8D-9BB7-420F-9F3F-A9DA0B4671D4}" srcOrd="14" destOrd="0" presId="urn:microsoft.com/office/officeart/2008/layout/VerticalCurvedList"/>
    <dgm:cxn modelId="{8394CA9B-F10B-4DF9-A477-F96437E7CC6C}" type="presParOf" srcId="{28E87C8D-9BB7-420F-9F3F-A9DA0B4671D4}" destId="{65A4DADB-4093-4131-9CF7-C4BE9D4EED7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B65AF-6E6D-4455-B7B2-770460E7FA1B}">
      <dsp:nvSpPr>
        <dsp:cNvPr id="0" name=""/>
        <dsp:cNvSpPr/>
      </dsp:nvSpPr>
      <dsp:spPr>
        <a:xfrm>
          <a:off x="-4657205" y="-714128"/>
          <a:ext cx="5548772" cy="5548772"/>
        </a:xfrm>
        <a:prstGeom prst="blockArc">
          <a:avLst>
            <a:gd name="adj1" fmla="val 18900000"/>
            <a:gd name="adj2" fmla="val 2700000"/>
            <a:gd name="adj3" fmla="val 389"/>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6C0847-8AF5-4879-9F3F-EBF52B155838}">
      <dsp:nvSpPr>
        <dsp:cNvPr id="0" name=""/>
        <dsp:cNvSpPr/>
      </dsp:nvSpPr>
      <dsp:spPr>
        <a:xfrm>
          <a:off x="289054" y="187318"/>
          <a:ext cx="5142336" cy="3744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dirty="0">
              <a:solidFill>
                <a:srgbClr val="00B0F0"/>
              </a:solidFill>
            </a:rPr>
            <a:t>Φάση 1η: Προσδιορισμός ανάγκης του προβλήματος</a:t>
          </a:r>
        </a:p>
      </dsp:txBody>
      <dsp:txXfrm>
        <a:off x="289054" y="187318"/>
        <a:ext cx="5142336" cy="374472"/>
      </dsp:txXfrm>
    </dsp:sp>
    <dsp:sp modelId="{9A9851B3-D26E-4B49-ABFF-A382A8326FC0}">
      <dsp:nvSpPr>
        <dsp:cNvPr id="0" name=""/>
        <dsp:cNvSpPr/>
      </dsp:nvSpPr>
      <dsp:spPr>
        <a:xfrm>
          <a:off x="55008" y="140509"/>
          <a:ext cx="468090" cy="46809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E80BF9-4DBA-47F7-92B9-B0EFFDA16EA5}">
      <dsp:nvSpPr>
        <dsp:cNvPr id="0" name=""/>
        <dsp:cNvSpPr/>
      </dsp:nvSpPr>
      <dsp:spPr>
        <a:xfrm>
          <a:off x="628172" y="749356"/>
          <a:ext cx="4803218" cy="3744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dirty="0">
              <a:solidFill>
                <a:srgbClr val="FF0000"/>
              </a:solidFill>
            </a:rPr>
            <a:t>Φάση 2η: Έρευνα στις ανάγκες του προβλήματος</a:t>
          </a:r>
        </a:p>
      </dsp:txBody>
      <dsp:txXfrm>
        <a:off x="628172" y="749356"/>
        <a:ext cx="4803218" cy="374472"/>
      </dsp:txXfrm>
    </dsp:sp>
    <dsp:sp modelId="{F38F61A9-7F7C-4D80-979F-8F2AECDF5D59}">
      <dsp:nvSpPr>
        <dsp:cNvPr id="0" name=""/>
        <dsp:cNvSpPr/>
      </dsp:nvSpPr>
      <dsp:spPr>
        <a:xfrm>
          <a:off x="394127" y="702547"/>
          <a:ext cx="468090" cy="468090"/>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13F2B0-6B65-49DF-B831-CD8C9C891632}">
      <dsp:nvSpPr>
        <dsp:cNvPr id="0" name=""/>
        <dsp:cNvSpPr/>
      </dsp:nvSpPr>
      <dsp:spPr>
        <a:xfrm>
          <a:off x="814007" y="1310983"/>
          <a:ext cx="4617383" cy="3744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dirty="0"/>
            <a:t>Φάση 3η: Ανάπτυξη πιθανών λύσεων</a:t>
          </a:r>
        </a:p>
      </dsp:txBody>
      <dsp:txXfrm>
        <a:off x="814007" y="1310983"/>
        <a:ext cx="4617383" cy="374472"/>
      </dsp:txXfrm>
    </dsp:sp>
    <dsp:sp modelId="{FEBE0271-CC0C-497F-923E-F2C4A675A4C8}">
      <dsp:nvSpPr>
        <dsp:cNvPr id="0" name=""/>
        <dsp:cNvSpPr/>
      </dsp:nvSpPr>
      <dsp:spPr>
        <a:xfrm>
          <a:off x="579962" y="1264174"/>
          <a:ext cx="468090" cy="46809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21F782-E6B3-447F-BEBC-CD065A4C6BE0}">
      <dsp:nvSpPr>
        <dsp:cNvPr id="0" name=""/>
        <dsp:cNvSpPr/>
      </dsp:nvSpPr>
      <dsp:spPr>
        <a:xfrm>
          <a:off x="873343" y="1873021"/>
          <a:ext cx="4558047" cy="37447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a:t>Φάση 4η επιλογή της βέλτιστης λύσης</a:t>
          </a:r>
        </a:p>
      </dsp:txBody>
      <dsp:txXfrm>
        <a:off x="873343" y="1873021"/>
        <a:ext cx="4558047" cy="374472"/>
      </dsp:txXfrm>
    </dsp:sp>
    <dsp:sp modelId="{8F00F427-FA37-4694-BB0C-B0EBAA3F82C9}">
      <dsp:nvSpPr>
        <dsp:cNvPr id="0" name=""/>
        <dsp:cNvSpPr/>
      </dsp:nvSpPr>
      <dsp:spPr>
        <a:xfrm>
          <a:off x="639297" y="1826212"/>
          <a:ext cx="468090" cy="468090"/>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AAA17B-C52B-49E0-9DF5-36716202B331}">
      <dsp:nvSpPr>
        <dsp:cNvPr id="0" name=""/>
        <dsp:cNvSpPr/>
      </dsp:nvSpPr>
      <dsp:spPr>
        <a:xfrm>
          <a:off x="814007" y="2435059"/>
          <a:ext cx="4617383" cy="37447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a:t>Φάση 5</a:t>
          </a:r>
          <a:r>
            <a:rPr lang="el-GR" sz="1700" kern="1200" baseline="30000"/>
            <a:t>η</a:t>
          </a:r>
          <a:r>
            <a:rPr lang="el-GR" sz="1700" kern="1200"/>
            <a:t>: Κατασκευή πρωτότυπων</a:t>
          </a:r>
        </a:p>
      </dsp:txBody>
      <dsp:txXfrm>
        <a:off x="814007" y="2435059"/>
        <a:ext cx="4617383" cy="374472"/>
      </dsp:txXfrm>
    </dsp:sp>
    <dsp:sp modelId="{ABFFB57B-6F8D-42E2-9F78-34DC99AD33FA}">
      <dsp:nvSpPr>
        <dsp:cNvPr id="0" name=""/>
        <dsp:cNvSpPr/>
      </dsp:nvSpPr>
      <dsp:spPr>
        <a:xfrm>
          <a:off x="579962" y="2388250"/>
          <a:ext cx="468090" cy="468090"/>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32AA64-5120-40BF-A325-9F7123001D86}">
      <dsp:nvSpPr>
        <dsp:cNvPr id="0" name=""/>
        <dsp:cNvSpPr/>
      </dsp:nvSpPr>
      <dsp:spPr>
        <a:xfrm>
          <a:off x="628172" y="2996685"/>
          <a:ext cx="4803218" cy="3744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dirty="0"/>
            <a:t>Φάση 6η: Έλεγχος και αξιολόγηση της  λύσης</a:t>
          </a:r>
        </a:p>
      </dsp:txBody>
      <dsp:txXfrm>
        <a:off x="628172" y="2996685"/>
        <a:ext cx="4803218" cy="374472"/>
      </dsp:txXfrm>
    </dsp:sp>
    <dsp:sp modelId="{FE6FAF2F-848E-4C81-95E4-EA968B886942}">
      <dsp:nvSpPr>
        <dsp:cNvPr id="0" name=""/>
        <dsp:cNvSpPr/>
      </dsp:nvSpPr>
      <dsp:spPr>
        <a:xfrm>
          <a:off x="394127" y="2949876"/>
          <a:ext cx="468090" cy="46809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361A72-910E-4E66-8331-265F94EC4FE2}">
      <dsp:nvSpPr>
        <dsp:cNvPr id="0" name=""/>
        <dsp:cNvSpPr/>
      </dsp:nvSpPr>
      <dsp:spPr>
        <a:xfrm>
          <a:off x="289054" y="3558723"/>
          <a:ext cx="5142336" cy="3744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237" tIns="43180" rIns="43180" bIns="43180" numCol="1" spcCol="1270" anchor="ctr" anchorCtr="0">
          <a:noAutofit/>
        </a:bodyPr>
        <a:lstStyle/>
        <a:p>
          <a:pPr lvl="0" algn="l" defTabSz="755650">
            <a:lnSpc>
              <a:spcPct val="90000"/>
            </a:lnSpc>
            <a:spcBef>
              <a:spcPct val="0"/>
            </a:spcBef>
            <a:spcAft>
              <a:spcPct val="35000"/>
            </a:spcAft>
          </a:pPr>
          <a:r>
            <a:rPr lang="el-GR" sz="1700" kern="1200" dirty="0">
              <a:solidFill>
                <a:srgbClr val="002060"/>
              </a:solidFill>
            </a:rPr>
            <a:t>Φάση 7η: Επικοινωνία της λύσης</a:t>
          </a:r>
        </a:p>
      </dsp:txBody>
      <dsp:txXfrm>
        <a:off x="289054" y="3558723"/>
        <a:ext cx="5142336" cy="374472"/>
      </dsp:txXfrm>
    </dsp:sp>
    <dsp:sp modelId="{65A4DADB-4093-4131-9CF7-C4BE9D4EED7E}">
      <dsp:nvSpPr>
        <dsp:cNvPr id="0" name=""/>
        <dsp:cNvSpPr/>
      </dsp:nvSpPr>
      <dsp:spPr>
        <a:xfrm>
          <a:off x="55008" y="3511914"/>
          <a:ext cx="468090" cy="468090"/>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6CB9C39-9779-4058-A092-07A8F038F733}" type="datetimeFigureOut">
              <a:rPr lang="el-GR"/>
              <a:pPr>
                <a:defRPr/>
              </a:pPr>
              <a:t>5/10/2026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a:t>Kλικ για επεξεργασία των στυλ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D34F1DC2-D951-4874-8F17-F302CB2F4C1A}"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l-GR" smtClean="0"/>
              <a:t>Mention power &amp; politics and we may immediately think of state authority</a:t>
            </a: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7D40D4-1C0A-4B6E-ADF2-4A68413DCFDC}" type="slidenum">
              <a:rPr lang="en-GB" altLang="el-GR" smtClean="0">
                <a:latin typeface="Calibri" panose="020F0502020204030204" pitchFamily="34" charset="0"/>
              </a:rPr>
              <a:pPr/>
              <a:t>1</a:t>
            </a:fld>
            <a:endParaRPr lang="en-GB" altLang="el-GR" smtClean="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482B7010-2ED6-46E5-9F98-5D7CAF00E699}" type="slidenum">
              <a:rPr lang="en-US" altLang="el-GR" sz="1200">
                <a:solidFill>
                  <a:srgbClr val="000000"/>
                </a:solidFill>
              </a:rPr>
              <a:pPr algn="r" eaLnBrk="1" hangingPunct="1"/>
              <a:t>30</a:t>
            </a:fld>
            <a:endParaRPr lang="en-US" altLang="el-GR" sz="1200">
              <a:solidFill>
                <a:srgbClr val="000000"/>
              </a:solidFill>
            </a:endParaRPr>
          </a:p>
        </p:txBody>
      </p:sp>
      <p:sp>
        <p:nvSpPr>
          <p:cNvPr id="35843" name="Rectangle 1"/>
          <p:cNvSpPr>
            <a:spLocks noGrp="1" noRot="1" noChangeAspect="1" noChangeArrowheads="1" noTextEdit="1"/>
          </p:cNvSpPr>
          <p:nvPr>
            <p:ph type="sldImg"/>
          </p:nvPr>
        </p:nvSpPr>
        <p:spPr bwMode="auto">
          <a:xfrm>
            <a:off x="1143000" y="693738"/>
            <a:ext cx="4572000" cy="3429000"/>
          </a:xfrm>
          <a:solidFill>
            <a:srgbClr val="FFFFFF"/>
          </a:solidFill>
          <a:ln>
            <a:solidFill>
              <a:srgbClr val="000000"/>
            </a:solidFill>
            <a:miter lim="800000"/>
            <a:headEnd/>
            <a:tailEnd/>
          </a:ln>
        </p:spPr>
      </p:sp>
      <p:sp>
        <p:nvSpPr>
          <p:cNvPr id="35844" name="Rectangle 2"/>
          <p:cNvSpPr>
            <a:spLocks noGrp="1" noChangeArrowheads="1"/>
          </p:cNvSpPr>
          <p:nvPr>
            <p:ph type="body" idx="1"/>
          </p:nvPr>
        </p:nvSpPr>
        <p:spPr bwMode="auto">
          <a:xfrm>
            <a:off x="685800" y="4341813"/>
            <a:ext cx="5487988"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l-GR" smtClean="0"/>
              <a:t>Mention power &amp; politics and we may immediately think of state authority</a:t>
            </a: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C2DF640-C3E3-4E17-AECC-505278278FC6}" type="slidenum">
              <a:rPr lang="en-GB" altLang="el-GR" smtClean="0">
                <a:solidFill>
                  <a:srgbClr val="000000"/>
                </a:solidFill>
              </a:rPr>
              <a:pPr/>
              <a:t>110</a:t>
            </a:fld>
            <a:endParaRPr lang="en-GB" altLang="el-GR"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l-GR" smtClean="0"/>
              <a:t>Mention power &amp; politics and we may immediately think of state authority</a:t>
            </a:r>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2D2E07-C2FB-4802-A0F7-662C9E80400E}" type="slidenum">
              <a:rPr lang="en-GB" altLang="el-GR" smtClean="0">
                <a:solidFill>
                  <a:srgbClr val="000000"/>
                </a:solidFill>
              </a:rPr>
              <a:pPr/>
              <a:t>111</a:t>
            </a:fld>
            <a:endParaRPr lang="en-GB" altLang="el-GR"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l-GR" smtClean="0"/>
              <a:t>Mention power &amp; politics and we may immediately think of state authority</a:t>
            </a:r>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3EA8B2-1D83-42CE-A460-66150813AC30}" type="slidenum">
              <a:rPr lang="en-GB" altLang="el-GR" smtClean="0">
                <a:solidFill>
                  <a:srgbClr val="000000"/>
                </a:solidFill>
              </a:rPr>
              <a:pPr/>
              <a:t>112</a:t>
            </a:fld>
            <a:endParaRPr lang="en-GB" altLang="el-GR"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l-GR" smtClean="0"/>
              <a:t>Mention power &amp; politics and we may immediately think of state authority</a:t>
            </a:r>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3B3977-9E11-49BF-A833-2D593EE2AD94}" type="slidenum">
              <a:rPr lang="en-GB" altLang="el-GR" smtClean="0">
                <a:solidFill>
                  <a:srgbClr val="000000"/>
                </a:solidFill>
              </a:rPr>
              <a:pPr/>
              <a:t>113</a:t>
            </a:fld>
            <a:endParaRPr lang="en-GB" altLang="el-GR"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CAF51F17-359F-4B16-B20D-3057B83F3422}" type="datetimeFigureOut">
              <a:rPr lang="el-GR"/>
              <a:pPr>
                <a:defRPr/>
              </a:pPr>
              <a:t>5/10/2026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8D03749-DA0A-4720-A56F-FB93565ABDC4}" type="slidenum">
              <a:rPr lang="el-GR" altLang="el-GR"/>
              <a:pPr>
                <a:defRPr/>
              </a:pPr>
              <a:t>‹#›</a:t>
            </a:fld>
            <a:endParaRPr lang="el-GR" altLang="el-GR"/>
          </a:p>
        </p:txBody>
      </p:sp>
    </p:spTree>
    <p:extLst>
      <p:ext uri="{BB962C8B-B14F-4D97-AF65-F5344CB8AC3E}">
        <p14:creationId xmlns:p14="http://schemas.microsoft.com/office/powerpoint/2010/main" val="2038558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fld id="{506CB39D-76C7-4C8A-9936-2545F68256DE}" type="datetimeFigureOut">
              <a:rPr lang="el-GR"/>
              <a:pPr>
                <a:defRPr/>
              </a:pPr>
              <a:t>5/10/2026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583E4F5-8B2B-409E-AA93-45A3629BFD94}" type="slidenum">
              <a:rPr lang="el-GR" altLang="el-GR"/>
              <a:pPr>
                <a:defRPr/>
              </a:pPr>
              <a:t>‹#›</a:t>
            </a:fld>
            <a:endParaRPr lang="el-GR" altLang="el-GR"/>
          </a:p>
        </p:txBody>
      </p:sp>
    </p:spTree>
    <p:extLst>
      <p:ext uri="{BB962C8B-B14F-4D97-AF65-F5344CB8AC3E}">
        <p14:creationId xmlns:p14="http://schemas.microsoft.com/office/powerpoint/2010/main" val="212212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ACDB7EF4-A394-43D9-A67D-6EBFB2B212B8}" type="datetimeFigureOut">
              <a:rPr lang="el-GR"/>
              <a:pPr>
                <a:defRPr/>
              </a:pPr>
              <a:t>5/10/2026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0E90DEA3-4E0B-46A1-8E0D-8C89C71718E3}" type="slidenum">
              <a:rPr lang="el-GR" altLang="el-GR"/>
              <a:pPr>
                <a:defRPr/>
              </a:pPr>
              <a:t>‹#›</a:t>
            </a:fld>
            <a:endParaRPr lang="el-GR" altLang="el-GR"/>
          </a:p>
        </p:txBody>
      </p:sp>
    </p:spTree>
    <p:extLst>
      <p:ext uri="{BB962C8B-B14F-4D97-AF65-F5344CB8AC3E}">
        <p14:creationId xmlns:p14="http://schemas.microsoft.com/office/powerpoint/2010/main" val="1347983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3 - Θέση ημερομηνίας"/>
          <p:cNvSpPr>
            <a:spLocks noGrp="1"/>
          </p:cNvSpPr>
          <p:nvPr>
            <p:ph type="dt" sz="half" idx="10"/>
          </p:nvPr>
        </p:nvSpPr>
        <p:spPr/>
        <p:txBody>
          <a:bodyPr/>
          <a:lstStyle>
            <a:lvl1pPr>
              <a:defRPr/>
            </a:lvl1pPr>
          </a:lstStyle>
          <a:p>
            <a:pPr>
              <a:defRPr/>
            </a:pPr>
            <a:fld id="{3B5C5617-F8B6-4F5D-BFA3-85924D18B0A2}" type="datetimeFigureOut">
              <a:rPr lang="el-GR"/>
              <a:pPr>
                <a:defRPr/>
              </a:pPr>
              <a:t>5/10/2026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0B91AB91-BF05-4D69-AE6C-93EAD62F1CB7}" type="slidenum">
              <a:rPr lang="el-GR" altLang="el-GR"/>
              <a:pPr>
                <a:defRPr/>
              </a:pPr>
              <a:t>‹#›</a:t>
            </a:fld>
            <a:endParaRPr lang="el-GR" altLang="el-GR"/>
          </a:p>
        </p:txBody>
      </p:sp>
    </p:spTree>
    <p:extLst>
      <p:ext uri="{BB962C8B-B14F-4D97-AF65-F5344CB8AC3E}">
        <p14:creationId xmlns:p14="http://schemas.microsoft.com/office/powerpoint/2010/main" val="1855253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3 - Θέση ημερομηνίας"/>
          <p:cNvSpPr>
            <a:spLocks noGrp="1"/>
          </p:cNvSpPr>
          <p:nvPr>
            <p:ph type="dt" sz="half" idx="10"/>
          </p:nvPr>
        </p:nvSpPr>
        <p:spPr/>
        <p:txBody>
          <a:bodyPr/>
          <a:lstStyle>
            <a:lvl1pPr>
              <a:defRPr/>
            </a:lvl1pPr>
          </a:lstStyle>
          <a:p>
            <a:pPr>
              <a:defRPr/>
            </a:pPr>
            <a:fld id="{8FCBD96F-AE16-4C9E-8D29-DF73AC09F6CD}" type="datetimeFigureOut">
              <a:rPr lang="el-GR"/>
              <a:pPr>
                <a:defRPr/>
              </a:pPr>
              <a:t>5/10/2026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6055D87D-5AD8-4F14-BCBC-63F8091CBF38}" type="slidenum">
              <a:rPr lang="el-GR" altLang="el-GR"/>
              <a:pPr>
                <a:defRPr/>
              </a:pPr>
              <a:t>‹#›</a:t>
            </a:fld>
            <a:endParaRPr lang="el-GR" altLang="el-GR"/>
          </a:p>
        </p:txBody>
      </p:sp>
    </p:spTree>
    <p:extLst>
      <p:ext uri="{BB962C8B-B14F-4D97-AF65-F5344CB8AC3E}">
        <p14:creationId xmlns:p14="http://schemas.microsoft.com/office/powerpoint/2010/main" val="1739825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3 - Θέση ημερομηνίας"/>
          <p:cNvSpPr>
            <a:spLocks noGrp="1"/>
          </p:cNvSpPr>
          <p:nvPr>
            <p:ph type="dt" sz="half" idx="10"/>
          </p:nvPr>
        </p:nvSpPr>
        <p:spPr/>
        <p:txBody>
          <a:bodyPr/>
          <a:lstStyle>
            <a:lvl1pPr>
              <a:defRPr/>
            </a:lvl1pPr>
          </a:lstStyle>
          <a:p>
            <a:pPr>
              <a:defRPr/>
            </a:pPr>
            <a:fld id="{962A6479-3224-4D6B-914F-9B466B030B35}" type="datetimeFigureOut">
              <a:rPr lang="el-GR"/>
              <a:pPr>
                <a:defRPr/>
              </a:pPr>
              <a:t>5/10/2026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B17AF468-8EFD-4E04-812F-3158DFF6FF5B}" type="slidenum">
              <a:rPr lang="el-GR" altLang="el-GR"/>
              <a:pPr>
                <a:defRPr/>
              </a:pPr>
              <a:t>‹#›</a:t>
            </a:fld>
            <a:endParaRPr lang="el-GR" altLang="el-GR"/>
          </a:p>
        </p:txBody>
      </p:sp>
    </p:spTree>
    <p:extLst>
      <p:ext uri="{BB962C8B-B14F-4D97-AF65-F5344CB8AC3E}">
        <p14:creationId xmlns:p14="http://schemas.microsoft.com/office/powerpoint/2010/main" val="4011024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8257B66B-5F4C-435B-BBE1-972C543E8FF8}" type="datetimeFigureOut">
              <a:rPr lang="el-GR"/>
              <a:pPr>
                <a:defRPr/>
              </a:pPr>
              <a:t>5/10/2026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BFAF4CFD-4F8D-4DF4-8672-7EDFAD94BF1B}" type="slidenum">
              <a:rPr lang="el-GR" altLang="el-GR"/>
              <a:pPr>
                <a:defRPr/>
              </a:pPr>
              <a:t>‹#›</a:t>
            </a:fld>
            <a:endParaRPr lang="el-GR" altLang="el-GR"/>
          </a:p>
        </p:txBody>
      </p:sp>
    </p:spTree>
    <p:extLst>
      <p:ext uri="{BB962C8B-B14F-4D97-AF65-F5344CB8AC3E}">
        <p14:creationId xmlns:p14="http://schemas.microsoft.com/office/powerpoint/2010/main" val="147059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A80CAF10-2704-4A0A-8B83-0D09251656D5}" type="datetimeFigureOut">
              <a:rPr lang="el-GR"/>
              <a:pPr>
                <a:defRPr/>
              </a:pPr>
              <a:t>5/10/2026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D1F16AA3-E90D-48D3-850F-B280E890BEAA}" type="slidenum">
              <a:rPr lang="el-GR" altLang="el-GR"/>
              <a:pPr>
                <a:defRPr/>
              </a:pPr>
              <a:t>‹#›</a:t>
            </a:fld>
            <a:endParaRPr lang="el-GR" altLang="el-GR"/>
          </a:p>
        </p:txBody>
      </p:sp>
    </p:spTree>
    <p:extLst>
      <p:ext uri="{BB962C8B-B14F-4D97-AF65-F5344CB8AC3E}">
        <p14:creationId xmlns:p14="http://schemas.microsoft.com/office/powerpoint/2010/main" val="1740299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14BB5C94-6170-49AB-AD9B-1A9B370C1255}" type="datetimeFigureOut">
              <a:rPr lang="el-GR"/>
              <a:pPr>
                <a:defRPr/>
              </a:pPr>
              <a:t>5/10/2026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BF1B52B8-D6B8-4078-B8D6-47322BFA9742}" type="slidenum">
              <a:rPr lang="el-GR" altLang="el-GR"/>
              <a:pPr>
                <a:defRPr/>
              </a:pPr>
              <a:t>‹#›</a:t>
            </a:fld>
            <a:endParaRPr lang="el-GR" altLang="el-GR"/>
          </a:p>
        </p:txBody>
      </p:sp>
    </p:spTree>
    <p:extLst>
      <p:ext uri="{BB962C8B-B14F-4D97-AF65-F5344CB8AC3E}">
        <p14:creationId xmlns:p14="http://schemas.microsoft.com/office/powerpoint/2010/main" val="2136239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fld id="{E7F4E3F3-4B58-4846-AA24-06F0CAA8E046}" type="datetimeFigureOut">
              <a:rPr lang="el-GR"/>
              <a:pPr>
                <a:defRPr/>
              </a:pPr>
              <a:t>5/10/2026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BD482AE-2D6E-4A80-81F5-3B8531D36063}" type="slidenum">
              <a:rPr lang="el-GR" altLang="el-GR"/>
              <a:pPr>
                <a:defRPr/>
              </a:pPr>
              <a:t>‹#›</a:t>
            </a:fld>
            <a:endParaRPr lang="el-GR" altLang="el-GR"/>
          </a:p>
        </p:txBody>
      </p:sp>
    </p:spTree>
    <p:extLst>
      <p:ext uri="{BB962C8B-B14F-4D97-AF65-F5344CB8AC3E}">
        <p14:creationId xmlns:p14="http://schemas.microsoft.com/office/powerpoint/2010/main" val="342032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fld id="{01DC1DD8-F1B7-463E-A177-239D4A302C99}" type="datetimeFigureOut">
              <a:rPr lang="el-GR"/>
              <a:pPr>
                <a:defRPr/>
              </a:pPr>
              <a:t>5/10/2026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9362F2E5-9B85-488E-98BE-C165EC04C9DD}" type="slidenum">
              <a:rPr lang="el-GR" altLang="el-GR"/>
              <a:pPr>
                <a:defRPr/>
              </a:pPr>
              <a:t>‹#›</a:t>
            </a:fld>
            <a:endParaRPr lang="el-GR" altLang="el-GR"/>
          </a:p>
        </p:txBody>
      </p:sp>
    </p:spTree>
    <p:extLst>
      <p:ext uri="{BB962C8B-B14F-4D97-AF65-F5344CB8AC3E}">
        <p14:creationId xmlns:p14="http://schemas.microsoft.com/office/powerpoint/2010/main" val="996306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2130425"/>
            <a:ext cx="7770813" cy="1468438"/>
          </a:xfrm>
        </p:spPr>
        <p:txBody>
          <a:bodyPr/>
          <a:lstStyle/>
          <a:p>
            <a:r>
              <a:rPr lang="el-GR"/>
              <a:t>Kλικ για επεξεργασία του τίτλου</a:t>
            </a:r>
          </a:p>
        </p:txBody>
      </p:sp>
      <p:sp>
        <p:nvSpPr>
          <p:cNvPr id="3" name="2 - Θέση ημερομηνίας"/>
          <p:cNvSpPr>
            <a:spLocks noGrp="1"/>
          </p:cNvSpPr>
          <p:nvPr>
            <p:ph type="dt" idx="10"/>
          </p:nvPr>
        </p:nvSpPr>
        <p:spPr>
          <a:xfrm>
            <a:off x="457200" y="6356350"/>
            <a:ext cx="2132013" cy="363538"/>
          </a:xfrm>
        </p:spPr>
        <p:txBody>
          <a:bodyPr/>
          <a:lstStyle>
            <a:lvl1pPr>
              <a:defRPr/>
            </a:lvl1pPr>
          </a:lstStyle>
          <a:p>
            <a:pPr>
              <a:defRPr/>
            </a:pPr>
            <a:r>
              <a:rPr lang="en-US"/>
              <a:t>2/7/12</a:t>
            </a:r>
          </a:p>
        </p:txBody>
      </p:sp>
      <p:sp>
        <p:nvSpPr>
          <p:cNvPr id="4" name="3 - Θέση αριθμού διαφάνειας"/>
          <p:cNvSpPr>
            <a:spLocks noGrp="1"/>
          </p:cNvSpPr>
          <p:nvPr>
            <p:ph type="sldNum" idx="11"/>
          </p:nvPr>
        </p:nvSpPr>
        <p:spPr>
          <a:xfrm>
            <a:off x="6553200" y="6356350"/>
            <a:ext cx="2132013" cy="363538"/>
          </a:xfrm>
        </p:spPr>
        <p:txBody>
          <a:bodyPr/>
          <a:lstStyle>
            <a:lvl1pPr>
              <a:defRPr/>
            </a:lvl1pPr>
          </a:lstStyle>
          <a:p>
            <a:pPr>
              <a:defRPr/>
            </a:pPr>
            <a:fld id="{8788C0A3-E7AB-465B-AAA5-62E3757DE43B}" type="slidenum">
              <a:rPr lang="en-US" altLang="el-GR"/>
              <a:pPr>
                <a:defRPr/>
              </a:pPr>
              <a:t>‹#›</a:t>
            </a:fld>
            <a:endParaRPr lang="en-US" altLang="el-GR"/>
          </a:p>
        </p:txBody>
      </p:sp>
    </p:spTree>
    <p:extLst>
      <p:ext uri="{BB962C8B-B14F-4D97-AF65-F5344CB8AC3E}">
        <p14:creationId xmlns:p14="http://schemas.microsoft.com/office/powerpoint/2010/main" val="101015896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Kλικ για επεξεργασία του τίτλου</a:t>
            </a:r>
          </a:p>
        </p:txBody>
      </p:sp>
      <p:sp>
        <p:nvSpPr>
          <p:cNvPr id="1027" name="2 - Θέση κειμένου"/>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Kλικ για επεξεργασία των στυλ του υποδείγματος</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5434A56-23F9-492B-98ED-1BA61CE4523F}" type="datetimeFigureOut">
              <a:rPr lang="el-GR"/>
              <a:pPr>
                <a:defRPr/>
              </a:pPr>
              <a:t>5/10/2026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2AF372C3-D25B-4D51-B26A-64FCFBC19B13}"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5222" r:id="rId1"/>
    <p:sldLayoutId id="2147485223" r:id="rId2"/>
    <p:sldLayoutId id="2147485224" r:id="rId3"/>
    <p:sldLayoutId id="2147485225" r:id="rId4"/>
    <p:sldLayoutId id="2147485226" r:id="rId5"/>
    <p:sldLayoutId id="2147485227" r:id="rId6"/>
    <p:sldLayoutId id="2147485228" r:id="rId7"/>
    <p:sldLayoutId id="2147485229" r:id="rId8"/>
    <p:sldLayoutId id="2147485230" r:id="rId9"/>
    <p:sldLayoutId id="2147485231" r:id="rId10"/>
    <p:sldLayoutId id="2147485232" r:id="rId11"/>
    <p:sldLayoutId id="2147485233"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psycharis@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appinventor.mit.edu/explore" TargetMode="External"/><Relationship Id="rId13" Type="http://schemas.openxmlformats.org/officeDocument/2006/relationships/hyperlink" Target="https://www.iep.edu.gr/el/nea-ps-provoli" TargetMode="External"/><Relationship Id="rId3" Type="http://schemas.openxmlformats.org/officeDocument/2006/relationships/hyperlink" Target="http://www.etpe.gr/" TargetMode="External"/><Relationship Id="rId7" Type="http://schemas.openxmlformats.org/officeDocument/2006/relationships/hyperlink" Target="https://phet.colorado.edu/el/" TargetMode="External"/><Relationship Id="rId12" Type="http://schemas.openxmlformats.org/officeDocument/2006/relationships/hyperlink" Target="http://ebooks.edu.gr/new/allcourses.php" TargetMode="External"/><Relationship Id="rId2" Type="http://schemas.openxmlformats.org/officeDocument/2006/relationships/hyperlink" Target="https://www.microsoft.com/en-us/education/education-workshop/default.aspx" TargetMode="External"/><Relationship Id="rId1" Type="http://schemas.openxmlformats.org/officeDocument/2006/relationships/slideLayout" Target="../slideLayouts/slideLayout1.xml"/><Relationship Id="rId6" Type="http://schemas.openxmlformats.org/officeDocument/2006/relationships/hyperlink" Target="http://aesop.iep.edu.gr/" TargetMode="External"/><Relationship Id="rId11" Type="http://schemas.openxmlformats.org/officeDocument/2006/relationships/hyperlink" Target="http://synedrio.pekap.gr/praktika/11o/senaria.html" TargetMode="External"/><Relationship Id="rId5" Type="http://schemas.openxmlformats.org/officeDocument/2006/relationships/hyperlink" Target="http://lefkimi.ionio.gr/cie/images/documents13/CIE2013_proceedings/praktika.html" TargetMode="External"/><Relationship Id="rId10" Type="http://schemas.openxmlformats.org/officeDocument/2006/relationships/hyperlink" Target="https://edtech.gr/author/edtechteam/" TargetMode="External"/><Relationship Id="rId4" Type="http://schemas.openxmlformats.org/officeDocument/2006/relationships/hyperlink" Target="http://lefkimi.ionio.gr/cie/images/documents17/cie2017_Proc_OnLine/new/custom/pdf/CIE2017_proceedings_all.pdf" TargetMode="External"/><Relationship Id="rId9" Type="http://schemas.openxmlformats.org/officeDocument/2006/relationships/hyperlink" Target="http://www.go-lab-project.e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i.ac.cy/pi/files/epimorfosi/synedria/axiologisi_mathiti_Pafos2012/axiologisi_Stoxoi_Eidi.pdf"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www.pi.ac.cy/pi/files/epimorfosi/synedria/axiologisi_mathiti_Pafos2012/axiologisi_Stoxoi_Eidi.pdf"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bbc.co.uk/education/guides/zp92mp3/revision" TargetMode="External"/><Relationship Id="rId2" Type="http://schemas.openxmlformats.org/officeDocument/2006/relationships/hyperlink" Target="http://www.pi.ac.cy/pi/files/epimorfosi/synedria/axiologisi_mathiti_Pafos2012/axiologisi_Stoxoi_Eidi.pdf"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hyperlink" Target="https://www.csteachers.org/page/CSTA_Standards" TargetMode="External"/><Relationship Id="rId2" Type="http://schemas.openxmlformats.org/officeDocument/2006/relationships/hyperlink" Target="http://www.pi.ac.cy/pi/files/epimorfosi/synedria/axiologisi_mathiti_Pafos2012/axiologisi_Stoxoi_Eidi.pdf"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hyperlink" Target="https://scratch.mit.edu/projects/58374174/" TargetMode="External"/><Relationship Id="rId2" Type="http://schemas.openxmlformats.org/officeDocument/2006/relationships/hyperlink" Target="https://scratch.mit.edu/projects/10006177"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pi.ac.cy/pi/files/epimorfosi/synedria/axiologisi_mathiti_Pafos2012/axiologisi_Stoxoi_Eidi.pdf"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n4Eqy60yYUY" TargetMode="External"/><Relationship Id="rId2" Type="http://schemas.openxmlformats.org/officeDocument/2006/relationships/hyperlink" Target="https://www.youtube.com/watch?v=JhI-_glsE6o" TargetMode="Externa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www.youtube.com/watch?v=mJQwgv3jlPg" TargetMode="External"/><Relationship Id="rId4" Type="http://schemas.openxmlformats.org/officeDocument/2006/relationships/hyperlink" Target="http://www.schools.ac.cy/eyliko/mesi/themata/fysiki/analysi_video.html"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edu.google.com/resources/programs/exploring-computational-thinkin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docs.google.com/document/d/1TZcKVFYVFDPEBnYPr4nCerz0PrXKrp07WbMWqlT8E4A/edit"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nationalacademies.org/read/13165/chapter/8#89"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scopus.com/authid/detail.uri?authorId=57200625470&amp;amp;eid=2-s2.0-85079158393"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open-hardware.gr/"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ynedrio.pekap.gr/praktika/11o/ergasies/anakoinoseis/pekap2017-final58.pdf" TargetMode="Externa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microsoft.com/en-us/education/education-workshop/anemometer.aspx" TargetMode="Externa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hyperlink" Target="https://microbit.org/en/2017-03-07-javascript-block-resources/#lessons_a" TargetMode="External"/><Relationship Id="rId2" Type="http://schemas.openxmlformats.org/officeDocument/2006/relationships/hyperlink" Target="https://microbit.org/code/" TargetMode="Externa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makecode.microbit.org/#editor" TargetMode="External"/><Relationship Id="rId4" Type="http://schemas.openxmlformats.org/officeDocument/2006/relationships/hyperlink" Target="https://www.youtube.com/watch?v=byngcwjO51U&amp;feature=youtu.be"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microbit.org/en/2017-03-07-javascript-block-resources/#lessons_a" TargetMode="External"/><Relationship Id="rId2" Type="http://schemas.openxmlformats.org/officeDocument/2006/relationships/hyperlink" Target="https://microbit.org/code/" TargetMode="Externa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makecode.microbit.org/#editor" TargetMode="External"/><Relationship Id="rId4" Type="http://schemas.openxmlformats.org/officeDocument/2006/relationships/hyperlink" Target="https://www.youtube.com/watch?v=byngcwjO51U&amp;feature=youtu.be"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microbit.org/projects/make-it-code-it/thermometer/" TargetMode="External"/><Relationship Id="rId1" Type="http://schemas.openxmlformats.org/officeDocument/2006/relationships/slideLayout" Target="../slideLayouts/slideLayout1.xml"/><Relationship Id="rId4" Type="http://schemas.openxmlformats.org/officeDocument/2006/relationships/hyperlink" Target="https://microbit.org/projects/make-it-code-it/max-min-thermometer/"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etpe.gr/wp-content/uploads/2024/07/HCICTE23_484-491.pdf" TargetMode="Externa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makecode.microbit.org/#editor" TargetMode="Externa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10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makecode.microbit.org/#editor"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5.xml.rels><?xml version="1.0" encoding="UTF-8" standalone="yes"?>
<Relationships xmlns="http://schemas.openxmlformats.org/package/2006/relationships"><Relationship Id="rId3" Type="http://schemas.openxmlformats.org/officeDocument/2006/relationships/hyperlink" Target="http://e-science.web.auth.gr/circuits/index.php/el/" TargetMode="External"/><Relationship Id="rId2" Type="http://schemas.openxmlformats.org/officeDocument/2006/relationships/hyperlink" Target="https://www.youtube.com/watch?v=fewXOc_iZ5c"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H78t6dnSoG0" TargetMode="Externa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hyperlink" Target="http://pdkap.sch.gr/2017/wp-content/uploads/2017/05/pekap2017-final65.pdf" TargetMode="External"/><Relationship Id="rId2" Type="http://schemas.openxmlformats.org/officeDocument/2006/relationships/hyperlink" Target="http://synedrio.pekap.gr/praktika/11o/senaria.html"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appinventor.mit.edu/explore/" TargetMode="Externa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dutech-thesis.uniwa.gr/wp-content/uploads/sites/207/2019/08/%CE%94%CE%B9%CE%B4%CE%B1%CE%BA%CF%84%CE%B9%CE%BA%CE%AE-%CF%84%CE%B7%CF%82-%CF%81%CE%BF%CE%BC%CF%80%CE%BF%CF%84%CE%B9%CE%BA%CE%AE%CF%82.pdf" TargetMode="Externa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lefkimi.ionio.gr/cie/images/documents13/CIE2013_proceedings/data/cie2013_100.pdf" TargetMode="Externa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hyperlink" Target="https://www.sutori.com/story/beginner-s-guide-teacher-tutorial--TyRfCRgfCyi2y3trphFMvJKi" TargetMode="External"/><Relationship Id="rId2" Type="http://schemas.openxmlformats.org/officeDocument/2006/relationships/hyperlink" Target="http://users.sch.gr/ibellou/articles/TeachingStrategies.pdf" TargetMode="Externa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www.officetimeline.com/" TargetMode="External"/><Relationship Id="rId4" Type="http://schemas.openxmlformats.org/officeDocument/2006/relationships/hyperlink" Target="https://www.sutori.com/story/my-learning-diary--ksLS8iURdYkEvUUreiXAzWr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p:cNvSpPr>
            <a:spLocks noGrp="1"/>
          </p:cNvSpPr>
          <p:nvPr>
            <p:ph type="subTitle" idx="1"/>
          </p:nvPr>
        </p:nvSpPr>
        <p:spPr>
          <a:xfrm>
            <a:off x="785813" y="3571875"/>
            <a:ext cx="7597775" cy="1752600"/>
          </a:xfrm>
        </p:spPr>
        <p:txBody>
          <a:bodyPr/>
          <a:lstStyle/>
          <a:p>
            <a:pPr eaLnBrk="1" hangingPunct="1"/>
            <a:r>
              <a:rPr lang="el-GR" altLang="el-GR" b="1" dirty="0" smtClean="0">
                <a:solidFill>
                  <a:srgbClr val="FF0000"/>
                </a:solidFill>
                <a:latin typeface="Times New Roman" panose="02020603050405020304" pitchFamily="18" charset="0"/>
                <a:cs typeface="Times New Roman" panose="02020603050405020304" pitchFamily="18" charset="0"/>
              </a:rPr>
              <a:t>Σημειώσεις Μαθήματος </a:t>
            </a:r>
            <a:endParaRPr lang="en-US" altLang="el-GR" b="1" dirty="0" smtClean="0">
              <a:solidFill>
                <a:srgbClr val="FF0000"/>
              </a:solidFill>
              <a:latin typeface="Times New Roman" panose="02020603050405020304" pitchFamily="18" charset="0"/>
              <a:cs typeface="Times New Roman" panose="02020603050405020304" pitchFamily="18" charset="0"/>
            </a:endParaRPr>
          </a:p>
          <a:p>
            <a:pPr eaLnBrk="1" hangingPunct="1"/>
            <a:r>
              <a:rPr lang="el-GR" altLang="el-GR" b="1" dirty="0" smtClean="0">
                <a:solidFill>
                  <a:srgbClr val="FF0000"/>
                </a:solidFill>
                <a:latin typeface="Times New Roman" panose="02020603050405020304" pitchFamily="18" charset="0"/>
                <a:cs typeface="Times New Roman" panose="02020603050405020304" pitchFamily="18" charset="0"/>
              </a:rPr>
              <a:t>Παιδαγωγικές Εφαρμογές ΗΥ </a:t>
            </a:r>
            <a:endParaRPr lang="en-US" altLang="el-GR" b="1" dirty="0" smtClean="0">
              <a:solidFill>
                <a:srgbClr val="FF0000"/>
              </a:solidFill>
              <a:latin typeface="Times New Roman" panose="02020603050405020304" pitchFamily="18" charset="0"/>
              <a:cs typeface="Times New Roman" panose="02020603050405020304" pitchFamily="18" charset="0"/>
            </a:endParaRPr>
          </a:p>
          <a:p>
            <a:pPr eaLnBrk="1" hangingPunct="1"/>
            <a:r>
              <a:rPr lang="el-GR" altLang="el-GR" b="1" dirty="0" smtClean="0">
                <a:solidFill>
                  <a:srgbClr val="FF0000"/>
                </a:solidFill>
                <a:latin typeface="Times New Roman" panose="02020603050405020304" pitchFamily="18" charset="0"/>
                <a:cs typeface="Times New Roman" panose="02020603050405020304" pitchFamily="18" charset="0"/>
              </a:rPr>
              <a:t>202</a:t>
            </a:r>
            <a:r>
              <a:rPr lang="en-US" altLang="el-GR" b="1" dirty="0" smtClean="0">
                <a:solidFill>
                  <a:srgbClr val="FF0000"/>
                </a:solidFill>
                <a:latin typeface="Times New Roman" panose="02020603050405020304" pitchFamily="18" charset="0"/>
                <a:cs typeface="Times New Roman" panose="02020603050405020304" pitchFamily="18" charset="0"/>
              </a:rPr>
              <a:t>6</a:t>
            </a:r>
            <a:r>
              <a:rPr lang="el-GR" altLang="el-GR" b="1" dirty="0" smtClean="0">
                <a:solidFill>
                  <a:srgbClr val="FF0000"/>
                </a:solidFill>
                <a:latin typeface="Times New Roman" panose="02020603050405020304" pitchFamily="18" charset="0"/>
                <a:cs typeface="Times New Roman" panose="02020603050405020304" pitchFamily="18" charset="0"/>
              </a:rPr>
              <a:t>-2</a:t>
            </a:r>
            <a:r>
              <a:rPr lang="en-US" altLang="el-GR" b="1" dirty="0" smtClean="0">
                <a:solidFill>
                  <a:srgbClr val="FF0000"/>
                </a:solidFill>
                <a:latin typeface="Times New Roman" panose="02020603050405020304" pitchFamily="18" charset="0"/>
                <a:cs typeface="Times New Roman" panose="02020603050405020304" pitchFamily="18" charset="0"/>
              </a:rPr>
              <a:t>7</a:t>
            </a:r>
            <a:endParaRPr lang="en-GB" altLang="el-GR" b="1" dirty="0" smtClean="0">
              <a:solidFill>
                <a:srgbClr val="FF0000"/>
              </a:solidFill>
              <a:latin typeface="Times New Roman" panose="02020603050405020304" pitchFamily="18" charset="0"/>
              <a:cs typeface="Times New Roman" panose="02020603050405020304" pitchFamily="18" charset="0"/>
            </a:endParaRPr>
          </a:p>
        </p:txBody>
      </p:sp>
      <p:sp>
        <p:nvSpPr>
          <p:cNvPr id="4099" name="TextBox 3"/>
          <p:cNvSpPr txBox="1">
            <a:spLocks noChangeArrowheads="1"/>
          </p:cNvSpPr>
          <p:nvPr/>
        </p:nvSpPr>
        <p:spPr bwMode="auto">
          <a:xfrm>
            <a:off x="-47625" y="-71438"/>
            <a:ext cx="9324975" cy="554038"/>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3000" b="1">
                <a:solidFill>
                  <a:schemeClr val="bg1"/>
                </a:solidFill>
                <a:latin typeface="Times New Roman" panose="02020603050405020304" pitchFamily="18" charset="0"/>
                <a:cs typeface="Times New Roman" panose="02020603050405020304" pitchFamily="18" charset="0"/>
              </a:rPr>
              <a:t>		Παιδαγωγικές Εφαρμογές ΗΥ</a:t>
            </a:r>
            <a:endParaRPr lang="en-GB" altLang="el-GR" sz="3000" b="1">
              <a:solidFill>
                <a:schemeClr val="bg1"/>
              </a:solidFill>
              <a:latin typeface="Times New Roman" panose="02020603050405020304" pitchFamily="18" charset="0"/>
              <a:cs typeface="Times New Roman" panose="02020603050405020304" pitchFamily="18" charset="0"/>
            </a:endParaRPr>
          </a:p>
        </p:txBody>
      </p:sp>
      <p:sp>
        <p:nvSpPr>
          <p:cNvPr id="4100" name="TextBox 4"/>
          <p:cNvSpPr txBox="1">
            <a:spLocks noChangeArrowheads="1"/>
          </p:cNvSpPr>
          <p:nvPr/>
        </p:nvSpPr>
        <p:spPr bwMode="auto">
          <a:xfrm>
            <a:off x="0" y="5445125"/>
            <a:ext cx="799306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500" b="1">
                <a:solidFill>
                  <a:srgbClr val="002060"/>
                </a:solidFill>
                <a:latin typeface="Times New Roman" panose="02020603050405020304" pitchFamily="18" charset="0"/>
                <a:cs typeface="Times New Roman" panose="02020603050405020304" pitchFamily="18" charset="0"/>
              </a:rPr>
              <a:t>			</a:t>
            </a:r>
            <a:r>
              <a:rPr lang="el-GR" altLang="el-GR" sz="1600" b="1">
                <a:solidFill>
                  <a:srgbClr val="002060"/>
                </a:solidFill>
                <a:latin typeface="Times New Roman" panose="02020603050405020304" pitchFamily="18" charset="0"/>
                <a:cs typeface="Times New Roman" panose="02020603050405020304" pitchFamily="18" charset="0"/>
              </a:rPr>
              <a:t>Καθηγητής Σαράντος Ψυχάρης </a:t>
            </a:r>
          </a:p>
          <a:p>
            <a:pPr eaLnBrk="1" hangingPunct="1">
              <a:spcBef>
                <a:spcPct val="0"/>
              </a:spcBef>
              <a:buFont typeface="Arial" panose="020B0604020202020204" pitchFamily="34" charset="0"/>
              <a:buNone/>
            </a:pPr>
            <a:r>
              <a:rPr lang="el-GR" altLang="el-GR" sz="1600" b="1">
                <a:solidFill>
                  <a:srgbClr val="FF0000"/>
                </a:solidFill>
                <a:latin typeface="Times New Roman" panose="02020603050405020304" pitchFamily="18" charset="0"/>
                <a:cs typeface="Times New Roman" panose="02020603050405020304" pitchFamily="18" charset="0"/>
              </a:rPr>
              <a:t>			</a:t>
            </a:r>
            <a:r>
              <a:rPr lang="en-US" altLang="el-GR" sz="1600" b="1">
                <a:solidFill>
                  <a:srgbClr val="FF0000"/>
                </a:solidFill>
                <a:latin typeface="Times New Roman" panose="02020603050405020304" pitchFamily="18" charset="0"/>
                <a:cs typeface="Times New Roman" panose="02020603050405020304" pitchFamily="18" charset="0"/>
              </a:rPr>
              <a:t>Email: spsycharis@aspete.gr</a:t>
            </a:r>
            <a:endParaRPr lang="el-GR" altLang="el-GR" sz="16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l-GR" sz="16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l-GR" sz="1600" b="1">
                <a:solidFill>
                  <a:srgbClr val="FF0000"/>
                </a:solidFill>
                <a:latin typeface="Times New Roman" panose="02020603050405020304" pitchFamily="18" charset="0"/>
                <a:cs typeface="Times New Roman" panose="02020603050405020304" pitchFamily="18" charset="0"/>
                <a:hlinkClick r:id="rId3"/>
              </a:rPr>
              <a:t>			spsycharis@gmail.com</a:t>
            </a:r>
            <a:endParaRPr lang="el-GR" altLang="el-GR" sz="16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l-GR" sz="1600" b="1">
                <a:solidFill>
                  <a:srgbClr val="FF0000"/>
                </a:solidFill>
                <a:latin typeface="Times New Roman" panose="02020603050405020304" pitchFamily="18" charset="0"/>
                <a:cs typeface="Times New Roman" panose="02020603050405020304" pitchFamily="18" charset="0"/>
              </a:rPr>
              <a:t>			</a:t>
            </a:r>
            <a:endParaRPr lang="el-GR" altLang="el-GR" sz="2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CA" altLang="el-GR" sz="2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2500" b="1">
                <a:solidFill>
                  <a:srgbClr val="002060"/>
                </a:solidFill>
                <a:latin typeface="Times New Roman" panose="02020603050405020304" pitchFamily="18" charset="0"/>
                <a:cs typeface="Times New Roman" panose="02020603050405020304" pitchFamily="18" charset="0"/>
              </a:rPr>
              <a:t>   </a:t>
            </a:r>
            <a:endParaRPr lang="en-GB" altLang="el-GR" sz="2500" b="1">
              <a:solidFill>
                <a:srgbClr val="002060"/>
              </a:solidFill>
              <a:latin typeface="Times New Roman" panose="02020603050405020304" pitchFamily="18" charset="0"/>
              <a:cs typeface="Times New Roman" panose="02020603050405020304" pitchFamily="18" charset="0"/>
            </a:endParaRPr>
          </a:p>
        </p:txBody>
      </p:sp>
      <p:pic>
        <p:nvPicPr>
          <p:cNvPr id="410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327150"/>
            <a:ext cx="738187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p:nvPr/>
        </p:nvSpPr>
        <p:spPr>
          <a:xfrm>
            <a:off x="30163" y="72866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0" name="Rectangle 5"/>
          <p:cNvSpPr/>
          <p:nvPr/>
        </p:nvSpPr>
        <p:spPr>
          <a:xfrm>
            <a:off x="900113" y="765175"/>
            <a:ext cx="795655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ctrTitle"/>
          </p:nvPr>
        </p:nvSpPr>
        <p:spPr>
          <a:xfrm>
            <a:off x="755650" y="71438"/>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Παιδαγωγικές Εφαρμογές ΗΥ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Εισαγωγή</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1800225"/>
            <a:ext cx="8353425" cy="3671888"/>
          </a:xfrm>
        </p:spPr>
        <p:txBody>
          <a:bodyPr rtlCol="0">
            <a:normAutofit fontScale="85000" lnSpcReduction="20000"/>
          </a:bodyPr>
          <a:lstStyle/>
          <a:p>
            <a:pPr algn="l" eaLnBrk="1" fontAlgn="auto" hangingPunct="1">
              <a:spcAft>
                <a:spcPts val="0"/>
              </a:spcAft>
              <a:defRPr/>
            </a:pPr>
            <a:r>
              <a:rPr lang="el-GR" sz="7200" dirty="0">
                <a:solidFill>
                  <a:srgbClr val="FF0000"/>
                </a:solidFill>
                <a:latin typeface="Times New Roman" pitchFamily="18" charset="0"/>
                <a:cs typeface="Times New Roman" pitchFamily="18" charset="0"/>
              </a:rPr>
              <a:t> </a:t>
            </a:r>
            <a:endParaRPr lang="el-GR" sz="7200" dirty="0">
              <a:solidFill>
                <a:srgbClr val="002060"/>
              </a:solidFill>
              <a:latin typeface="Times New Roman" pitchFamily="18" charset="0"/>
              <a:cs typeface="Times New Roman" pitchFamily="18" charset="0"/>
            </a:endParaRPr>
          </a:p>
          <a:p>
            <a:pPr marL="609600" indent="-609600" algn="l" eaLnBrk="1" hangingPunct="1">
              <a:lnSpc>
                <a:spcPct val="80000"/>
              </a:lnSpc>
              <a:buFont typeface="Arial" charset="0"/>
              <a:buNone/>
              <a:defRPr/>
            </a:pPr>
            <a:r>
              <a:rPr lang="el-GR" sz="2600" b="1" dirty="0">
                <a:solidFill>
                  <a:srgbClr val="002060"/>
                </a:solidFill>
                <a:cs typeface="Times New Roman" pitchFamily="18" charset="0"/>
              </a:rPr>
              <a:t>Προτεινόμενο Σύγγραμμα</a:t>
            </a:r>
          </a:p>
          <a:p>
            <a:pPr marL="609600" indent="-609600" algn="l" eaLnBrk="1" hangingPunct="1">
              <a:lnSpc>
                <a:spcPct val="80000"/>
              </a:lnSpc>
              <a:buFont typeface="Arial" charset="0"/>
              <a:buNone/>
              <a:defRPr/>
            </a:pPr>
            <a:endParaRPr lang="el-GR" sz="2600" dirty="0">
              <a:solidFill>
                <a:srgbClr val="002060"/>
              </a:solidFill>
              <a:cs typeface="Times New Roman" panose="02020603050405020304" pitchFamily="18" charset="0"/>
            </a:endParaRPr>
          </a:p>
          <a:p>
            <a:pPr algn="l" eaLnBrk="1" fontAlgn="auto" hangingPunct="1">
              <a:spcAft>
                <a:spcPts val="0"/>
              </a:spcAft>
              <a:defRPr/>
            </a:pPr>
            <a:r>
              <a:rPr lang="el-GR" sz="2600" dirty="0" smtClean="0">
                <a:solidFill>
                  <a:srgbClr val="002060"/>
                </a:solidFill>
                <a:cs typeface="Times New Roman" panose="02020603050405020304" pitchFamily="18" charset="0"/>
              </a:rPr>
              <a:t>Συγγραφείς</a:t>
            </a:r>
            <a:r>
              <a:rPr lang="el-GR" sz="2600" dirty="0">
                <a:solidFill>
                  <a:srgbClr val="002060"/>
                </a:solidFill>
                <a:cs typeface="Times New Roman" panose="02020603050405020304" pitchFamily="18" charset="0"/>
              </a:rPr>
              <a:t>: Κ. </a:t>
            </a:r>
            <a:r>
              <a:rPr lang="el-GR" sz="2600" dirty="0" err="1">
                <a:solidFill>
                  <a:srgbClr val="002060"/>
                </a:solidFill>
                <a:cs typeface="Times New Roman" panose="02020603050405020304" pitchFamily="18" charset="0"/>
              </a:rPr>
              <a:t>Καλοβρέκτης</a:t>
            </a:r>
            <a:r>
              <a:rPr lang="el-GR" sz="2600" dirty="0">
                <a:solidFill>
                  <a:srgbClr val="002060"/>
                </a:solidFill>
                <a:cs typeface="Times New Roman" panose="02020603050405020304" pitchFamily="18" charset="0"/>
              </a:rPr>
              <a:t>   </a:t>
            </a:r>
            <a:r>
              <a:rPr lang="el-GR" sz="2600" dirty="0" err="1">
                <a:solidFill>
                  <a:srgbClr val="002060"/>
                </a:solidFill>
                <a:cs typeface="Times New Roman" panose="02020603050405020304" pitchFamily="18" charset="0"/>
              </a:rPr>
              <a:t>Απ</a:t>
            </a:r>
            <a:r>
              <a:rPr lang="el-GR" sz="2600" dirty="0">
                <a:solidFill>
                  <a:srgbClr val="002060"/>
                </a:solidFill>
                <a:cs typeface="Times New Roman" panose="02020603050405020304" pitchFamily="18" charset="0"/>
              </a:rPr>
              <a:t>. Ξενάκης   Σ. Ψυχάρης  Γ. Σταμούλης. Τίτλος Συγγράμματος: Εκπαιδευτική Τεχνολογία, Αναπτυξιακές Πλατφόρμες Ρομποτικής και </a:t>
            </a:r>
            <a:r>
              <a:rPr lang="el-GR" sz="2600" dirty="0" err="1">
                <a:solidFill>
                  <a:srgbClr val="002060"/>
                </a:solidFill>
                <a:cs typeface="Times New Roman" panose="02020603050405020304" pitchFamily="18" charset="0"/>
              </a:rPr>
              <a:t>IoT</a:t>
            </a:r>
            <a:r>
              <a:rPr lang="el-GR" sz="2600" dirty="0">
                <a:solidFill>
                  <a:srgbClr val="002060"/>
                </a:solidFill>
                <a:cs typeface="Times New Roman" panose="02020603050405020304" pitchFamily="18" charset="0"/>
              </a:rPr>
              <a:t>. </a:t>
            </a:r>
            <a:r>
              <a:rPr lang="el-GR" sz="2600" b="1" dirty="0">
                <a:solidFill>
                  <a:srgbClr val="002060"/>
                </a:solidFill>
                <a:cs typeface="Times New Roman" panose="02020603050405020304" pitchFamily="18" charset="0"/>
              </a:rPr>
              <a:t>Κωδικός Βιβλίου στον </a:t>
            </a:r>
            <a:r>
              <a:rPr lang="el-GR" sz="2600" b="1" dirty="0" err="1">
                <a:solidFill>
                  <a:srgbClr val="002060"/>
                </a:solidFill>
                <a:cs typeface="Times New Roman" panose="02020603050405020304" pitchFamily="18" charset="0"/>
              </a:rPr>
              <a:t>Εύδοξο</a:t>
            </a:r>
            <a:r>
              <a:rPr lang="el-GR" sz="2600" b="1" dirty="0">
                <a:solidFill>
                  <a:srgbClr val="002060"/>
                </a:solidFill>
                <a:cs typeface="Times New Roman" panose="02020603050405020304" pitchFamily="18" charset="0"/>
              </a:rPr>
              <a:t>: 77115672</a:t>
            </a:r>
            <a:r>
              <a:rPr lang="el-GR" sz="2600" dirty="0">
                <a:solidFill>
                  <a:srgbClr val="002060"/>
                </a:solidFill>
                <a:cs typeface="Times New Roman" panose="02020603050405020304" pitchFamily="18" charset="0"/>
              </a:rPr>
              <a:t>. Έκδοση: 1η/2020. ISBN: 978-960-418-828-4.   ΕΚΔΟΣΕΙΣ Α. ΤΖΙΟΛΑ &amp; ΥΙΟΙ Α.Ε.</a:t>
            </a:r>
            <a:endParaRPr lang="en-GB" sz="2600" b="1" dirty="0">
              <a:solidFill>
                <a:srgbClr val="002060"/>
              </a:solidFill>
              <a:cs typeface="Times New Roman" panose="02020603050405020304" pitchFamily="18" charset="0"/>
            </a:endParaRPr>
          </a:p>
          <a:p>
            <a:pPr eaLnBrk="1" fontAlgn="auto" hangingPunct="1">
              <a:spcAft>
                <a:spcPts val="0"/>
              </a:spcAft>
              <a:defRPr/>
            </a:pPr>
            <a:endParaRPr lang="en-GB" sz="2600" b="1" dirty="0">
              <a:solidFill>
                <a:srgbClr val="FF0000"/>
              </a:solidFill>
              <a:cs typeface="Times New Roman" panose="02020603050405020304" pitchFamily="18" charset="0"/>
            </a:endParaRPr>
          </a:p>
          <a:p>
            <a:pPr eaLnBrk="1" fontAlgn="auto" hangingPunct="1">
              <a:spcAft>
                <a:spcPts val="0"/>
              </a:spcAft>
              <a:defRPr/>
            </a:pPr>
            <a:r>
              <a:rPr lang="en-GB" sz="2600" b="1" dirty="0">
                <a:solidFill>
                  <a:srgbClr val="FF0000"/>
                </a:solidFill>
                <a:cs typeface="Times New Roman" panose="02020603050405020304" pitchFamily="18" charset="0"/>
              </a:rPr>
              <a:t> </a:t>
            </a:r>
            <a:endParaRPr lang="en-GB" sz="2600" b="1" dirty="0">
              <a:cs typeface="Times New Roman" panose="02020603050405020304" pitchFamily="18" charset="0"/>
            </a:endParaRPr>
          </a:p>
        </p:txBody>
      </p:sp>
      <p:sp>
        <p:nvSpPr>
          <p:cNvPr id="4" name="Rectangle 4"/>
          <p:cNvSpPr/>
          <p:nvPr/>
        </p:nvSpPr>
        <p:spPr>
          <a:xfrm>
            <a:off x="355600" y="2873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79488" y="14017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ctrTitle"/>
          </p:nvPr>
        </p:nvSpPr>
        <p:spPr>
          <a:xfrm>
            <a:off x="755650" y="71438"/>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Παιδαγωγικές Εφαρμογές ΗΥ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Εισαγωγή</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1800225"/>
            <a:ext cx="8353425" cy="3671888"/>
          </a:xfrm>
        </p:spPr>
        <p:txBody>
          <a:bodyPr rtlCol="0">
            <a:normAutofit fontScale="25000" lnSpcReduction="20000"/>
          </a:bodyPr>
          <a:lstStyle/>
          <a:p>
            <a:pPr algn="l" eaLnBrk="1" fontAlgn="auto" hangingPunct="1">
              <a:spcAft>
                <a:spcPts val="0"/>
              </a:spcAft>
              <a:defRPr/>
            </a:pPr>
            <a:r>
              <a:rPr lang="el-GR" sz="7200" dirty="0">
                <a:solidFill>
                  <a:srgbClr val="FF0000"/>
                </a:solidFill>
                <a:latin typeface="Times New Roman" pitchFamily="18" charset="0"/>
                <a:cs typeface="Times New Roman" pitchFamily="18" charset="0"/>
              </a:rPr>
              <a:t> </a:t>
            </a:r>
            <a:endParaRPr lang="el-GR" sz="7200" dirty="0">
              <a:solidFill>
                <a:srgbClr val="002060"/>
              </a:solidFill>
              <a:latin typeface="Times New Roman" pitchFamily="18" charset="0"/>
              <a:cs typeface="Times New Roman" pitchFamily="18" charset="0"/>
            </a:endParaRPr>
          </a:p>
          <a:p>
            <a:pPr marL="609600" indent="-609600" algn="l" eaLnBrk="1" hangingPunct="1">
              <a:lnSpc>
                <a:spcPct val="80000"/>
              </a:lnSpc>
              <a:buFont typeface="Arial" charset="0"/>
              <a:buNone/>
              <a:defRPr/>
            </a:pPr>
            <a:endParaRPr lang="el-GR" sz="8000" b="1" dirty="0">
              <a:solidFill>
                <a:srgbClr val="002060"/>
              </a:solidFill>
              <a:latin typeface="Times New Roman" pitchFamily="18" charset="0"/>
              <a:cs typeface="Times New Roman" pitchFamily="18" charset="0"/>
            </a:endParaRPr>
          </a:p>
          <a:p>
            <a:pPr marL="609600" indent="-609600" algn="l" eaLnBrk="1" hangingPunct="1">
              <a:lnSpc>
                <a:spcPct val="80000"/>
              </a:lnSpc>
              <a:buFont typeface="Arial" charset="0"/>
              <a:buNone/>
              <a:defRPr/>
            </a:pPr>
            <a:r>
              <a:rPr lang="el-GR" sz="8000" b="1" dirty="0">
                <a:solidFill>
                  <a:srgbClr val="002060"/>
                </a:solidFill>
                <a:latin typeface="Times New Roman" pitchFamily="18" charset="0"/>
                <a:cs typeface="Times New Roman" pitchFamily="18" charset="0"/>
              </a:rPr>
              <a:t>			</a:t>
            </a:r>
            <a:r>
              <a:rPr lang="en-US" sz="8000" b="1" dirty="0" smtClean="0">
                <a:solidFill>
                  <a:srgbClr val="002060"/>
                </a:solidFill>
                <a:latin typeface="Times New Roman" pitchFamily="18" charset="0"/>
                <a:cs typeface="Times New Roman" pitchFamily="18" charset="0"/>
              </a:rPr>
              <a:t> </a:t>
            </a:r>
            <a:endParaRPr lang="el-GR" sz="80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8000" dirty="0">
              <a:solidFill>
                <a:srgbClr val="7030A0"/>
              </a:solidFill>
              <a:latin typeface="Times New Roman" pitchFamily="18" charset="0"/>
              <a:cs typeface="Times New Roman" pitchFamily="18" charset="0"/>
            </a:endParaRPr>
          </a:p>
          <a:p>
            <a:pPr algn="l" eaLnBrk="1" fontAlgn="auto" hangingPunct="1">
              <a:spcAft>
                <a:spcPts val="0"/>
              </a:spcAft>
              <a:defRPr/>
            </a:pPr>
            <a:r>
              <a:rPr lang="el-GR" sz="6400" dirty="0">
                <a:solidFill>
                  <a:srgbClr val="002060"/>
                </a:solidFill>
                <a:cs typeface="Times New Roman" panose="02020603050405020304" pitchFamily="18" charset="0"/>
              </a:rPr>
              <a:t>Οι διαλέξεις αναλύουν και εφαρμόζουν  τη Θεωρία και Μεθοδολογία του STEM και των ΤΠΕ , ενώ μέσω παραδειγμάτων υλοποιείται το λεγόμενο “computing”. </a:t>
            </a:r>
          </a:p>
          <a:p>
            <a:pPr algn="l" eaLnBrk="1" fontAlgn="auto" hangingPunct="1">
              <a:spcAft>
                <a:spcPts val="0"/>
              </a:spcAft>
              <a:defRPr/>
            </a:pPr>
            <a:endParaRPr lang="el-GR" sz="6400" dirty="0">
              <a:solidFill>
                <a:srgbClr val="002060"/>
              </a:solidFill>
              <a:cs typeface="Times New Roman" panose="02020603050405020304" pitchFamily="18" charset="0"/>
            </a:endParaRPr>
          </a:p>
          <a:p>
            <a:pPr algn="l" eaLnBrk="1" fontAlgn="auto" hangingPunct="1">
              <a:spcAft>
                <a:spcPts val="0"/>
              </a:spcAft>
              <a:defRPr/>
            </a:pPr>
            <a:r>
              <a:rPr lang="el-GR" sz="6400" dirty="0">
                <a:solidFill>
                  <a:srgbClr val="FF0000"/>
                </a:solidFill>
                <a:cs typeface="Times New Roman" panose="02020603050405020304" pitchFamily="18" charset="0"/>
              </a:rPr>
              <a:t>Το “computing” </a:t>
            </a:r>
            <a:r>
              <a:rPr lang="el-GR" sz="6400" dirty="0">
                <a:solidFill>
                  <a:srgbClr val="002060"/>
                </a:solidFill>
                <a:cs typeface="Times New Roman" panose="02020603050405020304" pitchFamily="18" charset="0"/>
              </a:rPr>
              <a:t>και το STEM είναι κάτι πολύ παραπάνω από την επιστήμη των υπολογιστών (</a:t>
            </a:r>
            <a:r>
              <a:rPr lang="en-US" sz="6400" dirty="0">
                <a:solidFill>
                  <a:srgbClr val="002060"/>
                </a:solidFill>
                <a:cs typeface="Times New Roman" panose="02020603050405020304" pitchFamily="18" charset="0"/>
              </a:rPr>
              <a:t>C</a:t>
            </a:r>
            <a:r>
              <a:rPr lang="el-GR" sz="6400" dirty="0" err="1">
                <a:solidFill>
                  <a:srgbClr val="002060"/>
                </a:solidFill>
                <a:cs typeface="Times New Roman" panose="02020603050405020304" pitchFamily="18" charset="0"/>
              </a:rPr>
              <a:t>omputer</a:t>
            </a:r>
            <a:r>
              <a:rPr lang="el-GR" sz="6400" dirty="0">
                <a:solidFill>
                  <a:srgbClr val="002060"/>
                </a:solidFill>
                <a:cs typeface="Times New Roman" panose="02020603050405020304" pitchFamily="18" charset="0"/>
              </a:rPr>
              <a:t> </a:t>
            </a:r>
            <a:r>
              <a:rPr lang="en-US" sz="6400" dirty="0">
                <a:solidFill>
                  <a:srgbClr val="002060"/>
                </a:solidFill>
                <a:cs typeface="Times New Roman" panose="02020603050405020304" pitchFamily="18" charset="0"/>
              </a:rPr>
              <a:t>S</a:t>
            </a:r>
            <a:r>
              <a:rPr lang="el-GR" sz="6400" dirty="0" err="1">
                <a:solidFill>
                  <a:srgbClr val="002060"/>
                </a:solidFill>
                <a:cs typeface="Times New Roman" panose="02020603050405020304" pitchFamily="18" charset="0"/>
              </a:rPr>
              <a:t>cience</a:t>
            </a:r>
            <a:r>
              <a:rPr lang="el-GR" sz="6400" dirty="0">
                <a:solidFill>
                  <a:srgbClr val="002060"/>
                </a:solidFill>
                <a:cs typeface="Times New Roman" panose="02020603050405020304" pitchFamily="18" charset="0"/>
              </a:rPr>
              <a:t>) και ουσιαστικά είναι μια μέθοδος που εμπλέκει τους εκπαιδευομένους-σε όλες τις βαθμίδες εκπαίδευσης- στον επιστημονικό τρόπο σκέψης, ενώ παράλληλα θεωρείται μια διδακτική παρέμβαση-όχι μόνο διδακτική στρατηγική-   για την επίλυση προβλήματος εμπλέκοντας την Υπολογιστική Επιστήμη (</a:t>
            </a:r>
            <a:r>
              <a:rPr lang="en-US" sz="6400" dirty="0">
                <a:solidFill>
                  <a:srgbClr val="002060"/>
                </a:solidFill>
                <a:cs typeface="Times New Roman" panose="02020603050405020304" pitchFamily="18" charset="0"/>
              </a:rPr>
              <a:t>Computational Science)</a:t>
            </a:r>
            <a:r>
              <a:rPr lang="el-GR" sz="6400" dirty="0">
                <a:solidFill>
                  <a:srgbClr val="002060"/>
                </a:solidFill>
                <a:cs typeface="Times New Roman" panose="02020603050405020304" pitchFamily="18" charset="0"/>
              </a:rPr>
              <a:t>  σε μια σύγχρονη προσέγγιση των Παιδαγωγικών εφαρμογών των ΗΥ. </a:t>
            </a:r>
          </a:p>
          <a:p>
            <a:pPr algn="l" eaLnBrk="1" fontAlgn="auto" hangingPunct="1">
              <a:spcAft>
                <a:spcPts val="0"/>
              </a:spcAft>
              <a:defRPr/>
            </a:pPr>
            <a:endParaRPr lang="el-GR" sz="6400" dirty="0">
              <a:solidFill>
                <a:srgbClr val="002060"/>
              </a:solidFill>
              <a:cs typeface="Times New Roman" panose="02020603050405020304" pitchFamily="18" charset="0"/>
            </a:endParaRPr>
          </a:p>
          <a:p>
            <a:pPr algn="l" eaLnBrk="1" fontAlgn="auto" hangingPunct="1">
              <a:spcAft>
                <a:spcPts val="0"/>
              </a:spcAft>
              <a:defRPr/>
            </a:pPr>
            <a:endParaRPr lang="el-GR" sz="6400" dirty="0">
              <a:solidFill>
                <a:srgbClr val="002060"/>
              </a:solidFill>
              <a:cs typeface="Times New Roman" panose="02020603050405020304" pitchFamily="18" charset="0"/>
            </a:endParaRPr>
          </a:p>
          <a:p>
            <a:pPr algn="l" eaLnBrk="1" fontAlgn="auto" hangingPunct="1">
              <a:spcAft>
                <a:spcPts val="0"/>
              </a:spcAft>
              <a:defRPr/>
            </a:pPr>
            <a:r>
              <a:rPr lang="el-GR" sz="6400" dirty="0">
                <a:solidFill>
                  <a:srgbClr val="002060"/>
                </a:solidFill>
                <a:cs typeface="Times New Roman" panose="02020603050405020304" pitchFamily="18" charset="0"/>
              </a:rPr>
              <a:t>Δεν είναι τυχαίο ότι τα ινστιτούτα εκπαιδευτικής πολιτικής σε προηγμένες χώρες, συνεργάζονται με τα Πανεπιστήμια, αλλά και με την </a:t>
            </a:r>
            <a:r>
              <a:rPr lang="el-GR" sz="6400" dirty="0" err="1">
                <a:solidFill>
                  <a:srgbClr val="002060"/>
                </a:solidFill>
                <a:cs typeface="Times New Roman" panose="02020603050405020304" pitchFamily="18" charset="0"/>
              </a:rPr>
              <a:t>Google</a:t>
            </a:r>
            <a:r>
              <a:rPr lang="el-GR" sz="6400" dirty="0">
                <a:solidFill>
                  <a:srgbClr val="002060"/>
                </a:solidFill>
                <a:cs typeface="Times New Roman" panose="02020603050405020304" pitchFamily="18" charset="0"/>
              </a:rPr>
              <a:t> και την Microsoft, ώστε να δημιουργηθούν νέα αναλυτικά προγράμματα για την επόμενη γενιά των μαθητών, ενώ ένας μεγάλος αριθμός προπτυχιακών και μεταπτυχιακών τμημάτων αναφέρονται πλέον στην Υπολογιστική Επιστήμη </a:t>
            </a:r>
            <a:r>
              <a:rPr lang="el-GR" sz="6400" dirty="0" smtClean="0">
                <a:solidFill>
                  <a:srgbClr val="002060"/>
                </a:solidFill>
                <a:cs typeface="Times New Roman" panose="02020603050405020304" pitchFamily="18" charset="0"/>
              </a:rPr>
              <a:t>(</a:t>
            </a:r>
            <a:r>
              <a:rPr lang="en-US" sz="6400" dirty="0" smtClean="0">
                <a:solidFill>
                  <a:srgbClr val="002060"/>
                </a:solidFill>
                <a:cs typeface="Times New Roman" panose="02020603050405020304" pitchFamily="18" charset="0"/>
              </a:rPr>
              <a:t>C</a:t>
            </a:r>
            <a:r>
              <a:rPr lang="el-GR" sz="6400" dirty="0" err="1" smtClean="0">
                <a:solidFill>
                  <a:srgbClr val="002060"/>
                </a:solidFill>
                <a:cs typeface="Times New Roman" panose="02020603050405020304" pitchFamily="18" charset="0"/>
              </a:rPr>
              <a:t>omputational</a:t>
            </a:r>
            <a:r>
              <a:rPr lang="el-GR" sz="6400" dirty="0" smtClean="0">
                <a:solidFill>
                  <a:srgbClr val="002060"/>
                </a:solidFill>
                <a:cs typeface="Times New Roman" panose="02020603050405020304" pitchFamily="18" charset="0"/>
              </a:rPr>
              <a:t> </a:t>
            </a:r>
            <a:r>
              <a:rPr lang="en-US" sz="6400" dirty="0" smtClean="0">
                <a:solidFill>
                  <a:srgbClr val="002060"/>
                </a:solidFill>
                <a:cs typeface="Times New Roman" panose="02020603050405020304" pitchFamily="18" charset="0"/>
              </a:rPr>
              <a:t>S</a:t>
            </a:r>
            <a:r>
              <a:rPr lang="el-GR" sz="6400" dirty="0" err="1" smtClean="0">
                <a:solidFill>
                  <a:srgbClr val="002060"/>
                </a:solidFill>
                <a:cs typeface="Times New Roman" panose="02020603050405020304" pitchFamily="18" charset="0"/>
              </a:rPr>
              <a:t>cience</a:t>
            </a:r>
            <a:r>
              <a:rPr lang="el-GR" sz="6400" dirty="0">
                <a:solidFill>
                  <a:srgbClr val="002060"/>
                </a:solidFill>
                <a:cs typeface="Times New Roman" panose="02020603050405020304" pitchFamily="18" charset="0"/>
              </a:rPr>
              <a:t>). </a:t>
            </a:r>
          </a:p>
          <a:p>
            <a:pPr algn="l" eaLnBrk="1" fontAlgn="auto" hangingPunct="1">
              <a:spcAft>
                <a:spcPts val="0"/>
              </a:spcAft>
              <a:defRPr/>
            </a:pPr>
            <a:r>
              <a:rPr lang="el-GR" sz="6400" b="1" dirty="0">
                <a:solidFill>
                  <a:srgbClr val="002060"/>
                </a:solidFill>
                <a:cs typeface="Times New Roman" pitchFamily="18" charset="0"/>
              </a:rPr>
              <a:t> </a:t>
            </a:r>
            <a:endParaRPr lang="en-GB" sz="6400" b="1" dirty="0">
              <a:solidFill>
                <a:srgbClr val="002060"/>
              </a:solidFill>
              <a:cs typeface="Times New Roman" pitchFamily="18" charset="0"/>
            </a:endParaRPr>
          </a:p>
          <a:p>
            <a:pPr eaLnBrk="1" fontAlgn="auto" hangingPunct="1">
              <a:spcAft>
                <a:spcPts val="0"/>
              </a:spcAft>
              <a:defRPr/>
            </a:pPr>
            <a:endParaRPr lang="en-GB" sz="4300" b="1" dirty="0">
              <a:solidFill>
                <a:srgbClr val="FF0000"/>
              </a:solidFill>
              <a:latin typeface="Times New Roman" panose="02020603050405020304" pitchFamily="18" charset="0"/>
              <a:cs typeface="Times New Roman" panose="02020603050405020304" pitchFamily="18" charset="0"/>
            </a:endParaRPr>
          </a:p>
          <a:p>
            <a:pPr eaLnBrk="1" fontAlgn="auto" hangingPunct="1">
              <a:spcAft>
                <a:spcPts val="0"/>
              </a:spcAft>
              <a:defRPr/>
            </a:pPr>
            <a:r>
              <a:rPr lang="en-GB" b="1" dirty="0">
                <a:solidFill>
                  <a:srgbClr val="FF0000"/>
                </a:solidFill>
              </a:rPr>
              <a:t> </a:t>
            </a:r>
            <a:endParaRPr lang="en-GB" b="1" dirty="0"/>
          </a:p>
        </p:txBody>
      </p:sp>
      <p:sp>
        <p:nvSpPr>
          <p:cNvPr id="4" name="Rectangle 4"/>
          <p:cNvSpPr/>
          <p:nvPr/>
        </p:nvSpPr>
        <p:spPr>
          <a:xfrm>
            <a:off x="355600" y="2873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79488" y="14017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ctrTitle"/>
          </p:nvPr>
        </p:nvSpPr>
        <p:spPr>
          <a:xfrm>
            <a:off x="755650" y="71438"/>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Παιδαγωγικές Εφαρμογές ΗΥ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Περιεχόμενα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1800225"/>
            <a:ext cx="8353425" cy="4365625"/>
          </a:xfrm>
        </p:spPr>
        <p:txBody>
          <a:bodyPr rtlCol="0">
            <a:normAutofit fontScale="25000" lnSpcReduction="20000"/>
          </a:bodyPr>
          <a:lstStyle/>
          <a:p>
            <a:pPr algn="l" eaLnBrk="1" fontAlgn="auto" hangingPunct="1">
              <a:spcAft>
                <a:spcPts val="0"/>
              </a:spcAft>
              <a:defRPr/>
            </a:pPr>
            <a:r>
              <a:rPr lang="el-GR" sz="7200" dirty="0">
                <a:solidFill>
                  <a:srgbClr val="FF0000"/>
                </a:solidFill>
                <a:latin typeface="Times New Roman" pitchFamily="18" charset="0"/>
                <a:cs typeface="Times New Roman" pitchFamily="18" charset="0"/>
              </a:rPr>
              <a:t> </a:t>
            </a:r>
            <a:endParaRPr lang="el-GR" sz="7200" dirty="0">
              <a:solidFill>
                <a:srgbClr val="002060"/>
              </a:solidFill>
              <a:latin typeface="Times New Roman" pitchFamily="18" charset="0"/>
              <a:cs typeface="Times New Roman" pitchFamily="18" charset="0"/>
            </a:endParaRPr>
          </a:p>
          <a:p>
            <a:pPr marL="609600" indent="-609600" algn="l" eaLnBrk="1" hangingPunct="1">
              <a:lnSpc>
                <a:spcPct val="80000"/>
              </a:lnSpc>
              <a:buFont typeface="Arial" charset="0"/>
              <a:buNone/>
              <a:defRPr/>
            </a:pPr>
            <a:endParaRPr lang="el-GR" sz="8000" b="1" dirty="0">
              <a:solidFill>
                <a:srgbClr val="002060"/>
              </a:solidFill>
              <a:cs typeface="Times New Roman" pitchFamily="18" charset="0"/>
            </a:endParaRPr>
          </a:p>
          <a:p>
            <a:pPr algn="l" eaLnBrk="1" fontAlgn="auto" hangingPunct="1">
              <a:spcAft>
                <a:spcPts val="0"/>
              </a:spcAft>
              <a:defRPr/>
            </a:pPr>
            <a:r>
              <a:rPr lang="el-GR" sz="8000" b="1" dirty="0">
                <a:solidFill>
                  <a:srgbClr val="002060"/>
                </a:solidFill>
                <a:cs typeface="Times New Roman" pitchFamily="18" charset="0"/>
              </a:rPr>
              <a:t>		</a:t>
            </a:r>
            <a:r>
              <a:rPr lang="el-GR" sz="6400" dirty="0">
                <a:solidFill>
                  <a:srgbClr val="002060"/>
                </a:solidFill>
                <a:cs typeface="Times New Roman" panose="02020603050405020304" pitchFamily="18" charset="0"/>
              </a:rPr>
              <a:t>Σαράντος Ψυχάρης-Διαλέξεις </a:t>
            </a:r>
            <a:r>
              <a:rPr lang="en-US" sz="6400" dirty="0">
                <a:solidFill>
                  <a:srgbClr val="002060"/>
                </a:solidFill>
                <a:cs typeface="Times New Roman" panose="02020603050405020304" pitchFamily="18" charset="0"/>
              </a:rPr>
              <a:t> </a:t>
            </a:r>
            <a:endParaRPr lang="el-GR" sz="6400" dirty="0">
              <a:solidFill>
                <a:srgbClr val="002060"/>
              </a:solidFill>
              <a:cs typeface="Times New Roman" panose="02020603050405020304" pitchFamily="18" charset="0"/>
            </a:endParaRPr>
          </a:p>
          <a:p>
            <a:pPr algn="l" eaLnBrk="1" fontAlgn="auto" hangingPunct="1">
              <a:spcAft>
                <a:spcPts val="0"/>
              </a:spcAft>
              <a:defRPr/>
            </a:pPr>
            <a:endParaRPr lang="el-GR" sz="6400" dirty="0">
              <a:solidFill>
                <a:srgbClr val="002060"/>
              </a:solidFill>
              <a:cs typeface="Times New Roman" panose="02020603050405020304" pitchFamily="18" charset="0"/>
            </a:endParaRPr>
          </a:p>
          <a:p>
            <a:pPr algn="l" eaLnBrk="1" fontAlgn="auto" hangingPunct="1">
              <a:spcAft>
                <a:spcPts val="0"/>
              </a:spcAft>
              <a:defRPr/>
            </a:pPr>
            <a:r>
              <a:rPr lang="en-US" sz="6400" dirty="0">
                <a:solidFill>
                  <a:srgbClr val="002060"/>
                </a:solidFill>
                <a:cs typeface="Times New Roman" panose="02020603050405020304" pitchFamily="18" charset="0"/>
              </a:rPr>
              <a:t>1. </a:t>
            </a:r>
            <a:r>
              <a:rPr lang="el-GR" sz="6400" dirty="0">
                <a:solidFill>
                  <a:srgbClr val="002060"/>
                </a:solidFill>
                <a:cs typeface="Times New Roman" panose="02020603050405020304" pitchFamily="18" charset="0"/>
              </a:rPr>
              <a:t>Οι Θεωρίες Μάθησης-Τα Διδακτικά Μοντέλα (Συνοπτικά)</a:t>
            </a:r>
          </a:p>
          <a:p>
            <a:pPr algn="l" eaLnBrk="1" fontAlgn="auto" hangingPunct="1">
              <a:spcAft>
                <a:spcPts val="0"/>
              </a:spcAft>
              <a:defRPr/>
            </a:pPr>
            <a:r>
              <a:rPr lang="en-US" sz="6400" dirty="0">
                <a:solidFill>
                  <a:srgbClr val="002060"/>
                </a:solidFill>
                <a:cs typeface="Times New Roman" panose="02020603050405020304" pitchFamily="18" charset="0"/>
              </a:rPr>
              <a:t>2. </a:t>
            </a:r>
            <a:r>
              <a:rPr lang="el-GR" sz="6400" dirty="0">
                <a:solidFill>
                  <a:srgbClr val="002060"/>
                </a:solidFill>
                <a:cs typeface="Times New Roman" panose="02020603050405020304" pitchFamily="18" charset="0"/>
              </a:rPr>
              <a:t>Η  Υπολογιστική Σκέψη</a:t>
            </a:r>
          </a:p>
          <a:p>
            <a:pPr algn="l" eaLnBrk="1" fontAlgn="auto" hangingPunct="1">
              <a:spcAft>
                <a:spcPts val="0"/>
              </a:spcAft>
              <a:defRPr/>
            </a:pPr>
            <a:r>
              <a:rPr lang="en-US" altLang="el-GR" sz="6400" dirty="0">
                <a:solidFill>
                  <a:srgbClr val="002060"/>
                </a:solidFill>
                <a:cs typeface="Times New Roman" panose="02020603050405020304" pitchFamily="18" charset="0"/>
              </a:rPr>
              <a:t>3. </a:t>
            </a:r>
            <a:r>
              <a:rPr lang="el-GR" altLang="el-GR" sz="6400" dirty="0">
                <a:solidFill>
                  <a:srgbClr val="002060"/>
                </a:solidFill>
                <a:cs typeface="Times New Roman" panose="02020603050405020304" pitchFamily="18" charset="0"/>
              </a:rPr>
              <a:t>Η Υπολογιστική Επιστήμη. Το Υπολογιστικό Πείραμα</a:t>
            </a:r>
            <a:r>
              <a:rPr lang="en-US" altLang="el-GR" sz="6400" dirty="0">
                <a:solidFill>
                  <a:srgbClr val="002060"/>
                </a:solidFill>
                <a:cs typeface="Times New Roman" panose="02020603050405020304" pitchFamily="18" charset="0"/>
              </a:rPr>
              <a:t>-</a:t>
            </a:r>
            <a:r>
              <a:rPr lang="el-GR" altLang="el-GR" sz="6400" dirty="0">
                <a:solidFill>
                  <a:srgbClr val="002060"/>
                </a:solidFill>
                <a:cs typeface="Times New Roman" panose="02020603050405020304" pitchFamily="18" charset="0"/>
              </a:rPr>
              <a:t>Η Υπολογιστική Παιδαγωγική</a:t>
            </a:r>
            <a:endParaRPr lang="en-US" altLang="el-GR" sz="6400" dirty="0">
              <a:solidFill>
                <a:srgbClr val="002060"/>
              </a:solidFill>
              <a:cs typeface="Times New Roman" panose="02020603050405020304" pitchFamily="18" charset="0"/>
            </a:endParaRPr>
          </a:p>
          <a:p>
            <a:pPr algn="l" eaLnBrk="1" fontAlgn="auto" hangingPunct="1">
              <a:spcAft>
                <a:spcPts val="0"/>
              </a:spcAft>
              <a:defRPr/>
            </a:pPr>
            <a:r>
              <a:rPr lang="el-GR" altLang="el-GR" sz="6400" dirty="0">
                <a:solidFill>
                  <a:srgbClr val="002060"/>
                </a:solidFill>
                <a:cs typeface="Times New Roman" panose="02020603050405020304" pitchFamily="18" charset="0"/>
              </a:rPr>
              <a:t>4. Η Επιστημολογία των Μηχανικών</a:t>
            </a:r>
          </a:p>
          <a:p>
            <a:pPr algn="l" eaLnBrk="1" fontAlgn="auto" hangingPunct="1">
              <a:spcAft>
                <a:spcPts val="0"/>
              </a:spcAft>
              <a:defRPr/>
            </a:pPr>
            <a:r>
              <a:rPr lang="el-GR" sz="6400" dirty="0">
                <a:solidFill>
                  <a:srgbClr val="002060"/>
                </a:solidFill>
                <a:cs typeface="Times New Roman" panose="02020603050405020304" pitchFamily="18" charset="0"/>
              </a:rPr>
              <a:t>5</a:t>
            </a:r>
            <a:r>
              <a:rPr lang="en-US" sz="6400" dirty="0">
                <a:solidFill>
                  <a:srgbClr val="002060"/>
                </a:solidFill>
                <a:cs typeface="Times New Roman" panose="02020603050405020304" pitchFamily="18" charset="0"/>
              </a:rPr>
              <a:t>. </a:t>
            </a:r>
            <a:r>
              <a:rPr lang="el-GR" sz="6400" dirty="0">
                <a:solidFill>
                  <a:srgbClr val="002060"/>
                </a:solidFill>
                <a:cs typeface="Times New Roman" panose="02020603050405020304" pitchFamily="18" charset="0"/>
              </a:rPr>
              <a:t>Η Επιστημολογία του </a:t>
            </a:r>
            <a:r>
              <a:rPr lang="en-US" sz="6400" dirty="0">
                <a:solidFill>
                  <a:srgbClr val="002060"/>
                </a:solidFill>
                <a:cs typeface="Times New Roman" panose="02020603050405020304" pitchFamily="18" charset="0"/>
              </a:rPr>
              <a:t>STEM</a:t>
            </a:r>
            <a:r>
              <a:rPr lang="el-GR" sz="6400" dirty="0">
                <a:solidFill>
                  <a:srgbClr val="002060"/>
                </a:solidFill>
                <a:cs typeface="Times New Roman" panose="02020603050405020304" pitchFamily="18" charset="0"/>
              </a:rPr>
              <a:t> </a:t>
            </a:r>
            <a:endParaRPr lang="en-US" sz="6400" dirty="0">
              <a:solidFill>
                <a:srgbClr val="002060"/>
              </a:solidFill>
              <a:cs typeface="Times New Roman" panose="02020603050405020304" pitchFamily="18" charset="0"/>
            </a:endParaRPr>
          </a:p>
          <a:p>
            <a:pPr algn="l" eaLnBrk="1" fontAlgn="auto" hangingPunct="1">
              <a:spcAft>
                <a:spcPts val="0"/>
              </a:spcAft>
              <a:defRPr/>
            </a:pPr>
            <a:r>
              <a:rPr lang="el-GR" altLang="el-GR" sz="6400" dirty="0">
                <a:solidFill>
                  <a:srgbClr val="002060"/>
                </a:solidFill>
                <a:cs typeface="Times New Roman" panose="02020603050405020304" pitchFamily="18" charset="0"/>
              </a:rPr>
              <a:t>6. </a:t>
            </a:r>
            <a:r>
              <a:rPr lang="en-US" altLang="el-GR" sz="6400" dirty="0">
                <a:solidFill>
                  <a:srgbClr val="002060"/>
                </a:solidFill>
                <a:cs typeface="Times New Roman" panose="02020603050405020304" pitchFamily="18" charset="0"/>
              </a:rPr>
              <a:t>Physical Computing</a:t>
            </a:r>
            <a:r>
              <a:rPr lang="el-GR" altLang="el-GR" sz="6400" dirty="0">
                <a:solidFill>
                  <a:srgbClr val="002060"/>
                </a:solidFill>
                <a:cs typeface="Times New Roman" panose="02020603050405020304" pitchFamily="18" charset="0"/>
              </a:rPr>
              <a:t>,</a:t>
            </a:r>
            <a:r>
              <a:rPr lang="en-US" altLang="el-GR" sz="6400" dirty="0">
                <a:solidFill>
                  <a:srgbClr val="002060"/>
                </a:solidFill>
                <a:cs typeface="Times New Roman" panose="02020603050405020304" pitchFamily="18" charset="0"/>
              </a:rPr>
              <a:t> </a:t>
            </a:r>
            <a:r>
              <a:rPr lang="el-GR" altLang="el-GR" sz="6400" dirty="0">
                <a:solidFill>
                  <a:srgbClr val="002060"/>
                </a:solidFill>
                <a:cs typeface="Times New Roman" panose="02020603050405020304" pitchFamily="18" charset="0"/>
              </a:rPr>
              <a:t>Οπτικός προγραμματισμός </a:t>
            </a:r>
            <a:r>
              <a:rPr lang="en-US" altLang="el-GR" sz="6400" dirty="0">
                <a:solidFill>
                  <a:srgbClr val="002060"/>
                </a:solidFill>
                <a:cs typeface="Times New Roman" panose="02020603050405020304" pitchFamily="18" charset="0"/>
              </a:rPr>
              <a:t>-</a:t>
            </a:r>
            <a:r>
              <a:rPr lang="en-US" altLang="el-GR" sz="6400" dirty="0" smtClean="0">
                <a:solidFill>
                  <a:srgbClr val="002060"/>
                </a:solidFill>
                <a:cs typeface="Times New Roman" panose="02020603050405020304" pitchFamily="18" charset="0"/>
              </a:rPr>
              <a:t>Arduino-Microbit-Raspberry</a:t>
            </a:r>
            <a:r>
              <a:rPr lang="el-GR" altLang="el-GR" sz="6400" dirty="0">
                <a:solidFill>
                  <a:srgbClr val="002060"/>
                </a:solidFill>
                <a:cs typeface="Times New Roman" panose="02020603050405020304" pitchFamily="18" charset="0"/>
              </a:rPr>
              <a:t>,</a:t>
            </a:r>
            <a:r>
              <a:rPr lang="en-US" altLang="el-GR" sz="6400" dirty="0">
                <a:solidFill>
                  <a:srgbClr val="002060"/>
                </a:solidFill>
                <a:cs typeface="Times New Roman" panose="02020603050405020304" pitchFamily="18" charset="0"/>
              </a:rPr>
              <a:t>Labview-</a:t>
            </a:r>
            <a:r>
              <a:rPr lang="el-GR" altLang="el-GR" sz="6400" dirty="0">
                <a:solidFill>
                  <a:srgbClr val="002060"/>
                </a:solidFill>
                <a:cs typeface="Times New Roman" panose="02020603050405020304" pitchFamily="18" charset="0"/>
              </a:rPr>
              <a:t>Η Εκπαιδευτική Ρομποτική</a:t>
            </a:r>
          </a:p>
          <a:p>
            <a:pPr algn="l" eaLnBrk="1" fontAlgn="auto" hangingPunct="1">
              <a:spcAft>
                <a:spcPts val="0"/>
              </a:spcAft>
              <a:defRPr/>
            </a:pPr>
            <a:r>
              <a:rPr lang="el-GR" altLang="el-GR" sz="6400" dirty="0">
                <a:solidFill>
                  <a:srgbClr val="002060"/>
                </a:solidFill>
                <a:cs typeface="Times New Roman" panose="02020603050405020304" pitchFamily="18" charset="0"/>
              </a:rPr>
              <a:t>7. Εκπαιδευτικές Εφαρμογές με την Γλώσσα </a:t>
            </a:r>
            <a:r>
              <a:rPr lang="en-US" altLang="el-GR" sz="6400" dirty="0">
                <a:solidFill>
                  <a:srgbClr val="002060"/>
                </a:solidFill>
                <a:cs typeface="Times New Roman" panose="02020603050405020304" pitchFamily="18" charset="0"/>
              </a:rPr>
              <a:t>Python</a:t>
            </a:r>
            <a:endParaRPr lang="el-GR" altLang="el-GR" sz="6400" dirty="0">
              <a:solidFill>
                <a:srgbClr val="002060"/>
              </a:solidFill>
              <a:cs typeface="Times New Roman" panose="02020603050405020304" pitchFamily="18" charset="0"/>
            </a:endParaRPr>
          </a:p>
          <a:p>
            <a:pPr algn="l" eaLnBrk="1" fontAlgn="auto" hangingPunct="1">
              <a:spcAft>
                <a:spcPts val="0"/>
              </a:spcAft>
              <a:defRPr/>
            </a:pPr>
            <a:r>
              <a:rPr lang="el-GR" altLang="el-GR" sz="6400" dirty="0">
                <a:solidFill>
                  <a:srgbClr val="002060"/>
                </a:solidFill>
                <a:cs typeface="Times New Roman" panose="02020603050405020304" pitchFamily="18" charset="0"/>
              </a:rPr>
              <a:t>8. Το Διαδίκτυο των Πραγμάτων </a:t>
            </a:r>
            <a:endParaRPr lang="en-US" altLang="el-GR" sz="6400" dirty="0">
              <a:solidFill>
                <a:srgbClr val="002060"/>
              </a:solidFill>
              <a:cs typeface="Times New Roman" panose="02020603050405020304" pitchFamily="18" charset="0"/>
            </a:endParaRPr>
          </a:p>
          <a:p>
            <a:pPr algn="l" eaLnBrk="1" fontAlgn="auto" hangingPunct="1">
              <a:spcAft>
                <a:spcPts val="0"/>
              </a:spcAft>
              <a:defRPr/>
            </a:pPr>
            <a:r>
              <a:rPr lang="el-GR" sz="6400" dirty="0">
                <a:solidFill>
                  <a:srgbClr val="002060"/>
                </a:solidFill>
                <a:cs typeface="Times New Roman" panose="02020603050405020304" pitchFamily="18" charset="0"/>
              </a:rPr>
              <a:t>9. Οι Εννοιολογικοί Χάρτες-Αξιοποίηση-Είδη </a:t>
            </a:r>
          </a:p>
          <a:p>
            <a:pPr algn="l" eaLnBrk="1" fontAlgn="auto" hangingPunct="1">
              <a:spcAft>
                <a:spcPts val="0"/>
              </a:spcAft>
              <a:defRPr/>
            </a:pPr>
            <a:r>
              <a:rPr lang="el-GR" altLang="el-GR" sz="6400" dirty="0">
                <a:solidFill>
                  <a:srgbClr val="FF0000"/>
                </a:solidFill>
                <a:cs typeface="Times New Roman" panose="02020603050405020304" pitchFamily="18" charset="0"/>
              </a:rPr>
              <a:t>Σημείωση</a:t>
            </a:r>
            <a:r>
              <a:rPr lang="en-US" altLang="el-GR" sz="6400" dirty="0">
                <a:solidFill>
                  <a:srgbClr val="FF0000"/>
                </a:solidFill>
                <a:cs typeface="Times New Roman" panose="02020603050405020304" pitchFamily="18" charset="0"/>
              </a:rPr>
              <a:t>: </a:t>
            </a:r>
            <a:r>
              <a:rPr lang="el-GR" altLang="el-GR" sz="6400" dirty="0">
                <a:solidFill>
                  <a:srgbClr val="002060"/>
                </a:solidFill>
                <a:cs typeface="Times New Roman" panose="02020603050405020304" pitchFamily="18" charset="0"/>
              </a:rPr>
              <a:t>Σε όποια διαφάνεια υπάρχει η λέξη «Δραστηριότητα» αυτή (και το περιεχόμενό της) είναι εκτός εξεταστέας ύλης.</a:t>
            </a:r>
          </a:p>
          <a:p>
            <a:pPr algn="l">
              <a:defRPr/>
            </a:pPr>
            <a:endParaRPr lang="el-GR" sz="1600" dirty="0"/>
          </a:p>
          <a:p>
            <a:pPr>
              <a:defRPr/>
            </a:pPr>
            <a:r>
              <a:rPr lang="el-GR" sz="1600" b="1" dirty="0"/>
              <a:t> </a:t>
            </a:r>
            <a:endParaRPr lang="el-GR" sz="1600" dirty="0"/>
          </a:p>
          <a:p>
            <a:pPr marL="1143000" indent="-1143000" algn="l" eaLnBrk="1" fontAlgn="auto" hangingPunct="1">
              <a:spcAft>
                <a:spcPts val="0"/>
              </a:spcAft>
              <a:buFont typeface="Arial" panose="020B0604020202020204" pitchFamily="34" charset="0"/>
              <a:buAutoNum type="arabicPeriod"/>
              <a:defRPr/>
            </a:pPr>
            <a:endParaRPr lang="el-GR" altLang="el-GR" sz="6400" b="1" dirty="0">
              <a:solidFill>
                <a:srgbClr val="002060"/>
              </a:solidFill>
              <a:latin typeface="Times New Roman" panose="02020603050405020304" pitchFamily="18" charset="0"/>
              <a:cs typeface="Times New Roman" panose="02020603050405020304" pitchFamily="18" charset="0"/>
            </a:endParaRPr>
          </a:p>
          <a:p>
            <a:pPr eaLnBrk="1" fontAlgn="auto" hangingPunct="1">
              <a:spcAft>
                <a:spcPts val="0"/>
              </a:spcAft>
              <a:defRPr/>
            </a:pPr>
            <a:endParaRPr lang="en-GB" sz="4300" b="1" dirty="0">
              <a:solidFill>
                <a:srgbClr val="FF0000"/>
              </a:solidFill>
              <a:latin typeface="Times New Roman" panose="02020603050405020304" pitchFamily="18" charset="0"/>
              <a:cs typeface="Times New Roman" panose="02020603050405020304" pitchFamily="18" charset="0"/>
            </a:endParaRPr>
          </a:p>
          <a:p>
            <a:pPr eaLnBrk="1" fontAlgn="auto" hangingPunct="1">
              <a:spcAft>
                <a:spcPts val="0"/>
              </a:spcAft>
              <a:defRPr/>
            </a:pPr>
            <a:r>
              <a:rPr lang="en-GB" b="1" dirty="0">
                <a:solidFill>
                  <a:srgbClr val="FF0000"/>
                </a:solidFill>
              </a:rPr>
              <a:t> </a:t>
            </a:r>
            <a:endParaRPr lang="en-GB" b="1" dirty="0"/>
          </a:p>
        </p:txBody>
      </p:sp>
      <p:sp>
        <p:nvSpPr>
          <p:cNvPr id="4" name="Rectangle 4"/>
          <p:cNvSpPr/>
          <p:nvPr/>
        </p:nvSpPr>
        <p:spPr>
          <a:xfrm>
            <a:off x="355600" y="2873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79488" y="14017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ctrTitle"/>
          </p:nvPr>
        </p:nvSpPr>
        <p:spPr>
          <a:xfrm>
            <a:off x="755650" y="71438"/>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Παιδαγωγικές Εφαρμογές ΗΥ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Περιεχόμενα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1428750"/>
            <a:ext cx="8353425" cy="3671888"/>
          </a:xfrm>
        </p:spPr>
        <p:txBody>
          <a:bodyPr rtlCol="0">
            <a:normAutofit fontScale="25000" lnSpcReduction="20000"/>
          </a:bodyPr>
          <a:lstStyle/>
          <a:p>
            <a:pPr algn="l" eaLnBrk="1" fontAlgn="auto" hangingPunct="1">
              <a:spcAft>
                <a:spcPts val="0"/>
              </a:spcAft>
              <a:defRPr/>
            </a:pPr>
            <a:r>
              <a:rPr lang="el-GR" sz="7200" dirty="0">
                <a:solidFill>
                  <a:srgbClr val="FF0000"/>
                </a:solidFill>
                <a:latin typeface="Times New Roman" pitchFamily="18" charset="0"/>
                <a:cs typeface="Times New Roman" pitchFamily="18" charset="0"/>
              </a:rPr>
              <a:t> </a:t>
            </a:r>
            <a:endParaRPr lang="el-GR" sz="7200" dirty="0">
              <a:solidFill>
                <a:srgbClr val="002060"/>
              </a:solidFill>
              <a:latin typeface="Times New Roman" pitchFamily="18" charset="0"/>
              <a:cs typeface="Times New Roman" pitchFamily="18" charset="0"/>
            </a:endParaRPr>
          </a:p>
          <a:p>
            <a:pPr marL="609600" indent="-609600" algn="l" eaLnBrk="1" hangingPunct="1">
              <a:lnSpc>
                <a:spcPct val="80000"/>
              </a:lnSpc>
              <a:buFont typeface="Arial" charset="0"/>
              <a:buNone/>
              <a:defRPr/>
            </a:pPr>
            <a:endParaRPr lang="el-GR" sz="5600" b="1" dirty="0">
              <a:solidFill>
                <a:srgbClr val="002060"/>
              </a:solidFill>
              <a:latin typeface="Times New Roman" pitchFamily="18" charset="0"/>
              <a:cs typeface="Times New Roman" pitchFamily="18" charset="0"/>
            </a:endParaRPr>
          </a:p>
          <a:p>
            <a:pPr marL="609600" indent="-609600" algn="l" eaLnBrk="1" hangingPunct="1">
              <a:lnSpc>
                <a:spcPct val="80000"/>
              </a:lnSpc>
              <a:buFont typeface="Arial" charset="0"/>
              <a:buNone/>
              <a:defRPr/>
            </a:pPr>
            <a:r>
              <a:rPr lang="el-GR" sz="5600" b="1" dirty="0">
                <a:latin typeface="Times New Roman" pitchFamily="18" charset="0"/>
                <a:cs typeface="Times New Roman" pitchFamily="18" charset="0"/>
              </a:rPr>
              <a:t>				</a:t>
            </a:r>
            <a:r>
              <a:rPr lang="el-GR" sz="6400" b="1" dirty="0">
                <a:solidFill>
                  <a:srgbClr val="FF0000"/>
                </a:solidFill>
                <a:cs typeface="Times New Roman" pitchFamily="18" charset="0"/>
              </a:rPr>
              <a:t>ΠΗΓΕΣ -Βιβλιογραφία</a:t>
            </a:r>
            <a:endParaRPr lang="el-GR" sz="6400" dirty="0">
              <a:solidFill>
                <a:srgbClr val="FF0000"/>
              </a:solidFill>
              <a:cs typeface="Times New Roman" pitchFamily="18" charset="0"/>
            </a:endParaRPr>
          </a:p>
          <a:p>
            <a:pPr algn="l">
              <a:defRPr/>
            </a:pPr>
            <a:r>
              <a:rPr lang="el-GR" sz="6400" b="1" dirty="0">
                <a:solidFill>
                  <a:srgbClr val="FF0000"/>
                </a:solidFill>
                <a:cs typeface="Times New Roman" pitchFamily="18" charset="0"/>
              </a:rPr>
              <a:t>Αποθετήρια-Εργαλεία συγγραφής Υλικού/Λογισμικά </a:t>
            </a:r>
            <a:endParaRPr lang="el-GR" sz="6400" dirty="0">
              <a:solidFill>
                <a:srgbClr val="FF0000"/>
              </a:solidFill>
              <a:cs typeface="Times New Roman" pitchFamily="18" charset="0"/>
            </a:endParaRPr>
          </a:p>
          <a:p>
            <a:pPr marL="609600" indent="-609600" algn="l" eaLnBrk="1" hangingPunct="1">
              <a:lnSpc>
                <a:spcPct val="80000"/>
              </a:lnSpc>
              <a:defRPr/>
            </a:pPr>
            <a:endParaRPr lang="el-GR" sz="5600" b="1" dirty="0">
              <a:solidFill>
                <a:srgbClr val="002060"/>
              </a:solidFill>
              <a:latin typeface="Times New Roman" pitchFamily="18" charset="0"/>
              <a:cs typeface="Times New Roman" pitchFamily="18" charset="0"/>
            </a:endParaRPr>
          </a:p>
          <a:p>
            <a:pPr marL="609600" indent="-609600" algn="l" eaLnBrk="1" hangingPunct="1">
              <a:lnSpc>
                <a:spcPct val="80000"/>
              </a:lnSpc>
              <a:defRPr/>
            </a:pPr>
            <a:r>
              <a:rPr lang="el-GR" sz="5600" b="1" dirty="0">
                <a:latin typeface="Times New Roman" pitchFamily="18" charset="0"/>
                <a:cs typeface="Times New Roman" pitchFamily="18" charset="0"/>
              </a:rPr>
              <a:t>				</a:t>
            </a:r>
            <a:r>
              <a:rPr lang="el-GR" sz="5600" b="1" dirty="0">
                <a:solidFill>
                  <a:srgbClr val="FF0000"/>
                </a:solidFill>
                <a:latin typeface="Times New Roman" pitchFamily="18" charset="0"/>
                <a:cs typeface="Times New Roman" pitchFamily="18" charset="0"/>
              </a:rPr>
              <a:t>ΠΗΓΕΣ -Βιβλιογραφία</a:t>
            </a:r>
            <a:endParaRPr lang="el-GR" sz="5600" dirty="0">
              <a:solidFill>
                <a:srgbClr val="FF0000"/>
              </a:solidFill>
              <a:latin typeface="Times New Roman" pitchFamily="18" charset="0"/>
              <a:cs typeface="Times New Roman" pitchFamily="18" charset="0"/>
            </a:endParaRPr>
          </a:p>
          <a:p>
            <a:pPr algn="l">
              <a:defRPr/>
            </a:pPr>
            <a:r>
              <a:rPr lang="el-GR" sz="5600" b="1" dirty="0">
                <a:solidFill>
                  <a:srgbClr val="FF0000"/>
                </a:solidFill>
                <a:latin typeface="Times New Roman" pitchFamily="18" charset="0"/>
                <a:cs typeface="Times New Roman" pitchFamily="18" charset="0"/>
              </a:rPr>
              <a:t>Αποθετήρια-Εργαλεία συγγραφής Υλικού/Λογισμικά </a:t>
            </a:r>
            <a:endParaRPr lang="el-GR" sz="5600" dirty="0">
              <a:solidFill>
                <a:srgbClr val="FF0000"/>
              </a:solidFill>
              <a:latin typeface="Times New Roman" pitchFamily="18" charset="0"/>
              <a:cs typeface="Times New Roman" pitchFamily="18" charset="0"/>
            </a:endParaRPr>
          </a:p>
          <a:p>
            <a:pPr algn="l">
              <a:defRPr/>
            </a:pPr>
            <a:r>
              <a:rPr lang="el-GR" sz="5600" u="sng" dirty="0">
                <a:latin typeface="Times New Roman" pitchFamily="18" charset="0"/>
                <a:cs typeface="Times New Roman" pitchFamily="18" charset="0"/>
                <a:hlinkClick r:id="rId2"/>
              </a:rPr>
              <a:t>https://www.microsoft.com/en-us/education/education-workshop/default.aspx</a:t>
            </a:r>
            <a:endParaRPr lang="el-GR" sz="5600" dirty="0">
              <a:latin typeface="Times New Roman" pitchFamily="18" charset="0"/>
              <a:cs typeface="Times New Roman" pitchFamily="18" charset="0"/>
            </a:endParaRPr>
          </a:p>
          <a:p>
            <a:pPr algn="l">
              <a:defRPr/>
            </a:pPr>
            <a:r>
              <a:rPr lang="en-US" sz="5600" b="1" dirty="0">
                <a:latin typeface="Times New Roman" pitchFamily="18" charset="0"/>
                <a:cs typeface="Times New Roman" pitchFamily="18" charset="0"/>
                <a:hlinkClick r:id="rId3"/>
              </a:rPr>
              <a:t>www.etpe.gr</a:t>
            </a:r>
            <a:r>
              <a:rPr lang="en-US" sz="5600" b="1" dirty="0">
                <a:latin typeface="Times New Roman" pitchFamily="18" charset="0"/>
                <a:cs typeface="Times New Roman" pitchFamily="18" charset="0"/>
              </a:rPr>
              <a:t> </a:t>
            </a:r>
          </a:p>
          <a:p>
            <a:pPr algn="l">
              <a:defRPr/>
            </a:pPr>
            <a:r>
              <a:rPr lang="en-US" sz="5600" u="sng" dirty="0">
                <a:latin typeface="Times New Roman" pitchFamily="18" charset="0"/>
                <a:cs typeface="Times New Roman" pitchFamily="18" charset="0"/>
                <a:hlinkClick r:id="rId4"/>
              </a:rPr>
              <a:t>http://lefkimi.ionio.gr/cie/images/documents17/cie2017_Proc_OnLine/new/custom/pdf/CIE2017_proceedings_all.pdf</a:t>
            </a:r>
            <a:r>
              <a:rPr lang="en-US" sz="5600" dirty="0">
                <a:latin typeface="Times New Roman" pitchFamily="18" charset="0"/>
                <a:cs typeface="Times New Roman" pitchFamily="18" charset="0"/>
              </a:rPr>
              <a:t>-9th Conference on Informatics in Education 2017 </a:t>
            </a:r>
            <a:r>
              <a:rPr lang="el-GR" sz="5600" dirty="0">
                <a:latin typeface="Times New Roman" pitchFamily="18" charset="0"/>
                <a:cs typeface="Times New Roman" pitchFamily="18" charset="0"/>
              </a:rPr>
              <a:t>Η Πληροφορική στην Εκπαίδευση</a:t>
            </a:r>
          </a:p>
          <a:p>
            <a:pPr algn="l">
              <a:defRPr/>
            </a:pPr>
            <a:endParaRPr lang="el-GR" sz="5600" dirty="0">
              <a:latin typeface="Times New Roman" pitchFamily="18" charset="0"/>
              <a:cs typeface="Times New Roman" pitchFamily="18" charset="0"/>
              <a:hlinkClick r:id="rId3"/>
            </a:endParaRPr>
          </a:p>
          <a:p>
            <a:pPr algn="l">
              <a:defRPr/>
            </a:pPr>
            <a:r>
              <a:rPr lang="en-US" sz="5600" dirty="0">
                <a:latin typeface="Times New Roman" pitchFamily="18" charset="0"/>
                <a:cs typeface="Times New Roman" pitchFamily="18" charset="0"/>
                <a:hlinkClick r:id="rId5"/>
              </a:rPr>
              <a:t>http://lefkimi.ionio.gr/cie/images/documents13/CIE2013_proceedings/praktika.html</a:t>
            </a:r>
            <a:endParaRPr lang="en-US" sz="5600" dirty="0">
              <a:latin typeface="Times New Roman" pitchFamily="18" charset="0"/>
              <a:cs typeface="Times New Roman" pitchFamily="18" charset="0"/>
            </a:endParaRPr>
          </a:p>
          <a:p>
            <a:pPr algn="l">
              <a:defRPr/>
            </a:pPr>
            <a:endParaRPr lang="el-GR" sz="5600" dirty="0">
              <a:latin typeface="Times New Roman" pitchFamily="18" charset="0"/>
              <a:cs typeface="Times New Roman" pitchFamily="18" charset="0"/>
              <a:hlinkClick r:id="rId3"/>
            </a:endParaRPr>
          </a:p>
          <a:p>
            <a:pPr algn="l">
              <a:defRPr/>
            </a:pPr>
            <a:endParaRPr lang="el-GR" sz="5600" dirty="0">
              <a:latin typeface="Times New Roman" pitchFamily="18" charset="0"/>
              <a:cs typeface="Times New Roman" pitchFamily="18" charset="0"/>
            </a:endParaRPr>
          </a:p>
          <a:p>
            <a:pPr algn="l">
              <a:defRPr/>
            </a:pPr>
            <a:r>
              <a:rPr lang="en-US" sz="5600" u="sng" dirty="0">
                <a:latin typeface="Times New Roman" pitchFamily="18" charset="0"/>
                <a:cs typeface="Times New Roman" pitchFamily="18" charset="0"/>
                <a:hlinkClick r:id="rId6"/>
              </a:rPr>
              <a:t>http://aesop.iep.edu.gr/</a:t>
            </a:r>
            <a:r>
              <a:rPr lang="el-GR" sz="5600" u="sng" dirty="0">
                <a:latin typeface="Times New Roman" pitchFamily="18" charset="0"/>
                <a:cs typeface="Times New Roman" pitchFamily="18" charset="0"/>
              </a:rPr>
              <a:t>, </a:t>
            </a:r>
            <a:r>
              <a:rPr lang="en-US" sz="5600" u="sng" dirty="0">
                <a:latin typeface="Times New Roman" pitchFamily="18" charset="0"/>
                <a:cs typeface="Times New Roman" pitchFamily="18" charset="0"/>
                <a:hlinkClick r:id="rId7"/>
              </a:rPr>
              <a:t>https://phet.colorado.edu/el/</a:t>
            </a:r>
            <a:endParaRPr lang="el-GR" sz="5600" dirty="0">
              <a:latin typeface="Times New Roman" pitchFamily="18" charset="0"/>
              <a:cs typeface="Times New Roman" pitchFamily="18" charset="0"/>
            </a:endParaRPr>
          </a:p>
          <a:p>
            <a:pPr algn="l">
              <a:defRPr/>
            </a:pPr>
            <a:r>
              <a:rPr lang="en-US" sz="5600" u="sng" dirty="0">
                <a:latin typeface="Times New Roman" pitchFamily="18" charset="0"/>
                <a:cs typeface="Times New Roman" pitchFamily="18" charset="0"/>
                <a:hlinkClick r:id="rId8"/>
              </a:rPr>
              <a:t>http://appinventor.mit.edu/explore</a:t>
            </a:r>
            <a:r>
              <a:rPr lang="el-GR" sz="5600" u="sng" dirty="0">
                <a:latin typeface="Times New Roman" pitchFamily="18" charset="0"/>
                <a:cs typeface="Times New Roman" pitchFamily="18" charset="0"/>
              </a:rPr>
              <a:t>, </a:t>
            </a:r>
            <a:r>
              <a:rPr lang="en-GB" sz="5600" u="sng" dirty="0">
                <a:latin typeface="Times New Roman" pitchFamily="18" charset="0"/>
                <a:cs typeface="Times New Roman" pitchFamily="18" charset="0"/>
                <a:hlinkClick r:id="rId9"/>
              </a:rPr>
              <a:t>http</a:t>
            </a:r>
            <a:r>
              <a:rPr lang="en-US" sz="5600" u="sng" dirty="0">
                <a:latin typeface="Times New Roman" pitchFamily="18" charset="0"/>
                <a:cs typeface="Times New Roman" pitchFamily="18" charset="0"/>
                <a:hlinkClick r:id="rId9"/>
              </a:rPr>
              <a:t>://</a:t>
            </a:r>
            <a:r>
              <a:rPr lang="en-GB" sz="5600" u="sng" dirty="0">
                <a:latin typeface="Times New Roman" pitchFamily="18" charset="0"/>
                <a:cs typeface="Times New Roman" pitchFamily="18" charset="0"/>
                <a:hlinkClick r:id="rId9"/>
              </a:rPr>
              <a:t>www</a:t>
            </a:r>
            <a:r>
              <a:rPr lang="en-US" sz="5600" u="sng" dirty="0">
                <a:latin typeface="Times New Roman" pitchFamily="18" charset="0"/>
                <a:cs typeface="Times New Roman" pitchFamily="18" charset="0"/>
                <a:hlinkClick r:id="rId9"/>
              </a:rPr>
              <a:t>.</a:t>
            </a:r>
            <a:r>
              <a:rPr lang="en-GB" sz="5600" u="sng" dirty="0">
                <a:latin typeface="Times New Roman" pitchFamily="18" charset="0"/>
                <a:cs typeface="Times New Roman" pitchFamily="18" charset="0"/>
                <a:hlinkClick r:id="rId9"/>
              </a:rPr>
              <a:t>go</a:t>
            </a:r>
            <a:r>
              <a:rPr lang="en-US" sz="5600" u="sng" dirty="0">
                <a:latin typeface="Times New Roman" pitchFamily="18" charset="0"/>
                <a:cs typeface="Times New Roman" pitchFamily="18" charset="0"/>
                <a:hlinkClick r:id="rId9"/>
              </a:rPr>
              <a:t>-</a:t>
            </a:r>
            <a:r>
              <a:rPr lang="en-GB" sz="5600" u="sng" dirty="0">
                <a:latin typeface="Times New Roman" pitchFamily="18" charset="0"/>
                <a:cs typeface="Times New Roman" pitchFamily="18" charset="0"/>
                <a:hlinkClick r:id="rId9"/>
              </a:rPr>
              <a:t>lab</a:t>
            </a:r>
            <a:r>
              <a:rPr lang="en-US" sz="5600" u="sng" dirty="0">
                <a:latin typeface="Times New Roman" pitchFamily="18" charset="0"/>
                <a:cs typeface="Times New Roman" pitchFamily="18" charset="0"/>
                <a:hlinkClick r:id="rId9"/>
              </a:rPr>
              <a:t>-</a:t>
            </a:r>
            <a:r>
              <a:rPr lang="en-GB" sz="5600" u="sng" dirty="0">
                <a:latin typeface="Times New Roman" pitchFamily="18" charset="0"/>
                <a:cs typeface="Times New Roman" pitchFamily="18" charset="0"/>
                <a:hlinkClick r:id="rId9"/>
              </a:rPr>
              <a:t>project</a:t>
            </a:r>
            <a:r>
              <a:rPr lang="en-US" sz="5600" u="sng" dirty="0">
                <a:latin typeface="Times New Roman" pitchFamily="18" charset="0"/>
                <a:cs typeface="Times New Roman" pitchFamily="18" charset="0"/>
                <a:hlinkClick r:id="rId9"/>
              </a:rPr>
              <a:t>.</a:t>
            </a:r>
            <a:r>
              <a:rPr lang="en-GB" sz="5600" u="sng" dirty="0" err="1">
                <a:latin typeface="Times New Roman" pitchFamily="18" charset="0"/>
                <a:cs typeface="Times New Roman" pitchFamily="18" charset="0"/>
                <a:hlinkClick r:id="rId9"/>
              </a:rPr>
              <a:t>eu</a:t>
            </a:r>
            <a:r>
              <a:rPr lang="en-US" sz="5600" u="sng" dirty="0">
                <a:latin typeface="Times New Roman" pitchFamily="18" charset="0"/>
                <a:cs typeface="Times New Roman" pitchFamily="18" charset="0"/>
                <a:hlinkClick r:id="rId9"/>
              </a:rPr>
              <a:t>/</a:t>
            </a:r>
            <a:endParaRPr lang="el-GR" sz="5600" u="sng" dirty="0">
              <a:latin typeface="Times New Roman" pitchFamily="18" charset="0"/>
              <a:cs typeface="Times New Roman" pitchFamily="18" charset="0"/>
            </a:endParaRPr>
          </a:p>
          <a:p>
            <a:pPr algn="l">
              <a:defRPr/>
            </a:pPr>
            <a:r>
              <a:rPr lang="en-US" sz="6400" dirty="0">
                <a:latin typeface="Times New Roman" pitchFamily="18" charset="0"/>
                <a:cs typeface="Times New Roman" pitchFamily="18" charset="0"/>
              </a:rPr>
              <a:t> </a:t>
            </a:r>
            <a:r>
              <a:rPr lang="en-US" sz="6400" u="sng" dirty="0">
                <a:latin typeface="Times New Roman" pitchFamily="18" charset="0"/>
                <a:cs typeface="Times New Roman" pitchFamily="18" charset="0"/>
                <a:hlinkClick r:id="rId10"/>
              </a:rPr>
              <a:t>  /</a:t>
            </a:r>
            <a:r>
              <a:rPr lang="el-GR" sz="6400" dirty="0">
                <a:latin typeface="Times New Roman" pitchFamily="18" charset="0"/>
                <a:cs typeface="Times New Roman" pitchFamily="18" charset="0"/>
              </a:rPr>
              <a:t> </a:t>
            </a:r>
          </a:p>
          <a:p>
            <a:pPr algn="l">
              <a:defRPr/>
            </a:pPr>
            <a:endParaRPr lang="el-GR" sz="6400" dirty="0">
              <a:latin typeface="Times New Roman" pitchFamily="18" charset="0"/>
              <a:cs typeface="Times New Roman" pitchFamily="18" charset="0"/>
            </a:endParaRPr>
          </a:p>
          <a:p>
            <a:pPr algn="l">
              <a:defRPr/>
            </a:pPr>
            <a:r>
              <a:rPr lang="en-US" sz="6400" dirty="0">
                <a:latin typeface="Times New Roman" pitchFamily="18" charset="0"/>
                <a:cs typeface="Times New Roman" pitchFamily="18" charset="0"/>
                <a:hlinkClick r:id="rId11"/>
              </a:rPr>
              <a:t>http://synedrio.pekap.gr/praktika/11o/senaria.html</a:t>
            </a:r>
            <a:r>
              <a:rPr lang="el-GR" sz="6400" dirty="0">
                <a:latin typeface="Times New Roman" pitchFamily="18" charset="0"/>
                <a:cs typeface="Times New Roman" pitchFamily="18" charset="0"/>
              </a:rPr>
              <a:t> Περιέχει Σενάρια</a:t>
            </a:r>
          </a:p>
          <a:p>
            <a:pPr algn="l">
              <a:defRPr/>
            </a:pPr>
            <a:endParaRPr lang="el-GR" sz="6400" dirty="0">
              <a:latin typeface="Times New Roman" pitchFamily="18" charset="0"/>
              <a:cs typeface="Times New Roman" pitchFamily="18" charset="0"/>
            </a:endParaRPr>
          </a:p>
          <a:p>
            <a:pPr algn="l">
              <a:defRPr/>
            </a:pPr>
            <a:r>
              <a:rPr lang="el-GR" sz="5600" b="1" dirty="0">
                <a:latin typeface="Times New Roman" pitchFamily="18" charset="0"/>
                <a:cs typeface="Times New Roman" pitchFamily="18" charset="0"/>
              </a:rPr>
              <a:t> </a:t>
            </a:r>
            <a:endParaRPr lang="el-GR" sz="5600" dirty="0">
              <a:latin typeface="Times New Roman" pitchFamily="18" charset="0"/>
              <a:cs typeface="Times New Roman" pitchFamily="18" charset="0"/>
            </a:endParaRPr>
          </a:p>
          <a:p>
            <a:pPr algn="l">
              <a:defRPr/>
            </a:pPr>
            <a:r>
              <a:rPr lang="el-GR" sz="5600" b="1" dirty="0">
                <a:latin typeface="Times New Roman" pitchFamily="18" charset="0"/>
                <a:cs typeface="Times New Roman" pitchFamily="18" charset="0"/>
              </a:rPr>
              <a:t> </a:t>
            </a:r>
            <a:r>
              <a:rPr lang="el-GR" sz="5600" b="1" u="sng" dirty="0">
                <a:latin typeface="Times New Roman" pitchFamily="18" charset="0"/>
                <a:cs typeface="Times New Roman" pitchFamily="18" charset="0"/>
                <a:hlinkClick r:id="rId12"/>
              </a:rPr>
              <a:t>http://ebooks.edu.gr/new/allcourses.php</a:t>
            </a:r>
            <a:r>
              <a:rPr lang="el-GR" sz="5600" b="1" u="sng" dirty="0">
                <a:latin typeface="Times New Roman" pitchFamily="18" charset="0"/>
                <a:cs typeface="Times New Roman" pitchFamily="18" charset="0"/>
              </a:rPr>
              <a:t>  </a:t>
            </a:r>
            <a:r>
              <a:rPr lang="el-GR" sz="5600" b="1" u="sng" dirty="0">
                <a:solidFill>
                  <a:srgbClr val="0070C0"/>
                </a:solidFill>
                <a:latin typeface="Times New Roman" pitchFamily="18" charset="0"/>
                <a:cs typeface="Times New Roman" pitchFamily="18" charset="0"/>
              </a:rPr>
              <a:t>και Νέα Προγράμματα Σπουδών </a:t>
            </a:r>
          </a:p>
          <a:p>
            <a:pPr algn="l">
              <a:defRPr/>
            </a:pPr>
            <a:r>
              <a:rPr lang="el-GR" sz="5600" b="1" u="sng" dirty="0">
                <a:latin typeface="Times New Roman" pitchFamily="18" charset="0"/>
                <a:cs typeface="Times New Roman" pitchFamily="18" charset="0"/>
              </a:rPr>
              <a:t> </a:t>
            </a:r>
            <a:r>
              <a:rPr lang="en-US" altLang="el-GR" sz="6000" b="1" dirty="0">
                <a:solidFill>
                  <a:srgbClr val="002060"/>
                </a:solidFill>
                <a:latin typeface="Times New Roman" panose="02020603050405020304" pitchFamily="18" charset="0"/>
                <a:cs typeface="Times New Roman" panose="02020603050405020304" pitchFamily="18" charset="0"/>
                <a:hlinkClick r:id="rId13"/>
              </a:rPr>
              <a:t>https://</a:t>
            </a:r>
            <a:r>
              <a:rPr lang="en-US" altLang="el-GR" sz="6000" b="1" dirty="0" smtClean="0">
                <a:solidFill>
                  <a:srgbClr val="002060"/>
                </a:solidFill>
                <a:latin typeface="Times New Roman" panose="02020603050405020304" pitchFamily="18" charset="0"/>
                <a:cs typeface="Times New Roman" panose="02020603050405020304" pitchFamily="18" charset="0"/>
                <a:hlinkClick r:id="rId13"/>
              </a:rPr>
              <a:t>www.iep.edu.gr/el/nea-ps-provoli</a:t>
            </a:r>
            <a:endParaRPr lang="en-US" altLang="el-GR" sz="6000" b="1" dirty="0" smtClean="0">
              <a:solidFill>
                <a:srgbClr val="002060"/>
              </a:solidFill>
              <a:latin typeface="Times New Roman" panose="02020603050405020304" pitchFamily="18" charset="0"/>
              <a:cs typeface="Times New Roman" panose="02020603050405020304" pitchFamily="18" charset="0"/>
            </a:endParaRPr>
          </a:p>
          <a:p>
            <a:pPr algn="l">
              <a:defRPr/>
            </a:pPr>
            <a:endParaRPr lang="el-GR" altLang="el-GR" sz="6000" b="1" dirty="0">
              <a:solidFill>
                <a:srgbClr val="002060"/>
              </a:solidFill>
              <a:latin typeface="Times New Roman" panose="02020603050405020304" pitchFamily="18" charset="0"/>
              <a:cs typeface="Times New Roman" panose="02020603050405020304" pitchFamily="18" charset="0"/>
            </a:endParaRPr>
          </a:p>
          <a:p>
            <a:pPr marL="1143000" indent="-1143000" algn="l" eaLnBrk="1" fontAlgn="auto" hangingPunct="1">
              <a:spcAft>
                <a:spcPts val="0"/>
              </a:spcAft>
              <a:buFont typeface="Arial" panose="020B0604020202020204" pitchFamily="34" charset="0"/>
              <a:buAutoNum type="arabicPeriod"/>
              <a:defRPr/>
            </a:pPr>
            <a:endParaRPr lang="el-GR" altLang="el-GR" sz="6400" b="1" dirty="0">
              <a:solidFill>
                <a:srgbClr val="002060"/>
              </a:solidFill>
              <a:latin typeface="Times New Roman" panose="02020603050405020304" pitchFamily="18" charset="0"/>
              <a:cs typeface="Times New Roman" panose="02020603050405020304" pitchFamily="18" charset="0"/>
            </a:endParaRPr>
          </a:p>
          <a:p>
            <a:pPr eaLnBrk="1" fontAlgn="auto" hangingPunct="1">
              <a:spcAft>
                <a:spcPts val="0"/>
              </a:spcAft>
              <a:defRPr/>
            </a:pPr>
            <a:endParaRPr lang="en-GB" sz="4300" b="1" dirty="0">
              <a:solidFill>
                <a:srgbClr val="FF0000"/>
              </a:solidFill>
              <a:latin typeface="Times New Roman" panose="02020603050405020304" pitchFamily="18" charset="0"/>
              <a:cs typeface="Times New Roman" panose="02020603050405020304" pitchFamily="18" charset="0"/>
            </a:endParaRPr>
          </a:p>
          <a:p>
            <a:pPr eaLnBrk="1" fontAlgn="auto" hangingPunct="1">
              <a:spcAft>
                <a:spcPts val="0"/>
              </a:spcAft>
              <a:defRPr/>
            </a:pPr>
            <a:r>
              <a:rPr lang="en-GB" b="1" dirty="0">
                <a:solidFill>
                  <a:srgbClr val="FF0000"/>
                </a:solidFill>
              </a:rPr>
              <a:t> </a:t>
            </a:r>
            <a:endParaRPr lang="en-GB" b="1" dirty="0"/>
          </a:p>
        </p:txBody>
      </p:sp>
      <p:sp>
        <p:nvSpPr>
          <p:cNvPr id="4" name="Rectangle 4"/>
          <p:cNvSpPr/>
          <p:nvPr/>
        </p:nvSpPr>
        <p:spPr>
          <a:xfrm>
            <a:off x="355600" y="2873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79488" y="14017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ctrTitle"/>
          </p:nvPr>
        </p:nvSpPr>
        <p:spPr>
          <a:xfrm>
            <a:off x="1146175" y="265113"/>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Οι Θεωρίες Μάθησης</a:t>
            </a:r>
            <a:br>
              <a:rPr lang="el-GR" altLang="el-GR" sz="2400" b="1" smtClean="0">
                <a:solidFill>
                  <a:srgbClr val="002060"/>
                </a:solidFill>
                <a:latin typeface="Times New Roman" panose="02020603050405020304" pitchFamily="18" charset="0"/>
                <a:cs typeface="Times New Roman" panose="02020603050405020304" pitchFamily="18" charset="0"/>
              </a:rPr>
            </a:b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10243" name="Rectangle 3"/>
          <p:cNvSpPr>
            <a:spLocks noGrp="1"/>
          </p:cNvSpPr>
          <p:nvPr>
            <p:ph type="subTitle" idx="1"/>
          </p:nvPr>
        </p:nvSpPr>
        <p:spPr>
          <a:xfrm>
            <a:off x="919163" y="1900238"/>
            <a:ext cx="8297862" cy="4724400"/>
          </a:xfrm>
        </p:spPr>
        <p:txBody>
          <a:bodyPr/>
          <a:lstStyle/>
          <a:p>
            <a:pPr algn="l"/>
            <a:r>
              <a:rPr lang="el-GR" altLang="el-GR" sz="2400" smtClean="0">
                <a:solidFill>
                  <a:srgbClr val="002060"/>
                </a:solidFill>
              </a:rPr>
              <a:t> </a:t>
            </a:r>
            <a:r>
              <a:rPr lang="el-GR" altLang="el-GR" sz="2400" b="1" smtClean="0">
                <a:solidFill>
                  <a:schemeClr val="tx2"/>
                </a:solidFill>
              </a:rPr>
              <a:t>Οι Εποικοδομητικές/Θεωρίες Μάθησης</a:t>
            </a:r>
            <a:r>
              <a:rPr lang="en-US" altLang="el-GR" sz="2400" b="1" smtClean="0">
                <a:solidFill>
                  <a:schemeClr val="tx2"/>
                </a:solidFill>
              </a:rPr>
              <a:t> </a:t>
            </a:r>
            <a:endParaRPr lang="el-GR" altLang="el-GR" sz="2400" b="1" smtClean="0">
              <a:solidFill>
                <a:schemeClr val="tx2"/>
              </a:solidFill>
            </a:endParaRPr>
          </a:p>
          <a:p>
            <a:pPr algn="l"/>
            <a:endParaRPr lang="en-US" altLang="el-GR" sz="2400" smtClean="0">
              <a:solidFill>
                <a:schemeClr val="tx2"/>
              </a:solidFill>
            </a:endParaRPr>
          </a:p>
          <a:p>
            <a:pPr algn="l"/>
            <a:r>
              <a:rPr lang="el-GR" altLang="el-GR" sz="2400" smtClean="0">
                <a:solidFill>
                  <a:schemeClr val="tx2"/>
                </a:solidFill>
              </a:rPr>
              <a:t>Η μάθηση στις εποικοδομητικές θεωρίες </a:t>
            </a:r>
            <a:r>
              <a:rPr lang="el-GR" altLang="el-GR" sz="2400" smtClean="0">
                <a:solidFill>
                  <a:srgbClr val="FF0000"/>
                </a:solidFill>
              </a:rPr>
              <a:t>δεν μεταδίδεται</a:t>
            </a:r>
            <a:r>
              <a:rPr lang="el-GR" altLang="el-GR" sz="2400" smtClean="0">
                <a:solidFill>
                  <a:schemeClr val="tx2"/>
                </a:solidFill>
              </a:rPr>
              <a:t>, αλλά είναι μια </a:t>
            </a:r>
            <a:r>
              <a:rPr lang="el-GR" altLang="el-GR" sz="2400" smtClean="0">
                <a:solidFill>
                  <a:srgbClr val="FF0000"/>
                </a:solidFill>
              </a:rPr>
              <a:t>διεργασία προσωπικής κατασκευής/δόμησης </a:t>
            </a:r>
            <a:r>
              <a:rPr lang="el-GR" altLang="el-GR" sz="2400" smtClean="0">
                <a:solidFill>
                  <a:schemeClr val="tx2"/>
                </a:solidFill>
              </a:rPr>
              <a:t>της γνώσης η οποία θεμελιώνεται στηριζόμενη σε </a:t>
            </a:r>
            <a:r>
              <a:rPr lang="el-GR" altLang="el-GR" sz="2400" smtClean="0">
                <a:solidFill>
                  <a:srgbClr val="FF0000"/>
                </a:solidFill>
              </a:rPr>
              <a:t>προγενέστερες γνώσεις</a:t>
            </a:r>
            <a:r>
              <a:rPr lang="el-GR" altLang="el-GR" sz="2400" smtClean="0">
                <a:solidFill>
                  <a:schemeClr val="tx2"/>
                </a:solidFill>
              </a:rPr>
              <a:t>, οι οποίες υφίστανται </a:t>
            </a:r>
            <a:r>
              <a:rPr lang="el-GR" altLang="el-GR" sz="2400" smtClean="0">
                <a:solidFill>
                  <a:srgbClr val="FF0000"/>
                </a:solidFill>
              </a:rPr>
              <a:t>μετασχηματισμούς </a:t>
            </a:r>
            <a:r>
              <a:rPr lang="el-GR" altLang="el-GR" sz="2400" smtClean="0">
                <a:solidFill>
                  <a:schemeClr val="tx2"/>
                </a:solidFill>
              </a:rPr>
              <a:t>ώστε να γίνει η σύνδεση με την νέα γνώση. </a:t>
            </a:r>
          </a:p>
          <a:p>
            <a:pPr algn="l"/>
            <a:endParaRPr lang="el-GR" altLang="el-GR" sz="2400" i="1" smtClean="0">
              <a:solidFill>
                <a:srgbClr val="002060"/>
              </a:solidFill>
            </a:endParaRPr>
          </a:p>
          <a:p>
            <a:pPr algn="l"/>
            <a:r>
              <a:rPr lang="el-GR" altLang="el-GR" sz="1200" b="1" smtClean="0">
                <a:solidFill>
                  <a:srgbClr val="002060"/>
                </a:solidFill>
              </a:rPr>
              <a:t>Αποστολοπούλου, Δ.(2012). Διπλωματική Μεταπτυχιακή Εργασία Οι Θεωρίες Μάθησης και η Ενσωμάτωσή τους στο Εκπαιδευτικό Λογισμικό</a:t>
            </a:r>
          </a:p>
          <a:p>
            <a:pPr algn="l"/>
            <a:r>
              <a:rPr lang="el-GR" altLang="el-GR" sz="1200" b="1" smtClean="0">
                <a:solidFill>
                  <a:srgbClr val="002060"/>
                </a:solidFill>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200" b="1" smtClean="0">
              <a:solidFill>
                <a:srgbClr val="002060"/>
              </a:solidFill>
            </a:endParaRPr>
          </a:p>
          <a:p>
            <a:pPr algn="l"/>
            <a:endParaRPr lang="el-GR" altLang="el-GR" sz="1200" b="1" smtClean="0">
              <a:solidFill>
                <a:srgbClr val="002060"/>
              </a:solidFill>
            </a:endParaRPr>
          </a:p>
          <a:p>
            <a:pPr algn="l"/>
            <a:r>
              <a:rPr lang="el-GR" altLang="el-GR" sz="1200" b="1" smtClean="0">
                <a:solidFill>
                  <a:srgbClr val="002060"/>
                </a:solidFill>
              </a:rPr>
              <a:t> </a:t>
            </a:r>
            <a:endParaRPr lang="el-GR" altLang="el-GR" sz="1200" smtClean="0">
              <a:solidFill>
                <a:srgbClr val="002060"/>
              </a:solidFill>
            </a:endParaRPr>
          </a:p>
        </p:txBody>
      </p:sp>
      <p:sp>
        <p:nvSpPr>
          <p:cNvPr id="4" name="Rectangle 4"/>
          <p:cNvSpPr/>
          <p:nvPr/>
        </p:nvSpPr>
        <p:spPr>
          <a:xfrm>
            <a:off x="377825" y="4778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252538" y="1530350"/>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Rectangle 4"/>
          <p:cNvSpPr/>
          <p:nvPr/>
        </p:nvSpPr>
        <p:spPr>
          <a:xfrm>
            <a:off x="377825" y="156686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ctrTitle"/>
          </p:nvPr>
        </p:nvSpPr>
        <p:spPr>
          <a:xfrm>
            <a:off x="1127125" y="265113"/>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Οι Θεωρίες Μάθησης</a:t>
            </a:r>
            <a:r>
              <a:rPr lang="en-US" altLang="el-GR" sz="2400" b="1" smtClean="0">
                <a:solidFill>
                  <a:srgbClr val="002060"/>
                </a:solidFill>
                <a:latin typeface="Times New Roman" panose="02020603050405020304" pitchFamily="18" charset="0"/>
                <a:cs typeface="Times New Roman" panose="02020603050405020304" pitchFamily="18" charset="0"/>
              </a:rPr>
              <a:t>(</a:t>
            </a:r>
            <a:r>
              <a:rPr lang="el-GR" altLang="el-GR" sz="2400" b="1" smtClean="0">
                <a:solidFill>
                  <a:srgbClr val="002060"/>
                </a:solidFill>
                <a:latin typeface="Times New Roman" panose="02020603050405020304" pitchFamily="18" charset="0"/>
                <a:cs typeface="Times New Roman" panose="02020603050405020304" pitchFamily="18" charset="0"/>
              </a:rPr>
              <a:t>Συνοπτικά)</a:t>
            </a:r>
            <a:br>
              <a:rPr lang="el-GR" altLang="el-GR" sz="2400" b="1" smtClean="0">
                <a:solidFill>
                  <a:srgbClr val="002060"/>
                </a:solidFill>
                <a:latin typeface="Times New Roman" panose="02020603050405020304" pitchFamily="18" charset="0"/>
                <a:cs typeface="Times New Roman" panose="02020603050405020304" pitchFamily="18" charset="0"/>
              </a:rPr>
            </a:b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11267" name="Rectangle 3"/>
          <p:cNvSpPr>
            <a:spLocks noGrp="1"/>
          </p:cNvSpPr>
          <p:nvPr>
            <p:ph type="subTitle" idx="1"/>
          </p:nvPr>
        </p:nvSpPr>
        <p:spPr>
          <a:xfrm>
            <a:off x="900113" y="2206625"/>
            <a:ext cx="8297862" cy="4724400"/>
          </a:xfrm>
        </p:spPr>
        <p:txBody>
          <a:bodyPr/>
          <a:lstStyle/>
          <a:p>
            <a:pPr algn="l"/>
            <a:r>
              <a:rPr lang="el-GR" altLang="el-GR" sz="1800" smtClean="0">
                <a:solidFill>
                  <a:schemeClr val="tx2"/>
                </a:solidFill>
              </a:rPr>
              <a:t> </a:t>
            </a:r>
            <a:r>
              <a:rPr lang="el-GR" altLang="el-GR" sz="1400" b="1" smtClean="0">
                <a:solidFill>
                  <a:srgbClr val="FF0000"/>
                </a:solidFill>
              </a:rPr>
              <a:t>Οι Εποικοδομητικές/Θεωρίες </a:t>
            </a:r>
          </a:p>
          <a:p>
            <a:pPr algn="l"/>
            <a:r>
              <a:rPr lang="el-GR" altLang="el-GR" sz="1400" smtClean="0">
                <a:solidFill>
                  <a:schemeClr val="tx2"/>
                </a:solidFill>
              </a:rPr>
              <a:t>Η μάθηση «επιτυγχάνεται» όταν γίνει επεξεργασία των πληροφοριών και οι εκπαιδευόμενοι δομήσουν ή αναδομήσουν τις  δικές τους νοητικές αναπαραστάσεις και σχήματα -πάντα σε αντιστοιχία  με το συγκεκριμένο υποκείμενο της μάθησης.</a:t>
            </a:r>
          </a:p>
          <a:p>
            <a:pPr algn="l"/>
            <a:r>
              <a:rPr lang="el-GR" altLang="el-GR" sz="1400" smtClean="0">
                <a:solidFill>
                  <a:schemeClr val="tx2"/>
                </a:solidFill>
              </a:rPr>
              <a:t>Εξαιτίας της διαφορετικότητας των προϋπαρχουσών γνώσεων, οι αναπαραστάσεις θα είναι  και αυτές –συνήθως-διαφορετικές και επομένως δεν υφίσταται η έννοια του «αντικειμενικού»-οντολογικά- κόσμου που είναι έξω από εμάς και περιμένει να τον μελετήσουμε για να καταλήξουμε σε καθολικά συμπεράσματα. </a:t>
            </a:r>
          </a:p>
          <a:p>
            <a:pPr algn="l"/>
            <a:r>
              <a:rPr lang="el-GR" altLang="el-GR" sz="1400" smtClean="0">
                <a:solidFill>
                  <a:schemeClr val="tx2"/>
                </a:solidFill>
              </a:rPr>
              <a:t>Επομένως, σύμφωνα με τις εποικοδομητικές θεωρίες, οτιδήποτε δομεί το άτομο είναι αληθές για το ίδιο και όχι απαραίτητα για «έξω από αυτό», δεν έχει κατ’ ανάγκη εγκυρότητα, οπότε τα όποια νοήματα και εννοιολογικές κατασκευές δομούνται μέσω των προσωπικών διεργασιών και εμπειριών, ανεξάρτητα του κόσμου που μας περιβάλει.. </a:t>
            </a:r>
          </a:p>
          <a:p>
            <a:pPr algn="l"/>
            <a:r>
              <a:rPr lang="el-GR" altLang="el-GR" sz="1200" b="1" smtClean="0">
                <a:solidFill>
                  <a:srgbClr val="002060"/>
                </a:solidFill>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200" b="1" smtClean="0">
              <a:solidFill>
                <a:srgbClr val="002060"/>
              </a:solidFill>
            </a:endParaRPr>
          </a:p>
          <a:p>
            <a:pPr algn="l"/>
            <a:endParaRPr lang="el-GR" altLang="el-GR" sz="1200" b="1" smtClean="0">
              <a:solidFill>
                <a:srgbClr val="002060"/>
              </a:solidFill>
            </a:endParaRPr>
          </a:p>
          <a:p>
            <a:pPr algn="l"/>
            <a:r>
              <a:rPr lang="el-GR" altLang="el-GR" sz="1200" b="1" smtClean="0">
                <a:solidFill>
                  <a:srgbClr val="002060"/>
                </a:solidFill>
              </a:rPr>
              <a:t> </a:t>
            </a:r>
            <a:endParaRPr lang="el-GR" altLang="el-GR" sz="1200" smtClean="0">
              <a:solidFill>
                <a:srgbClr val="002060"/>
              </a:solidFill>
            </a:endParaRPr>
          </a:p>
        </p:txBody>
      </p:sp>
      <p:sp>
        <p:nvSpPr>
          <p:cNvPr id="4" name="Rectangle 4"/>
          <p:cNvSpPr/>
          <p:nvPr/>
        </p:nvSpPr>
        <p:spPr>
          <a:xfrm>
            <a:off x="377825" y="4778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133475" y="18494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Rectangle 4"/>
          <p:cNvSpPr/>
          <p:nvPr/>
        </p:nvSpPr>
        <p:spPr>
          <a:xfrm>
            <a:off x="377825" y="156686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ctrTitle"/>
          </p:nvPr>
        </p:nvSpPr>
        <p:spPr>
          <a:xfrm>
            <a:off x="755650" y="6350"/>
            <a:ext cx="7843838" cy="863600"/>
          </a:xfrm>
        </p:spPr>
        <p:txBody>
          <a:bodyPr/>
          <a:lstStyle/>
          <a:p>
            <a:r>
              <a:rPr lang="el-GR" altLang="el-GR" sz="2400" b="1" smtClean="0">
                <a:solidFill>
                  <a:srgbClr val="FF0000"/>
                </a:solidFill>
              </a:rPr>
              <a:t>Παιδαγωγική της Επιστήμης των Υπολογιστών </a:t>
            </a:r>
            <a:endParaRPr lang="el-GR" altLang="el-GR" sz="2400" smtClean="0">
              <a:solidFill>
                <a:srgbClr val="FF0000"/>
              </a:solidFill>
            </a:endParaRPr>
          </a:p>
        </p:txBody>
      </p:sp>
      <p:sp>
        <p:nvSpPr>
          <p:cNvPr id="5123" name="Rectangle 3"/>
          <p:cNvSpPr>
            <a:spLocks noGrp="1" noChangeArrowheads="1"/>
          </p:cNvSpPr>
          <p:nvPr>
            <p:ph type="subTitle" idx="1"/>
          </p:nvPr>
        </p:nvSpPr>
        <p:spPr>
          <a:xfrm>
            <a:off x="534988" y="1697038"/>
            <a:ext cx="8353425" cy="3671887"/>
          </a:xfrm>
        </p:spPr>
        <p:txBody>
          <a:bodyPr rtlCol="0">
            <a:normAutofit fontScale="92500" lnSpcReduction="10000"/>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r>
              <a:rPr lang="el-GR" sz="2600" b="1" dirty="0">
                <a:solidFill>
                  <a:srgbClr val="FF0000"/>
                </a:solidFill>
                <a:latin typeface="Times New Roman" pitchFamily="18" charset="0"/>
                <a:cs typeface="Times New Roman" pitchFamily="18" charset="0"/>
              </a:rPr>
              <a:t> </a:t>
            </a:r>
            <a:endParaRPr lang="en-US" sz="2600" b="1"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6400" b="1" u="sng" dirty="0">
              <a:solidFill>
                <a:srgbClr val="002060"/>
              </a:solidFill>
              <a:latin typeface="Times New Roman" pitchFamily="18" charset="0"/>
              <a:cs typeface="Times New Roman" pitchFamily="18" charset="0"/>
              <a:hlinkClick r:id="rId2"/>
            </a:endParaRPr>
          </a:p>
          <a:p>
            <a:pPr algn="l" eaLnBrk="1" fontAlgn="auto" hangingPunct="1">
              <a:spcAft>
                <a:spcPts val="0"/>
              </a:spcAft>
              <a:defRPr/>
            </a:pPr>
            <a:r>
              <a:rPr lang="el-GR" sz="6400" b="1" u="sng" dirty="0">
                <a:solidFill>
                  <a:srgbClr val="002060"/>
                </a:solidFill>
                <a:latin typeface="Times New Roman" pitchFamily="18" charset="0"/>
                <a:cs typeface="Times New Roman" pitchFamily="18" charset="0"/>
              </a:rPr>
              <a:t> </a:t>
            </a:r>
          </a:p>
          <a:p>
            <a:pPr algn="l" eaLnBrk="1" fontAlgn="auto" hangingPunct="1">
              <a:spcAft>
                <a:spcPts val="0"/>
              </a:spcAft>
              <a:defRPr/>
            </a:pPr>
            <a:r>
              <a:rPr lang="el-GR" sz="6400" b="1" u="sng" dirty="0">
                <a:solidFill>
                  <a:srgbClr val="FF0000"/>
                </a:solidFill>
                <a:latin typeface="Times New Roman" pitchFamily="18" charset="0"/>
                <a:cs typeface="Times New Roman" pitchFamily="18" charset="0"/>
              </a:rPr>
              <a:t>  </a:t>
            </a:r>
            <a:r>
              <a:rPr lang="en-US" sz="6400" b="1" u="sng" dirty="0">
                <a:solidFill>
                  <a:srgbClr val="FF0000"/>
                </a:solidFill>
                <a:latin typeface="Times New Roman" pitchFamily="18" charset="0"/>
                <a:cs typeface="Times New Roman" pitchFamily="18" charset="0"/>
              </a:rPr>
              <a:t> </a:t>
            </a:r>
            <a:endParaRPr lang="en-GB" b="1" dirty="0"/>
          </a:p>
        </p:txBody>
      </p:sp>
      <p:sp>
        <p:nvSpPr>
          <p:cNvPr id="4" name="Rectangle 4"/>
          <p:cNvSpPr/>
          <p:nvPr/>
        </p:nvSpPr>
        <p:spPr>
          <a:xfrm>
            <a:off x="57150" y="1254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68350" y="70961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2294"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9000" y="989013"/>
            <a:ext cx="739140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p:nvPr/>
        </p:nvSpPr>
        <p:spPr>
          <a:xfrm>
            <a:off x="182563" y="153352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ctrTitle"/>
          </p:nvPr>
        </p:nvSpPr>
        <p:spPr>
          <a:xfrm>
            <a:off x="755650" y="620713"/>
            <a:ext cx="7843838" cy="863600"/>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34988" y="1697038"/>
            <a:ext cx="8353425" cy="3671887"/>
          </a:xfrm>
        </p:spPr>
        <p:txBody>
          <a:bodyPr rtlCol="0">
            <a:normAutofit fontScale="25000" lnSpcReduction="20000"/>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r>
              <a:rPr lang="el-GR" sz="2600" b="1" dirty="0">
                <a:solidFill>
                  <a:srgbClr val="FF0000"/>
                </a:solidFill>
                <a:latin typeface="Times New Roman" pitchFamily="18" charset="0"/>
                <a:cs typeface="Times New Roman" pitchFamily="18" charset="0"/>
              </a:rPr>
              <a:t> </a:t>
            </a:r>
            <a:endParaRPr lang="en-US" sz="2600" b="1"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6400" b="1" u="sng" dirty="0">
              <a:solidFill>
                <a:srgbClr val="002060"/>
              </a:solidFill>
              <a:latin typeface="Times New Roman" pitchFamily="18" charset="0"/>
              <a:cs typeface="Times New Roman" pitchFamily="18" charset="0"/>
              <a:hlinkClick r:id="rId2"/>
            </a:endParaRPr>
          </a:p>
          <a:p>
            <a:pPr algn="l" eaLnBrk="1" fontAlgn="auto" hangingPunct="1">
              <a:spcAft>
                <a:spcPts val="0"/>
              </a:spcAft>
              <a:defRPr/>
            </a:pPr>
            <a:r>
              <a:rPr lang="el-GR" sz="6400" b="1" u="sng" dirty="0">
                <a:solidFill>
                  <a:srgbClr val="002060"/>
                </a:solidFill>
                <a:latin typeface="Times New Roman" pitchFamily="18" charset="0"/>
                <a:cs typeface="Times New Roman" pitchFamily="18" charset="0"/>
              </a:rPr>
              <a:t> </a:t>
            </a:r>
            <a:endParaRPr lang="el-GR" sz="6400" b="1" u="sng" dirty="0">
              <a:solidFill>
                <a:srgbClr val="002060"/>
              </a:solidFill>
              <a:cs typeface="Times New Roman" pitchFamily="18" charset="0"/>
            </a:endParaRPr>
          </a:p>
          <a:p>
            <a:pPr algn="l" eaLnBrk="1" fontAlgn="auto" hangingPunct="1">
              <a:spcAft>
                <a:spcPts val="0"/>
              </a:spcAft>
              <a:defRPr/>
            </a:pPr>
            <a:r>
              <a:rPr lang="el-GR" sz="6400" b="1" u="sng" dirty="0">
                <a:solidFill>
                  <a:srgbClr val="FF0000"/>
                </a:solidFill>
                <a:cs typeface="Times New Roman" pitchFamily="18" charset="0"/>
              </a:rPr>
              <a:t>  Στόχοι και Υπολογιστικός τρόπος σκέψης –Νέοι στόχοι των Α.Π</a:t>
            </a:r>
            <a:endParaRPr lang="el-GR" sz="6400" b="1" dirty="0">
              <a:solidFill>
                <a:srgbClr val="FF0000"/>
              </a:solidFill>
              <a:cs typeface="Times New Roman" pitchFamily="18" charset="0"/>
            </a:endParaRPr>
          </a:p>
          <a:p>
            <a:pPr algn="l" eaLnBrk="1" fontAlgn="auto" hangingPunct="1">
              <a:spcAft>
                <a:spcPts val="0"/>
              </a:spcAft>
              <a:defRPr/>
            </a:pPr>
            <a:r>
              <a:rPr lang="en-US" sz="6400" b="1" dirty="0">
                <a:solidFill>
                  <a:srgbClr val="002060"/>
                </a:solidFill>
                <a:cs typeface="Times New Roman" pitchFamily="18" charset="0"/>
              </a:rPr>
              <a:t> </a:t>
            </a:r>
            <a:endParaRPr lang="el-GR" sz="6400" b="1" dirty="0">
              <a:solidFill>
                <a:srgbClr val="002060"/>
              </a:solidFill>
              <a:cs typeface="Times New Roman" pitchFamily="18" charset="0"/>
            </a:endParaRPr>
          </a:p>
          <a:p>
            <a:pPr algn="l" eaLnBrk="1" fontAlgn="auto" hangingPunct="1">
              <a:spcAft>
                <a:spcPts val="0"/>
              </a:spcAft>
              <a:defRPr/>
            </a:pPr>
            <a:r>
              <a:rPr lang="el-GR" sz="6600" b="1" u="sng" dirty="0" err="1">
                <a:solidFill>
                  <a:srgbClr val="002060"/>
                </a:solidFill>
                <a:cs typeface="Times New Roman" panose="02020603050405020304" pitchFamily="18" charset="0"/>
              </a:rPr>
              <a:t>Computational</a:t>
            </a:r>
            <a:r>
              <a:rPr lang="el-GR" sz="6600" b="1" u="sng" dirty="0">
                <a:solidFill>
                  <a:srgbClr val="002060"/>
                </a:solidFill>
                <a:cs typeface="Times New Roman" panose="02020603050405020304" pitchFamily="18" charset="0"/>
              </a:rPr>
              <a:t> </a:t>
            </a:r>
            <a:r>
              <a:rPr lang="en-US" sz="6600" b="1" u="sng" dirty="0">
                <a:solidFill>
                  <a:srgbClr val="002060"/>
                </a:solidFill>
                <a:cs typeface="Times New Roman" panose="02020603050405020304" pitchFamily="18" charset="0"/>
              </a:rPr>
              <a:t>T</a:t>
            </a:r>
            <a:r>
              <a:rPr lang="el-GR" sz="6600" b="1" u="sng" dirty="0" err="1">
                <a:solidFill>
                  <a:srgbClr val="002060"/>
                </a:solidFill>
                <a:cs typeface="Times New Roman" panose="02020603050405020304" pitchFamily="18" charset="0"/>
              </a:rPr>
              <a:t>hinking</a:t>
            </a:r>
            <a:r>
              <a:rPr lang="el-GR" sz="6600" b="1" u="sng" dirty="0">
                <a:solidFill>
                  <a:srgbClr val="002060"/>
                </a:solidFill>
                <a:cs typeface="Times New Roman" panose="02020603050405020304" pitchFamily="18" charset="0"/>
              </a:rPr>
              <a:t> (CT</a:t>
            </a:r>
            <a:r>
              <a:rPr lang="el-GR" sz="6600" u="sng" dirty="0">
                <a:solidFill>
                  <a:srgbClr val="002060"/>
                </a:solidFill>
                <a:cs typeface="Times New Roman" panose="02020603050405020304" pitchFamily="18" charset="0"/>
              </a:rPr>
              <a:t>) </a:t>
            </a:r>
            <a:r>
              <a:rPr lang="en-US" sz="6600" u="sng" dirty="0">
                <a:solidFill>
                  <a:srgbClr val="002060"/>
                </a:solidFill>
                <a:cs typeface="Times New Roman" panose="02020603050405020304" pitchFamily="18" charset="0"/>
              </a:rPr>
              <a:t>–</a:t>
            </a:r>
            <a:r>
              <a:rPr lang="el-GR" sz="6600" u="sng" dirty="0">
                <a:solidFill>
                  <a:srgbClr val="002060"/>
                </a:solidFill>
                <a:cs typeface="Times New Roman" panose="02020603050405020304" pitchFamily="18" charset="0"/>
              </a:rPr>
              <a:t>Υπολογιστικός τρόπος σκέψης , </a:t>
            </a:r>
            <a:r>
              <a:rPr lang="el-GR" sz="6600" dirty="0">
                <a:solidFill>
                  <a:srgbClr val="002060"/>
                </a:solidFill>
                <a:cs typeface="Times New Roman" panose="02020603050405020304" pitchFamily="18" charset="0"/>
              </a:rPr>
              <a:t>είναι μια διαδικασία επίλυσης προβλήματος που περιλαμβάνει μεταξύ άλλων τα ακόλουθα χαρακτηριστικά:</a:t>
            </a:r>
            <a:br>
              <a:rPr lang="el-GR" sz="6600" dirty="0">
                <a:solidFill>
                  <a:srgbClr val="002060"/>
                </a:solidFill>
                <a:cs typeface="Times New Roman" panose="02020603050405020304" pitchFamily="18" charset="0"/>
              </a:rPr>
            </a:br>
            <a:r>
              <a:rPr lang="el-GR" sz="6600" b="1" u="sng" dirty="0">
                <a:solidFill>
                  <a:srgbClr val="002060"/>
                </a:solidFill>
                <a:cs typeface="Times New Roman" panose="02020603050405020304" pitchFamily="18" charset="0"/>
              </a:rPr>
              <a:t>Την διατύπωση  του προβλήματος </a:t>
            </a:r>
            <a:r>
              <a:rPr lang="el-GR" sz="6600" dirty="0">
                <a:solidFill>
                  <a:srgbClr val="002060"/>
                </a:solidFill>
                <a:cs typeface="Times New Roman" panose="02020603050405020304" pitchFamily="18" charset="0"/>
              </a:rPr>
              <a:t>με τέτοιο τρόπο ώστε να μας επιτρέπει τη χρήση του ΗΥ και άλλων εργαλείων </a:t>
            </a:r>
            <a:br>
              <a:rPr lang="el-GR" sz="6600" dirty="0">
                <a:solidFill>
                  <a:srgbClr val="002060"/>
                </a:solidFill>
                <a:cs typeface="Times New Roman" panose="02020603050405020304" pitchFamily="18" charset="0"/>
              </a:rPr>
            </a:br>
            <a:r>
              <a:rPr lang="el-GR" sz="6600" b="1" u="sng" dirty="0">
                <a:solidFill>
                  <a:srgbClr val="002060"/>
                </a:solidFill>
                <a:cs typeface="Times New Roman" panose="02020603050405020304" pitchFamily="18" charset="0"/>
              </a:rPr>
              <a:t>Την λογική οργάνωση και ανάλυση δεδομένων </a:t>
            </a:r>
            <a:r>
              <a:rPr lang="el-GR" sz="6600" dirty="0">
                <a:solidFill>
                  <a:srgbClr val="002060"/>
                </a:solidFill>
                <a:cs typeface="Times New Roman" panose="02020603050405020304" pitchFamily="18" charset="0"/>
              </a:rPr>
              <a:t/>
            </a:r>
            <a:br>
              <a:rPr lang="el-GR" sz="6600" dirty="0">
                <a:solidFill>
                  <a:srgbClr val="002060"/>
                </a:solidFill>
                <a:cs typeface="Times New Roman" panose="02020603050405020304" pitchFamily="18" charset="0"/>
              </a:rPr>
            </a:br>
            <a:r>
              <a:rPr lang="el-GR" sz="6600" b="1" u="sng" dirty="0">
                <a:solidFill>
                  <a:srgbClr val="002060"/>
                </a:solidFill>
                <a:cs typeface="Times New Roman" panose="02020603050405020304" pitchFamily="18" charset="0"/>
              </a:rPr>
              <a:t>Την αναπαράσταση των δεδομένων </a:t>
            </a:r>
            <a:r>
              <a:rPr lang="el-GR" sz="6600" dirty="0">
                <a:solidFill>
                  <a:srgbClr val="002060"/>
                </a:solidFill>
                <a:cs typeface="Times New Roman" panose="02020603050405020304" pitchFamily="18" charset="0"/>
              </a:rPr>
              <a:t>μέσω αφαιρετικών δομών όπως τα μοντέλα και οι προσομοιώσεις </a:t>
            </a:r>
            <a:br>
              <a:rPr lang="el-GR" sz="6600" dirty="0">
                <a:solidFill>
                  <a:srgbClr val="002060"/>
                </a:solidFill>
                <a:cs typeface="Times New Roman" panose="02020603050405020304" pitchFamily="18" charset="0"/>
              </a:rPr>
            </a:br>
            <a:r>
              <a:rPr lang="el-GR" sz="6600" b="1" u="sng" dirty="0">
                <a:solidFill>
                  <a:srgbClr val="002060"/>
                </a:solidFill>
                <a:cs typeface="Times New Roman" panose="02020603050405020304" pitchFamily="18" charset="0"/>
              </a:rPr>
              <a:t>Την αυτοματοποιημένη </a:t>
            </a:r>
            <a:r>
              <a:rPr lang="el-GR" sz="6600" dirty="0">
                <a:solidFill>
                  <a:srgbClr val="002060"/>
                </a:solidFill>
                <a:cs typeface="Times New Roman" panose="02020603050405020304" pitchFamily="18" charset="0"/>
              </a:rPr>
              <a:t>λύση των προβλημάτων μέσω της αλγοριθμικής σκέψης </a:t>
            </a:r>
            <a:br>
              <a:rPr lang="el-GR" sz="6600" dirty="0">
                <a:solidFill>
                  <a:srgbClr val="002060"/>
                </a:solidFill>
                <a:cs typeface="Times New Roman" panose="02020603050405020304" pitchFamily="18" charset="0"/>
              </a:rPr>
            </a:br>
            <a:r>
              <a:rPr lang="el-GR" sz="6600" b="1" u="sng" dirty="0">
                <a:solidFill>
                  <a:srgbClr val="002060"/>
                </a:solidFill>
                <a:cs typeface="Times New Roman" panose="02020603050405020304" pitchFamily="18" charset="0"/>
              </a:rPr>
              <a:t>Τον προσδιορισμό, ανάλυση και την υλοποίησης εναλλακτικών λύσεων </a:t>
            </a:r>
            <a:r>
              <a:rPr lang="el-GR" sz="6600" dirty="0">
                <a:solidFill>
                  <a:srgbClr val="002060"/>
                </a:solidFill>
                <a:cs typeface="Times New Roman" panose="02020603050405020304" pitchFamily="18" charset="0"/>
              </a:rPr>
              <a:t>και την αναζήτηση της βέλτιστης λύσης </a:t>
            </a:r>
            <a:br>
              <a:rPr lang="el-GR" sz="6600" dirty="0">
                <a:solidFill>
                  <a:srgbClr val="002060"/>
                </a:solidFill>
                <a:cs typeface="Times New Roman" panose="02020603050405020304" pitchFamily="18" charset="0"/>
              </a:rPr>
            </a:br>
            <a:r>
              <a:rPr lang="el-GR" sz="6600" b="1" u="sng" dirty="0">
                <a:solidFill>
                  <a:srgbClr val="002060"/>
                </a:solidFill>
                <a:cs typeface="Times New Roman" panose="02020603050405020304" pitchFamily="18" charset="0"/>
              </a:rPr>
              <a:t>Την γενίκευση και μεταφορά του προβλήματος </a:t>
            </a:r>
            <a:r>
              <a:rPr lang="el-GR" sz="6600" dirty="0">
                <a:solidFill>
                  <a:srgbClr val="002060"/>
                </a:solidFill>
                <a:cs typeface="Times New Roman" panose="02020603050405020304" pitchFamily="18" charset="0"/>
              </a:rPr>
              <a:t>προς επίλυση σε άλλες παρόμοιες καταστάσεις </a:t>
            </a:r>
            <a:br>
              <a:rPr lang="el-GR" sz="6600" dirty="0">
                <a:solidFill>
                  <a:srgbClr val="002060"/>
                </a:solidFill>
                <a:cs typeface="Times New Roman" panose="02020603050405020304" pitchFamily="18" charset="0"/>
              </a:rPr>
            </a:br>
            <a:r>
              <a:rPr lang="en-US" sz="6600" dirty="0">
                <a:solidFill>
                  <a:srgbClr val="FF0000"/>
                </a:solidFill>
              </a:rPr>
              <a:t> </a:t>
            </a:r>
            <a:endParaRPr lang="el-GR" sz="6400" b="1" dirty="0">
              <a:solidFill>
                <a:srgbClr val="002060"/>
              </a:solidFill>
              <a:cs typeface="Times New Roman" pitchFamily="18" charset="0"/>
            </a:endParaRPr>
          </a:p>
          <a:p>
            <a:pPr algn="l" eaLnBrk="1" fontAlgn="auto" hangingPunct="1">
              <a:spcAft>
                <a:spcPts val="0"/>
              </a:spcAft>
              <a:buFontTx/>
              <a:buChar char="•"/>
              <a:defRPr/>
            </a:pPr>
            <a:endParaRPr lang="el-GR" sz="26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1800" dirty="0">
              <a:solidFill>
                <a:srgbClr val="7030A0"/>
              </a:solidFill>
              <a:latin typeface="Times New Roman" pitchFamily="18" charset="0"/>
              <a:cs typeface="Times New Roman" pitchFamily="18" charset="0"/>
            </a:endParaRPr>
          </a:p>
          <a:p>
            <a:pPr eaLnBrk="1" fontAlgn="auto" hangingPunct="1">
              <a:spcAft>
                <a:spcPts val="0"/>
              </a:spcAft>
              <a:defRPr/>
            </a:pPr>
            <a:r>
              <a:rPr lang="el-GR" sz="1800" b="1" dirty="0">
                <a:solidFill>
                  <a:srgbClr val="7030A0"/>
                </a:solidFill>
                <a:latin typeface="Times New Roman" pitchFamily="18" charset="0"/>
                <a:cs typeface="Times New Roman" pitchFamily="18" charset="0"/>
              </a:rPr>
              <a:t> </a:t>
            </a:r>
            <a:endParaRPr lang="en-GB" sz="1800" b="1" dirty="0">
              <a:solidFill>
                <a:srgbClr val="7030A0"/>
              </a:solidFill>
              <a:latin typeface="Times New Roman" pitchFamily="18" charset="0"/>
              <a:cs typeface="Times New Roman" pitchFamily="18" charset="0"/>
            </a:endParaRPr>
          </a:p>
          <a:p>
            <a:pPr eaLnBrk="1" fontAlgn="auto" hangingPunct="1">
              <a:spcAft>
                <a:spcPts val="0"/>
              </a:spcAft>
              <a:defRPr/>
            </a:pPr>
            <a:endParaRPr lang="en-GB" b="1" dirty="0">
              <a:solidFill>
                <a:srgbClr val="FF0000"/>
              </a:solidFill>
            </a:endParaRPr>
          </a:p>
          <a:p>
            <a:pPr eaLnBrk="1" fontAlgn="auto" hangingPunct="1">
              <a:spcAft>
                <a:spcPts val="0"/>
              </a:spcAft>
              <a:defRPr/>
            </a:pPr>
            <a:r>
              <a:rPr lang="en-GB" b="1" dirty="0">
                <a:solidFill>
                  <a:srgbClr val="FF0000"/>
                </a:solidFill>
              </a:rPr>
              <a:t> </a:t>
            </a:r>
            <a:endParaRPr lang="en-GB" b="1" dirty="0"/>
          </a:p>
        </p:txBody>
      </p:sp>
      <p:sp>
        <p:nvSpPr>
          <p:cNvPr id="4" name="Rectangle 4"/>
          <p:cNvSpPr/>
          <p:nvPr/>
        </p:nvSpPr>
        <p:spPr>
          <a:xfrm>
            <a:off x="157163" y="346075"/>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55650" y="18081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Rectangle 4"/>
          <p:cNvSpPr/>
          <p:nvPr/>
        </p:nvSpPr>
        <p:spPr>
          <a:xfrm>
            <a:off x="182563" y="153352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ctrTitle"/>
          </p:nvPr>
        </p:nvSpPr>
        <p:spPr>
          <a:xfrm>
            <a:off x="755650" y="620713"/>
            <a:ext cx="7843838" cy="863600"/>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34988" y="1697038"/>
            <a:ext cx="8353425" cy="3671887"/>
          </a:xfrm>
        </p:spPr>
        <p:txBody>
          <a:bodyPr rtlCol="0">
            <a:normAutofit fontScale="25000" lnSpcReduction="20000"/>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r>
              <a:rPr lang="el-GR" sz="2600" b="1" dirty="0">
                <a:solidFill>
                  <a:srgbClr val="FF0000"/>
                </a:solidFill>
                <a:latin typeface="Times New Roman" pitchFamily="18" charset="0"/>
                <a:cs typeface="Times New Roman" pitchFamily="18" charset="0"/>
              </a:rPr>
              <a:t> </a:t>
            </a:r>
            <a:endParaRPr lang="en-US" sz="2600" b="1"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6400" b="1" u="sng" dirty="0">
              <a:solidFill>
                <a:srgbClr val="002060"/>
              </a:solidFill>
              <a:latin typeface="Times New Roman" pitchFamily="18" charset="0"/>
              <a:cs typeface="Times New Roman" pitchFamily="18" charset="0"/>
              <a:hlinkClick r:id="rId2"/>
            </a:endParaRPr>
          </a:p>
          <a:p>
            <a:pPr algn="l" eaLnBrk="1" fontAlgn="auto" hangingPunct="1">
              <a:spcAft>
                <a:spcPts val="0"/>
              </a:spcAft>
              <a:defRPr/>
            </a:pPr>
            <a:r>
              <a:rPr lang="el-GR" sz="6400" b="1" u="sng" dirty="0">
                <a:solidFill>
                  <a:srgbClr val="002060"/>
                </a:solidFill>
                <a:cs typeface="Times New Roman" pitchFamily="18" charset="0"/>
              </a:rPr>
              <a:t> </a:t>
            </a:r>
            <a:r>
              <a:rPr lang="el-GR" sz="6400" dirty="0">
                <a:solidFill>
                  <a:srgbClr val="002060"/>
                </a:solidFill>
                <a:cs typeface="Times New Roman" panose="02020603050405020304" pitchFamily="18" charset="0"/>
              </a:rPr>
              <a:t>Σύμφωνα με την Wing (2006), η Υπολογιστική Σκέψη (Υ.Σ.) είναι μια βασική δεξιότητα που πρέπει να έχουν οι εκπαιδευόμενοι συμπληρωματικά με τις άλλες τρεις βασικές δεξιότητες, την ανάγνωση, τη γραφή και την αριθμητική. </a:t>
            </a:r>
            <a:r>
              <a:rPr lang="el-GR" sz="6400" dirty="0">
                <a:solidFill>
                  <a:srgbClr val="FF0000"/>
                </a:solidFill>
                <a:cs typeface="Times New Roman" panose="02020603050405020304" pitchFamily="18" charset="0"/>
              </a:rPr>
              <a:t>Η Υ.Σ. περιλαμβάνει την επίλυση προβλήματος, το σχεδιασμό συστημάτων και την κατανόηση της ανθρώπινης συμπεριφοράς, βασιζόμενη σε έννοιες που είναι πολύ σημαντικές για την Ε.Υ</a:t>
            </a:r>
            <a:r>
              <a:rPr lang="el-GR" sz="6400" dirty="0">
                <a:solidFill>
                  <a:srgbClr val="002060"/>
                </a:solidFill>
                <a:cs typeface="Times New Roman" panose="02020603050405020304" pitchFamily="18" charset="0"/>
              </a:rPr>
              <a:t>. Μετά την Wing πολλοί ερευνητές έκαναν προσπάθειες ενός πληρέστερου προσδιορισμού της Υ.Σ. και πιο συγκεκριμένα για την διασύνδεσή της με γνωστικά αντικείμενα. Στην Εικόνα παρουσιάζουμε συνοπτικά τις πέντε κύριες διαστάσεις της υπολογιστικής σκέψης. Επίσης, παραθέτουμε μια συνεκτική εικόνα από το BBC </a:t>
            </a:r>
            <a:r>
              <a:rPr lang="el-GR" sz="6400" u="sng" dirty="0">
                <a:cs typeface="Times New Roman" panose="02020603050405020304" pitchFamily="18" charset="0"/>
                <a:hlinkClick r:id="rId3"/>
              </a:rPr>
              <a:t>http://www.bbc.co.uk/education/guides/zp92mp3/revision</a:t>
            </a:r>
            <a:r>
              <a:rPr lang="el-GR" sz="6400" dirty="0">
                <a:cs typeface="Times New Roman" panose="02020603050405020304" pitchFamily="18" charset="0"/>
              </a:rPr>
              <a:t> </a:t>
            </a:r>
            <a:r>
              <a:rPr lang="el-GR" sz="6400" dirty="0">
                <a:latin typeface="Times New Roman" panose="02020603050405020304" pitchFamily="18" charset="0"/>
                <a:cs typeface="Times New Roman" panose="02020603050405020304" pitchFamily="18" charset="0"/>
              </a:rPr>
              <a:t>ως πρακτικό οδηγό- για την Υ.Σ. (</a:t>
            </a:r>
            <a:r>
              <a:rPr lang="en-US" sz="6400" dirty="0">
                <a:latin typeface="Times New Roman" panose="02020603050405020304" pitchFamily="18" charset="0"/>
                <a:cs typeface="Times New Roman" panose="02020603050405020304" pitchFamily="18" charset="0"/>
              </a:rPr>
              <a:t>Psycharis</a:t>
            </a:r>
            <a:r>
              <a:rPr lang="el-GR" sz="6400" dirty="0">
                <a:latin typeface="Times New Roman" panose="02020603050405020304" pitchFamily="18" charset="0"/>
                <a:cs typeface="Times New Roman" panose="02020603050405020304" pitchFamily="18" charset="0"/>
              </a:rPr>
              <a:t>, 2018).</a:t>
            </a:r>
            <a:r>
              <a:rPr lang="el-GR" sz="1600" dirty="0"/>
              <a:t> </a:t>
            </a:r>
            <a:r>
              <a:rPr lang="en-US" sz="6400" dirty="0">
                <a:solidFill>
                  <a:srgbClr val="002060"/>
                </a:solidFill>
                <a:latin typeface="Times New Roman" panose="02020603050405020304" pitchFamily="18" charset="0"/>
                <a:cs typeface="Times New Roman" panose="02020603050405020304" pitchFamily="18" charset="0"/>
              </a:rPr>
              <a:t> </a:t>
            </a:r>
            <a:r>
              <a:rPr lang="el-GR" sz="4400" dirty="0">
                <a:solidFill>
                  <a:srgbClr val="002060"/>
                </a:solidFill>
                <a:latin typeface="Times New Roman" panose="02020603050405020304" pitchFamily="18" charset="0"/>
                <a:cs typeface="Times New Roman" panose="02020603050405020304" pitchFamily="18" charset="0"/>
              </a:rPr>
              <a:t>(</a:t>
            </a:r>
            <a:r>
              <a:rPr lang="en-US" sz="4400" dirty="0">
                <a:latin typeface="Times New Roman" panose="02020603050405020304" pitchFamily="18" charset="0"/>
                <a:cs typeface="Times New Roman" panose="02020603050405020304" pitchFamily="18" charset="0"/>
              </a:rPr>
              <a:t>Cansu S. K., Cansu F.K (2019), An overview of Computational Thinking, International Journal of Computer Science Education in Schools</a:t>
            </a:r>
            <a:endParaRPr lang="el-GR" sz="4400" dirty="0">
              <a:solidFill>
                <a:srgbClr val="002060"/>
              </a:solidFill>
              <a:latin typeface="Times New Roman" panose="02020603050405020304" pitchFamily="18" charset="0"/>
              <a:cs typeface="Times New Roman" panose="02020603050405020304" pitchFamily="18" charset="0"/>
            </a:endParaRPr>
          </a:p>
          <a:p>
            <a:pPr algn="l" eaLnBrk="1" fontAlgn="auto" hangingPunct="1">
              <a:spcAft>
                <a:spcPts val="0"/>
              </a:spcAft>
              <a:defRPr/>
            </a:pPr>
            <a:endParaRPr lang="el-GR" sz="6400" b="1" u="sng"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6400" b="1" u="sng" dirty="0">
                <a:solidFill>
                  <a:srgbClr val="FF0000"/>
                </a:solidFill>
                <a:latin typeface="Times New Roman" pitchFamily="18" charset="0"/>
                <a:cs typeface="Times New Roman" pitchFamily="18" charset="0"/>
              </a:rPr>
              <a:t>   </a:t>
            </a:r>
            <a:endParaRPr lang="el-GR" sz="6400" b="1"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6400" b="1"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6400" b="1" dirty="0">
                <a:solidFill>
                  <a:srgbClr val="002060"/>
                </a:solidFill>
                <a:latin typeface="Times New Roman" pitchFamily="18" charset="0"/>
                <a:cs typeface="Times New Roman" pitchFamily="18" charset="0"/>
              </a:rPr>
              <a:t> </a:t>
            </a:r>
          </a:p>
          <a:p>
            <a:pPr algn="l" eaLnBrk="1" fontAlgn="auto" hangingPunct="1">
              <a:spcAft>
                <a:spcPts val="0"/>
              </a:spcAft>
              <a:defRPr/>
            </a:pPr>
            <a:r>
              <a:rPr lang="en-US" sz="6400" b="1" dirty="0">
                <a:solidFill>
                  <a:srgbClr val="002060"/>
                </a:solidFill>
                <a:latin typeface="Times New Roman" pitchFamily="18" charset="0"/>
                <a:cs typeface="Times New Roman" pitchFamily="18" charset="0"/>
              </a:rPr>
              <a:t> </a:t>
            </a:r>
            <a:r>
              <a:rPr lang="el-GR" sz="6400" b="1" dirty="0">
                <a:solidFill>
                  <a:srgbClr val="002060"/>
                </a:solidFill>
                <a:latin typeface="Times New Roman" pitchFamily="18" charset="0"/>
                <a:cs typeface="Times New Roman" pitchFamily="18" charset="0"/>
              </a:rPr>
              <a:t> </a:t>
            </a:r>
          </a:p>
          <a:p>
            <a:pPr algn="l" eaLnBrk="1" fontAlgn="auto" hangingPunct="1">
              <a:spcAft>
                <a:spcPts val="0"/>
              </a:spcAft>
              <a:buFontTx/>
              <a:buChar char="•"/>
              <a:defRPr/>
            </a:pPr>
            <a:endParaRPr lang="el-GR" sz="26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1800" dirty="0">
              <a:solidFill>
                <a:srgbClr val="7030A0"/>
              </a:solidFill>
              <a:latin typeface="Times New Roman" pitchFamily="18" charset="0"/>
              <a:cs typeface="Times New Roman" pitchFamily="18" charset="0"/>
            </a:endParaRPr>
          </a:p>
          <a:p>
            <a:pPr eaLnBrk="1" fontAlgn="auto" hangingPunct="1">
              <a:spcAft>
                <a:spcPts val="0"/>
              </a:spcAft>
              <a:defRPr/>
            </a:pPr>
            <a:r>
              <a:rPr lang="el-GR" sz="1800" b="1" dirty="0">
                <a:solidFill>
                  <a:srgbClr val="7030A0"/>
                </a:solidFill>
                <a:latin typeface="Times New Roman" pitchFamily="18" charset="0"/>
                <a:cs typeface="Times New Roman" pitchFamily="18" charset="0"/>
              </a:rPr>
              <a:t> </a:t>
            </a:r>
            <a:endParaRPr lang="en-GB" sz="1800" b="1" dirty="0">
              <a:solidFill>
                <a:srgbClr val="7030A0"/>
              </a:solidFill>
              <a:latin typeface="Times New Roman" pitchFamily="18" charset="0"/>
              <a:cs typeface="Times New Roman" pitchFamily="18" charset="0"/>
            </a:endParaRPr>
          </a:p>
          <a:p>
            <a:pPr eaLnBrk="1" fontAlgn="auto" hangingPunct="1">
              <a:spcAft>
                <a:spcPts val="0"/>
              </a:spcAft>
              <a:defRPr/>
            </a:pPr>
            <a:endParaRPr lang="en-GB" b="1" dirty="0">
              <a:solidFill>
                <a:srgbClr val="FF0000"/>
              </a:solidFill>
            </a:endParaRPr>
          </a:p>
          <a:p>
            <a:pPr eaLnBrk="1" fontAlgn="auto" hangingPunct="1">
              <a:spcAft>
                <a:spcPts val="0"/>
              </a:spcAft>
              <a:defRPr/>
            </a:pPr>
            <a:r>
              <a:rPr lang="en-GB" b="1" dirty="0">
                <a:solidFill>
                  <a:srgbClr val="FF0000"/>
                </a:solidFill>
              </a:rPr>
              <a:t> </a:t>
            </a:r>
            <a:endParaRPr lang="en-GB" b="1" dirty="0"/>
          </a:p>
        </p:txBody>
      </p:sp>
      <p:sp>
        <p:nvSpPr>
          <p:cNvPr id="4" name="Rectangle 4"/>
          <p:cNvSpPr/>
          <p:nvPr/>
        </p:nvSpPr>
        <p:spPr>
          <a:xfrm>
            <a:off x="157163" y="3238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55650" y="18081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4342" name="Εικόνα 5"/>
          <p:cNvPicPr>
            <a:picLocks noChangeAspect="1" noChangeArrowheads="1"/>
          </p:cNvPicPr>
          <p:nvPr/>
        </p:nvPicPr>
        <p:blipFill>
          <a:blip r:embed="rId4">
            <a:lum bright="-50000"/>
            <a:extLst>
              <a:ext uri="{28A0092B-C50C-407E-A947-70E740481C1C}">
                <a14:useLocalDpi xmlns:a14="http://schemas.microsoft.com/office/drawing/2010/main" val="0"/>
              </a:ext>
            </a:extLst>
          </a:blip>
          <a:srcRect l="31537" t="33691" r="39120" b="25272"/>
          <a:stretch>
            <a:fillRect/>
          </a:stretch>
        </p:blipFill>
        <p:spPr bwMode="auto">
          <a:xfrm>
            <a:off x="912813" y="4264025"/>
            <a:ext cx="28225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Εικόνα 6"/>
          <p:cNvPicPr>
            <a:picLocks noChangeAspect="1" noChangeArrowheads="1"/>
          </p:cNvPicPr>
          <p:nvPr/>
        </p:nvPicPr>
        <p:blipFill>
          <a:blip r:embed="rId5">
            <a:lum bright="-50000"/>
            <a:extLst>
              <a:ext uri="{28A0092B-C50C-407E-A947-70E740481C1C}">
                <a14:useLocalDpi xmlns:a14="http://schemas.microsoft.com/office/drawing/2010/main" val="0"/>
              </a:ext>
            </a:extLst>
          </a:blip>
          <a:srcRect/>
          <a:stretch>
            <a:fillRect/>
          </a:stretch>
        </p:blipFill>
        <p:spPr bwMode="auto">
          <a:xfrm>
            <a:off x="4211638" y="4240213"/>
            <a:ext cx="2757487"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p:nvPr/>
        </p:nvSpPr>
        <p:spPr>
          <a:xfrm>
            <a:off x="182563" y="153352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ctrTitle"/>
          </p:nvPr>
        </p:nvSpPr>
        <p:spPr>
          <a:xfrm>
            <a:off x="755650" y="620713"/>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34988" y="1697038"/>
            <a:ext cx="8353425" cy="3671887"/>
          </a:xfrm>
        </p:spPr>
        <p:txBody>
          <a:bodyPr rtlCol="0">
            <a:normAutofit fontScale="25000" lnSpcReduction="20000"/>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r>
              <a:rPr lang="el-GR" sz="2600" b="1" dirty="0">
                <a:solidFill>
                  <a:srgbClr val="FF0000"/>
                </a:solidFill>
                <a:latin typeface="Times New Roman" pitchFamily="18" charset="0"/>
                <a:cs typeface="Times New Roman" pitchFamily="18" charset="0"/>
              </a:rPr>
              <a:t> </a:t>
            </a:r>
            <a:endParaRPr lang="en-US" sz="2600" b="1"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6400" b="1" u="sng" dirty="0">
              <a:solidFill>
                <a:srgbClr val="002060"/>
              </a:solidFill>
              <a:latin typeface="Times New Roman" pitchFamily="18" charset="0"/>
              <a:cs typeface="Times New Roman" pitchFamily="18" charset="0"/>
              <a:hlinkClick r:id="rId2"/>
            </a:endParaRPr>
          </a:p>
          <a:p>
            <a:pPr algn="l" eaLnBrk="1" fontAlgn="auto" hangingPunct="1">
              <a:spcAft>
                <a:spcPts val="0"/>
              </a:spcAft>
              <a:defRPr/>
            </a:pPr>
            <a:endParaRPr lang="el-GR" sz="6600" dirty="0">
              <a:solidFill>
                <a:srgbClr val="002060"/>
              </a:solidFill>
            </a:endParaRPr>
          </a:p>
          <a:p>
            <a:pPr algn="l" eaLnBrk="1" fontAlgn="auto" hangingPunct="1">
              <a:spcAft>
                <a:spcPts val="0"/>
              </a:spcAft>
              <a:defRPr/>
            </a:pPr>
            <a:r>
              <a:rPr lang="el-GR" sz="6400" dirty="0">
                <a:solidFill>
                  <a:srgbClr val="002060"/>
                </a:solidFill>
              </a:rPr>
              <a:t>Στην πρόταση της (CSTA-Computer Science </a:t>
            </a:r>
            <a:r>
              <a:rPr lang="el-GR" sz="6400" dirty="0" err="1">
                <a:solidFill>
                  <a:srgbClr val="002060"/>
                </a:solidFill>
              </a:rPr>
              <a:t>Standards</a:t>
            </a:r>
            <a:r>
              <a:rPr lang="el-GR" sz="6400" dirty="0">
                <a:solidFill>
                  <a:srgbClr val="002060"/>
                </a:solidFill>
              </a:rPr>
              <a:t>, </a:t>
            </a:r>
            <a:r>
              <a:rPr lang="el-GR" sz="6400" u="sng" dirty="0">
                <a:solidFill>
                  <a:srgbClr val="002060"/>
                </a:solidFill>
                <a:hlinkClick r:id="rId3"/>
              </a:rPr>
              <a:t>https://www.csteachers.org/page/CSTA_Standards</a:t>
            </a:r>
            <a:r>
              <a:rPr lang="el-GR" sz="6400" dirty="0">
                <a:solidFill>
                  <a:srgbClr val="002060"/>
                </a:solidFill>
              </a:rPr>
              <a:t> 2016) για την Ε.Υ. στην Πρωτοβάθμια και Δευτεροβάθμια Εκπαίδευση γίνεται εμφατικά αναφορά στην Υπολογιστική Σκέψη. H Υπολογιστική Σκέψη μπορεί να αξιοποιηθεί σε όλες τις επιστήμες για την επίλυση προβλημάτων-κατά την </a:t>
            </a:r>
            <a:r>
              <a:rPr lang="en-US" sz="6400" dirty="0">
                <a:solidFill>
                  <a:srgbClr val="002060"/>
                </a:solidFill>
              </a:rPr>
              <a:t>CSTA</a:t>
            </a:r>
            <a:r>
              <a:rPr lang="el-GR" sz="6400" dirty="0">
                <a:solidFill>
                  <a:srgbClr val="002060"/>
                </a:solidFill>
              </a:rPr>
              <a:t>-</a:t>
            </a:r>
            <a:r>
              <a:rPr lang="en-US" sz="6400" dirty="0">
                <a:solidFill>
                  <a:srgbClr val="002060"/>
                </a:solidFill>
              </a:rPr>
              <a:t> </a:t>
            </a:r>
            <a:r>
              <a:rPr lang="el-GR" sz="6400" dirty="0">
                <a:solidFill>
                  <a:srgbClr val="002060"/>
                </a:solidFill>
              </a:rPr>
              <a:t> </a:t>
            </a:r>
          </a:p>
          <a:p>
            <a:pPr algn="l" eaLnBrk="1" fontAlgn="auto" hangingPunct="1">
              <a:spcAft>
                <a:spcPts val="0"/>
              </a:spcAft>
              <a:defRPr/>
            </a:pPr>
            <a:endParaRPr lang="el-GR" sz="6400" dirty="0">
              <a:solidFill>
                <a:srgbClr val="002060"/>
              </a:solidFill>
            </a:endParaRPr>
          </a:p>
          <a:p>
            <a:pPr algn="l" eaLnBrk="1" fontAlgn="auto" hangingPunct="1">
              <a:spcAft>
                <a:spcPts val="0"/>
              </a:spcAft>
              <a:defRPr/>
            </a:pPr>
            <a:r>
              <a:rPr lang="el-GR" sz="6400" dirty="0">
                <a:solidFill>
                  <a:srgbClr val="FF0000"/>
                </a:solidFill>
              </a:rPr>
              <a:t>η Υ.Σ. θεωρείται μέθοδος επίλυσης </a:t>
            </a:r>
            <a:r>
              <a:rPr lang="el-GR" sz="6400" dirty="0" smtClean="0">
                <a:solidFill>
                  <a:srgbClr val="FF0000"/>
                </a:solidFill>
              </a:rPr>
              <a:t>προβλήματος </a:t>
            </a:r>
            <a:r>
              <a:rPr lang="el-GR" sz="6400" dirty="0">
                <a:solidFill>
                  <a:srgbClr val="002060"/>
                </a:solidFill>
              </a:rPr>
              <a:t>,</a:t>
            </a:r>
          </a:p>
          <a:p>
            <a:pPr algn="l" eaLnBrk="1" fontAlgn="auto" hangingPunct="1">
              <a:spcAft>
                <a:spcPts val="0"/>
              </a:spcAft>
              <a:defRPr/>
            </a:pPr>
            <a:endParaRPr lang="el-GR" sz="6400" dirty="0">
              <a:solidFill>
                <a:srgbClr val="002060"/>
              </a:solidFill>
            </a:endParaRPr>
          </a:p>
          <a:p>
            <a:pPr algn="l" eaLnBrk="1" fontAlgn="auto" hangingPunct="1">
              <a:spcAft>
                <a:spcPts val="0"/>
              </a:spcAft>
              <a:defRPr/>
            </a:pPr>
            <a:r>
              <a:rPr lang="el-GR" sz="6400" dirty="0" smtClean="0">
                <a:solidFill>
                  <a:srgbClr val="002060"/>
                </a:solidFill>
              </a:rPr>
              <a:t>το </a:t>
            </a:r>
            <a:r>
              <a:rPr lang="el-GR" sz="6400" dirty="0">
                <a:solidFill>
                  <a:srgbClr val="002060"/>
                </a:solidFill>
              </a:rPr>
              <a:t>σχεδιασμό συστημάτων, τη δημιουργία νέας γνώσης και την κατανόηση των λειτουργιών και των περιορισμών των υπολογιστικών συστημάτων ΣΕ </a:t>
            </a:r>
            <a:r>
              <a:rPr lang="el-GR" sz="6400" dirty="0" smtClean="0">
                <a:solidFill>
                  <a:srgbClr val="002060"/>
                </a:solidFill>
              </a:rPr>
              <a:t>ΚΆΘΕ γνωστική περιοχή.</a:t>
            </a:r>
            <a:endParaRPr lang="en-US" altLang="el-GR" sz="6400" b="1" i="1" dirty="0">
              <a:solidFill>
                <a:srgbClr val="002060"/>
              </a:solidFill>
              <a:cs typeface="Times New Roman" panose="02020603050405020304" pitchFamily="18" charset="0"/>
            </a:endParaRPr>
          </a:p>
          <a:p>
            <a:pPr algn="l" eaLnBrk="1" fontAlgn="auto" hangingPunct="1">
              <a:spcAft>
                <a:spcPts val="0"/>
              </a:spcAft>
              <a:defRPr/>
            </a:pPr>
            <a:endParaRPr lang="el-GR" sz="6400" b="1" u="sng" dirty="0">
              <a:solidFill>
                <a:srgbClr val="002060"/>
              </a:solidFill>
              <a:cs typeface="Times New Roman" pitchFamily="18" charset="0"/>
            </a:endParaRPr>
          </a:p>
          <a:p>
            <a:pPr algn="l" eaLnBrk="1" fontAlgn="auto" hangingPunct="1">
              <a:spcAft>
                <a:spcPts val="0"/>
              </a:spcAft>
              <a:defRPr/>
            </a:pPr>
            <a:r>
              <a:rPr lang="el-GR" sz="6400" b="1" u="sng" dirty="0">
                <a:solidFill>
                  <a:srgbClr val="002060"/>
                </a:solidFill>
                <a:cs typeface="Times New Roman" pitchFamily="18" charset="0"/>
              </a:rPr>
              <a:t> </a:t>
            </a:r>
            <a:endParaRPr lang="el-GR" sz="6400" b="1" dirty="0">
              <a:solidFill>
                <a:srgbClr val="002060"/>
              </a:solidFill>
              <a:cs typeface="Times New Roman" pitchFamily="18" charset="0"/>
            </a:endParaRPr>
          </a:p>
          <a:p>
            <a:pPr algn="l" eaLnBrk="1" fontAlgn="auto" hangingPunct="1">
              <a:spcAft>
                <a:spcPts val="0"/>
              </a:spcAft>
              <a:buFontTx/>
              <a:buChar char="•"/>
              <a:defRPr/>
            </a:pPr>
            <a:endParaRPr lang="el-GR" sz="26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1800" dirty="0">
              <a:solidFill>
                <a:srgbClr val="7030A0"/>
              </a:solidFill>
              <a:latin typeface="Times New Roman" pitchFamily="18" charset="0"/>
              <a:cs typeface="Times New Roman" pitchFamily="18" charset="0"/>
            </a:endParaRPr>
          </a:p>
          <a:p>
            <a:pPr eaLnBrk="1" fontAlgn="auto" hangingPunct="1">
              <a:spcAft>
                <a:spcPts val="0"/>
              </a:spcAft>
              <a:defRPr/>
            </a:pPr>
            <a:r>
              <a:rPr lang="el-GR" sz="1800" b="1" dirty="0">
                <a:solidFill>
                  <a:srgbClr val="7030A0"/>
                </a:solidFill>
                <a:latin typeface="Times New Roman" pitchFamily="18" charset="0"/>
                <a:cs typeface="Times New Roman" pitchFamily="18" charset="0"/>
              </a:rPr>
              <a:t> </a:t>
            </a:r>
            <a:endParaRPr lang="en-GB" b="1" dirty="0">
              <a:solidFill>
                <a:srgbClr val="FF0000"/>
              </a:solidFill>
            </a:endParaRPr>
          </a:p>
          <a:p>
            <a:pPr eaLnBrk="1" fontAlgn="auto" hangingPunct="1">
              <a:spcAft>
                <a:spcPts val="0"/>
              </a:spcAft>
              <a:defRPr/>
            </a:pPr>
            <a:endParaRPr lang="en-GB" b="1" dirty="0">
              <a:solidFill>
                <a:srgbClr val="FF0000"/>
              </a:solidFill>
            </a:endParaRPr>
          </a:p>
          <a:p>
            <a:pPr eaLnBrk="1" fontAlgn="auto" hangingPunct="1">
              <a:spcAft>
                <a:spcPts val="0"/>
              </a:spcAft>
              <a:defRPr/>
            </a:pPr>
            <a:endParaRPr lang="en-GB" b="1" dirty="0">
              <a:solidFill>
                <a:srgbClr val="FF0000"/>
              </a:solidFill>
            </a:endParaRPr>
          </a:p>
          <a:p>
            <a:pPr eaLnBrk="1" fontAlgn="auto" hangingPunct="1">
              <a:spcAft>
                <a:spcPts val="0"/>
              </a:spcAft>
              <a:defRPr/>
            </a:pPr>
            <a:endParaRPr lang="en-GB" b="1" dirty="0">
              <a:solidFill>
                <a:srgbClr val="FF0000"/>
              </a:solidFill>
            </a:endParaRPr>
          </a:p>
          <a:p>
            <a:pPr eaLnBrk="1" fontAlgn="auto" hangingPunct="1">
              <a:spcAft>
                <a:spcPts val="0"/>
              </a:spcAft>
              <a:defRPr/>
            </a:pPr>
            <a:endParaRPr lang="en-GB" b="1" dirty="0"/>
          </a:p>
        </p:txBody>
      </p:sp>
      <p:sp>
        <p:nvSpPr>
          <p:cNvPr id="4" name="Rectangle 4"/>
          <p:cNvSpPr/>
          <p:nvPr/>
        </p:nvSpPr>
        <p:spPr>
          <a:xfrm>
            <a:off x="157163" y="2730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98538" y="13033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5366"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7" name="Rectangle 4"/>
          <p:cNvSpPr/>
          <p:nvPr/>
        </p:nvSpPr>
        <p:spPr>
          <a:xfrm>
            <a:off x="157163" y="14335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bject 2"/>
          <p:cNvSpPr>
            <a:spLocks/>
          </p:cNvSpPr>
          <p:nvPr/>
        </p:nvSpPr>
        <p:spPr bwMode="auto">
          <a:xfrm>
            <a:off x="1020763" y="731838"/>
            <a:ext cx="7954962" cy="142875"/>
          </a:xfrm>
          <a:custGeom>
            <a:avLst/>
            <a:gdLst>
              <a:gd name="T0" fmla="*/ 0 w 7955280"/>
              <a:gd name="T1" fmla="*/ 73005 h 143510"/>
              <a:gd name="T2" fmla="*/ 7907041 w 7955280"/>
              <a:gd name="T3" fmla="*/ 73005 h 143510"/>
              <a:gd name="T4" fmla="*/ 7907041 w 7955280"/>
              <a:gd name="T5" fmla="*/ 0 h 143510"/>
              <a:gd name="T6" fmla="*/ 0 w 7955280"/>
              <a:gd name="T7" fmla="*/ 0 h 143510"/>
              <a:gd name="T8" fmla="*/ 0 w 7955280"/>
              <a:gd name="T9" fmla="*/ 73005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16387" name="object 4"/>
          <p:cNvSpPr>
            <a:spLocks noChangeArrowheads="1"/>
          </p:cNvSpPr>
          <p:nvPr/>
        </p:nvSpPr>
        <p:spPr bwMode="auto">
          <a:xfrm>
            <a:off x="134938" y="300038"/>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16388" name="object 6"/>
          <p:cNvSpPr>
            <a:spLocks noChangeArrowheads="1"/>
          </p:cNvSpPr>
          <p:nvPr/>
        </p:nvSpPr>
        <p:spPr bwMode="auto">
          <a:xfrm>
            <a:off x="134938" y="162083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16389"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16390" name="Ορθογώνιο 2"/>
          <p:cNvSpPr>
            <a:spLocks noChangeArrowheads="1"/>
          </p:cNvSpPr>
          <p:nvPr/>
        </p:nvSpPr>
        <p:spPr bwMode="auto">
          <a:xfrm>
            <a:off x="857250" y="2214563"/>
            <a:ext cx="7343775"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a:buFontTx/>
              <a:buNone/>
            </a:pP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r>
              <a:rPr lang="en-US" altLang="el-GR" sz="1400" i="1">
                <a:solidFill>
                  <a:srgbClr val="002060"/>
                </a:solidFill>
                <a:latin typeface="Times New Roman" panose="02020603050405020304" pitchFamily="18" charset="0"/>
                <a:cs typeface="Times New Roman" panose="02020603050405020304" pitchFamily="18" charset="0"/>
              </a:rPr>
              <a:t>Brennan K, Resnick M (2012). New frameworks for studying and assessing the development of computational thinking. Presented at the American Education Researcher Association, Vancouver, Canada.</a:t>
            </a:r>
            <a:endParaRPr lang="el-GR" altLang="el-GR" sz="1400" i="1">
              <a:solidFill>
                <a:srgbClr val="002060"/>
              </a:solidFill>
              <a:latin typeface="Times New Roman" panose="02020603050405020304" pitchFamily="18" charset="0"/>
              <a:cs typeface="Times New Roman" panose="02020603050405020304" pitchFamily="18" charset="0"/>
            </a:endParaRPr>
          </a:p>
          <a:p>
            <a:pPr>
              <a:buFontTx/>
              <a:buNone/>
            </a:pPr>
            <a:r>
              <a:rPr lang="el-GR" altLang="el-GR" sz="1800">
                <a:solidFill>
                  <a:srgbClr val="002060"/>
                </a:solidFill>
                <a:latin typeface="Times New Roman" panose="02020603050405020304" pitchFamily="18" charset="0"/>
                <a:cs typeface="Times New Roman" panose="02020603050405020304" pitchFamily="18" charset="0"/>
              </a:rPr>
              <a:t> </a:t>
            </a:r>
            <a:r>
              <a:rPr lang="en-US" altLang="el-GR" sz="1000" i="1">
                <a:solidFill>
                  <a:srgbClr val="002060"/>
                </a:solidFill>
                <a:latin typeface="Times New Roman" panose="02020603050405020304" pitchFamily="18" charset="0"/>
                <a:cs typeface="Times New Roman" panose="02020603050405020304" pitchFamily="18" charset="0"/>
              </a:rPr>
              <a:t>Namukasa, I. K., Kotsopoulos, D., Floyd, L., Weber, J., Kafai, Y. B., Khan, S., et al. (2015). From computational thinking to computational participation: Towards achieving excellence through coding in elementary schools. In G. Gadanidis (Ed.), Math + coding symposium. London: Western University</a:t>
            </a:r>
          </a:p>
          <a:p>
            <a:pPr>
              <a:buFontTx/>
              <a:buNone/>
            </a:pPr>
            <a:r>
              <a:rPr lang="en-US" altLang="el-GR" sz="1000">
                <a:solidFill>
                  <a:srgbClr val="002060"/>
                </a:solidFill>
                <a:latin typeface="Times New Roman" panose="02020603050405020304" pitchFamily="18" charset="0"/>
                <a:cs typeface="Times New Roman" panose="02020603050405020304" pitchFamily="18" charset="0"/>
              </a:rPr>
              <a:t>Kafai, Y. B., &amp; Burke, Q. (2013). Computer programming goes back to school. </a:t>
            </a:r>
            <a:r>
              <a:rPr lang="en-US" altLang="el-GR" sz="1000" i="1">
                <a:solidFill>
                  <a:srgbClr val="002060"/>
                </a:solidFill>
                <a:latin typeface="Times New Roman" panose="02020603050405020304" pitchFamily="18" charset="0"/>
                <a:cs typeface="Times New Roman" panose="02020603050405020304" pitchFamily="18" charset="0"/>
              </a:rPr>
              <a:t>Phi Delta Kappan, 95</a:t>
            </a:r>
            <a:r>
              <a:rPr lang="en-US" altLang="el-GR" sz="1000">
                <a:solidFill>
                  <a:srgbClr val="002060"/>
                </a:solidFill>
                <a:latin typeface="Times New Roman" panose="02020603050405020304" pitchFamily="18" charset="0"/>
                <a:cs typeface="Times New Roman" panose="02020603050405020304" pitchFamily="18" charset="0"/>
              </a:rPr>
              <a:t>(1), 61.</a:t>
            </a:r>
          </a:p>
          <a:p>
            <a:pPr>
              <a:buFontTx/>
              <a:buChar char="•"/>
            </a:pPr>
            <a:r>
              <a:rPr lang="en-US" altLang="el-GR" sz="1000">
                <a:solidFill>
                  <a:srgbClr val="002060"/>
                </a:solidFill>
                <a:latin typeface="Times New Roman" panose="02020603050405020304" pitchFamily="18" charset="0"/>
                <a:cs typeface="Times New Roman" panose="02020603050405020304" pitchFamily="18" charset="0"/>
              </a:rPr>
              <a:t>Lye, S. Y., &amp; Koh, J. H. L. (2014). Review on teaching and learning of computational thinking through programming: What is next for K-12? </a:t>
            </a:r>
            <a:r>
              <a:rPr lang="en-US" altLang="el-GR" sz="1000" i="1">
                <a:solidFill>
                  <a:srgbClr val="002060"/>
                </a:solidFill>
                <a:latin typeface="Times New Roman" panose="02020603050405020304" pitchFamily="18" charset="0"/>
                <a:cs typeface="Times New Roman" panose="02020603050405020304" pitchFamily="18" charset="0"/>
              </a:rPr>
              <a:t>Computers in Human Behavior, 41</a:t>
            </a:r>
            <a:r>
              <a:rPr lang="en-US" altLang="el-GR" sz="1000">
                <a:solidFill>
                  <a:srgbClr val="002060"/>
                </a:solidFill>
                <a:latin typeface="Times New Roman" panose="02020603050405020304" pitchFamily="18" charset="0"/>
                <a:cs typeface="Times New Roman" panose="02020603050405020304" pitchFamily="18" charset="0"/>
              </a:rPr>
              <a:t>, 51-61.</a:t>
            </a:r>
          </a:p>
        </p:txBody>
      </p:sp>
      <p:sp>
        <p:nvSpPr>
          <p:cNvPr id="16391" name="Ορθογώνιο 5"/>
          <p:cNvSpPr>
            <a:spLocks noChangeArrowheads="1"/>
          </p:cNvSpPr>
          <p:nvPr/>
        </p:nvSpPr>
        <p:spPr bwMode="auto">
          <a:xfrm>
            <a:off x="595313" y="2511425"/>
            <a:ext cx="7953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Tx/>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n-US" altLang="el-GR" sz="1200" b="1" i="1">
              <a:solidFill>
                <a:srgbClr val="002060"/>
              </a:solidFill>
              <a:latin typeface="Times New Roman" panose="02020603050405020304" pitchFamily="18" charset="0"/>
              <a:cs typeface="Times New Roman" panose="02020603050405020304" pitchFamily="18" charset="0"/>
            </a:endParaRPr>
          </a:p>
        </p:txBody>
      </p:sp>
      <p:sp>
        <p:nvSpPr>
          <p:cNvPr id="16392" name="Ορθογώνιο 11"/>
          <p:cNvSpPr>
            <a:spLocks noChangeArrowheads="1"/>
          </p:cNvSpPr>
          <p:nvPr/>
        </p:nvSpPr>
        <p:spPr bwMode="auto">
          <a:xfrm>
            <a:off x="1328738" y="847725"/>
            <a:ext cx="6507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800" b="1">
                <a:solidFill>
                  <a:srgbClr val="FF0000"/>
                </a:solidFill>
                <a:latin typeface="Times New Roman" panose="02020603050405020304" pitchFamily="18" charset="0"/>
                <a:cs typeface="Times New Roman" panose="02020603050405020304" pitchFamily="18" charset="0"/>
              </a:rPr>
              <a:t>Η Υπολογιστική Σκέψη(Υ.Σ)</a:t>
            </a:r>
            <a:r>
              <a:rPr lang="en-US" altLang="el-GR" sz="1800" b="1">
                <a:solidFill>
                  <a:srgbClr val="FF0000"/>
                </a:solidFill>
                <a:latin typeface="Times New Roman" panose="02020603050405020304" pitchFamily="18" charset="0"/>
                <a:cs typeface="Times New Roman" panose="02020603050405020304" pitchFamily="18" charset="0"/>
              </a:rPr>
              <a:t>:</a:t>
            </a:r>
            <a:r>
              <a:rPr lang="el-GR" altLang="el-GR" sz="1800" b="1">
                <a:solidFill>
                  <a:srgbClr val="FF0000"/>
                </a:solidFill>
                <a:latin typeface="Times New Roman" panose="02020603050405020304" pitchFamily="18" charset="0"/>
                <a:cs typeface="Times New Roman" panose="02020603050405020304" pitchFamily="18" charset="0"/>
              </a:rPr>
              <a:t>Έννοιες-Υπολογιστικές Πρακτικές-Προοπτικές</a:t>
            </a:r>
            <a:endParaRPr lang="el-GR" altLang="el-GR" sz="1100">
              <a:solidFill>
                <a:srgbClr val="FF0000"/>
              </a:solidFill>
              <a:latin typeface="Times New Roman" panose="02020603050405020304" pitchFamily="18" charset="0"/>
              <a:cs typeface="Times New Roman" panose="02020603050405020304" pitchFamily="18" charset="0"/>
            </a:endParaRPr>
          </a:p>
        </p:txBody>
      </p:sp>
      <p:sp>
        <p:nvSpPr>
          <p:cNvPr id="3" name="Ορθογώνιο 2"/>
          <p:cNvSpPr/>
          <p:nvPr/>
        </p:nvSpPr>
        <p:spPr>
          <a:xfrm>
            <a:off x="3467100" y="1500188"/>
            <a:ext cx="2232025"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dirty="0"/>
              <a:t>Υ.Σ.</a:t>
            </a:r>
          </a:p>
        </p:txBody>
      </p:sp>
      <p:sp>
        <p:nvSpPr>
          <p:cNvPr id="16394" name="Rectangle 2"/>
          <p:cNvSpPr txBox="1">
            <a:spLocks noChangeArrowheads="1"/>
          </p:cNvSpPr>
          <p:nvPr/>
        </p:nvSpPr>
        <p:spPr bwMode="auto">
          <a:xfrm>
            <a:off x="900113" y="47625"/>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pic>
        <p:nvPicPr>
          <p:cNvPr id="16395"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0763" y="2246313"/>
            <a:ext cx="74422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500063" y="1928813"/>
            <a:ext cx="8353425" cy="3671887"/>
          </a:xfrm>
        </p:spPr>
        <p:txBody>
          <a:bodyPr rtlCol="0">
            <a:normAutofit/>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endParaRPr lang="en-GB" b="1" dirty="0"/>
          </a:p>
        </p:txBody>
      </p:sp>
      <p:sp>
        <p:nvSpPr>
          <p:cNvPr id="4" name="Rectangle 4"/>
          <p:cNvSpPr/>
          <p:nvPr/>
        </p:nvSpPr>
        <p:spPr>
          <a:xfrm>
            <a:off x="147638" y="1587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831850"/>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7413" name="Rectangle 2"/>
          <p:cNvSpPr txBox="1">
            <a:spLocks noChangeArrowheads="1"/>
          </p:cNvSpPr>
          <p:nvPr/>
        </p:nvSpPr>
        <p:spPr bwMode="auto">
          <a:xfrm>
            <a:off x="692150" y="23336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pic>
        <p:nvPicPr>
          <p:cNvPr id="17414" name="Εικόνα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6775" y="1171575"/>
            <a:ext cx="7673975"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Ορθογώνιο 2"/>
          <p:cNvSpPr>
            <a:spLocks noChangeArrowheads="1"/>
          </p:cNvSpPr>
          <p:nvPr/>
        </p:nvSpPr>
        <p:spPr bwMode="auto">
          <a:xfrm>
            <a:off x="1824038" y="5505450"/>
            <a:ext cx="7572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2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2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200" b="1">
              <a:solidFill>
                <a:srgbClr val="002060"/>
              </a:solidFill>
              <a:latin typeface="Times New Roman" panose="02020603050405020304" pitchFamily="18" charset="0"/>
              <a:cs typeface="Times New Roman" panose="02020603050405020304" pitchFamily="18" charset="0"/>
            </a:endParaRPr>
          </a:p>
        </p:txBody>
      </p:sp>
      <p:sp>
        <p:nvSpPr>
          <p:cNvPr id="17416" name="object 6"/>
          <p:cNvSpPr>
            <a:spLocks noChangeArrowheads="1"/>
          </p:cNvSpPr>
          <p:nvPr/>
        </p:nvSpPr>
        <p:spPr bwMode="auto">
          <a:xfrm>
            <a:off x="111125" y="17160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1928813"/>
            <a:ext cx="8353425" cy="3671887"/>
          </a:xfrm>
        </p:spPr>
        <p:txBody>
          <a:bodyPr rtlCol="0">
            <a:normAutofit/>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endParaRPr lang="en-GB" b="1" dirty="0"/>
          </a:p>
        </p:txBody>
      </p:sp>
      <p:sp>
        <p:nvSpPr>
          <p:cNvPr id="4" name="Rectangle 4"/>
          <p:cNvSpPr/>
          <p:nvPr/>
        </p:nvSpPr>
        <p:spPr>
          <a:xfrm>
            <a:off x="87313" y="1127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831850"/>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8438" name="Rectangle 2"/>
          <p:cNvSpPr txBox="1">
            <a:spLocks noChangeArrowheads="1"/>
          </p:cNvSpPr>
          <p:nvPr/>
        </p:nvSpPr>
        <p:spPr bwMode="auto">
          <a:xfrm>
            <a:off x="882650" y="96838"/>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18439" name="Ορθογώνιο 2"/>
          <p:cNvSpPr>
            <a:spLocks noChangeArrowheads="1"/>
          </p:cNvSpPr>
          <p:nvPr/>
        </p:nvSpPr>
        <p:spPr bwMode="auto">
          <a:xfrm>
            <a:off x="1824038" y="5505450"/>
            <a:ext cx="7572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000" b="1">
              <a:solidFill>
                <a:srgbClr val="002060"/>
              </a:solidFill>
              <a:latin typeface="Times New Roman" panose="02020603050405020304" pitchFamily="18" charset="0"/>
              <a:cs typeface="Times New Roman" panose="02020603050405020304" pitchFamily="18" charset="0"/>
            </a:endParaRPr>
          </a:p>
        </p:txBody>
      </p:sp>
      <p:pic>
        <p:nvPicPr>
          <p:cNvPr id="18440" name="Εικόνα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90600"/>
            <a:ext cx="770413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object 6"/>
          <p:cNvSpPr>
            <a:spLocks noChangeArrowheads="1"/>
          </p:cNvSpPr>
          <p:nvPr/>
        </p:nvSpPr>
        <p:spPr bwMode="auto">
          <a:xfrm>
            <a:off x="111125" y="17160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1928813"/>
            <a:ext cx="8353425" cy="3671887"/>
          </a:xfrm>
        </p:spPr>
        <p:txBody>
          <a:bodyPr rtlCol="0">
            <a:normAutofit fontScale="62500" lnSpcReduction="20000"/>
          </a:bodyPr>
          <a:lstStyle/>
          <a:p>
            <a:pPr algn="l">
              <a:defRPr/>
            </a:pPr>
            <a:r>
              <a:rPr lang="el-GR" sz="2600" b="1" dirty="0">
                <a:solidFill>
                  <a:srgbClr val="002060"/>
                </a:solidFill>
                <a:latin typeface="Times New Roman" pitchFamily="18" charset="0"/>
                <a:cs typeface="Times New Roman" pitchFamily="18" charset="0"/>
              </a:rPr>
              <a:t> </a:t>
            </a:r>
            <a:r>
              <a:rPr lang="el-GR" b="1" dirty="0">
                <a:solidFill>
                  <a:srgbClr val="FF0000"/>
                </a:solidFill>
              </a:rPr>
              <a:t>Παράδειγμα Υ.Σ. –  Δημιουργία απλής κρυπτογράφησης </a:t>
            </a:r>
            <a:endParaRPr lang="el-GR" dirty="0">
              <a:solidFill>
                <a:srgbClr val="FF0000"/>
              </a:solidFill>
            </a:endParaRPr>
          </a:p>
          <a:p>
            <a:pPr algn="l">
              <a:defRPr/>
            </a:pPr>
            <a:r>
              <a:rPr lang="el-GR" dirty="0"/>
              <a:t>Να επισκεφθείτε την διεύθυνση: </a:t>
            </a:r>
          </a:p>
          <a:p>
            <a:pPr algn="l">
              <a:defRPr/>
            </a:pPr>
            <a:r>
              <a:rPr lang="en-US" i="1" dirty="0"/>
              <a:t>https://edu.google.com/resources/programs/exploring-computational-thinking/ </a:t>
            </a:r>
            <a:endParaRPr lang="en-US" dirty="0"/>
          </a:p>
          <a:p>
            <a:pPr algn="l">
              <a:defRPr/>
            </a:pPr>
            <a:r>
              <a:rPr lang="el-GR" dirty="0"/>
              <a:t>και ειδικότερα εισερχόμενοι στην διεύθυνση: </a:t>
            </a:r>
          </a:p>
          <a:p>
            <a:pPr algn="l">
              <a:defRPr/>
            </a:pPr>
            <a:r>
              <a:rPr lang="en-US" i="1" dirty="0"/>
              <a:t>https://learn.iste.org/d2l/lor/search/search_results.d2l?ou=6606&amp;lrepos=1006 </a:t>
            </a:r>
            <a:endParaRPr lang="en-US" dirty="0"/>
          </a:p>
          <a:p>
            <a:pPr algn="l">
              <a:defRPr/>
            </a:pPr>
            <a:r>
              <a:rPr lang="el-GR" dirty="0"/>
              <a:t>αναζητήστε την δραστηριότητα: </a:t>
            </a:r>
          </a:p>
          <a:p>
            <a:pPr algn="l">
              <a:defRPr/>
            </a:pPr>
            <a:r>
              <a:rPr lang="en-US" i="1" dirty="0"/>
              <a:t>https://docs.google.com/document/d/1WMbmR6ayfm45GfCZthMAuvDIAApP_oPIofhKwqtTy3w/edit# </a:t>
            </a:r>
            <a:endParaRPr lang="en-US" dirty="0"/>
          </a:p>
          <a:p>
            <a:pPr algn="l">
              <a:defRPr/>
            </a:pPr>
            <a:r>
              <a:rPr lang="el-GR" dirty="0"/>
              <a:t>Στην δραστηριότητα αυτή, οι μαθητές γράφουν «κανόνες» για αντιστοίχιση και ανακατανομή της αλφαβήτου ώστε να κωδικοποιηθούν μηνύματα και να δημιουργηθεί μια «αλγοριθμική κρυπτογράφηση». </a:t>
            </a:r>
            <a:endParaRPr lang="en-GB" b="1" dirty="0"/>
          </a:p>
        </p:txBody>
      </p:sp>
      <p:sp>
        <p:nvSpPr>
          <p:cNvPr id="4" name="Rectangle 4"/>
          <p:cNvSpPr/>
          <p:nvPr/>
        </p:nvSpPr>
        <p:spPr>
          <a:xfrm>
            <a:off x="73025"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831850"/>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9462" name="Rectangle 2"/>
          <p:cNvSpPr txBox="1">
            <a:spLocks noChangeArrowheads="1"/>
          </p:cNvSpPr>
          <p:nvPr/>
        </p:nvSpPr>
        <p:spPr bwMode="auto">
          <a:xfrm>
            <a:off x="882650" y="96838"/>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19463" name="Ορθογώνιο 2"/>
          <p:cNvSpPr>
            <a:spLocks noChangeArrowheads="1"/>
          </p:cNvSpPr>
          <p:nvPr/>
        </p:nvSpPr>
        <p:spPr bwMode="auto">
          <a:xfrm>
            <a:off x="1824038" y="5505450"/>
            <a:ext cx="7572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000" b="1">
              <a:solidFill>
                <a:srgbClr val="002060"/>
              </a:solidFill>
              <a:latin typeface="Times New Roman" panose="02020603050405020304" pitchFamily="18" charset="0"/>
              <a:cs typeface="Times New Roman" panose="02020603050405020304" pitchFamily="18" charset="0"/>
            </a:endParaRPr>
          </a:p>
        </p:txBody>
      </p:sp>
      <p:sp>
        <p:nvSpPr>
          <p:cNvPr id="19464" name="object 6"/>
          <p:cNvSpPr>
            <a:spLocks noChangeArrowheads="1"/>
          </p:cNvSpPr>
          <p:nvPr/>
        </p:nvSpPr>
        <p:spPr bwMode="auto">
          <a:xfrm>
            <a:off x="122238" y="157003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187450" y="742950"/>
            <a:ext cx="8353425" cy="3671888"/>
          </a:xfrm>
        </p:spPr>
        <p:txBody>
          <a:bodyPr rtlCol="0">
            <a:normAutofit/>
          </a:bodyPr>
          <a:lstStyle/>
          <a:p>
            <a:pPr algn="l">
              <a:defRPr/>
            </a:pPr>
            <a:r>
              <a:rPr lang="el-GR" sz="2600" b="1" dirty="0">
                <a:solidFill>
                  <a:srgbClr val="002060"/>
                </a:solidFill>
                <a:latin typeface="Times New Roman" pitchFamily="18" charset="0"/>
                <a:cs typeface="Times New Roman" pitchFamily="18" charset="0"/>
              </a:rPr>
              <a:t> </a:t>
            </a:r>
            <a:r>
              <a:rPr lang="el-GR" sz="1400" b="1" dirty="0">
                <a:solidFill>
                  <a:srgbClr val="FF0000"/>
                </a:solidFill>
              </a:rPr>
              <a:t>Παράδειγμα Υ.Σ. –  Δημιουργία απλής κρυπτογράφησης </a:t>
            </a:r>
            <a:endParaRPr lang="el-GR" sz="1400" dirty="0">
              <a:solidFill>
                <a:srgbClr val="FF0000"/>
              </a:solidFill>
            </a:endParaRPr>
          </a:p>
          <a:p>
            <a:pPr algn="l">
              <a:defRPr/>
            </a:pPr>
            <a:r>
              <a:rPr lang="el-GR" dirty="0"/>
              <a:t> </a:t>
            </a:r>
            <a:endParaRPr lang="en-GB" b="1" dirty="0"/>
          </a:p>
        </p:txBody>
      </p:sp>
      <p:sp>
        <p:nvSpPr>
          <p:cNvPr id="4" name="Rectangle 4"/>
          <p:cNvSpPr/>
          <p:nvPr/>
        </p:nvSpPr>
        <p:spPr>
          <a:xfrm>
            <a:off x="73025"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6699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0486" name="Rectangle 2"/>
          <p:cNvSpPr txBox="1">
            <a:spLocks noChangeArrowheads="1"/>
          </p:cNvSpPr>
          <p:nvPr/>
        </p:nvSpPr>
        <p:spPr bwMode="auto">
          <a:xfrm>
            <a:off x="925513" y="17463"/>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0487" name="Ορθογώνιο 2"/>
          <p:cNvSpPr>
            <a:spLocks noChangeArrowheads="1"/>
          </p:cNvSpPr>
          <p:nvPr/>
        </p:nvSpPr>
        <p:spPr bwMode="auto">
          <a:xfrm>
            <a:off x="1824038" y="5505450"/>
            <a:ext cx="7572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000" b="1">
              <a:solidFill>
                <a:srgbClr val="002060"/>
              </a:solidFill>
              <a:latin typeface="Times New Roman" panose="02020603050405020304" pitchFamily="18" charset="0"/>
              <a:cs typeface="Times New Roman" panose="02020603050405020304" pitchFamily="18" charset="0"/>
            </a:endParaRPr>
          </a:p>
        </p:txBody>
      </p:sp>
      <p:pic>
        <p:nvPicPr>
          <p:cNvPr id="20488" name="Εικόνα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6163" y="1466850"/>
            <a:ext cx="6886575"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9" name="object 6"/>
          <p:cNvSpPr>
            <a:spLocks noChangeArrowheads="1"/>
          </p:cNvSpPr>
          <p:nvPr/>
        </p:nvSpPr>
        <p:spPr bwMode="auto">
          <a:xfrm>
            <a:off x="111125" y="17160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187450" y="742950"/>
            <a:ext cx="8353425" cy="3671888"/>
          </a:xfrm>
        </p:spPr>
        <p:txBody>
          <a:bodyPr rtlCol="0">
            <a:normAutofit/>
          </a:bodyPr>
          <a:lstStyle/>
          <a:p>
            <a:pPr algn="l">
              <a:defRPr/>
            </a:pPr>
            <a:r>
              <a:rPr lang="el-GR" sz="2600" b="1" dirty="0">
                <a:solidFill>
                  <a:srgbClr val="002060"/>
                </a:solidFill>
                <a:latin typeface="Times New Roman" pitchFamily="18" charset="0"/>
                <a:cs typeface="Times New Roman" pitchFamily="18" charset="0"/>
              </a:rPr>
              <a:t> </a:t>
            </a:r>
            <a:r>
              <a:rPr lang="el-GR" sz="1400" b="1" dirty="0">
                <a:solidFill>
                  <a:srgbClr val="FF0000"/>
                </a:solidFill>
              </a:rPr>
              <a:t>Παράδειγμα Υ.Σ. –  Δημιουργία απλής κρυπτογράφησης </a:t>
            </a:r>
            <a:endParaRPr lang="el-GR" sz="1400" dirty="0">
              <a:solidFill>
                <a:srgbClr val="FF0000"/>
              </a:solidFill>
            </a:endParaRPr>
          </a:p>
          <a:p>
            <a:pPr algn="l">
              <a:defRPr/>
            </a:pPr>
            <a:r>
              <a:rPr lang="el-GR" dirty="0"/>
              <a:t> </a:t>
            </a:r>
            <a:endParaRPr lang="en-GB" b="1" dirty="0"/>
          </a:p>
        </p:txBody>
      </p:sp>
      <p:sp>
        <p:nvSpPr>
          <p:cNvPr id="4" name="Rectangle 4"/>
          <p:cNvSpPr/>
          <p:nvPr/>
        </p:nvSpPr>
        <p:spPr>
          <a:xfrm>
            <a:off x="73025"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6699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1510" name="Rectangle 2"/>
          <p:cNvSpPr txBox="1">
            <a:spLocks noChangeArrowheads="1"/>
          </p:cNvSpPr>
          <p:nvPr/>
        </p:nvSpPr>
        <p:spPr bwMode="auto">
          <a:xfrm>
            <a:off x="925513" y="17463"/>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1511" name="Ορθογώνιο 2"/>
          <p:cNvSpPr>
            <a:spLocks noChangeArrowheads="1"/>
          </p:cNvSpPr>
          <p:nvPr/>
        </p:nvSpPr>
        <p:spPr bwMode="auto">
          <a:xfrm>
            <a:off x="1824038" y="5505450"/>
            <a:ext cx="7572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000" b="1">
              <a:solidFill>
                <a:srgbClr val="002060"/>
              </a:solidFill>
              <a:latin typeface="Times New Roman" panose="02020603050405020304" pitchFamily="18" charset="0"/>
              <a:cs typeface="Times New Roman" panose="02020603050405020304" pitchFamily="18" charset="0"/>
            </a:endParaRPr>
          </a:p>
        </p:txBody>
      </p:sp>
      <p:pic>
        <p:nvPicPr>
          <p:cNvPr id="21512" name="Εικόνα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2150" y="1344613"/>
            <a:ext cx="6694488"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object 6"/>
          <p:cNvSpPr>
            <a:spLocks noChangeArrowheads="1"/>
          </p:cNvSpPr>
          <p:nvPr/>
        </p:nvSpPr>
        <p:spPr bwMode="auto">
          <a:xfrm>
            <a:off x="90488" y="123190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71500" y="1165225"/>
            <a:ext cx="8353425" cy="3671888"/>
          </a:xfrm>
        </p:spPr>
        <p:txBody>
          <a:bodyPr rtlCol="0">
            <a:normAutofit fontScale="70000" lnSpcReduction="20000"/>
          </a:bodyPr>
          <a:lstStyle/>
          <a:p>
            <a:pPr algn="l">
              <a:defRPr/>
            </a:pPr>
            <a:r>
              <a:rPr lang="el-GR" sz="2600" b="1" dirty="0">
                <a:solidFill>
                  <a:srgbClr val="002060"/>
                </a:solidFill>
                <a:latin typeface="Times New Roman" pitchFamily="18" charset="0"/>
                <a:cs typeface="Times New Roman" pitchFamily="18" charset="0"/>
              </a:rPr>
              <a:t> </a:t>
            </a:r>
            <a:r>
              <a:rPr lang="el-GR" sz="1400" b="1" dirty="0"/>
              <a:t>Παράδειγμα Υ.Σ. – 3: Ανίχνευση λαθών </a:t>
            </a:r>
            <a:r>
              <a:rPr lang="el-GR" dirty="0"/>
              <a:t> </a:t>
            </a:r>
          </a:p>
          <a:p>
            <a:pPr>
              <a:defRPr/>
            </a:pPr>
            <a:r>
              <a:rPr lang="el-GR" dirty="0">
                <a:solidFill>
                  <a:srgbClr val="FF0000"/>
                </a:solidFill>
              </a:rPr>
              <a:t>Ανίχνευση λαθών με μαγικό τρικ που χρησιμοποιεί </a:t>
            </a:r>
            <a:r>
              <a:rPr lang="el-GR" dirty="0" err="1">
                <a:solidFill>
                  <a:srgbClr val="FF0000"/>
                </a:solidFill>
              </a:rPr>
              <a:t>bits</a:t>
            </a:r>
            <a:r>
              <a:rPr lang="el-GR" dirty="0">
                <a:solidFill>
                  <a:srgbClr val="FF0000"/>
                </a:solidFill>
              </a:rPr>
              <a:t> ισοτιμίας </a:t>
            </a:r>
            <a:r>
              <a:rPr lang="el-GR" dirty="0"/>
              <a:t>(</a:t>
            </a:r>
            <a:r>
              <a:rPr lang="el-GR" dirty="0" err="1"/>
              <a:t>parity</a:t>
            </a:r>
            <a:r>
              <a:rPr lang="el-GR" dirty="0"/>
              <a:t> </a:t>
            </a:r>
            <a:r>
              <a:rPr lang="el-GR" dirty="0" err="1"/>
              <a:t>modules</a:t>
            </a:r>
            <a:r>
              <a:rPr lang="el-GR" dirty="0"/>
              <a:t>) - Κατάλληλο για παιδιά του δημοτικού σχολείου </a:t>
            </a:r>
          </a:p>
          <a:p>
            <a:pPr>
              <a:defRPr/>
            </a:pPr>
            <a:r>
              <a:rPr lang="el-GR" i="1" dirty="0"/>
              <a:t>(βλ. </a:t>
            </a:r>
            <a:r>
              <a:rPr lang="en-US" i="1" dirty="0"/>
              <a:t>https://csunplugged.org/en/topics/binary-numbers/unit-plan/description/ </a:t>
            </a:r>
            <a:endParaRPr lang="en-US" dirty="0"/>
          </a:p>
          <a:p>
            <a:pPr>
              <a:defRPr/>
            </a:pPr>
            <a:r>
              <a:rPr lang="en-US" i="1" dirty="0"/>
              <a:t>https://csunplugged.org/en/topics/error-detection-and-correction/unit-plan/description/ </a:t>
            </a:r>
            <a:endParaRPr lang="en-US" dirty="0"/>
          </a:p>
          <a:p>
            <a:pPr>
              <a:defRPr/>
            </a:pPr>
            <a:r>
              <a:rPr lang="en-US" i="1" dirty="0"/>
              <a:t>https://csunplugged.org/en/topics/searching-algorithms/sequential-and-binary-search-unit-plan/description/) </a:t>
            </a:r>
            <a:endParaRPr lang="el-GR" b="1" dirty="0"/>
          </a:p>
          <a:p>
            <a:pPr algn="l">
              <a:defRPr/>
            </a:pPr>
            <a:endParaRPr lang="en-GB" b="1" dirty="0"/>
          </a:p>
        </p:txBody>
      </p:sp>
      <p:sp>
        <p:nvSpPr>
          <p:cNvPr id="4" name="Rectangle 4"/>
          <p:cNvSpPr/>
          <p:nvPr/>
        </p:nvSpPr>
        <p:spPr>
          <a:xfrm>
            <a:off x="73025"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6699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2534" name="Rectangle 2"/>
          <p:cNvSpPr txBox="1">
            <a:spLocks noChangeArrowheads="1"/>
          </p:cNvSpPr>
          <p:nvPr/>
        </p:nvSpPr>
        <p:spPr bwMode="auto">
          <a:xfrm>
            <a:off x="925513" y="17463"/>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2535" name="Ορθογώνιο 2"/>
          <p:cNvSpPr>
            <a:spLocks noChangeArrowheads="1"/>
          </p:cNvSpPr>
          <p:nvPr/>
        </p:nvSpPr>
        <p:spPr bwMode="auto">
          <a:xfrm>
            <a:off x="1824038" y="5505450"/>
            <a:ext cx="7572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000" b="1">
              <a:solidFill>
                <a:srgbClr val="002060"/>
              </a:solidFill>
              <a:latin typeface="Times New Roman" panose="02020603050405020304" pitchFamily="18" charset="0"/>
              <a:cs typeface="Times New Roman" panose="02020603050405020304" pitchFamily="18" charset="0"/>
            </a:endParaRPr>
          </a:p>
        </p:txBody>
      </p:sp>
      <p:sp>
        <p:nvSpPr>
          <p:cNvPr id="22536" name="object 6"/>
          <p:cNvSpPr>
            <a:spLocks noChangeArrowheads="1"/>
          </p:cNvSpPr>
          <p:nvPr/>
        </p:nvSpPr>
        <p:spPr bwMode="auto">
          <a:xfrm>
            <a:off x="111125" y="17160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23555" name="Rectangle 3"/>
          <p:cNvSpPr>
            <a:spLocks noGrp="1"/>
          </p:cNvSpPr>
          <p:nvPr>
            <p:ph type="subTitle" idx="1"/>
          </p:nvPr>
        </p:nvSpPr>
        <p:spPr>
          <a:xfrm>
            <a:off x="1187450" y="742950"/>
            <a:ext cx="8353425" cy="3671888"/>
          </a:xfrm>
        </p:spPr>
        <p:txBody>
          <a:bodyPr/>
          <a:lstStyle/>
          <a:p>
            <a:pPr algn="l"/>
            <a:r>
              <a:rPr lang="el-GR" altLang="el-GR" sz="2600" b="1" smtClean="0">
                <a:solidFill>
                  <a:srgbClr val="002060"/>
                </a:solidFill>
                <a:latin typeface="Times New Roman" panose="02020603050405020304" pitchFamily="18" charset="0"/>
                <a:cs typeface="Times New Roman" panose="02020603050405020304" pitchFamily="18" charset="0"/>
              </a:rPr>
              <a:t> </a:t>
            </a:r>
            <a:r>
              <a:rPr lang="el-GR" altLang="el-GR" sz="1400" b="1" smtClean="0">
                <a:solidFill>
                  <a:srgbClr val="FF0000"/>
                </a:solidFill>
              </a:rPr>
              <a:t>Παράδειγμα Υ.Σ. –  Ανίχνευση λαθών </a:t>
            </a:r>
            <a:r>
              <a:rPr lang="el-GR" altLang="el-GR" smtClean="0">
                <a:solidFill>
                  <a:srgbClr val="FF0000"/>
                </a:solidFill>
              </a:rPr>
              <a:t> </a:t>
            </a:r>
            <a:endParaRPr lang="en-GB" altLang="el-GR" b="1" smtClean="0">
              <a:solidFill>
                <a:srgbClr val="FF0000"/>
              </a:solidFill>
            </a:endParaRPr>
          </a:p>
        </p:txBody>
      </p:sp>
      <p:sp>
        <p:nvSpPr>
          <p:cNvPr id="4" name="Rectangle 4"/>
          <p:cNvSpPr/>
          <p:nvPr/>
        </p:nvSpPr>
        <p:spPr>
          <a:xfrm>
            <a:off x="73025"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30288" y="6699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3558" name="Rectangle 2"/>
          <p:cNvSpPr txBox="1">
            <a:spLocks noChangeArrowheads="1"/>
          </p:cNvSpPr>
          <p:nvPr/>
        </p:nvSpPr>
        <p:spPr bwMode="auto">
          <a:xfrm>
            <a:off x="925513" y="17463"/>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3559" name="Ορθογώνιο 2"/>
          <p:cNvSpPr>
            <a:spLocks noChangeArrowheads="1"/>
          </p:cNvSpPr>
          <p:nvPr/>
        </p:nvSpPr>
        <p:spPr bwMode="auto">
          <a:xfrm>
            <a:off x="1824038" y="5505450"/>
            <a:ext cx="7572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0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000" b="1">
              <a:solidFill>
                <a:srgbClr val="002060"/>
              </a:solidFill>
              <a:latin typeface="Times New Roman" panose="02020603050405020304" pitchFamily="18" charset="0"/>
              <a:cs typeface="Times New Roman" panose="02020603050405020304" pitchFamily="18" charset="0"/>
            </a:endParaRPr>
          </a:p>
        </p:txBody>
      </p:sp>
      <p:pic>
        <p:nvPicPr>
          <p:cNvPr id="23560" name="Εικόνα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90700"/>
            <a:ext cx="6096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object 6"/>
          <p:cNvSpPr>
            <a:spLocks noChangeArrowheads="1"/>
          </p:cNvSpPr>
          <p:nvPr/>
        </p:nvSpPr>
        <p:spPr bwMode="auto">
          <a:xfrm>
            <a:off x="111125" y="17160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ctrTitle"/>
          </p:nvPr>
        </p:nvSpPr>
        <p:spPr>
          <a:xfrm>
            <a:off x="788988" y="-31750"/>
            <a:ext cx="7843837" cy="1728788"/>
          </a:xfrm>
        </p:spPr>
        <p:txBody>
          <a:bodyPr/>
          <a:lstStyle/>
          <a:p>
            <a:pPr eaLnBrk="1" hangingPunct="1"/>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0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873125" y="577850"/>
            <a:ext cx="8353425" cy="3816350"/>
          </a:xfrm>
        </p:spPr>
        <p:txBody>
          <a:bodyPr>
            <a:normAutofit fontScale="77500" lnSpcReduction="20000"/>
          </a:bodyPr>
          <a:lstStyle/>
          <a:p>
            <a:pPr algn="l" eaLnBrk="1" hangingPunct="1">
              <a:lnSpc>
                <a:spcPct val="80000"/>
              </a:lnSpc>
              <a:defRPr/>
            </a:pPr>
            <a:r>
              <a:rPr lang="el-GR" altLang="el-GR" sz="800" b="1" dirty="0">
                <a:solidFill>
                  <a:srgbClr val="002060"/>
                </a:solidFill>
                <a:latin typeface="Times New Roman" panose="02020603050405020304" pitchFamily="18" charset="0"/>
                <a:cs typeface="Times New Roman" panose="02020603050405020304" pitchFamily="18" charset="0"/>
              </a:rPr>
              <a:t> </a:t>
            </a:r>
            <a:r>
              <a:rPr lang="el-GR" altLang="el-GR" sz="800" b="1" dirty="0">
                <a:solidFill>
                  <a:srgbClr val="FF0000"/>
                </a:solidFill>
                <a:latin typeface="Times New Roman" panose="02020603050405020304" pitchFamily="18" charset="0"/>
                <a:cs typeface="Times New Roman" panose="02020603050405020304" pitchFamily="18" charset="0"/>
              </a:rPr>
              <a:t> </a:t>
            </a:r>
            <a:r>
              <a:rPr lang="el-GR" altLang="el-GR" sz="800" b="1" u="sng" dirty="0">
                <a:solidFill>
                  <a:srgbClr val="002060"/>
                </a:solidFill>
                <a:latin typeface="Times New Roman" panose="02020603050405020304" pitchFamily="18" charset="0"/>
                <a:cs typeface="Times New Roman" panose="02020603050405020304" pitchFamily="18" charset="0"/>
              </a:rPr>
              <a:t> </a:t>
            </a:r>
            <a:endParaRPr lang="el-GR" altLang="el-GR" sz="7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buFontTx/>
              <a:buChar char="•"/>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r>
              <a:rPr lang="el-GR" altLang="el-GR" sz="700" u="sng" dirty="0">
                <a:solidFill>
                  <a:srgbClr val="002060"/>
                </a:solidFill>
                <a:latin typeface="Times New Roman" panose="02020603050405020304" pitchFamily="18" charset="0"/>
                <a:cs typeface="Times New Roman" panose="02020603050405020304" pitchFamily="18" charset="0"/>
              </a:rPr>
              <a:t> </a:t>
            </a:r>
            <a:endParaRPr lang="el-GR" altLang="el-GR" sz="700" b="1" u="sng" dirty="0">
              <a:solidFill>
                <a:srgbClr val="FF000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500"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500" b="1" dirty="0">
                <a:solidFill>
                  <a:srgbClr val="002060"/>
                </a:solidFill>
                <a:latin typeface="Times New Roman" panose="02020603050405020304" pitchFamily="18" charset="0"/>
                <a:cs typeface="Times New Roman" panose="02020603050405020304" pitchFamily="18" charset="0"/>
              </a:rPr>
              <a:t> </a:t>
            </a: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sz="1700" b="1" dirty="0">
                <a:solidFill>
                  <a:srgbClr val="FF0000"/>
                </a:solidFill>
                <a:latin typeface="Times New Roman" panose="02020603050405020304" pitchFamily="18" charset="0"/>
                <a:cs typeface="Times New Roman" panose="02020603050405020304" pitchFamily="18" charset="0"/>
              </a:rPr>
              <a:t>				Παράδειγμα-Ανίχνευση Λαθών</a:t>
            </a:r>
            <a:r>
              <a:rPr lang="en-US" sz="1700" b="1" dirty="0">
                <a:solidFill>
                  <a:srgbClr val="FF0000"/>
                </a:solidFill>
                <a:latin typeface="Times New Roman" panose="02020603050405020304" pitchFamily="18" charset="0"/>
                <a:cs typeface="Times New Roman" panose="02020603050405020304" pitchFamily="18" charset="0"/>
              </a:rPr>
              <a:t> </a:t>
            </a:r>
            <a:r>
              <a:rPr lang="el-GR" sz="1700" b="1" dirty="0">
                <a:solidFill>
                  <a:srgbClr val="FF0000"/>
                </a:solidFill>
                <a:latin typeface="Times New Roman" panose="02020603050405020304" pitchFamily="18" charset="0"/>
                <a:cs typeface="Times New Roman" panose="02020603050405020304" pitchFamily="18" charset="0"/>
              </a:rPr>
              <a:t>Παρατηρείτε κάποια </a:t>
            </a:r>
            <a:r>
              <a:rPr lang="en-US" sz="1700" b="1" dirty="0">
                <a:solidFill>
                  <a:srgbClr val="FF0000"/>
                </a:solidFill>
                <a:latin typeface="Times New Roman" panose="02020603050405020304" pitchFamily="18" charset="0"/>
                <a:cs typeface="Times New Roman" panose="02020603050405020304" pitchFamily="18" charset="0"/>
              </a:rPr>
              <a:t>patterns;</a:t>
            </a:r>
          </a:p>
          <a:p>
            <a:pPr eaLnBrk="1" hangingPunct="1">
              <a:lnSpc>
                <a:spcPct val="80000"/>
              </a:lnSpc>
              <a:defRPr/>
            </a:pPr>
            <a:endParaRPr lang="el-GR" altLang="el-GR" sz="26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4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n-GB" altLang="el-GR" sz="55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38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2200" dirty="0">
              <a:solidFill>
                <a:srgbClr val="002060"/>
              </a:solidFill>
              <a:latin typeface="Times New Roman" panose="02020603050405020304" pitchFamily="18" charset="0"/>
              <a:cs typeface="Calibri" panose="020F0502020204030204" pitchFamily="34" charset="0"/>
            </a:endParaRPr>
          </a:p>
          <a:p>
            <a:pPr eaLnBrk="1" hangingPunct="1">
              <a:lnSpc>
                <a:spcPct val="80000"/>
              </a:lnSpc>
              <a:defRPr/>
            </a:pPr>
            <a:endParaRPr lang="en-GB" altLang="el-GR" sz="800" b="1" dirty="0">
              <a:solidFill>
                <a:srgbClr val="FF0000"/>
              </a:solidFill>
            </a:endParaRPr>
          </a:p>
          <a:p>
            <a:pPr eaLnBrk="1" hangingPunct="1">
              <a:lnSpc>
                <a:spcPct val="80000"/>
              </a:lnSpc>
              <a:defRPr/>
            </a:pPr>
            <a:r>
              <a:rPr lang="en-GB" altLang="el-GR" sz="800" b="1" dirty="0">
                <a:solidFill>
                  <a:srgbClr val="FF0000"/>
                </a:solidFill>
              </a:rPr>
              <a:t> </a:t>
            </a:r>
            <a:endParaRPr lang="en-GB" altLang="el-GR" sz="800" b="1" dirty="0">
              <a:solidFill>
                <a:srgbClr val="898989"/>
              </a:solidFill>
            </a:endParaRPr>
          </a:p>
        </p:txBody>
      </p:sp>
      <p:sp>
        <p:nvSpPr>
          <p:cNvPr id="4" name="Rectangle 4"/>
          <p:cNvSpPr/>
          <p:nvPr/>
        </p:nvSpPr>
        <p:spPr>
          <a:xfrm>
            <a:off x="93663" y="746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69938" y="4333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4582" name="Rectangle 2"/>
          <p:cNvSpPr txBox="1">
            <a:spLocks noChangeArrowheads="1"/>
          </p:cNvSpPr>
          <p:nvPr/>
        </p:nvSpPr>
        <p:spPr bwMode="auto">
          <a:xfrm>
            <a:off x="998538" y="-100013"/>
            <a:ext cx="7843837" cy="86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pic>
        <p:nvPicPr>
          <p:cNvPr id="2458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013" y="1301750"/>
            <a:ext cx="5038725" cy="490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7388" y="4151313"/>
            <a:ext cx="3890962" cy="985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5" name="object 6"/>
          <p:cNvSpPr>
            <a:spLocks noChangeArrowheads="1"/>
          </p:cNvSpPr>
          <p:nvPr/>
        </p:nvSpPr>
        <p:spPr bwMode="auto">
          <a:xfrm>
            <a:off x="60325" y="1481138"/>
            <a:ext cx="755650" cy="215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ctrTitle"/>
          </p:nvPr>
        </p:nvSpPr>
        <p:spPr>
          <a:xfrm>
            <a:off x="788988" y="-31750"/>
            <a:ext cx="7843837" cy="1728788"/>
          </a:xfrm>
        </p:spPr>
        <p:txBody>
          <a:bodyPr/>
          <a:lstStyle/>
          <a:p>
            <a:pPr eaLnBrk="1" hangingPunct="1"/>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0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873125" y="577850"/>
            <a:ext cx="8353425" cy="3816350"/>
          </a:xfrm>
        </p:spPr>
        <p:txBody>
          <a:bodyPr>
            <a:normAutofit fontScale="85000" lnSpcReduction="20000"/>
          </a:bodyPr>
          <a:lstStyle/>
          <a:p>
            <a:pPr algn="l" eaLnBrk="1" hangingPunct="1">
              <a:lnSpc>
                <a:spcPct val="60000"/>
              </a:lnSpc>
              <a:defRPr/>
            </a:pPr>
            <a:r>
              <a:rPr lang="el-GR" altLang="el-GR" sz="200" b="1" dirty="0" smtClean="0">
                <a:solidFill>
                  <a:srgbClr val="002060"/>
                </a:solidFill>
                <a:latin typeface="Times New Roman" panose="02020603050405020304" pitchFamily="18" charset="0"/>
                <a:cs typeface="Times New Roman" panose="02020603050405020304" pitchFamily="18" charset="0"/>
              </a:rPr>
              <a:t> </a:t>
            </a:r>
            <a:r>
              <a:rPr lang="el-GR" altLang="el-GR" sz="200" b="1" dirty="0" smtClean="0">
                <a:solidFill>
                  <a:srgbClr val="FF0000"/>
                </a:solidFill>
                <a:latin typeface="Times New Roman" panose="02020603050405020304" pitchFamily="18" charset="0"/>
                <a:cs typeface="Times New Roman" panose="02020603050405020304" pitchFamily="18" charset="0"/>
              </a:rPr>
              <a:t> </a:t>
            </a:r>
            <a:r>
              <a:rPr lang="el-GR" altLang="el-GR" sz="200" b="1" u="sng" dirty="0" smtClean="0">
                <a:solidFill>
                  <a:srgbClr val="002060"/>
                </a:solidFill>
                <a:latin typeface="Times New Roman" panose="02020603050405020304" pitchFamily="18" charset="0"/>
                <a:cs typeface="Times New Roman" panose="02020603050405020304" pitchFamily="18" charset="0"/>
              </a:rPr>
              <a:t> </a:t>
            </a:r>
            <a:endParaRPr lang="el-GR" altLang="el-GR" sz="200" b="1"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buFontTx/>
              <a:buChar char="•"/>
              <a:defRPr/>
            </a:pPr>
            <a:endParaRPr lang="el-GR" altLang="el-GR" sz="200"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defRPr/>
            </a:pPr>
            <a:r>
              <a:rPr lang="el-GR" altLang="el-GR" sz="200" u="sng" dirty="0" smtClean="0">
                <a:solidFill>
                  <a:srgbClr val="002060"/>
                </a:solidFill>
                <a:latin typeface="Times New Roman" panose="02020603050405020304" pitchFamily="18" charset="0"/>
                <a:cs typeface="Times New Roman" panose="02020603050405020304" pitchFamily="18" charset="0"/>
              </a:rPr>
              <a:t> </a:t>
            </a:r>
            <a:endParaRPr lang="el-GR" altLang="el-GR" sz="200" b="1" u="sng" dirty="0" smtClean="0">
              <a:solidFill>
                <a:srgbClr val="FF0000"/>
              </a:solidFill>
              <a:latin typeface="Times New Roman" panose="02020603050405020304" pitchFamily="18" charset="0"/>
              <a:cs typeface="Times New Roman" panose="02020603050405020304" pitchFamily="18" charset="0"/>
            </a:endParaRPr>
          </a:p>
          <a:p>
            <a:pPr algn="l" eaLnBrk="1" hangingPunct="1">
              <a:lnSpc>
                <a:spcPct val="60000"/>
              </a:lnSpc>
              <a:defRPr/>
            </a:pPr>
            <a:endParaRPr lang="el-GR" altLang="el-GR" sz="200"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defRPr/>
            </a:pPr>
            <a:endParaRPr lang="el-GR" altLang="el-GR" sz="200"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defRPr/>
            </a:pPr>
            <a:endParaRPr lang="el-GR" altLang="el-GR" sz="100"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r>
              <a:rPr lang="el-GR" altLang="el-GR" sz="100" b="1" dirty="0" smtClean="0">
                <a:solidFill>
                  <a:srgbClr val="002060"/>
                </a:solidFill>
                <a:latin typeface="Times New Roman" panose="02020603050405020304" pitchFamily="18" charset="0"/>
                <a:cs typeface="Times New Roman" panose="02020603050405020304" pitchFamily="18" charset="0"/>
              </a:rPr>
              <a:t> </a:t>
            </a:r>
          </a:p>
          <a:p>
            <a:pPr eaLnBrk="1" hangingPunct="1">
              <a:lnSpc>
                <a:spcPct val="60000"/>
              </a:lnSpc>
              <a:defRPr/>
            </a:pPr>
            <a:endParaRPr lang="el-GR" altLang="el-GR" sz="14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r>
              <a:rPr lang="el-GR" altLang="el-GR" sz="1400" b="1" dirty="0" smtClean="0">
                <a:solidFill>
                  <a:srgbClr val="FF0000"/>
                </a:solidFill>
                <a:latin typeface="Times New Roman" panose="02020603050405020304" pitchFamily="18" charset="0"/>
                <a:cs typeface="Times New Roman" panose="02020603050405020304" pitchFamily="18" charset="0"/>
              </a:rPr>
              <a:t>				Παράδειγμα-Ανίχνευση Λαθών</a:t>
            </a:r>
            <a:r>
              <a:rPr lang="en-US" altLang="el-GR" sz="1400" b="1" dirty="0" smtClean="0">
                <a:solidFill>
                  <a:srgbClr val="FF0000"/>
                </a:solidFill>
                <a:latin typeface="Times New Roman" panose="02020603050405020304" pitchFamily="18" charset="0"/>
                <a:cs typeface="Times New Roman" panose="02020603050405020304" pitchFamily="18" charset="0"/>
              </a:rPr>
              <a:t> </a:t>
            </a:r>
            <a:r>
              <a:rPr lang="el-GR" altLang="el-GR" sz="1400" b="1" dirty="0" smtClean="0">
                <a:solidFill>
                  <a:srgbClr val="FF0000"/>
                </a:solidFill>
                <a:latin typeface="Times New Roman" panose="02020603050405020304" pitchFamily="18" charset="0"/>
                <a:cs typeface="Times New Roman" panose="02020603050405020304" pitchFamily="18" charset="0"/>
              </a:rPr>
              <a:t>Παρατηρείτε κάποια </a:t>
            </a:r>
            <a:r>
              <a:rPr lang="en-US" altLang="el-GR" sz="1400" b="1" dirty="0" smtClean="0">
                <a:solidFill>
                  <a:srgbClr val="FF0000"/>
                </a:solidFill>
                <a:latin typeface="Times New Roman" panose="02020603050405020304" pitchFamily="18" charset="0"/>
                <a:cs typeface="Times New Roman" panose="02020603050405020304" pitchFamily="18" charset="0"/>
              </a:rPr>
              <a:t>patterns;</a:t>
            </a:r>
          </a:p>
          <a:p>
            <a:pPr eaLnBrk="1" hangingPunct="1">
              <a:lnSpc>
                <a:spcPct val="60000"/>
              </a:lnSpc>
              <a:defRPr/>
            </a:pPr>
            <a:endParaRPr lang="el-GR" altLang="el-GR" sz="14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4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4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4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100" b="1"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defRPr/>
            </a:pPr>
            <a:endParaRPr lang="el-GR" altLang="el-GR" sz="900" b="1" dirty="0" smtClean="0">
              <a:solidFill>
                <a:srgbClr val="002060"/>
              </a:solidFill>
              <a:latin typeface="Times New Roman" panose="02020603050405020304" pitchFamily="18" charset="0"/>
              <a:cs typeface="Times New Roman" panose="02020603050405020304" pitchFamily="18" charset="0"/>
            </a:endParaRPr>
          </a:p>
          <a:p>
            <a:pPr>
              <a:lnSpc>
                <a:spcPct val="95000"/>
              </a:lnSpc>
              <a:spcAft>
                <a:spcPts val="1000"/>
              </a:spcAft>
              <a:defRPr/>
            </a:pPr>
            <a:r>
              <a:rPr lang="en-US" altLang="el-GR" sz="2400" b="1"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hlinkClick r:id="rId2"/>
              </a:rPr>
              <a:t>https://scratch.mit.edu/projects/10006177</a:t>
            </a:r>
            <a:endParaRPr lang="en-US" altLang="el-GR" sz="2400" b="1"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endParaRPr>
          </a:p>
          <a:p>
            <a:pPr>
              <a:lnSpc>
                <a:spcPct val="95000"/>
              </a:lnSpc>
              <a:spcAft>
                <a:spcPts val="1000"/>
              </a:spcAft>
              <a:defRPr/>
            </a:pPr>
            <a:endParaRPr lang="en-US" altLang="el-GR" sz="2400" b="1"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endParaRPr>
          </a:p>
          <a:p>
            <a:pPr>
              <a:lnSpc>
                <a:spcPct val="95000"/>
              </a:lnSpc>
              <a:spcAft>
                <a:spcPts val="1000"/>
              </a:spcAft>
              <a:defRPr/>
            </a:pPr>
            <a:r>
              <a:rPr lang="el-GR" altLang="el-GR" sz="2000" dirty="0" smtClean="0">
                <a:solidFill>
                  <a:srgbClr val="898989"/>
                </a:solidFill>
                <a:latin typeface="Times New Roman" panose="02020603050405020304" pitchFamily="18" charset="0"/>
                <a:cs typeface="Times New Roman" panose="02020603050405020304" pitchFamily="18" charset="0"/>
              </a:rPr>
              <a:t>Μπορείτε να επισκεφθείτε τον </a:t>
            </a:r>
            <a:r>
              <a:rPr lang="el-GR" altLang="el-GR" sz="2000" dirty="0" err="1" smtClean="0">
                <a:solidFill>
                  <a:srgbClr val="898989"/>
                </a:solidFill>
                <a:latin typeface="Times New Roman" panose="02020603050405020304" pitchFamily="18" charset="0"/>
                <a:cs typeface="Times New Roman" panose="02020603050405020304" pitchFamily="18" charset="0"/>
              </a:rPr>
              <a:t>ιστότοπο</a:t>
            </a:r>
            <a:r>
              <a:rPr lang="el-GR" altLang="el-GR" sz="2000" dirty="0" smtClean="0">
                <a:solidFill>
                  <a:srgbClr val="898989"/>
                </a:solidFill>
                <a:latin typeface="Times New Roman" panose="02020603050405020304" pitchFamily="18" charset="0"/>
                <a:cs typeface="Times New Roman" panose="02020603050405020304" pitchFamily="18" charset="0"/>
              </a:rPr>
              <a:t>  </a:t>
            </a:r>
            <a:r>
              <a:rPr lang="el-GR" altLang="el-GR" sz="2000" dirty="0" smtClean="0">
                <a:solidFill>
                  <a:srgbClr val="898989"/>
                </a:solidFill>
                <a:latin typeface="Times New Roman" panose="02020603050405020304" pitchFamily="18" charset="0"/>
                <a:cs typeface="Times New Roman" panose="02020603050405020304" pitchFamily="18" charset="0"/>
                <a:hlinkClick r:id="rId3"/>
              </a:rPr>
              <a:t>https://scratch.mit.edu/projects/58374174/</a:t>
            </a:r>
            <a:endParaRPr lang="en-US" altLang="el-GR" sz="2000" dirty="0" smtClean="0">
              <a:solidFill>
                <a:srgbClr val="898989"/>
              </a:solidFill>
              <a:latin typeface="Times New Roman" panose="02020603050405020304" pitchFamily="18" charset="0"/>
              <a:cs typeface="Times New Roman" panose="02020603050405020304" pitchFamily="18" charset="0"/>
            </a:endParaRPr>
          </a:p>
          <a:p>
            <a:pPr>
              <a:lnSpc>
                <a:spcPct val="95000"/>
              </a:lnSpc>
              <a:spcAft>
                <a:spcPts val="1000"/>
              </a:spcAft>
              <a:defRPr/>
            </a:pPr>
            <a:r>
              <a:rPr lang="el-GR" altLang="el-GR" sz="2000" dirty="0" smtClean="0">
                <a:solidFill>
                  <a:srgbClr val="898989"/>
                </a:solidFill>
                <a:latin typeface="Times New Roman" panose="02020603050405020304" pitchFamily="18" charset="0"/>
                <a:cs typeface="Times New Roman" panose="02020603050405020304" pitchFamily="18" charset="0"/>
              </a:rPr>
              <a:t> από τον </a:t>
            </a:r>
            <a:r>
              <a:rPr lang="el-GR" altLang="el-GR" sz="2000" dirty="0" err="1" smtClean="0">
                <a:solidFill>
                  <a:srgbClr val="898989"/>
                </a:solidFill>
                <a:latin typeface="Times New Roman" panose="02020603050405020304" pitchFamily="18" charset="0"/>
                <a:cs typeface="Times New Roman" panose="02020603050405020304" pitchFamily="18" charset="0"/>
              </a:rPr>
              <a:t>Moti</a:t>
            </a:r>
            <a:r>
              <a:rPr lang="el-GR" altLang="el-GR" sz="2000" dirty="0" smtClean="0">
                <a:solidFill>
                  <a:srgbClr val="898989"/>
                </a:solidFill>
                <a:latin typeface="Times New Roman" panose="02020603050405020304" pitchFamily="18" charset="0"/>
                <a:cs typeface="Times New Roman" panose="02020603050405020304" pitchFamily="18" charset="0"/>
              </a:rPr>
              <a:t> </a:t>
            </a:r>
            <a:r>
              <a:rPr lang="el-GR" altLang="el-GR" sz="2000" dirty="0" err="1" smtClean="0">
                <a:solidFill>
                  <a:srgbClr val="898989"/>
                </a:solidFill>
                <a:latin typeface="Times New Roman" panose="02020603050405020304" pitchFamily="18" charset="0"/>
                <a:cs typeface="Times New Roman" panose="02020603050405020304" pitchFamily="18" charset="0"/>
              </a:rPr>
              <a:t>Ben-Ari</a:t>
            </a:r>
            <a:r>
              <a:rPr lang="el-GR" altLang="el-GR" sz="2000" dirty="0" smtClean="0">
                <a:solidFill>
                  <a:srgbClr val="898989"/>
                </a:solidFill>
                <a:latin typeface="Times New Roman" panose="02020603050405020304" pitchFamily="18" charset="0"/>
                <a:cs typeface="Times New Roman" panose="02020603050405020304" pitchFamily="18" charset="0"/>
              </a:rPr>
              <a:t> και να μελετήσετε τον κώδικα στην γλώσσα προγραμματισμού </a:t>
            </a:r>
            <a:r>
              <a:rPr lang="en-US" altLang="el-GR" sz="2000" dirty="0" smtClean="0">
                <a:solidFill>
                  <a:srgbClr val="898989"/>
                </a:solidFill>
                <a:latin typeface="Times New Roman" panose="02020603050405020304" pitchFamily="18" charset="0"/>
                <a:cs typeface="Times New Roman" panose="02020603050405020304" pitchFamily="18" charset="0"/>
              </a:rPr>
              <a:t>Scratch </a:t>
            </a:r>
          </a:p>
          <a:p>
            <a:pPr>
              <a:lnSpc>
                <a:spcPct val="95000"/>
              </a:lnSpc>
              <a:spcAft>
                <a:spcPts val="1000"/>
              </a:spcAft>
              <a:defRPr/>
            </a:pPr>
            <a:r>
              <a:rPr lang="el-GR" altLang="el-GR" sz="2000" dirty="0" smtClean="0">
                <a:solidFill>
                  <a:srgbClr val="898989"/>
                </a:solidFill>
                <a:latin typeface="Times New Roman" panose="02020603050405020304" pitchFamily="18" charset="0"/>
                <a:cs typeface="Times New Roman" panose="02020603050405020304" pitchFamily="18" charset="0"/>
              </a:rPr>
              <a:t>για την υλοποίηση αυτής της δραστηριότητας.  </a:t>
            </a:r>
          </a:p>
          <a:p>
            <a:pPr algn="l" eaLnBrk="1" hangingPunct="1">
              <a:lnSpc>
                <a:spcPct val="60000"/>
              </a:lnSpc>
              <a:defRPr/>
            </a:pPr>
            <a:endParaRPr lang="el-GR" altLang="el-GR" sz="1900" b="1"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defRPr/>
            </a:pPr>
            <a:endParaRPr lang="en-GB" altLang="el-GR" sz="1400" b="1" dirty="0" smtClean="0">
              <a:solidFill>
                <a:srgbClr val="002060"/>
              </a:solidFill>
              <a:latin typeface="Times New Roman" panose="02020603050405020304" pitchFamily="18" charset="0"/>
              <a:cs typeface="Times New Roman" panose="02020603050405020304" pitchFamily="18" charset="0"/>
            </a:endParaRPr>
          </a:p>
          <a:p>
            <a:pPr algn="l" eaLnBrk="1" hangingPunct="1">
              <a:lnSpc>
                <a:spcPct val="60000"/>
              </a:lnSpc>
              <a:defRPr/>
            </a:pPr>
            <a:endParaRPr lang="el-GR" altLang="el-GR" sz="1000" b="1" dirty="0" smtClean="0">
              <a:solidFill>
                <a:srgbClr val="002060"/>
              </a:solidFill>
              <a:latin typeface="Times New Roman" panose="02020603050405020304" pitchFamily="18" charset="0"/>
              <a:cs typeface="Times New Roman" panose="02020603050405020304" pitchFamily="18" charset="0"/>
            </a:endParaRPr>
          </a:p>
          <a:p>
            <a:pPr eaLnBrk="1" hangingPunct="1">
              <a:lnSpc>
                <a:spcPct val="60000"/>
              </a:lnSpc>
              <a:defRPr/>
            </a:pPr>
            <a:endParaRPr lang="el-GR" altLang="el-GR" sz="600" dirty="0" smtClean="0">
              <a:solidFill>
                <a:srgbClr val="002060"/>
              </a:solidFill>
              <a:latin typeface="Times New Roman" panose="02020603050405020304" pitchFamily="18" charset="0"/>
              <a:cs typeface="Calibri" panose="020F0502020204030204" pitchFamily="34" charset="0"/>
            </a:endParaRPr>
          </a:p>
          <a:p>
            <a:pPr eaLnBrk="1" hangingPunct="1">
              <a:lnSpc>
                <a:spcPct val="60000"/>
              </a:lnSpc>
              <a:defRPr/>
            </a:pPr>
            <a:endParaRPr lang="en-GB" altLang="el-GR" sz="200" b="1" dirty="0" smtClean="0">
              <a:solidFill>
                <a:srgbClr val="FF0000"/>
              </a:solidFill>
            </a:endParaRPr>
          </a:p>
          <a:p>
            <a:pPr eaLnBrk="1" hangingPunct="1">
              <a:lnSpc>
                <a:spcPct val="60000"/>
              </a:lnSpc>
              <a:defRPr/>
            </a:pPr>
            <a:r>
              <a:rPr lang="en-GB" altLang="el-GR" sz="200" b="1" dirty="0" smtClean="0">
                <a:solidFill>
                  <a:srgbClr val="FF0000"/>
                </a:solidFill>
              </a:rPr>
              <a:t> </a:t>
            </a:r>
            <a:endParaRPr lang="en-GB" altLang="el-GR" sz="200" b="1" dirty="0" smtClean="0">
              <a:solidFill>
                <a:srgbClr val="898989"/>
              </a:solidFill>
            </a:endParaRPr>
          </a:p>
        </p:txBody>
      </p:sp>
      <p:sp>
        <p:nvSpPr>
          <p:cNvPr id="4" name="Rectangle 4"/>
          <p:cNvSpPr/>
          <p:nvPr/>
        </p:nvSpPr>
        <p:spPr>
          <a:xfrm>
            <a:off x="93663" y="746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69938" y="4333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5606" name="Rectangle 2"/>
          <p:cNvSpPr txBox="1">
            <a:spLocks noChangeArrowheads="1"/>
          </p:cNvSpPr>
          <p:nvPr/>
        </p:nvSpPr>
        <p:spPr bwMode="auto">
          <a:xfrm>
            <a:off x="998538" y="-100013"/>
            <a:ext cx="7843837" cy="86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5607" name="object 6"/>
          <p:cNvSpPr>
            <a:spLocks noChangeArrowheads="1"/>
          </p:cNvSpPr>
          <p:nvPr/>
        </p:nvSpPr>
        <p:spPr bwMode="auto">
          <a:xfrm>
            <a:off x="60325" y="1481138"/>
            <a:ext cx="755650" cy="215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ctrTitle"/>
          </p:nvPr>
        </p:nvSpPr>
        <p:spPr>
          <a:xfrm>
            <a:off x="788988" y="-31750"/>
            <a:ext cx="7843837" cy="1728788"/>
          </a:xfrm>
        </p:spPr>
        <p:txBody>
          <a:bodyPr/>
          <a:lstStyle/>
          <a:p>
            <a:pPr eaLnBrk="1" hangingPunct="1"/>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0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866775" y="1422400"/>
            <a:ext cx="8353425" cy="3671888"/>
          </a:xfrm>
        </p:spPr>
        <p:txBody>
          <a:bodyPr>
            <a:normAutofit fontScale="62500" lnSpcReduction="20000"/>
          </a:bodyPr>
          <a:lstStyle/>
          <a:p>
            <a:pPr algn="l" eaLnBrk="1" hangingPunct="1">
              <a:lnSpc>
                <a:spcPct val="80000"/>
              </a:lnSpc>
              <a:defRPr/>
            </a:pPr>
            <a:r>
              <a:rPr lang="el-GR" altLang="el-GR" sz="800" b="1" dirty="0">
                <a:solidFill>
                  <a:srgbClr val="002060"/>
                </a:solidFill>
                <a:latin typeface="Times New Roman" panose="02020603050405020304" pitchFamily="18" charset="0"/>
                <a:cs typeface="Times New Roman" panose="02020603050405020304" pitchFamily="18" charset="0"/>
              </a:rPr>
              <a:t> </a:t>
            </a:r>
            <a:r>
              <a:rPr lang="el-GR" altLang="el-GR" sz="800" b="1" dirty="0">
                <a:solidFill>
                  <a:srgbClr val="FF0000"/>
                </a:solidFill>
                <a:latin typeface="Times New Roman" panose="02020603050405020304" pitchFamily="18" charset="0"/>
                <a:cs typeface="Times New Roman" panose="02020603050405020304" pitchFamily="18" charset="0"/>
              </a:rPr>
              <a:t> </a:t>
            </a:r>
            <a:r>
              <a:rPr lang="el-GR" altLang="el-GR" sz="800" b="1" u="sng" dirty="0">
                <a:solidFill>
                  <a:srgbClr val="002060"/>
                </a:solidFill>
                <a:latin typeface="Times New Roman" panose="02020603050405020304" pitchFamily="18" charset="0"/>
                <a:cs typeface="Times New Roman" panose="02020603050405020304" pitchFamily="18" charset="0"/>
              </a:rPr>
              <a:t> </a:t>
            </a:r>
            <a:endParaRPr lang="el-GR" altLang="el-GR" sz="7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buFontTx/>
              <a:buChar char="•"/>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r>
              <a:rPr lang="el-GR" altLang="el-GR" sz="700" u="sng" dirty="0">
                <a:solidFill>
                  <a:srgbClr val="002060"/>
                </a:solidFill>
                <a:latin typeface="Times New Roman" panose="02020603050405020304" pitchFamily="18" charset="0"/>
                <a:cs typeface="Times New Roman" panose="02020603050405020304" pitchFamily="18" charset="0"/>
              </a:rPr>
              <a:t> </a:t>
            </a:r>
            <a:endParaRPr lang="el-GR" altLang="el-GR" sz="700" b="1" u="sng" dirty="0">
              <a:solidFill>
                <a:srgbClr val="FF000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500"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500" b="1" dirty="0">
                <a:solidFill>
                  <a:srgbClr val="002060"/>
                </a:solidFill>
                <a:latin typeface="Times New Roman" panose="02020603050405020304" pitchFamily="18" charset="0"/>
                <a:cs typeface="Times New Roman" panose="02020603050405020304" pitchFamily="18" charset="0"/>
              </a:rPr>
              <a:t> </a:t>
            </a: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sz="2600" b="1" dirty="0">
                <a:solidFill>
                  <a:srgbClr val="FF0000"/>
                </a:solidFill>
                <a:latin typeface="Times New Roman" panose="02020603050405020304" pitchFamily="18" charset="0"/>
                <a:cs typeface="Times New Roman" panose="02020603050405020304" pitchFamily="18" charset="0"/>
              </a:rPr>
              <a:t>Παράδειγμα-Ανίχνευση Λαθών</a:t>
            </a:r>
          </a:p>
          <a:p>
            <a:pPr eaLnBrk="1" hangingPunct="1">
              <a:lnSpc>
                <a:spcPct val="80000"/>
              </a:lnSpc>
              <a:defRPr/>
            </a:pPr>
            <a:endParaRPr lang="el-GR" altLang="el-GR" sz="26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34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4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n-GB" altLang="el-GR" sz="55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38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2200" dirty="0">
              <a:solidFill>
                <a:srgbClr val="002060"/>
              </a:solidFill>
              <a:latin typeface="Times New Roman" panose="02020603050405020304" pitchFamily="18" charset="0"/>
              <a:cs typeface="Calibri" panose="020F0502020204030204" pitchFamily="34" charset="0"/>
            </a:endParaRPr>
          </a:p>
          <a:p>
            <a:pPr eaLnBrk="1" hangingPunct="1">
              <a:lnSpc>
                <a:spcPct val="80000"/>
              </a:lnSpc>
              <a:defRPr/>
            </a:pPr>
            <a:endParaRPr lang="en-GB" altLang="el-GR" sz="800" b="1" dirty="0">
              <a:solidFill>
                <a:srgbClr val="FF0000"/>
              </a:solidFill>
            </a:endParaRPr>
          </a:p>
          <a:p>
            <a:pPr eaLnBrk="1" hangingPunct="1">
              <a:lnSpc>
                <a:spcPct val="80000"/>
              </a:lnSpc>
              <a:defRPr/>
            </a:pPr>
            <a:r>
              <a:rPr lang="en-GB" altLang="el-GR" sz="800" b="1" dirty="0">
                <a:solidFill>
                  <a:srgbClr val="FF0000"/>
                </a:solidFill>
              </a:rPr>
              <a:t> </a:t>
            </a:r>
            <a:endParaRPr lang="en-GB" altLang="el-GR" sz="800" b="1" dirty="0">
              <a:solidFill>
                <a:srgbClr val="898989"/>
              </a:solidFill>
            </a:endParaRPr>
          </a:p>
        </p:txBody>
      </p:sp>
      <p:sp>
        <p:nvSpPr>
          <p:cNvPr id="4" name="Rectangle 4"/>
          <p:cNvSpPr/>
          <p:nvPr/>
        </p:nvSpPr>
        <p:spPr>
          <a:xfrm>
            <a:off x="133350" y="4333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84250" y="1349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6630"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graphicFrame>
        <p:nvGraphicFramePr>
          <p:cNvPr id="2" name="Πίνακας 1"/>
          <p:cNvGraphicFramePr>
            <a:graphicFrameLocks noGrp="1"/>
          </p:cNvGraphicFramePr>
          <p:nvPr/>
        </p:nvGraphicFramePr>
        <p:xfrm>
          <a:off x="1116013" y="2136775"/>
          <a:ext cx="7483475" cy="4748214"/>
        </p:xfrm>
        <a:graphic>
          <a:graphicData uri="http://schemas.openxmlformats.org/drawingml/2006/table">
            <a:tbl>
              <a:tblPr>
                <a:tableStyleId>{5C22544A-7EE6-4342-B048-85BDC9FD1C3A}</a:tableStyleId>
              </a:tblPr>
              <a:tblGrid>
                <a:gridCol w="2490398">
                  <a:extLst>
                    <a:ext uri="{9D8B030D-6E8A-4147-A177-3AD203B41FA5}">
                      <a16:colId xmlns:a16="http://schemas.microsoft.com/office/drawing/2014/main" val="20000"/>
                    </a:ext>
                  </a:extLst>
                </a:gridCol>
                <a:gridCol w="4993077">
                  <a:extLst>
                    <a:ext uri="{9D8B030D-6E8A-4147-A177-3AD203B41FA5}">
                      <a16:colId xmlns:a16="http://schemas.microsoft.com/office/drawing/2014/main" val="20001"/>
                    </a:ext>
                  </a:extLst>
                </a:gridCol>
              </a:tblGrid>
              <a:tr h="143896">
                <a:tc>
                  <a:txBody>
                    <a:bodyPr/>
                    <a:lstStyle/>
                    <a:p>
                      <a:pPr marL="228600">
                        <a:spcAft>
                          <a:spcPts val="0"/>
                        </a:spcAft>
                        <a:tabLst>
                          <a:tab pos="228600" algn="l"/>
                          <a:tab pos="457200" algn="l"/>
                        </a:tabLst>
                      </a:pPr>
                      <a:r>
                        <a:rPr lang="el-GR" sz="900" dirty="0">
                          <a:effectLst/>
                        </a:rPr>
                        <a:t>Διαστάσεις της Υ.Σ.</a:t>
                      </a:r>
                      <a:endParaRPr lang="el-GR" sz="900" dirty="0">
                        <a:effectLst/>
                        <a:latin typeface="Times New Roman" panose="02020603050405020304" pitchFamily="18" charset="0"/>
                        <a:ea typeface="SimSun" panose="02010600030101010101" pitchFamily="2" charset="-122"/>
                      </a:endParaRPr>
                    </a:p>
                  </a:txBody>
                  <a:tcPr marL="56106" marR="56106" marT="0" marB="0"/>
                </a:tc>
                <a:tc>
                  <a:txBody>
                    <a:bodyPr/>
                    <a:lstStyle/>
                    <a:p>
                      <a:pPr marL="228600">
                        <a:spcAft>
                          <a:spcPts val="0"/>
                        </a:spcAft>
                        <a:tabLst>
                          <a:tab pos="228600" algn="l"/>
                          <a:tab pos="457200" algn="l"/>
                        </a:tabLst>
                      </a:pPr>
                      <a:r>
                        <a:rPr lang="el-GR" sz="900">
                          <a:effectLst/>
                        </a:rPr>
                        <a:t>Σχολιασμός-Αιτιολόγηση </a:t>
                      </a:r>
                      <a:endParaRPr lang="el-GR" sz="900">
                        <a:effectLst/>
                        <a:latin typeface="Times New Roman" panose="02020603050405020304" pitchFamily="18" charset="0"/>
                        <a:ea typeface="SimSun" panose="02010600030101010101" pitchFamily="2" charset="-122"/>
                      </a:endParaRPr>
                    </a:p>
                  </a:txBody>
                  <a:tcPr marL="56106" marR="56106" marT="0" marB="0"/>
                </a:tc>
                <a:extLst>
                  <a:ext uri="{0D108BD9-81ED-4DB2-BD59-A6C34878D82A}">
                    <a16:rowId xmlns:a16="http://schemas.microsoft.com/office/drawing/2014/main" val="10000"/>
                  </a:ext>
                </a:extLst>
              </a:tr>
              <a:tr h="1151080">
                <a:tc>
                  <a:txBody>
                    <a:bodyPr/>
                    <a:lstStyle/>
                    <a:p>
                      <a:pPr marL="228600">
                        <a:spcAft>
                          <a:spcPts val="0"/>
                        </a:spcAft>
                        <a:tabLst>
                          <a:tab pos="228600" algn="l"/>
                          <a:tab pos="457200" algn="l"/>
                        </a:tabLst>
                      </a:pPr>
                      <a:r>
                        <a:rPr lang="el-GR" sz="900" dirty="0">
                          <a:effectLst/>
                        </a:rPr>
                        <a:t>Αλγοριθμική σκέψη </a:t>
                      </a:r>
                      <a:endParaRPr lang="el-GR" sz="900" dirty="0">
                        <a:effectLst/>
                        <a:latin typeface="Times New Roman" panose="02020603050405020304" pitchFamily="18" charset="0"/>
                        <a:ea typeface="SimSun" panose="02010600030101010101" pitchFamily="2" charset="-122"/>
                      </a:endParaRPr>
                    </a:p>
                  </a:txBody>
                  <a:tcPr marL="56106" marR="56106" marT="0" marB="0"/>
                </a:tc>
                <a:tc>
                  <a:txBody>
                    <a:bodyPr/>
                    <a:lstStyle/>
                    <a:p>
                      <a:pPr marL="228600">
                        <a:spcAft>
                          <a:spcPts val="0"/>
                        </a:spcAft>
                        <a:tabLst>
                          <a:tab pos="228600" algn="l"/>
                          <a:tab pos="457200" algn="l"/>
                        </a:tabLst>
                      </a:pPr>
                      <a:r>
                        <a:rPr lang="el-GR" sz="900" dirty="0">
                          <a:effectLst/>
                        </a:rPr>
                        <a:t>Η σειριακή διαδικασία της μέτρησης του αριθμού των μαύρων τετραγώνων σε κάθε γραμμή και η αναγνώριση ότι η ισοτιμία(</a:t>
                      </a:r>
                      <a:r>
                        <a:rPr lang="el-GR" sz="900" dirty="0" err="1">
                          <a:effectLst/>
                        </a:rPr>
                        <a:t>parity</a:t>
                      </a:r>
                      <a:r>
                        <a:rPr lang="el-GR" sz="900" dirty="0">
                          <a:effectLst/>
                        </a:rPr>
                        <a:t>) είναι ζυγός αριθμός, καθώς και η επανάληψη της διαδικασίας σε κάθε στήλη είναι ο αλγόριθμος.</a:t>
                      </a:r>
                    </a:p>
                    <a:p>
                      <a:pPr marL="228600">
                        <a:spcAft>
                          <a:spcPts val="0"/>
                        </a:spcAft>
                        <a:tabLst>
                          <a:tab pos="228600" algn="l"/>
                          <a:tab pos="457200" algn="l"/>
                        </a:tabLst>
                      </a:pPr>
                      <a:r>
                        <a:rPr lang="el-GR" sz="900" dirty="0">
                          <a:effectLst/>
                        </a:rPr>
                        <a:t> </a:t>
                      </a:r>
                    </a:p>
                    <a:p>
                      <a:pPr marL="228600">
                        <a:spcAft>
                          <a:spcPts val="0"/>
                        </a:spcAft>
                        <a:tabLst>
                          <a:tab pos="228600" algn="l"/>
                          <a:tab pos="457200" algn="l"/>
                        </a:tabLst>
                      </a:pPr>
                      <a:r>
                        <a:rPr lang="el-GR" sz="900" dirty="0">
                          <a:effectLst/>
                        </a:rPr>
                        <a:t> </a:t>
                      </a:r>
                    </a:p>
                    <a:p>
                      <a:pPr marL="228600">
                        <a:spcAft>
                          <a:spcPts val="0"/>
                        </a:spcAft>
                        <a:tabLst>
                          <a:tab pos="228600" algn="l"/>
                          <a:tab pos="457200" algn="l"/>
                        </a:tabLst>
                      </a:pPr>
                      <a:r>
                        <a:rPr lang="el-GR" sz="900" dirty="0">
                          <a:effectLst/>
                        </a:rPr>
                        <a:t> </a:t>
                      </a:r>
                      <a:endParaRPr lang="el-GR" sz="900" dirty="0">
                        <a:effectLst/>
                        <a:latin typeface="Times New Roman" panose="02020603050405020304" pitchFamily="18" charset="0"/>
                        <a:ea typeface="SimSun" panose="02010600030101010101" pitchFamily="2" charset="-122"/>
                      </a:endParaRPr>
                    </a:p>
                  </a:txBody>
                  <a:tcPr marL="56106" marR="56106" marT="0" marB="0"/>
                </a:tc>
                <a:extLst>
                  <a:ext uri="{0D108BD9-81ED-4DB2-BD59-A6C34878D82A}">
                    <a16:rowId xmlns:a16="http://schemas.microsoft.com/office/drawing/2014/main" val="10001"/>
                  </a:ext>
                </a:extLst>
              </a:tr>
              <a:tr h="1151080">
                <a:tc>
                  <a:txBody>
                    <a:bodyPr/>
                    <a:lstStyle/>
                    <a:p>
                      <a:pPr marL="228600">
                        <a:spcAft>
                          <a:spcPts val="0"/>
                        </a:spcAft>
                        <a:tabLst>
                          <a:tab pos="228600" algn="l"/>
                          <a:tab pos="457200" algn="l"/>
                        </a:tabLst>
                      </a:pPr>
                      <a:r>
                        <a:rPr lang="el-GR" sz="900" dirty="0">
                          <a:effectLst/>
                        </a:rPr>
                        <a:t>Αφαιρετική σκέψη</a:t>
                      </a:r>
                      <a:endParaRPr lang="el-GR" sz="900" dirty="0">
                        <a:effectLst/>
                        <a:latin typeface="Times New Roman" panose="02020603050405020304" pitchFamily="18" charset="0"/>
                        <a:ea typeface="SimSun" panose="02010600030101010101" pitchFamily="2" charset="-122"/>
                      </a:endParaRPr>
                    </a:p>
                  </a:txBody>
                  <a:tcPr marL="56106" marR="56106" marT="0" marB="0"/>
                </a:tc>
                <a:tc>
                  <a:txBody>
                    <a:bodyPr/>
                    <a:lstStyle/>
                    <a:p>
                      <a:pPr marL="228600">
                        <a:spcAft>
                          <a:spcPts val="0"/>
                        </a:spcAft>
                        <a:tabLst>
                          <a:tab pos="228600" algn="l"/>
                          <a:tab pos="457200" algn="l"/>
                        </a:tabLst>
                      </a:pPr>
                      <a:r>
                        <a:rPr lang="el-GR" sz="900" dirty="0">
                          <a:effectLst/>
                        </a:rPr>
                        <a:t>Κάθε κάρτα(τετραγωνάκι) μπορεί να θεωρηθεί ότι αναπαριστά ένα </a:t>
                      </a:r>
                      <a:r>
                        <a:rPr lang="el-GR" sz="900" dirty="0" err="1">
                          <a:effectLst/>
                        </a:rPr>
                        <a:t>bit</a:t>
                      </a:r>
                      <a:r>
                        <a:rPr lang="el-GR" sz="900" dirty="0">
                          <a:effectLst/>
                        </a:rPr>
                        <a:t> μέσα σε μια ψηφιακή συσκευή.</a:t>
                      </a:r>
                    </a:p>
                    <a:p>
                      <a:pPr marL="228600">
                        <a:spcAft>
                          <a:spcPts val="0"/>
                        </a:spcAft>
                        <a:tabLst>
                          <a:tab pos="228600" algn="l"/>
                          <a:tab pos="457200" algn="l"/>
                        </a:tabLst>
                      </a:pPr>
                      <a:r>
                        <a:rPr lang="el-GR" sz="900" dirty="0">
                          <a:effectLst/>
                        </a:rPr>
                        <a:t> Κάθε σχηματισμός των  «</a:t>
                      </a:r>
                      <a:r>
                        <a:rPr lang="el-GR" sz="900" dirty="0" err="1">
                          <a:effectLst/>
                        </a:rPr>
                        <a:t>bits</a:t>
                      </a:r>
                      <a:r>
                        <a:rPr lang="el-GR" sz="900" dirty="0">
                          <a:effectLst/>
                        </a:rPr>
                        <a:t>» στο πλαίσιο μπορεί να θεωρηθεί ως μια αναπαράσταση δεδομένων και το πλέγμα είναι μια αφαίρεση καθώς μπορεί να αποτελεί ένα μοντέλο που μπορεί να χρησιμοποιηθεί για να αναπαραστήσει δεδομένα σε μια ψηφιακή συσκευή, όπως ήχο </a:t>
                      </a:r>
                      <a:r>
                        <a:rPr lang="el-GR" sz="900" dirty="0" err="1">
                          <a:effectLst/>
                        </a:rPr>
                        <a:t>κλπ</a:t>
                      </a:r>
                      <a:r>
                        <a:rPr lang="el-GR" sz="900" dirty="0">
                          <a:effectLst/>
                        </a:rPr>
                        <a:t>   </a:t>
                      </a:r>
                      <a:endParaRPr lang="el-GR" sz="900" dirty="0">
                        <a:effectLst/>
                        <a:latin typeface="Times New Roman" panose="02020603050405020304" pitchFamily="18" charset="0"/>
                        <a:ea typeface="SimSun" panose="02010600030101010101" pitchFamily="2" charset="-122"/>
                      </a:endParaRPr>
                    </a:p>
                  </a:txBody>
                  <a:tcPr marL="56106" marR="56106" marT="0" marB="0"/>
                </a:tc>
                <a:extLst>
                  <a:ext uri="{0D108BD9-81ED-4DB2-BD59-A6C34878D82A}">
                    <a16:rowId xmlns:a16="http://schemas.microsoft.com/office/drawing/2014/main" val="10002"/>
                  </a:ext>
                </a:extLst>
              </a:tr>
              <a:tr h="863309">
                <a:tc>
                  <a:txBody>
                    <a:bodyPr/>
                    <a:lstStyle/>
                    <a:p>
                      <a:pPr marL="228600">
                        <a:spcAft>
                          <a:spcPts val="0"/>
                        </a:spcAft>
                        <a:tabLst>
                          <a:tab pos="228600" algn="l"/>
                          <a:tab pos="457200" algn="l"/>
                        </a:tabLst>
                      </a:pPr>
                      <a:r>
                        <a:rPr lang="el-GR" sz="900">
                          <a:effectLst/>
                        </a:rPr>
                        <a:t>Διάσπαση προβλήματος</a:t>
                      </a:r>
                      <a:endParaRPr lang="el-GR" sz="900">
                        <a:effectLst/>
                        <a:latin typeface="Times New Roman" panose="02020603050405020304" pitchFamily="18" charset="0"/>
                        <a:ea typeface="SimSun" panose="02010600030101010101" pitchFamily="2" charset="-122"/>
                      </a:endParaRPr>
                    </a:p>
                  </a:txBody>
                  <a:tcPr marL="56106" marR="56106" marT="0" marB="0"/>
                </a:tc>
                <a:tc>
                  <a:txBody>
                    <a:bodyPr/>
                    <a:lstStyle/>
                    <a:p>
                      <a:pPr marL="228600">
                        <a:spcAft>
                          <a:spcPts val="0"/>
                        </a:spcAft>
                        <a:tabLst>
                          <a:tab pos="228600" algn="l"/>
                          <a:tab pos="457200" algn="l"/>
                        </a:tabLst>
                      </a:pPr>
                      <a:r>
                        <a:rPr lang="el-GR" sz="900">
                          <a:effectLst/>
                        </a:rPr>
                        <a:t>Για να επιτύχουν το στόχο τους οι μαθητές διασπούν το πρόβλημα «βρες το λάθος» σε μικρότερα βήματα. Στο πρώτο βήμα οι μαθητές κοιτάζουν κάθε γραμμή, τετραγωνάκι-τετραγωνάκι, μέχρι να βρουν το λάθος, αναρωτώμενοι αν η γραμμή έχει μονό ή ζυγό αριθμό από μαύρα τετραγωνάκια.  </a:t>
                      </a:r>
                      <a:endParaRPr lang="el-GR" sz="900">
                        <a:effectLst/>
                        <a:latin typeface="Times New Roman" panose="02020603050405020304" pitchFamily="18" charset="0"/>
                        <a:ea typeface="SimSun" panose="02010600030101010101" pitchFamily="2" charset="-122"/>
                      </a:endParaRPr>
                    </a:p>
                  </a:txBody>
                  <a:tcPr marL="56106" marR="56106" marT="0" marB="0"/>
                </a:tc>
                <a:extLst>
                  <a:ext uri="{0D108BD9-81ED-4DB2-BD59-A6C34878D82A}">
                    <a16:rowId xmlns:a16="http://schemas.microsoft.com/office/drawing/2014/main" val="10003"/>
                  </a:ext>
                </a:extLst>
              </a:tr>
              <a:tr h="575540">
                <a:tc>
                  <a:txBody>
                    <a:bodyPr/>
                    <a:lstStyle/>
                    <a:p>
                      <a:pPr marL="228600">
                        <a:spcAft>
                          <a:spcPts val="0"/>
                        </a:spcAft>
                        <a:tabLst>
                          <a:tab pos="228600" algn="l"/>
                          <a:tab pos="457200" algn="l"/>
                        </a:tabLst>
                      </a:pPr>
                      <a:r>
                        <a:rPr lang="el-GR" sz="900">
                          <a:effectLst/>
                        </a:rPr>
                        <a:t>Γενίκευση </a:t>
                      </a:r>
                      <a:endParaRPr lang="el-GR" sz="900">
                        <a:effectLst/>
                        <a:latin typeface="Times New Roman" panose="02020603050405020304" pitchFamily="18" charset="0"/>
                        <a:ea typeface="SimSun" panose="02010600030101010101" pitchFamily="2" charset="-122"/>
                      </a:endParaRPr>
                    </a:p>
                  </a:txBody>
                  <a:tcPr marL="56106" marR="56106" marT="0" marB="0"/>
                </a:tc>
                <a:tc>
                  <a:txBody>
                    <a:bodyPr/>
                    <a:lstStyle/>
                    <a:p>
                      <a:pPr marL="228600">
                        <a:spcAft>
                          <a:spcPts val="0"/>
                        </a:spcAft>
                        <a:tabLst>
                          <a:tab pos="228600" algn="l"/>
                          <a:tab pos="457200" algn="l"/>
                        </a:tabLst>
                      </a:pPr>
                      <a:r>
                        <a:rPr lang="el-GR" sz="900" dirty="0">
                          <a:effectLst/>
                        </a:rPr>
                        <a:t>Όταν οι μαθητές κατανοήσουν τον αλγόριθμο με τον οποίο βρίσκουν ποιο τετραγωνάκι έχει αντιστραφεί, τότε θα είναι ικανοί να βρουν το ανεστραμμένο τετραγωνάκι σε οποιοδήποτε πλέγμα, π.χ.   10 x 10  με 100 κάρτες. </a:t>
                      </a:r>
                      <a:endParaRPr lang="el-GR" sz="900" dirty="0">
                        <a:effectLst/>
                        <a:latin typeface="Times New Roman" panose="02020603050405020304" pitchFamily="18" charset="0"/>
                        <a:ea typeface="SimSun" panose="02010600030101010101" pitchFamily="2" charset="-122"/>
                      </a:endParaRPr>
                    </a:p>
                  </a:txBody>
                  <a:tcPr marL="56106" marR="56106" marT="0" marB="0"/>
                </a:tc>
                <a:extLst>
                  <a:ext uri="{0D108BD9-81ED-4DB2-BD59-A6C34878D82A}">
                    <a16:rowId xmlns:a16="http://schemas.microsoft.com/office/drawing/2014/main" val="10004"/>
                  </a:ext>
                </a:extLst>
              </a:tr>
              <a:tr h="863309">
                <a:tc>
                  <a:txBody>
                    <a:bodyPr/>
                    <a:lstStyle/>
                    <a:p>
                      <a:pPr marL="228600">
                        <a:spcAft>
                          <a:spcPts val="0"/>
                        </a:spcAft>
                        <a:tabLst>
                          <a:tab pos="228600" algn="l"/>
                          <a:tab pos="457200" algn="l"/>
                        </a:tabLst>
                      </a:pPr>
                      <a:r>
                        <a:rPr lang="el-GR" sz="900">
                          <a:effectLst/>
                        </a:rPr>
                        <a:t>Αξιολόγηση </a:t>
                      </a:r>
                      <a:endParaRPr lang="el-GR" sz="900">
                        <a:effectLst/>
                        <a:latin typeface="Times New Roman" panose="02020603050405020304" pitchFamily="18" charset="0"/>
                        <a:ea typeface="SimSun" panose="02010600030101010101" pitchFamily="2" charset="-122"/>
                      </a:endParaRPr>
                    </a:p>
                  </a:txBody>
                  <a:tcPr marL="56106" marR="56106" marT="0" marB="0"/>
                </a:tc>
                <a:tc>
                  <a:txBody>
                    <a:bodyPr/>
                    <a:lstStyle/>
                    <a:p>
                      <a:pPr marL="228600">
                        <a:spcAft>
                          <a:spcPts val="0"/>
                        </a:spcAft>
                        <a:tabLst>
                          <a:tab pos="228600" algn="l"/>
                          <a:tab pos="457200" algn="l"/>
                        </a:tabLst>
                      </a:pPr>
                      <a:r>
                        <a:rPr lang="el-GR" sz="900" dirty="0">
                          <a:effectLst/>
                        </a:rPr>
                        <a:t>Το μαγικό τρικ ανιχνεύει λάθη όταν μόνο ένα </a:t>
                      </a:r>
                      <a:r>
                        <a:rPr lang="el-GR" sz="900" dirty="0" err="1">
                          <a:effectLst/>
                        </a:rPr>
                        <a:t>bit</a:t>
                      </a:r>
                      <a:r>
                        <a:rPr lang="el-GR" sz="900" dirty="0">
                          <a:effectLst/>
                        </a:rPr>
                        <a:t> (τετραγωνάκι) έχει αναστραφεί. Η αξιολόγηση περιλαμβάνει και τον έλεγχο της αναστροφής σε δυο τετραγωνάκια, οπότε μπορούμε να πούμε ότι υπάρχει λάθος αλλά  ο αλγόριθμος δεν μπορεί να μας βοηθήσει για να το βρούμε. </a:t>
                      </a:r>
                      <a:endParaRPr lang="el-GR" sz="900" dirty="0">
                        <a:effectLst/>
                        <a:latin typeface="Times New Roman" panose="02020603050405020304" pitchFamily="18" charset="0"/>
                        <a:ea typeface="SimSun" panose="02010600030101010101" pitchFamily="2" charset="-122"/>
                      </a:endParaRPr>
                    </a:p>
                  </a:txBody>
                  <a:tcPr marL="56106" marR="56106" marT="0" marB="0"/>
                </a:tc>
                <a:extLst>
                  <a:ext uri="{0D108BD9-81ED-4DB2-BD59-A6C34878D82A}">
                    <a16:rowId xmlns:a16="http://schemas.microsoft.com/office/drawing/2014/main" val="10005"/>
                  </a:ext>
                </a:extLst>
              </a:tr>
            </a:tbl>
          </a:graphicData>
        </a:graphic>
      </p:graphicFrame>
      <p:sp>
        <p:nvSpPr>
          <p:cNvPr id="26654" name="object 6"/>
          <p:cNvSpPr>
            <a:spLocks noChangeArrowheads="1"/>
          </p:cNvSpPr>
          <p:nvPr/>
        </p:nvSpPr>
        <p:spPr bwMode="auto">
          <a:xfrm>
            <a:off x="111125" y="17160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22238" y="492125"/>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66788" y="12160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7653"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7654" name="Rectangle 1"/>
          <p:cNvSpPr>
            <a:spLocks noGrp="1"/>
          </p:cNvSpPr>
          <p:nvPr>
            <p:ph type="subTitle" idx="1"/>
          </p:nvPr>
        </p:nvSpPr>
        <p:spPr>
          <a:xfrm>
            <a:off x="500063" y="1928813"/>
            <a:ext cx="4751387" cy="1262062"/>
          </a:xfrm>
        </p:spPr>
        <p:txBody>
          <a:bodyPr wrap="none" anchor="ctr">
            <a:spAutoFit/>
          </a:bodyPr>
          <a:lstStyle/>
          <a:p>
            <a:pPr indent="150813" algn="l">
              <a:spcBef>
                <a:spcPct val="0"/>
              </a:spcBef>
              <a:buFontTx/>
              <a:buNone/>
            </a:pPr>
            <a:r>
              <a:rPr lang="el-GR" altLang="el-GR" sz="1400" b="1" smtClean="0">
                <a:solidFill>
                  <a:srgbClr val="FF0000"/>
                </a:solidFill>
                <a:latin typeface="Times New Roman" panose="02020603050405020304" pitchFamily="18" charset="0"/>
                <a:cs typeface="Times New Roman" panose="02020603050405020304" pitchFamily="18" charset="0"/>
              </a:rPr>
              <a:t>Η έννοια της αφαίρεσης </a:t>
            </a:r>
          </a:p>
          <a:p>
            <a:pPr indent="150813" algn="l">
              <a:spcBef>
                <a:spcPct val="0"/>
              </a:spcBef>
              <a:buFontTx/>
              <a:buNone/>
            </a:pPr>
            <a:r>
              <a:rPr lang="el-GR" altLang="el-GR" sz="1400" b="1" smtClean="0">
                <a:solidFill>
                  <a:srgbClr val="FF0000"/>
                </a:solidFill>
                <a:latin typeface="Times New Roman" panose="02020603050405020304" pitchFamily="18" charset="0"/>
                <a:cs typeface="Times New Roman" panose="02020603050405020304" pitchFamily="18" charset="0"/>
              </a:rPr>
              <a:t>Ο  Τέο βαν Ντέσμπουργκ</a:t>
            </a:r>
            <a:r>
              <a:rPr lang="en-GB" altLang="el-GR" sz="1400" smtClean="0">
                <a:solidFill>
                  <a:srgbClr val="FF0000"/>
                </a:solidFill>
                <a:latin typeface="Times New Roman" panose="02020603050405020304" pitchFamily="18" charset="0"/>
                <a:cs typeface="Times New Roman" panose="02020603050405020304" pitchFamily="18" charset="0"/>
              </a:rPr>
              <a:t>  </a:t>
            </a:r>
            <a:r>
              <a:rPr lang="el-GR" altLang="el-GR" sz="1400" smtClean="0">
                <a:solidFill>
                  <a:srgbClr val="FF0000"/>
                </a:solidFill>
                <a:latin typeface="Times New Roman" panose="02020603050405020304" pitchFamily="18" charset="0"/>
                <a:cs typeface="Times New Roman" panose="02020603050405020304" pitchFamily="18" charset="0"/>
              </a:rPr>
              <a:t>ζωγράφισε τις παρακάτω εικόνες </a:t>
            </a:r>
          </a:p>
          <a:p>
            <a:pPr indent="150813" algn="l">
              <a:spcBef>
                <a:spcPct val="0"/>
              </a:spcBef>
              <a:buFontTx/>
              <a:buNone/>
            </a:pPr>
            <a:endParaRPr lang="el-GR" altLang="el-GR" sz="1200" smtClean="0">
              <a:solidFill>
                <a:srgbClr val="222222"/>
              </a:solidFill>
              <a:latin typeface="Times New Roman" panose="02020603050405020304" pitchFamily="18" charset="0"/>
              <a:cs typeface="Times New Roman" panose="02020603050405020304" pitchFamily="18" charset="0"/>
            </a:endParaRPr>
          </a:p>
          <a:p>
            <a:pPr indent="150813" algn="l">
              <a:spcBef>
                <a:spcPct val="0"/>
              </a:spcBef>
              <a:buFontTx/>
              <a:buNone/>
            </a:pPr>
            <a:endParaRPr lang="el-GR" altLang="el-GR" sz="1200" smtClean="0">
              <a:solidFill>
                <a:srgbClr val="222222"/>
              </a:solidFill>
              <a:latin typeface="Times New Roman" panose="02020603050405020304" pitchFamily="18" charset="0"/>
              <a:cs typeface="Times New Roman" panose="02020603050405020304" pitchFamily="18" charset="0"/>
            </a:endParaRPr>
          </a:p>
          <a:p>
            <a:pPr indent="150813" algn="l">
              <a:spcBef>
                <a:spcPct val="0"/>
              </a:spcBef>
              <a:buFontTx/>
              <a:buNone/>
            </a:pPr>
            <a:endParaRPr lang="el-GR" altLang="el-GR" sz="1200" smtClean="0">
              <a:solidFill>
                <a:srgbClr val="222222"/>
              </a:solidFill>
              <a:latin typeface="Times New Roman" panose="02020603050405020304" pitchFamily="18" charset="0"/>
              <a:cs typeface="Times New Roman" panose="02020603050405020304" pitchFamily="18" charset="0"/>
            </a:endParaRPr>
          </a:p>
          <a:p>
            <a:pPr indent="150813" algn="l">
              <a:spcBef>
                <a:spcPct val="0"/>
              </a:spcBef>
            </a:pPr>
            <a:r>
              <a:rPr lang="el-GR" altLang="el-GR" sz="1200" smtClean="0">
                <a:solidFill>
                  <a:srgbClr val="898989"/>
                </a:solidFill>
                <a:latin typeface="Times New Roman" panose="02020603050405020304" pitchFamily="18" charset="0"/>
                <a:cs typeface="Times New Roman" panose="02020603050405020304" pitchFamily="18" charset="0"/>
              </a:rPr>
              <a:t>Introduction to computational thinking του Open University</a:t>
            </a:r>
            <a:endParaRPr lang="el-GR" altLang="el-GR" sz="1200" smtClean="0">
              <a:solidFill>
                <a:schemeClr val="tx1"/>
              </a:solidFill>
              <a:latin typeface="Times New Roman" panose="02020603050405020304" pitchFamily="18" charset="0"/>
              <a:cs typeface="Times New Roman" panose="02020603050405020304" pitchFamily="18" charset="0"/>
            </a:endParaRPr>
          </a:p>
        </p:txBody>
      </p:sp>
      <p:pic>
        <p:nvPicPr>
          <p:cNvPr id="276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688" y="3071813"/>
            <a:ext cx="4991100"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6" name="object 6"/>
          <p:cNvSpPr>
            <a:spLocks noChangeArrowheads="1"/>
          </p:cNvSpPr>
          <p:nvPr/>
        </p:nvSpPr>
        <p:spPr bwMode="auto">
          <a:xfrm>
            <a:off x="111125" y="17160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11125" y="30480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66788" y="140811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8677"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8678" name="Rectangle 1"/>
          <p:cNvSpPr>
            <a:spLocks noGrp="1"/>
          </p:cNvSpPr>
          <p:nvPr>
            <p:ph type="subTitle" idx="1"/>
          </p:nvPr>
        </p:nvSpPr>
        <p:spPr>
          <a:xfrm>
            <a:off x="500063" y="1928813"/>
            <a:ext cx="2220912" cy="492125"/>
          </a:xfrm>
          <a:noFill/>
        </p:spPr>
        <p:txBody>
          <a:bodyPr wrap="none" anchor="ctr">
            <a:spAutoFit/>
          </a:bodyPr>
          <a:lstStyle/>
          <a:p>
            <a:pPr indent="150813" algn="l">
              <a:spcBef>
                <a:spcPct val="0"/>
              </a:spcBef>
              <a:buFontTx/>
              <a:buNone/>
            </a:pPr>
            <a:r>
              <a:rPr lang="el-GR" altLang="el-GR" sz="1400" b="1" smtClean="0">
                <a:solidFill>
                  <a:srgbClr val="FF0000"/>
                </a:solidFill>
                <a:cs typeface="Times New Roman" panose="02020603050405020304" pitchFamily="18" charset="0"/>
              </a:rPr>
              <a:t>Η έννοια της αφαίρεσης </a:t>
            </a:r>
          </a:p>
          <a:p>
            <a:pPr indent="150813" algn="l">
              <a:spcBef>
                <a:spcPct val="0"/>
              </a:spcBef>
              <a:buFontTx/>
              <a:buNone/>
            </a:pPr>
            <a:r>
              <a:rPr lang="el-GR" altLang="el-GR" sz="1200" b="1" smtClean="0">
                <a:solidFill>
                  <a:srgbClr val="222222"/>
                </a:solidFill>
                <a:latin typeface="Times New Roman" panose="02020603050405020304" pitchFamily="18" charset="0"/>
                <a:cs typeface="Times New Roman" panose="02020603050405020304" pitchFamily="18" charset="0"/>
              </a:rPr>
              <a:t> </a:t>
            </a:r>
            <a:endParaRPr lang="el-GR" altLang="el-GR" sz="1200" smtClean="0">
              <a:solidFill>
                <a:schemeClr val="tx1"/>
              </a:solidFill>
              <a:latin typeface="Times New Roman" panose="02020603050405020304" pitchFamily="18" charset="0"/>
              <a:cs typeface="Times New Roman" panose="02020603050405020304" pitchFamily="18" charset="0"/>
            </a:endParaRPr>
          </a:p>
        </p:txBody>
      </p:sp>
      <p:pic>
        <p:nvPicPr>
          <p:cNvPr id="286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319338"/>
            <a:ext cx="633412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object 6"/>
          <p:cNvSpPr>
            <a:spLocks noChangeArrowheads="1"/>
          </p:cNvSpPr>
          <p:nvPr/>
        </p:nvSpPr>
        <p:spPr bwMode="auto">
          <a:xfrm>
            <a:off x="111125" y="166370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ctrTitle"/>
          </p:nvPr>
        </p:nvSpPr>
        <p:spPr>
          <a:xfrm>
            <a:off x="755650" y="620713"/>
            <a:ext cx="7843838"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 </a:t>
            </a:r>
            <a:r>
              <a:rPr lang="el-GR" altLang="el-GR" sz="2400" smtClean="0">
                <a:solidFill>
                  <a:srgbClr val="002060"/>
                </a:solidFill>
                <a:latin typeface="Times New Roman" panose="02020603050405020304" pitchFamily="18" charset="0"/>
                <a:cs typeface="Times New Roman" panose="02020603050405020304" pitchFamily="18" charset="0"/>
              </a:rPr>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22238" y="3952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520700" y="12969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9701" name="Rectangle 2"/>
          <p:cNvSpPr txBox="1">
            <a:spLocks noChangeArrowheads="1"/>
          </p:cNvSpPr>
          <p:nvPr/>
        </p:nvSpPr>
        <p:spPr bwMode="auto">
          <a:xfrm>
            <a:off x="798513" y="469900"/>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29702" name="Rectangle 1"/>
          <p:cNvSpPr>
            <a:spLocks noGrp="1"/>
          </p:cNvSpPr>
          <p:nvPr>
            <p:ph type="subTitle" idx="1"/>
          </p:nvPr>
        </p:nvSpPr>
        <p:spPr>
          <a:xfrm>
            <a:off x="500063" y="1944688"/>
            <a:ext cx="2000250" cy="738187"/>
          </a:xfrm>
          <a:noFill/>
        </p:spPr>
        <p:txBody>
          <a:bodyPr anchor="ctr">
            <a:spAutoFit/>
          </a:bodyPr>
          <a:lstStyle/>
          <a:p>
            <a:pPr indent="150813" algn="l">
              <a:spcBef>
                <a:spcPct val="0"/>
              </a:spcBef>
              <a:buFontTx/>
              <a:buNone/>
            </a:pPr>
            <a:r>
              <a:rPr lang="el-GR" altLang="el-GR" sz="1400" b="1" smtClean="0">
                <a:solidFill>
                  <a:srgbClr val="FF0000"/>
                </a:solidFill>
                <a:cs typeface="Times New Roman" panose="02020603050405020304" pitchFamily="18" charset="0"/>
              </a:rPr>
              <a:t>Η έννοια </a:t>
            </a:r>
          </a:p>
          <a:p>
            <a:pPr indent="150813" algn="l">
              <a:spcBef>
                <a:spcPct val="0"/>
              </a:spcBef>
              <a:buFontTx/>
              <a:buNone/>
            </a:pPr>
            <a:r>
              <a:rPr lang="el-GR" altLang="el-GR" sz="1400" b="1" smtClean="0">
                <a:solidFill>
                  <a:srgbClr val="FF0000"/>
                </a:solidFill>
                <a:cs typeface="Times New Roman" panose="02020603050405020304" pitchFamily="18" charset="0"/>
              </a:rPr>
              <a:t>της αφαίρεσης </a:t>
            </a:r>
          </a:p>
          <a:p>
            <a:pPr indent="150813" algn="l">
              <a:spcBef>
                <a:spcPct val="0"/>
              </a:spcBef>
              <a:buFontTx/>
              <a:buNone/>
            </a:pPr>
            <a:r>
              <a:rPr lang="el-GR" altLang="el-GR" sz="1400" b="1" smtClean="0">
                <a:solidFill>
                  <a:srgbClr val="222222"/>
                </a:solidFill>
                <a:cs typeface="Times New Roman" panose="02020603050405020304" pitchFamily="18" charset="0"/>
              </a:rPr>
              <a:t> </a:t>
            </a:r>
            <a:endParaRPr lang="el-GR" altLang="el-GR" sz="1400" smtClean="0">
              <a:solidFill>
                <a:schemeClr val="tx1"/>
              </a:solidFill>
              <a:cs typeface="Times New Roman" panose="02020603050405020304" pitchFamily="18" charset="0"/>
            </a:endParaRPr>
          </a:p>
        </p:txBody>
      </p:sp>
      <p:pic>
        <p:nvPicPr>
          <p:cNvPr id="297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7213" y="1628775"/>
            <a:ext cx="6772275"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object 6"/>
          <p:cNvSpPr>
            <a:spLocks noChangeArrowheads="1"/>
          </p:cNvSpPr>
          <p:nvPr/>
        </p:nvSpPr>
        <p:spPr bwMode="auto">
          <a:xfrm>
            <a:off x="122238" y="178752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ctrTitle"/>
          </p:nvPr>
        </p:nvSpPr>
        <p:spPr>
          <a:xfrm>
            <a:off x="877888" y="474663"/>
            <a:ext cx="7843837" cy="1728787"/>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smtClean="0">
                <a:solidFill>
                  <a:srgbClr val="FF0000"/>
                </a:solidFill>
                <a:latin typeface="Times New Roman" panose="02020603050405020304" pitchFamily="18" charset="0"/>
                <a:cs typeface="Times New Roman" panose="02020603050405020304" pitchFamily="18" charset="0"/>
              </a:rPr>
              <a:t>Η Υπολογιστική Σκέψη-Όχι μόνο δεξιότητες/ικανότητες αλλά και στάσεις </a:t>
            </a:r>
            <a:r>
              <a:rPr lang="el-GR" altLang="el-GR" sz="2400" smtClean="0">
                <a:solidFill>
                  <a:srgbClr val="002060"/>
                </a:solidFill>
                <a:latin typeface="Times New Roman" panose="02020603050405020304" pitchFamily="18" charset="0"/>
                <a:cs typeface="Times New Roman" panose="02020603050405020304" pitchFamily="18" charset="0"/>
              </a:rPr>
              <a:t> </a:t>
            </a:r>
            <a:br>
              <a:rPr lang="el-GR" altLang="el-GR" sz="2400"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00063" y="2565400"/>
            <a:ext cx="8353425" cy="3671888"/>
          </a:xfrm>
        </p:spPr>
        <p:txBody>
          <a:bodyPr rtlCol="0">
            <a:normAutofit/>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r>
              <a:rPr lang="el-GR" sz="2600" b="1" dirty="0">
                <a:solidFill>
                  <a:srgbClr val="FF0000"/>
                </a:solidFill>
                <a:latin typeface="Times New Roman" pitchFamily="18" charset="0"/>
                <a:cs typeface="Times New Roman" pitchFamily="18" charset="0"/>
              </a:rPr>
              <a:t>  </a:t>
            </a:r>
            <a:endParaRPr lang="en-GB" b="1" dirty="0"/>
          </a:p>
        </p:txBody>
      </p:sp>
      <p:sp>
        <p:nvSpPr>
          <p:cNvPr id="4" name="Rectangle 4"/>
          <p:cNvSpPr/>
          <p:nvPr/>
        </p:nvSpPr>
        <p:spPr>
          <a:xfrm>
            <a:off x="157163" y="2968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55650" y="2492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30726" name="Εικόνα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13" y="2636838"/>
            <a:ext cx="7686675" cy="381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30728" name="object 6"/>
          <p:cNvSpPr>
            <a:spLocks noChangeArrowheads="1"/>
          </p:cNvSpPr>
          <p:nvPr/>
        </p:nvSpPr>
        <p:spPr bwMode="auto">
          <a:xfrm>
            <a:off x="122238" y="173513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ctrTitle"/>
          </p:nvPr>
        </p:nvSpPr>
        <p:spPr>
          <a:xfrm>
            <a:off x="755650" y="620713"/>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34988" y="1697038"/>
            <a:ext cx="8353425" cy="3671887"/>
          </a:xfrm>
        </p:spPr>
        <p:txBody>
          <a:bodyPr rtlCol="0">
            <a:normAutofit fontScale="25000" lnSpcReduction="20000"/>
          </a:bodyPr>
          <a:lstStyle/>
          <a:p>
            <a:pPr algn="l" eaLnBrk="1" fontAlgn="auto" hangingPunct="1">
              <a:spcAft>
                <a:spcPts val="0"/>
              </a:spcAft>
              <a:defRPr/>
            </a:pPr>
            <a:r>
              <a:rPr lang="el-GR" sz="2600" b="1" dirty="0">
                <a:solidFill>
                  <a:srgbClr val="002060"/>
                </a:solidFill>
                <a:latin typeface="Times New Roman" pitchFamily="18" charset="0"/>
                <a:cs typeface="Times New Roman" pitchFamily="18" charset="0"/>
              </a:rPr>
              <a:t> </a:t>
            </a:r>
            <a:r>
              <a:rPr lang="el-GR" sz="2600" b="1" dirty="0">
                <a:solidFill>
                  <a:srgbClr val="FF0000"/>
                </a:solidFill>
                <a:latin typeface="Times New Roman" pitchFamily="18" charset="0"/>
                <a:cs typeface="Times New Roman" pitchFamily="18" charset="0"/>
              </a:rPr>
              <a:t> </a:t>
            </a:r>
            <a:endParaRPr lang="en-US" sz="2600" b="1"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6400" b="1" u="sng" dirty="0">
              <a:solidFill>
                <a:srgbClr val="002060"/>
              </a:solidFill>
              <a:latin typeface="Times New Roman" pitchFamily="18" charset="0"/>
              <a:cs typeface="Times New Roman" pitchFamily="18" charset="0"/>
              <a:hlinkClick r:id="rId2"/>
            </a:endParaRPr>
          </a:p>
          <a:p>
            <a:pPr algn="l" eaLnBrk="1" fontAlgn="auto" hangingPunct="1">
              <a:spcAft>
                <a:spcPts val="0"/>
              </a:spcAft>
              <a:defRPr/>
            </a:pPr>
            <a:r>
              <a:rPr lang="el-GR" sz="6400" b="1" u="sng" dirty="0">
                <a:solidFill>
                  <a:srgbClr val="002060"/>
                </a:solidFill>
                <a:latin typeface="Times New Roman" pitchFamily="18" charset="0"/>
                <a:cs typeface="Times New Roman" pitchFamily="18" charset="0"/>
              </a:rPr>
              <a:t> </a:t>
            </a:r>
          </a:p>
          <a:p>
            <a:pPr algn="l" eaLnBrk="1" fontAlgn="auto" hangingPunct="1">
              <a:spcAft>
                <a:spcPts val="0"/>
              </a:spcAft>
              <a:defRPr/>
            </a:pPr>
            <a:r>
              <a:rPr lang="el-GR" sz="6400" b="1" u="sng" dirty="0">
                <a:solidFill>
                  <a:srgbClr val="002060"/>
                </a:solidFill>
                <a:latin typeface="Times New Roman" pitchFamily="18" charset="0"/>
                <a:cs typeface="Times New Roman" pitchFamily="18" charset="0"/>
              </a:rPr>
              <a:t>Υπολογιστικός τρόπος σκέψης </a:t>
            </a:r>
            <a:endParaRPr lang="en-US" sz="6400" b="1" u="sng" dirty="0">
              <a:solidFill>
                <a:srgbClr val="002060"/>
              </a:solidFill>
              <a:latin typeface="Times New Roman" pitchFamily="18" charset="0"/>
              <a:cs typeface="Times New Roman" pitchFamily="18" charset="0"/>
            </a:endParaRPr>
          </a:p>
          <a:p>
            <a:pPr algn="l" eaLnBrk="1" fontAlgn="auto" hangingPunct="1">
              <a:spcAft>
                <a:spcPts val="0"/>
              </a:spcAft>
              <a:defRPr/>
            </a:pPr>
            <a:r>
              <a:rPr lang="en-US" sz="6400" b="1" u="sng" dirty="0">
                <a:solidFill>
                  <a:srgbClr val="002060"/>
                </a:solidFill>
                <a:latin typeface="Times New Roman" pitchFamily="18" charset="0"/>
                <a:cs typeface="Times New Roman" pitchFamily="18" charset="0"/>
              </a:rPr>
              <a:t> </a:t>
            </a:r>
            <a:r>
              <a:rPr lang="el-GR" sz="6400" b="1" dirty="0" smtClean="0">
                <a:solidFill>
                  <a:srgbClr val="FF0000"/>
                </a:solidFill>
                <a:latin typeface="Times New Roman" pitchFamily="18" charset="0"/>
                <a:cs typeface="Times New Roman" pitchFamily="18" charset="0"/>
              </a:rPr>
              <a:t>Δραστηριότητα </a:t>
            </a:r>
            <a:endParaRPr lang="el-GR" sz="6400" b="1" dirty="0">
              <a:solidFill>
                <a:srgbClr val="FF0000"/>
              </a:solidFill>
              <a:latin typeface="Times New Roman" pitchFamily="18" charset="0"/>
              <a:cs typeface="Times New Roman" pitchFamily="18" charset="0"/>
            </a:endParaRPr>
          </a:p>
          <a:p>
            <a:pPr algn="l" eaLnBrk="1" fontAlgn="auto" hangingPunct="1">
              <a:spcAft>
                <a:spcPts val="0"/>
              </a:spcAft>
              <a:defRPr/>
            </a:pPr>
            <a:r>
              <a:rPr lang="el-GR" sz="6400" b="1" dirty="0">
                <a:solidFill>
                  <a:srgbClr val="002060"/>
                </a:solidFill>
                <a:latin typeface="Times New Roman" pitchFamily="18" charset="0"/>
                <a:cs typeface="Times New Roman" pitchFamily="18" charset="0"/>
              </a:rPr>
              <a:t>Να  δημιουργήσετε δικές σας δραστηριότητες ή/και διδακτικά σενάρια που ενσωματώνουν την Υ.Σ. σε θεματικές ενότητες της ειδικότητά σας </a:t>
            </a:r>
            <a:endParaRPr lang="en-US" sz="6400" b="1" dirty="0">
              <a:solidFill>
                <a:srgbClr val="002060"/>
              </a:solidFill>
              <a:latin typeface="Times New Roman" pitchFamily="18" charset="0"/>
              <a:cs typeface="Times New Roman" pitchFamily="18" charset="0"/>
            </a:endParaRPr>
          </a:p>
          <a:p>
            <a:pPr algn="l" eaLnBrk="1" fontAlgn="auto" hangingPunct="1">
              <a:spcAft>
                <a:spcPts val="0"/>
              </a:spcAft>
              <a:defRPr/>
            </a:pPr>
            <a:endParaRPr lang="en-US" sz="6400" b="1"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6400" b="1" dirty="0">
                <a:solidFill>
                  <a:srgbClr val="002060"/>
                </a:solidFill>
                <a:latin typeface="Times New Roman" pitchFamily="18" charset="0"/>
                <a:cs typeface="Times New Roman" pitchFamily="18" charset="0"/>
              </a:rPr>
              <a:t> </a:t>
            </a:r>
            <a:r>
              <a:rPr lang="el-GR" sz="6400" b="1" dirty="0">
                <a:solidFill>
                  <a:srgbClr val="FF0000"/>
                </a:solidFill>
                <a:latin typeface="Times New Roman" pitchFamily="18" charset="0"/>
                <a:cs typeface="Times New Roman" pitchFamily="18" charset="0"/>
              </a:rPr>
              <a:t>Δραστηριότητα</a:t>
            </a:r>
          </a:p>
          <a:p>
            <a:pPr algn="l" eaLnBrk="1" fontAlgn="auto" hangingPunct="1">
              <a:spcAft>
                <a:spcPts val="0"/>
              </a:spcAft>
              <a:defRPr/>
            </a:pPr>
            <a:endParaRPr lang="el-GR" sz="6400" b="1"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6400" b="1" dirty="0">
                <a:solidFill>
                  <a:srgbClr val="002060"/>
                </a:solidFill>
                <a:latin typeface="Times New Roman" pitchFamily="18" charset="0"/>
                <a:cs typeface="Times New Roman" pitchFamily="18" charset="0"/>
              </a:rPr>
              <a:t>Ποιές διαδικασίες της Υ.Σ. θεωρείτε ότι συνδέονται με τις μεταγνωστικές εμπειρίες και τις μεταγνωστικές στρατηγικές</a:t>
            </a:r>
            <a:r>
              <a:rPr lang="en-US" sz="6400" b="1" dirty="0">
                <a:solidFill>
                  <a:srgbClr val="002060"/>
                </a:solidFill>
                <a:latin typeface="Times New Roman" pitchFamily="18" charset="0"/>
                <a:cs typeface="Times New Roman" pitchFamily="18" charset="0"/>
              </a:rPr>
              <a:t>;</a:t>
            </a:r>
            <a:r>
              <a:rPr lang="el-GR" sz="6400" b="1" dirty="0">
                <a:solidFill>
                  <a:srgbClr val="002060"/>
                </a:solidFill>
                <a:latin typeface="Times New Roman" pitchFamily="18" charset="0"/>
                <a:cs typeface="Times New Roman" pitchFamily="18" charset="0"/>
              </a:rPr>
              <a:t>Να δώσετε ένα παράδειγμα με την σχετική τεκμηρίωση</a:t>
            </a:r>
          </a:p>
          <a:p>
            <a:pPr algn="l" eaLnBrk="1" fontAlgn="auto" hangingPunct="1">
              <a:spcAft>
                <a:spcPts val="0"/>
              </a:spcAft>
              <a:defRPr/>
            </a:pPr>
            <a:endParaRPr lang="el-GR" sz="6400" b="1"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6400" b="1" dirty="0">
                <a:solidFill>
                  <a:srgbClr val="002060"/>
                </a:solidFill>
                <a:latin typeface="Times New Roman" pitchFamily="18" charset="0"/>
                <a:cs typeface="Times New Roman" pitchFamily="18" charset="0"/>
              </a:rPr>
              <a:t> </a:t>
            </a:r>
            <a:endParaRPr lang="en-US" sz="6400" b="1"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6400" b="1" dirty="0">
                <a:solidFill>
                  <a:srgbClr val="FF0000"/>
                </a:solidFill>
                <a:latin typeface="Times New Roman" pitchFamily="18" charset="0"/>
                <a:cs typeface="Times New Roman" pitchFamily="18" charset="0"/>
              </a:rPr>
              <a:t> </a:t>
            </a:r>
            <a:endParaRPr lang="el-GR" sz="6400" b="1" dirty="0">
              <a:solidFill>
                <a:srgbClr val="002060"/>
              </a:solidFill>
              <a:latin typeface="Times New Roman" pitchFamily="18" charset="0"/>
              <a:cs typeface="Times New Roman" pitchFamily="18" charset="0"/>
            </a:endParaRPr>
          </a:p>
          <a:p>
            <a:pPr algn="l" eaLnBrk="1" fontAlgn="auto" hangingPunct="1">
              <a:spcAft>
                <a:spcPts val="0"/>
              </a:spcAft>
              <a:defRPr/>
            </a:pPr>
            <a:r>
              <a:rPr lang="en-US" sz="6400" b="1" dirty="0">
                <a:solidFill>
                  <a:srgbClr val="002060"/>
                </a:solidFill>
                <a:latin typeface="Times New Roman" pitchFamily="18" charset="0"/>
                <a:cs typeface="Times New Roman" pitchFamily="18" charset="0"/>
              </a:rPr>
              <a:t> </a:t>
            </a:r>
            <a:endParaRPr lang="el-GR" sz="6400" b="1" dirty="0">
              <a:solidFill>
                <a:srgbClr val="002060"/>
              </a:solidFill>
              <a:latin typeface="Times New Roman" pitchFamily="18" charset="0"/>
              <a:cs typeface="Times New Roman" pitchFamily="18" charset="0"/>
            </a:endParaRPr>
          </a:p>
          <a:p>
            <a:pPr algn="l" eaLnBrk="1" fontAlgn="auto" hangingPunct="1">
              <a:spcAft>
                <a:spcPts val="0"/>
              </a:spcAft>
              <a:buFontTx/>
              <a:buChar char="•"/>
              <a:defRPr/>
            </a:pPr>
            <a:endParaRPr lang="el-GR" sz="26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1800" dirty="0">
              <a:solidFill>
                <a:srgbClr val="7030A0"/>
              </a:solidFill>
              <a:latin typeface="Times New Roman" pitchFamily="18" charset="0"/>
              <a:cs typeface="Times New Roman" pitchFamily="18" charset="0"/>
            </a:endParaRPr>
          </a:p>
          <a:p>
            <a:pPr eaLnBrk="1" fontAlgn="auto" hangingPunct="1">
              <a:spcAft>
                <a:spcPts val="0"/>
              </a:spcAft>
              <a:defRPr/>
            </a:pPr>
            <a:r>
              <a:rPr lang="el-GR" sz="1800" b="1" dirty="0">
                <a:solidFill>
                  <a:srgbClr val="7030A0"/>
                </a:solidFill>
                <a:latin typeface="Times New Roman" pitchFamily="18" charset="0"/>
                <a:cs typeface="Times New Roman" pitchFamily="18" charset="0"/>
              </a:rPr>
              <a:t> </a:t>
            </a:r>
            <a:endParaRPr lang="en-GB" sz="1800" b="1" dirty="0">
              <a:solidFill>
                <a:srgbClr val="7030A0"/>
              </a:solidFill>
              <a:latin typeface="Times New Roman" pitchFamily="18" charset="0"/>
              <a:cs typeface="Times New Roman" pitchFamily="18" charset="0"/>
            </a:endParaRPr>
          </a:p>
          <a:p>
            <a:pPr eaLnBrk="1" fontAlgn="auto" hangingPunct="1">
              <a:spcAft>
                <a:spcPts val="0"/>
              </a:spcAft>
              <a:defRPr/>
            </a:pPr>
            <a:endParaRPr lang="en-GB" b="1" dirty="0">
              <a:solidFill>
                <a:srgbClr val="FF0000"/>
              </a:solidFill>
            </a:endParaRPr>
          </a:p>
          <a:p>
            <a:pPr eaLnBrk="1" fontAlgn="auto" hangingPunct="1">
              <a:spcAft>
                <a:spcPts val="0"/>
              </a:spcAft>
              <a:defRPr/>
            </a:pPr>
            <a:r>
              <a:rPr lang="en-GB" b="1" dirty="0">
                <a:solidFill>
                  <a:srgbClr val="FF0000"/>
                </a:solidFill>
              </a:rPr>
              <a:t> </a:t>
            </a:r>
            <a:endParaRPr lang="en-GB" b="1" dirty="0"/>
          </a:p>
        </p:txBody>
      </p:sp>
      <p:sp>
        <p:nvSpPr>
          <p:cNvPr id="4" name="Rectangle 4"/>
          <p:cNvSpPr/>
          <p:nvPr/>
        </p:nvSpPr>
        <p:spPr>
          <a:xfrm>
            <a:off x="228600" y="3730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55650" y="18081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1750"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31751" name="object 6"/>
          <p:cNvSpPr>
            <a:spLocks noChangeArrowheads="1"/>
          </p:cNvSpPr>
          <p:nvPr/>
        </p:nvSpPr>
        <p:spPr bwMode="auto">
          <a:xfrm>
            <a:off x="88900" y="148590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ctrTitle"/>
          </p:nvPr>
        </p:nvSpPr>
        <p:spPr>
          <a:xfrm>
            <a:off x="788988" y="-31750"/>
            <a:ext cx="7843837" cy="1728788"/>
          </a:xfrm>
        </p:spPr>
        <p:txBody>
          <a:bodyPr/>
          <a:lstStyle/>
          <a:p>
            <a:pPr eaLnBrk="1" hangingPunct="1"/>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0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750888" y="866775"/>
            <a:ext cx="8353425" cy="3671888"/>
          </a:xfrm>
        </p:spPr>
        <p:txBody>
          <a:bodyPr rtlCol="0">
            <a:normAutofit fontScale="25000" lnSpcReduction="20000"/>
          </a:bodyPr>
          <a:lstStyle/>
          <a:p>
            <a:pPr algn="l" eaLnBrk="1" fontAlgn="auto" hangingPunct="1">
              <a:spcAft>
                <a:spcPts val="0"/>
              </a:spcAft>
              <a:defRPr/>
            </a:pPr>
            <a:r>
              <a:rPr lang="el-GR" sz="3300" b="1" dirty="0">
                <a:solidFill>
                  <a:srgbClr val="002060"/>
                </a:solidFill>
                <a:latin typeface="Times New Roman" pitchFamily="18" charset="0"/>
                <a:cs typeface="Times New Roman" pitchFamily="18" charset="0"/>
              </a:rPr>
              <a:t> </a:t>
            </a:r>
            <a:r>
              <a:rPr lang="el-GR" sz="3300" b="1" dirty="0">
                <a:solidFill>
                  <a:srgbClr val="FF0000"/>
                </a:solidFill>
                <a:latin typeface="Times New Roman" pitchFamily="18" charset="0"/>
                <a:cs typeface="Times New Roman" pitchFamily="18" charset="0"/>
              </a:rPr>
              <a:t> </a:t>
            </a:r>
            <a:r>
              <a:rPr lang="el-GR" sz="3300" b="1" u="sng" dirty="0">
                <a:solidFill>
                  <a:srgbClr val="002060"/>
                </a:solidFill>
                <a:latin typeface="Times New Roman" pitchFamily="18" charset="0"/>
                <a:cs typeface="Times New Roman" pitchFamily="18" charset="0"/>
              </a:rPr>
              <a:t> </a:t>
            </a:r>
            <a:endParaRPr lang="el-GR" sz="2600" b="1" dirty="0">
              <a:solidFill>
                <a:srgbClr val="002060"/>
              </a:solidFill>
              <a:latin typeface="Times New Roman" pitchFamily="18" charset="0"/>
              <a:cs typeface="Times New Roman" pitchFamily="18" charset="0"/>
            </a:endParaRPr>
          </a:p>
          <a:p>
            <a:pPr algn="l" eaLnBrk="1" fontAlgn="auto" hangingPunct="1">
              <a:spcAft>
                <a:spcPts val="0"/>
              </a:spcAft>
              <a:buFontTx/>
              <a:buChar char="•"/>
              <a:defRPr/>
            </a:pPr>
            <a:endParaRPr lang="el-GR" sz="2600"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7200" u="sng" dirty="0">
                <a:solidFill>
                  <a:srgbClr val="002060"/>
                </a:solidFill>
                <a:latin typeface="Times New Roman" pitchFamily="18" charset="0"/>
                <a:cs typeface="Times New Roman" pitchFamily="18" charset="0"/>
              </a:rPr>
              <a:t> </a:t>
            </a:r>
            <a:endParaRPr lang="el-GR" sz="7200" b="1" u="sng" dirty="0">
              <a:solidFill>
                <a:srgbClr val="FF0000"/>
              </a:solidFill>
              <a:latin typeface="Times New Roman" pitchFamily="18" charset="0"/>
              <a:cs typeface="Times New Roman" pitchFamily="18" charset="0"/>
            </a:endParaRPr>
          </a:p>
          <a:p>
            <a:pPr algn="l" eaLnBrk="1" fontAlgn="auto" hangingPunct="1">
              <a:spcAft>
                <a:spcPts val="0"/>
              </a:spcAft>
              <a:defRPr/>
            </a:pPr>
            <a:endParaRPr lang="el-GR" sz="7200" b="1" u="sng" dirty="0">
              <a:solidFill>
                <a:srgbClr val="FF0000"/>
              </a:solidFill>
              <a:latin typeface="Times New Roman" pitchFamily="18" charset="0"/>
              <a:cs typeface="Times New Roman" pitchFamily="18" charset="0"/>
            </a:endParaRPr>
          </a:p>
          <a:p>
            <a:pPr algn="l" eaLnBrk="1" fontAlgn="auto" hangingPunct="1">
              <a:spcAft>
                <a:spcPts val="0"/>
              </a:spcAft>
              <a:defRPr/>
            </a:pPr>
            <a:r>
              <a:rPr lang="el-GR" sz="7200" b="1" dirty="0">
                <a:solidFill>
                  <a:srgbClr val="FF0000"/>
                </a:solidFill>
                <a:latin typeface="Times New Roman" pitchFamily="18" charset="0"/>
                <a:cs typeface="Times New Roman" pitchFamily="18" charset="0"/>
              </a:rPr>
              <a:t>		</a:t>
            </a:r>
            <a:r>
              <a:rPr lang="el-GR" sz="7200" b="1" dirty="0" smtClean="0">
                <a:solidFill>
                  <a:srgbClr val="FF0000"/>
                </a:solidFill>
                <a:latin typeface="Times New Roman" pitchFamily="18" charset="0"/>
                <a:cs typeface="Times New Roman" pitchFamily="18" charset="0"/>
              </a:rPr>
              <a:t>Δραστηριότητα </a:t>
            </a:r>
          </a:p>
          <a:p>
            <a:pPr algn="l" eaLnBrk="1" fontAlgn="auto" hangingPunct="1">
              <a:spcAft>
                <a:spcPts val="0"/>
              </a:spcAft>
              <a:defRPr/>
            </a:pPr>
            <a:r>
              <a:rPr lang="el-GR" sz="7200" b="1" u="sng" dirty="0" smtClean="0">
                <a:solidFill>
                  <a:srgbClr val="FF0000"/>
                </a:solidFill>
                <a:latin typeface="Times New Roman" pitchFamily="18" charset="0"/>
                <a:cs typeface="Times New Roman" pitchFamily="18" charset="0"/>
              </a:rPr>
              <a:t>Να </a:t>
            </a:r>
            <a:r>
              <a:rPr lang="el-GR" sz="7200" b="1" u="sng" dirty="0">
                <a:solidFill>
                  <a:srgbClr val="FF0000"/>
                </a:solidFill>
                <a:latin typeface="Times New Roman" pitchFamily="18" charset="0"/>
                <a:cs typeface="Times New Roman" pitchFamily="18" charset="0"/>
              </a:rPr>
              <a:t>χρησιμοποιήσετε το λογισμικό </a:t>
            </a:r>
            <a:r>
              <a:rPr lang="en-US" sz="7200" b="1" u="sng" dirty="0">
                <a:solidFill>
                  <a:srgbClr val="FF0000"/>
                </a:solidFill>
                <a:latin typeface="Times New Roman" pitchFamily="18" charset="0"/>
                <a:cs typeface="Times New Roman" pitchFamily="18" charset="0"/>
              </a:rPr>
              <a:t>Tracker  </a:t>
            </a:r>
            <a:endParaRPr lang="el-GR" sz="7200" b="1" u="sng" dirty="0">
              <a:solidFill>
                <a:srgbClr val="FF0000"/>
              </a:solidFill>
              <a:latin typeface="Times New Roman" pitchFamily="18" charset="0"/>
              <a:cs typeface="Times New Roman" pitchFamily="18" charset="0"/>
            </a:endParaRPr>
          </a:p>
          <a:p>
            <a:pPr algn="l" eaLnBrk="1" fontAlgn="auto" hangingPunct="1">
              <a:spcAft>
                <a:spcPts val="0"/>
              </a:spcAft>
              <a:defRPr/>
            </a:pPr>
            <a:r>
              <a:rPr lang="el-GR" sz="5600" dirty="0">
                <a:solidFill>
                  <a:srgbClr val="002060"/>
                </a:solidFill>
                <a:latin typeface="Times New Roman" pitchFamily="18" charset="0"/>
                <a:cs typeface="Times New Roman" pitchFamily="18" charset="0"/>
              </a:rPr>
              <a:t>για να δημιουργήσετε το μοντέλο μιας κίνησης (π.χ. της κίνησης  της πόρτας με ροπές-ζεύγος) και να εξάγετε τις εξισώσεις κίνησης</a:t>
            </a:r>
            <a:r>
              <a:rPr lang="en-US" sz="5600" dirty="0">
                <a:solidFill>
                  <a:srgbClr val="002060"/>
                </a:solidFill>
                <a:latin typeface="Times New Roman" pitchFamily="18" charset="0"/>
                <a:cs typeface="Times New Roman" pitchFamily="18" charset="0"/>
              </a:rPr>
              <a:t>-</a:t>
            </a:r>
            <a:r>
              <a:rPr lang="el-GR" altLang="el-GR" sz="5600" dirty="0">
                <a:solidFill>
                  <a:srgbClr val="002060"/>
                </a:solidFill>
                <a:latin typeface="Times New Roman" panose="02020603050405020304" pitchFamily="18" charset="0"/>
                <a:cs typeface="Times New Roman" panose="02020603050405020304" pitchFamily="18" charset="0"/>
              </a:rPr>
              <a:t> </a:t>
            </a:r>
            <a:endParaRPr lang="en-US" altLang="el-GR" sz="5600" dirty="0">
              <a:solidFill>
                <a:srgbClr val="002060"/>
              </a:solidFill>
              <a:latin typeface="Times New Roman" panose="02020603050405020304" pitchFamily="18" charset="0"/>
              <a:cs typeface="Times New Roman" panose="02020603050405020304" pitchFamily="18" charset="0"/>
            </a:endParaRPr>
          </a:p>
          <a:p>
            <a:pPr algn="l">
              <a:defRPr/>
            </a:pPr>
            <a:r>
              <a:rPr lang="en-US" altLang="el-GR" sz="5600" dirty="0">
                <a:solidFill>
                  <a:srgbClr val="002060"/>
                </a:solidFill>
                <a:latin typeface="Times New Roman" panose="02020603050405020304" pitchFamily="18" charset="0"/>
                <a:cs typeface="Times New Roman" panose="02020603050405020304" pitchFamily="18" charset="0"/>
                <a:hlinkClick r:id="rId2"/>
              </a:rPr>
              <a:t>https://www.youtube.com/watch?v=JhI-_glsE6o</a:t>
            </a:r>
            <a:r>
              <a:rPr lang="en-US" altLang="el-GR" sz="5600" dirty="0">
                <a:solidFill>
                  <a:srgbClr val="002060"/>
                </a:solidFill>
                <a:latin typeface="Times New Roman" panose="02020603050405020304" pitchFamily="18" charset="0"/>
                <a:cs typeface="Times New Roman" panose="02020603050405020304" pitchFamily="18" charset="0"/>
              </a:rPr>
              <a:t> </a:t>
            </a:r>
            <a:endParaRPr lang="el-GR" altLang="el-GR" sz="5600" dirty="0">
              <a:solidFill>
                <a:srgbClr val="002060"/>
              </a:solidFill>
              <a:latin typeface="Times New Roman" panose="02020603050405020304" pitchFamily="18" charset="0"/>
              <a:cs typeface="Times New Roman" panose="02020603050405020304" pitchFamily="18" charset="0"/>
            </a:endParaRPr>
          </a:p>
          <a:p>
            <a:pPr algn="l">
              <a:defRPr/>
            </a:pPr>
            <a:endParaRPr lang="el-GR" altLang="el-GR" sz="5600" dirty="0">
              <a:solidFill>
                <a:srgbClr val="002060"/>
              </a:solidFill>
              <a:latin typeface="Times New Roman" panose="02020603050405020304" pitchFamily="18" charset="0"/>
              <a:cs typeface="Times New Roman" panose="02020603050405020304" pitchFamily="18" charset="0"/>
            </a:endParaRPr>
          </a:p>
          <a:p>
            <a:pPr algn="l">
              <a:defRPr/>
            </a:pPr>
            <a:endParaRPr lang="el-GR" altLang="el-GR" sz="5600" dirty="0">
              <a:solidFill>
                <a:srgbClr val="002060"/>
              </a:solidFill>
              <a:latin typeface="Times New Roman" panose="02020603050405020304" pitchFamily="18" charset="0"/>
              <a:cs typeface="Times New Roman" panose="02020603050405020304" pitchFamily="18" charset="0"/>
            </a:endParaRPr>
          </a:p>
          <a:p>
            <a:pPr>
              <a:defRPr/>
            </a:pPr>
            <a:r>
              <a:rPr lang="en-US" sz="5600" b="1" u="sng" dirty="0">
                <a:latin typeface="Times New Roman" pitchFamily="18" charset="0"/>
                <a:cs typeface="Times New Roman" pitchFamily="18" charset="0"/>
                <a:hlinkClick r:id="rId3"/>
              </a:rPr>
              <a:t>https</a:t>
            </a:r>
            <a:r>
              <a:rPr lang="el-GR" sz="5600" b="1" u="sng" dirty="0">
                <a:latin typeface="Times New Roman" pitchFamily="18" charset="0"/>
                <a:cs typeface="Times New Roman" pitchFamily="18" charset="0"/>
                <a:hlinkClick r:id="rId3"/>
              </a:rPr>
              <a:t>://</a:t>
            </a:r>
            <a:r>
              <a:rPr lang="en-US" sz="5600" b="1" u="sng" dirty="0">
                <a:latin typeface="Times New Roman" pitchFamily="18" charset="0"/>
                <a:cs typeface="Times New Roman" pitchFamily="18" charset="0"/>
                <a:hlinkClick r:id="rId3"/>
              </a:rPr>
              <a:t>www</a:t>
            </a:r>
            <a:r>
              <a:rPr lang="el-GR" sz="5600" b="1" u="sng" dirty="0">
                <a:latin typeface="Times New Roman" pitchFamily="18" charset="0"/>
                <a:cs typeface="Times New Roman" pitchFamily="18" charset="0"/>
                <a:hlinkClick r:id="rId3"/>
              </a:rPr>
              <a:t>.</a:t>
            </a:r>
            <a:r>
              <a:rPr lang="en-US" sz="5600" b="1" u="sng" dirty="0" err="1">
                <a:latin typeface="Times New Roman" pitchFamily="18" charset="0"/>
                <a:cs typeface="Times New Roman" pitchFamily="18" charset="0"/>
                <a:hlinkClick r:id="rId3"/>
              </a:rPr>
              <a:t>youtube</a:t>
            </a:r>
            <a:r>
              <a:rPr lang="el-GR" sz="5600" b="1" u="sng" dirty="0">
                <a:latin typeface="Times New Roman" pitchFamily="18" charset="0"/>
                <a:cs typeface="Times New Roman" pitchFamily="18" charset="0"/>
                <a:hlinkClick r:id="rId3"/>
              </a:rPr>
              <a:t>.</a:t>
            </a:r>
            <a:r>
              <a:rPr lang="en-US" sz="5600" b="1" u="sng" dirty="0">
                <a:latin typeface="Times New Roman" pitchFamily="18" charset="0"/>
                <a:cs typeface="Times New Roman" pitchFamily="18" charset="0"/>
                <a:hlinkClick r:id="rId3"/>
              </a:rPr>
              <a:t>com</a:t>
            </a:r>
            <a:r>
              <a:rPr lang="el-GR" sz="5600" b="1" u="sng" dirty="0">
                <a:latin typeface="Times New Roman" pitchFamily="18" charset="0"/>
                <a:cs typeface="Times New Roman" pitchFamily="18" charset="0"/>
                <a:hlinkClick r:id="rId3"/>
              </a:rPr>
              <a:t>/</a:t>
            </a:r>
            <a:r>
              <a:rPr lang="en-US" sz="5600" b="1" u="sng" dirty="0">
                <a:latin typeface="Times New Roman" pitchFamily="18" charset="0"/>
                <a:cs typeface="Times New Roman" pitchFamily="18" charset="0"/>
                <a:hlinkClick r:id="rId3"/>
              </a:rPr>
              <a:t>watch</a:t>
            </a:r>
            <a:r>
              <a:rPr lang="el-GR" sz="5600" b="1" u="sng" dirty="0">
                <a:latin typeface="Times New Roman" pitchFamily="18" charset="0"/>
                <a:cs typeface="Times New Roman" pitchFamily="18" charset="0"/>
                <a:hlinkClick r:id="rId3"/>
              </a:rPr>
              <a:t>?</a:t>
            </a:r>
            <a:r>
              <a:rPr lang="en-US" sz="5600" b="1" u="sng" dirty="0">
                <a:latin typeface="Times New Roman" pitchFamily="18" charset="0"/>
                <a:cs typeface="Times New Roman" pitchFamily="18" charset="0"/>
                <a:hlinkClick r:id="rId3"/>
              </a:rPr>
              <a:t>v</a:t>
            </a:r>
            <a:r>
              <a:rPr lang="el-GR" sz="5600" b="1" u="sng" dirty="0">
                <a:latin typeface="Times New Roman" pitchFamily="18" charset="0"/>
                <a:cs typeface="Times New Roman" pitchFamily="18" charset="0"/>
                <a:hlinkClick r:id="rId3"/>
              </a:rPr>
              <a:t>=</a:t>
            </a:r>
            <a:r>
              <a:rPr lang="en-US" sz="5600" b="1" u="sng" dirty="0">
                <a:latin typeface="Times New Roman" pitchFamily="18" charset="0"/>
                <a:cs typeface="Times New Roman" pitchFamily="18" charset="0"/>
                <a:hlinkClick r:id="rId3"/>
              </a:rPr>
              <a:t>n</a:t>
            </a:r>
            <a:r>
              <a:rPr lang="el-GR" sz="5600" b="1" u="sng" dirty="0">
                <a:latin typeface="Times New Roman" pitchFamily="18" charset="0"/>
                <a:cs typeface="Times New Roman" pitchFamily="18" charset="0"/>
                <a:hlinkClick r:id="rId3"/>
              </a:rPr>
              <a:t>4</a:t>
            </a:r>
            <a:r>
              <a:rPr lang="en-US" sz="5600" b="1" u="sng" dirty="0" err="1">
                <a:latin typeface="Times New Roman" pitchFamily="18" charset="0"/>
                <a:cs typeface="Times New Roman" pitchFamily="18" charset="0"/>
                <a:hlinkClick r:id="rId3"/>
              </a:rPr>
              <a:t>Eqy</a:t>
            </a:r>
            <a:r>
              <a:rPr lang="el-GR" sz="5600" b="1" u="sng" dirty="0">
                <a:latin typeface="Times New Roman" pitchFamily="18" charset="0"/>
                <a:cs typeface="Times New Roman" pitchFamily="18" charset="0"/>
                <a:hlinkClick r:id="rId3"/>
              </a:rPr>
              <a:t>60</a:t>
            </a:r>
            <a:r>
              <a:rPr lang="en-US" sz="5600" b="1" u="sng" dirty="0" err="1">
                <a:latin typeface="Times New Roman" pitchFamily="18" charset="0"/>
                <a:cs typeface="Times New Roman" pitchFamily="18" charset="0"/>
                <a:hlinkClick r:id="rId3"/>
              </a:rPr>
              <a:t>yYUY</a:t>
            </a:r>
            <a:endParaRPr lang="el-GR" sz="5600" dirty="0">
              <a:latin typeface="Times New Roman" pitchFamily="18" charset="0"/>
              <a:cs typeface="Times New Roman" pitchFamily="18" charset="0"/>
            </a:endParaRPr>
          </a:p>
          <a:p>
            <a:pPr>
              <a:defRPr/>
            </a:pPr>
            <a:r>
              <a:rPr lang="el-GR" sz="5600" b="1" dirty="0">
                <a:latin typeface="Times New Roman" pitchFamily="18" charset="0"/>
                <a:cs typeface="Times New Roman" pitchFamily="18" charset="0"/>
              </a:rPr>
              <a:t> </a:t>
            </a:r>
            <a:endParaRPr lang="el-GR" sz="5600" dirty="0">
              <a:latin typeface="Times New Roman" pitchFamily="18" charset="0"/>
              <a:cs typeface="Times New Roman" pitchFamily="18" charset="0"/>
            </a:endParaRPr>
          </a:p>
          <a:p>
            <a:pPr>
              <a:defRPr/>
            </a:pPr>
            <a:r>
              <a:rPr lang="en-US" sz="5600" b="1" dirty="0">
                <a:latin typeface="Times New Roman" pitchFamily="18" charset="0"/>
                <a:cs typeface="Times New Roman" pitchFamily="18" charset="0"/>
              </a:rPr>
              <a:t>https://www.youtube.com/watch?v=qua7cmEuE1c</a:t>
            </a:r>
            <a:endParaRPr lang="el-GR" sz="5600" dirty="0">
              <a:latin typeface="Times New Roman" pitchFamily="18" charset="0"/>
              <a:cs typeface="Times New Roman" pitchFamily="18" charset="0"/>
            </a:endParaRPr>
          </a:p>
          <a:p>
            <a:pPr>
              <a:defRPr/>
            </a:pPr>
            <a:r>
              <a:rPr lang="en-US" sz="5600" b="1" dirty="0">
                <a:latin typeface="Times New Roman" pitchFamily="18" charset="0"/>
                <a:cs typeface="Times New Roman" pitchFamily="18" charset="0"/>
              </a:rPr>
              <a:t> </a:t>
            </a:r>
            <a:endParaRPr lang="el-GR" sz="5600" dirty="0">
              <a:latin typeface="Times New Roman" pitchFamily="18" charset="0"/>
              <a:cs typeface="Times New Roman" pitchFamily="18" charset="0"/>
            </a:endParaRPr>
          </a:p>
          <a:p>
            <a:pPr>
              <a:defRPr/>
            </a:pPr>
            <a:r>
              <a:rPr lang="en-US" sz="5600" b="1" u="sng" dirty="0">
                <a:latin typeface="Times New Roman" pitchFamily="18" charset="0"/>
                <a:cs typeface="Times New Roman" pitchFamily="18" charset="0"/>
                <a:hlinkClick r:id="rId4"/>
              </a:rPr>
              <a:t>http://www.schools.ac.cy/eyliko/mesi/themata/fysiki/analysi_video.html</a:t>
            </a:r>
            <a:endParaRPr lang="el-GR" sz="5600" dirty="0">
              <a:latin typeface="Times New Roman" pitchFamily="18" charset="0"/>
              <a:cs typeface="Times New Roman" pitchFamily="18" charset="0"/>
            </a:endParaRPr>
          </a:p>
          <a:p>
            <a:pPr algn="l">
              <a:defRPr/>
            </a:pPr>
            <a:endParaRPr lang="el-GR" altLang="el-GR" sz="5600" dirty="0">
              <a:solidFill>
                <a:srgbClr val="002060"/>
              </a:solidFill>
              <a:latin typeface="Times New Roman" panose="02020603050405020304" pitchFamily="18" charset="0"/>
              <a:cs typeface="Times New Roman" panose="02020603050405020304" pitchFamily="18" charset="0"/>
            </a:endParaRPr>
          </a:p>
          <a:p>
            <a:pPr algn="l">
              <a:defRPr/>
            </a:pPr>
            <a:endParaRPr lang="en-US" altLang="el-GR" sz="5600" dirty="0">
              <a:solidFill>
                <a:srgbClr val="002060"/>
              </a:solidFill>
              <a:latin typeface="Times New Roman" panose="02020603050405020304" pitchFamily="18" charset="0"/>
              <a:cs typeface="Times New Roman" panose="02020603050405020304" pitchFamily="18" charset="0"/>
            </a:endParaRPr>
          </a:p>
          <a:p>
            <a:pPr algn="l" eaLnBrk="1" fontAlgn="auto" hangingPunct="1">
              <a:spcAft>
                <a:spcPts val="0"/>
              </a:spcAft>
              <a:defRPr/>
            </a:pPr>
            <a:endParaRPr lang="el-GR" sz="5600"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5600" dirty="0">
                <a:solidFill>
                  <a:srgbClr val="002060"/>
                </a:solidFill>
                <a:latin typeface="Times New Roman" pitchFamily="18" charset="0"/>
                <a:cs typeface="Times New Roman" pitchFamily="18" charset="0"/>
              </a:rPr>
              <a:t>Το παρακάτω </a:t>
            </a:r>
            <a:r>
              <a:rPr lang="en-US" sz="5600" dirty="0">
                <a:solidFill>
                  <a:srgbClr val="002060"/>
                </a:solidFill>
                <a:latin typeface="Times New Roman" pitchFamily="18" charset="0"/>
                <a:cs typeface="Times New Roman" pitchFamily="18" charset="0"/>
              </a:rPr>
              <a:t>video </a:t>
            </a:r>
            <a:r>
              <a:rPr lang="el-GR" sz="5600" dirty="0">
                <a:solidFill>
                  <a:srgbClr val="002060"/>
                </a:solidFill>
                <a:latin typeface="Times New Roman" pitchFamily="18" charset="0"/>
                <a:cs typeface="Times New Roman" pitchFamily="18" charset="0"/>
              </a:rPr>
              <a:t>μπορεί να χρησιμοποιηθεί από Μηχανικούς  κλπ</a:t>
            </a:r>
          </a:p>
          <a:p>
            <a:pPr algn="l" eaLnBrk="1" fontAlgn="auto" hangingPunct="1">
              <a:spcAft>
                <a:spcPts val="0"/>
              </a:spcAft>
              <a:defRPr/>
            </a:pPr>
            <a:endParaRPr lang="el-GR" sz="5600" dirty="0">
              <a:solidFill>
                <a:srgbClr val="002060"/>
              </a:solidFill>
              <a:latin typeface="Times New Roman" pitchFamily="18" charset="0"/>
              <a:cs typeface="Times New Roman" pitchFamily="18" charset="0"/>
            </a:endParaRPr>
          </a:p>
          <a:p>
            <a:pPr algn="l" eaLnBrk="1" fontAlgn="auto" hangingPunct="1">
              <a:spcAft>
                <a:spcPts val="0"/>
              </a:spcAft>
              <a:defRPr/>
            </a:pPr>
            <a:r>
              <a:rPr lang="el-GR" altLang="el-GR" sz="5600" dirty="0">
                <a:solidFill>
                  <a:srgbClr val="1155CC"/>
                </a:solidFill>
                <a:latin typeface="Times New Roman" panose="02020603050405020304" pitchFamily="18" charset="0"/>
                <a:cs typeface="Times New Roman" panose="02020603050405020304" pitchFamily="18" charset="0"/>
                <a:hlinkClick r:id="rId5"/>
              </a:rPr>
              <a:t>https://www.youtube.com/watch?v=mJQwgv3jlPg</a:t>
            </a:r>
            <a:r>
              <a:rPr lang="el-GR" altLang="el-GR" sz="5600" dirty="0">
                <a:solidFill>
                  <a:srgbClr val="1155CC"/>
                </a:solidFill>
                <a:latin typeface="Times New Roman" panose="02020603050405020304" pitchFamily="18" charset="0"/>
                <a:cs typeface="Times New Roman" panose="02020603050405020304" pitchFamily="18" charset="0"/>
              </a:rPr>
              <a:t>  </a:t>
            </a:r>
          </a:p>
          <a:p>
            <a:pPr algn="l" eaLnBrk="1" fontAlgn="auto" hangingPunct="1">
              <a:spcAft>
                <a:spcPts val="0"/>
              </a:spcAft>
              <a:defRPr/>
            </a:pPr>
            <a:r>
              <a:rPr lang="el-GR" altLang="el-GR" sz="5600" dirty="0">
                <a:solidFill>
                  <a:srgbClr val="002060"/>
                </a:solidFill>
                <a:latin typeface="Times New Roman" pitchFamily="18" charset="0"/>
                <a:cs typeface="Times New Roman" pitchFamily="18" charset="0"/>
              </a:rPr>
              <a:t>Μπορείτε να παρακολουθήσετε στο </a:t>
            </a:r>
            <a:r>
              <a:rPr lang="en-US" altLang="el-GR" sz="5600" dirty="0">
                <a:solidFill>
                  <a:srgbClr val="002060"/>
                </a:solidFill>
                <a:latin typeface="Times New Roman" pitchFamily="18" charset="0"/>
                <a:cs typeface="Times New Roman" pitchFamily="18" charset="0"/>
              </a:rPr>
              <a:t>Tracker </a:t>
            </a:r>
            <a:r>
              <a:rPr lang="el-GR" altLang="el-GR" sz="5600" dirty="0">
                <a:solidFill>
                  <a:srgbClr val="002060"/>
                </a:solidFill>
                <a:latin typeface="Times New Roman" pitchFamily="18" charset="0"/>
                <a:cs typeface="Times New Roman" pitchFamily="18" charset="0"/>
              </a:rPr>
              <a:t>π.χ. την κίνηση ενός εμβόλου και στη συνέχεια να εξάγετε τις εξισώσεις κίνησής του </a:t>
            </a:r>
          </a:p>
          <a:p>
            <a:pPr algn="l" eaLnBrk="1" fontAlgn="auto" hangingPunct="1">
              <a:spcAft>
                <a:spcPts val="0"/>
              </a:spcAft>
              <a:defRPr/>
            </a:pPr>
            <a:endParaRPr lang="el-GR" altLang="el-GR" sz="72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altLang="el-GR" sz="72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72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7200" dirty="0">
              <a:solidFill>
                <a:srgbClr val="002060"/>
              </a:solidFill>
              <a:latin typeface="Times New Roman" pitchFamily="18" charset="0"/>
              <a:cs typeface="Times New Roman" pitchFamily="18" charset="0"/>
            </a:endParaRPr>
          </a:p>
          <a:p>
            <a:pPr algn="l" eaLnBrk="1" fontAlgn="auto" hangingPunct="1">
              <a:spcAft>
                <a:spcPts val="0"/>
              </a:spcAft>
              <a:defRPr/>
            </a:pPr>
            <a:endParaRPr lang="el-GR" sz="7200"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7200" dirty="0">
                <a:solidFill>
                  <a:srgbClr val="002060"/>
                </a:solidFill>
                <a:latin typeface="Times New Roman" pitchFamily="18" charset="0"/>
                <a:cs typeface="Times New Roman" pitchFamily="18" charset="0"/>
              </a:rPr>
              <a:t> </a:t>
            </a:r>
            <a:endParaRPr lang="en-US" sz="7200" dirty="0">
              <a:solidFill>
                <a:srgbClr val="002060"/>
              </a:solidFill>
              <a:latin typeface="Times New Roman" pitchFamily="18" charset="0"/>
              <a:cs typeface="Times New Roman" pitchFamily="18" charset="0"/>
            </a:endParaRPr>
          </a:p>
          <a:p>
            <a:pPr eaLnBrk="1" fontAlgn="auto" hangingPunct="1">
              <a:spcAft>
                <a:spcPts val="0"/>
              </a:spcAft>
              <a:defRPr/>
            </a:pPr>
            <a:endParaRPr lang="en-GB" sz="5600" b="1" dirty="0">
              <a:solidFill>
                <a:srgbClr val="FF000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33350" y="4333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788988" y="1222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2774" name="Rectangle 2"/>
          <p:cNvSpPr txBox="1">
            <a:spLocks noChangeArrowheads="1"/>
          </p:cNvSpPr>
          <p:nvPr/>
        </p:nvSpPr>
        <p:spPr bwMode="auto">
          <a:xfrm>
            <a:off x="889000" y="503238"/>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32775" name="Ορθογώνιο 1"/>
          <p:cNvSpPr>
            <a:spLocks noChangeArrowheads="1"/>
          </p:cNvSpPr>
          <p:nvPr/>
        </p:nvSpPr>
        <p:spPr bwMode="auto">
          <a:xfrm>
            <a:off x="996950" y="5661025"/>
            <a:ext cx="7427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800">
                <a:latin typeface="Arial" panose="020B0604020202020204" pitchFamily="34" charset="0"/>
              </a:rPr>
              <a:t> </a:t>
            </a:r>
            <a:endParaRPr lang="en-US" altLang="el-GR" sz="1800">
              <a:latin typeface="Arial" panose="020B0604020202020204" pitchFamily="34" charset="0"/>
            </a:endParaRPr>
          </a:p>
          <a:p>
            <a:pPr>
              <a:spcBef>
                <a:spcPct val="0"/>
              </a:spcBef>
              <a:buFontTx/>
              <a:buNone/>
            </a:pPr>
            <a:endParaRPr lang="el-GR" altLang="el-GR" sz="1800">
              <a:latin typeface="Arial" panose="020B0604020202020204" pitchFamily="34" charset="0"/>
            </a:endParaRPr>
          </a:p>
        </p:txBody>
      </p:sp>
      <p:sp>
        <p:nvSpPr>
          <p:cNvPr id="32776" name="object 6"/>
          <p:cNvSpPr>
            <a:spLocks noChangeArrowheads="1"/>
          </p:cNvSpPr>
          <p:nvPr/>
        </p:nvSpPr>
        <p:spPr bwMode="auto">
          <a:xfrm>
            <a:off x="84138" y="1563688"/>
            <a:ext cx="755650" cy="2159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ctrTitle"/>
          </p:nvPr>
        </p:nvSpPr>
        <p:spPr>
          <a:xfrm>
            <a:off x="788988" y="-31750"/>
            <a:ext cx="7843837" cy="1728788"/>
          </a:xfrm>
        </p:spPr>
        <p:txBody>
          <a:bodyPr/>
          <a:lstStyle/>
          <a:p>
            <a:pPr eaLnBrk="1" hangingPunct="1"/>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0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34988" y="1697038"/>
            <a:ext cx="8353425" cy="3671887"/>
          </a:xfrm>
        </p:spPr>
        <p:txBody>
          <a:bodyPr>
            <a:normAutofit fontScale="25000" lnSpcReduction="20000"/>
          </a:bodyPr>
          <a:lstStyle/>
          <a:p>
            <a:pPr algn="l" eaLnBrk="1" hangingPunct="1">
              <a:lnSpc>
                <a:spcPct val="80000"/>
              </a:lnSpc>
              <a:defRPr/>
            </a:pPr>
            <a:r>
              <a:rPr lang="el-GR" altLang="el-GR" sz="800" b="1" dirty="0">
                <a:solidFill>
                  <a:srgbClr val="002060"/>
                </a:solidFill>
                <a:latin typeface="Times New Roman" panose="02020603050405020304" pitchFamily="18" charset="0"/>
                <a:cs typeface="Times New Roman" panose="02020603050405020304" pitchFamily="18" charset="0"/>
              </a:rPr>
              <a:t> </a:t>
            </a:r>
            <a:r>
              <a:rPr lang="el-GR" altLang="el-GR" sz="800" b="1" dirty="0">
                <a:solidFill>
                  <a:srgbClr val="FF0000"/>
                </a:solidFill>
                <a:latin typeface="Times New Roman" panose="02020603050405020304" pitchFamily="18" charset="0"/>
                <a:cs typeface="Times New Roman" panose="02020603050405020304" pitchFamily="18" charset="0"/>
              </a:rPr>
              <a:t> </a:t>
            </a:r>
            <a:r>
              <a:rPr lang="el-GR" altLang="el-GR" sz="800" b="1" u="sng" dirty="0">
                <a:solidFill>
                  <a:srgbClr val="002060"/>
                </a:solidFill>
                <a:latin typeface="Times New Roman" panose="02020603050405020304" pitchFamily="18" charset="0"/>
                <a:cs typeface="Times New Roman" panose="02020603050405020304" pitchFamily="18" charset="0"/>
              </a:rPr>
              <a:t> </a:t>
            </a:r>
            <a:endParaRPr lang="el-GR" altLang="el-GR" sz="7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buFontTx/>
              <a:buChar char="•"/>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r>
              <a:rPr lang="el-GR" altLang="el-GR" sz="700" u="sng" dirty="0">
                <a:solidFill>
                  <a:srgbClr val="002060"/>
                </a:solidFill>
                <a:latin typeface="Times New Roman" panose="02020603050405020304" pitchFamily="18" charset="0"/>
                <a:cs typeface="Times New Roman" panose="02020603050405020304" pitchFamily="18" charset="0"/>
              </a:rPr>
              <a:t> </a:t>
            </a:r>
            <a:endParaRPr lang="el-GR" altLang="el-GR" sz="700" b="1" u="sng" dirty="0">
              <a:solidFill>
                <a:srgbClr val="FF000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500"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500" b="1" dirty="0">
                <a:solidFill>
                  <a:srgbClr val="002060"/>
                </a:solidFill>
                <a:latin typeface="Times New Roman" panose="02020603050405020304" pitchFamily="18" charset="0"/>
                <a:cs typeface="Times New Roman" panose="02020603050405020304" pitchFamily="18" charset="0"/>
              </a:rPr>
              <a:t> </a:t>
            </a: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n-GB"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8000" b="1" dirty="0">
                <a:solidFill>
                  <a:srgbClr val="FF0000"/>
                </a:solidFill>
                <a:cs typeface="Times New Roman" panose="02020603050405020304" pitchFamily="18" charset="0"/>
              </a:rPr>
              <a:t>Τα μαγικά/μυστήρια </a:t>
            </a:r>
            <a:r>
              <a:rPr lang="el-GR" altLang="el-GR" sz="8000" b="1" dirty="0" smtClean="0">
                <a:solidFill>
                  <a:srgbClr val="FF0000"/>
                </a:solidFill>
                <a:cs typeface="Times New Roman" panose="02020603050405020304" pitchFamily="18" charset="0"/>
              </a:rPr>
              <a:t>τρίγωνα </a:t>
            </a:r>
            <a:r>
              <a:rPr lang="el-GR" altLang="el-GR" sz="8000" b="1" dirty="0">
                <a:solidFill>
                  <a:srgbClr val="FF0000"/>
                </a:solidFill>
                <a:cs typeface="Times New Roman" panose="02020603050405020304" pitchFamily="18" charset="0"/>
              </a:rPr>
              <a:t>!</a:t>
            </a:r>
            <a:endParaRPr lang="en-US" altLang="el-GR" sz="8000" b="1" dirty="0">
              <a:solidFill>
                <a:srgbClr val="FF0000"/>
              </a:solidFill>
              <a:cs typeface="Times New Roman" panose="02020603050405020304" pitchFamily="18" charset="0"/>
            </a:endParaRPr>
          </a:p>
          <a:p>
            <a:pPr eaLnBrk="1" hangingPunct="1">
              <a:lnSpc>
                <a:spcPct val="80000"/>
              </a:lnSpc>
              <a:defRPr/>
            </a:pPr>
            <a:endParaRPr lang="en-US" altLang="el-GR" sz="8000" b="1" dirty="0">
              <a:solidFill>
                <a:srgbClr val="FF0000"/>
              </a:solidFill>
              <a:cs typeface="Times New Roman" panose="02020603050405020304" pitchFamily="18" charset="0"/>
            </a:endParaRPr>
          </a:p>
          <a:p>
            <a:pPr eaLnBrk="1" hangingPunct="1">
              <a:lnSpc>
                <a:spcPct val="80000"/>
              </a:lnSpc>
              <a:defRPr/>
            </a:pPr>
            <a:endParaRPr lang="en-US" altLang="el-GR" sz="6400" b="1" dirty="0">
              <a:solidFill>
                <a:srgbClr val="FF0000"/>
              </a:solidFill>
              <a:cs typeface="Times New Roman" panose="02020603050405020304" pitchFamily="18" charset="0"/>
            </a:endParaRPr>
          </a:p>
          <a:p>
            <a:pPr algn="l">
              <a:defRPr/>
            </a:pPr>
            <a:r>
              <a:rPr lang="el-GR" sz="6400" dirty="0">
                <a:cs typeface="Times New Roman" panose="02020603050405020304" pitchFamily="18" charset="0"/>
              </a:rPr>
              <a:t>Υπολογιστική Σκέψη μαζί με τα Μαθηματικά και την Τέχνη περιλαμβάνεται σε πολλές γκαλερί και μουσεία. Για παράδειγμα, το περίφημο </a:t>
            </a:r>
            <a:r>
              <a:rPr lang="el-GR" sz="6400" dirty="0" err="1">
                <a:cs typeface="Times New Roman" panose="02020603050405020304" pitchFamily="18" charset="0"/>
              </a:rPr>
              <a:t>Balak</a:t>
            </a:r>
            <a:r>
              <a:rPr lang="el-GR" sz="6400" dirty="0">
                <a:cs typeface="Times New Roman" panose="02020603050405020304" pitchFamily="18" charset="0"/>
              </a:rPr>
              <a:t> </a:t>
            </a:r>
            <a:r>
              <a:rPr lang="el-GR" sz="6400" dirty="0" err="1">
                <a:cs typeface="Times New Roman" panose="02020603050405020304" pitchFamily="18" charset="0"/>
              </a:rPr>
              <a:t>Ram</a:t>
            </a:r>
            <a:r>
              <a:rPr lang="el-GR" sz="6400" dirty="0">
                <a:cs typeface="Times New Roman" panose="02020603050405020304" pitchFamily="18" charset="0"/>
              </a:rPr>
              <a:t> Θεώρημα </a:t>
            </a:r>
            <a:r>
              <a:rPr lang="el-GR" sz="6400" dirty="0" err="1">
                <a:cs typeface="Times New Roman" panose="02020603050405020304" pitchFamily="18" charset="0"/>
              </a:rPr>
              <a:t>Balak</a:t>
            </a:r>
            <a:r>
              <a:rPr lang="el-GR" sz="6400" dirty="0">
                <a:cs typeface="Times New Roman" panose="02020603050405020304" pitchFamily="18" charset="0"/>
              </a:rPr>
              <a:t> </a:t>
            </a:r>
            <a:r>
              <a:rPr lang="el-GR" sz="6400" dirty="0" err="1">
                <a:cs typeface="Times New Roman" panose="02020603050405020304" pitchFamily="18" charset="0"/>
              </a:rPr>
              <a:t>Ram</a:t>
            </a:r>
            <a:r>
              <a:rPr lang="el-GR" sz="6400" dirty="0">
                <a:cs typeface="Times New Roman" panose="02020603050405020304" pitchFamily="18" charset="0"/>
              </a:rPr>
              <a:t>. Common </a:t>
            </a:r>
            <a:r>
              <a:rPr lang="el-GR" sz="6400" dirty="0" err="1">
                <a:cs typeface="Times New Roman" panose="02020603050405020304" pitchFamily="18" charset="0"/>
              </a:rPr>
              <a:t>Factors</a:t>
            </a:r>
            <a:r>
              <a:rPr lang="el-GR" sz="6400" dirty="0">
                <a:cs typeface="Times New Roman" panose="02020603050405020304" pitchFamily="18" charset="0"/>
              </a:rPr>
              <a:t>. </a:t>
            </a:r>
            <a:r>
              <a:rPr lang="el-GR" sz="6400" dirty="0" err="1">
                <a:cs typeface="Times New Roman" panose="02020603050405020304" pitchFamily="18" charset="0"/>
              </a:rPr>
              <a:t>Jour</a:t>
            </a:r>
            <a:r>
              <a:rPr lang="el-GR" sz="6400" dirty="0">
                <a:cs typeface="Times New Roman" panose="02020603050405020304" pitchFamily="18" charset="0"/>
              </a:rPr>
              <a:t>. </a:t>
            </a:r>
            <a:r>
              <a:rPr lang="el-GR" sz="6400" dirty="0" err="1">
                <a:cs typeface="Times New Roman" panose="02020603050405020304" pitchFamily="18" charset="0"/>
              </a:rPr>
              <a:t>Indian</a:t>
            </a:r>
            <a:r>
              <a:rPr lang="el-GR" sz="6400" dirty="0">
                <a:cs typeface="Times New Roman" panose="02020603050405020304" pitchFamily="18" charset="0"/>
              </a:rPr>
              <a:t> </a:t>
            </a:r>
            <a:r>
              <a:rPr lang="el-GR" sz="6400" dirty="0" err="1">
                <a:cs typeface="Times New Roman" panose="02020603050405020304" pitchFamily="18" charset="0"/>
              </a:rPr>
              <a:t>Mathematical</a:t>
            </a:r>
            <a:r>
              <a:rPr lang="el-GR" sz="6400" dirty="0">
                <a:cs typeface="Times New Roman" panose="02020603050405020304" pitchFamily="18" charset="0"/>
              </a:rPr>
              <a:t> </a:t>
            </a:r>
            <a:r>
              <a:rPr lang="el-GR" sz="6400" dirty="0" err="1">
                <a:cs typeface="Times New Roman" panose="02020603050405020304" pitchFamily="18" charset="0"/>
              </a:rPr>
              <a:t>Club</a:t>
            </a:r>
            <a:r>
              <a:rPr lang="el-GR" sz="6400" dirty="0">
                <a:cs typeface="Times New Roman" panose="02020603050405020304" pitchFamily="18" charset="0"/>
              </a:rPr>
              <a:t>, 1 (1909), 39–43. μπορεί να εξηγήσει «μυστήριες» κανονικότητες και «υλοποιήθηκε» στο Κέντρο σύγχρονης τέχνης </a:t>
            </a:r>
            <a:r>
              <a:rPr lang="el-GR" sz="6400" dirty="0" err="1">
                <a:cs typeface="Times New Roman" panose="02020603050405020304" pitchFamily="18" charset="0"/>
              </a:rPr>
              <a:t>Baltic</a:t>
            </a:r>
            <a:r>
              <a:rPr lang="el-GR" sz="6400" dirty="0">
                <a:cs typeface="Times New Roman" panose="02020603050405020304" pitchFamily="18" charset="0"/>
              </a:rPr>
              <a:t> (www.balticmill.com), στην Μ. Βρετανία, στον εορτασμό για 100 </a:t>
            </a:r>
            <a:r>
              <a:rPr lang="el-GR" sz="6400" dirty="0" err="1">
                <a:cs typeface="Times New Roman" panose="02020603050405020304" pitchFamily="18" charset="0"/>
              </a:rPr>
              <a:t>χρό</a:t>
            </a:r>
            <a:r>
              <a:rPr lang="el-GR" sz="6400" dirty="0">
                <a:cs typeface="Times New Roman" panose="02020603050405020304" pitchFamily="18" charset="0"/>
              </a:rPr>
              <a:t>-νια λειτουργίας του που αφιερώθηκε στον αριθμό δέκα (10) </a:t>
            </a:r>
          </a:p>
          <a:p>
            <a:pPr algn="l">
              <a:defRPr/>
            </a:pPr>
            <a:r>
              <a:rPr lang="en-US" sz="6400" i="1" dirty="0">
                <a:cs typeface="Times New Roman" panose="02020603050405020304" pitchFamily="18" charset="0"/>
              </a:rPr>
              <a:t>(https://static01.nyt.com/images/blogs/wordplay/posts/Triangle_Mysteries_Behrends_Humble.pdf). </a:t>
            </a:r>
            <a:endParaRPr lang="en-US" sz="6400" dirty="0">
              <a:cs typeface="Times New Roman" panose="02020603050405020304" pitchFamily="18" charset="0"/>
            </a:endParaRPr>
          </a:p>
          <a:p>
            <a:pPr algn="l">
              <a:defRPr/>
            </a:pPr>
            <a:r>
              <a:rPr lang="el-GR" sz="6400" dirty="0">
                <a:cs typeface="Times New Roman" panose="02020603050405020304" pitchFamily="18" charset="0"/>
              </a:rPr>
              <a:t>Οργανώθηκε ένα παιχνίδι, στο οποίο μπορούσαν να παίξουν και οι οικογένειες που πήγαν εκεί με τα παιδιά τους, που αφορούσε το θέμα «τι είναι </a:t>
            </a:r>
            <a:r>
              <a:rPr lang="el-GR" sz="6400" dirty="0" err="1">
                <a:cs typeface="Times New Roman" panose="02020603050405020304" pitchFamily="18" charset="0"/>
              </a:rPr>
              <a:t>τυχαιότητα</a:t>
            </a:r>
            <a:r>
              <a:rPr lang="el-GR" sz="6400" dirty="0">
                <a:cs typeface="Times New Roman" panose="02020603050405020304" pitchFamily="18" charset="0"/>
              </a:rPr>
              <a:t>». </a:t>
            </a:r>
          </a:p>
          <a:p>
            <a:pPr algn="l">
              <a:defRPr/>
            </a:pPr>
            <a:r>
              <a:rPr lang="el-GR" sz="6400" dirty="0">
                <a:cs typeface="Times New Roman" panose="02020603050405020304" pitchFamily="18" charset="0"/>
              </a:rPr>
              <a:t>Σκοπός της δραστηριότητας αυτής είναι οι εκπαιδευόμενοι να αναπτύξουν ικανότητες Υπολογιστικής Σκέψης μέσα από ένα παιχνίδι, ενώ μπορεί να συνδεθεί με πολλούς στόχους του </a:t>
            </a:r>
            <a:r>
              <a:rPr lang="el-GR" sz="6400" dirty="0" err="1">
                <a:cs typeface="Times New Roman" panose="02020603050405020304" pitchFamily="18" charset="0"/>
              </a:rPr>
              <a:t>Bloom</a:t>
            </a:r>
            <a:r>
              <a:rPr lang="el-GR" sz="6400" dirty="0">
                <a:cs typeface="Times New Roman" panose="02020603050405020304" pitchFamily="18" charset="0"/>
              </a:rPr>
              <a:t> (από την Ανάλυση έως την Κατασκευή). </a:t>
            </a:r>
            <a:endParaRPr lang="el-GR" altLang="el-GR" sz="6400" b="1" dirty="0">
              <a:solidFill>
                <a:srgbClr val="FF0000"/>
              </a:solidFill>
              <a:cs typeface="Times New Roman" panose="02020603050405020304" pitchFamily="18" charset="0"/>
            </a:endParaRPr>
          </a:p>
          <a:p>
            <a:pPr eaLnBrk="1" hangingPunct="1">
              <a:lnSpc>
                <a:spcPct val="80000"/>
              </a:lnSpc>
              <a:defRPr/>
            </a:pPr>
            <a:endParaRPr lang="el-GR" altLang="el-GR" sz="7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7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7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7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7200" dirty="0">
              <a:solidFill>
                <a:srgbClr val="002060"/>
              </a:solidFill>
              <a:latin typeface="Times New Roman" panose="02020603050405020304" pitchFamily="18" charset="0"/>
              <a:cs typeface="Calibri" panose="020F0502020204030204" pitchFamily="34" charset="0"/>
            </a:endParaRPr>
          </a:p>
          <a:p>
            <a:pPr eaLnBrk="1" hangingPunct="1">
              <a:lnSpc>
                <a:spcPct val="80000"/>
              </a:lnSpc>
              <a:defRPr/>
            </a:pPr>
            <a:endParaRPr lang="en-GB" altLang="el-GR" sz="7200" b="1" dirty="0">
              <a:solidFill>
                <a:srgbClr val="FF0000"/>
              </a:solidFill>
            </a:endParaRPr>
          </a:p>
          <a:p>
            <a:pPr eaLnBrk="1" hangingPunct="1">
              <a:lnSpc>
                <a:spcPct val="80000"/>
              </a:lnSpc>
              <a:defRPr/>
            </a:pPr>
            <a:r>
              <a:rPr lang="en-GB" altLang="el-GR" sz="7200" b="1" dirty="0">
                <a:solidFill>
                  <a:srgbClr val="FF0000"/>
                </a:solidFill>
              </a:rPr>
              <a:t> </a:t>
            </a:r>
            <a:endParaRPr lang="en-GB" altLang="el-GR" sz="7200" b="1" dirty="0">
              <a:solidFill>
                <a:srgbClr val="898989"/>
              </a:solidFill>
            </a:endParaRPr>
          </a:p>
        </p:txBody>
      </p:sp>
      <p:sp>
        <p:nvSpPr>
          <p:cNvPr id="4" name="Rectangle 4"/>
          <p:cNvSpPr/>
          <p:nvPr/>
        </p:nvSpPr>
        <p:spPr>
          <a:xfrm>
            <a:off x="133350" y="4333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74725" y="14255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3798" name="Rectangle 2"/>
          <p:cNvSpPr txBox="1">
            <a:spLocks noChangeArrowheads="1"/>
          </p:cNvSpPr>
          <p:nvPr/>
        </p:nvSpPr>
        <p:spPr bwMode="auto">
          <a:xfrm>
            <a:off x="1042988" y="819150"/>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33799" name="object 6"/>
          <p:cNvSpPr>
            <a:spLocks noChangeArrowheads="1"/>
          </p:cNvSpPr>
          <p:nvPr/>
        </p:nvSpPr>
        <p:spPr bwMode="auto">
          <a:xfrm>
            <a:off x="125413" y="1704975"/>
            <a:ext cx="755650" cy="179388"/>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971550" y="1989138"/>
            <a:ext cx="7845425"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45000"/>
              </a:spcBef>
              <a:buFontTx/>
              <a:buNone/>
            </a:pPr>
            <a:endParaRPr lang="en-US" altLang="el-GR" sz="2100" b="1">
              <a:solidFill>
                <a:srgbClr val="1F497D"/>
              </a:solidFill>
              <a:latin typeface="Arial" panose="020B0604020202020204" pitchFamily="34" charset="0"/>
            </a:endParaRPr>
          </a:p>
        </p:txBody>
      </p:sp>
      <p:sp>
        <p:nvSpPr>
          <p:cNvPr id="12" name="Rectangle 4"/>
          <p:cNvSpPr/>
          <p:nvPr/>
        </p:nvSpPr>
        <p:spPr>
          <a:xfrm>
            <a:off x="215900" y="131286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3" name="Rectangle 5"/>
          <p:cNvSpPr/>
          <p:nvPr/>
        </p:nvSpPr>
        <p:spPr>
          <a:xfrm>
            <a:off x="242888" y="2133600"/>
            <a:ext cx="795655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28005" name="Ορθογώνιο 1"/>
          <p:cNvSpPr>
            <a:spLocks noChangeArrowheads="1"/>
          </p:cNvSpPr>
          <p:nvPr/>
        </p:nvSpPr>
        <p:spPr bwMode="auto">
          <a:xfrm>
            <a:off x="1306513" y="1057275"/>
            <a:ext cx="7004050" cy="1108075"/>
          </a:xfrm>
          <a:prstGeom prst="rect">
            <a:avLst/>
          </a:prstGeom>
          <a:noFill/>
          <a:ln>
            <a:noFill/>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en-US" altLang="el-GR" sz="1800" dirty="0">
                <a:latin typeface="Carlito"/>
              </a:rPr>
              <a:t>	</a:t>
            </a:r>
            <a:r>
              <a:rPr lang="en-US" altLang="el-GR" sz="1600" dirty="0">
                <a:latin typeface="+mn-lt"/>
              </a:rPr>
              <a:t>	</a:t>
            </a:r>
            <a:r>
              <a:rPr lang="en-US" altLang="el-GR" sz="1600" b="1" dirty="0">
                <a:solidFill>
                  <a:srgbClr val="FF0000"/>
                </a:solidFill>
                <a:latin typeface="+mn-lt"/>
                <a:cs typeface="Times New Roman" panose="02020603050405020304" pitchFamily="18" charset="0"/>
              </a:rPr>
              <a:t> </a:t>
            </a:r>
            <a:endParaRPr lang="el-GR" altLang="el-GR" sz="1600" b="1" dirty="0">
              <a:solidFill>
                <a:srgbClr val="FF0000"/>
              </a:solidFill>
              <a:latin typeface="+mn-lt"/>
              <a:cs typeface="Times New Roman" panose="02020603050405020304" pitchFamily="18" charset="0"/>
            </a:endParaRPr>
          </a:p>
          <a:p>
            <a:pPr eaLnBrk="1" hangingPunct="1">
              <a:spcBef>
                <a:spcPct val="0"/>
              </a:spcBef>
              <a:buFontTx/>
              <a:buNone/>
              <a:defRPr/>
            </a:pPr>
            <a:r>
              <a:rPr lang="el-GR" altLang="el-GR" sz="1600" b="1" dirty="0">
                <a:solidFill>
                  <a:srgbClr val="FF0000"/>
                </a:solidFill>
                <a:latin typeface="+mn-lt"/>
              </a:rPr>
              <a:t> </a:t>
            </a:r>
            <a:r>
              <a:rPr lang="el-GR" altLang="el-GR" sz="1600" b="1" dirty="0">
                <a:solidFill>
                  <a:srgbClr val="FF0000"/>
                </a:solidFill>
              </a:rPr>
              <a:t>Επίσκεψη στην </a:t>
            </a:r>
            <a:r>
              <a:rPr lang="en-US" altLang="el-GR" sz="1600" b="1" dirty="0">
                <a:solidFill>
                  <a:srgbClr val="FF0000"/>
                </a:solidFill>
              </a:rPr>
              <a:t>Google </a:t>
            </a:r>
            <a:r>
              <a:rPr lang="el-GR" altLang="el-GR" sz="1600" b="1" dirty="0">
                <a:solidFill>
                  <a:srgbClr val="FF0000"/>
                </a:solidFill>
              </a:rPr>
              <a:t>για σενάρια Υπολογιστικής </a:t>
            </a:r>
            <a:r>
              <a:rPr lang="el-GR" altLang="el-GR" sz="1600" b="1" dirty="0" smtClean="0">
                <a:solidFill>
                  <a:srgbClr val="FF0000"/>
                </a:solidFill>
              </a:rPr>
              <a:t>Σκέψης σε διάφορες γνωστικές περιοχές </a:t>
            </a:r>
            <a:endParaRPr lang="el-GR" altLang="el-GR" sz="1600" b="1" dirty="0">
              <a:solidFill>
                <a:srgbClr val="FF0000"/>
              </a:solidFill>
            </a:endParaRPr>
          </a:p>
          <a:p>
            <a:pPr eaLnBrk="1" hangingPunct="1">
              <a:spcBef>
                <a:spcPct val="0"/>
              </a:spcBef>
              <a:buFontTx/>
              <a:buNone/>
              <a:defRPr/>
            </a:pPr>
            <a:r>
              <a:rPr lang="el-GR" altLang="el-GR" sz="1600" b="1" dirty="0">
                <a:solidFill>
                  <a:srgbClr val="FF0000"/>
                </a:solidFill>
                <a:cs typeface="Times New Roman" panose="02020603050405020304" pitchFamily="18" charset="0"/>
              </a:rPr>
              <a:t>Διαίρει και Βασίλευε!</a:t>
            </a:r>
            <a:endParaRPr lang="en-US" altLang="el-GR" sz="1800" b="1" dirty="0">
              <a:solidFill>
                <a:srgbClr val="FF0000"/>
              </a:solidFill>
              <a:cs typeface="Times New Roman" panose="02020603050405020304" pitchFamily="18" charset="0"/>
            </a:endParaRPr>
          </a:p>
        </p:txBody>
      </p:sp>
      <p:sp>
        <p:nvSpPr>
          <p:cNvPr id="10" name="Rectangle 4"/>
          <p:cNvSpPr/>
          <p:nvPr/>
        </p:nvSpPr>
        <p:spPr>
          <a:xfrm>
            <a:off x="242888" y="182563"/>
            <a:ext cx="755650" cy="865187"/>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4823" name="TextBox 2"/>
          <p:cNvSpPr txBox="1">
            <a:spLocks noChangeArrowheads="1"/>
          </p:cNvSpPr>
          <p:nvPr/>
        </p:nvSpPr>
        <p:spPr bwMode="auto">
          <a:xfrm>
            <a:off x="242888" y="2049463"/>
            <a:ext cx="8782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400" u="sng">
                <a:solidFill>
                  <a:srgbClr val="002060"/>
                </a:solidFill>
                <a:latin typeface="Times New Roman" panose="02020603050405020304" pitchFamily="18" charset="0"/>
              </a:rPr>
              <a:t> </a:t>
            </a:r>
            <a:endParaRPr lang="el-GR" altLang="el-GR" sz="1400">
              <a:solidFill>
                <a:srgbClr val="002060"/>
              </a:solidFill>
              <a:latin typeface="Times New Roman" panose="02020603050405020304" pitchFamily="18" charset="0"/>
            </a:endParaRPr>
          </a:p>
          <a:p>
            <a:pPr>
              <a:spcBef>
                <a:spcPct val="0"/>
              </a:spcBef>
              <a:buFontTx/>
              <a:buNone/>
            </a:pPr>
            <a:r>
              <a:rPr lang="en-US" altLang="el-GR" sz="1400" b="1">
                <a:solidFill>
                  <a:srgbClr val="002060"/>
                </a:solidFill>
                <a:latin typeface="Times New Roman" panose="02020603050405020304" pitchFamily="18" charset="0"/>
              </a:rPr>
              <a:t>		</a:t>
            </a:r>
            <a:endParaRPr lang="el-GR" altLang="el-GR" sz="1800" b="1" u="sng">
              <a:solidFill>
                <a:srgbClr val="FF0000"/>
              </a:solidFill>
              <a:latin typeface="Times New Roman" panose="02020603050405020304" pitchFamily="18" charset="0"/>
            </a:endParaRPr>
          </a:p>
        </p:txBody>
      </p:sp>
      <p:sp>
        <p:nvSpPr>
          <p:cNvPr id="34824" name="Ορθογώνιο 10"/>
          <p:cNvSpPr>
            <a:spLocks noChangeArrowheads="1"/>
          </p:cNvSpPr>
          <p:nvPr/>
        </p:nvSpPr>
        <p:spPr bwMode="auto">
          <a:xfrm>
            <a:off x="1847850" y="1497013"/>
            <a:ext cx="5981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600" b="1">
                <a:solidFill>
                  <a:srgbClr val="FF0000"/>
                </a:solidFill>
                <a:latin typeface="Times New Roman" panose="02020603050405020304" pitchFamily="18" charset="0"/>
                <a:cs typeface="Times New Roman" panose="02020603050405020304" pitchFamily="18" charset="0"/>
              </a:rPr>
              <a:t> </a:t>
            </a:r>
          </a:p>
        </p:txBody>
      </p:sp>
      <p:sp>
        <p:nvSpPr>
          <p:cNvPr id="34825" name="Ορθογώνιο 10"/>
          <p:cNvSpPr>
            <a:spLocks noChangeArrowheads="1"/>
          </p:cNvSpPr>
          <p:nvPr/>
        </p:nvSpPr>
        <p:spPr bwMode="auto">
          <a:xfrm>
            <a:off x="1276350" y="1196975"/>
            <a:ext cx="7548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800" b="1">
                <a:solidFill>
                  <a:srgbClr val="002060"/>
                </a:solidFill>
                <a:latin typeface="Times New Roman" panose="02020603050405020304" pitchFamily="18" charset="0"/>
              </a:rPr>
              <a:t> </a:t>
            </a:r>
            <a:endParaRPr lang="el-GR" altLang="el-GR" sz="1800">
              <a:latin typeface="Times New Roman" panose="02020603050405020304" pitchFamily="18" charset="0"/>
            </a:endParaRPr>
          </a:p>
        </p:txBody>
      </p:sp>
      <p:sp>
        <p:nvSpPr>
          <p:cNvPr id="37898" name="Ορθογώνιο 1"/>
          <p:cNvSpPr>
            <a:spLocks noChangeArrowheads="1"/>
          </p:cNvSpPr>
          <p:nvPr/>
        </p:nvSpPr>
        <p:spPr bwMode="auto">
          <a:xfrm>
            <a:off x="555625" y="2311400"/>
            <a:ext cx="715645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defRPr/>
            </a:pPr>
            <a:r>
              <a:rPr lang="el-GR" altLang="el-GR" sz="1600" b="1" u="sng" dirty="0" smtClean="0">
                <a:solidFill>
                  <a:srgbClr val="FF0000"/>
                </a:solidFill>
                <a:latin typeface="Times New Roman" panose="02020603050405020304" pitchFamily="18" charset="0"/>
                <a:cs typeface="Times New Roman" panose="02020603050405020304" pitchFamily="18" charset="0"/>
              </a:rPr>
              <a:t>Δραστηριότητα </a:t>
            </a:r>
            <a:endParaRPr lang="en-US" altLang="el-GR" sz="1600" b="1" u="sng" dirty="0" smtClean="0">
              <a:solidFill>
                <a:srgbClr val="FF0000"/>
              </a:solidFill>
              <a:latin typeface="Times New Roman" panose="02020603050405020304" pitchFamily="18" charset="0"/>
              <a:cs typeface="Times New Roman" panose="02020603050405020304" pitchFamily="18" charset="0"/>
            </a:endParaRPr>
          </a:p>
          <a:p>
            <a:pPr>
              <a:defRPr/>
            </a:pPr>
            <a:endParaRPr lang="el-GR" altLang="el-GR" sz="1600" b="1" u="sng" dirty="0" smtClean="0">
              <a:solidFill>
                <a:srgbClr val="FF0000"/>
              </a:solidFill>
              <a:latin typeface="Times New Roman" panose="02020603050405020304" pitchFamily="18" charset="0"/>
              <a:cs typeface="Times New Roman" panose="02020603050405020304" pitchFamily="18" charset="0"/>
            </a:endParaRPr>
          </a:p>
          <a:p>
            <a:pPr>
              <a:defRPr/>
            </a:pPr>
            <a:r>
              <a:rPr lang="el-GR" altLang="el-GR" sz="1600" b="1" u="sng" dirty="0" smtClean="0">
                <a:solidFill>
                  <a:srgbClr val="002060"/>
                </a:solidFill>
                <a:latin typeface="+mn-lt"/>
                <a:cs typeface="Times New Roman" panose="02020603050405020304" pitchFamily="18" charset="0"/>
              </a:rPr>
              <a:t> </a:t>
            </a:r>
            <a:r>
              <a:rPr lang="el-GR" altLang="el-GR" sz="1600" dirty="0" smtClean="0">
                <a:solidFill>
                  <a:srgbClr val="002060"/>
                </a:solidFill>
                <a:latin typeface="+mn-lt"/>
                <a:cs typeface="Times New Roman" panose="02020603050405020304" pitchFamily="18" charset="0"/>
              </a:rPr>
              <a:t>Να εισέλθετε στην ιστοσελίδα  </a:t>
            </a:r>
            <a:r>
              <a:rPr lang="el-GR" altLang="el-GR" sz="1600" u="sng" dirty="0" smtClean="0">
                <a:solidFill>
                  <a:srgbClr val="002060"/>
                </a:solidFill>
                <a:latin typeface="+mn-lt"/>
                <a:cs typeface="Times New Roman" panose="02020603050405020304" pitchFamily="18" charset="0"/>
                <a:hlinkClick r:id="rId3"/>
              </a:rPr>
              <a:t>https://edu.google.com/resources/programs/exploring-computational-thinking/#!ct-</a:t>
            </a:r>
            <a:r>
              <a:rPr lang="el-GR" altLang="el-GR" sz="1600" dirty="0" smtClean="0">
                <a:solidFill>
                  <a:srgbClr val="002060"/>
                </a:solidFill>
                <a:latin typeface="+mn-lt"/>
                <a:cs typeface="Times New Roman" panose="02020603050405020304" pitchFamily="18" charset="0"/>
              </a:rPr>
              <a:t> και στην συνέχεια  στην </a:t>
            </a:r>
            <a:r>
              <a:rPr lang="el-GR" altLang="el-GR" sz="1600" u="sng" dirty="0" smtClean="0">
                <a:solidFill>
                  <a:srgbClr val="002060"/>
                </a:solidFill>
                <a:latin typeface="+mn-lt"/>
                <a:cs typeface="Times New Roman" panose="02020603050405020304" pitchFamily="18" charset="0"/>
                <a:hlinkClick r:id="rId4"/>
              </a:rPr>
              <a:t>https://docs.google.com/document/d/1TZcKVFYVFDPEBnYPr4nCerz0PrXKrp07WbMWqlT8E4A/edit</a:t>
            </a:r>
            <a:r>
              <a:rPr lang="el-GR" altLang="el-GR" sz="1600" dirty="0" smtClean="0">
                <a:solidFill>
                  <a:srgbClr val="002060"/>
                </a:solidFill>
                <a:latin typeface="+mn-lt"/>
                <a:cs typeface="Times New Roman" panose="02020603050405020304" pitchFamily="18" charset="0"/>
              </a:rPr>
              <a:t> και να ακολουθήσετε τις οδηγίες για να δημιουργήσετε ένα μάθημα σχετικά με την </a:t>
            </a:r>
            <a:r>
              <a:rPr lang="el-GR" altLang="el-GR" sz="1600" b="1" dirty="0" smtClean="0">
                <a:solidFill>
                  <a:srgbClr val="002060"/>
                </a:solidFill>
                <a:latin typeface="+mn-lt"/>
                <a:cs typeface="Times New Roman" panose="02020603050405020304" pitchFamily="18" charset="0"/>
              </a:rPr>
              <a:t>πολυπλοκότητα ενός αλγορίθμου για μαθητές λυκείου</a:t>
            </a:r>
            <a:r>
              <a:rPr lang="el-GR" altLang="el-GR" sz="1600" dirty="0" smtClean="0">
                <a:solidFill>
                  <a:srgbClr val="002060"/>
                </a:solidFill>
                <a:latin typeface="+mn-lt"/>
                <a:cs typeface="Times New Roman" panose="02020603050405020304" pitchFamily="18" charset="0"/>
              </a:rPr>
              <a:t>. Θα χρειασθείτε να χρησιμοποιήσετε λίγα στοιχεία από την γλώσσα </a:t>
            </a:r>
            <a:r>
              <a:rPr lang="en-US" altLang="el-GR" sz="1600" dirty="0" smtClean="0">
                <a:solidFill>
                  <a:srgbClr val="002060"/>
                </a:solidFill>
                <a:latin typeface="+mn-lt"/>
                <a:cs typeface="Times New Roman" panose="02020603050405020304" pitchFamily="18" charset="0"/>
              </a:rPr>
              <a:t>Python</a:t>
            </a:r>
            <a:r>
              <a:rPr lang="el-GR" altLang="el-GR" sz="1600" dirty="0" smtClean="0">
                <a:solidFill>
                  <a:srgbClr val="002060"/>
                </a:solidFill>
                <a:latin typeface="+mn-lt"/>
                <a:cs typeface="Times New Roman" panose="02020603050405020304" pitchFamily="18" charset="0"/>
              </a:rPr>
              <a:t> που σας δίνονται από την ιστοσελίδα.</a:t>
            </a:r>
          </a:p>
          <a:p>
            <a:pPr eaLnBrk="1" hangingPunct="1">
              <a:lnSpc>
                <a:spcPct val="80000"/>
              </a:lnSpc>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34827" name="Ορθογώνιο 2"/>
          <p:cNvSpPr>
            <a:spLocks noChangeArrowheads="1"/>
          </p:cNvSpPr>
          <p:nvPr/>
        </p:nvSpPr>
        <p:spPr bwMode="auto">
          <a:xfrm>
            <a:off x="763588" y="3652838"/>
            <a:ext cx="7546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000">
                <a:solidFill>
                  <a:srgbClr val="002060"/>
                </a:solidFill>
                <a:latin typeface="Times New Roman" panose="02020603050405020304" pitchFamily="18" charset="0"/>
                <a:cs typeface="Times New Roman" panose="02020603050405020304" pitchFamily="18" charset="0"/>
              </a:rPr>
              <a:t> </a:t>
            </a:r>
            <a:endParaRPr lang="el-GR" altLang="el-GR" sz="2000">
              <a:solidFill>
                <a:srgbClr val="002060"/>
              </a:solidFill>
              <a:latin typeface="Times New Roman" panose="02020603050405020304" pitchFamily="18" charset="0"/>
            </a:endParaRPr>
          </a:p>
        </p:txBody>
      </p:sp>
      <p:sp>
        <p:nvSpPr>
          <p:cNvPr id="34828" name="Ορθογώνιο 3"/>
          <p:cNvSpPr>
            <a:spLocks noChangeArrowheads="1"/>
          </p:cNvSpPr>
          <p:nvPr/>
        </p:nvSpPr>
        <p:spPr bwMode="auto">
          <a:xfrm>
            <a:off x="620713" y="3646488"/>
            <a:ext cx="7791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600" b="1">
                <a:solidFill>
                  <a:srgbClr val="002060"/>
                </a:solidFill>
                <a:latin typeface="Times New Roman" panose="02020603050405020304" pitchFamily="18" charset="0"/>
                <a:cs typeface="Times New Roman" panose="02020603050405020304" pitchFamily="18" charset="0"/>
              </a:rPr>
              <a:t> </a:t>
            </a:r>
            <a:endParaRPr lang="el-GR" altLang="el-GR" sz="1600" b="1">
              <a:latin typeface="Times New Roman" panose="02020603050405020304" pitchFamily="18" charset="0"/>
            </a:endParaRPr>
          </a:p>
          <a:p>
            <a:pPr>
              <a:spcBef>
                <a:spcPct val="0"/>
              </a:spcBef>
              <a:buFontTx/>
              <a:buNone/>
            </a:pPr>
            <a:endParaRPr lang="el-GR" altLang="el-GR" sz="1600">
              <a:solidFill>
                <a:srgbClr val="002060"/>
              </a:solidFill>
              <a:latin typeface="Times New Roman" panose="02020603050405020304" pitchFamily="18" charset="0"/>
              <a:cs typeface="Times New Roman" panose="02020603050405020304" pitchFamily="18" charset="0"/>
            </a:endParaRPr>
          </a:p>
        </p:txBody>
      </p:sp>
      <p:sp>
        <p:nvSpPr>
          <p:cNvPr id="34829" name="Rectangle 2"/>
          <p:cNvSpPr txBox="1">
            <a:spLocks noChangeArrowheads="1"/>
          </p:cNvSpPr>
          <p:nvPr/>
        </p:nvSpPr>
        <p:spPr bwMode="auto">
          <a:xfrm>
            <a:off x="788988" y="-31750"/>
            <a:ext cx="7843837"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br>
              <a:rPr lang="el-GR" altLang="el-GR" sz="2000" b="1">
                <a:solidFill>
                  <a:srgbClr val="002060"/>
                </a:solidFill>
                <a:latin typeface="Times New Roman" panose="02020603050405020304" pitchFamily="18" charset="0"/>
                <a:cs typeface="Times New Roman" panose="02020603050405020304" pitchFamily="18" charset="0"/>
              </a:rPr>
            </a:br>
            <a:endParaRPr lang="el-GR" altLang="el-GR" sz="2000" b="1">
              <a:solidFill>
                <a:srgbClr val="002060"/>
              </a:solidFill>
              <a:latin typeface="Times New Roman" panose="02020603050405020304" pitchFamily="18" charset="0"/>
              <a:cs typeface="Times New Roman" panose="02020603050405020304" pitchFamily="18" charset="0"/>
            </a:endParaRPr>
          </a:p>
        </p:txBody>
      </p:sp>
      <p:sp>
        <p:nvSpPr>
          <p:cNvPr id="34830" name="Rectangle 2"/>
          <p:cNvSpPr txBox="1">
            <a:spLocks noChangeArrowheads="1"/>
          </p:cNvSpPr>
          <p:nvPr/>
        </p:nvSpPr>
        <p:spPr bwMode="auto">
          <a:xfrm>
            <a:off x="728663" y="622300"/>
            <a:ext cx="78438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ctrTitle"/>
          </p:nvPr>
        </p:nvSpPr>
        <p:spPr>
          <a:xfrm>
            <a:off x="788988" y="-31750"/>
            <a:ext cx="7843837" cy="1728788"/>
          </a:xfrm>
        </p:spPr>
        <p:txBody>
          <a:bodyPr/>
          <a:lstStyle/>
          <a:p>
            <a:pPr eaLnBrk="1" hangingPunct="1"/>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0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34988" y="1697038"/>
            <a:ext cx="8353425" cy="3671887"/>
          </a:xfrm>
        </p:spPr>
        <p:txBody>
          <a:bodyPr>
            <a:normAutofit fontScale="92500" lnSpcReduction="20000"/>
          </a:bodyPr>
          <a:lstStyle/>
          <a:p>
            <a:pPr algn="l" eaLnBrk="1" hangingPunct="1">
              <a:lnSpc>
                <a:spcPct val="80000"/>
              </a:lnSpc>
              <a:defRPr/>
            </a:pPr>
            <a:r>
              <a:rPr lang="el-GR" altLang="el-GR" sz="800" b="1">
                <a:solidFill>
                  <a:srgbClr val="002060"/>
                </a:solidFill>
                <a:latin typeface="Times New Roman" panose="02020603050405020304" pitchFamily="18" charset="0"/>
                <a:cs typeface="Times New Roman" panose="02020603050405020304" pitchFamily="18" charset="0"/>
              </a:rPr>
              <a:t> </a:t>
            </a:r>
            <a:r>
              <a:rPr lang="el-GR" altLang="el-GR" sz="800" b="1">
                <a:solidFill>
                  <a:srgbClr val="FF0000"/>
                </a:solidFill>
                <a:latin typeface="Times New Roman" panose="02020603050405020304" pitchFamily="18" charset="0"/>
                <a:cs typeface="Times New Roman" panose="02020603050405020304" pitchFamily="18" charset="0"/>
              </a:rPr>
              <a:t> </a:t>
            </a:r>
            <a:r>
              <a:rPr lang="el-GR" altLang="el-GR" sz="800" b="1" u="sng">
                <a:solidFill>
                  <a:srgbClr val="002060"/>
                </a:solidFill>
                <a:latin typeface="Times New Roman" panose="02020603050405020304" pitchFamily="18" charset="0"/>
                <a:cs typeface="Times New Roman" panose="02020603050405020304" pitchFamily="18" charset="0"/>
              </a:rPr>
              <a:t> </a:t>
            </a:r>
            <a:endParaRPr lang="el-GR" altLang="el-GR" sz="700" b="1">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buFontTx/>
              <a:buChar char="•"/>
              <a:defRPr/>
            </a:pPr>
            <a:endParaRPr lang="el-GR" altLang="el-GR" sz="70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r>
              <a:rPr lang="el-GR" altLang="el-GR" sz="700" u="sng">
                <a:solidFill>
                  <a:srgbClr val="002060"/>
                </a:solidFill>
                <a:latin typeface="Times New Roman" panose="02020603050405020304" pitchFamily="18" charset="0"/>
                <a:cs typeface="Times New Roman" panose="02020603050405020304" pitchFamily="18" charset="0"/>
              </a:rPr>
              <a:t> </a:t>
            </a:r>
            <a:endParaRPr lang="el-GR" altLang="el-GR" sz="700" b="1" u="sng">
              <a:solidFill>
                <a:srgbClr val="FF000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50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500" b="1">
                <a:solidFill>
                  <a:srgbClr val="002060"/>
                </a:solidFill>
                <a:latin typeface="Times New Roman" panose="02020603050405020304" pitchFamily="18" charset="0"/>
                <a:cs typeface="Times New Roman" panose="02020603050405020304" pitchFamily="18" charset="0"/>
              </a:rPr>
              <a:t> </a:t>
            </a: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n-GB" altLang="el-GR" sz="500" b="1">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2200" b="1">
                <a:solidFill>
                  <a:srgbClr val="FF0000"/>
                </a:solidFill>
                <a:latin typeface="Times New Roman" panose="02020603050405020304" pitchFamily="18" charset="0"/>
                <a:cs typeface="Calibri" panose="020F0502020204030204" pitchFamily="34" charset="0"/>
              </a:rPr>
              <a:t>Τα μαγικά Τρίγωνα !</a:t>
            </a:r>
          </a:p>
          <a:p>
            <a:pPr eaLnBrk="1" hangingPunct="1">
              <a:lnSpc>
                <a:spcPct val="80000"/>
              </a:lnSpc>
              <a:defRPr/>
            </a:pPr>
            <a:endParaRPr lang="el-GR" altLang="el-GR" sz="2200" b="1">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b="1">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b="1">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b="1">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a:solidFill>
                <a:srgbClr val="002060"/>
              </a:solidFill>
              <a:latin typeface="Times New Roman" panose="02020603050405020304" pitchFamily="18" charset="0"/>
              <a:cs typeface="Calibri" panose="020F0502020204030204" pitchFamily="34" charset="0"/>
            </a:endParaRPr>
          </a:p>
          <a:p>
            <a:pPr eaLnBrk="1" hangingPunct="1">
              <a:lnSpc>
                <a:spcPct val="80000"/>
              </a:lnSpc>
              <a:defRPr/>
            </a:pPr>
            <a:endParaRPr lang="en-GB" altLang="el-GR" sz="800" b="1">
              <a:solidFill>
                <a:srgbClr val="FF0000"/>
              </a:solidFill>
            </a:endParaRPr>
          </a:p>
          <a:p>
            <a:pPr eaLnBrk="1" hangingPunct="1">
              <a:lnSpc>
                <a:spcPct val="80000"/>
              </a:lnSpc>
              <a:defRPr/>
            </a:pPr>
            <a:r>
              <a:rPr lang="en-GB" altLang="el-GR" sz="800" b="1">
                <a:solidFill>
                  <a:srgbClr val="FF0000"/>
                </a:solidFill>
              </a:rPr>
              <a:t> </a:t>
            </a:r>
            <a:endParaRPr lang="en-GB" altLang="el-GR" sz="800" b="1">
              <a:solidFill>
                <a:srgbClr val="898989"/>
              </a:solidFill>
            </a:endParaRPr>
          </a:p>
        </p:txBody>
      </p:sp>
      <p:sp>
        <p:nvSpPr>
          <p:cNvPr id="4" name="Rectangle 4"/>
          <p:cNvSpPr/>
          <p:nvPr/>
        </p:nvSpPr>
        <p:spPr>
          <a:xfrm>
            <a:off x="133350" y="4333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684213" y="18256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36870" name="Εικόνα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6350" y="2492375"/>
            <a:ext cx="68961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Rectangle 2"/>
          <p:cNvSpPr txBox="1">
            <a:spLocks noChangeArrowheads="1"/>
          </p:cNvSpPr>
          <p:nvPr/>
        </p:nvSpPr>
        <p:spPr bwMode="auto">
          <a:xfrm>
            <a:off x="755650" y="620713"/>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8" name="Rectangle 4"/>
          <p:cNvSpPr/>
          <p:nvPr/>
        </p:nvSpPr>
        <p:spPr>
          <a:xfrm>
            <a:off x="155575" y="150336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ctrTitle"/>
          </p:nvPr>
        </p:nvSpPr>
        <p:spPr>
          <a:xfrm>
            <a:off x="788988" y="-31750"/>
            <a:ext cx="7843837" cy="1728788"/>
          </a:xfrm>
        </p:spPr>
        <p:txBody>
          <a:bodyPr/>
          <a:lstStyle/>
          <a:p>
            <a:pPr eaLnBrk="1" hangingPunct="1">
              <a:lnSpc>
                <a:spcPct val="80000"/>
              </a:lnSpc>
            </a:pPr>
            <a:r>
              <a:rPr lang="el-GR" altLang="el-GR" sz="2000" b="1" smtClean="0">
                <a:solidFill>
                  <a:srgbClr val="FF0000"/>
                </a:solidFill>
                <a:latin typeface="Times New Roman" panose="02020603050405020304" pitchFamily="18" charset="0"/>
                <a:cs typeface="Times New Roman" panose="02020603050405020304" pitchFamily="18" charset="0"/>
              </a:rPr>
              <a:t>Τα μαγικά/μυστήρια Τρίγωνα !</a:t>
            </a:r>
            <a:endParaRPr lang="en-US" altLang="el-GR" sz="2000" b="1" smtClean="0">
              <a:solidFill>
                <a:srgbClr val="FF000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827088" y="1985963"/>
            <a:ext cx="8353425" cy="3671887"/>
          </a:xfrm>
        </p:spPr>
        <p:txBody>
          <a:bodyPr>
            <a:normAutofit fontScale="92500" lnSpcReduction="20000"/>
          </a:bodyPr>
          <a:lstStyle/>
          <a:p>
            <a:pPr algn="l" eaLnBrk="1" hangingPunct="1">
              <a:lnSpc>
                <a:spcPct val="80000"/>
              </a:lnSpc>
              <a:defRPr/>
            </a:pPr>
            <a:r>
              <a:rPr lang="el-GR" altLang="el-GR" sz="800" b="1" dirty="0">
                <a:solidFill>
                  <a:srgbClr val="002060"/>
                </a:solidFill>
                <a:latin typeface="Times New Roman" panose="02020603050405020304" pitchFamily="18" charset="0"/>
                <a:cs typeface="Times New Roman" panose="02020603050405020304" pitchFamily="18" charset="0"/>
              </a:rPr>
              <a:t> </a:t>
            </a:r>
            <a:r>
              <a:rPr lang="el-GR" altLang="el-GR" sz="800" b="1" dirty="0">
                <a:solidFill>
                  <a:srgbClr val="FF0000"/>
                </a:solidFill>
                <a:latin typeface="Times New Roman" panose="02020603050405020304" pitchFamily="18" charset="0"/>
                <a:cs typeface="Times New Roman" panose="02020603050405020304" pitchFamily="18" charset="0"/>
              </a:rPr>
              <a:t> </a:t>
            </a:r>
            <a:r>
              <a:rPr lang="el-GR" altLang="el-GR" sz="800" b="1" u="sng" dirty="0">
                <a:solidFill>
                  <a:srgbClr val="002060"/>
                </a:solidFill>
                <a:latin typeface="Times New Roman" panose="02020603050405020304" pitchFamily="18" charset="0"/>
                <a:cs typeface="Times New Roman" panose="02020603050405020304" pitchFamily="18" charset="0"/>
              </a:rPr>
              <a:t> </a:t>
            </a:r>
            <a:endParaRPr lang="el-GR" altLang="el-GR" sz="700" b="1"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buFontTx/>
              <a:buChar char="•"/>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r>
              <a:rPr lang="el-GR" altLang="el-GR" sz="700" u="sng" dirty="0">
                <a:solidFill>
                  <a:srgbClr val="002060"/>
                </a:solidFill>
                <a:latin typeface="Times New Roman" panose="02020603050405020304" pitchFamily="18" charset="0"/>
                <a:cs typeface="Times New Roman" panose="02020603050405020304" pitchFamily="18" charset="0"/>
              </a:rPr>
              <a:t> </a:t>
            </a:r>
            <a:endParaRPr lang="el-GR" altLang="el-GR" sz="700" b="1" u="sng" dirty="0">
              <a:solidFill>
                <a:srgbClr val="FF000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700" dirty="0">
              <a:solidFill>
                <a:srgbClr val="002060"/>
              </a:solidFill>
              <a:latin typeface="Times New Roman" panose="02020603050405020304" pitchFamily="18" charset="0"/>
              <a:cs typeface="Times New Roman" panose="02020603050405020304" pitchFamily="18" charset="0"/>
            </a:endParaRPr>
          </a:p>
          <a:p>
            <a:pPr algn="l" eaLnBrk="1" hangingPunct="1">
              <a:lnSpc>
                <a:spcPct val="80000"/>
              </a:lnSpc>
              <a:defRPr/>
            </a:pPr>
            <a:endParaRPr lang="el-GR" altLang="el-GR" sz="500"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500" b="1" dirty="0">
                <a:solidFill>
                  <a:srgbClr val="002060"/>
                </a:solidFill>
                <a:latin typeface="Times New Roman" panose="02020603050405020304" pitchFamily="18" charset="0"/>
                <a:cs typeface="Times New Roman" panose="02020603050405020304" pitchFamily="18" charset="0"/>
              </a:rPr>
              <a:t> </a:t>
            </a: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l-GR"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endParaRPr lang="en-GB" altLang="el-GR" sz="500" b="1" dirty="0">
              <a:solidFill>
                <a:srgbClr val="002060"/>
              </a:solidFill>
              <a:latin typeface="Times New Roman" panose="02020603050405020304" pitchFamily="18" charset="0"/>
              <a:cs typeface="Times New Roman" panose="02020603050405020304" pitchFamily="18" charset="0"/>
            </a:endParaRPr>
          </a:p>
          <a:p>
            <a:pPr eaLnBrk="1" hangingPunct="1">
              <a:lnSpc>
                <a:spcPct val="80000"/>
              </a:lnSpc>
              <a:defRPr/>
            </a:pPr>
            <a:r>
              <a:rPr lang="el-GR" altLang="el-GR" sz="2200" b="1" dirty="0">
                <a:solidFill>
                  <a:srgbClr val="FF0000"/>
                </a:solidFill>
                <a:latin typeface="Times New Roman" panose="02020603050405020304" pitchFamily="18" charset="0"/>
                <a:cs typeface="Calibri" panose="020F0502020204030204" pitchFamily="34" charset="0"/>
              </a:rPr>
              <a:t>Τα μαγικά Τρίγωνα ! Δραστηριότητα στη Τάξη! </a:t>
            </a:r>
          </a:p>
          <a:p>
            <a:pPr eaLnBrk="1" hangingPunct="1">
              <a:lnSpc>
                <a:spcPct val="80000"/>
              </a:lnSpc>
              <a:defRPr/>
            </a:pPr>
            <a:endParaRPr lang="el-GR" altLang="el-GR" sz="2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b="1" dirty="0">
              <a:solidFill>
                <a:srgbClr val="FF0000"/>
              </a:solidFill>
              <a:latin typeface="Times New Roman" panose="02020603050405020304" pitchFamily="18" charset="0"/>
              <a:cs typeface="Calibri" panose="020F0502020204030204" pitchFamily="34" charset="0"/>
            </a:endParaRPr>
          </a:p>
          <a:p>
            <a:pPr eaLnBrk="1" hangingPunct="1">
              <a:lnSpc>
                <a:spcPct val="80000"/>
              </a:lnSpc>
              <a:defRPr/>
            </a:pPr>
            <a:endParaRPr lang="el-GR" altLang="el-GR" sz="2200" dirty="0">
              <a:solidFill>
                <a:srgbClr val="002060"/>
              </a:solidFill>
              <a:latin typeface="Times New Roman" panose="02020603050405020304" pitchFamily="18" charset="0"/>
              <a:cs typeface="Calibri" panose="020F0502020204030204" pitchFamily="34" charset="0"/>
            </a:endParaRPr>
          </a:p>
          <a:p>
            <a:pPr eaLnBrk="1" hangingPunct="1">
              <a:lnSpc>
                <a:spcPct val="80000"/>
              </a:lnSpc>
              <a:defRPr/>
            </a:pPr>
            <a:endParaRPr lang="en-GB" altLang="el-GR" sz="800" b="1" dirty="0">
              <a:solidFill>
                <a:srgbClr val="FF0000"/>
              </a:solidFill>
            </a:endParaRPr>
          </a:p>
          <a:p>
            <a:pPr eaLnBrk="1" hangingPunct="1">
              <a:lnSpc>
                <a:spcPct val="80000"/>
              </a:lnSpc>
              <a:defRPr/>
            </a:pPr>
            <a:r>
              <a:rPr lang="en-GB" altLang="el-GR" sz="800" b="1" dirty="0">
                <a:solidFill>
                  <a:srgbClr val="FF0000"/>
                </a:solidFill>
              </a:rPr>
              <a:t> </a:t>
            </a:r>
            <a:endParaRPr lang="en-GB" altLang="el-GR" sz="800" b="1" dirty="0">
              <a:solidFill>
                <a:srgbClr val="898989"/>
              </a:solidFill>
            </a:endParaRPr>
          </a:p>
        </p:txBody>
      </p:sp>
      <p:sp>
        <p:nvSpPr>
          <p:cNvPr id="4" name="Rectangle 4"/>
          <p:cNvSpPr/>
          <p:nvPr/>
        </p:nvSpPr>
        <p:spPr>
          <a:xfrm>
            <a:off x="133350" y="4333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187450" y="1223963"/>
            <a:ext cx="7632700" cy="146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37894" name="Εικόνα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2100" y="2060575"/>
            <a:ext cx="63944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Rectangle 2"/>
          <p:cNvSpPr txBox="1">
            <a:spLocks noChangeArrowheads="1"/>
          </p:cNvSpPr>
          <p:nvPr/>
        </p:nvSpPr>
        <p:spPr bwMode="auto">
          <a:xfrm>
            <a:off x="793750" y="236538"/>
            <a:ext cx="7843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Η Υπολογιστική Σκέψη</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endParaRPr lang="en-GB" altLang="el-GR" sz="2400" b="1">
              <a:solidFill>
                <a:srgbClr val="002060"/>
              </a:solidFill>
              <a:latin typeface="Times New Roman" panose="02020603050405020304" pitchFamily="18" charset="0"/>
              <a:cs typeface="Times New Roman" panose="02020603050405020304" pitchFamily="18" charset="0"/>
            </a:endParaRPr>
          </a:p>
        </p:txBody>
      </p:sp>
      <p:sp>
        <p:nvSpPr>
          <p:cNvPr id="8" name="Rectangle 4"/>
          <p:cNvSpPr/>
          <p:nvPr/>
        </p:nvSpPr>
        <p:spPr>
          <a:xfrm>
            <a:off x="133350" y="172402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object 2"/>
          <p:cNvSpPr>
            <a:spLocks/>
          </p:cNvSpPr>
          <p:nvPr/>
        </p:nvSpPr>
        <p:spPr bwMode="auto">
          <a:xfrm>
            <a:off x="939800" y="1581150"/>
            <a:ext cx="7954963" cy="142875"/>
          </a:xfrm>
          <a:custGeom>
            <a:avLst/>
            <a:gdLst>
              <a:gd name="T0" fmla="*/ 0 w 7955280"/>
              <a:gd name="T1" fmla="*/ 73982 h 143510"/>
              <a:gd name="T2" fmla="*/ 7908038 w 7955280"/>
              <a:gd name="T3" fmla="*/ 73982 h 143510"/>
              <a:gd name="T4" fmla="*/ 7908038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38915"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38916"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38917"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38918" name="Rectangle 2"/>
          <p:cNvSpPr txBox="1">
            <a:spLocks noChangeArrowheads="1"/>
          </p:cNvSpPr>
          <p:nvPr/>
        </p:nvSpPr>
        <p:spPr bwMode="auto">
          <a:xfrm>
            <a:off x="1050925" y="-546100"/>
            <a:ext cx="7843838"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algn="just">
              <a:buFont typeface="Arial" panose="020B0604020202020204" pitchFamily="34" charset="0"/>
              <a:buNone/>
            </a:pPr>
            <a:r>
              <a:rPr lang="el-GR" altLang="el-GR" sz="2000" b="1">
                <a:solidFill>
                  <a:srgbClr val="002060"/>
                </a:solidFill>
                <a:latin typeface="Times New Roman" panose="02020603050405020304" pitchFamily="18" charset="0"/>
                <a:cs typeface="Times New Roman" panose="02020603050405020304" pitchFamily="18" charset="0"/>
              </a:rPr>
              <a:t>		</a:t>
            </a:r>
            <a:endParaRPr lang="en-US" altLang="el-GR" sz="2000" b="1">
              <a:solidFill>
                <a:srgbClr val="000000"/>
              </a:solidFill>
            </a:endParaRPr>
          </a:p>
          <a:p>
            <a:pPr algn="just">
              <a:buFont typeface="Arial" panose="020B0604020202020204" pitchFamily="34" charset="0"/>
              <a:buNone/>
            </a:pPr>
            <a:r>
              <a:rPr lang="el-GR" altLang="el-GR" sz="2000" b="1">
                <a:solidFill>
                  <a:srgbClr val="FF0000"/>
                </a:solidFill>
                <a:latin typeface="Times New Roman" panose="02020603050405020304" pitchFamily="18" charset="0"/>
                <a:cs typeface="Times New Roman" panose="02020603050405020304" pitchFamily="18" charset="0"/>
              </a:rPr>
              <a:t>Η έννοια του </a:t>
            </a:r>
            <a:r>
              <a:rPr lang="en-US" altLang="el-GR" sz="2000" b="1">
                <a:solidFill>
                  <a:srgbClr val="FF0000"/>
                </a:solidFill>
                <a:latin typeface="Times New Roman" panose="02020603050405020304" pitchFamily="18" charset="0"/>
                <a:cs typeface="Times New Roman" panose="02020603050405020304" pitchFamily="18" charset="0"/>
              </a:rPr>
              <a:t>computing </a:t>
            </a:r>
            <a:r>
              <a:rPr lang="el-GR" altLang="el-GR" sz="2000" b="1">
                <a:solidFill>
                  <a:srgbClr val="FF0000"/>
                </a:solidFill>
                <a:latin typeface="Times New Roman" panose="02020603050405020304" pitchFamily="18" charset="0"/>
                <a:cs typeface="Times New Roman" panose="02020603050405020304" pitchFamily="18" charset="0"/>
              </a:rPr>
              <a:t>και οι «όροι» </a:t>
            </a:r>
            <a:r>
              <a:rPr lang="en-US" altLang="el-GR" sz="2000" b="1">
                <a:solidFill>
                  <a:srgbClr val="FF0000"/>
                </a:solidFill>
                <a:latin typeface="Times New Roman" panose="02020603050405020304" pitchFamily="18" charset="0"/>
                <a:cs typeface="Times New Roman" panose="02020603050405020304" pitchFamily="18" charset="0"/>
              </a:rPr>
              <a:t>computation, computability </a:t>
            </a:r>
            <a:r>
              <a:rPr lang="el-GR" altLang="el-GR" sz="2000" b="1">
                <a:solidFill>
                  <a:srgbClr val="FF0000"/>
                </a:solidFill>
                <a:latin typeface="Times New Roman" panose="02020603050405020304" pitchFamily="18" charset="0"/>
                <a:cs typeface="Times New Roman" panose="02020603050405020304" pitchFamily="18" charset="0"/>
              </a:rPr>
              <a:t>και </a:t>
            </a:r>
            <a:r>
              <a:rPr lang="en-US" altLang="el-GR" sz="2000" b="1">
                <a:solidFill>
                  <a:srgbClr val="FF0000"/>
                </a:solidFill>
                <a:latin typeface="Times New Roman" panose="02020603050405020304" pitchFamily="18" charset="0"/>
                <a:cs typeface="Times New Roman" panose="02020603050405020304" pitchFamily="18" charset="0"/>
              </a:rPr>
              <a:t>computational </a:t>
            </a:r>
            <a:endParaRPr lang="en-US" altLang="el-GR" sz="2000">
              <a:solidFill>
                <a:srgbClr val="FF0000"/>
              </a:solidFill>
              <a:latin typeface="Times New Roman" panose="02020603050405020304" pitchFamily="18" charset="0"/>
              <a:cs typeface="Times New Roman" panose="02020603050405020304" pitchFamily="18" charset="0"/>
            </a:endParaRPr>
          </a:p>
        </p:txBody>
      </p:sp>
      <p:sp>
        <p:nvSpPr>
          <p:cNvPr id="38919" name="Ορθογώνιο 1"/>
          <p:cNvSpPr>
            <a:spLocks noChangeArrowheads="1"/>
          </p:cNvSpPr>
          <p:nvPr/>
        </p:nvSpPr>
        <p:spPr bwMode="auto">
          <a:xfrm>
            <a:off x="476250" y="1946275"/>
            <a:ext cx="8963025"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l-GR" altLang="el-GR" sz="1600" dirty="0" smtClean="0">
                <a:solidFill>
                  <a:srgbClr val="FF0000"/>
                </a:solidFill>
                <a:latin typeface="+mn-lt"/>
                <a:cs typeface="Times New Roman" panose="02020603050405020304" pitchFamily="18" charset="0"/>
              </a:rPr>
              <a:t>Στην βιβλιογραφία υπάρχουν αντιφατικές απόψεις σχετικά με τους όρους </a:t>
            </a:r>
            <a:r>
              <a:rPr lang="el-GR" altLang="el-GR" sz="1600" dirty="0" err="1" smtClean="0">
                <a:solidFill>
                  <a:srgbClr val="FF0000"/>
                </a:solidFill>
                <a:latin typeface="+mn-lt"/>
                <a:cs typeface="Times New Roman" panose="02020603050405020304" pitchFamily="18" charset="0"/>
              </a:rPr>
              <a:t>computing</a:t>
            </a:r>
            <a:r>
              <a:rPr lang="el-GR" altLang="el-GR" sz="1600" dirty="0" smtClean="0">
                <a:solidFill>
                  <a:srgbClr val="FF0000"/>
                </a:solidFill>
                <a:latin typeface="+mn-lt"/>
                <a:cs typeface="Times New Roman" panose="02020603050405020304" pitchFamily="18" charset="0"/>
              </a:rPr>
              <a:t>, </a:t>
            </a:r>
            <a:r>
              <a:rPr lang="el-GR" altLang="el-GR" sz="1600" dirty="0" err="1" smtClean="0">
                <a:solidFill>
                  <a:srgbClr val="FF0000"/>
                </a:solidFill>
                <a:latin typeface="+mn-lt"/>
                <a:cs typeface="Times New Roman" panose="02020603050405020304" pitchFamily="18" charset="0"/>
              </a:rPr>
              <a:t>computation</a:t>
            </a:r>
            <a:r>
              <a:rPr lang="el-GR" altLang="el-GR" sz="1600" dirty="0" smtClean="0">
                <a:solidFill>
                  <a:srgbClr val="FF0000"/>
                </a:solidFill>
                <a:latin typeface="+mn-lt"/>
                <a:cs typeface="Times New Roman" panose="02020603050405020304" pitchFamily="18" charset="0"/>
              </a:rPr>
              <a:t>, </a:t>
            </a:r>
            <a:r>
              <a:rPr lang="el-GR" altLang="el-GR" sz="1600" dirty="0" err="1" smtClean="0">
                <a:solidFill>
                  <a:srgbClr val="FF0000"/>
                </a:solidFill>
                <a:latin typeface="+mn-lt"/>
                <a:cs typeface="Times New Roman" panose="02020603050405020304" pitchFamily="18" charset="0"/>
              </a:rPr>
              <a:t>computability</a:t>
            </a:r>
            <a:r>
              <a:rPr lang="el-GR" altLang="el-GR" sz="1600" dirty="0" smtClean="0">
                <a:solidFill>
                  <a:srgbClr val="FF0000"/>
                </a:solidFill>
                <a:latin typeface="+mn-lt"/>
                <a:cs typeface="Times New Roman" panose="02020603050405020304" pitchFamily="18" charset="0"/>
              </a:rPr>
              <a:t> και </a:t>
            </a:r>
            <a:r>
              <a:rPr lang="el-GR" altLang="el-GR" sz="1600" dirty="0" err="1" smtClean="0">
                <a:solidFill>
                  <a:srgbClr val="FF0000"/>
                </a:solidFill>
                <a:latin typeface="+mn-lt"/>
                <a:cs typeface="Times New Roman" panose="02020603050405020304" pitchFamily="18" charset="0"/>
              </a:rPr>
              <a:t>computational</a:t>
            </a:r>
            <a:r>
              <a:rPr lang="el-GR" altLang="el-GR" sz="1600" dirty="0" smtClean="0">
                <a:solidFill>
                  <a:srgbClr val="FF0000"/>
                </a:solidFill>
                <a:latin typeface="+mn-lt"/>
                <a:cs typeface="Times New Roman" panose="02020603050405020304" pitchFamily="18" charset="0"/>
              </a:rPr>
              <a:t> </a:t>
            </a:r>
            <a:r>
              <a:rPr lang="el-GR" altLang="el-GR" sz="1600" dirty="0" smtClean="0">
                <a:solidFill>
                  <a:srgbClr val="002060"/>
                </a:solidFill>
                <a:latin typeface="+mn-lt"/>
                <a:cs typeface="Times New Roman" panose="02020603050405020304" pitchFamily="18" charset="0"/>
              </a:rPr>
              <a:t>ενώ τα ερευνητικά άρθρα άλλοτε χρησιμοποιούν αυτές τις έννοιες ως ισοδύναμες και άλλες φορές τις διαφοροποιούν. </a:t>
            </a:r>
          </a:p>
          <a:p>
            <a:pPr>
              <a:spcBef>
                <a:spcPct val="0"/>
              </a:spcBef>
              <a:buFontTx/>
              <a:buNone/>
              <a:defRPr/>
            </a:pPr>
            <a:r>
              <a:rPr lang="el-GR" altLang="el-GR" sz="1600" b="1" dirty="0" smtClean="0">
                <a:solidFill>
                  <a:srgbClr val="FF0000"/>
                </a:solidFill>
                <a:latin typeface="+mn-lt"/>
                <a:cs typeface="Times New Roman" panose="02020603050405020304" pitchFamily="18" charset="0"/>
              </a:rPr>
              <a:t>Η «</a:t>
            </a:r>
            <a:r>
              <a:rPr lang="el-GR" altLang="el-GR" sz="1600" b="1" dirty="0" err="1" smtClean="0">
                <a:solidFill>
                  <a:srgbClr val="FF0000"/>
                </a:solidFill>
                <a:latin typeface="+mn-lt"/>
                <a:cs typeface="Times New Roman" panose="02020603050405020304" pitchFamily="18" charset="0"/>
              </a:rPr>
              <a:t>υπολογισιμότητα</a:t>
            </a:r>
            <a:r>
              <a:rPr lang="el-GR" altLang="el-GR" sz="1600" b="1" dirty="0" smtClean="0">
                <a:solidFill>
                  <a:srgbClr val="FF0000"/>
                </a:solidFill>
                <a:latin typeface="+mn-lt"/>
                <a:cs typeface="Times New Roman" panose="02020603050405020304" pitchFamily="18" charset="0"/>
              </a:rPr>
              <a:t>» (</a:t>
            </a:r>
            <a:r>
              <a:rPr lang="el-GR" altLang="el-GR" sz="1600" b="1" dirty="0" err="1" smtClean="0">
                <a:solidFill>
                  <a:srgbClr val="FF0000"/>
                </a:solidFill>
                <a:latin typeface="+mn-lt"/>
                <a:cs typeface="Times New Roman" panose="02020603050405020304" pitchFamily="18" charset="0"/>
              </a:rPr>
              <a:t>computability</a:t>
            </a:r>
            <a:r>
              <a:rPr lang="el-GR" altLang="el-GR" sz="1600" b="1" dirty="0" smtClean="0">
                <a:solidFill>
                  <a:srgbClr val="FF0000"/>
                </a:solidFill>
                <a:latin typeface="+mn-lt"/>
                <a:cs typeface="Times New Roman" panose="02020603050405020304" pitchFamily="18" charset="0"/>
              </a:rPr>
              <a:t>) </a:t>
            </a:r>
            <a:r>
              <a:rPr lang="el-GR" altLang="el-GR" sz="1600" dirty="0" smtClean="0">
                <a:solidFill>
                  <a:srgbClr val="FF0000"/>
                </a:solidFill>
                <a:latin typeface="+mn-lt"/>
                <a:cs typeface="Times New Roman" panose="02020603050405020304" pitchFamily="18" charset="0"/>
              </a:rPr>
              <a:t>μελετά το εάν μπορεί να λυθεί, και κατά πόσο αποδοτικά μπορεί να λυθεί - αλγοριθμικά </a:t>
            </a:r>
            <a:r>
              <a:rPr lang="el-GR" altLang="el-GR" sz="1600" dirty="0" smtClean="0">
                <a:solidFill>
                  <a:srgbClr val="002060"/>
                </a:solidFill>
                <a:latin typeface="+mn-lt"/>
                <a:cs typeface="Times New Roman" panose="02020603050405020304" pitchFamily="18" charset="0"/>
              </a:rPr>
              <a:t>- ένα υπολογιστικό πρόβλημα σε ένα υπολογιστικό μοντέλο (Διαλέξεις Νικολόπουλος Σταύρος, Πανεπιστήμιο Ιωαννίνων, http://www.cs.uoi.gr/~stavros/BSc-DAA-Algorithms/DAA-01.0-Introduction.pdf). </a:t>
            </a:r>
          </a:p>
          <a:p>
            <a:pPr>
              <a:spcBef>
                <a:spcPct val="0"/>
              </a:spcBef>
              <a:buFontTx/>
              <a:buNone/>
              <a:defRPr/>
            </a:pPr>
            <a:r>
              <a:rPr lang="el-GR" altLang="el-GR" sz="1600" dirty="0" smtClean="0">
                <a:solidFill>
                  <a:srgbClr val="002060"/>
                </a:solidFill>
                <a:latin typeface="+mn-lt"/>
                <a:cs typeface="Times New Roman" panose="02020603050405020304" pitchFamily="18" charset="0"/>
              </a:rPr>
              <a:t>	</a:t>
            </a:r>
          </a:p>
          <a:p>
            <a:pPr>
              <a:spcBef>
                <a:spcPct val="0"/>
              </a:spcBef>
              <a:buFontTx/>
              <a:buNone/>
              <a:defRPr/>
            </a:pPr>
            <a:endParaRPr lang="el-GR" altLang="el-GR" sz="1600" dirty="0" smtClean="0">
              <a:solidFill>
                <a:srgbClr val="002060"/>
              </a:solidFill>
              <a:latin typeface="+mn-lt"/>
              <a:cs typeface="Times New Roman" panose="02020603050405020304" pitchFamily="18" charset="0"/>
            </a:endParaRPr>
          </a:p>
          <a:p>
            <a:pPr>
              <a:spcBef>
                <a:spcPct val="0"/>
              </a:spcBef>
              <a:buFontTx/>
              <a:buNone/>
              <a:defRPr/>
            </a:pPr>
            <a:r>
              <a:rPr lang="el-GR" altLang="el-GR" sz="1600" dirty="0" smtClean="0">
                <a:solidFill>
                  <a:srgbClr val="002060"/>
                </a:solidFill>
                <a:latin typeface="+mn-lt"/>
                <a:cs typeface="Times New Roman" panose="02020603050405020304" pitchFamily="18" charset="0"/>
              </a:rPr>
              <a:t>Σύμφωνα με την </a:t>
            </a:r>
            <a:r>
              <a:rPr lang="el-GR" altLang="el-GR" sz="1600" dirty="0" err="1" smtClean="0">
                <a:solidFill>
                  <a:srgbClr val="002060"/>
                </a:solidFill>
                <a:latin typeface="+mn-lt"/>
                <a:cs typeface="Times New Roman" panose="02020603050405020304" pitchFamily="18" charset="0"/>
              </a:rPr>
              <a:t>Wing</a:t>
            </a:r>
            <a:r>
              <a:rPr lang="el-GR" altLang="el-GR" sz="1600" dirty="0" smtClean="0">
                <a:solidFill>
                  <a:srgbClr val="002060"/>
                </a:solidFill>
                <a:latin typeface="+mn-lt"/>
                <a:cs typeface="Times New Roman" panose="02020603050405020304" pitchFamily="18" charset="0"/>
              </a:rPr>
              <a:t> (2008) </a:t>
            </a:r>
            <a:r>
              <a:rPr lang="el-GR" altLang="el-GR" sz="1600" b="1" dirty="0" smtClean="0">
                <a:solidFill>
                  <a:srgbClr val="002060"/>
                </a:solidFill>
                <a:latin typeface="+mn-lt"/>
                <a:cs typeface="Times New Roman" panose="02020603050405020304" pitchFamily="18" charset="0"/>
              </a:rPr>
              <a:t>«</a:t>
            </a:r>
            <a:r>
              <a:rPr lang="el-GR" altLang="el-GR" sz="1600" b="1" dirty="0" err="1" smtClean="0">
                <a:solidFill>
                  <a:srgbClr val="002060"/>
                </a:solidFill>
                <a:latin typeface="+mn-lt"/>
                <a:cs typeface="Times New Roman" panose="02020603050405020304" pitchFamily="18" charset="0"/>
              </a:rPr>
              <a:t>computing</a:t>
            </a:r>
            <a:r>
              <a:rPr lang="el-GR" altLang="el-GR" sz="1600" b="1" dirty="0" smtClean="0">
                <a:solidFill>
                  <a:srgbClr val="002060"/>
                </a:solidFill>
                <a:latin typeface="+mn-lt"/>
                <a:cs typeface="Times New Roman" panose="02020603050405020304" pitchFamily="18" charset="0"/>
              </a:rPr>
              <a:t>» </a:t>
            </a:r>
            <a:r>
              <a:rPr lang="el-GR" altLang="el-GR" sz="1600" dirty="0" smtClean="0">
                <a:solidFill>
                  <a:srgbClr val="002060"/>
                </a:solidFill>
                <a:latin typeface="+mn-lt"/>
                <a:cs typeface="Times New Roman" panose="02020603050405020304" pitchFamily="18" charset="0"/>
              </a:rPr>
              <a:t>είναι το πεδίο που περιλαμβάνει την επιστήμη των υπολογιστών (Computer </a:t>
            </a:r>
            <a:r>
              <a:rPr lang="el-GR" altLang="el-GR" sz="1600" dirty="0" err="1" smtClean="0">
                <a:solidFill>
                  <a:srgbClr val="002060"/>
                </a:solidFill>
                <a:latin typeface="+mn-lt"/>
                <a:cs typeface="Times New Roman" panose="02020603050405020304" pitchFamily="18" charset="0"/>
              </a:rPr>
              <a:t>Science</a:t>
            </a:r>
            <a:r>
              <a:rPr lang="el-GR" altLang="el-GR" sz="1600" dirty="0" smtClean="0">
                <a:solidFill>
                  <a:srgbClr val="002060"/>
                </a:solidFill>
                <a:latin typeface="+mn-lt"/>
                <a:cs typeface="Times New Roman" panose="02020603050405020304" pitchFamily="18" charset="0"/>
              </a:rPr>
              <a:t>), το Computer </a:t>
            </a:r>
            <a:r>
              <a:rPr lang="el-GR" altLang="el-GR" sz="1600" dirty="0" err="1" smtClean="0">
                <a:solidFill>
                  <a:srgbClr val="002060"/>
                </a:solidFill>
                <a:latin typeface="+mn-lt"/>
                <a:cs typeface="Times New Roman" panose="02020603050405020304" pitchFamily="18" charset="0"/>
              </a:rPr>
              <a:t>Engineering</a:t>
            </a:r>
            <a:r>
              <a:rPr lang="el-GR" altLang="el-GR" sz="1600" dirty="0" smtClean="0">
                <a:solidFill>
                  <a:srgbClr val="002060"/>
                </a:solidFill>
                <a:latin typeface="+mn-lt"/>
                <a:cs typeface="Times New Roman" panose="02020603050405020304" pitchFamily="18" charset="0"/>
              </a:rPr>
              <a:t>, την Επιστήμη της Πληροφορίας και την Τεχνολογία της Πληροφορίας. </a:t>
            </a:r>
          </a:p>
          <a:p>
            <a:pPr>
              <a:spcBef>
                <a:spcPct val="0"/>
              </a:spcBef>
              <a:buFontTx/>
              <a:buNone/>
              <a:defRPr/>
            </a:pPr>
            <a:r>
              <a:rPr lang="el-GR" altLang="el-GR" sz="1600" dirty="0" smtClean="0">
                <a:solidFill>
                  <a:srgbClr val="002060"/>
                </a:solidFill>
                <a:latin typeface="+mn-lt"/>
                <a:cs typeface="Times New Roman" panose="02020603050405020304" pitchFamily="18" charset="0"/>
              </a:rPr>
              <a:t>	</a:t>
            </a:r>
          </a:p>
          <a:p>
            <a:pPr>
              <a:spcBef>
                <a:spcPct val="0"/>
              </a:spcBef>
              <a:buFontTx/>
              <a:buNone/>
              <a:defRPr/>
            </a:pPr>
            <a:endParaRPr lang="el-GR" altLang="el-GR" sz="1600" dirty="0" smtClean="0">
              <a:solidFill>
                <a:srgbClr val="002060"/>
              </a:solidFill>
              <a:latin typeface="+mn-lt"/>
              <a:cs typeface="Times New Roman" panose="02020603050405020304" pitchFamily="18" charset="0"/>
            </a:endParaRPr>
          </a:p>
          <a:p>
            <a:pPr>
              <a:spcBef>
                <a:spcPct val="0"/>
              </a:spcBef>
              <a:buFontTx/>
              <a:buNone/>
              <a:defRPr/>
            </a:pPr>
            <a:r>
              <a:rPr lang="en-US" altLang="el-GR" sz="1600" dirty="0" smtClean="0">
                <a:solidFill>
                  <a:srgbClr val="FF0000"/>
                </a:solidFill>
                <a:latin typeface="+mn-lt"/>
                <a:cs typeface="Times New Roman" panose="02020603050405020304" pitchFamily="18" charset="0"/>
              </a:rPr>
              <a:t>H Wing (2008) </a:t>
            </a:r>
            <a:r>
              <a:rPr lang="el-GR" altLang="el-GR" sz="1600" dirty="0" smtClean="0">
                <a:solidFill>
                  <a:srgbClr val="FF0000"/>
                </a:solidFill>
                <a:latin typeface="+mn-lt"/>
                <a:cs typeface="Times New Roman" panose="02020603050405020304" pitchFamily="18" charset="0"/>
              </a:rPr>
              <a:t>επίσης αναφέρει ότι το «</a:t>
            </a:r>
            <a:r>
              <a:rPr lang="en-US" altLang="el-GR" sz="1600" dirty="0" smtClean="0">
                <a:solidFill>
                  <a:srgbClr val="FF0000"/>
                </a:solidFill>
                <a:latin typeface="+mn-lt"/>
                <a:cs typeface="Times New Roman" panose="02020603050405020304" pitchFamily="18" charset="0"/>
              </a:rPr>
              <a:t>computing» </a:t>
            </a:r>
            <a:r>
              <a:rPr lang="el-GR" altLang="el-GR" sz="1600" dirty="0" smtClean="0">
                <a:solidFill>
                  <a:srgbClr val="FF0000"/>
                </a:solidFill>
                <a:latin typeface="+mn-lt"/>
                <a:cs typeface="Times New Roman" panose="02020603050405020304" pitchFamily="18" charset="0"/>
              </a:rPr>
              <a:t>είναι η αυτοματοποίηση των αφαιρετικών διαδικασιών </a:t>
            </a:r>
            <a:r>
              <a:rPr lang="el-GR" altLang="el-GR" sz="1600" dirty="0" smtClean="0">
                <a:solidFill>
                  <a:srgbClr val="002060"/>
                </a:solidFill>
                <a:latin typeface="+mn-lt"/>
                <a:cs typeface="Times New Roman" panose="02020603050405020304" pitchFamily="18" charset="0"/>
              </a:rPr>
              <a:t>(βλ. και </a:t>
            </a:r>
            <a:r>
              <a:rPr lang="en-US" altLang="el-GR" sz="1600" dirty="0" smtClean="0">
                <a:solidFill>
                  <a:srgbClr val="002060"/>
                </a:solidFill>
                <a:latin typeface="+mn-lt"/>
                <a:cs typeface="Times New Roman" panose="02020603050405020304" pitchFamily="18" charset="0"/>
              </a:rPr>
              <a:t>Open University course M269 Algorithms, data structures and computability http://www3.open.ac.uk/study/undergraduate/course/m269.htm) </a:t>
            </a:r>
          </a:p>
          <a:p>
            <a:pPr>
              <a:spcBef>
                <a:spcPct val="0"/>
              </a:spcBef>
              <a:buFontTx/>
              <a:buNone/>
              <a:defRPr/>
            </a:pPr>
            <a:r>
              <a:rPr lang="el-GR" altLang="el-GR" sz="1600" dirty="0" smtClean="0">
                <a:solidFill>
                  <a:srgbClr val="002060"/>
                </a:solidFill>
                <a:latin typeface="+mn-lt"/>
                <a:cs typeface="Times New Roman" panose="02020603050405020304" pitchFamily="18" charset="0"/>
              </a:rPr>
              <a:t>	</a:t>
            </a:r>
          </a:p>
          <a:p>
            <a:pPr>
              <a:spcBef>
                <a:spcPct val="0"/>
              </a:spcBef>
              <a:buFontTx/>
              <a:buNone/>
              <a:defRPr/>
            </a:pPr>
            <a:r>
              <a:rPr lang="el-GR" altLang="el-GR" sz="1400" dirty="0" smtClean="0">
                <a:solidFill>
                  <a:srgbClr val="002060"/>
                </a:solidFill>
                <a:latin typeface="Times New Roman" panose="02020603050405020304" pitchFamily="18" charset="0"/>
                <a:cs typeface="Times New Roman" panose="02020603050405020304" pitchFamily="18" charset="0"/>
              </a:rPr>
              <a:t>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bject 2"/>
          <p:cNvSpPr>
            <a:spLocks/>
          </p:cNvSpPr>
          <p:nvPr/>
        </p:nvSpPr>
        <p:spPr bwMode="auto">
          <a:xfrm>
            <a:off x="939800" y="1581150"/>
            <a:ext cx="7954963" cy="142875"/>
          </a:xfrm>
          <a:custGeom>
            <a:avLst/>
            <a:gdLst>
              <a:gd name="T0" fmla="*/ 0 w 7955280"/>
              <a:gd name="T1" fmla="*/ 73982 h 143510"/>
              <a:gd name="T2" fmla="*/ 7908038 w 7955280"/>
              <a:gd name="T3" fmla="*/ 73982 h 143510"/>
              <a:gd name="T4" fmla="*/ 7908038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39939"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39940"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39941"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39942" name="Rectangle 2"/>
          <p:cNvSpPr txBox="1">
            <a:spLocks noChangeArrowheads="1"/>
          </p:cNvSpPr>
          <p:nvPr/>
        </p:nvSpPr>
        <p:spPr bwMode="auto">
          <a:xfrm>
            <a:off x="1050925" y="-546100"/>
            <a:ext cx="7843838"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algn="just">
              <a:buFont typeface="Arial" panose="020B0604020202020204" pitchFamily="34" charset="0"/>
              <a:buNone/>
            </a:pPr>
            <a:r>
              <a:rPr lang="el-GR" altLang="el-GR" sz="2000" b="1">
                <a:solidFill>
                  <a:srgbClr val="002060"/>
                </a:solidFill>
                <a:latin typeface="Times New Roman" panose="02020603050405020304" pitchFamily="18" charset="0"/>
                <a:cs typeface="Times New Roman" panose="02020603050405020304" pitchFamily="18" charset="0"/>
              </a:rPr>
              <a:t>		</a:t>
            </a:r>
            <a:endParaRPr lang="en-US" altLang="el-GR" sz="2000" b="1">
              <a:solidFill>
                <a:srgbClr val="000000"/>
              </a:solidFill>
            </a:endParaRPr>
          </a:p>
          <a:p>
            <a:pPr algn="just">
              <a:buFont typeface="Arial" panose="020B0604020202020204" pitchFamily="34" charset="0"/>
              <a:buNone/>
            </a:pPr>
            <a:r>
              <a:rPr lang="el-GR" altLang="el-GR" sz="2000" b="1">
                <a:solidFill>
                  <a:srgbClr val="FF0000"/>
                </a:solidFill>
                <a:latin typeface="Times New Roman" panose="02020603050405020304" pitchFamily="18" charset="0"/>
                <a:cs typeface="Times New Roman" panose="02020603050405020304" pitchFamily="18" charset="0"/>
              </a:rPr>
              <a:t>Η έννοια του </a:t>
            </a:r>
            <a:r>
              <a:rPr lang="en-US" altLang="el-GR" sz="2000" b="1">
                <a:solidFill>
                  <a:srgbClr val="FF0000"/>
                </a:solidFill>
                <a:latin typeface="Times New Roman" panose="02020603050405020304" pitchFamily="18" charset="0"/>
                <a:cs typeface="Times New Roman" panose="02020603050405020304" pitchFamily="18" charset="0"/>
              </a:rPr>
              <a:t>computing </a:t>
            </a:r>
            <a:r>
              <a:rPr lang="el-GR" altLang="el-GR" sz="2000" b="1">
                <a:solidFill>
                  <a:srgbClr val="FF0000"/>
                </a:solidFill>
                <a:latin typeface="Times New Roman" panose="02020603050405020304" pitchFamily="18" charset="0"/>
                <a:cs typeface="Times New Roman" panose="02020603050405020304" pitchFamily="18" charset="0"/>
              </a:rPr>
              <a:t>και οι «όροι» </a:t>
            </a:r>
            <a:r>
              <a:rPr lang="en-US" altLang="el-GR" sz="2000" b="1">
                <a:solidFill>
                  <a:srgbClr val="FF0000"/>
                </a:solidFill>
                <a:latin typeface="Times New Roman" panose="02020603050405020304" pitchFamily="18" charset="0"/>
                <a:cs typeface="Times New Roman" panose="02020603050405020304" pitchFamily="18" charset="0"/>
              </a:rPr>
              <a:t>computation, computability </a:t>
            </a:r>
            <a:r>
              <a:rPr lang="el-GR" altLang="el-GR" sz="2000" b="1">
                <a:solidFill>
                  <a:srgbClr val="FF0000"/>
                </a:solidFill>
                <a:latin typeface="Times New Roman" panose="02020603050405020304" pitchFamily="18" charset="0"/>
                <a:cs typeface="Times New Roman" panose="02020603050405020304" pitchFamily="18" charset="0"/>
              </a:rPr>
              <a:t>και </a:t>
            </a:r>
            <a:r>
              <a:rPr lang="en-US" altLang="el-GR" sz="2000" b="1">
                <a:solidFill>
                  <a:srgbClr val="FF0000"/>
                </a:solidFill>
                <a:latin typeface="Times New Roman" panose="02020603050405020304" pitchFamily="18" charset="0"/>
                <a:cs typeface="Times New Roman" panose="02020603050405020304" pitchFamily="18" charset="0"/>
              </a:rPr>
              <a:t>computational </a:t>
            </a:r>
            <a:endParaRPr lang="en-US" altLang="el-GR" sz="2000">
              <a:solidFill>
                <a:srgbClr val="FF0000"/>
              </a:solidFill>
              <a:latin typeface="Times New Roman" panose="02020603050405020304" pitchFamily="18" charset="0"/>
              <a:cs typeface="Times New Roman" panose="02020603050405020304" pitchFamily="18" charset="0"/>
            </a:endParaRPr>
          </a:p>
        </p:txBody>
      </p:sp>
      <p:sp>
        <p:nvSpPr>
          <p:cNvPr id="43015" name="Ορθογώνιο 1"/>
          <p:cNvSpPr>
            <a:spLocks noChangeArrowheads="1"/>
          </p:cNvSpPr>
          <p:nvPr/>
        </p:nvSpPr>
        <p:spPr bwMode="auto">
          <a:xfrm>
            <a:off x="476250" y="1946275"/>
            <a:ext cx="8963025" cy="404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l-GR" altLang="el-GR" sz="1400" dirty="0" smtClean="0">
                <a:solidFill>
                  <a:srgbClr val="002060"/>
                </a:solidFill>
                <a:latin typeface="Times New Roman" panose="02020603050405020304" pitchFamily="18" charset="0"/>
                <a:cs typeface="Times New Roman" panose="02020603050405020304" pitchFamily="18" charset="0"/>
              </a:rPr>
              <a:t>	</a:t>
            </a:r>
          </a:p>
          <a:p>
            <a:pPr>
              <a:spcBef>
                <a:spcPct val="0"/>
              </a:spcBef>
              <a:buFontTx/>
              <a:buNone/>
              <a:defRPr/>
            </a:pPr>
            <a:r>
              <a:rPr lang="el-GR" altLang="el-GR" sz="1800" dirty="0" smtClean="0">
                <a:solidFill>
                  <a:srgbClr val="002060"/>
                </a:solidFill>
                <a:latin typeface="+mn-lt"/>
                <a:cs typeface="Times New Roman" panose="02020603050405020304" pitchFamily="18" charset="0"/>
              </a:rPr>
              <a:t>Οι </a:t>
            </a:r>
            <a:r>
              <a:rPr lang="el-GR" altLang="el-GR" sz="1800" dirty="0" err="1" smtClean="0">
                <a:solidFill>
                  <a:srgbClr val="002060"/>
                </a:solidFill>
                <a:latin typeface="+mn-lt"/>
                <a:cs typeface="Times New Roman" panose="02020603050405020304" pitchFamily="18" charset="0"/>
              </a:rPr>
              <a:t>Katehi</a:t>
            </a:r>
            <a:r>
              <a:rPr lang="el-GR" altLang="el-GR" sz="1800" dirty="0" smtClean="0">
                <a:solidFill>
                  <a:srgbClr val="002060"/>
                </a:solidFill>
                <a:latin typeface="+mn-lt"/>
                <a:cs typeface="Times New Roman" panose="02020603050405020304" pitchFamily="18" charset="0"/>
              </a:rPr>
              <a:t> κ.ά. (2009) συνδέουν το «</a:t>
            </a:r>
            <a:r>
              <a:rPr lang="el-GR" altLang="el-GR" sz="1800" dirty="0" err="1" smtClean="0">
                <a:solidFill>
                  <a:srgbClr val="002060"/>
                </a:solidFill>
                <a:latin typeface="+mn-lt"/>
                <a:cs typeface="Times New Roman" panose="02020603050405020304" pitchFamily="18" charset="0"/>
              </a:rPr>
              <a:t>computing</a:t>
            </a:r>
            <a:r>
              <a:rPr lang="el-GR" altLang="el-GR" sz="1800" dirty="0" smtClean="0">
                <a:solidFill>
                  <a:srgbClr val="002060"/>
                </a:solidFill>
                <a:latin typeface="+mn-lt"/>
                <a:cs typeface="Times New Roman" panose="02020603050405020304" pitchFamily="18" charset="0"/>
              </a:rPr>
              <a:t>» με την «σχεδίαση των Μηχανικών» και των εφαρμογών των μαθηματικών. Από τα παραπάνω παρατηρούμε την σύνδεση του «</a:t>
            </a:r>
            <a:r>
              <a:rPr lang="el-GR" altLang="el-GR" sz="1800" dirty="0" err="1" smtClean="0">
                <a:solidFill>
                  <a:srgbClr val="002060"/>
                </a:solidFill>
                <a:latin typeface="+mn-lt"/>
                <a:cs typeface="Times New Roman" panose="02020603050405020304" pitchFamily="18" charset="0"/>
              </a:rPr>
              <a:t>computing</a:t>
            </a:r>
            <a:r>
              <a:rPr lang="el-GR" altLang="el-GR" sz="1800" dirty="0" smtClean="0">
                <a:solidFill>
                  <a:srgbClr val="002060"/>
                </a:solidFill>
                <a:latin typeface="+mn-lt"/>
                <a:cs typeface="Times New Roman" panose="02020603050405020304" pitchFamily="18" charset="0"/>
              </a:rPr>
              <a:t>» με το «</a:t>
            </a:r>
            <a:r>
              <a:rPr lang="el-GR" altLang="el-GR" sz="1800" dirty="0" err="1" smtClean="0">
                <a:solidFill>
                  <a:srgbClr val="002060"/>
                </a:solidFill>
                <a:latin typeface="+mn-lt"/>
                <a:cs typeface="Times New Roman" panose="02020603050405020304" pitchFamily="18" charset="0"/>
              </a:rPr>
              <a:t>Engineering</a:t>
            </a:r>
            <a:r>
              <a:rPr lang="el-GR" altLang="el-GR" sz="1800" dirty="0" smtClean="0">
                <a:solidFill>
                  <a:srgbClr val="002060"/>
                </a:solidFill>
                <a:latin typeface="+mn-lt"/>
                <a:cs typeface="Times New Roman" panose="02020603050405020304" pitchFamily="18" charset="0"/>
              </a:rPr>
              <a:t>» γεγονός που θα προκαλέσει (βλ. επόμενη παράγραφο) και την σύνδεση του «</a:t>
            </a:r>
            <a:r>
              <a:rPr lang="el-GR" altLang="el-GR" sz="1800" dirty="0" err="1" smtClean="0">
                <a:solidFill>
                  <a:srgbClr val="002060"/>
                </a:solidFill>
                <a:latin typeface="+mn-lt"/>
                <a:cs typeface="Times New Roman" panose="02020603050405020304" pitchFamily="18" charset="0"/>
              </a:rPr>
              <a:t>computing</a:t>
            </a:r>
            <a:r>
              <a:rPr lang="el-GR" altLang="el-GR" sz="1800" dirty="0" smtClean="0">
                <a:solidFill>
                  <a:srgbClr val="002060"/>
                </a:solidFill>
                <a:latin typeface="+mn-lt"/>
                <a:cs typeface="Times New Roman" panose="02020603050405020304" pitchFamily="18" charset="0"/>
              </a:rPr>
              <a:t>» με την επιστημολογία του STEM στην εκπαίδευση με την προσέγγιση περιεχομένου (βλ. παρακάτω). </a:t>
            </a:r>
          </a:p>
          <a:p>
            <a:pPr>
              <a:defRPr/>
            </a:pPr>
            <a:r>
              <a:rPr lang="el-GR" altLang="el-GR" sz="1800" dirty="0" smtClean="0">
                <a:solidFill>
                  <a:srgbClr val="002060"/>
                </a:solidFill>
                <a:latin typeface="+mn-lt"/>
                <a:cs typeface="Times New Roman" panose="02020603050405020304" pitchFamily="18" charset="0"/>
              </a:rPr>
              <a:t>	Στην αναφορά «</a:t>
            </a:r>
            <a:r>
              <a:rPr lang="en-US" altLang="el-GR" sz="1800" dirty="0" smtClean="0">
                <a:solidFill>
                  <a:srgbClr val="002060"/>
                </a:solidFill>
                <a:latin typeface="+mn-lt"/>
                <a:cs typeface="Times New Roman" panose="02020603050405020304" pitchFamily="18" charset="0"/>
              </a:rPr>
              <a:t>Computing at School Working Group» (2012), (</a:t>
            </a:r>
            <a:r>
              <a:rPr lang="el-GR" altLang="el-GR" sz="1800" dirty="0" smtClean="0">
                <a:solidFill>
                  <a:srgbClr val="002060"/>
                </a:solidFill>
                <a:latin typeface="+mn-lt"/>
                <a:cs typeface="Times New Roman" panose="02020603050405020304" pitchFamily="18" charset="0"/>
              </a:rPr>
              <a:t>Μάρτιος, 2012, ανάκτηση από: </a:t>
            </a:r>
            <a:r>
              <a:rPr lang="en-US" altLang="el-GR" sz="1800" dirty="0" smtClean="0">
                <a:solidFill>
                  <a:srgbClr val="002060"/>
                </a:solidFill>
                <a:latin typeface="+mn-lt"/>
                <a:cs typeface="Times New Roman" panose="02020603050405020304" pitchFamily="18" charset="0"/>
              </a:rPr>
              <a:t>https://www.computingatschool.org.uk/data/uploads/ComputingCurric.pdf)», </a:t>
            </a:r>
            <a:r>
              <a:rPr lang="el-GR" altLang="el-GR" sz="1800" dirty="0" smtClean="0">
                <a:solidFill>
                  <a:srgbClr val="002060"/>
                </a:solidFill>
                <a:latin typeface="+mn-lt"/>
                <a:cs typeface="Times New Roman" panose="02020603050405020304" pitchFamily="18" charset="0"/>
              </a:rPr>
              <a:t>δηλώνεται ότι «η Επιστήμη των Η/Υ - </a:t>
            </a:r>
            <a:r>
              <a:rPr lang="en-US" altLang="el-GR" sz="1800" dirty="0" smtClean="0">
                <a:solidFill>
                  <a:srgbClr val="002060"/>
                </a:solidFill>
                <a:latin typeface="+mn-lt"/>
                <a:cs typeface="Times New Roman" panose="02020603050405020304" pitchFamily="18" charset="0"/>
              </a:rPr>
              <a:t>Computer Science (CS) - </a:t>
            </a:r>
            <a:r>
              <a:rPr lang="el-GR" altLang="el-GR" sz="1800" dirty="0" smtClean="0">
                <a:solidFill>
                  <a:srgbClr val="002060"/>
                </a:solidFill>
                <a:latin typeface="+mn-lt"/>
                <a:cs typeface="Times New Roman" panose="02020603050405020304" pitchFamily="18" charset="0"/>
              </a:rPr>
              <a:t>και η Τεχνολογία Πληροφορίας- </a:t>
            </a:r>
            <a:r>
              <a:rPr lang="en-US" altLang="el-GR" sz="1800" dirty="0" smtClean="0">
                <a:solidFill>
                  <a:srgbClr val="002060"/>
                </a:solidFill>
                <a:latin typeface="+mn-lt"/>
                <a:cs typeface="Times New Roman" panose="02020603050405020304" pitchFamily="18" charset="0"/>
              </a:rPr>
              <a:t>Information Technology (IT) - </a:t>
            </a:r>
            <a:r>
              <a:rPr lang="el-GR" altLang="el-GR" sz="1800" dirty="0" smtClean="0">
                <a:solidFill>
                  <a:srgbClr val="002060"/>
                </a:solidFill>
                <a:latin typeface="+mn-lt"/>
                <a:cs typeface="Times New Roman" panose="02020603050405020304" pitchFamily="18" charset="0"/>
              </a:rPr>
              <a:t>είναι γνωστικές περιοχές «μέσα» στο </a:t>
            </a:r>
            <a:r>
              <a:rPr lang="en-US" altLang="el-GR" sz="1800" dirty="0" smtClean="0">
                <a:solidFill>
                  <a:srgbClr val="002060"/>
                </a:solidFill>
                <a:latin typeface="+mn-lt"/>
                <a:cs typeface="Times New Roman" panose="02020603050405020304" pitchFamily="18" charset="0"/>
              </a:rPr>
              <a:t>Computing. </a:t>
            </a:r>
            <a:r>
              <a:rPr lang="en-AU" altLang="el-GR" sz="1800" dirty="0" smtClean="0">
                <a:solidFill>
                  <a:srgbClr val="002060"/>
                </a:solidFill>
                <a:latin typeface="+mn-lt"/>
                <a:cs typeface="Times New Roman" panose="02020603050405020304" pitchFamily="18" charset="0"/>
              </a:rPr>
              <a:t>Wing, J. M. (2006).Computational thinking. Communications of the ACM, 49, 33-35.</a:t>
            </a:r>
            <a:endParaRPr lang="el-GR" altLang="el-GR" sz="1800" b="1" dirty="0" smtClean="0">
              <a:solidFill>
                <a:srgbClr val="002060"/>
              </a:solidFill>
              <a:latin typeface="+mn-lt"/>
              <a:cs typeface="Times New Roman" panose="02020603050405020304" pitchFamily="18" charset="0"/>
            </a:endParaRPr>
          </a:p>
          <a:p>
            <a:pPr>
              <a:defRPr/>
            </a:pPr>
            <a:r>
              <a:rPr lang="en-AU" altLang="el-GR" sz="1800" dirty="0" smtClean="0">
                <a:solidFill>
                  <a:srgbClr val="002060"/>
                </a:solidFill>
                <a:latin typeface="+mn-lt"/>
                <a:cs typeface="Times New Roman" panose="02020603050405020304" pitchFamily="18" charset="0"/>
              </a:rPr>
              <a:t> </a:t>
            </a:r>
            <a:r>
              <a:rPr lang="en-AU" altLang="el-GR" sz="1200" dirty="0" smtClean="0">
                <a:solidFill>
                  <a:srgbClr val="002060"/>
                </a:solidFill>
                <a:latin typeface="+mn-lt"/>
                <a:cs typeface="Times New Roman" panose="02020603050405020304" pitchFamily="18" charset="0"/>
              </a:rPr>
              <a:t>Wing, J. M. (2008). Computational thinking and thinking about computing. Philosophical Transactions of the Royal Society a-Mathematical Physical and Engineering Sciences, 366(1881), 3717-3725. doi:10.1098/rsta.2008.0118</a:t>
            </a:r>
            <a:endParaRPr lang="el-GR" altLang="el-GR" sz="1200" b="1" dirty="0" smtClean="0">
              <a:solidFill>
                <a:srgbClr val="002060"/>
              </a:solidFill>
              <a:latin typeface="+mn-lt"/>
              <a:cs typeface="Times New Roman" panose="02020603050405020304" pitchFamily="18" charset="0"/>
            </a:endParaRPr>
          </a:p>
          <a:p>
            <a:pPr>
              <a:spcBef>
                <a:spcPct val="0"/>
              </a:spcBef>
              <a:buFontTx/>
              <a:buNone/>
              <a:defRPr/>
            </a:pPr>
            <a:endParaRPr lang="en-US" altLang="el-GR" sz="1200" dirty="0" smtClean="0">
              <a:solidFill>
                <a:srgbClr val="002060"/>
              </a:solidFill>
              <a:latin typeface="+mn-lt"/>
              <a:cs typeface="Times New Roman" panose="02020603050405020304" pitchFamily="18" charset="0"/>
            </a:endParaRPr>
          </a:p>
          <a:p>
            <a:pPr>
              <a:spcBef>
                <a:spcPct val="0"/>
              </a:spcBef>
              <a:buFontTx/>
              <a:buNone/>
              <a:defRPr/>
            </a:pPr>
            <a:r>
              <a:rPr lang="el-GR" altLang="el-GR" sz="1400" dirty="0" smtClean="0">
                <a:solidFill>
                  <a:srgbClr val="002060"/>
                </a:solidFill>
                <a:latin typeface="+mn-lt"/>
                <a:cs typeface="Times New Roman" panose="02020603050405020304" pitchFamily="18" charset="0"/>
              </a:rPr>
              <a:t>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object 2"/>
          <p:cNvSpPr>
            <a:spLocks/>
          </p:cNvSpPr>
          <p:nvPr/>
        </p:nvSpPr>
        <p:spPr bwMode="auto">
          <a:xfrm>
            <a:off x="981075" y="1265238"/>
            <a:ext cx="7954963" cy="142875"/>
          </a:xfrm>
          <a:custGeom>
            <a:avLst/>
            <a:gdLst>
              <a:gd name="T0" fmla="*/ 0 w 7955280"/>
              <a:gd name="T1" fmla="*/ 73982 h 143510"/>
              <a:gd name="T2" fmla="*/ 7908044 w 7955280"/>
              <a:gd name="T3" fmla="*/ 73982 h 143510"/>
              <a:gd name="T4" fmla="*/ 7908044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40963"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0964"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0965"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40966" name="Rectangle 2"/>
          <p:cNvSpPr txBox="1">
            <a:spLocks noChangeArrowheads="1"/>
          </p:cNvSpPr>
          <p:nvPr/>
        </p:nvSpPr>
        <p:spPr bwMode="auto">
          <a:xfrm>
            <a:off x="1036638" y="-566738"/>
            <a:ext cx="7843837" cy="120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algn="just">
              <a:buFont typeface="Arial" panose="020B0604020202020204" pitchFamily="34" charset="0"/>
              <a:buNone/>
            </a:pPr>
            <a:r>
              <a:rPr lang="el-GR" altLang="el-GR" sz="2000" b="1">
                <a:solidFill>
                  <a:srgbClr val="002060"/>
                </a:solidFill>
                <a:latin typeface="Times New Roman" panose="02020603050405020304" pitchFamily="18" charset="0"/>
                <a:cs typeface="Times New Roman" panose="02020603050405020304" pitchFamily="18" charset="0"/>
              </a:rPr>
              <a:t>		</a:t>
            </a:r>
            <a:endParaRPr lang="en-US" altLang="el-GR" sz="2000" b="1">
              <a:solidFill>
                <a:srgbClr val="000000"/>
              </a:solidFill>
            </a:endParaRPr>
          </a:p>
          <a:p>
            <a:pPr algn="just">
              <a:buFont typeface="Arial" panose="020B0604020202020204" pitchFamily="34" charset="0"/>
              <a:buNone/>
            </a:pPr>
            <a:r>
              <a:rPr lang="el-GR" altLang="el-GR" sz="2000" b="1">
                <a:solidFill>
                  <a:srgbClr val="FF0000"/>
                </a:solidFill>
                <a:latin typeface="Times New Roman" panose="02020603050405020304" pitchFamily="18" charset="0"/>
                <a:cs typeface="Times New Roman" panose="02020603050405020304" pitchFamily="18" charset="0"/>
              </a:rPr>
              <a:t>Η έννοια του </a:t>
            </a:r>
            <a:r>
              <a:rPr lang="en-US" altLang="el-GR" sz="2000" b="1">
                <a:solidFill>
                  <a:srgbClr val="FF0000"/>
                </a:solidFill>
                <a:latin typeface="Times New Roman" panose="02020603050405020304" pitchFamily="18" charset="0"/>
                <a:cs typeface="Times New Roman" panose="02020603050405020304" pitchFamily="18" charset="0"/>
              </a:rPr>
              <a:t>computing </a:t>
            </a:r>
            <a:r>
              <a:rPr lang="el-GR" altLang="el-GR" sz="2000" b="1">
                <a:solidFill>
                  <a:srgbClr val="FF0000"/>
                </a:solidFill>
                <a:latin typeface="Times New Roman" panose="02020603050405020304" pitchFamily="18" charset="0"/>
                <a:cs typeface="Times New Roman" panose="02020603050405020304" pitchFamily="18" charset="0"/>
              </a:rPr>
              <a:t>και οι «όροι» </a:t>
            </a:r>
            <a:r>
              <a:rPr lang="en-US" altLang="el-GR" sz="2000" b="1">
                <a:solidFill>
                  <a:srgbClr val="FF0000"/>
                </a:solidFill>
                <a:latin typeface="Times New Roman" panose="02020603050405020304" pitchFamily="18" charset="0"/>
                <a:cs typeface="Times New Roman" panose="02020603050405020304" pitchFamily="18" charset="0"/>
              </a:rPr>
              <a:t>computation, computability </a:t>
            </a:r>
            <a:r>
              <a:rPr lang="el-GR" altLang="el-GR" sz="2000" b="1">
                <a:solidFill>
                  <a:srgbClr val="FF0000"/>
                </a:solidFill>
                <a:latin typeface="Times New Roman" panose="02020603050405020304" pitchFamily="18" charset="0"/>
                <a:cs typeface="Times New Roman" panose="02020603050405020304" pitchFamily="18" charset="0"/>
              </a:rPr>
              <a:t>και </a:t>
            </a:r>
            <a:r>
              <a:rPr lang="en-US" altLang="el-GR" sz="2000" b="1">
                <a:solidFill>
                  <a:srgbClr val="FF0000"/>
                </a:solidFill>
                <a:latin typeface="Times New Roman" panose="02020603050405020304" pitchFamily="18" charset="0"/>
                <a:cs typeface="Times New Roman" panose="02020603050405020304" pitchFamily="18" charset="0"/>
              </a:rPr>
              <a:t>computational </a:t>
            </a:r>
            <a:endParaRPr lang="en-US" altLang="el-GR" sz="2000">
              <a:solidFill>
                <a:srgbClr val="FF0000"/>
              </a:solidFill>
              <a:latin typeface="Times New Roman" panose="02020603050405020304" pitchFamily="18" charset="0"/>
              <a:cs typeface="Times New Roman" panose="02020603050405020304" pitchFamily="18" charset="0"/>
            </a:endParaRPr>
          </a:p>
        </p:txBody>
      </p:sp>
      <p:sp>
        <p:nvSpPr>
          <p:cNvPr id="40967" name="Ορθογώνιο 1"/>
          <p:cNvSpPr>
            <a:spLocks noChangeArrowheads="1"/>
          </p:cNvSpPr>
          <p:nvPr/>
        </p:nvSpPr>
        <p:spPr bwMode="auto">
          <a:xfrm>
            <a:off x="476250" y="1946275"/>
            <a:ext cx="89630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l-GR" sz="1400">
                <a:solidFill>
                  <a:srgbClr val="002060"/>
                </a:solidFill>
                <a:latin typeface="Times New Roman" panose="02020603050405020304" pitchFamily="18" charset="0"/>
                <a:cs typeface="Times New Roman" panose="02020603050405020304" pitchFamily="18" charset="0"/>
              </a:rPr>
              <a:t> </a:t>
            </a:r>
            <a:endParaRPr lang="el-GR" altLang="el-GR" sz="1400">
              <a:solidFill>
                <a:srgbClr val="002060"/>
              </a:solidFill>
              <a:latin typeface="Times New Roman" panose="02020603050405020304" pitchFamily="18" charset="0"/>
              <a:cs typeface="Times New Roman" panose="02020603050405020304" pitchFamily="18" charset="0"/>
            </a:endParaRPr>
          </a:p>
        </p:txBody>
      </p:sp>
      <p:sp>
        <p:nvSpPr>
          <p:cNvPr id="40968" name="Ορθογώνιο 3"/>
          <p:cNvSpPr>
            <a:spLocks noChangeArrowheads="1"/>
          </p:cNvSpPr>
          <p:nvPr/>
        </p:nvSpPr>
        <p:spPr bwMode="auto">
          <a:xfrm>
            <a:off x="1677988" y="5767388"/>
            <a:ext cx="70707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1100" b="1">
                <a:solidFill>
                  <a:srgbClr val="002060"/>
                </a:solidFill>
                <a:latin typeface="Times New Roman" panose="02020603050405020304" pitchFamily="18" charset="0"/>
                <a:cs typeface="Times New Roman" panose="02020603050405020304" pitchFamily="18" charset="0"/>
              </a:rPr>
              <a:t>Από </a:t>
            </a:r>
          </a:p>
          <a:p>
            <a:pPr>
              <a:spcBef>
                <a:spcPct val="0"/>
              </a:spcBef>
              <a:buFontTx/>
              <a:buNone/>
            </a:pPr>
            <a:r>
              <a:rPr lang="el-GR" altLang="el-GR" sz="1100" b="1">
                <a:solidFill>
                  <a:srgbClr val="002060"/>
                </a:solidFill>
                <a:latin typeface="Times New Roman" panose="02020603050405020304" pitchFamily="18" charset="0"/>
                <a:cs typeface="Times New Roman" panose="02020603050405020304" pitchFamily="18" charset="0"/>
              </a:rPr>
              <a:t>Κ. Καλοβρέκτης   Απ. Ξενάκης   Σ. Ψυχάρης  Γ. Σταμούλης. Τίτλος Συγγράμματος: Εκπαιδευτική Τεχνολογία, Αναπτυξιακές Πλατφόρμες Ρομποτικής και IoT. Κωδικός Βιβλίου στον Εύδοξο: 77115672. Έκδοση: 1η/2020. ISBN: 978-960-418-828-4.   ΕΚΔΟΣΕΙΣ Α. ΤΖΙΟΛΑ &amp; ΥΙΟΙ Α.Ε.</a:t>
            </a:r>
            <a:endParaRPr lang="en-GB" altLang="el-GR" sz="1100" b="1">
              <a:solidFill>
                <a:srgbClr val="002060"/>
              </a:solidFill>
              <a:latin typeface="Times New Roman" panose="02020603050405020304" pitchFamily="18" charset="0"/>
              <a:cs typeface="Times New Roman" panose="02020603050405020304" pitchFamily="18" charset="0"/>
            </a:endParaRPr>
          </a:p>
        </p:txBody>
      </p:sp>
      <p:pic>
        <p:nvPicPr>
          <p:cNvPr id="40969" name="Εικόνα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22488" y="1676400"/>
            <a:ext cx="4976812" cy="381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object 2"/>
          <p:cNvSpPr>
            <a:spLocks/>
          </p:cNvSpPr>
          <p:nvPr/>
        </p:nvSpPr>
        <p:spPr bwMode="auto">
          <a:xfrm>
            <a:off x="931863" y="1814513"/>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41987" name="object 4"/>
          <p:cNvSpPr>
            <a:spLocks noChangeArrowheads="1"/>
          </p:cNvSpPr>
          <p:nvPr/>
        </p:nvSpPr>
        <p:spPr bwMode="auto">
          <a:xfrm>
            <a:off x="31750" y="731838"/>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1988" name="object 6"/>
          <p:cNvSpPr>
            <a:spLocks noChangeArrowheads="1"/>
          </p:cNvSpPr>
          <p:nvPr/>
        </p:nvSpPr>
        <p:spPr bwMode="auto">
          <a:xfrm>
            <a:off x="30163" y="184943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1989"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41990" name="Rectangle 2"/>
          <p:cNvSpPr txBox="1">
            <a:spLocks noChangeArrowheads="1"/>
          </p:cNvSpPr>
          <p:nvPr/>
        </p:nvSpPr>
        <p:spPr bwMode="auto">
          <a:xfrm>
            <a:off x="785813" y="0"/>
            <a:ext cx="78438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l-GR" altLang="el-GR" sz="2000" b="1">
                <a:solidFill>
                  <a:srgbClr val="FF0000"/>
                </a:solidFill>
                <a:latin typeface="Times New Roman" panose="02020603050405020304" pitchFamily="18" charset="0"/>
                <a:cs typeface="Times New Roman" panose="02020603050405020304" pitchFamily="18" charset="0"/>
              </a:rPr>
              <a:t>Η Υπολογιστική Επιστήμη(</a:t>
            </a:r>
            <a:r>
              <a:rPr lang="en-US" altLang="el-GR" sz="2000" b="1">
                <a:solidFill>
                  <a:srgbClr val="FF0000"/>
                </a:solidFill>
                <a:latin typeface="Times New Roman" panose="02020603050405020304" pitchFamily="18" charset="0"/>
                <a:cs typeface="Times New Roman" panose="02020603050405020304" pitchFamily="18" charset="0"/>
              </a:rPr>
              <a:t>Computational Science)-</a:t>
            </a:r>
            <a:r>
              <a:rPr lang="el-GR" altLang="el-GR" sz="2000" b="1">
                <a:solidFill>
                  <a:srgbClr val="FF0000"/>
                </a:solidFill>
                <a:latin typeface="Times New Roman" panose="02020603050405020304" pitchFamily="18" charset="0"/>
                <a:cs typeface="Times New Roman" panose="02020603050405020304" pitchFamily="18" charset="0"/>
              </a:rPr>
              <a:t>				Υ.Ε.  </a:t>
            </a:r>
          </a:p>
          <a:p>
            <a:pPr eaLnBrk="1" hangingPunct="1">
              <a:spcBef>
                <a:spcPct val="0"/>
              </a:spcBef>
              <a:buFontTx/>
              <a:buNone/>
            </a:pPr>
            <a:r>
              <a:rPr lang="el-GR" altLang="el-GR" sz="2000" b="1">
                <a:solidFill>
                  <a:srgbClr val="FF0000"/>
                </a:solidFill>
                <a:latin typeface="Times New Roman" panose="02020603050405020304" pitchFamily="18" charset="0"/>
                <a:cs typeface="Times New Roman" panose="02020603050405020304" pitchFamily="18" charset="0"/>
              </a:rPr>
              <a:t>		Το Υπολογιστικό Πείραμα</a:t>
            </a: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n-GB" altLang="el-GR" sz="2000" b="1">
                <a:solidFill>
                  <a:srgbClr val="002060"/>
                </a:solidFill>
                <a:latin typeface="Times New Roman" panose="02020603050405020304" pitchFamily="18" charset="0"/>
                <a:cs typeface="Times New Roman" panose="02020603050405020304" pitchFamily="18" charset="0"/>
              </a:rPr>
              <a:t/>
            </a:r>
            <a:br>
              <a:rPr lang="en-GB" altLang="el-GR" sz="2000" b="1">
                <a:solidFill>
                  <a:srgbClr val="002060"/>
                </a:solidFill>
                <a:latin typeface="Times New Roman" panose="02020603050405020304" pitchFamily="18" charset="0"/>
                <a:cs typeface="Times New Roman" panose="02020603050405020304" pitchFamily="18" charset="0"/>
              </a:rPr>
            </a:br>
            <a:endParaRPr lang="el-GR" altLang="el-GR" sz="2000" b="1">
              <a:solidFill>
                <a:srgbClr val="002060"/>
              </a:solidFill>
              <a:latin typeface="Times New Roman" panose="02020603050405020304" pitchFamily="18" charset="0"/>
              <a:cs typeface="Times New Roman" panose="02020603050405020304" pitchFamily="18" charset="0"/>
            </a:endParaRPr>
          </a:p>
        </p:txBody>
      </p:sp>
      <p:pic>
        <p:nvPicPr>
          <p:cNvPr id="4199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2322513"/>
            <a:ext cx="614362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bject 2"/>
          <p:cNvSpPr>
            <a:spLocks/>
          </p:cNvSpPr>
          <p:nvPr/>
        </p:nvSpPr>
        <p:spPr bwMode="auto">
          <a:xfrm>
            <a:off x="931863" y="1814513"/>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43011" name="object 4"/>
          <p:cNvSpPr>
            <a:spLocks noChangeArrowheads="1"/>
          </p:cNvSpPr>
          <p:nvPr/>
        </p:nvSpPr>
        <p:spPr bwMode="auto">
          <a:xfrm>
            <a:off x="112713" y="485775"/>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3012" name="object 6"/>
          <p:cNvSpPr>
            <a:spLocks noChangeArrowheads="1"/>
          </p:cNvSpPr>
          <p:nvPr/>
        </p:nvSpPr>
        <p:spPr bwMode="auto">
          <a:xfrm>
            <a:off x="117475" y="172402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3013"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43014"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3015"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43016" name="Rectangle 2"/>
          <p:cNvSpPr txBox="1">
            <a:spLocks noChangeArrowheads="1"/>
          </p:cNvSpPr>
          <p:nvPr/>
        </p:nvSpPr>
        <p:spPr bwMode="auto">
          <a:xfrm>
            <a:off x="785813" y="0"/>
            <a:ext cx="78438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l-GR" altLang="el-GR" sz="2000" b="1">
                <a:solidFill>
                  <a:srgbClr val="FF0000"/>
                </a:solidFill>
                <a:latin typeface="Times New Roman" panose="02020603050405020304" pitchFamily="18" charset="0"/>
                <a:cs typeface="Times New Roman" panose="02020603050405020304" pitchFamily="18" charset="0"/>
              </a:rPr>
              <a:t>Η Υπολογιστική Επιστήμη  </a:t>
            </a:r>
          </a:p>
          <a:p>
            <a:pPr eaLnBrk="1" hangingPunct="1">
              <a:spcBef>
                <a:spcPct val="0"/>
              </a:spcBef>
              <a:buFontTx/>
              <a:buNone/>
            </a:pPr>
            <a:r>
              <a:rPr lang="el-GR" altLang="el-GR" sz="2000" b="1">
                <a:solidFill>
                  <a:srgbClr val="FF0000"/>
                </a:solidFill>
                <a:latin typeface="Times New Roman" panose="02020603050405020304" pitchFamily="18" charset="0"/>
                <a:cs typeface="Times New Roman" panose="02020603050405020304" pitchFamily="18" charset="0"/>
              </a:rPr>
              <a:t>		Το Υπολογιστικό Πείραμα</a:t>
            </a: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n-GB" altLang="el-GR" sz="2000" b="1">
                <a:solidFill>
                  <a:srgbClr val="002060"/>
                </a:solidFill>
                <a:latin typeface="Times New Roman" panose="02020603050405020304" pitchFamily="18" charset="0"/>
                <a:cs typeface="Times New Roman" panose="02020603050405020304" pitchFamily="18" charset="0"/>
              </a:rPr>
              <a:t/>
            </a:r>
            <a:br>
              <a:rPr lang="en-GB" altLang="el-GR" sz="2000" b="1">
                <a:solidFill>
                  <a:srgbClr val="002060"/>
                </a:solidFill>
                <a:latin typeface="Times New Roman" panose="02020603050405020304" pitchFamily="18" charset="0"/>
                <a:cs typeface="Times New Roman" panose="02020603050405020304" pitchFamily="18" charset="0"/>
              </a:rPr>
            </a:br>
            <a:endParaRPr lang="el-GR" altLang="el-GR" sz="2000" b="1">
              <a:solidFill>
                <a:srgbClr val="002060"/>
              </a:solidFill>
              <a:latin typeface="Times New Roman" panose="02020603050405020304" pitchFamily="18" charset="0"/>
              <a:cs typeface="Times New Roman" panose="02020603050405020304" pitchFamily="18" charset="0"/>
            </a:endParaRPr>
          </a:p>
        </p:txBody>
      </p:sp>
      <p:pic>
        <p:nvPicPr>
          <p:cNvPr id="43017"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50938" y="2214563"/>
            <a:ext cx="7092950"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bject 2"/>
          <p:cNvSpPr>
            <a:spLocks/>
          </p:cNvSpPr>
          <p:nvPr/>
        </p:nvSpPr>
        <p:spPr bwMode="auto">
          <a:xfrm>
            <a:off x="900113" y="1349375"/>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44035"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4036"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4037"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44038"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4039"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44040" name="Rectangle 2"/>
          <p:cNvSpPr txBox="1">
            <a:spLocks noChangeArrowheads="1"/>
          </p:cNvSpPr>
          <p:nvPr/>
        </p:nvSpPr>
        <p:spPr bwMode="auto">
          <a:xfrm>
            <a:off x="785813" y="0"/>
            <a:ext cx="78438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l-GR" sz="2000" b="1">
                <a:solidFill>
                  <a:srgbClr val="002060"/>
                </a:solidFill>
                <a:latin typeface="Times New Roman" panose="02020603050405020304" pitchFamily="18" charset="0"/>
                <a:cs typeface="Times New Roman" panose="02020603050405020304" pitchFamily="18" charset="0"/>
              </a:rPr>
              <a:t>	</a:t>
            </a:r>
            <a:r>
              <a:rPr lang="el-GR" altLang="el-GR" sz="2000" b="1">
                <a:solidFill>
                  <a:srgbClr val="002060"/>
                </a:solidFill>
                <a:latin typeface="Times New Roman" panose="02020603050405020304" pitchFamily="18" charset="0"/>
                <a:cs typeface="Times New Roman" panose="02020603050405020304" pitchFamily="18" charset="0"/>
              </a:rPr>
              <a:t>	</a:t>
            </a:r>
            <a:r>
              <a:rPr lang="el-GR" altLang="el-GR" sz="2000" b="1">
                <a:solidFill>
                  <a:srgbClr val="FF0000"/>
                </a:solidFill>
                <a:latin typeface="Times New Roman" panose="02020603050405020304" pitchFamily="18" charset="0"/>
                <a:cs typeface="Times New Roman" panose="02020603050405020304" pitchFamily="18" charset="0"/>
              </a:rPr>
              <a:t>Η Υπολογιστική Επιστήμη  </a:t>
            </a:r>
          </a:p>
          <a:p>
            <a:pPr eaLnBrk="1" hangingPunct="1">
              <a:spcBef>
                <a:spcPct val="0"/>
              </a:spcBef>
              <a:buFontTx/>
              <a:buNone/>
            </a:pPr>
            <a:r>
              <a:rPr lang="el-GR" altLang="el-GR" sz="2000" b="1">
                <a:solidFill>
                  <a:srgbClr val="FF0000"/>
                </a:solidFill>
                <a:latin typeface="Times New Roman" panose="02020603050405020304" pitchFamily="18" charset="0"/>
                <a:cs typeface="Times New Roman" panose="02020603050405020304" pitchFamily="18" charset="0"/>
              </a:rPr>
              <a:t>		Το Υπολογιστικό Πείραμα</a:t>
            </a: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n-GB" altLang="el-GR" sz="2000" b="1">
                <a:solidFill>
                  <a:srgbClr val="002060"/>
                </a:solidFill>
                <a:latin typeface="Times New Roman" panose="02020603050405020304" pitchFamily="18" charset="0"/>
                <a:cs typeface="Times New Roman" panose="02020603050405020304" pitchFamily="18" charset="0"/>
              </a:rPr>
              <a:t/>
            </a:r>
            <a:br>
              <a:rPr lang="en-GB" altLang="el-GR" sz="2000" b="1">
                <a:solidFill>
                  <a:srgbClr val="002060"/>
                </a:solidFill>
                <a:latin typeface="Times New Roman" panose="02020603050405020304" pitchFamily="18" charset="0"/>
                <a:cs typeface="Times New Roman" panose="02020603050405020304" pitchFamily="18" charset="0"/>
              </a:rPr>
            </a:br>
            <a:endParaRPr lang="el-GR" altLang="el-GR" sz="2000" b="1">
              <a:solidFill>
                <a:srgbClr val="002060"/>
              </a:solidFill>
              <a:latin typeface="Times New Roman" panose="02020603050405020304" pitchFamily="18" charset="0"/>
              <a:cs typeface="Times New Roman" panose="02020603050405020304" pitchFamily="18" charset="0"/>
            </a:endParaRPr>
          </a:p>
        </p:txBody>
      </p:sp>
      <p:pic>
        <p:nvPicPr>
          <p:cNvPr id="44041" name="Εικόνα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568450"/>
            <a:ext cx="6337300"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ctrTitle"/>
          </p:nvPr>
        </p:nvSpPr>
        <p:spPr>
          <a:xfrm>
            <a:off x="976313" y="271463"/>
            <a:ext cx="7843837"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Η Υπολογιστική Επιστήμη. Το Υπολογιστικό Πείραμα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r>
              <a:rPr lang="en-GB" altLang="el-GR" sz="2400" b="1" smtClean="0">
                <a:solidFill>
                  <a:srgbClr val="002060"/>
                </a:solidFill>
                <a:latin typeface="Times New Roman" panose="02020603050405020304" pitchFamily="18" charset="0"/>
                <a:cs typeface="Times New Roman" panose="02020603050405020304" pitchFamily="18" charset="0"/>
              </a:rPr>
              <a:t/>
            </a:r>
            <a:br>
              <a:rPr lang="en-GB"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19113" y="1778000"/>
            <a:ext cx="8204200" cy="4724400"/>
          </a:xfrm>
        </p:spPr>
        <p:txBody>
          <a:bodyPr rtlCol="0">
            <a:normAutofit/>
          </a:bodyPr>
          <a:lstStyle/>
          <a:p>
            <a:pPr algn="l" eaLnBrk="1" fontAlgn="auto" hangingPunct="1">
              <a:spcAft>
                <a:spcPts val="0"/>
              </a:spcAft>
              <a:buFont typeface="Arial" charset="0"/>
              <a:buNone/>
              <a:defRPr/>
            </a:pPr>
            <a:r>
              <a:rPr lang="el-GR" sz="2900" b="1" dirty="0">
                <a:solidFill>
                  <a:srgbClr val="000099"/>
                </a:solidFill>
              </a:rPr>
              <a:t>	</a:t>
            </a:r>
            <a:r>
              <a:rPr lang="el-GR" sz="2800" dirty="0"/>
              <a:t/>
            </a:r>
            <a:br>
              <a:rPr lang="el-GR" sz="2800" dirty="0"/>
            </a:br>
            <a:r>
              <a:rPr lang="el-GR" sz="2800" b="1" dirty="0">
                <a:solidFill>
                  <a:srgbClr val="000099"/>
                </a:solidFill>
                <a:latin typeface="Times New Roman" pitchFamily="18" charset="0"/>
                <a:cs typeface="Times New Roman" pitchFamily="18" charset="0"/>
              </a:rPr>
              <a:t> </a:t>
            </a:r>
            <a:r>
              <a:rPr lang="el-GR" sz="1700" b="1" dirty="0">
                <a:solidFill>
                  <a:srgbClr val="000099"/>
                </a:solidFill>
                <a:latin typeface="Times New Roman" pitchFamily="18" charset="0"/>
                <a:cs typeface="Times New Roman" pitchFamily="18" charset="0"/>
              </a:rPr>
              <a:t> </a:t>
            </a:r>
            <a:endParaRPr lang="el-GR" sz="1600"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1600" i="1" dirty="0">
                <a:solidFill>
                  <a:srgbClr val="002060"/>
                </a:solidFill>
                <a:latin typeface="Times New Roman" pitchFamily="18" charset="0"/>
                <a:cs typeface="Times New Roman" pitchFamily="18" charset="0"/>
              </a:rPr>
              <a:t> Η αναφορά της Επιτροπής</a:t>
            </a:r>
            <a:r>
              <a:rPr lang="en-US" sz="1600" i="1" dirty="0">
                <a:solidFill>
                  <a:srgbClr val="002060"/>
                </a:solidFill>
                <a:latin typeface="Times New Roman" pitchFamily="18" charset="0"/>
                <a:cs typeface="Times New Roman" pitchFamily="18" charset="0"/>
              </a:rPr>
              <a:t> «Computational Science: Ensuring America’s Competitiveness - President’s Information Technology- Advisory Committee» </a:t>
            </a:r>
            <a:r>
              <a:rPr lang="el-GR" sz="1600" i="1" dirty="0">
                <a:solidFill>
                  <a:srgbClr val="002060"/>
                </a:solidFill>
                <a:latin typeface="Times New Roman" pitchFamily="18" charset="0"/>
                <a:cs typeface="Times New Roman" pitchFamily="18" charset="0"/>
              </a:rPr>
              <a:t>εστίασε στην ανάγκη εισαγωγής του</a:t>
            </a:r>
            <a:r>
              <a:rPr lang="en-US" sz="1600" i="1" dirty="0">
                <a:solidFill>
                  <a:srgbClr val="002060"/>
                </a:solidFill>
                <a:latin typeface="Times New Roman" pitchFamily="18" charset="0"/>
                <a:cs typeface="Times New Roman" pitchFamily="18" charset="0"/>
              </a:rPr>
              <a:t> STEM </a:t>
            </a:r>
            <a:r>
              <a:rPr lang="el-GR" sz="1600" i="1" dirty="0">
                <a:solidFill>
                  <a:srgbClr val="002060"/>
                </a:solidFill>
                <a:latin typeface="Times New Roman" pitchFamily="18" charset="0"/>
                <a:cs typeface="Times New Roman" pitchFamily="18" charset="0"/>
              </a:rPr>
              <a:t>στην σχολική εκπαίδευση </a:t>
            </a:r>
            <a:r>
              <a:rPr lang="el-GR" sz="1600" b="1" i="1" dirty="0">
                <a:solidFill>
                  <a:srgbClr val="002060"/>
                </a:solidFill>
                <a:latin typeface="Times New Roman" pitchFamily="18" charset="0"/>
                <a:cs typeface="Times New Roman" pitchFamily="18" charset="0"/>
              </a:rPr>
              <a:t>δίνοντας έμφαση στον όρο</a:t>
            </a:r>
            <a:r>
              <a:rPr lang="en-US" sz="1600" b="1" i="1" dirty="0">
                <a:solidFill>
                  <a:srgbClr val="002060"/>
                </a:solidFill>
                <a:latin typeface="Times New Roman" pitchFamily="18" charset="0"/>
                <a:cs typeface="Times New Roman" pitchFamily="18" charset="0"/>
              </a:rPr>
              <a:t> </a:t>
            </a:r>
            <a:r>
              <a:rPr lang="en-US" sz="1600" b="1" i="1" dirty="0">
                <a:solidFill>
                  <a:srgbClr val="FF0000"/>
                </a:solidFill>
                <a:latin typeface="Times New Roman" pitchFamily="18" charset="0"/>
                <a:cs typeface="Times New Roman" pitchFamily="18" charset="0"/>
              </a:rPr>
              <a:t>«</a:t>
            </a:r>
            <a:r>
              <a:rPr lang="el-GR" sz="1600" b="1" i="1" dirty="0">
                <a:solidFill>
                  <a:srgbClr val="FF0000"/>
                </a:solidFill>
                <a:latin typeface="Times New Roman" pitchFamily="18" charset="0"/>
                <a:cs typeface="Times New Roman" pitchFamily="18" charset="0"/>
              </a:rPr>
              <a:t>Υπολογιστική Επιστήμη</a:t>
            </a:r>
            <a:r>
              <a:rPr lang="en-US" sz="1600" b="1" i="1" dirty="0">
                <a:solidFill>
                  <a:srgbClr val="FF0000"/>
                </a:solidFill>
                <a:latin typeface="Times New Roman" pitchFamily="18" charset="0"/>
                <a:cs typeface="Times New Roman" pitchFamily="18" charset="0"/>
              </a:rPr>
              <a:t>» </a:t>
            </a:r>
            <a:r>
              <a:rPr lang="el-GR" sz="1600" i="1" dirty="0">
                <a:solidFill>
                  <a:srgbClr val="002060"/>
                </a:solidFill>
                <a:latin typeface="Times New Roman" pitchFamily="18" charset="0"/>
                <a:cs typeface="Times New Roman" pitchFamily="18" charset="0"/>
              </a:rPr>
              <a:t>αναφέροντας ότι</a:t>
            </a:r>
            <a:r>
              <a:rPr lang="en-US" sz="1600" i="1" dirty="0">
                <a:solidFill>
                  <a:srgbClr val="002060"/>
                </a:solidFill>
                <a:latin typeface="Times New Roman" pitchFamily="18" charset="0"/>
                <a:cs typeface="Times New Roman" pitchFamily="18" charset="0"/>
              </a:rPr>
              <a:t> …. The President’s Information Technology Advisory Committee (PITAC) is pleased to </a:t>
            </a:r>
            <a:r>
              <a:rPr lang="en-US" sz="1600" b="1" i="1" dirty="0">
                <a:solidFill>
                  <a:srgbClr val="002060"/>
                </a:solidFill>
                <a:latin typeface="Times New Roman" pitchFamily="18" charset="0"/>
                <a:cs typeface="Times New Roman" pitchFamily="18" charset="0"/>
              </a:rPr>
              <a:t>submit to you the enclosed report </a:t>
            </a:r>
            <a:r>
              <a:rPr lang="en-US" sz="1600" b="1" i="1" dirty="0">
                <a:solidFill>
                  <a:srgbClr val="FF0000"/>
                </a:solidFill>
                <a:latin typeface="Times New Roman" pitchFamily="18" charset="0"/>
                <a:cs typeface="Times New Roman" pitchFamily="18" charset="0"/>
              </a:rPr>
              <a:t>Computational Science</a:t>
            </a:r>
            <a:r>
              <a:rPr lang="en-US" sz="1600" b="1" i="1" dirty="0">
                <a:solidFill>
                  <a:srgbClr val="002060"/>
                </a:solidFill>
                <a:latin typeface="Times New Roman" pitchFamily="18" charset="0"/>
                <a:cs typeface="Times New Roman" pitchFamily="18" charset="0"/>
              </a:rPr>
              <a:t>: </a:t>
            </a:r>
            <a:r>
              <a:rPr lang="en-US" sz="1600" i="1" dirty="0">
                <a:solidFill>
                  <a:srgbClr val="002060"/>
                </a:solidFill>
                <a:latin typeface="Times New Roman" pitchFamily="18" charset="0"/>
                <a:cs typeface="Times New Roman" pitchFamily="18" charset="0"/>
              </a:rPr>
              <a:t>Ensuring America’s Competitiveness. Computational science – the use of advanced computing capabilities to understand and solve complex problems – has become critical to scientific leadership, economic competitiveness, and national security.</a:t>
            </a:r>
            <a:endParaRPr lang="el-GR" sz="1600" dirty="0">
              <a:solidFill>
                <a:srgbClr val="002060"/>
              </a:solidFill>
              <a:latin typeface="Times New Roman" pitchFamily="18" charset="0"/>
              <a:cs typeface="Times New Roman" pitchFamily="18" charset="0"/>
            </a:endParaRPr>
          </a:p>
          <a:p>
            <a:pPr algn="l" eaLnBrk="1" fontAlgn="auto" hangingPunct="1">
              <a:spcAft>
                <a:spcPts val="0"/>
              </a:spcAft>
              <a:buFont typeface="Arial" charset="0"/>
              <a:buNone/>
              <a:defRPr/>
            </a:pPr>
            <a:endParaRPr lang="el-GR" sz="2900" dirty="0">
              <a:solidFill>
                <a:srgbClr val="FF0000"/>
              </a:solidFill>
            </a:endParaRPr>
          </a:p>
        </p:txBody>
      </p:sp>
      <p:sp>
        <p:nvSpPr>
          <p:cNvPr id="4" name="Rectangle 4"/>
          <p:cNvSpPr/>
          <p:nvPr/>
        </p:nvSpPr>
        <p:spPr>
          <a:xfrm>
            <a:off x="157163"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250950" y="149701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Rectangle 4"/>
          <p:cNvSpPr/>
          <p:nvPr/>
        </p:nvSpPr>
        <p:spPr>
          <a:xfrm>
            <a:off x="182563" y="164147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ctrTitle"/>
          </p:nvPr>
        </p:nvSpPr>
        <p:spPr>
          <a:xfrm>
            <a:off x="976313" y="271463"/>
            <a:ext cx="7843837"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FF0000"/>
                </a:solidFill>
                <a:latin typeface="Times New Roman" panose="02020603050405020304" pitchFamily="18" charset="0"/>
                <a:cs typeface="Times New Roman" panose="02020603050405020304" pitchFamily="18" charset="0"/>
              </a:rPr>
              <a:t>Η Υπολογιστική Επιστήμη. Το Υπολογιστικό Πείραμα </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r>
              <a:rPr lang="en-GB" altLang="el-GR" sz="2400" b="1" smtClean="0">
                <a:solidFill>
                  <a:srgbClr val="002060"/>
                </a:solidFill>
                <a:latin typeface="Times New Roman" panose="02020603050405020304" pitchFamily="18" charset="0"/>
                <a:cs typeface="Times New Roman" panose="02020603050405020304" pitchFamily="18" charset="0"/>
              </a:rPr>
              <a:t/>
            </a:r>
            <a:br>
              <a:rPr lang="en-GB"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6083" name="Rectangle 3"/>
          <p:cNvSpPr>
            <a:spLocks noGrp="1"/>
          </p:cNvSpPr>
          <p:nvPr>
            <p:ph type="subTitle" idx="1"/>
          </p:nvPr>
        </p:nvSpPr>
        <p:spPr>
          <a:xfrm>
            <a:off x="519113" y="1778000"/>
            <a:ext cx="8204200" cy="4724400"/>
          </a:xfrm>
        </p:spPr>
        <p:txBody>
          <a:bodyPr/>
          <a:lstStyle/>
          <a:p>
            <a:pPr algn="l" eaLnBrk="1" hangingPunct="1"/>
            <a:r>
              <a:rPr lang="el-GR" altLang="el-GR" sz="2900" b="1" smtClean="0">
                <a:solidFill>
                  <a:srgbClr val="000099"/>
                </a:solidFill>
              </a:rPr>
              <a:t>	</a:t>
            </a:r>
            <a:r>
              <a:rPr lang="el-GR" altLang="el-GR" sz="1800" b="1" smtClean="0">
                <a:solidFill>
                  <a:srgbClr val="000099"/>
                </a:solidFill>
                <a:cs typeface="Times New Roman" panose="02020603050405020304" pitchFamily="18" charset="0"/>
              </a:rPr>
              <a:t> Η Μοντελοποίηση και η Εκπαίδευση στις Επιστήμες</a:t>
            </a:r>
          </a:p>
          <a:p>
            <a:pPr algn="l" eaLnBrk="1" hangingPunct="1"/>
            <a:r>
              <a:rPr lang="el-GR" altLang="el-GR" sz="1800" smtClean="0">
                <a:solidFill>
                  <a:srgbClr val="002060"/>
                </a:solidFill>
                <a:cs typeface="Times New Roman" panose="02020603050405020304" pitchFamily="18" charset="0"/>
              </a:rPr>
              <a:t>Τα μοντέλα  μπορούν να βοηθήσουν ουσιαστικά προς την εμπλοκή σε σύνθετες-πραγματικές-αυθεντικές καταστάσεις καθώς ασχολούνται με τα αντικείμενα και τα φαινόμενα του πραγματικού κόσμου και σε αυτά θα βασισθεί η οποιαδήποτε προσομοίωση , όταν αυτή πραγματοποιείται με όρους του υπολογιστικού πειράματος (</a:t>
            </a:r>
            <a:r>
              <a:rPr lang="en-US" altLang="el-GR" sz="1800" smtClean="0">
                <a:solidFill>
                  <a:srgbClr val="002060"/>
                </a:solidFill>
                <a:cs typeface="Times New Roman" panose="02020603050405020304" pitchFamily="18" charset="0"/>
              </a:rPr>
              <a:t>Psycharis,2015;Psycharis,2016)</a:t>
            </a:r>
            <a:endParaRPr lang="el-GR" altLang="el-GR" sz="1800" smtClean="0">
              <a:solidFill>
                <a:srgbClr val="002060"/>
              </a:solidFill>
              <a:cs typeface="Times New Roman" panose="02020603050405020304" pitchFamily="18" charset="0"/>
            </a:endParaRPr>
          </a:p>
          <a:p>
            <a:pPr algn="l" eaLnBrk="1" hangingPunct="1"/>
            <a:r>
              <a:rPr lang="en-GB" altLang="el-GR" sz="1800" smtClean="0">
                <a:solidFill>
                  <a:srgbClr val="002060"/>
                </a:solidFill>
                <a:cs typeface="Times New Roman" panose="02020603050405020304" pitchFamily="18" charset="0"/>
              </a:rPr>
              <a:t>Psycharis, S. (2015). ‘The Impact of Computational Experiment and Formative Assessment in Inquiry Based Teaching and Learning Approach in STEM Education ;  Journal of Science Education, and Technology 25(2),316-326 (JOST)</a:t>
            </a:r>
            <a:r>
              <a:rPr lang="en-US" altLang="el-GR" sz="1800" smtClean="0">
                <a:solidFill>
                  <a:srgbClr val="002060"/>
                </a:solidFill>
                <a:cs typeface="Times New Roman" panose="02020603050405020304" pitchFamily="18" charset="0"/>
              </a:rPr>
              <a:t> DOI 10.1007/s10956-015-9595-z</a:t>
            </a:r>
            <a:r>
              <a:rPr lang="en-GB" altLang="el-GR" sz="1800" smtClean="0">
                <a:solidFill>
                  <a:srgbClr val="002060"/>
                </a:solidFill>
                <a:cs typeface="Times New Roman" panose="02020603050405020304" pitchFamily="18" charset="0"/>
              </a:rPr>
              <a:t> </a:t>
            </a:r>
            <a:endParaRPr lang="el-GR" altLang="el-GR" sz="1800" smtClean="0">
              <a:solidFill>
                <a:srgbClr val="002060"/>
              </a:solidFill>
              <a:cs typeface="Times New Roman" panose="02020603050405020304" pitchFamily="18" charset="0"/>
            </a:endParaRPr>
          </a:p>
          <a:p>
            <a:pPr algn="l" eaLnBrk="1" hangingPunct="1"/>
            <a:endParaRPr lang="el-GR" altLang="el-GR" sz="1600" b="1" smtClean="0">
              <a:solidFill>
                <a:srgbClr val="002060"/>
              </a:solidFill>
              <a:latin typeface="Times New Roman" panose="02020603050405020304" pitchFamily="18" charset="0"/>
              <a:cs typeface="Times New Roman" panose="02020603050405020304" pitchFamily="18" charset="0"/>
            </a:endParaRPr>
          </a:p>
          <a:p>
            <a:pPr algn="l" eaLnBrk="1" hangingPunct="1"/>
            <a:r>
              <a:rPr lang="en-GB" altLang="el-GR" sz="1600" smtClean="0">
                <a:solidFill>
                  <a:srgbClr val="002060"/>
                </a:solidFill>
                <a:latin typeface="Times New Roman" panose="02020603050405020304" pitchFamily="18" charset="0"/>
                <a:cs typeface="Times New Roman" panose="02020603050405020304" pitchFamily="18" charset="0"/>
              </a:rPr>
              <a:t>Psycharis, S., (2016).‘Inquiry Based- Computational Experiment, Acquisition of Threshold Concepts and Argumentation in Science and Mathematics Education (Journal “Educational Technology &amp; Society”- Volume 19, Issue 3, 2016.</a:t>
            </a:r>
            <a:endParaRPr lang="el-GR" altLang="el-GR" sz="1600" smtClean="0">
              <a:solidFill>
                <a:srgbClr val="002060"/>
              </a:solidFill>
              <a:latin typeface="Times New Roman" panose="02020603050405020304" pitchFamily="18" charset="0"/>
              <a:cs typeface="Times New Roman" panose="02020603050405020304" pitchFamily="18" charset="0"/>
            </a:endParaRPr>
          </a:p>
          <a:p>
            <a:pPr algn="l" eaLnBrk="1" hangingPunct="1"/>
            <a:endParaRPr lang="el-GR" altLang="el-GR" sz="2900" smtClean="0">
              <a:solidFill>
                <a:srgbClr val="FF0000"/>
              </a:solidFill>
            </a:endParaRPr>
          </a:p>
        </p:txBody>
      </p:sp>
      <p:sp>
        <p:nvSpPr>
          <p:cNvPr id="4" name="Rectangle 4"/>
          <p:cNvSpPr/>
          <p:nvPr/>
        </p:nvSpPr>
        <p:spPr>
          <a:xfrm>
            <a:off x="157163"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250950" y="149701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Rectangle 4"/>
          <p:cNvSpPr/>
          <p:nvPr/>
        </p:nvSpPr>
        <p:spPr>
          <a:xfrm>
            <a:off x="182563" y="164147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ctrTitle"/>
          </p:nvPr>
        </p:nvSpPr>
        <p:spPr>
          <a:xfrm>
            <a:off x="976313" y="271463"/>
            <a:ext cx="7843837"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Η Υπολογιστική Επιστήμη. Το Υπολογιστικό Πείραμα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r>
              <a:rPr lang="en-GB" altLang="el-GR" sz="2400" b="1" smtClean="0">
                <a:solidFill>
                  <a:srgbClr val="002060"/>
                </a:solidFill>
                <a:latin typeface="Times New Roman" panose="02020603050405020304" pitchFamily="18" charset="0"/>
                <a:cs typeface="Times New Roman" panose="02020603050405020304" pitchFamily="18" charset="0"/>
              </a:rPr>
              <a:t/>
            </a:r>
            <a:br>
              <a:rPr lang="en-GB" altLang="el-GR" sz="2400" b="1" smtClean="0">
                <a:solidFill>
                  <a:srgbClr val="002060"/>
                </a:solidFill>
                <a:latin typeface="Times New Roman" panose="02020603050405020304" pitchFamily="18" charset="0"/>
                <a:cs typeface="Times New Roman" panose="02020603050405020304" pitchFamily="18" charset="0"/>
              </a:rPr>
            </a:b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19113" y="1778000"/>
            <a:ext cx="8204200" cy="4724400"/>
          </a:xfrm>
        </p:spPr>
        <p:txBody>
          <a:bodyPr rtlCol="0">
            <a:normAutofit fontScale="70000" lnSpcReduction="20000"/>
          </a:bodyPr>
          <a:lstStyle/>
          <a:p>
            <a:pPr algn="l" eaLnBrk="1" fontAlgn="auto" hangingPunct="1">
              <a:spcAft>
                <a:spcPts val="0"/>
              </a:spcAft>
              <a:buFont typeface="Arial" charset="0"/>
              <a:buNone/>
              <a:defRPr/>
            </a:pPr>
            <a:r>
              <a:rPr lang="el-GR" sz="2900" b="1" dirty="0">
                <a:solidFill>
                  <a:srgbClr val="000099"/>
                </a:solidFill>
              </a:rPr>
              <a:t>	 </a:t>
            </a:r>
          </a:p>
          <a:p>
            <a:pPr algn="l">
              <a:defRPr/>
            </a:pPr>
            <a:r>
              <a:rPr lang="el-GR" sz="2600" dirty="0">
                <a:solidFill>
                  <a:srgbClr val="002060"/>
                </a:solidFill>
                <a:cs typeface="Times New Roman" pitchFamily="18" charset="0"/>
              </a:rPr>
              <a:t>Σύμφωνα με τους  (</a:t>
            </a:r>
            <a:r>
              <a:rPr lang="en-US" sz="2600" dirty="0" err="1">
                <a:solidFill>
                  <a:srgbClr val="002060"/>
                </a:solidFill>
                <a:cs typeface="Times New Roman" pitchFamily="18" charset="0"/>
              </a:rPr>
              <a:t>Taub</a:t>
            </a:r>
            <a:r>
              <a:rPr lang="en-US" sz="2600" dirty="0">
                <a:solidFill>
                  <a:srgbClr val="002060"/>
                </a:solidFill>
                <a:cs typeface="Times New Roman" pitchFamily="18" charset="0"/>
              </a:rPr>
              <a:t> </a:t>
            </a:r>
            <a:r>
              <a:rPr lang="el-GR" sz="2600" dirty="0">
                <a:solidFill>
                  <a:srgbClr val="002060"/>
                </a:solidFill>
                <a:cs typeface="Times New Roman" pitchFamily="18" charset="0"/>
              </a:rPr>
              <a:t>κ.α.α,2015) </a:t>
            </a:r>
            <a:r>
              <a:rPr lang="el-GR" sz="2600" dirty="0">
                <a:solidFill>
                  <a:srgbClr val="FF0000"/>
                </a:solidFill>
                <a:cs typeface="Times New Roman" pitchFamily="18" charset="0"/>
              </a:rPr>
              <a:t>«η Υπολογιστική Επιστήμη»-</a:t>
            </a:r>
            <a:r>
              <a:rPr lang="en-US" sz="2600" dirty="0">
                <a:solidFill>
                  <a:srgbClr val="002060"/>
                </a:solidFill>
                <a:cs typeface="Times New Roman" pitchFamily="18" charset="0"/>
              </a:rPr>
              <a:t>Computational Science</a:t>
            </a:r>
            <a:r>
              <a:rPr lang="el-GR" sz="2600" dirty="0">
                <a:solidFill>
                  <a:srgbClr val="002060"/>
                </a:solidFill>
                <a:cs typeface="Times New Roman" pitchFamily="18" charset="0"/>
              </a:rPr>
              <a:t>- είναι ένα αναπτυσσόμενο επιστημονικό πεδίο που περιλαμβάνει τον σχεδιασμό υπολογιστικών μοντέλων επιστημονικών φαινομένων. Το πεδίο αυτό συνδυάζει την επιστήμη, την επιστήμη των υπολογιστών(</a:t>
            </a:r>
            <a:r>
              <a:rPr lang="en-US" sz="2600" dirty="0">
                <a:solidFill>
                  <a:srgbClr val="002060"/>
                </a:solidFill>
                <a:cs typeface="Times New Roman" pitchFamily="18" charset="0"/>
              </a:rPr>
              <a:t>computer science</a:t>
            </a:r>
            <a:r>
              <a:rPr lang="el-GR" sz="2600" dirty="0">
                <a:solidFill>
                  <a:srgbClr val="002060"/>
                </a:solidFill>
                <a:cs typeface="Times New Roman" pitchFamily="18" charset="0"/>
              </a:rPr>
              <a:t>) και τα εφαρμοσμένα μαθηματικά σκοπό να λύσει πολύπλοκα επιστημονικά προβλήματα».</a:t>
            </a:r>
            <a:endParaRPr lang="el-GR" sz="2600" b="1" dirty="0">
              <a:solidFill>
                <a:srgbClr val="002060"/>
              </a:solidFill>
              <a:cs typeface="Times New Roman" pitchFamily="18" charset="0"/>
            </a:endParaRPr>
          </a:p>
          <a:p>
            <a:pPr algn="l">
              <a:defRPr/>
            </a:pPr>
            <a:r>
              <a:rPr lang="el-GR" sz="2600" dirty="0">
                <a:solidFill>
                  <a:srgbClr val="002060"/>
                </a:solidFill>
                <a:cs typeface="Times New Roman" pitchFamily="18" charset="0"/>
              </a:rPr>
              <a:t>Σύμφωνα με τους  (</a:t>
            </a:r>
            <a:r>
              <a:rPr lang="en-US" sz="2600" dirty="0" err="1">
                <a:solidFill>
                  <a:srgbClr val="002060"/>
                </a:solidFill>
                <a:cs typeface="Times New Roman" pitchFamily="18" charset="0"/>
              </a:rPr>
              <a:t>Taub</a:t>
            </a:r>
            <a:r>
              <a:rPr lang="en-US" sz="2600" dirty="0">
                <a:solidFill>
                  <a:srgbClr val="002060"/>
                </a:solidFill>
                <a:cs typeface="Times New Roman" pitchFamily="18" charset="0"/>
              </a:rPr>
              <a:t> </a:t>
            </a:r>
            <a:r>
              <a:rPr lang="el-GR" sz="2600" dirty="0">
                <a:solidFill>
                  <a:srgbClr val="002060"/>
                </a:solidFill>
                <a:cs typeface="Times New Roman" pitchFamily="18" charset="0"/>
              </a:rPr>
              <a:t>κ.α.α,2013</a:t>
            </a:r>
            <a:r>
              <a:rPr lang="el-GR" sz="2600" dirty="0">
                <a:solidFill>
                  <a:srgbClr val="FF0000"/>
                </a:solidFill>
                <a:cs typeface="Times New Roman" pitchFamily="18" charset="0"/>
              </a:rPr>
              <a:t>),η Υπολογιστική Επιστήμη ως επιστημονικό πεδίο ασχολείται με την κατασκευή υπολογιστικών μοντέλων και επιστημολογικά χαρακτηρίζεται ως διεπιστημονικό πεδίο</a:t>
            </a:r>
            <a:r>
              <a:rPr lang="el-GR" sz="2600" dirty="0">
                <a:solidFill>
                  <a:srgbClr val="002060"/>
                </a:solidFill>
                <a:cs typeface="Times New Roman" pitchFamily="18" charset="0"/>
              </a:rPr>
              <a:t>, ενώ διδάσκεται στα Πανεπιστήμια ενώ πρόσφατα έχει εισαχθει και στην σχολική εκπαίδευση.</a:t>
            </a:r>
          </a:p>
          <a:p>
            <a:pPr algn="l">
              <a:defRPr/>
            </a:pPr>
            <a:endParaRPr lang="el-GR" sz="2600" b="1" dirty="0">
              <a:solidFill>
                <a:srgbClr val="002060"/>
              </a:solidFill>
              <a:latin typeface="Times New Roman" pitchFamily="18" charset="0"/>
              <a:cs typeface="Times New Roman" pitchFamily="18" charset="0"/>
            </a:endParaRPr>
          </a:p>
          <a:p>
            <a:pPr algn="l">
              <a:defRPr/>
            </a:pPr>
            <a:r>
              <a:rPr lang="el-GR" sz="28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Taub</a:t>
            </a:r>
            <a:r>
              <a:rPr lang="en-US" sz="1900" dirty="0">
                <a:solidFill>
                  <a:srgbClr val="002060"/>
                </a:solidFill>
                <a:latin typeface="Times New Roman" pitchFamily="18" charset="0"/>
                <a:cs typeface="Times New Roman" pitchFamily="18" charset="0"/>
              </a:rPr>
              <a:t>, R., </a:t>
            </a:r>
            <a:r>
              <a:rPr lang="en-US" sz="1900" dirty="0" err="1">
                <a:solidFill>
                  <a:srgbClr val="002060"/>
                </a:solidFill>
                <a:latin typeface="Times New Roman" pitchFamily="18" charset="0"/>
                <a:cs typeface="Times New Roman" pitchFamily="18" charset="0"/>
              </a:rPr>
              <a:t>Armoni</a:t>
            </a:r>
            <a:r>
              <a:rPr lang="en-US" sz="1900" dirty="0">
                <a:solidFill>
                  <a:srgbClr val="002060"/>
                </a:solidFill>
                <a:latin typeface="Times New Roman" pitchFamily="18" charset="0"/>
                <a:cs typeface="Times New Roman" pitchFamily="18" charset="0"/>
              </a:rPr>
              <a:t>, M., </a:t>
            </a:r>
            <a:r>
              <a:rPr lang="en-US" sz="1900" dirty="0" err="1">
                <a:solidFill>
                  <a:srgbClr val="002060"/>
                </a:solidFill>
                <a:latin typeface="Times New Roman" pitchFamily="18" charset="0"/>
                <a:cs typeface="Times New Roman" pitchFamily="18" charset="0"/>
              </a:rPr>
              <a:t>Bagno</a:t>
            </a:r>
            <a:r>
              <a:rPr lang="en-US" sz="1900" dirty="0">
                <a:solidFill>
                  <a:srgbClr val="002060"/>
                </a:solidFill>
                <a:latin typeface="Times New Roman" pitchFamily="18" charset="0"/>
                <a:cs typeface="Times New Roman" pitchFamily="18" charset="0"/>
              </a:rPr>
              <a:t>, E., &amp; Ben-Ari, M. (2015). The effect of computer science on physics understanding in a computational science environment. Computers &amp; Education 87, 10-23.</a:t>
            </a:r>
            <a:endParaRPr lang="el-GR" sz="1900" dirty="0">
              <a:solidFill>
                <a:srgbClr val="002060"/>
              </a:solidFill>
              <a:latin typeface="Times New Roman" pitchFamily="18" charset="0"/>
              <a:cs typeface="Times New Roman" pitchFamily="18" charset="0"/>
            </a:endParaRPr>
          </a:p>
          <a:p>
            <a:pPr algn="l">
              <a:defRPr/>
            </a:pPr>
            <a:r>
              <a:rPr lang="el-GR" sz="1900" dirty="0">
                <a:solidFill>
                  <a:srgbClr val="002060"/>
                </a:solidFill>
                <a:latin typeface="Times New Roman" pitchFamily="18" charset="0"/>
                <a:cs typeface="Times New Roman" pitchFamily="18" charset="0"/>
              </a:rPr>
              <a:t> </a:t>
            </a:r>
            <a:r>
              <a:rPr lang="en-US" sz="1900" dirty="0" err="1">
                <a:solidFill>
                  <a:srgbClr val="002060"/>
                </a:solidFill>
                <a:latin typeface="Times New Roman" pitchFamily="18" charset="0"/>
                <a:cs typeface="Times New Roman" pitchFamily="18" charset="0"/>
              </a:rPr>
              <a:t>Taub</a:t>
            </a:r>
            <a:r>
              <a:rPr lang="en-US" sz="1900" dirty="0">
                <a:solidFill>
                  <a:srgbClr val="002060"/>
                </a:solidFill>
                <a:latin typeface="Times New Roman" pitchFamily="18" charset="0"/>
                <a:cs typeface="Times New Roman" pitchFamily="18" charset="0"/>
              </a:rPr>
              <a:t>, R., </a:t>
            </a:r>
            <a:r>
              <a:rPr lang="en-US" sz="1900" dirty="0" err="1">
                <a:solidFill>
                  <a:srgbClr val="002060"/>
                </a:solidFill>
                <a:latin typeface="Times New Roman" pitchFamily="18" charset="0"/>
                <a:cs typeface="Times New Roman" pitchFamily="18" charset="0"/>
              </a:rPr>
              <a:t>Armoni</a:t>
            </a:r>
            <a:r>
              <a:rPr lang="en-US" sz="1900" dirty="0">
                <a:solidFill>
                  <a:srgbClr val="002060"/>
                </a:solidFill>
                <a:latin typeface="Times New Roman" pitchFamily="18" charset="0"/>
                <a:cs typeface="Times New Roman" pitchFamily="18" charset="0"/>
              </a:rPr>
              <a:t>, M., &amp; Ben-Ari, M. (2013). The Contribution of Computer Science to Learning Computational Physics. In I. </a:t>
            </a:r>
            <a:r>
              <a:rPr lang="en-US" sz="1900" dirty="0" err="1">
                <a:solidFill>
                  <a:srgbClr val="002060"/>
                </a:solidFill>
                <a:latin typeface="Times New Roman" pitchFamily="18" charset="0"/>
                <a:cs typeface="Times New Roman" pitchFamily="18" charset="0"/>
              </a:rPr>
              <a:t>Diethelm</a:t>
            </a:r>
            <a:r>
              <a:rPr lang="en-US" sz="1900" dirty="0">
                <a:solidFill>
                  <a:srgbClr val="002060"/>
                </a:solidFill>
                <a:latin typeface="Times New Roman" pitchFamily="18" charset="0"/>
                <a:cs typeface="Times New Roman" pitchFamily="18" charset="0"/>
              </a:rPr>
              <a:t> &amp; R. </a:t>
            </a:r>
            <a:r>
              <a:rPr lang="en-US" sz="1900" dirty="0" err="1">
                <a:solidFill>
                  <a:srgbClr val="002060"/>
                </a:solidFill>
                <a:latin typeface="Times New Roman" pitchFamily="18" charset="0"/>
                <a:cs typeface="Times New Roman" pitchFamily="18" charset="0"/>
              </a:rPr>
              <a:t>Mittermeir</a:t>
            </a:r>
            <a:r>
              <a:rPr lang="en-US" sz="1900" dirty="0">
                <a:solidFill>
                  <a:srgbClr val="002060"/>
                </a:solidFill>
                <a:latin typeface="Times New Roman" pitchFamily="18" charset="0"/>
                <a:cs typeface="Times New Roman" pitchFamily="18" charset="0"/>
              </a:rPr>
              <a:t> (Eds.), Informatics in Schools. Sustainable Informatics Education for Pupils of all Ages (Vol. 7780, pp. 127-137): Springer Berlin Heidelberg.</a:t>
            </a:r>
            <a:endParaRPr lang="el-GR" sz="1900" dirty="0">
              <a:solidFill>
                <a:srgbClr val="002060"/>
              </a:solidFill>
              <a:latin typeface="Times New Roman" pitchFamily="18" charset="0"/>
              <a:cs typeface="Times New Roman" pitchFamily="18" charset="0"/>
            </a:endParaRPr>
          </a:p>
          <a:p>
            <a:pPr algn="l" eaLnBrk="1" fontAlgn="auto" hangingPunct="1">
              <a:spcAft>
                <a:spcPts val="0"/>
              </a:spcAft>
              <a:buFont typeface="Arial" charset="0"/>
              <a:buNone/>
              <a:defRPr/>
            </a:pPr>
            <a:r>
              <a:rPr lang="el-GR" sz="2800" dirty="0"/>
              <a:t/>
            </a:r>
            <a:br>
              <a:rPr lang="el-GR" sz="2800" dirty="0"/>
            </a:br>
            <a:r>
              <a:rPr lang="el-GR" sz="2800" b="1" dirty="0">
                <a:solidFill>
                  <a:srgbClr val="000099"/>
                </a:solidFill>
                <a:latin typeface="Times New Roman" pitchFamily="18" charset="0"/>
                <a:cs typeface="Times New Roman" pitchFamily="18" charset="0"/>
              </a:rPr>
              <a:t> </a:t>
            </a:r>
            <a:r>
              <a:rPr lang="el-GR" sz="1700" b="1" dirty="0">
                <a:solidFill>
                  <a:srgbClr val="000099"/>
                </a:solidFill>
                <a:latin typeface="Times New Roman" pitchFamily="18" charset="0"/>
                <a:cs typeface="Times New Roman" pitchFamily="18" charset="0"/>
              </a:rPr>
              <a:t> </a:t>
            </a:r>
            <a:endParaRPr lang="el-GR" sz="1600" dirty="0">
              <a:solidFill>
                <a:srgbClr val="002060"/>
              </a:solidFill>
              <a:latin typeface="Times New Roman" pitchFamily="18" charset="0"/>
              <a:cs typeface="Times New Roman" pitchFamily="18" charset="0"/>
            </a:endParaRPr>
          </a:p>
          <a:p>
            <a:pPr algn="l" eaLnBrk="1" fontAlgn="auto" hangingPunct="1">
              <a:spcAft>
                <a:spcPts val="0"/>
              </a:spcAft>
              <a:defRPr/>
            </a:pPr>
            <a:r>
              <a:rPr lang="el-GR" sz="1600" i="1" dirty="0">
                <a:solidFill>
                  <a:srgbClr val="002060"/>
                </a:solidFill>
                <a:latin typeface="Times New Roman" pitchFamily="18" charset="0"/>
                <a:cs typeface="Times New Roman" pitchFamily="18" charset="0"/>
              </a:rPr>
              <a:t>  </a:t>
            </a:r>
            <a:endParaRPr lang="el-GR" sz="2900" dirty="0">
              <a:solidFill>
                <a:srgbClr val="FF0000"/>
              </a:solidFill>
            </a:endParaRPr>
          </a:p>
        </p:txBody>
      </p:sp>
      <p:sp>
        <p:nvSpPr>
          <p:cNvPr id="4" name="Rectangle 4"/>
          <p:cNvSpPr/>
          <p:nvPr/>
        </p:nvSpPr>
        <p:spPr>
          <a:xfrm>
            <a:off x="157163"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250950" y="149701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Rectangle 4"/>
          <p:cNvSpPr/>
          <p:nvPr/>
        </p:nvSpPr>
        <p:spPr>
          <a:xfrm>
            <a:off x="182563" y="1641475"/>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bject 2"/>
          <p:cNvSpPr>
            <a:spLocks/>
          </p:cNvSpPr>
          <p:nvPr/>
        </p:nvSpPr>
        <p:spPr bwMode="auto">
          <a:xfrm>
            <a:off x="931863" y="1814513"/>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48131"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8132"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8133"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48134"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8135"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48136" name="Ορθογώνιο 5"/>
          <p:cNvSpPr>
            <a:spLocks noChangeArrowheads="1"/>
          </p:cNvSpPr>
          <p:nvPr/>
        </p:nvSpPr>
        <p:spPr bwMode="auto">
          <a:xfrm>
            <a:off x="595313" y="2511425"/>
            <a:ext cx="795337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Tx/>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200">
              <a:solidFill>
                <a:srgbClr val="002060"/>
              </a:solidFill>
              <a:latin typeface="Times New Roman" panose="02020603050405020304" pitchFamily="18" charset="0"/>
              <a:cs typeface="Times New Roman" panose="02020603050405020304" pitchFamily="18" charset="0"/>
            </a:endParaRPr>
          </a:p>
          <a:p>
            <a:pPr>
              <a:buFontTx/>
              <a:buChar char="•"/>
            </a:pPr>
            <a:r>
              <a:rPr lang="en-US" altLang="el-GR" sz="1600"/>
              <a:t> </a:t>
            </a:r>
            <a:endParaRPr lang="el-GR" altLang="el-GR" sz="1600"/>
          </a:p>
        </p:txBody>
      </p:sp>
      <p:sp>
        <p:nvSpPr>
          <p:cNvPr id="48137" name="Ορθογώνιο 11"/>
          <p:cNvSpPr>
            <a:spLocks noChangeArrowheads="1"/>
          </p:cNvSpPr>
          <p:nvPr/>
        </p:nvSpPr>
        <p:spPr bwMode="auto">
          <a:xfrm>
            <a:off x="684213" y="1963738"/>
            <a:ext cx="7559675"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r>
              <a:rPr lang="el-GR" altLang="el-GR" sz="1800" b="1">
                <a:solidFill>
                  <a:srgbClr val="FF0000"/>
                </a:solidFill>
                <a:latin typeface="Times New Roman" panose="02020603050405020304" pitchFamily="18" charset="0"/>
                <a:cs typeface="Times New Roman" panose="02020603050405020304" pitchFamily="18" charset="0"/>
              </a:rPr>
              <a:t>Η Υπολογιστική Παιδαγωγική</a:t>
            </a:r>
            <a:endParaRPr lang="en-US" altLang="el-GR" sz="18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endParaRPr lang="en-US" altLang="el-GR" sz="18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r>
              <a:rPr lang="en-US" altLang="el-GR" sz="1200">
                <a:solidFill>
                  <a:srgbClr val="002060"/>
                </a:solidFill>
                <a:latin typeface="Times New Roman" panose="02020603050405020304" pitchFamily="18" charset="0"/>
                <a:cs typeface="Times New Roman" panose="02020603050405020304" pitchFamily="18" charset="0"/>
              </a:rPr>
              <a:t>Yaşar, O., Veronesi, P., Maliekal, J., Little, L., Vattana, S., &amp; Yeter, I. (2016). Computational Pedagogy: Fostering A New Method of Teaching. </a:t>
            </a:r>
            <a:r>
              <a:rPr lang="en-US" altLang="el-GR" sz="1200" i="1">
                <a:solidFill>
                  <a:srgbClr val="002060"/>
                </a:solidFill>
                <a:latin typeface="Times New Roman" panose="02020603050405020304" pitchFamily="18" charset="0"/>
                <a:cs typeface="Times New Roman" panose="02020603050405020304" pitchFamily="18" charset="0"/>
              </a:rPr>
              <a:t>Comp. in Education</a:t>
            </a:r>
            <a:r>
              <a:rPr lang="en-US" altLang="el-GR" sz="1200">
                <a:solidFill>
                  <a:srgbClr val="002060"/>
                </a:solidFill>
                <a:latin typeface="Times New Roman" panose="02020603050405020304" pitchFamily="18" charset="0"/>
                <a:cs typeface="Times New Roman" panose="02020603050405020304" pitchFamily="18" charset="0"/>
              </a:rPr>
              <a:t>, </a:t>
            </a:r>
            <a:r>
              <a:rPr lang="en-US" altLang="el-GR" sz="1200" i="1">
                <a:solidFill>
                  <a:srgbClr val="002060"/>
                </a:solidFill>
                <a:latin typeface="Times New Roman" panose="02020603050405020304" pitchFamily="18" charset="0"/>
                <a:cs typeface="Times New Roman" panose="02020603050405020304" pitchFamily="18" charset="0"/>
              </a:rPr>
              <a:t>7</a:t>
            </a:r>
            <a:r>
              <a:rPr lang="en-US" altLang="el-GR" sz="1200">
                <a:solidFill>
                  <a:srgbClr val="002060"/>
                </a:solidFill>
                <a:latin typeface="Times New Roman" panose="02020603050405020304" pitchFamily="18" charset="0"/>
                <a:cs typeface="Times New Roman" panose="02020603050405020304" pitchFamily="18" charset="0"/>
              </a:rPr>
              <a:t>(3), 51-72. Presented at: ASEE Annual Conference and Exposition. New Orleans, June 2016. </a:t>
            </a:r>
            <a:endParaRPr lang="el-GR" altLang="el-GR" sz="1200">
              <a:solidFill>
                <a:srgbClr val="002060"/>
              </a:solidFill>
              <a:latin typeface="Times New Roman" panose="02020603050405020304" pitchFamily="18" charset="0"/>
              <a:cs typeface="Times New Roman" panose="02020603050405020304" pitchFamily="18" charset="0"/>
            </a:endParaRPr>
          </a:p>
          <a:p>
            <a:pPr>
              <a:spcBef>
                <a:spcPct val="0"/>
              </a:spcBef>
              <a:buFontTx/>
              <a:buNone/>
            </a:pPr>
            <a:endParaRPr lang="en-US" altLang="el-GR" sz="1800" b="1">
              <a:solidFill>
                <a:srgbClr val="002060"/>
              </a:solidFill>
              <a:latin typeface="Times New Roman" panose="02020603050405020304" pitchFamily="18" charset="0"/>
              <a:cs typeface="Times New Roman" panose="02020603050405020304" pitchFamily="18" charset="0"/>
            </a:endParaRPr>
          </a:p>
          <a:p>
            <a:pPr>
              <a:spcBef>
                <a:spcPct val="0"/>
              </a:spcBef>
              <a:buFontTx/>
              <a:buNone/>
            </a:pPr>
            <a:endParaRPr lang="el-GR" altLang="el-GR" sz="1100">
              <a:solidFill>
                <a:srgbClr val="FF0000"/>
              </a:solidFill>
              <a:latin typeface="Times New Roman" panose="02020603050405020304" pitchFamily="18" charset="0"/>
              <a:cs typeface="Times New Roman" panose="02020603050405020304" pitchFamily="18" charset="0"/>
            </a:endParaRPr>
          </a:p>
        </p:txBody>
      </p:sp>
      <p:pic>
        <p:nvPicPr>
          <p:cNvPr id="48138"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27313" y="3259138"/>
            <a:ext cx="4699000"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9" name="Rectangle 2"/>
          <p:cNvSpPr txBox="1">
            <a:spLocks noChangeArrowheads="1"/>
          </p:cNvSpPr>
          <p:nvPr/>
        </p:nvSpPr>
        <p:spPr bwMode="auto">
          <a:xfrm>
            <a:off x="785813" y="0"/>
            <a:ext cx="78438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Η Υπολογιστική Επιστήμη. Το Υπολογιστικό Πείραμα</a:t>
            </a:r>
            <a:endParaRPr lang="en-US"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l-GR" sz="2000" b="1">
                <a:solidFill>
                  <a:srgbClr val="002060"/>
                </a:solidFill>
                <a:latin typeface="Times New Roman" panose="02020603050405020304" pitchFamily="18" charset="0"/>
                <a:cs typeface="Times New Roman" panose="02020603050405020304" pitchFamily="18" charset="0"/>
              </a:rPr>
              <a:t>	</a:t>
            </a:r>
            <a:endParaRPr lang="el-GR" altLang="el-GR" sz="20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Από το </a:t>
            </a:r>
            <a:r>
              <a:rPr lang="en-US" altLang="el-GR" sz="2000" b="1">
                <a:solidFill>
                  <a:srgbClr val="002060"/>
                </a:solidFill>
                <a:latin typeface="Times New Roman" panose="02020603050405020304" pitchFamily="18" charset="0"/>
                <a:cs typeface="Times New Roman" panose="02020603050405020304" pitchFamily="18" charset="0"/>
              </a:rPr>
              <a:t>TPACK </a:t>
            </a:r>
            <a:r>
              <a:rPr lang="el-GR" altLang="el-GR" sz="2000" b="1">
                <a:solidFill>
                  <a:srgbClr val="002060"/>
                </a:solidFill>
                <a:latin typeface="Times New Roman" panose="02020603050405020304" pitchFamily="18" charset="0"/>
                <a:cs typeface="Times New Roman" panose="02020603050405020304" pitchFamily="18" charset="0"/>
              </a:rPr>
              <a:t>στο </a:t>
            </a:r>
            <a:r>
              <a:rPr lang="en-US" altLang="el-GR" sz="2000" b="1">
                <a:solidFill>
                  <a:srgbClr val="002060"/>
                </a:solidFill>
                <a:latin typeface="Times New Roman" panose="02020603050405020304" pitchFamily="18" charset="0"/>
                <a:cs typeface="Times New Roman" panose="02020603050405020304" pitchFamily="18" charset="0"/>
              </a:rPr>
              <a:t>CPACK</a:t>
            </a:r>
            <a:r>
              <a:rPr lang="el-GR" altLang="el-GR" sz="2000" b="1">
                <a:solidFill>
                  <a:srgbClr val="002060"/>
                </a:solidFill>
                <a:latin typeface="Times New Roman" panose="02020603050405020304" pitchFamily="18" charset="0"/>
                <a:cs typeface="Times New Roman" panose="02020603050405020304" pitchFamily="18" charset="0"/>
              </a:rPr>
              <a:t/>
            </a:r>
            <a:br>
              <a:rPr lang="el-GR" altLang="el-GR" sz="2000" b="1">
                <a:solidFill>
                  <a:srgbClr val="002060"/>
                </a:solidFill>
                <a:latin typeface="Times New Roman" panose="02020603050405020304" pitchFamily="18" charset="0"/>
                <a:cs typeface="Times New Roman" panose="02020603050405020304" pitchFamily="18" charset="0"/>
              </a:rPr>
            </a:br>
            <a:r>
              <a:rPr lang="el-GR" altLang="el-GR" sz="2000" b="1">
                <a:solidFill>
                  <a:srgbClr val="002060"/>
                </a:solidFill>
                <a:latin typeface="Times New Roman" panose="02020603050405020304" pitchFamily="18" charset="0"/>
                <a:cs typeface="Times New Roman" panose="02020603050405020304" pitchFamily="18" charset="0"/>
              </a:rPr>
              <a:t> </a:t>
            </a:r>
            <a:r>
              <a:rPr lang="en-GB" altLang="el-GR" sz="2000" b="1">
                <a:solidFill>
                  <a:srgbClr val="002060"/>
                </a:solidFill>
                <a:latin typeface="Times New Roman" panose="02020603050405020304" pitchFamily="18" charset="0"/>
                <a:cs typeface="Times New Roman" panose="02020603050405020304" pitchFamily="18" charset="0"/>
              </a:rPr>
              <a:t/>
            </a:r>
            <a:br>
              <a:rPr lang="en-GB" altLang="el-GR" sz="2000" b="1">
                <a:solidFill>
                  <a:srgbClr val="002060"/>
                </a:solidFill>
                <a:latin typeface="Times New Roman" panose="02020603050405020304" pitchFamily="18" charset="0"/>
                <a:cs typeface="Times New Roman" panose="02020603050405020304" pitchFamily="18" charset="0"/>
              </a:rPr>
            </a:br>
            <a:endParaRPr lang="el-GR" altLang="el-GR" sz="2000" b="1">
              <a:solidFill>
                <a:srgbClr val="002060"/>
              </a:solidFill>
              <a:latin typeface="Times New Roman" panose="02020603050405020304" pitchFamily="18" charset="0"/>
              <a:cs typeface="Times New Roman" panose="02020603050405020304" pitchFamily="18" charset="0"/>
            </a:endParaRPr>
          </a:p>
        </p:txBody>
      </p:sp>
      <p:sp>
        <p:nvSpPr>
          <p:cNvPr id="48140" name="Ορθογώνιο 1"/>
          <p:cNvSpPr>
            <a:spLocks noChangeArrowheads="1"/>
          </p:cNvSpPr>
          <p:nvPr/>
        </p:nvSpPr>
        <p:spPr bwMode="auto">
          <a:xfrm>
            <a:off x="98425" y="5589588"/>
            <a:ext cx="4572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98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15000"/>
              </a:lnSpc>
              <a:spcBef>
                <a:spcPct val="0"/>
              </a:spcBef>
              <a:buFontTx/>
              <a:buNone/>
            </a:pPr>
            <a:r>
              <a:rPr lang="en-US" altLang="el-GR" sz="1000">
                <a:solidFill>
                  <a:srgbClr val="002060"/>
                </a:solidFill>
                <a:latin typeface="Times New Roman" panose="02020603050405020304" pitchFamily="18" charset="0"/>
                <a:cs typeface="Times New Roman" panose="02020603050405020304" pitchFamily="18" charset="0"/>
              </a:rPr>
              <a:t>Yaşar, O., (2013). Teaching Science through Computation. </a:t>
            </a:r>
            <a:r>
              <a:rPr lang="en-US" altLang="el-GR" sz="1000" i="1">
                <a:solidFill>
                  <a:srgbClr val="002060"/>
                </a:solidFill>
                <a:latin typeface="Times New Roman" panose="02020603050405020304" pitchFamily="18" charset="0"/>
                <a:cs typeface="Times New Roman" panose="02020603050405020304" pitchFamily="18" charset="0"/>
              </a:rPr>
              <a:t>International Journal of Science, Technology and Society. </a:t>
            </a:r>
            <a:r>
              <a:rPr lang="en-US" altLang="el-GR" sz="1000">
                <a:solidFill>
                  <a:srgbClr val="002060"/>
                </a:solidFill>
                <a:latin typeface="Times New Roman" panose="02020603050405020304" pitchFamily="18" charset="0"/>
                <a:cs typeface="Times New Roman" panose="02020603050405020304" pitchFamily="18" charset="0"/>
              </a:rPr>
              <a:t>Vol. 1, No. 1, , pp. 9-18. doi: 10.11648/j.ijsts.20130101.12</a:t>
            </a:r>
            <a:endParaRPr lang="el-GR" altLang="el-GR" sz="1000">
              <a:solidFill>
                <a:srgbClr val="002060"/>
              </a:solidFill>
              <a:ea typeface="Calibri" panose="020F0502020204030204" pitchFamily="34" charset="0"/>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bject 2"/>
          <p:cNvSpPr>
            <a:spLocks/>
          </p:cNvSpPr>
          <p:nvPr/>
        </p:nvSpPr>
        <p:spPr bwMode="auto">
          <a:xfrm>
            <a:off x="931863" y="1814513"/>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49155" name="object 4"/>
          <p:cNvSpPr>
            <a:spLocks noChangeArrowheads="1"/>
          </p:cNvSpPr>
          <p:nvPr/>
        </p:nvSpPr>
        <p:spPr bwMode="auto">
          <a:xfrm>
            <a:off x="120650" y="638175"/>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9156" name="object 6"/>
          <p:cNvSpPr>
            <a:spLocks noChangeArrowheads="1"/>
          </p:cNvSpPr>
          <p:nvPr/>
        </p:nvSpPr>
        <p:spPr bwMode="auto">
          <a:xfrm>
            <a:off x="120650" y="1704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9157"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49158"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49159"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49160" name="Rectangle 2"/>
          <p:cNvSpPr txBox="1">
            <a:spLocks noChangeArrowheads="1"/>
          </p:cNvSpPr>
          <p:nvPr/>
        </p:nvSpPr>
        <p:spPr bwMode="auto">
          <a:xfrm>
            <a:off x="1068388" y="441325"/>
            <a:ext cx="7843837"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n-US" altLang="el-GR" sz="2000" b="1">
                <a:solidFill>
                  <a:srgbClr val="002060"/>
                </a:solidFill>
                <a:latin typeface="Times New Roman" panose="02020603050405020304" pitchFamily="18" charset="0"/>
                <a:cs typeface="Times New Roman" panose="02020603050405020304" pitchFamily="18" charset="0"/>
              </a:rPr>
              <a:t> </a:t>
            </a: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l-GR" altLang="el-GR" sz="2400" b="1">
                <a:solidFill>
                  <a:srgbClr val="FF0000"/>
                </a:solidFill>
                <a:latin typeface="Times New Roman" panose="02020603050405020304" pitchFamily="18" charset="0"/>
                <a:cs typeface="Times New Roman" panose="02020603050405020304" pitchFamily="18" charset="0"/>
              </a:rPr>
              <a:t>Η Υπολογιστική Επιστήμη  </a:t>
            </a:r>
          </a:p>
          <a:p>
            <a:pPr eaLnBrk="1" hangingPunct="1">
              <a:spcBef>
                <a:spcPct val="0"/>
              </a:spcBef>
              <a:buFontTx/>
              <a:buNone/>
            </a:pPr>
            <a:r>
              <a:rPr lang="el-GR" altLang="el-GR" sz="2400" b="1">
                <a:solidFill>
                  <a:srgbClr val="FF0000"/>
                </a:solidFill>
                <a:latin typeface="Times New Roman" panose="02020603050405020304" pitchFamily="18" charset="0"/>
                <a:cs typeface="Times New Roman" panose="02020603050405020304" pitchFamily="18" charset="0"/>
              </a:rPr>
              <a:t>	     Το Υπολογιστικό Πείραμα</a:t>
            </a:r>
            <a:r>
              <a:rPr lang="en-US" altLang="el-GR" sz="2400" b="1">
                <a:solidFill>
                  <a:srgbClr val="FF0000"/>
                </a:solidFill>
                <a:latin typeface="Times New Roman" panose="02020603050405020304" pitchFamily="18" charset="0"/>
                <a:cs typeface="Times New Roman" panose="02020603050405020304" pitchFamily="18" charset="0"/>
              </a:rPr>
              <a:t> </a:t>
            </a:r>
            <a:r>
              <a:rPr lang="el-GR" altLang="el-GR" sz="2400" b="1">
                <a:solidFill>
                  <a:srgbClr val="FF0000"/>
                </a:solidFill>
                <a:latin typeface="Times New Roman" panose="02020603050405020304" pitchFamily="18" charset="0"/>
                <a:cs typeface="Times New Roman" panose="02020603050405020304" pitchFamily="18" charset="0"/>
              </a:rPr>
              <a:t/>
            </a:r>
            <a:br>
              <a:rPr lang="el-GR" altLang="el-GR" sz="2400" b="1">
                <a:solidFill>
                  <a:srgbClr val="FF000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r>
              <a:rPr lang="en-GB" altLang="el-GR" sz="2400" b="1">
                <a:solidFill>
                  <a:srgbClr val="002060"/>
                </a:solidFill>
                <a:latin typeface="Times New Roman" panose="02020603050405020304" pitchFamily="18" charset="0"/>
                <a:cs typeface="Times New Roman" panose="02020603050405020304" pitchFamily="18" charset="0"/>
              </a:rPr>
              <a:t/>
            </a:r>
            <a:br>
              <a:rPr lang="en-GB" altLang="el-GR" sz="2400" b="1">
                <a:solidFill>
                  <a:srgbClr val="002060"/>
                </a:solidFill>
                <a:latin typeface="Times New Roman" panose="02020603050405020304" pitchFamily="18" charset="0"/>
                <a:cs typeface="Times New Roman" panose="02020603050405020304" pitchFamily="18" charset="0"/>
              </a:rPr>
            </a:br>
            <a:endParaRPr lang="el-GR" altLang="el-GR" sz="2400" b="1">
              <a:solidFill>
                <a:srgbClr val="002060"/>
              </a:solidFill>
              <a:latin typeface="Times New Roman" panose="02020603050405020304" pitchFamily="18" charset="0"/>
              <a:cs typeface="Times New Roman" panose="02020603050405020304" pitchFamily="18" charset="0"/>
            </a:endParaRPr>
          </a:p>
        </p:txBody>
      </p:sp>
      <p:pic>
        <p:nvPicPr>
          <p:cNvPr id="4916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7313" y="2417763"/>
            <a:ext cx="664845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Rectangle 4"/>
          <p:cNvSpPr>
            <a:spLocks noChangeArrowheads="1"/>
          </p:cNvSpPr>
          <p:nvPr/>
        </p:nvSpPr>
        <p:spPr bwMode="auto">
          <a:xfrm>
            <a:off x="2051050" y="2020888"/>
            <a:ext cx="4756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n-US" altLang="el-GR" sz="800">
                <a:latin typeface="Verdana" panose="020B0604030504040204" pitchFamily="34" charset="0"/>
                <a:cs typeface="Calibri" panose="020F0502020204030204" pitchFamily="34" charset="0"/>
              </a:rPr>
              <a:t>Landau, RH.,  P</a:t>
            </a:r>
            <a:r>
              <a:rPr lang="en-US" altLang="el-GR" sz="800">
                <a:latin typeface="Arial" panose="020B0604020202020204" pitchFamily="34" charset="0"/>
                <a:cs typeface="Calibri" panose="020F0502020204030204" pitchFamily="34" charset="0"/>
              </a:rPr>
              <a:t>á</a:t>
            </a:r>
            <a:r>
              <a:rPr lang="en-US" altLang="el-GR" sz="800">
                <a:latin typeface="Verdana" panose="020B0604030504040204" pitchFamily="34" charset="0"/>
                <a:cs typeface="Calibri" panose="020F0502020204030204" pitchFamily="34" charset="0"/>
              </a:rPr>
              <a:t>ez, J. &amp;Bordeianu, C.(2008). </a:t>
            </a:r>
            <a:r>
              <a:rPr lang="en-US" altLang="el-GR" sz="800" i="1">
                <a:latin typeface="Verdana" panose="020B0604030504040204" pitchFamily="34" charset="0"/>
                <a:cs typeface="Calibri" panose="020F0502020204030204" pitchFamily="34" charset="0"/>
              </a:rPr>
              <a:t>A Survey of Computational Physics: </a:t>
            </a:r>
          </a:p>
          <a:p>
            <a:pPr algn="just">
              <a:spcBef>
                <a:spcPct val="0"/>
              </a:spcBef>
              <a:buFontTx/>
              <a:buNone/>
            </a:pPr>
            <a:r>
              <a:rPr lang="en-US" altLang="el-GR" sz="800" i="1">
                <a:latin typeface="Verdana" panose="020B0604030504040204" pitchFamily="34" charset="0"/>
                <a:cs typeface="Calibri" panose="020F0502020204030204" pitchFamily="34" charset="0"/>
              </a:rPr>
              <a:t>Introductory Computational Science</a:t>
            </a:r>
            <a:r>
              <a:rPr lang="en-US" altLang="el-GR" sz="800">
                <a:latin typeface="Verdana" panose="020B0604030504040204" pitchFamily="34" charset="0"/>
                <a:cs typeface="Calibri" panose="020F0502020204030204" pitchFamily="34" charset="0"/>
              </a:rPr>
              <a:t>. Princeton and Oxford: Princeton University Press.  </a:t>
            </a:r>
            <a:endParaRPr lang="en-US" altLang="el-GR" sz="180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object 2"/>
          <p:cNvSpPr>
            <a:spLocks/>
          </p:cNvSpPr>
          <p:nvPr/>
        </p:nvSpPr>
        <p:spPr bwMode="auto">
          <a:xfrm>
            <a:off x="931863" y="1814513"/>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50179"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0180"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0181" name="Rectangle 1"/>
          <p:cNvSpPr>
            <a:spLocks noChangeArrowheads="1"/>
          </p:cNvSpPr>
          <p:nvPr/>
        </p:nvSpPr>
        <p:spPr bwMode="auto">
          <a:xfrm>
            <a:off x="1331913" y="2871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0182" name="Ορθογώνιο 2"/>
          <p:cNvSpPr>
            <a:spLocks noChangeArrowheads="1"/>
          </p:cNvSpPr>
          <p:nvPr/>
        </p:nvSpPr>
        <p:spPr bwMode="auto">
          <a:xfrm>
            <a:off x="1050925" y="2028825"/>
            <a:ext cx="7343775" cy="220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ts val="425"/>
              </a:spcBef>
              <a:buFontTx/>
              <a:buNone/>
            </a:pPr>
            <a:r>
              <a:rPr lang="el-GR" altLang="el-GR" sz="1800">
                <a:solidFill>
                  <a:srgbClr val="002060"/>
                </a:solidFill>
                <a:latin typeface="Times New Roman" panose="02020603050405020304" pitchFamily="18" charset="0"/>
                <a:cs typeface="Times New Roman" panose="02020603050405020304" pitchFamily="18" charset="0"/>
              </a:rPr>
              <a:t>			</a:t>
            </a:r>
            <a:r>
              <a:rPr lang="el-GR" altLang="el-GR" sz="1800">
                <a:solidFill>
                  <a:srgbClr val="FF0000"/>
                </a:solidFill>
                <a:latin typeface="Times New Roman" panose="02020603050405020304" pitchFamily="18" charset="0"/>
                <a:cs typeface="Times New Roman" panose="02020603050405020304" pitchFamily="18" charset="0"/>
              </a:rPr>
              <a:t>Δραστηριότητα </a:t>
            </a:r>
          </a:p>
          <a:p>
            <a:pPr>
              <a:lnSpc>
                <a:spcPct val="115000"/>
              </a:lnSpc>
              <a:spcBef>
                <a:spcPts val="425"/>
              </a:spcBef>
              <a:buFontTx/>
              <a:buNone/>
            </a:pPr>
            <a:r>
              <a:rPr lang="el-GR" altLang="el-GR" sz="1800">
                <a:solidFill>
                  <a:srgbClr val="002060"/>
                </a:solidFill>
                <a:latin typeface="Times New Roman" panose="02020603050405020304" pitchFamily="18" charset="0"/>
                <a:cs typeface="Times New Roman" panose="02020603050405020304" pitchFamily="18" charset="0"/>
              </a:rPr>
              <a:t> </a:t>
            </a:r>
          </a:p>
          <a:p>
            <a:pPr>
              <a:lnSpc>
                <a:spcPct val="115000"/>
              </a:lnSpc>
              <a:spcBef>
                <a:spcPts val="425"/>
              </a:spcBef>
              <a:buFontTx/>
              <a:buNone/>
            </a:pPr>
            <a:r>
              <a:rPr lang="el-GR" altLang="el-GR" sz="1800">
                <a:solidFill>
                  <a:srgbClr val="002060"/>
                </a:solidFill>
                <a:latin typeface="Times New Roman" panose="02020603050405020304" pitchFamily="18" charset="0"/>
                <a:cs typeface="Times New Roman" panose="02020603050405020304" pitchFamily="18" charset="0"/>
              </a:rPr>
              <a:t>Να ανατρέξετε στα αποθετήρια </a:t>
            </a:r>
          </a:p>
          <a:p>
            <a:pPr>
              <a:lnSpc>
                <a:spcPct val="115000"/>
              </a:lnSpc>
              <a:spcBef>
                <a:spcPts val="425"/>
              </a:spcBef>
              <a:buFontTx/>
              <a:buNone/>
            </a:pPr>
            <a:r>
              <a:rPr lang="el-GR" altLang="el-GR" sz="1800">
                <a:solidFill>
                  <a:srgbClr val="002060"/>
                </a:solidFill>
                <a:latin typeface="Times New Roman" panose="02020603050405020304" pitchFamily="18" charset="0"/>
                <a:cs typeface="Times New Roman" panose="02020603050405020304" pitchFamily="18" charset="0"/>
              </a:rPr>
              <a:t>Αίσωπος, Φωτόδεντρο και </a:t>
            </a:r>
            <a:r>
              <a:rPr lang="en-US" altLang="el-GR" sz="1800">
                <a:solidFill>
                  <a:srgbClr val="002060"/>
                </a:solidFill>
                <a:latin typeface="Times New Roman" panose="02020603050405020304" pitchFamily="18" charset="0"/>
                <a:cs typeface="Times New Roman" panose="02020603050405020304" pitchFamily="18" charset="0"/>
              </a:rPr>
              <a:t>phet  </a:t>
            </a:r>
            <a:endParaRPr lang="el-GR" altLang="el-GR" sz="1800">
              <a:solidFill>
                <a:srgbClr val="002060"/>
              </a:solidFill>
              <a:latin typeface="Times New Roman" panose="02020603050405020304" pitchFamily="18" charset="0"/>
              <a:cs typeface="Times New Roman" panose="02020603050405020304" pitchFamily="18" charset="0"/>
            </a:endParaRPr>
          </a:p>
          <a:p>
            <a:pPr>
              <a:lnSpc>
                <a:spcPct val="115000"/>
              </a:lnSpc>
              <a:spcBef>
                <a:spcPts val="425"/>
              </a:spcBef>
              <a:buFontTx/>
              <a:buNone/>
            </a:pPr>
            <a:r>
              <a:rPr lang="el-GR" altLang="el-GR" sz="1800">
                <a:solidFill>
                  <a:srgbClr val="002060"/>
                </a:solidFill>
                <a:latin typeface="Times New Roman" panose="02020603050405020304" pitchFamily="18" charset="0"/>
                <a:cs typeface="Times New Roman" panose="02020603050405020304" pitchFamily="18" charset="0"/>
              </a:rPr>
              <a:t>και να σχολιάσετε την «ύπαρξη» της μεθοδολογίας του Υπολογιστικού Πειράματος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0183" name="Rectangle 2"/>
          <p:cNvSpPr txBox="1">
            <a:spLocks noChangeArrowheads="1"/>
          </p:cNvSpPr>
          <p:nvPr/>
        </p:nvSpPr>
        <p:spPr bwMode="auto">
          <a:xfrm>
            <a:off x="1068388" y="441325"/>
            <a:ext cx="7843837"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n-US" altLang="el-GR" sz="2000" b="1">
                <a:solidFill>
                  <a:srgbClr val="002060"/>
                </a:solidFill>
                <a:latin typeface="Times New Roman" panose="02020603050405020304" pitchFamily="18" charset="0"/>
                <a:cs typeface="Times New Roman" panose="02020603050405020304" pitchFamily="18" charset="0"/>
              </a:rPr>
              <a:t> </a:t>
            </a:r>
            <a:r>
              <a:rPr lang="el-GR" altLang="el-GR" sz="2000" b="1">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l-GR" altLang="el-GR" sz="2400" b="1">
                <a:solidFill>
                  <a:srgbClr val="002060"/>
                </a:solidFill>
                <a:latin typeface="Times New Roman" panose="02020603050405020304" pitchFamily="18" charset="0"/>
                <a:cs typeface="Times New Roman" panose="02020603050405020304" pitchFamily="18" charset="0"/>
              </a:rPr>
              <a:t>Η Υπολογιστική Επιστήμη. </a:t>
            </a:r>
          </a:p>
          <a:p>
            <a:pPr eaLnBrk="1" hangingPunct="1">
              <a:spcBef>
                <a:spcPct val="0"/>
              </a:spcBef>
              <a:buFontTx/>
              <a:buNone/>
            </a:pPr>
            <a:r>
              <a:rPr lang="el-GR" altLang="el-GR" sz="2400" b="1">
                <a:solidFill>
                  <a:srgbClr val="002060"/>
                </a:solidFill>
                <a:latin typeface="Times New Roman" panose="02020603050405020304" pitchFamily="18" charset="0"/>
                <a:cs typeface="Times New Roman" panose="02020603050405020304" pitchFamily="18" charset="0"/>
              </a:rPr>
              <a:t>	Το Υπολογιστικό Πείραμα</a:t>
            </a:r>
            <a:r>
              <a:rPr lang="en-US" altLang="el-GR" sz="2400" b="1">
                <a:solidFill>
                  <a:srgbClr val="002060"/>
                </a:solidFill>
                <a:latin typeface="Times New Roman" panose="02020603050405020304" pitchFamily="18" charset="0"/>
                <a:cs typeface="Times New Roman" panose="02020603050405020304" pitchFamily="18" charset="0"/>
              </a:rPr>
              <a:t> </a:t>
            </a:r>
            <a:r>
              <a:rPr lang="el-GR" altLang="el-GR" sz="2400" b="1">
                <a:solidFill>
                  <a:srgbClr val="002060"/>
                </a:solidFill>
                <a:latin typeface="Times New Roman" panose="02020603050405020304" pitchFamily="18" charset="0"/>
                <a:cs typeface="Times New Roman" panose="02020603050405020304" pitchFamily="18" charset="0"/>
              </a:rPr>
              <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r>
              <a:rPr lang="en-GB" altLang="el-GR" sz="2400" b="1">
                <a:solidFill>
                  <a:srgbClr val="002060"/>
                </a:solidFill>
                <a:latin typeface="Times New Roman" panose="02020603050405020304" pitchFamily="18" charset="0"/>
                <a:cs typeface="Times New Roman" panose="02020603050405020304" pitchFamily="18" charset="0"/>
              </a:rPr>
              <a:t/>
            </a:r>
            <a:br>
              <a:rPr lang="en-GB" altLang="el-GR" sz="2400" b="1">
                <a:solidFill>
                  <a:srgbClr val="002060"/>
                </a:solidFill>
                <a:latin typeface="Times New Roman" panose="02020603050405020304" pitchFamily="18" charset="0"/>
                <a:cs typeface="Times New Roman" panose="02020603050405020304" pitchFamily="18" charset="0"/>
              </a:rPr>
            </a:br>
            <a:endParaRPr lang="el-GR" altLang="el-GR" sz="2400" b="1">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ctrTitle"/>
          </p:nvPr>
        </p:nvSpPr>
        <p:spPr>
          <a:xfrm>
            <a:off x="912813" y="222250"/>
            <a:ext cx="7843837" cy="1728788"/>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Η Επιστημολογία των Μηχανικών και η Επιστημολογία του </a:t>
            </a:r>
            <a:r>
              <a:rPr lang="en-US" altLang="el-GR" sz="2400" b="1" smtClean="0">
                <a:solidFill>
                  <a:srgbClr val="002060"/>
                </a:solidFill>
                <a:latin typeface="Times New Roman" panose="02020603050405020304" pitchFamily="18" charset="0"/>
                <a:cs typeface="Times New Roman" panose="02020603050405020304" pitchFamily="18" charset="0"/>
              </a:rPr>
              <a:t>STEM</a:t>
            </a:r>
            <a:r>
              <a:rPr lang="el-GR" altLang="el-GR" sz="2400" b="1" smtClean="0">
                <a:solidFill>
                  <a:srgbClr val="002060"/>
                </a:solidFill>
                <a:latin typeface="Times New Roman" panose="02020603050405020304" pitchFamily="18" charset="0"/>
                <a:cs typeface="Times New Roman" panose="02020603050405020304" pitchFamily="18" charset="0"/>
              </a:rPr>
              <a:t>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47763" y="15065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331913" y="2133600"/>
            <a:ext cx="7424737" cy="3527425"/>
          </a:xfrm>
        </p:spPr>
        <p:txBody>
          <a:bodyPr/>
          <a:lstStyle/>
          <a:p>
            <a:pPr algn="l">
              <a:defRPr/>
            </a:pPr>
            <a:r>
              <a:rPr lang="el-GR" sz="1600" dirty="0">
                <a:solidFill>
                  <a:srgbClr val="002060"/>
                </a:solidFill>
                <a:cs typeface="Times New Roman" pitchFamily="18" charset="0"/>
              </a:rPr>
              <a:t>Οι </a:t>
            </a:r>
            <a:r>
              <a:rPr lang="el-GR" sz="1600" dirty="0" err="1">
                <a:solidFill>
                  <a:srgbClr val="002060"/>
                </a:solidFill>
                <a:cs typeface="Times New Roman" pitchFamily="18" charset="0"/>
              </a:rPr>
              <a:t>Katehi</a:t>
            </a:r>
            <a:r>
              <a:rPr lang="el-GR" sz="1600" dirty="0">
                <a:solidFill>
                  <a:srgbClr val="002060"/>
                </a:solidFill>
                <a:cs typeface="Times New Roman" pitchFamily="18" charset="0"/>
              </a:rPr>
              <a:t> κ.α.. (2009) αναφέρουν  ότι «πιθανώς το πιο σημαντικό της </a:t>
            </a:r>
            <a:r>
              <a:rPr lang="el-GR" sz="1600" dirty="0">
                <a:solidFill>
                  <a:srgbClr val="FF0000"/>
                </a:solidFill>
                <a:cs typeface="Times New Roman" pitchFamily="18" charset="0"/>
              </a:rPr>
              <a:t>Παιδαγωγικής των Μηχανικών </a:t>
            </a:r>
            <a:r>
              <a:rPr lang="el-GR" sz="1600" dirty="0">
                <a:solidFill>
                  <a:srgbClr val="002060"/>
                </a:solidFill>
                <a:cs typeface="Times New Roman" pitchFamily="18" charset="0"/>
              </a:rPr>
              <a:t>είναι ο </a:t>
            </a:r>
            <a:r>
              <a:rPr lang="el-GR" sz="1600" dirty="0">
                <a:solidFill>
                  <a:srgbClr val="FF0000"/>
                </a:solidFill>
                <a:cs typeface="Times New Roman" pitchFamily="18" charset="0"/>
              </a:rPr>
              <a:t>σχεδιασμός</a:t>
            </a:r>
            <a:r>
              <a:rPr lang="el-GR" sz="1600" dirty="0">
                <a:solidFill>
                  <a:srgbClr val="002060"/>
                </a:solidFill>
                <a:cs typeface="Times New Roman" pitchFamily="18" charset="0"/>
              </a:rPr>
              <a:t>, ο οποίος αποτελεί την βασική προσέγγιση των Μηχανικών για να λύνουν προβλήματα και όταν οι εκπαιδευόμενοι εμπλέκονται με τον σχεδιασμό αναπτύσσουν συγκεκριμένες δεξιότητες και τύπους σκέψεων, όπως η αναλυτική και συνθετική σκέψη».  </a:t>
            </a:r>
          </a:p>
          <a:p>
            <a:pPr algn="l">
              <a:defRPr/>
            </a:pPr>
            <a:r>
              <a:rPr lang="el-GR" sz="1600" dirty="0">
                <a:solidFill>
                  <a:srgbClr val="002060"/>
                </a:solidFill>
                <a:cs typeface="Times New Roman" pitchFamily="18" charset="0"/>
              </a:rPr>
              <a:t>Ο «σχεδιασμός των Μηχανικών» είναι η διαδικασία ενός επαναληπτικού κύκλου-αναδρομικού- (</a:t>
            </a:r>
            <a:r>
              <a:rPr lang="el-GR" sz="1600" dirty="0" err="1">
                <a:solidFill>
                  <a:srgbClr val="002060"/>
                </a:solidFill>
                <a:cs typeface="Times New Roman" pitchFamily="18" charset="0"/>
              </a:rPr>
              <a:t>iterative</a:t>
            </a:r>
            <a:r>
              <a:rPr lang="el-GR" sz="1600" dirty="0">
                <a:solidFill>
                  <a:srgbClr val="002060"/>
                </a:solidFill>
                <a:cs typeface="Times New Roman" pitchFamily="18" charset="0"/>
              </a:rPr>
              <a:t> </a:t>
            </a:r>
            <a:r>
              <a:rPr lang="el-GR" sz="1600" dirty="0" err="1">
                <a:solidFill>
                  <a:srgbClr val="002060"/>
                </a:solidFill>
                <a:cs typeface="Times New Roman" pitchFamily="18" charset="0"/>
              </a:rPr>
              <a:t>cycle</a:t>
            </a:r>
            <a:r>
              <a:rPr lang="el-GR" sz="1600" dirty="0">
                <a:solidFill>
                  <a:srgbClr val="002060"/>
                </a:solidFill>
                <a:cs typeface="Times New Roman" pitchFamily="18" charset="0"/>
              </a:rPr>
              <a:t>)ορισμού προβλημάτων, ιδεών για την επίλυση προβλήματος, συλλογής, επεξεργασίας και ανάλυσης δεδομένων, μεθόδων βελτιστοποίησης, επικοινωνίας των λύσεων, αναγνώρισης ότι ένα πρόβλημα μπορεί να έχει πολλές λύσεις, ανάπτυξης μοντέλων, ενώ θεωρείται «παιδαγωγική στρατηγική».</a:t>
            </a:r>
          </a:p>
          <a:p>
            <a:pPr algn="l">
              <a:defRPr/>
            </a:pPr>
            <a:endParaRPr lang="el-GR" sz="1600" dirty="0">
              <a:solidFill>
                <a:srgbClr val="002060"/>
              </a:solidFill>
              <a:cs typeface="Times New Roman" pitchFamily="18" charset="0"/>
            </a:endParaRPr>
          </a:p>
          <a:p>
            <a:pPr algn="l">
              <a:defRPr/>
            </a:pPr>
            <a:r>
              <a:rPr lang="el-GR" sz="1400" dirty="0">
                <a:solidFill>
                  <a:srgbClr val="002060"/>
                </a:solidFill>
                <a:latin typeface="Times New Roman" pitchFamily="18" charset="0"/>
                <a:cs typeface="Times New Roman" pitchFamily="18" charset="0"/>
              </a:rPr>
              <a:t> </a:t>
            </a:r>
            <a:r>
              <a:rPr lang="en-US" sz="1400" dirty="0">
                <a:solidFill>
                  <a:srgbClr val="002060"/>
                </a:solidFill>
                <a:latin typeface="Times New Roman" pitchFamily="18" charset="0"/>
                <a:cs typeface="Times New Roman" pitchFamily="18" charset="0"/>
              </a:rPr>
              <a:t>Katehi, L., Pearson G., &amp; </a:t>
            </a:r>
            <a:r>
              <a:rPr lang="en-US" sz="1400" dirty="0" err="1">
                <a:solidFill>
                  <a:srgbClr val="002060"/>
                </a:solidFill>
                <a:latin typeface="Times New Roman" pitchFamily="18" charset="0"/>
                <a:cs typeface="Times New Roman" pitchFamily="18" charset="0"/>
              </a:rPr>
              <a:t>Feder</a:t>
            </a:r>
            <a:r>
              <a:rPr lang="en-US" sz="1400" dirty="0">
                <a:solidFill>
                  <a:srgbClr val="002060"/>
                </a:solidFill>
                <a:latin typeface="Times New Roman" pitchFamily="18" charset="0"/>
                <a:cs typeface="Times New Roman" pitchFamily="18" charset="0"/>
              </a:rPr>
              <a:t> M. (2009). Engineering in K-12 education: Understanding the status and improving the prospects. Washington, DC: National Academy of Engineering and National Research Council.</a:t>
            </a:r>
            <a:endParaRPr lang="el-GR" sz="1400" dirty="0">
              <a:solidFill>
                <a:srgbClr val="002060"/>
              </a:solidFill>
              <a:latin typeface="Times New Roman" pitchFamily="18" charset="0"/>
              <a:cs typeface="Times New Roman" pitchFamily="18" charset="0"/>
            </a:endParaRPr>
          </a:p>
          <a:p>
            <a:pPr>
              <a:defRPr/>
            </a:pPr>
            <a:r>
              <a:rPr lang="en-US" dirty="0"/>
              <a:t> </a:t>
            </a:r>
            <a:endParaRPr lang="el-GR" dirty="0"/>
          </a:p>
          <a:p>
            <a:pPr algn="l">
              <a:defRPr/>
            </a:pPr>
            <a:endParaRPr lang="el-G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ctrTitle"/>
          </p:nvPr>
        </p:nvSpPr>
        <p:spPr>
          <a:xfrm>
            <a:off x="912813" y="222250"/>
            <a:ext cx="7843837" cy="1728788"/>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Η Επιστημολογία των Μηχανικών και η Επιστημολογία του </a:t>
            </a:r>
            <a:r>
              <a:rPr lang="en-US" altLang="el-GR" sz="2400" b="1" smtClean="0">
                <a:solidFill>
                  <a:srgbClr val="002060"/>
                </a:solidFill>
                <a:latin typeface="Times New Roman" panose="02020603050405020304" pitchFamily="18" charset="0"/>
                <a:cs typeface="Times New Roman" panose="02020603050405020304" pitchFamily="18" charset="0"/>
              </a:rPr>
              <a:t>STEM</a:t>
            </a:r>
            <a:r>
              <a:rPr lang="el-GR" altLang="el-GR" sz="2400" b="1" smtClean="0">
                <a:solidFill>
                  <a:srgbClr val="002060"/>
                </a:solidFill>
                <a:latin typeface="Times New Roman" panose="02020603050405020304" pitchFamily="18" charset="0"/>
                <a:cs typeface="Times New Roman" panose="02020603050405020304" pitchFamily="18" charset="0"/>
              </a:rPr>
              <a:t>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47763" y="11604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476375" y="1052513"/>
            <a:ext cx="7424738" cy="3527425"/>
          </a:xfrm>
        </p:spPr>
        <p:txBody>
          <a:bodyPr/>
          <a:lstStyle/>
          <a:p>
            <a:pPr algn="l">
              <a:defRPr/>
            </a:pPr>
            <a:r>
              <a:rPr lang="en-US" sz="1600" dirty="0">
                <a:solidFill>
                  <a:srgbClr val="002060"/>
                </a:solidFill>
                <a:latin typeface="Times New Roman" pitchFamily="18" charset="0"/>
                <a:cs typeface="Times New Roman" pitchFamily="18" charset="0"/>
              </a:rPr>
              <a:t> </a:t>
            </a:r>
            <a:endParaRPr lang="el-GR" sz="1400" dirty="0">
              <a:solidFill>
                <a:srgbClr val="002060"/>
              </a:solidFill>
              <a:latin typeface="Times New Roman" pitchFamily="18" charset="0"/>
              <a:cs typeface="Times New Roman" pitchFamily="18" charset="0"/>
            </a:endParaRPr>
          </a:p>
          <a:p>
            <a:pPr>
              <a:defRPr/>
            </a:pPr>
            <a:r>
              <a:rPr lang="el-GR" sz="1400" b="1" dirty="0">
                <a:solidFill>
                  <a:srgbClr val="FF0000"/>
                </a:solidFill>
              </a:rPr>
              <a:t>Τα βήματα σχεδιασμού ενός διδακτικού σεναρίου </a:t>
            </a:r>
            <a:r>
              <a:rPr lang="el-GR" sz="1400" b="1" dirty="0"/>
              <a:t>βάση της </a:t>
            </a:r>
            <a:r>
              <a:rPr lang="el-GR" sz="1400" b="1" dirty="0">
                <a:solidFill>
                  <a:srgbClr val="FF0000"/>
                </a:solidFill>
              </a:rPr>
              <a:t>προσέγγισης του σχεδιασμού των Μηχανικών</a:t>
            </a:r>
            <a:r>
              <a:rPr lang="el-GR" sz="1400" b="1" dirty="0"/>
              <a:t> (</a:t>
            </a:r>
            <a:r>
              <a:rPr lang="en-US" sz="1400" b="1" dirty="0"/>
              <a:t>E</a:t>
            </a:r>
            <a:r>
              <a:rPr lang="el-GR" sz="1400" b="1" dirty="0"/>
              <a:t>ngineering </a:t>
            </a:r>
            <a:r>
              <a:rPr lang="en-US" sz="1400" b="1" dirty="0"/>
              <a:t>D</a:t>
            </a:r>
            <a:r>
              <a:rPr lang="el-GR" sz="1400" b="1" dirty="0"/>
              <a:t>esign </a:t>
            </a:r>
            <a:r>
              <a:rPr lang="en-US" sz="1400" b="1" dirty="0"/>
              <a:t>P</a:t>
            </a:r>
            <a:r>
              <a:rPr lang="el-GR" sz="1400" b="1" dirty="0"/>
              <a:t>rocess - (Massachusetts Department of Education)</a:t>
            </a:r>
            <a:endParaRPr lang="el-GR" sz="1400" dirty="0"/>
          </a:p>
          <a:p>
            <a:pPr>
              <a:defRPr/>
            </a:pPr>
            <a:r>
              <a:rPr lang="en-US" sz="1400" b="1" dirty="0"/>
              <a:t> </a:t>
            </a:r>
            <a:endParaRPr lang="el-GR" sz="1400" dirty="0"/>
          </a:p>
          <a:p>
            <a:pPr algn="l">
              <a:defRPr/>
            </a:pPr>
            <a:endParaRPr lang="el-GR" sz="1400" dirty="0">
              <a:solidFill>
                <a:srgbClr val="002060"/>
              </a:solidFill>
              <a:latin typeface="Times New Roman" pitchFamily="18" charset="0"/>
              <a:cs typeface="Times New Roman" pitchFamily="18" charset="0"/>
            </a:endParaRPr>
          </a:p>
          <a:p>
            <a:pPr algn="l">
              <a:defRPr/>
            </a:pPr>
            <a:r>
              <a:rPr lang="en-US" sz="1400" dirty="0">
                <a:solidFill>
                  <a:srgbClr val="002060"/>
                </a:solidFill>
                <a:latin typeface="Times New Roman" pitchFamily="18" charset="0"/>
                <a:cs typeface="Times New Roman" pitchFamily="18" charset="0"/>
              </a:rPr>
              <a:t> </a:t>
            </a:r>
            <a:endParaRPr lang="el-GR" sz="1400" dirty="0">
              <a:solidFill>
                <a:srgbClr val="002060"/>
              </a:solidFill>
              <a:latin typeface="Times New Roman" pitchFamily="18" charset="0"/>
              <a:cs typeface="Times New Roman" pitchFamily="18" charset="0"/>
            </a:endParaRPr>
          </a:p>
          <a:p>
            <a:pPr>
              <a:defRPr/>
            </a:pPr>
            <a:r>
              <a:rPr lang="en-US" dirty="0"/>
              <a:t> </a:t>
            </a:r>
            <a:endParaRPr lang="el-GR" dirty="0"/>
          </a:p>
          <a:p>
            <a:pPr algn="l">
              <a:defRPr/>
            </a:pPr>
            <a:endParaRPr lang="el-GR" dirty="0"/>
          </a:p>
        </p:txBody>
      </p:sp>
      <p:graphicFrame>
        <p:nvGraphicFramePr>
          <p:cNvPr id="7" name="Διάγραμμα 1125"/>
          <p:cNvGraphicFramePr/>
          <p:nvPr/>
        </p:nvGraphicFramePr>
        <p:xfrm>
          <a:off x="2220913" y="2240396"/>
          <a:ext cx="5486400" cy="4120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ctrTitle"/>
          </p:nvPr>
        </p:nvSpPr>
        <p:spPr>
          <a:xfrm>
            <a:off x="912813" y="222250"/>
            <a:ext cx="7843837" cy="1728788"/>
          </a:xfrm>
        </p:spPr>
        <p:txBody>
          <a:bodyPr/>
          <a:lstStyle/>
          <a:p>
            <a:pPr eaLnBrk="1" hangingPunct="1"/>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Η Επιστημολογία των Μηχανικών </a:t>
            </a: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47763" y="15065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331913" y="2133600"/>
            <a:ext cx="7424737" cy="3527425"/>
          </a:xfrm>
        </p:spPr>
        <p:txBody>
          <a:bodyPr/>
          <a:lstStyle/>
          <a:p>
            <a:pPr algn="l">
              <a:defRPr/>
            </a:pPr>
            <a:r>
              <a:rPr lang="el-GR" sz="1400" dirty="0">
                <a:solidFill>
                  <a:srgbClr val="002060"/>
                </a:solidFill>
                <a:latin typeface="Times New Roman" pitchFamily="18" charset="0"/>
                <a:cs typeface="Times New Roman" pitchFamily="18" charset="0"/>
              </a:rPr>
              <a:t> </a:t>
            </a:r>
          </a:p>
          <a:p>
            <a:pPr algn="l">
              <a:defRPr/>
            </a:pPr>
            <a:r>
              <a:rPr lang="el-GR" sz="1600" b="1" dirty="0">
                <a:solidFill>
                  <a:srgbClr val="002060"/>
                </a:solidFill>
                <a:cs typeface="Times New Roman" pitchFamily="18" charset="0"/>
              </a:rPr>
              <a:t>Σύμφωνα με το  </a:t>
            </a:r>
            <a:r>
              <a:rPr lang="el-GR" sz="1600" b="1" dirty="0" err="1">
                <a:solidFill>
                  <a:srgbClr val="002060"/>
                </a:solidFill>
                <a:cs typeface="Times New Roman" pitchFamily="18" charset="0"/>
              </a:rPr>
              <a:t>National</a:t>
            </a:r>
            <a:r>
              <a:rPr lang="el-GR" sz="1600" b="1" dirty="0">
                <a:solidFill>
                  <a:srgbClr val="002060"/>
                </a:solidFill>
                <a:cs typeface="Times New Roman" pitchFamily="18" charset="0"/>
              </a:rPr>
              <a:t> Research Council (2012a, b), υπάρχουν </a:t>
            </a:r>
          </a:p>
          <a:p>
            <a:pPr algn="l">
              <a:defRPr/>
            </a:pPr>
            <a:r>
              <a:rPr lang="el-GR" sz="1600" b="1" dirty="0" smtClean="0">
                <a:solidFill>
                  <a:srgbClr val="FF0000"/>
                </a:solidFill>
                <a:cs typeface="Times New Roman" pitchFamily="18" charset="0"/>
              </a:rPr>
              <a:t>«Πρακτικές </a:t>
            </a:r>
            <a:r>
              <a:rPr lang="el-GR" sz="1600" b="1" dirty="0">
                <a:solidFill>
                  <a:srgbClr val="FF0000"/>
                </a:solidFill>
                <a:cs typeface="Times New Roman" pitchFamily="18" charset="0"/>
              </a:rPr>
              <a:t>των Μηχανικών»</a:t>
            </a:r>
            <a:r>
              <a:rPr lang="el-GR" sz="1600" b="1" dirty="0">
                <a:solidFill>
                  <a:srgbClr val="002060"/>
                </a:solidFill>
                <a:cs typeface="Times New Roman" pitchFamily="18" charset="0"/>
              </a:rPr>
              <a:t>, οι οποίες –</a:t>
            </a:r>
            <a:r>
              <a:rPr lang="el-GR" sz="1600" b="1" dirty="0">
                <a:solidFill>
                  <a:srgbClr val="FF0000"/>
                </a:solidFill>
                <a:cs typeface="Times New Roman" pitchFamily="18" charset="0"/>
              </a:rPr>
              <a:t>στο σχολικό επίπεδο</a:t>
            </a:r>
            <a:r>
              <a:rPr lang="el-GR" sz="1600" b="1" dirty="0">
                <a:solidFill>
                  <a:srgbClr val="002060"/>
                </a:solidFill>
                <a:cs typeface="Times New Roman" pitchFamily="18" charset="0"/>
              </a:rPr>
              <a:t>-περιλαμβάνουν </a:t>
            </a:r>
          </a:p>
          <a:p>
            <a:pPr algn="l">
              <a:defRPr/>
            </a:pPr>
            <a:endParaRPr lang="el-GR" sz="1600" b="1" dirty="0">
              <a:solidFill>
                <a:srgbClr val="002060"/>
              </a:solidFill>
              <a:cs typeface="Times New Roman" pitchFamily="18" charset="0"/>
            </a:endParaRPr>
          </a:p>
          <a:p>
            <a:pPr algn="l">
              <a:defRPr/>
            </a:pPr>
            <a:r>
              <a:rPr lang="el-GR" sz="1600" b="1" dirty="0">
                <a:solidFill>
                  <a:srgbClr val="FF0000"/>
                </a:solidFill>
                <a:cs typeface="Times New Roman" pitchFamily="18" charset="0"/>
              </a:rPr>
              <a:t>τον ορισμό προβλημάτων, την ανάπτυξη και χρήση μοντέλων, την ανάλυση δεδομένων, την αξιοποίηση της υπολογιστικής σκέψης, τον σχεδιασμό λύσεων, την επιχειρηματολογία και την αξιολόγηση των προτεινόμενων λύσεων. </a:t>
            </a:r>
          </a:p>
          <a:p>
            <a:pPr algn="l">
              <a:defRPr/>
            </a:pPr>
            <a:endParaRPr lang="el-GR" sz="1600" b="1" dirty="0">
              <a:solidFill>
                <a:srgbClr val="002060"/>
              </a:solidFill>
              <a:cs typeface="Times New Roman" pitchFamily="18" charset="0"/>
            </a:endParaRPr>
          </a:p>
          <a:p>
            <a:pPr algn="l">
              <a:defRPr/>
            </a:pPr>
            <a:r>
              <a:rPr lang="el-GR" sz="1600" b="1" dirty="0">
                <a:solidFill>
                  <a:srgbClr val="002060"/>
                </a:solidFill>
                <a:cs typeface="Times New Roman" pitchFamily="18" charset="0"/>
              </a:rPr>
              <a:t>Από τα παραπάνω προκύπτει </a:t>
            </a:r>
            <a:r>
              <a:rPr lang="el-GR" sz="1600" b="1" dirty="0">
                <a:solidFill>
                  <a:srgbClr val="FF0000"/>
                </a:solidFill>
                <a:cs typeface="Times New Roman" pitchFamily="18" charset="0"/>
              </a:rPr>
              <a:t>ότι η Παιδαγωγική των Μηχανικών </a:t>
            </a:r>
            <a:r>
              <a:rPr lang="el-GR" sz="1600" b="1" dirty="0">
                <a:solidFill>
                  <a:srgbClr val="002060"/>
                </a:solidFill>
                <a:cs typeface="Times New Roman" pitchFamily="18" charset="0"/>
              </a:rPr>
              <a:t>αναφέρεται σε πολλές έρευνες να </a:t>
            </a:r>
            <a:r>
              <a:rPr lang="el-GR" sz="1600" b="1" dirty="0">
                <a:solidFill>
                  <a:srgbClr val="FF0000"/>
                </a:solidFill>
                <a:cs typeface="Times New Roman" pitchFamily="18" charset="0"/>
              </a:rPr>
              <a:t>έχει σχέση με την μοντελοποίηση και την Υπολογιστική Σκέψη.</a:t>
            </a:r>
            <a:r>
              <a:rPr lang="en-US" sz="1600" dirty="0">
                <a:solidFill>
                  <a:srgbClr val="FF0000"/>
                </a:solidFill>
                <a:cs typeface="Times New Roman" pitchFamily="18" charset="0"/>
              </a:rPr>
              <a:t> </a:t>
            </a:r>
            <a:endParaRPr lang="el-GR" sz="1600" dirty="0">
              <a:solidFill>
                <a:srgbClr val="FF0000"/>
              </a:solidFill>
              <a:cs typeface="Times New Roman" pitchFamily="18" charset="0"/>
            </a:endParaRPr>
          </a:p>
          <a:p>
            <a:pPr algn="l">
              <a:defRPr/>
            </a:pPr>
            <a:endParaRPr lang="el-GR" sz="1600" dirty="0">
              <a:solidFill>
                <a:srgbClr val="FF0000"/>
              </a:solidFill>
              <a:cs typeface="Times New Roman" pitchFamily="18" charset="0"/>
            </a:endParaRPr>
          </a:p>
          <a:p>
            <a:pPr algn="l">
              <a:defRPr/>
            </a:pPr>
            <a:r>
              <a:rPr lang="en-US" sz="1200" dirty="0">
                <a:latin typeface="Times New Roman" pitchFamily="18" charset="0"/>
                <a:cs typeface="Times New Roman" pitchFamily="18" charset="0"/>
              </a:rPr>
              <a:t>National Research Council. (2012a) A framework for K-12 science education: practices, crosscutting concepts, and core ideas. National Academies Press, Washington, DC</a:t>
            </a:r>
            <a:endParaRPr lang="el-GR" sz="1200" dirty="0">
              <a:latin typeface="Times New Roman" pitchFamily="18" charset="0"/>
              <a:cs typeface="Times New Roman" pitchFamily="18" charset="0"/>
            </a:endParaRPr>
          </a:p>
          <a:p>
            <a:pPr algn="l">
              <a:defRPr/>
            </a:pPr>
            <a:r>
              <a:rPr lang="en-US" sz="1200" dirty="0">
                <a:latin typeface="Times New Roman" pitchFamily="18" charset="0"/>
                <a:cs typeface="Times New Roman" pitchFamily="18" charset="0"/>
              </a:rPr>
              <a:t>National Research Council. (2012b) Discipline-based education research: understanding and improving learning in undergraduate science and engineering. National Academies Press, Washington, DC</a:t>
            </a:r>
            <a:endParaRPr lang="el-GR" sz="1200" dirty="0">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ctrTitle"/>
          </p:nvPr>
        </p:nvSpPr>
        <p:spPr>
          <a:xfrm>
            <a:off x="912813" y="222250"/>
            <a:ext cx="7843837" cy="1728788"/>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Η Επιστημολογία των Μηχανικών </a:t>
            </a:r>
            <a:r>
              <a:rPr lang="en-US" altLang="el-GR" sz="2400" b="1" smtClean="0">
                <a:solidFill>
                  <a:srgbClr val="002060"/>
                </a:solidFill>
                <a:latin typeface="Times New Roman" panose="02020603050405020304" pitchFamily="18" charset="0"/>
                <a:cs typeface="Times New Roman" panose="02020603050405020304" pitchFamily="18" charset="0"/>
              </a:rPr>
              <a:t>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20775" y="1087438"/>
            <a:ext cx="763270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357313" y="1643063"/>
            <a:ext cx="7424737" cy="3527425"/>
          </a:xfrm>
        </p:spPr>
        <p:txBody>
          <a:bodyPr/>
          <a:lstStyle/>
          <a:p>
            <a:pPr algn="l">
              <a:defRPr/>
            </a:pPr>
            <a:r>
              <a:rPr lang="el-GR" sz="1400" dirty="0">
                <a:solidFill>
                  <a:srgbClr val="002060"/>
                </a:solidFill>
                <a:latin typeface="Times New Roman" pitchFamily="18" charset="0"/>
                <a:cs typeface="Times New Roman" pitchFamily="18" charset="0"/>
              </a:rPr>
              <a:t> </a:t>
            </a:r>
          </a:p>
          <a:p>
            <a:pPr algn="l">
              <a:defRPr/>
            </a:pPr>
            <a:r>
              <a:rPr lang="el-GR" sz="1600" b="1" dirty="0">
                <a:solidFill>
                  <a:srgbClr val="002060"/>
                </a:solidFill>
                <a:latin typeface="Times New Roman" pitchFamily="18" charset="0"/>
                <a:cs typeface="Times New Roman" pitchFamily="18" charset="0"/>
              </a:rPr>
              <a:t> </a:t>
            </a:r>
            <a:endParaRPr lang="el-GR" sz="1600" dirty="0">
              <a:solidFill>
                <a:srgbClr val="002060"/>
              </a:solidFill>
              <a:latin typeface="Times New Roman" pitchFamily="18" charset="0"/>
              <a:cs typeface="Times New Roman" pitchFamily="18" charset="0"/>
            </a:endParaRPr>
          </a:p>
          <a:p>
            <a:pPr algn="l">
              <a:defRPr/>
            </a:pPr>
            <a:r>
              <a:rPr lang="en-US" sz="1600" dirty="0">
                <a:solidFill>
                  <a:srgbClr val="002060"/>
                </a:solidFill>
                <a:latin typeface="Times New Roman" pitchFamily="18" charset="0"/>
                <a:cs typeface="Times New Roman" pitchFamily="18" charset="0"/>
              </a:rPr>
              <a:t> </a:t>
            </a:r>
            <a:endParaRPr lang="el-GR" sz="1200" dirty="0">
              <a:solidFill>
                <a:srgbClr val="0070C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dirty="0"/>
          </a:p>
        </p:txBody>
      </p:sp>
      <p:pic>
        <p:nvPicPr>
          <p:cNvPr id="54279" name="Εικόνα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7413" y="1471613"/>
            <a:ext cx="6997700" cy="48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ctrTitle"/>
          </p:nvPr>
        </p:nvSpPr>
        <p:spPr>
          <a:xfrm>
            <a:off x="912813" y="222250"/>
            <a:ext cx="7843837" cy="1728788"/>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Η Επιστημολογία των Μηχανικών </a:t>
            </a:r>
            <a:r>
              <a:rPr lang="en-US" altLang="el-GR" sz="2400" b="1" smtClean="0">
                <a:solidFill>
                  <a:srgbClr val="002060"/>
                </a:solidFill>
                <a:latin typeface="Times New Roman" panose="02020603050405020304" pitchFamily="18" charset="0"/>
                <a:cs typeface="Times New Roman" panose="02020603050405020304" pitchFamily="18" charset="0"/>
              </a:rPr>
              <a:t>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47763" y="15065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357313" y="1643063"/>
            <a:ext cx="7424737" cy="3527425"/>
          </a:xfrm>
        </p:spPr>
        <p:txBody>
          <a:bodyPr/>
          <a:lstStyle/>
          <a:p>
            <a:pPr algn="l">
              <a:defRPr/>
            </a:pPr>
            <a:r>
              <a:rPr lang="el-GR" sz="1400" dirty="0">
                <a:solidFill>
                  <a:srgbClr val="002060"/>
                </a:solidFill>
                <a:latin typeface="Times New Roman" pitchFamily="18" charset="0"/>
                <a:cs typeface="Times New Roman" pitchFamily="18" charset="0"/>
              </a:rPr>
              <a:t> </a:t>
            </a:r>
          </a:p>
          <a:p>
            <a:pPr algn="l">
              <a:defRPr/>
            </a:pPr>
            <a:r>
              <a:rPr lang="el-GR" sz="1600" b="1" dirty="0">
                <a:solidFill>
                  <a:srgbClr val="002060"/>
                </a:solidFill>
                <a:latin typeface="Times New Roman" pitchFamily="18" charset="0"/>
                <a:cs typeface="Times New Roman" pitchFamily="18" charset="0"/>
              </a:rPr>
              <a:t> </a:t>
            </a:r>
            <a:endParaRPr lang="el-GR" sz="1600" dirty="0">
              <a:solidFill>
                <a:srgbClr val="002060"/>
              </a:solidFill>
              <a:latin typeface="Times New Roman" pitchFamily="18" charset="0"/>
              <a:cs typeface="Times New Roman" pitchFamily="18" charset="0"/>
            </a:endParaRPr>
          </a:p>
          <a:p>
            <a:pPr algn="l">
              <a:defRPr/>
            </a:pPr>
            <a:r>
              <a:rPr lang="el-GR" sz="1600" dirty="0">
                <a:solidFill>
                  <a:srgbClr val="002060"/>
                </a:solidFill>
                <a:cs typeface="Times New Roman" pitchFamily="18" charset="0"/>
              </a:rPr>
              <a:t>Σε σχετικές έρευνες τονίζεται επίσης η ανάγκη να αποσαφηνισθεί η εισαγωγή της  </a:t>
            </a:r>
            <a:r>
              <a:rPr lang="el-GR" sz="1600" b="1" u="sng" dirty="0">
                <a:solidFill>
                  <a:srgbClr val="FF0000"/>
                </a:solidFill>
                <a:cs typeface="Times New Roman" pitchFamily="18" charset="0"/>
              </a:rPr>
              <a:t>«Παιδαγωγικής των Μηχανικώ</a:t>
            </a:r>
            <a:r>
              <a:rPr lang="el-GR" sz="1600" b="1" dirty="0">
                <a:solidFill>
                  <a:srgbClr val="FF0000"/>
                </a:solidFill>
                <a:cs typeface="Times New Roman" pitchFamily="18" charset="0"/>
              </a:rPr>
              <a:t>ν» </a:t>
            </a:r>
            <a:r>
              <a:rPr lang="el-GR" sz="1600" dirty="0">
                <a:solidFill>
                  <a:srgbClr val="FF0000"/>
                </a:solidFill>
                <a:cs typeface="Times New Roman" pitchFamily="18" charset="0"/>
              </a:rPr>
              <a:t>είτε σαν αυτοτελές μάθημα είτε ως μάθημα που θα διαχυθεί στα υπάρχοντα μαθήματα των Μαθηματικών και των Φ.Ε</a:t>
            </a:r>
            <a:r>
              <a:rPr lang="el-GR" sz="1600" dirty="0">
                <a:solidFill>
                  <a:srgbClr val="002060"/>
                </a:solidFill>
                <a:cs typeface="Times New Roman" pitchFamily="18" charset="0"/>
              </a:rPr>
              <a:t>., χωρίς όμως συγκεκριμένα-μέχρι τώρα- αποτελέσματα ως προς το μαθησιακό αποτέλεσμα. </a:t>
            </a:r>
          </a:p>
          <a:p>
            <a:pPr algn="l">
              <a:defRPr/>
            </a:pPr>
            <a:endParaRPr lang="el-GR" sz="1600" dirty="0">
              <a:solidFill>
                <a:srgbClr val="002060"/>
              </a:solidFill>
              <a:cs typeface="Times New Roman" pitchFamily="18" charset="0"/>
            </a:endParaRPr>
          </a:p>
          <a:p>
            <a:pPr algn="l">
              <a:defRPr/>
            </a:pPr>
            <a:r>
              <a:rPr lang="el-GR" sz="1600" dirty="0">
                <a:solidFill>
                  <a:srgbClr val="002060"/>
                </a:solidFill>
                <a:cs typeface="Times New Roman" pitchFamily="18" charset="0"/>
              </a:rPr>
              <a:t>Ένα επίσης βασικό χαρακτηριστικό που αναφέρεται στην «Παιδαγωγική των Μηχανικών» είναι οι λεγόμενες </a:t>
            </a:r>
            <a:r>
              <a:rPr lang="el-GR" sz="1600" u="sng" dirty="0">
                <a:solidFill>
                  <a:srgbClr val="FF0000"/>
                </a:solidFill>
                <a:cs typeface="Times New Roman" pitchFamily="18" charset="0"/>
              </a:rPr>
              <a:t>«διεπιστημονικές» έννοιες»</a:t>
            </a:r>
            <a:r>
              <a:rPr lang="el-GR" sz="1600" dirty="0">
                <a:solidFill>
                  <a:srgbClr val="002060"/>
                </a:solidFill>
                <a:cs typeface="Times New Roman" pitchFamily="18" charset="0"/>
              </a:rPr>
              <a:t>, (</a:t>
            </a:r>
            <a:r>
              <a:rPr lang="el-GR" sz="1600" dirty="0" err="1">
                <a:solidFill>
                  <a:srgbClr val="002060"/>
                </a:solidFill>
                <a:cs typeface="Times New Roman" pitchFamily="18" charset="0"/>
              </a:rPr>
              <a:t>crosscutting</a:t>
            </a:r>
            <a:r>
              <a:rPr lang="el-GR" sz="1600" dirty="0">
                <a:solidFill>
                  <a:srgbClr val="002060"/>
                </a:solidFill>
                <a:cs typeface="Times New Roman" pitchFamily="18" charset="0"/>
              </a:rPr>
              <a:t> </a:t>
            </a:r>
            <a:r>
              <a:rPr lang="el-GR" sz="1600" dirty="0" err="1">
                <a:solidFill>
                  <a:srgbClr val="002060"/>
                </a:solidFill>
                <a:cs typeface="Times New Roman" pitchFamily="18" charset="0"/>
              </a:rPr>
              <a:t>concepts</a:t>
            </a:r>
            <a:r>
              <a:rPr lang="el-GR" sz="1600" dirty="0">
                <a:solidFill>
                  <a:srgbClr val="002060"/>
                </a:solidFill>
                <a:cs typeface="Times New Roman" pitchFamily="18" charset="0"/>
              </a:rPr>
              <a:t>)(</a:t>
            </a:r>
            <a:r>
              <a:rPr lang="en-US" sz="1600" dirty="0" err="1">
                <a:solidFill>
                  <a:srgbClr val="002060"/>
                </a:solidFill>
                <a:cs typeface="Times New Roman" pitchFamily="18" charset="0"/>
              </a:rPr>
              <a:t>Shirey</a:t>
            </a:r>
            <a:r>
              <a:rPr lang="el-GR" sz="1600" dirty="0">
                <a:solidFill>
                  <a:srgbClr val="002060"/>
                </a:solidFill>
                <a:cs typeface="Times New Roman" pitchFamily="18" charset="0"/>
              </a:rPr>
              <a:t>,2017), </a:t>
            </a:r>
            <a:r>
              <a:rPr lang="el-GR" sz="1600" dirty="0" smtClean="0">
                <a:solidFill>
                  <a:srgbClr val="002060"/>
                </a:solidFill>
                <a:cs typeface="Times New Roman" pitchFamily="18" charset="0"/>
              </a:rPr>
              <a:t>(ορισμένες φορές αναφέρονται ως «μεγάλες ιδέες»/</a:t>
            </a:r>
            <a:r>
              <a:rPr lang="en-US" sz="1600" dirty="0" smtClean="0">
                <a:solidFill>
                  <a:srgbClr val="002060"/>
                </a:solidFill>
                <a:cs typeface="Times New Roman" pitchFamily="18" charset="0"/>
              </a:rPr>
              <a:t>big ideas)</a:t>
            </a:r>
          </a:p>
          <a:p>
            <a:pPr algn="l">
              <a:defRPr/>
            </a:pPr>
            <a:r>
              <a:rPr lang="el-GR" sz="1600" dirty="0" smtClean="0">
                <a:solidFill>
                  <a:srgbClr val="002060"/>
                </a:solidFill>
                <a:cs typeface="Times New Roman" pitchFamily="18" charset="0"/>
              </a:rPr>
              <a:t>οποίες </a:t>
            </a:r>
            <a:r>
              <a:rPr lang="el-GR" sz="1600" dirty="0">
                <a:solidFill>
                  <a:srgbClr val="002060"/>
                </a:solidFill>
                <a:cs typeface="Times New Roman" pitchFamily="18" charset="0"/>
              </a:rPr>
              <a:t>προκαλούν το ερευνητικό ενδιαφέρον για την σύνδεση της «Παιδαγωγικής των Μηχανικών» με το STEM.</a:t>
            </a:r>
          </a:p>
          <a:p>
            <a:pPr algn="l">
              <a:defRPr/>
            </a:pPr>
            <a:endParaRPr lang="el-GR" sz="1600" dirty="0">
              <a:solidFill>
                <a:srgbClr val="002060"/>
              </a:solidFill>
              <a:latin typeface="Times New Roman" pitchFamily="18" charset="0"/>
              <a:cs typeface="Times New Roman" pitchFamily="18" charset="0"/>
            </a:endParaRPr>
          </a:p>
          <a:p>
            <a:pPr algn="l">
              <a:defRPr/>
            </a:pPr>
            <a:r>
              <a:rPr lang="en-US" sz="1200" dirty="0">
                <a:solidFill>
                  <a:srgbClr val="0070C0"/>
                </a:solidFill>
                <a:latin typeface="Times New Roman" pitchFamily="18" charset="0"/>
                <a:cs typeface="Times New Roman" pitchFamily="18" charset="0"/>
              </a:rPr>
              <a:t>Shirey, K. (2017). </a:t>
            </a:r>
            <a:r>
              <a:rPr lang="en-US" sz="1200" i="1" dirty="0">
                <a:solidFill>
                  <a:srgbClr val="0070C0"/>
                </a:solidFill>
                <a:latin typeface="Times New Roman" pitchFamily="18" charset="0"/>
                <a:cs typeface="Times New Roman" pitchFamily="18" charset="0"/>
              </a:rPr>
              <a:t>Teacher Productive Resources for Engineering Design Integration in High School Physics Instruction (Fundamental). </a:t>
            </a:r>
            <a:r>
              <a:rPr lang="en-US" sz="1200" dirty="0">
                <a:solidFill>
                  <a:srgbClr val="0070C0"/>
                </a:solidFill>
                <a:latin typeface="Times New Roman" pitchFamily="18" charset="0"/>
                <a:cs typeface="Times New Roman" pitchFamily="18" charset="0"/>
              </a:rPr>
              <a:t>In: Proceedings of the 2017 ASEE Annual Conference, Columbus, OH, June 2017</a:t>
            </a:r>
            <a:endParaRPr lang="el-GR" sz="1200" dirty="0">
              <a:solidFill>
                <a:srgbClr val="0070C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ctrTitle"/>
          </p:nvPr>
        </p:nvSpPr>
        <p:spPr>
          <a:xfrm>
            <a:off x="912813" y="222250"/>
            <a:ext cx="7843837" cy="1728788"/>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Η Επιστημολογία των Μηχανικών</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Οι διαστάσεις για την Σχολική Εκπαίδευση </a:t>
            </a:r>
            <a:r>
              <a:rPr lang="en-US" altLang="el-GR" sz="2400" b="1" smtClean="0">
                <a:solidFill>
                  <a:srgbClr val="002060"/>
                </a:solidFill>
                <a:latin typeface="Times New Roman" panose="02020603050405020304" pitchFamily="18" charset="0"/>
                <a:cs typeface="Times New Roman" panose="02020603050405020304" pitchFamily="18" charset="0"/>
              </a:rPr>
              <a:t>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47763" y="15065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357313" y="1643063"/>
            <a:ext cx="7424737" cy="3527425"/>
          </a:xfrm>
        </p:spPr>
        <p:txBody>
          <a:bodyPr/>
          <a:lstStyle/>
          <a:p>
            <a:pPr algn="l">
              <a:defRPr/>
            </a:pPr>
            <a:r>
              <a:rPr lang="el-GR" sz="1400" dirty="0">
                <a:solidFill>
                  <a:srgbClr val="002060"/>
                </a:solidFill>
                <a:latin typeface="Times New Roman" pitchFamily="18" charset="0"/>
                <a:cs typeface="Times New Roman" pitchFamily="18" charset="0"/>
              </a:rPr>
              <a:t> </a:t>
            </a:r>
          </a:p>
          <a:p>
            <a:pPr algn="l">
              <a:defRPr/>
            </a:pPr>
            <a:r>
              <a:rPr lang="el-GR" sz="1600" b="1" dirty="0">
                <a:solidFill>
                  <a:srgbClr val="002060"/>
                </a:solidFill>
                <a:latin typeface="Times New Roman" pitchFamily="18" charset="0"/>
                <a:cs typeface="Times New Roman" pitchFamily="18" charset="0"/>
              </a:rPr>
              <a:t> </a:t>
            </a:r>
            <a:endParaRPr lang="el-GR" sz="1600" dirty="0">
              <a:solidFill>
                <a:srgbClr val="002060"/>
              </a:solidFill>
              <a:latin typeface="Times New Roman" pitchFamily="18" charset="0"/>
              <a:cs typeface="Times New Roman" pitchFamily="18" charset="0"/>
            </a:endParaRPr>
          </a:p>
          <a:p>
            <a:pPr algn="l">
              <a:defRPr/>
            </a:pPr>
            <a:r>
              <a:rPr lang="en-US" sz="1600" dirty="0">
                <a:solidFill>
                  <a:srgbClr val="002060"/>
                </a:solidFill>
                <a:latin typeface="Times New Roman" pitchFamily="18" charset="0"/>
                <a:cs typeface="Times New Roman" pitchFamily="18" charset="0"/>
              </a:rPr>
              <a:t> </a:t>
            </a:r>
            <a:endParaRPr lang="el-GR" sz="1200" dirty="0">
              <a:solidFill>
                <a:srgbClr val="0070C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dirty="0"/>
          </a:p>
        </p:txBody>
      </p:sp>
      <p:pic>
        <p:nvPicPr>
          <p:cNvPr id="56327" name="Εικόνα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951038"/>
            <a:ext cx="6480175" cy="490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ctrTitle"/>
          </p:nvPr>
        </p:nvSpPr>
        <p:spPr>
          <a:xfrm>
            <a:off x="912813" y="222250"/>
            <a:ext cx="7843837" cy="1728788"/>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Η Επιστημολογία των Μηχανικών </a:t>
            </a:r>
            <a:r>
              <a:rPr lang="en-US" altLang="el-GR" sz="2400" b="1" smtClean="0">
                <a:solidFill>
                  <a:srgbClr val="002060"/>
                </a:solidFill>
                <a:latin typeface="Times New Roman" panose="02020603050405020304" pitchFamily="18" charset="0"/>
                <a:cs typeface="Times New Roman" panose="02020603050405020304" pitchFamily="18" charset="0"/>
              </a:rPr>
              <a:t>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57163" y="430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5" name="Rectangle 5"/>
          <p:cNvSpPr/>
          <p:nvPr/>
        </p:nvSpPr>
        <p:spPr>
          <a:xfrm>
            <a:off x="1120775" y="1087438"/>
            <a:ext cx="763270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latin typeface="Times New Roman" pitchFamily="18" charset="0"/>
              <a:cs typeface="Times New Roman" pitchFamily="18" charset="0"/>
            </a:endParaRPr>
          </a:p>
        </p:txBody>
      </p:sp>
      <p:sp>
        <p:nvSpPr>
          <p:cNvPr id="6" name="Rectangle 4"/>
          <p:cNvSpPr/>
          <p:nvPr/>
        </p:nvSpPr>
        <p:spPr>
          <a:xfrm>
            <a:off x="157163" y="1471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2" name="Υπότιτλος 1"/>
          <p:cNvSpPr>
            <a:spLocks noGrp="1"/>
          </p:cNvSpPr>
          <p:nvPr>
            <p:ph type="subTitle" idx="1"/>
          </p:nvPr>
        </p:nvSpPr>
        <p:spPr>
          <a:xfrm>
            <a:off x="1357313" y="1643063"/>
            <a:ext cx="7424737" cy="3527425"/>
          </a:xfrm>
        </p:spPr>
        <p:txBody>
          <a:bodyPr/>
          <a:lstStyle/>
          <a:p>
            <a:pPr algn="l">
              <a:defRPr/>
            </a:pPr>
            <a:r>
              <a:rPr lang="el-GR" sz="1400" dirty="0">
                <a:solidFill>
                  <a:srgbClr val="002060"/>
                </a:solidFill>
                <a:latin typeface="Times New Roman" pitchFamily="18" charset="0"/>
                <a:cs typeface="Times New Roman" pitchFamily="18" charset="0"/>
              </a:rPr>
              <a:t> </a:t>
            </a:r>
          </a:p>
          <a:p>
            <a:pPr algn="l">
              <a:defRPr/>
            </a:pPr>
            <a:r>
              <a:rPr lang="el-GR" sz="1600" b="1" dirty="0">
                <a:solidFill>
                  <a:srgbClr val="002060"/>
                </a:solidFill>
                <a:latin typeface="Times New Roman" pitchFamily="18" charset="0"/>
                <a:cs typeface="Times New Roman" pitchFamily="18" charset="0"/>
              </a:rPr>
              <a:t> </a:t>
            </a:r>
            <a:endParaRPr lang="el-GR" sz="1600" dirty="0">
              <a:solidFill>
                <a:srgbClr val="002060"/>
              </a:solidFill>
              <a:latin typeface="Times New Roman" pitchFamily="18" charset="0"/>
              <a:cs typeface="Times New Roman" pitchFamily="18" charset="0"/>
            </a:endParaRPr>
          </a:p>
          <a:p>
            <a:pPr algn="l">
              <a:defRPr/>
            </a:pPr>
            <a:r>
              <a:rPr lang="en-US" sz="1600" dirty="0">
                <a:solidFill>
                  <a:srgbClr val="002060"/>
                </a:solidFill>
                <a:latin typeface="Times New Roman" pitchFamily="18" charset="0"/>
                <a:cs typeface="Times New Roman" pitchFamily="18" charset="0"/>
              </a:rPr>
              <a:t> </a:t>
            </a:r>
            <a:endParaRPr lang="el-GR" sz="1200" dirty="0">
              <a:solidFill>
                <a:srgbClr val="0070C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sz="1600" dirty="0">
              <a:solidFill>
                <a:srgbClr val="002060"/>
              </a:solidFill>
              <a:latin typeface="Times New Roman" pitchFamily="18" charset="0"/>
              <a:cs typeface="Times New Roman" pitchFamily="18" charset="0"/>
            </a:endParaRPr>
          </a:p>
          <a:p>
            <a:pPr algn="l">
              <a:defRPr/>
            </a:pPr>
            <a:endParaRPr lang="el-GR" dirty="0"/>
          </a:p>
        </p:txBody>
      </p:sp>
      <p:pic>
        <p:nvPicPr>
          <p:cNvPr id="57351" name="Εικόνα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5888" y="1331913"/>
            <a:ext cx="7102475" cy="568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bject 2"/>
          <p:cNvSpPr>
            <a:spLocks/>
          </p:cNvSpPr>
          <p:nvPr/>
        </p:nvSpPr>
        <p:spPr bwMode="auto">
          <a:xfrm>
            <a:off x="900113" y="1389063"/>
            <a:ext cx="7954962" cy="142875"/>
          </a:xfrm>
          <a:custGeom>
            <a:avLst/>
            <a:gdLst>
              <a:gd name="T0" fmla="*/ 0 w 7955280"/>
              <a:gd name="T1" fmla="*/ 83764 h 143510"/>
              <a:gd name="T2" fmla="*/ 7916808 w 7955280"/>
              <a:gd name="T3" fmla="*/ 83764 h 143510"/>
              <a:gd name="T4" fmla="*/ 7916808 w 7955280"/>
              <a:gd name="T5" fmla="*/ 0 h 143510"/>
              <a:gd name="T6" fmla="*/ 0 w 7955280"/>
              <a:gd name="T7" fmla="*/ 0 h 143510"/>
              <a:gd name="T8" fmla="*/ 0 w 7955280"/>
              <a:gd name="T9" fmla="*/ 83764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58371" name="object 4"/>
          <p:cNvSpPr>
            <a:spLocks noChangeArrowheads="1"/>
          </p:cNvSpPr>
          <p:nvPr/>
        </p:nvSpPr>
        <p:spPr bwMode="auto">
          <a:xfrm>
            <a:off x="122238" y="23971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8372" name="object 6"/>
          <p:cNvSpPr>
            <a:spLocks noChangeArrowheads="1"/>
          </p:cNvSpPr>
          <p:nvPr/>
        </p:nvSpPr>
        <p:spPr bwMode="auto">
          <a:xfrm>
            <a:off x="122238" y="16525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8373" name="Ορθογώνιο 3"/>
          <p:cNvSpPr>
            <a:spLocks noChangeArrowheads="1"/>
          </p:cNvSpPr>
          <p:nvPr/>
        </p:nvSpPr>
        <p:spPr bwMode="auto">
          <a:xfrm>
            <a:off x="1044575" y="1643063"/>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58374"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8375" name="Ορθογώνιο 2"/>
          <p:cNvSpPr>
            <a:spLocks noChangeArrowheads="1"/>
          </p:cNvSpPr>
          <p:nvPr/>
        </p:nvSpPr>
        <p:spPr bwMode="auto">
          <a:xfrm>
            <a:off x="900113" y="2322513"/>
            <a:ext cx="7343775"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400" i="1">
              <a:solidFill>
                <a:srgbClr val="002060"/>
              </a:solidFill>
              <a:latin typeface="Times New Roman" panose="02020603050405020304" pitchFamily="18" charset="0"/>
              <a:cs typeface="Times New Roman" panose="02020603050405020304" pitchFamily="18" charset="0"/>
            </a:endParaRPr>
          </a:p>
          <a:p>
            <a:endParaRPr lang="en-US" altLang="el-GR" sz="1800"/>
          </a:p>
          <a:p>
            <a:endParaRPr lang="en-US" altLang="el-GR" sz="1800"/>
          </a:p>
          <a:p>
            <a:endParaRPr lang="el-GR" altLang="el-GR" sz="1800"/>
          </a:p>
        </p:txBody>
      </p:sp>
      <p:sp>
        <p:nvSpPr>
          <p:cNvPr id="58376" name="Ορθογώνιο 5"/>
          <p:cNvSpPr>
            <a:spLocks noChangeArrowheads="1"/>
          </p:cNvSpPr>
          <p:nvPr/>
        </p:nvSpPr>
        <p:spPr bwMode="auto">
          <a:xfrm>
            <a:off x="1011238" y="1765300"/>
            <a:ext cx="72326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n-US" altLang="el-GR" sz="16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FF0000"/>
              </a:solidFill>
              <a:latin typeface="Times New Roman" panose="02020603050405020304" pitchFamily="18" charset="0"/>
              <a:cs typeface="Calibri" panose="020F0502020204030204" pitchFamily="34" charset="0"/>
            </a:endParaRPr>
          </a:p>
          <a:p>
            <a:pPr>
              <a:lnSpc>
                <a:spcPct val="115000"/>
              </a:lnSpc>
              <a:spcBef>
                <a:spcPct val="0"/>
              </a:spcBef>
              <a:spcAft>
                <a:spcPts val="1000"/>
              </a:spcAft>
              <a:buFontTx/>
              <a:buNone/>
            </a:pPr>
            <a:r>
              <a:rPr lang="el-GR" altLang="el-GR" sz="1000">
                <a:cs typeface="Calibri" panose="020F0502020204030204" pitchFamily="34" charset="0"/>
              </a:rPr>
              <a:t> </a:t>
            </a:r>
            <a:r>
              <a:rPr lang="el-GR" altLang="el-GR" sz="1600">
                <a:cs typeface="Calibri" panose="020F0502020204030204" pitchFamily="34" charset="0"/>
              </a:rPr>
              <a:t> </a:t>
            </a:r>
            <a:endParaRPr lang="el-GR" altLang="el-GR" sz="1200">
              <a:cs typeface="Calibri" panose="020F0502020204030204" pitchFamily="34" charset="0"/>
            </a:endParaRPr>
          </a:p>
        </p:txBody>
      </p:sp>
      <p:sp>
        <p:nvSpPr>
          <p:cNvPr id="240649" name="Ορθογώνιο 11"/>
          <p:cNvSpPr>
            <a:spLocks noChangeArrowheads="1"/>
          </p:cNvSpPr>
          <p:nvPr/>
        </p:nvSpPr>
        <p:spPr bwMode="auto">
          <a:xfrm>
            <a:off x="1411288" y="1319213"/>
            <a:ext cx="6507162" cy="7310437"/>
          </a:xfrm>
          <a:prstGeom prst="rect">
            <a:avLst/>
          </a:prstGeom>
          <a:noFill/>
          <a:ln w="9525">
            <a:noFill/>
            <a:miter lim="800000"/>
            <a:headEnd/>
            <a:tailEnd/>
          </a:ln>
        </p:spPr>
        <p:txBody>
          <a:bodyPr>
            <a:spAutoFit/>
          </a:bodyPr>
          <a:lstStyle/>
          <a:p>
            <a:pPr>
              <a:defRPr/>
            </a:pPr>
            <a:r>
              <a:rPr lang="en-US" altLang="el-GR" dirty="0">
                <a:solidFill>
                  <a:srgbClr val="002060"/>
                </a:solidFill>
                <a:latin typeface="Times New Roman" pitchFamily="18" charset="0"/>
                <a:cs typeface="Times New Roman" pitchFamily="18" charset="0"/>
              </a:rPr>
              <a:t>	</a:t>
            </a:r>
          </a:p>
          <a:p>
            <a:pPr eaLnBrk="1" hangingPunct="1">
              <a:defRPr/>
            </a:pPr>
            <a:r>
              <a:rPr lang="el-GR" altLang="el-GR" b="1" dirty="0">
                <a:solidFill>
                  <a:srgbClr val="002060"/>
                </a:solidFill>
                <a:latin typeface="+mn-lt"/>
                <a:cs typeface="Times New Roman" pitchFamily="18" charset="0"/>
              </a:rPr>
              <a:t>Τα Γνωστικά αντικείμενα του </a:t>
            </a:r>
            <a:r>
              <a:rPr lang="en-US" altLang="el-GR" b="1" dirty="0">
                <a:solidFill>
                  <a:srgbClr val="002060"/>
                </a:solidFill>
                <a:latin typeface="+mn-lt"/>
                <a:cs typeface="Times New Roman" pitchFamily="18" charset="0"/>
              </a:rPr>
              <a:t>STEM</a:t>
            </a:r>
            <a:r>
              <a:rPr lang="el-GR" altLang="el-GR" b="1" dirty="0">
                <a:solidFill>
                  <a:srgbClr val="002060"/>
                </a:solidFill>
                <a:latin typeface="+mn-lt"/>
                <a:cs typeface="Times New Roman" pitchFamily="18" charset="0"/>
              </a:rPr>
              <a:t>-  Η Επιστημολογία των Μηχανικών(</a:t>
            </a:r>
            <a:r>
              <a:rPr lang="en-US" altLang="el-GR" b="1" dirty="0">
                <a:solidFill>
                  <a:srgbClr val="002060"/>
                </a:solidFill>
                <a:latin typeface="+mn-lt"/>
                <a:cs typeface="Times New Roman" pitchFamily="18" charset="0"/>
              </a:rPr>
              <a:t>Engineering Epistemology</a:t>
            </a:r>
            <a:r>
              <a:rPr lang="el-GR" altLang="el-GR" b="1" dirty="0">
                <a:solidFill>
                  <a:srgbClr val="002060"/>
                </a:solidFill>
                <a:latin typeface="+mn-lt"/>
                <a:cs typeface="Times New Roman" pitchFamily="18" charset="0"/>
              </a:rPr>
              <a:t>)</a:t>
            </a:r>
          </a:p>
          <a:p>
            <a:pPr eaLnBrk="1" hangingPunct="1">
              <a:defRPr/>
            </a:pPr>
            <a:r>
              <a:rPr lang="el-GR" altLang="el-GR" b="1" dirty="0">
                <a:solidFill>
                  <a:srgbClr val="002060"/>
                </a:solidFill>
                <a:latin typeface="+mn-lt"/>
                <a:cs typeface="Times New Roman" pitchFamily="18" charset="0"/>
              </a:rPr>
              <a:t> </a:t>
            </a:r>
            <a:r>
              <a:rPr lang="el-GR" altLang="el-GR" b="1" u="sng" dirty="0">
                <a:solidFill>
                  <a:srgbClr val="002060"/>
                </a:solidFill>
                <a:latin typeface="+mn-lt"/>
                <a:cs typeface="Times New Roman" pitchFamily="18" charset="0"/>
              </a:rPr>
              <a:t>Οι Πρακτικές, οι Εγκάρσιες Ιδέες/έννοιες(Μεγάλες Ιδέες) και οι Σημαντικές Ιδέες Υποβάθρου</a:t>
            </a:r>
            <a:r>
              <a:rPr lang="el-GR" altLang="el-GR" b="1" dirty="0">
                <a:solidFill>
                  <a:srgbClr val="002060"/>
                </a:solidFill>
                <a:latin typeface="+mn-lt"/>
                <a:cs typeface="Times New Roman" pitchFamily="18" charset="0"/>
              </a:rPr>
              <a:t> </a:t>
            </a:r>
            <a:endParaRPr lang="en-US" altLang="el-GR" b="1" dirty="0">
              <a:solidFill>
                <a:srgbClr val="002060"/>
              </a:solidFill>
              <a:latin typeface="+mn-lt"/>
              <a:cs typeface="Times New Roman" pitchFamily="18" charset="0"/>
            </a:endParaRPr>
          </a:p>
          <a:p>
            <a:pPr eaLnBrk="1" hangingPunct="1">
              <a:defRPr/>
            </a:pPr>
            <a:r>
              <a:rPr lang="el-GR" altLang="el-GR" b="1" dirty="0">
                <a:solidFill>
                  <a:srgbClr val="002060"/>
                </a:solidFill>
                <a:latin typeface="+mn-lt"/>
                <a:cs typeface="Times New Roman" pitchFamily="18" charset="0"/>
              </a:rPr>
              <a:t>Σύμφωνα με την NRC (2012a,b) οι επτά  </a:t>
            </a:r>
            <a:r>
              <a:rPr lang="el-GR" altLang="el-GR" b="1" dirty="0">
                <a:solidFill>
                  <a:srgbClr val="FF0000"/>
                </a:solidFill>
                <a:latin typeface="+mn-lt"/>
                <a:cs typeface="Times New Roman" pitchFamily="18" charset="0"/>
              </a:rPr>
              <a:t>εγκάρσιες/διεπιστημονικές/επικαλυπτόμενες/μεγάλες έννοιες(ιδέες) </a:t>
            </a:r>
            <a:r>
              <a:rPr lang="el-GR" altLang="el-GR" b="1" dirty="0">
                <a:solidFill>
                  <a:srgbClr val="002060"/>
                </a:solidFill>
                <a:latin typeface="+mn-lt"/>
                <a:cs typeface="Times New Roman" pitchFamily="18" charset="0"/>
              </a:rPr>
              <a:t>για τις Επιστήμες και την Μηχανική, είναι οι :</a:t>
            </a:r>
            <a:endParaRPr lang="el-GR" altLang="el-GR" dirty="0">
              <a:solidFill>
                <a:srgbClr val="002060"/>
              </a:solidFill>
              <a:latin typeface="+mn-lt"/>
              <a:cs typeface="Times New Roman" pitchFamily="18" charset="0"/>
            </a:endParaRPr>
          </a:p>
          <a:p>
            <a:pPr eaLnBrk="1" hangingPunct="1">
              <a:defRPr/>
            </a:pPr>
            <a:r>
              <a:rPr lang="el-GR" altLang="el-GR" b="1" dirty="0">
                <a:solidFill>
                  <a:srgbClr val="002060"/>
                </a:solidFill>
                <a:latin typeface="+mn-lt"/>
                <a:cs typeface="Times New Roman" pitchFamily="18" charset="0"/>
              </a:rPr>
              <a:t>1</a:t>
            </a:r>
            <a:r>
              <a:rPr lang="el-GR" altLang="el-GR" dirty="0">
                <a:solidFill>
                  <a:srgbClr val="002060"/>
                </a:solidFill>
                <a:latin typeface="+mn-lt"/>
                <a:cs typeface="Times New Roman" pitchFamily="18" charset="0"/>
              </a:rPr>
              <a:t>)	</a:t>
            </a:r>
            <a:r>
              <a:rPr lang="el-GR" altLang="el-GR" b="1" dirty="0">
                <a:solidFill>
                  <a:srgbClr val="002060"/>
                </a:solidFill>
                <a:latin typeface="+mn-lt"/>
                <a:cs typeface="Times New Roman" pitchFamily="18" charset="0"/>
              </a:rPr>
              <a:t>μοτίβα/</a:t>
            </a:r>
            <a:r>
              <a:rPr lang="el-GR" altLang="el-GR" b="1" dirty="0" err="1">
                <a:solidFill>
                  <a:srgbClr val="002060"/>
                </a:solidFill>
                <a:latin typeface="+mn-lt"/>
                <a:cs typeface="Times New Roman" pitchFamily="18" charset="0"/>
              </a:rPr>
              <a:t>pattern</a:t>
            </a:r>
            <a:r>
              <a:rPr lang="el-GR" altLang="el-GR" b="1" dirty="0">
                <a:solidFill>
                  <a:srgbClr val="002060"/>
                </a:solidFill>
                <a:latin typeface="+mn-lt"/>
                <a:cs typeface="Times New Roman" pitchFamily="18" charset="0"/>
              </a:rPr>
              <a:t>:</a:t>
            </a:r>
          </a:p>
          <a:p>
            <a:pPr eaLnBrk="1" hangingPunct="1">
              <a:defRPr/>
            </a:pPr>
            <a:r>
              <a:rPr lang="el-GR" altLang="el-GR" b="1" dirty="0">
                <a:solidFill>
                  <a:srgbClr val="002060"/>
                </a:solidFill>
                <a:latin typeface="+mn-lt"/>
                <a:cs typeface="Times New Roman" pitchFamily="18" charset="0"/>
              </a:rPr>
              <a:t>2)	αιτία-αποτέλεσμα, μηχανισμός και εξήγηση: </a:t>
            </a:r>
          </a:p>
          <a:p>
            <a:pPr eaLnBrk="1" hangingPunct="1">
              <a:defRPr/>
            </a:pPr>
            <a:r>
              <a:rPr lang="el-GR" altLang="el-GR" b="1" dirty="0">
                <a:solidFill>
                  <a:srgbClr val="002060"/>
                </a:solidFill>
                <a:latin typeface="+mn-lt"/>
                <a:cs typeface="Times New Roman" pitchFamily="18" charset="0"/>
              </a:rPr>
              <a:t>3)	κλίμακες, αναλογίες και ποσότητες:</a:t>
            </a:r>
          </a:p>
          <a:p>
            <a:pPr eaLnBrk="1" hangingPunct="1">
              <a:defRPr/>
            </a:pPr>
            <a:r>
              <a:rPr lang="el-GR" altLang="el-GR" b="1" dirty="0">
                <a:solidFill>
                  <a:srgbClr val="002060"/>
                </a:solidFill>
                <a:latin typeface="+mn-lt"/>
                <a:cs typeface="Times New Roman" pitchFamily="18" charset="0"/>
              </a:rPr>
              <a:t>4)	συστήματα και συστήματα μοντέλων :</a:t>
            </a:r>
          </a:p>
          <a:p>
            <a:pPr eaLnBrk="1" hangingPunct="1">
              <a:defRPr/>
            </a:pPr>
            <a:r>
              <a:rPr lang="el-GR" altLang="el-GR" b="1" dirty="0">
                <a:solidFill>
                  <a:srgbClr val="002060"/>
                </a:solidFill>
                <a:latin typeface="+mn-lt"/>
                <a:cs typeface="Times New Roman" pitchFamily="18" charset="0"/>
              </a:rPr>
              <a:t>5)	ενέργεια και ύλη :ροές, κύκλοι και διατήρηση</a:t>
            </a:r>
          </a:p>
          <a:p>
            <a:pPr eaLnBrk="1" hangingPunct="1">
              <a:defRPr/>
            </a:pPr>
            <a:r>
              <a:rPr lang="el-GR" altLang="el-GR" b="1" dirty="0">
                <a:solidFill>
                  <a:srgbClr val="002060"/>
                </a:solidFill>
                <a:latin typeface="+mn-lt"/>
                <a:cs typeface="Times New Roman" pitchFamily="18" charset="0"/>
              </a:rPr>
              <a:t>6)	δομή και λειτουργία:</a:t>
            </a:r>
          </a:p>
          <a:p>
            <a:pPr marL="342900" indent="-342900">
              <a:buFontTx/>
              <a:buAutoNum type="arabicParenR" startAt="7"/>
              <a:defRPr/>
            </a:pPr>
            <a:r>
              <a:rPr lang="el-GR" altLang="el-GR" b="1" dirty="0">
                <a:solidFill>
                  <a:srgbClr val="002060"/>
                </a:solidFill>
                <a:latin typeface="+mn-lt"/>
                <a:cs typeface="Times New Roman" pitchFamily="18" charset="0"/>
              </a:rPr>
              <a:t>         </a:t>
            </a:r>
            <a:r>
              <a:rPr lang="en-US" altLang="el-GR" b="1" dirty="0">
                <a:solidFill>
                  <a:srgbClr val="002060"/>
                </a:solidFill>
                <a:latin typeface="+mn-lt"/>
                <a:cs typeface="Times New Roman" pitchFamily="18" charset="0"/>
              </a:rPr>
              <a:t> </a:t>
            </a:r>
            <a:r>
              <a:rPr lang="el-GR" altLang="el-GR" b="1" dirty="0">
                <a:solidFill>
                  <a:srgbClr val="002060"/>
                </a:solidFill>
                <a:latin typeface="+mn-lt"/>
                <a:cs typeface="Times New Roman" pitchFamily="18" charset="0"/>
              </a:rPr>
              <a:t>σταθερότητα και αλλαγή:</a:t>
            </a:r>
            <a:r>
              <a:rPr lang="en-AU" dirty="0">
                <a:latin typeface="+mn-lt"/>
                <a:cs typeface="Arial" charset="0"/>
              </a:rPr>
              <a:t> </a:t>
            </a:r>
          </a:p>
          <a:p>
            <a:pPr marL="342900" indent="-342900">
              <a:buFontTx/>
              <a:buAutoNum type="arabicParenR" startAt="7"/>
              <a:defRPr/>
            </a:pPr>
            <a:endParaRPr lang="en-AU" dirty="0">
              <a:latin typeface="Arial" charset="0"/>
              <a:cs typeface="Arial" charset="0"/>
            </a:endParaRPr>
          </a:p>
          <a:p>
            <a:pPr>
              <a:defRPr/>
            </a:pPr>
            <a:r>
              <a:rPr lang="en-AU" sz="1100" dirty="0">
                <a:solidFill>
                  <a:srgbClr val="002060"/>
                </a:solidFill>
                <a:latin typeface="Times New Roman" pitchFamily="18" charset="0"/>
                <a:cs typeface="Times New Roman" pitchFamily="18" charset="0"/>
              </a:rPr>
              <a:t>National Research Council. (2012a) A framework for K-12 science education: practices, crosscutting concepts, and core ideas. National Academies Press, Washington, DC </a:t>
            </a:r>
            <a:endParaRPr lang="el-GR" sz="1100" b="1" dirty="0">
              <a:solidFill>
                <a:srgbClr val="002060"/>
              </a:solidFill>
              <a:latin typeface="Times New Roman" pitchFamily="18" charset="0"/>
              <a:cs typeface="Times New Roman" pitchFamily="18" charset="0"/>
            </a:endParaRPr>
          </a:p>
          <a:p>
            <a:pPr>
              <a:defRPr/>
            </a:pPr>
            <a:r>
              <a:rPr lang="en-US" sz="1100" dirty="0">
                <a:solidFill>
                  <a:srgbClr val="002060"/>
                </a:solidFill>
                <a:latin typeface="Times New Roman" pitchFamily="18" charset="0"/>
                <a:cs typeface="Times New Roman" pitchFamily="18" charset="0"/>
              </a:rPr>
              <a:t>National Research Council. (2012b) Discipline-based education research: understanding and improving learning in undergraduate science and engineering. National Academies Press, Washington, DC </a:t>
            </a:r>
            <a:endParaRPr lang="el-GR" sz="1100" b="1" dirty="0">
              <a:solidFill>
                <a:srgbClr val="002060"/>
              </a:solidFill>
              <a:latin typeface="Times New Roman" pitchFamily="18" charset="0"/>
              <a:cs typeface="Times New Roman" pitchFamily="18" charset="0"/>
            </a:endParaRPr>
          </a:p>
          <a:p>
            <a:pPr eaLnBrk="1" hangingPunct="1">
              <a:defRPr/>
            </a:pPr>
            <a:endParaRPr lang="el-GR" altLang="el-GR" sz="1100" b="1" dirty="0">
              <a:solidFill>
                <a:srgbClr val="002060"/>
              </a:solidFill>
              <a:latin typeface="Times New Roman" pitchFamily="18" charset="0"/>
              <a:cs typeface="Times New Roman" pitchFamily="18" charset="0"/>
            </a:endParaRPr>
          </a:p>
          <a:p>
            <a:pPr eaLnBrk="1" hangingPunct="1">
              <a:defRPr/>
            </a:pPr>
            <a:endParaRPr lang="el-GR" altLang="el-GR" b="1" u="sng" dirty="0">
              <a:solidFill>
                <a:srgbClr val="FF0000"/>
              </a:solidFill>
              <a:latin typeface="Times New Roman" pitchFamily="18" charset="0"/>
              <a:cs typeface="Times New Roman" pitchFamily="18" charset="0"/>
            </a:endParaRPr>
          </a:p>
          <a:p>
            <a:pPr eaLnBrk="1" hangingPunct="1">
              <a:defRPr/>
            </a:pPr>
            <a:r>
              <a:rPr lang="en-US" altLang="el-GR" dirty="0">
                <a:solidFill>
                  <a:srgbClr val="002060"/>
                </a:solidFill>
                <a:latin typeface="Times New Roman" pitchFamily="18" charset="0"/>
                <a:cs typeface="Times New Roman" pitchFamily="18" charset="0"/>
              </a:rPr>
              <a:t> </a:t>
            </a:r>
            <a:endParaRPr lang="el-GR" altLang="el-GR" b="1" dirty="0">
              <a:solidFill>
                <a:srgbClr val="002060"/>
              </a:solidFill>
              <a:latin typeface="Times New Roman" pitchFamily="18" charset="0"/>
              <a:cs typeface="Times New Roman" pitchFamily="18" charset="0"/>
            </a:endParaRPr>
          </a:p>
          <a:p>
            <a:pPr eaLnBrk="1" hangingPunct="1">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r>
              <a:rPr lang="en-US" altLang="el-GR" b="1" dirty="0">
                <a:solidFill>
                  <a:srgbClr val="FF0000"/>
                </a:solidFill>
                <a:latin typeface="Times New Roman" pitchFamily="18" charset="0"/>
                <a:cs typeface="Times New Roman" pitchFamily="18" charset="0"/>
              </a:rPr>
              <a:t> </a:t>
            </a:r>
            <a:endParaRPr lang="el-GR" altLang="el-GR" sz="1100" dirty="0">
              <a:solidFill>
                <a:srgbClr val="FF0000"/>
              </a:solidFill>
              <a:latin typeface="Times New Roman" pitchFamily="18" charset="0"/>
              <a:cs typeface="Times New Roman" pitchFamily="18" charset="0"/>
            </a:endParaRPr>
          </a:p>
        </p:txBody>
      </p:sp>
      <p:sp>
        <p:nvSpPr>
          <p:cNvPr id="12" name="Rectangle 6"/>
          <p:cNvSpPr>
            <a:spLocks noChangeArrowheads="1"/>
          </p:cNvSpPr>
          <p:nvPr/>
        </p:nvSpPr>
        <p:spPr bwMode="auto">
          <a:xfrm>
            <a:off x="1928813" y="142875"/>
            <a:ext cx="5429250" cy="1058863"/>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spcAft>
                <a:spcPts val="1000"/>
              </a:spcAft>
              <a:buFontTx/>
              <a:buNone/>
            </a:pPr>
            <a:r>
              <a:rPr lang="el-GR" altLang="el-GR" sz="1800" b="1">
                <a:solidFill>
                  <a:srgbClr val="FFFF00"/>
                </a:solidFill>
                <a:latin typeface="Times New Roman" panose="02020603050405020304" pitchFamily="18" charset="0"/>
              </a:rPr>
              <a:t>Τα γνωστικά αντικείμενα του </a:t>
            </a:r>
            <a:r>
              <a:rPr lang="en-US" altLang="el-GR" sz="1800" b="1">
                <a:solidFill>
                  <a:srgbClr val="FFFF00"/>
                </a:solidFill>
                <a:latin typeface="Times New Roman" panose="02020603050405020304" pitchFamily="18" charset="0"/>
              </a:rPr>
              <a:t>STEM. </a:t>
            </a:r>
            <a:r>
              <a:rPr lang="el-GR" altLang="el-GR" sz="1800" b="1">
                <a:solidFill>
                  <a:srgbClr val="FFFF00"/>
                </a:solidFill>
                <a:latin typeface="Times New Roman" panose="02020603050405020304" pitchFamily="18" charset="0"/>
              </a:rPr>
              <a:t>Η Επιστημολογία της Μηχανικής»</a:t>
            </a:r>
            <a:r>
              <a:rPr lang="en-US" altLang="el-GR" sz="1800" b="1">
                <a:solidFill>
                  <a:srgbClr val="FFFF00"/>
                </a:solidFill>
                <a:latin typeface="Times New Roman" panose="02020603050405020304" pitchFamily="18" charset="0"/>
              </a:rPr>
              <a:t>-</a:t>
            </a:r>
            <a:r>
              <a:rPr lang="el-GR" altLang="el-GR" sz="1800" b="1">
                <a:solidFill>
                  <a:srgbClr val="FFFF00"/>
                </a:solidFill>
                <a:latin typeface="Times New Roman" panose="02020603050405020304" pitchFamily="18" charset="0"/>
              </a:rPr>
              <a:t>Παιδαγωγική της Μηχανικής</a:t>
            </a:r>
            <a:endParaRPr lang="en-US" altLang="el-GR" sz="1800" b="1">
              <a:solidFill>
                <a:srgbClr val="FFFF00"/>
              </a:solidFill>
              <a:latin typeface="Times New Roman" panose="02020603050405020304" pitchFamily="18" charset="0"/>
            </a:endParaRPr>
          </a:p>
        </p:txBody>
      </p:sp>
      <p:sp>
        <p:nvSpPr>
          <p:cNvPr id="58379" name="10 - Ορθογώνιο"/>
          <p:cNvSpPr>
            <a:spLocks noChangeArrowheads="1"/>
          </p:cNvSpPr>
          <p:nvPr/>
        </p:nvSpPr>
        <p:spPr bwMode="auto">
          <a:xfrm>
            <a:off x="928688" y="2571750"/>
            <a:ext cx="7858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a:solidFill>
                  <a:srgbClr val="002060"/>
                </a:solidFill>
                <a:latin typeface="Times New Roman" panose="02020603050405020304" pitchFamily="18" charset="0"/>
                <a:cs typeface="Times New Roman" panose="02020603050405020304" pitchFamily="18" charset="0"/>
              </a:rPr>
              <a:t> </a:t>
            </a:r>
            <a:endParaRPr lang="en-US" altLang="el-GR" sz="120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object 2"/>
          <p:cNvSpPr>
            <a:spLocks/>
          </p:cNvSpPr>
          <p:nvPr/>
        </p:nvSpPr>
        <p:spPr bwMode="auto">
          <a:xfrm>
            <a:off x="831850" y="1265238"/>
            <a:ext cx="7954963" cy="142875"/>
          </a:xfrm>
          <a:custGeom>
            <a:avLst/>
            <a:gdLst>
              <a:gd name="T0" fmla="*/ 0 w 7955280"/>
              <a:gd name="T1" fmla="*/ 83764 h 143510"/>
              <a:gd name="T2" fmla="*/ 7916852 w 7955280"/>
              <a:gd name="T3" fmla="*/ 83764 h 143510"/>
              <a:gd name="T4" fmla="*/ 7916852 w 7955280"/>
              <a:gd name="T5" fmla="*/ 0 h 143510"/>
              <a:gd name="T6" fmla="*/ 0 w 7955280"/>
              <a:gd name="T7" fmla="*/ 0 h 143510"/>
              <a:gd name="T8" fmla="*/ 0 w 7955280"/>
              <a:gd name="T9" fmla="*/ 83764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59395" name="object 4"/>
          <p:cNvSpPr>
            <a:spLocks noChangeArrowheads="1"/>
          </p:cNvSpPr>
          <p:nvPr/>
        </p:nvSpPr>
        <p:spPr bwMode="auto">
          <a:xfrm>
            <a:off x="144463" y="23971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9396" name="object 6"/>
          <p:cNvSpPr>
            <a:spLocks noChangeArrowheads="1"/>
          </p:cNvSpPr>
          <p:nvPr/>
        </p:nvSpPr>
        <p:spPr bwMode="auto">
          <a:xfrm>
            <a:off x="93663" y="141763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9397" name="Ορθογώνιο 3"/>
          <p:cNvSpPr>
            <a:spLocks noChangeArrowheads="1"/>
          </p:cNvSpPr>
          <p:nvPr/>
        </p:nvSpPr>
        <p:spPr bwMode="auto">
          <a:xfrm>
            <a:off x="1044575" y="1643063"/>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59398"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59399" name="Ορθογώνιο 5"/>
          <p:cNvSpPr>
            <a:spLocks noChangeArrowheads="1"/>
          </p:cNvSpPr>
          <p:nvPr/>
        </p:nvSpPr>
        <p:spPr bwMode="auto">
          <a:xfrm>
            <a:off x="1011238" y="1765300"/>
            <a:ext cx="72326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n-US" altLang="el-GR" sz="16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FF0000"/>
              </a:solidFill>
              <a:latin typeface="Times New Roman" panose="02020603050405020304" pitchFamily="18" charset="0"/>
              <a:cs typeface="Calibri" panose="020F0502020204030204" pitchFamily="34" charset="0"/>
            </a:endParaRPr>
          </a:p>
          <a:p>
            <a:pPr>
              <a:lnSpc>
                <a:spcPct val="115000"/>
              </a:lnSpc>
              <a:spcBef>
                <a:spcPct val="0"/>
              </a:spcBef>
              <a:spcAft>
                <a:spcPts val="1000"/>
              </a:spcAft>
              <a:buFontTx/>
              <a:buNone/>
            </a:pPr>
            <a:r>
              <a:rPr lang="el-GR" altLang="el-GR" sz="1000">
                <a:cs typeface="Calibri" panose="020F0502020204030204" pitchFamily="34" charset="0"/>
              </a:rPr>
              <a:t> </a:t>
            </a:r>
            <a:r>
              <a:rPr lang="el-GR" altLang="el-GR" sz="1600">
                <a:cs typeface="Calibri" panose="020F0502020204030204" pitchFamily="34" charset="0"/>
              </a:rPr>
              <a:t> </a:t>
            </a:r>
            <a:endParaRPr lang="el-GR" altLang="el-GR" sz="1200">
              <a:cs typeface="Calibri" panose="020F0502020204030204" pitchFamily="34" charset="0"/>
            </a:endParaRPr>
          </a:p>
        </p:txBody>
      </p:sp>
      <p:sp>
        <p:nvSpPr>
          <p:cNvPr id="240649" name="Ορθογώνιο 11"/>
          <p:cNvSpPr>
            <a:spLocks noChangeArrowheads="1"/>
          </p:cNvSpPr>
          <p:nvPr/>
        </p:nvSpPr>
        <p:spPr bwMode="auto">
          <a:xfrm>
            <a:off x="1319213" y="1336675"/>
            <a:ext cx="6505575" cy="7832725"/>
          </a:xfrm>
          <a:prstGeom prst="rect">
            <a:avLst/>
          </a:prstGeom>
          <a:noFill/>
          <a:ln w="9525">
            <a:noFill/>
            <a:miter lim="800000"/>
            <a:headEnd/>
            <a:tailEnd/>
          </a:ln>
        </p:spPr>
        <p:txBody>
          <a:bodyPr>
            <a:spAutoFit/>
          </a:bodyPr>
          <a:lstStyle/>
          <a:p>
            <a:pPr>
              <a:defRPr/>
            </a:pPr>
            <a:r>
              <a:rPr lang="en-US" altLang="el-GR" dirty="0">
                <a:solidFill>
                  <a:srgbClr val="002060"/>
                </a:solidFill>
                <a:latin typeface="Times New Roman" pitchFamily="18" charset="0"/>
                <a:cs typeface="Times New Roman" pitchFamily="18" charset="0"/>
              </a:rPr>
              <a:t>	</a:t>
            </a:r>
          </a:p>
          <a:p>
            <a:pPr eaLnBrk="1" hangingPunct="1">
              <a:defRPr/>
            </a:pPr>
            <a:r>
              <a:rPr lang="el-GR" altLang="el-GR" sz="1600" b="1" dirty="0">
                <a:solidFill>
                  <a:srgbClr val="FF0000"/>
                </a:solidFill>
                <a:latin typeface="+mn-lt"/>
                <a:cs typeface="Times New Roman" pitchFamily="18" charset="0"/>
              </a:rPr>
              <a:t>Οι επτά εγκάρσιες/διεπιστημονικές/επικαλυπτόμενες/μεγάλες έννοιες(ιδέες) </a:t>
            </a:r>
            <a:r>
              <a:rPr lang="el-GR" altLang="el-GR" sz="1600" b="1" dirty="0">
                <a:solidFill>
                  <a:srgbClr val="002060"/>
                </a:solidFill>
                <a:latin typeface="+mn-lt"/>
                <a:cs typeface="Times New Roman" pitchFamily="18" charset="0"/>
              </a:rPr>
              <a:t>για τις Επιστήμες και την Μηχανική, είναι οι :</a:t>
            </a:r>
            <a:endParaRPr lang="en-US" altLang="el-GR" sz="1600" b="1" dirty="0">
              <a:solidFill>
                <a:srgbClr val="002060"/>
              </a:solidFill>
              <a:latin typeface="+mn-lt"/>
              <a:cs typeface="Times New Roman" pitchFamily="18" charset="0"/>
            </a:endParaRPr>
          </a:p>
          <a:p>
            <a:pPr eaLnBrk="1" hangingPunct="1">
              <a:defRPr/>
            </a:pPr>
            <a:endParaRPr lang="el-GR" altLang="el-GR" sz="1600" b="1" dirty="0">
              <a:solidFill>
                <a:srgbClr val="002060"/>
              </a:solidFill>
              <a:latin typeface="+mn-lt"/>
              <a:cs typeface="Times New Roman" pitchFamily="18" charset="0"/>
            </a:endParaRPr>
          </a:p>
          <a:p>
            <a:pPr eaLnBrk="1" hangingPunct="1">
              <a:defRPr/>
            </a:pPr>
            <a:r>
              <a:rPr lang="el-GR" altLang="el-GR" sz="1600" b="1" dirty="0">
                <a:solidFill>
                  <a:srgbClr val="002060"/>
                </a:solidFill>
                <a:latin typeface="+mn-lt"/>
                <a:cs typeface="Times New Roman" pitchFamily="18" charset="0"/>
              </a:rPr>
              <a:t>Αξιοποίηση </a:t>
            </a:r>
            <a:r>
              <a:rPr lang="el-GR" altLang="el-GR" sz="1600" b="1">
                <a:solidFill>
                  <a:srgbClr val="002060"/>
                </a:solidFill>
                <a:latin typeface="+mn-lt"/>
                <a:cs typeface="Times New Roman" pitchFamily="18" charset="0"/>
              </a:rPr>
              <a:t>της αναφοράς </a:t>
            </a:r>
          </a:p>
          <a:p>
            <a:pPr eaLnBrk="1" hangingPunct="1">
              <a:defRPr/>
            </a:pPr>
            <a:r>
              <a:rPr lang="en-US" altLang="el-GR" sz="1600" b="1">
                <a:solidFill>
                  <a:srgbClr val="002060"/>
                </a:solidFill>
                <a:latin typeface="+mn-lt"/>
                <a:cs typeface="Times New Roman" pitchFamily="18" charset="0"/>
              </a:rPr>
              <a:t>NGSS</a:t>
            </a:r>
            <a:endParaRPr lang="el-GR" altLang="el-GR" sz="1600" b="1" dirty="0">
              <a:solidFill>
                <a:srgbClr val="002060"/>
              </a:solidFill>
              <a:latin typeface="+mn-lt"/>
              <a:cs typeface="Times New Roman" pitchFamily="18" charset="0"/>
            </a:endParaRPr>
          </a:p>
          <a:p>
            <a:pPr eaLnBrk="1" hangingPunct="1">
              <a:defRPr/>
            </a:pPr>
            <a:r>
              <a:rPr lang="en-US" altLang="el-GR" sz="1600" dirty="0">
                <a:solidFill>
                  <a:srgbClr val="002060"/>
                </a:solidFill>
                <a:latin typeface="+mn-lt"/>
                <a:cs typeface="Times New Roman" pitchFamily="18" charset="0"/>
                <a:hlinkClick r:id="rId4"/>
              </a:rPr>
              <a:t>https://www.nationalacademies.org/read/13165/chapter/8#89</a:t>
            </a:r>
            <a:endParaRPr lang="el-GR" altLang="el-GR" sz="1600" dirty="0">
              <a:solidFill>
                <a:srgbClr val="002060"/>
              </a:solidFill>
              <a:latin typeface="+mn-lt"/>
              <a:cs typeface="Times New Roman" pitchFamily="18" charset="0"/>
            </a:endParaRPr>
          </a:p>
          <a:p>
            <a:pPr eaLnBrk="1" hangingPunct="1">
              <a:defRPr/>
            </a:pPr>
            <a:endParaRPr lang="el-GR" altLang="el-GR" sz="1600" dirty="0">
              <a:solidFill>
                <a:srgbClr val="002060"/>
              </a:solidFill>
              <a:latin typeface="+mn-lt"/>
              <a:cs typeface="Times New Roman" pitchFamily="18" charset="0"/>
            </a:endParaRPr>
          </a:p>
          <a:p>
            <a:pPr marL="342900" indent="-342900" eaLnBrk="1" hangingPunct="1">
              <a:buFontTx/>
              <a:buAutoNum type="arabicParenR"/>
              <a:defRPr/>
            </a:pPr>
            <a:r>
              <a:rPr lang="el-GR" altLang="el-GR" sz="1600" b="1" dirty="0">
                <a:solidFill>
                  <a:srgbClr val="FF0000"/>
                </a:solidFill>
                <a:latin typeface="+mn-lt"/>
                <a:cs typeface="Times New Roman" pitchFamily="18" charset="0"/>
              </a:rPr>
              <a:t>Μοτίβα /</a:t>
            </a:r>
            <a:r>
              <a:rPr lang="el-GR" altLang="el-GR" sz="1600" b="1" dirty="0" err="1">
                <a:solidFill>
                  <a:srgbClr val="FF0000"/>
                </a:solidFill>
                <a:latin typeface="+mn-lt"/>
                <a:cs typeface="Times New Roman" pitchFamily="18" charset="0"/>
              </a:rPr>
              <a:t>pattern</a:t>
            </a:r>
            <a:r>
              <a:rPr lang="el-GR" altLang="el-GR" sz="1600" b="1" dirty="0">
                <a:solidFill>
                  <a:srgbClr val="FF0000"/>
                </a:solidFill>
                <a:latin typeface="+mn-lt"/>
                <a:cs typeface="Times New Roman" pitchFamily="18" charset="0"/>
              </a:rPr>
              <a:t>:</a:t>
            </a:r>
            <a:r>
              <a:rPr lang="en-US" altLang="el-GR" sz="1600" b="1" dirty="0">
                <a:solidFill>
                  <a:srgbClr val="FF0000"/>
                </a:solidFill>
                <a:latin typeface="+mn-lt"/>
                <a:cs typeface="Times New Roman" pitchFamily="18" charset="0"/>
              </a:rPr>
              <a:t> </a:t>
            </a:r>
            <a:r>
              <a:rPr lang="el-GR" altLang="el-GR" sz="1600" b="1" dirty="0">
                <a:solidFill>
                  <a:srgbClr val="002060"/>
                </a:solidFill>
                <a:latin typeface="+mn-lt"/>
                <a:cs typeface="Times New Roman" pitchFamily="18" charset="0"/>
              </a:rPr>
              <a:t>Παρατήρηση μοτίβο είτε σε δομές, είτε σε γεγονότα ,είτε σε δεδομένα/αριθμούς ώστε να οδηγηθούν οι εκπαιδευόμενοι σε οργάνωση και κατηγοριοποίηση και να κάνουν υποθέσεις και ερωτήσεις σχετικά με τους παράγοντες που προκαλούν τα μοτίβο </a:t>
            </a:r>
          </a:p>
          <a:p>
            <a:pPr marL="342900" indent="-342900" eaLnBrk="1" hangingPunct="1">
              <a:buFontTx/>
              <a:buAutoNum type="arabicParenR" startAt="2"/>
              <a:defRPr/>
            </a:pPr>
            <a:r>
              <a:rPr lang="el-GR" altLang="el-GR" sz="1600" b="1" dirty="0">
                <a:solidFill>
                  <a:srgbClr val="FF0000"/>
                </a:solidFill>
                <a:latin typeface="+mn-lt"/>
                <a:cs typeface="Times New Roman" pitchFamily="18" charset="0"/>
              </a:rPr>
              <a:t>αιτία-αποτέλεσμα, μηχανισμός και εξήγηση : </a:t>
            </a:r>
            <a:r>
              <a:rPr lang="el-GR" altLang="el-GR" sz="1600" b="1" dirty="0">
                <a:solidFill>
                  <a:srgbClr val="002060"/>
                </a:solidFill>
                <a:latin typeface="+mn-lt"/>
                <a:cs typeface="Times New Roman" pitchFamily="18" charset="0"/>
              </a:rPr>
              <a:t>Τα γεγονότα έχουν αιτίες και μια βασική πρακτική της Επιστήμης είναι η αναζήτηση και διερεύνηση των αιτιωδών σχέσεων που προκαλούν τα γεγονότα, καθώς και η διερεύνηση των μηχανισμών με τους οποίους προκαλούνται τα γεγονότα. Αυτοί οι μηχανισμοί μπορούν να ελεγχθούν σε δεδομένα  πλαίσια εφαρμογής και να χρησιμοποιηθούν για να κάνουν προβλέψεις και να εξηγήσουν άλλα γεγονότα σε άλλα πλαίσια. </a:t>
            </a:r>
            <a:r>
              <a:rPr lang="en-US" altLang="el-GR" sz="1600" dirty="0">
                <a:solidFill>
                  <a:srgbClr val="002060"/>
                </a:solidFill>
                <a:latin typeface="+mn-lt"/>
                <a:cs typeface="Times New Roman" panose="02020603050405020304" pitchFamily="18" charset="0"/>
              </a:rPr>
              <a:t> </a:t>
            </a:r>
            <a:endParaRPr lang="el-GR" altLang="el-GR" sz="1600" b="1" dirty="0">
              <a:solidFill>
                <a:srgbClr val="002060"/>
              </a:solidFill>
              <a:latin typeface="+mn-lt"/>
              <a:cs typeface="Times New Roman" pitchFamily="18" charset="0"/>
            </a:endParaRPr>
          </a:p>
          <a:p>
            <a:pPr marL="342900" indent="-342900" eaLnBrk="1" hangingPunct="1">
              <a:buFontTx/>
              <a:buAutoNum type="arabicParenR" startAt="2"/>
              <a:defRPr/>
            </a:pPr>
            <a:endParaRPr lang="el-GR" altLang="el-GR" b="1" dirty="0">
              <a:solidFill>
                <a:srgbClr val="002060"/>
              </a:solidFill>
              <a:latin typeface="Times New Roman" pitchFamily="18" charset="0"/>
              <a:cs typeface="Times New Roman" pitchFamily="18" charset="0"/>
            </a:endParaRPr>
          </a:p>
          <a:p>
            <a:pPr>
              <a:defRPr/>
            </a:pPr>
            <a:r>
              <a:rPr lang="en-AU" sz="1100" dirty="0">
                <a:solidFill>
                  <a:srgbClr val="002060"/>
                </a:solidFill>
                <a:latin typeface="Times New Roman" pitchFamily="18" charset="0"/>
                <a:cs typeface="Times New Roman" pitchFamily="18" charset="0"/>
              </a:rPr>
              <a:t>National Research Council. (2012a) A framework for K-12 science education: practices, crosscutting concepts, and core ideas. National Academies Press, Washington, DC </a:t>
            </a:r>
            <a:endParaRPr lang="el-GR" sz="1100" b="1" dirty="0">
              <a:solidFill>
                <a:srgbClr val="002060"/>
              </a:solidFill>
              <a:latin typeface="Times New Roman" pitchFamily="18" charset="0"/>
              <a:cs typeface="Times New Roman" pitchFamily="18" charset="0"/>
            </a:endParaRPr>
          </a:p>
          <a:p>
            <a:pPr>
              <a:defRPr/>
            </a:pPr>
            <a:r>
              <a:rPr lang="en-US" sz="1100" dirty="0">
                <a:solidFill>
                  <a:srgbClr val="002060"/>
                </a:solidFill>
                <a:latin typeface="Times New Roman" pitchFamily="18" charset="0"/>
                <a:cs typeface="Times New Roman" pitchFamily="18" charset="0"/>
              </a:rPr>
              <a:t>National Research Council. (2012b) Discipline-based education research: understanding and improving learning in undergraduate science and engineering. National Academies Press, Washington, DC </a:t>
            </a:r>
            <a:endParaRPr lang="el-GR" sz="1100" b="1" dirty="0">
              <a:solidFill>
                <a:srgbClr val="002060"/>
              </a:solidFill>
              <a:latin typeface="Times New Roman" pitchFamily="18" charset="0"/>
              <a:cs typeface="Times New Roman" pitchFamily="18" charset="0"/>
            </a:endParaRPr>
          </a:p>
          <a:p>
            <a:pPr eaLnBrk="1" hangingPunct="1">
              <a:defRPr/>
            </a:pPr>
            <a:endParaRPr lang="el-GR" altLang="el-GR" sz="1100" b="1" dirty="0">
              <a:solidFill>
                <a:srgbClr val="002060"/>
              </a:solidFill>
              <a:latin typeface="Times New Roman" pitchFamily="18" charset="0"/>
              <a:cs typeface="Times New Roman" pitchFamily="18" charset="0"/>
            </a:endParaRPr>
          </a:p>
          <a:p>
            <a:pPr eaLnBrk="1" hangingPunct="1">
              <a:defRPr/>
            </a:pPr>
            <a:endParaRPr lang="el-GR" altLang="el-GR" b="1" u="sng" dirty="0">
              <a:solidFill>
                <a:srgbClr val="FF0000"/>
              </a:solidFill>
              <a:latin typeface="Times New Roman" pitchFamily="18" charset="0"/>
              <a:cs typeface="Times New Roman" pitchFamily="18" charset="0"/>
            </a:endParaRPr>
          </a:p>
          <a:p>
            <a:pPr eaLnBrk="1" hangingPunct="1">
              <a:defRPr/>
            </a:pPr>
            <a:r>
              <a:rPr lang="en-US" altLang="el-GR" dirty="0">
                <a:solidFill>
                  <a:srgbClr val="002060"/>
                </a:solidFill>
                <a:latin typeface="Times New Roman" pitchFamily="18" charset="0"/>
                <a:cs typeface="Times New Roman" pitchFamily="18" charset="0"/>
              </a:rPr>
              <a:t> </a:t>
            </a:r>
            <a:endParaRPr lang="el-GR" altLang="el-GR" b="1" dirty="0">
              <a:solidFill>
                <a:srgbClr val="002060"/>
              </a:solidFill>
              <a:latin typeface="Times New Roman" pitchFamily="18" charset="0"/>
              <a:cs typeface="Times New Roman" pitchFamily="18" charset="0"/>
            </a:endParaRPr>
          </a:p>
          <a:p>
            <a:pPr eaLnBrk="1" hangingPunct="1">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r>
              <a:rPr lang="en-US" altLang="el-GR" b="1" dirty="0">
                <a:solidFill>
                  <a:srgbClr val="FF0000"/>
                </a:solidFill>
                <a:latin typeface="Times New Roman" pitchFamily="18" charset="0"/>
                <a:cs typeface="Times New Roman" pitchFamily="18" charset="0"/>
              </a:rPr>
              <a:t> </a:t>
            </a:r>
            <a:endParaRPr lang="el-GR" altLang="el-GR" sz="1100" dirty="0">
              <a:solidFill>
                <a:srgbClr val="FF0000"/>
              </a:solidFill>
              <a:latin typeface="Times New Roman" pitchFamily="18" charset="0"/>
              <a:cs typeface="Times New Roman" pitchFamily="18" charset="0"/>
            </a:endParaRPr>
          </a:p>
        </p:txBody>
      </p:sp>
      <p:sp>
        <p:nvSpPr>
          <p:cNvPr id="12" name="Rectangle 6"/>
          <p:cNvSpPr>
            <a:spLocks noChangeArrowheads="1"/>
          </p:cNvSpPr>
          <p:nvPr/>
        </p:nvSpPr>
        <p:spPr bwMode="auto">
          <a:xfrm>
            <a:off x="1928813" y="142875"/>
            <a:ext cx="5429250" cy="1058863"/>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spcAft>
                <a:spcPts val="1000"/>
              </a:spcAft>
              <a:buFontTx/>
              <a:buNone/>
            </a:pPr>
            <a:r>
              <a:rPr lang="el-GR" altLang="el-GR" sz="1800" b="1">
                <a:solidFill>
                  <a:srgbClr val="FFFF00"/>
                </a:solidFill>
                <a:latin typeface="Times New Roman" panose="02020603050405020304" pitchFamily="18" charset="0"/>
              </a:rPr>
              <a:t>Τα γνωστικά αντικείμενα του </a:t>
            </a:r>
            <a:r>
              <a:rPr lang="en-US" altLang="el-GR" sz="1800" b="1">
                <a:solidFill>
                  <a:srgbClr val="FFFF00"/>
                </a:solidFill>
                <a:latin typeface="Times New Roman" panose="02020603050405020304" pitchFamily="18" charset="0"/>
              </a:rPr>
              <a:t>STEM. </a:t>
            </a:r>
            <a:r>
              <a:rPr lang="el-GR" altLang="el-GR" sz="1800" b="1">
                <a:solidFill>
                  <a:srgbClr val="FFFF00"/>
                </a:solidFill>
                <a:latin typeface="Times New Roman" panose="02020603050405020304" pitchFamily="18" charset="0"/>
              </a:rPr>
              <a:t>Η Επιστημολογία της Μηχανικής»</a:t>
            </a:r>
            <a:r>
              <a:rPr lang="en-US" altLang="el-GR" sz="1800" b="1">
                <a:solidFill>
                  <a:srgbClr val="FFFF00"/>
                </a:solidFill>
                <a:latin typeface="Times New Roman" panose="02020603050405020304" pitchFamily="18" charset="0"/>
              </a:rPr>
              <a:t>-</a:t>
            </a:r>
            <a:r>
              <a:rPr lang="el-GR" altLang="el-GR" sz="1800" b="1">
                <a:solidFill>
                  <a:srgbClr val="FFFF00"/>
                </a:solidFill>
                <a:latin typeface="Times New Roman" panose="02020603050405020304" pitchFamily="18" charset="0"/>
              </a:rPr>
              <a:t>Παιδαγωγική της Μηχανικής</a:t>
            </a:r>
            <a:endParaRPr lang="en-US" altLang="el-GR" sz="1800" b="1">
              <a:solidFill>
                <a:srgbClr val="FFFF00"/>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object 2"/>
          <p:cNvSpPr>
            <a:spLocks/>
          </p:cNvSpPr>
          <p:nvPr/>
        </p:nvSpPr>
        <p:spPr bwMode="auto">
          <a:xfrm>
            <a:off x="900113" y="1265238"/>
            <a:ext cx="7954962" cy="190500"/>
          </a:xfrm>
          <a:custGeom>
            <a:avLst/>
            <a:gdLst>
              <a:gd name="T0" fmla="*/ 0 w 7955280"/>
              <a:gd name="T1" fmla="*/ 2147483646 h 143510"/>
              <a:gd name="T2" fmla="*/ 7916808 w 7955280"/>
              <a:gd name="T3" fmla="*/ 2147483646 h 143510"/>
              <a:gd name="T4" fmla="*/ 7916808 w 7955280"/>
              <a:gd name="T5" fmla="*/ 0 h 143510"/>
              <a:gd name="T6" fmla="*/ 0 w 7955280"/>
              <a:gd name="T7" fmla="*/ 0 h 143510"/>
              <a:gd name="T8" fmla="*/ 0 w 7955280"/>
              <a:gd name="T9" fmla="*/ 2147483646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0419" name="object 4"/>
          <p:cNvSpPr>
            <a:spLocks noChangeArrowheads="1"/>
          </p:cNvSpPr>
          <p:nvPr/>
        </p:nvSpPr>
        <p:spPr bwMode="auto">
          <a:xfrm>
            <a:off x="142875" y="1571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0420" name="object 6"/>
          <p:cNvSpPr>
            <a:spLocks noChangeArrowheads="1"/>
          </p:cNvSpPr>
          <p:nvPr/>
        </p:nvSpPr>
        <p:spPr bwMode="auto">
          <a:xfrm>
            <a:off x="95250" y="126523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0421" name="Ορθογώνιο 3"/>
          <p:cNvSpPr>
            <a:spLocks noChangeArrowheads="1"/>
          </p:cNvSpPr>
          <p:nvPr/>
        </p:nvSpPr>
        <p:spPr bwMode="auto">
          <a:xfrm>
            <a:off x="1044575" y="1643063"/>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0422"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240649" name="Ορθογώνιο 11"/>
          <p:cNvSpPr>
            <a:spLocks noChangeArrowheads="1"/>
          </p:cNvSpPr>
          <p:nvPr/>
        </p:nvSpPr>
        <p:spPr bwMode="auto">
          <a:xfrm>
            <a:off x="1411288" y="1319213"/>
            <a:ext cx="6507162" cy="6570662"/>
          </a:xfrm>
          <a:prstGeom prst="rect">
            <a:avLst/>
          </a:prstGeom>
          <a:noFill/>
          <a:ln w="9525">
            <a:noFill/>
            <a:miter lim="800000"/>
            <a:headEnd/>
            <a:tailEnd/>
          </a:ln>
        </p:spPr>
        <p:txBody>
          <a:bodyPr>
            <a:spAutoFit/>
          </a:bodyPr>
          <a:lstStyle/>
          <a:p>
            <a:pPr>
              <a:defRPr/>
            </a:pPr>
            <a:r>
              <a:rPr lang="en-US" altLang="el-GR" dirty="0">
                <a:solidFill>
                  <a:srgbClr val="002060"/>
                </a:solidFill>
                <a:latin typeface="Times New Roman" pitchFamily="18" charset="0"/>
                <a:cs typeface="Times New Roman" pitchFamily="18" charset="0"/>
              </a:rPr>
              <a:t>	</a:t>
            </a:r>
          </a:p>
          <a:p>
            <a:pPr eaLnBrk="1" hangingPunct="1">
              <a:defRPr/>
            </a:pPr>
            <a:r>
              <a:rPr lang="el-GR" altLang="el-GR" sz="1600" b="1" dirty="0">
                <a:solidFill>
                  <a:srgbClr val="FF0000"/>
                </a:solidFill>
                <a:latin typeface="+mn-lt"/>
                <a:cs typeface="Times New Roman" pitchFamily="18" charset="0"/>
              </a:rPr>
              <a:t>Οι επτά εγκάρσιες/διεπιστημονικές/επικαλυπτόμενες/μεγάλες έννοιες(ιδέες) </a:t>
            </a:r>
            <a:r>
              <a:rPr lang="el-GR" altLang="el-GR" sz="1600" b="1" dirty="0">
                <a:solidFill>
                  <a:srgbClr val="002060"/>
                </a:solidFill>
                <a:latin typeface="+mn-lt"/>
                <a:cs typeface="Times New Roman" pitchFamily="18" charset="0"/>
              </a:rPr>
              <a:t>για τις Επιστήμες και την Μηχανική, είναι οι :</a:t>
            </a:r>
          </a:p>
          <a:p>
            <a:pPr eaLnBrk="1" hangingPunct="1">
              <a:defRPr/>
            </a:pPr>
            <a:endParaRPr lang="el-GR" altLang="el-GR" sz="1600" b="1" dirty="0">
              <a:solidFill>
                <a:srgbClr val="002060"/>
              </a:solidFill>
              <a:latin typeface="+mn-lt"/>
              <a:cs typeface="Times New Roman" pitchFamily="18" charset="0"/>
            </a:endParaRPr>
          </a:p>
          <a:p>
            <a:pPr marL="342900" indent="-342900" eaLnBrk="1" hangingPunct="1">
              <a:buFontTx/>
              <a:buAutoNum type="arabicParenR" startAt="3"/>
              <a:defRPr/>
            </a:pPr>
            <a:r>
              <a:rPr lang="el-GR" altLang="el-GR" sz="1600" b="1" dirty="0">
                <a:solidFill>
                  <a:srgbClr val="FF0000"/>
                </a:solidFill>
                <a:latin typeface="+mn-lt"/>
                <a:cs typeface="Times New Roman" pitchFamily="18" charset="0"/>
              </a:rPr>
              <a:t>κλίμακες, αναλογίες και ποσότητες : </a:t>
            </a:r>
            <a:r>
              <a:rPr lang="el-GR" altLang="el-GR" sz="1600" b="1" dirty="0">
                <a:solidFill>
                  <a:srgbClr val="002060"/>
                </a:solidFill>
                <a:latin typeface="+mn-lt"/>
                <a:cs typeface="Times New Roman" pitchFamily="18" charset="0"/>
              </a:rPr>
              <a:t>Όταν παρατηρούμε φαινόμενα είναι σημαντικό να αναγνωρίζουμε τις τάξεις μεγέθους των ποσοτήτων που μετράμε και πως οι αλλαγές στην κλίμακα, στις αναλογίες ή στις ποσότητες επιδρούν στην δομή του συστήματος, στην ενέργεια </a:t>
            </a:r>
            <a:r>
              <a:rPr lang="el-GR" altLang="el-GR" sz="1600" b="1" dirty="0" err="1">
                <a:solidFill>
                  <a:srgbClr val="002060"/>
                </a:solidFill>
                <a:latin typeface="+mn-lt"/>
                <a:cs typeface="Times New Roman" pitchFamily="18" charset="0"/>
              </a:rPr>
              <a:t>κλπ</a:t>
            </a:r>
            <a:r>
              <a:rPr lang="el-GR" altLang="el-GR" sz="1600" b="1" dirty="0">
                <a:solidFill>
                  <a:srgbClr val="002060"/>
                </a:solidFill>
                <a:latin typeface="+mn-lt"/>
                <a:cs typeface="Times New Roman" pitchFamily="18" charset="0"/>
              </a:rPr>
              <a:t>  </a:t>
            </a:r>
          </a:p>
          <a:p>
            <a:pPr marL="342900" indent="-342900" eaLnBrk="1" hangingPunct="1">
              <a:buFontTx/>
              <a:buAutoNum type="arabicParenR" startAt="4"/>
              <a:defRPr/>
            </a:pPr>
            <a:r>
              <a:rPr lang="el-GR" altLang="el-GR" sz="1600" b="1" dirty="0">
                <a:solidFill>
                  <a:srgbClr val="FF0000"/>
                </a:solidFill>
                <a:latin typeface="+mn-lt"/>
                <a:cs typeface="Times New Roman" pitchFamily="18" charset="0"/>
              </a:rPr>
              <a:t>συστήματα και συστήματα μοντέλων: </a:t>
            </a:r>
            <a:r>
              <a:rPr lang="el-GR" altLang="el-GR" sz="1600" b="1" dirty="0">
                <a:solidFill>
                  <a:srgbClr val="002060"/>
                </a:solidFill>
                <a:latin typeface="+mn-lt"/>
                <a:cs typeface="Times New Roman" pitchFamily="18" charset="0"/>
              </a:rPr>
              <a:t>Για την μελέτη ενός συστήματος θα πρέπει να καθορίσουμε </a:t>
            </a:r>
            <a:r>
              <a:rPr lang="el-GR" altLang="el-GR" sz="1600" b="1" u="sng" dirty="0">
                <a:solidFill>
                  <a:srgbClr val="002060"/>
                </a:solidFill>
                <a:latin typeface="+mn-lt"/>
                <a:cs typeface="Times New Roman" pitchFamily="18" charset="0"/>
              </a:rPr>
              <a:t>ποιο είναι το σύστημα </a:t>
            </a:r>
            <a:r>
              <a:rPr lang="el-GR" altLang="el-GR" sz="1600" b="1" dirty="0">
                <a:solidFill>
                  <a:srgbClr val="002060"/>
                </a:solidFill>
                <a:latin typeface="+mn-lt"/>
                <a:cs typeface="Times New Roman" pitchFamily="18" charset="0"/>
              </a:rPr>
              <a:t>και τα μέρη του, </a:t>
            </a:r>
            <a:r>
              <a:rPr lang="el-GR" altLang="el-GR" sz="1600" b="1" u="sng" dirty="0">
                <a:solidFill>
                  <a:srgbClr val="002060"/>
                </a:solidFill>
                <a:latin typeface="+mn-lt"/>
                <a:cs typeface="Times New Roman" pitchFamily="18" charset="0"/>
              </a:rPr>
              <a:t>ποιο είναι το περιβάλλον του </a:t>
            </a:r>
            <a:r>
              <a:rPr lang="el-GR" altLang="el-GR" sz="1600" b="1" dirty="0">
                <a:solidFill>
                  <a:srgbClr val="002060"/>
                </a:solidFill>
                <a:latin typeface="+mn-lt"/>
                <a:cs typeface="Times New Roman" pitchFamily="18" charset="0"/>
              </a:rPr>
              <a:t>και να προσδιορίσουμε-συνήθως μέσω αφαιρετικών διαδικασιών- ποιο είναι το μοντέλο του συστήματος και πως αυτό </a:t>
            </a:r>
            <a:r>
              <a:rPr lang="el-GR" altLang="el-GR" sz="1600" b="1" dirty="0" err="1">
                <a:solidFill>
                  <a:srgbClr val="002060"/>
                </a:solidFill>
                <a:latin typeface="+mn-lt"/>
                <a:cs typeface="Times New Roman" pitchFamily="18" charset="0"/>
              </a:rPr>
              <a:t>αλληλεπιδρά</a:t>
            </a:r>
            <a:r>
              <a:rPr lang="el-GR" altLang="el-GR" sz="1600" b="1" dirty="0">
                <a:solidFill>
                  <a:srgbClr val="002060"/>
                </a:solidFill>
                <a:latin typeface="+mn-lt"/>
                <a:cs typeface="Times New Roman" pitchFamily="18" charset="0"/>
              </a:rPr>
              <a:t> με το περιβάλλον του. Αυτό μπορεί να οδηγήσει σε έλεγχο των εννοιών που εμπλέκονται ώστε να καταλήξουμε σε εφαρμογές των Επιστημών και της Μηχανικής</a:t>
            </a:r>
            <a:r>
              <a:rPr lang="el-GR" altLang="el-GR" sz="1600" b="1" dirty="0">
                <a:solidFill>
                  <a:srgbClr val="002060"/>
                </a:solidFill>
                <a:latin typeface="Times New Roman" pitchFamily="18" charset="0"/>
                <a:cs typeface="Times New Roman" pitchFamily="18" charset="0"/>
              </a:rPr>
              <a:t>.</a:t>
            </a:r>
            <a:endParaRPr lang="el-GR" altLang="el-GR" sz="1600" dirty="0">
              <a:solidFill>
                <a:srgbClr val="002060"/>
              </a:solidFill>
              <a:latin typeface="Times New Roman" panose="02020603050405020304" pitchFamily="18" charset="0"/>
              <a:cs typeface="Times New Roman" panose="02020603050405020304" pitchFamily="18" charset="0"/>
            </a:endParaRPr>
          </a:p>
          <a:p>
            <a:pPr>
              <a:defRPr/>
            </a:pPr>
            <a:r>
              <a:rPr lang="en-AU" sz="1100" dirty="0">
                <a:solidFill>
                  <a:srgbClr val="002060"/>
                </a:solidFill>
                <a:latin typeface="Times New Roman" pitchFamily="18" charset="0"/>
                <a:cs typeface="Times New Roman" pitchFamily="18" charset="0"/>
              </a:rPr>
              <a:t>National Research Council. (2012a) A framework for K-12 science education: practices, crosscutting concepts, and core ideas. National Academies Press, Washington, DC </a:t>
            </a:r>
            <a:endParaRPr lang="el-GR" sz="1100" b="1" dirty="0">
              <a:solidFill>
                <a:srgbClr val="002060"/>
              </a:solidFill>
              <a:latin typeface="Times New Roman" pitchFamily="18" charset="0"/>
              <a:cs typeface="Times New Roman" pitchFamily="18" charset="0"/>
            </a:endParaRPr>
          </a:p>
          <a:p>
            <a:pPr>
              <a:defRPr/>
            </a:pPr>
            <a:r>
              <a:rPr lang="en-US" sz="1100" dirty="0">
                <a:solidFill>
                  <a:srgbClr val="002060"/>
                </a:solidFill>
                <a:latin typeface="Times New Roman" pitchFamily="18" charset="0"/>
                <a:cs typeface="Times New Roman" pitchFamily="18" charset="0"/>
              </a:rPr>
              <a:t>National Research Council. (2012b) Discipline-based education research: understanding and improving learning in undergraduate science and engineering. National Academies Press, Washington, DC </a:t>
            </a:r>
            <a:endParaRPr lang="el-GR" sz="1100" b="1" dirty="0">
              <a:solidFill>
                <a:srgbClr val="002060"/>
              </a:solidFill>
              <a:latin typeface="Times New Roman" pitchFamily="18" charset="0"/>
              <a:cs typeface="Times New Roman" pitchFamily="18" charset="0"/>
            </a:endParaRPr>
          </a:p>
          <a:p>
            <a:pPr eaLnBrk="1" hangingPunct="1">
              <a:defRPr/>
            </a:pPr>
            <a:endParaRPr lang="el-GR" altLang="el-GR" sz="1100" b="1" dirty="0">
              <a:solidFill>
                <a:srgbClr val="002060"/>
              </a:solidFill>
              <a:latin typeface="Times New Roman" pitchFamily="18" charset="0"/>
              <a:cs typeface="Times New Roman" pitchFamily="18" charset="0"/>
            </a:endParaRPr>
          </a:p>
          <a:p>
            <a:pPr eaLnBrk="1" hangingPunct="1">
              <a:defRPr/>
            </a:pPr>
            <a:endParaRPr lang="el-GR" altLang="el-GR" b="1" u="sng" dirty="0">
              <a:solidFill>
                <a:srgbClr val="FF0000"/>
              </a:solidFill>
              <a:latin typeface="Times New Roman" pitchFamily="18" charset="0"/>
              <a:cs typeface="Times New Roman" pitchFamily="18" charset="0"/>
            </a:endParaRPr>
          </a:p>
          <a:p>
            <a:pPr eaLnBrk="1" hangingPunct="1">
              <a:defRPr/>
            </a:pPr>
            <a:r>
              <a:rPr lang="en-US" altLang="el-GR" dirty="0">
                <a:solidFill>
                  <a:srgbClr val="002060"/>
                </a:solidFill>
                <a:latin typeface="Times New Roman" pitchFamily="18" charset="0"/>
                <a:cs typeface="Times New Roman" pitchFamily="18" charset="0"/>
              </a:rPr>
              <a:t> </a:t>
            </a:r>
            <a:endParaRPr lang="el-GR" altLang="el-GR" b="1" dirty="0">
              <a:solidFill>
                <a:srgbClr val="002060"/>
              </a:solidFill>
              <a:latin typeface="Times New Roman" pitchFamily="18" charset="0"/>
              <a:cs typeface="Times New Roman" pitchFamily="18" charset="0"/>
            </a:endParaRPr>
          </a:p>
          <a:p>
            <a:pPr eaLnBrk="1" hangingPunct="1">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r>
              <a:rPr lang="en-US" altLang="el-GR" b="1" dirty="0">
                <a:solidFill>
                  <a:srgbClr val="FF0000"/>
                </a:solidFill>
                <a:latin typeface="Times New Roman" pitchFamily="18" charset="0"/>
                <a:cs typeface="Times New Roman" pitchFamily="18" charset="0"/>
              </a:rPr>
              <a:t> </a:t>
            </a:r>
            <a:endParaRPr lang="el-GR" altLang="el-GR" sz="1100" dirty="0">
              <a:solidFill>
                <a:srgbClr val="FF0000"/>
              </a:solidFill>
              <a:latin typeface="Times New Roman" pitchFamily="18" charset="0"/>
              <a:cs typeface="Times New Roman" pitchFamily="18" charset="0"/>
            </a:endParaRPr>
          </a:p>
        </p:txBody>
      </p:sp>
      <p:sp>
        <p:nvSpPr>
          <p:cNvPr id="12" name="Rectangle 6"/>
          <p:cNvSpPr>
            <a:spLocks noChangeArrowheads="1"/>
          </p:cNvSpPr>
          <p:nvPr/>
        </p:nvSpPr>
        <p:spPr bwMode="auto">
          <a:xfrm>
            <a:off x="1951038" y="119063"/>
            <a:ext cx="5429250" cy="1012825"/>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spcAft>
                <a:spcPts val="1000"/>
              </a:spcAft>
              <a:buFontTx/>
              <a:buNone/>
            </a:pPr>
            <a:r>
              <a:rPr lang="el-GR" altLang="el-GR" sz="1800" b="1">
                <a:solidFill>
                  <a:srgbClr val="FFFF00"/>
                </a:solidFill>
                <a:latin typeface="Times New Roman" panose="02020603050405020304" pitchFamily="18" charset="0"/>
              </a:rPr>
              <a:t>Τα γνωστικά αντικείμενα του </a:t>
            </a:r>
            <a:r>
              <a:rPr lang="en-US" altLang="el-GR" sz="1800" b="1">
                <a:solidFill>
                  <a:srgbClr val="FFFF00"/>
                </a:solidFill>
                <a:latin typeface="Times New Roman" panose="02020603050405020304" pitchFamily="18" charset="0"/>
              </a:rPr>
              <a:t>STEM. </a:t>
            </a:r>
            <a:r>
              <a:rPr lang="el-GR" altLang="el-GR" sz="1800" b="1">
                <a:solidFill>
                  <a:srgbClr val="FFFF00"/>
                </a:solidFill>
                <a:latin typeface="Times New Roman" panose="02020603050405020304" pitchFamily="18" charset="0"/>
              </a:rPr>
              <a:t>Η Επιστημολογία της Μηχανικής»</a:t>
            </a:r>
            <a:r>
              <a:rPr lang="en-US" altLang="el-GR" sz="1800" b="1">
                <a:solidFill>
                  <a:srgbClr val="FFFF00"/>
                </a:solidFill>
                <a:latin typeface="Times New Roman" panose="02020603050405020304" pitchFamily="18" charset="0"/>
              </a:rPr>
              <a:t>-</a:t>
            </a:r>
            <a:r>
              <a:rPr lang="el-GR" altLang="el-GR" sz="1800" b="1">
                <a:solidFill>
                  <a:srgbClr val="FFFF00"/>
                </a:solidFill>
                <a:latin typeface="Times New Roman" panose="02020603050405020304" pitchFamily="18" charset="0"/>
              </a:rPr>
              <a:t>Παιδαγωγική της Μηχανικής</a:t>
            </a:r>
            <a:endParaRPr lang="en-US" altLang="el-GR" sz="1800" b="1">
              <a:solidFill>
                <a:srgbClr val="FFFF00"/>
              </a:solidFill>
              <a:latin typeface="Times New Roman" panose="02020603050405020304" pitchFamily="18" charset="0"/>
            </a:endParaRPr>
          </a:p>
        </p:txBody>
      </p:sp>
      <p:sp>
        <p:nvSpPr>
          <p:cNvPr id="60425" name="10 - Ορθογώνιο"/>
          <p:cNvSpPr>
            <a:spLocks noChangeArrowheads="1"/>
          </p:cNvSpPr>
          <p:nvPr/>
        </p:nvSpPr>
        <p:spPr bwMode="auto">
          <a:xfrm>
            <a:off x="928688" y="2571750"/>
            <a:ext cx="7858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a:solidFill>
                  <a:srgbClr val="002060"/>
                </a:solidFill>
                <a:latin typeface="Times New Roman" panose="02020603050405020304" pitchFamily="18" charset="0"/>
                <a:cs typeface="Times New Roman" panose="02020603050405020304" pitchFamily="18" charset="0"/>
              </a:rPr>
              <a:t> </a:t>
            </a:r>
            <a:endParaRPr lang="en-US" altLang="el-GR" sz="120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object 2"/>
          <p:cNvSpPr>
            <a:spLocks/>
          </p:cNvSpPr>
          <p:nvPr/>
        </p:nvSpPr>
        <p:spPr bwMode="auto">
          <a:xfrm>
            <a:off x="900113" y="1265238"/>
            <a:ext cx="7954962" cy="142875"/>
          </a:xfrm>
          <a:custGeom>
            <a:avLst/>
            <a:gdLst>
              <a:gd name="T0" fmla="*/ 0 w 7955280"/>
              <a:gd name="T1" fmla="*/ 83764 h 143510"/>
              <a:gd name="T2" fmla="*/ 7916808 w 7955280"/>
              <a:gd name="T3" fmla="*/ 83764 h 143510"/>
              <a:gd name="T4" fmla="*/ 7916808 w 7955280"/>
              <a:gd name="T5" fmla="*/ 0 h 143510"/>
              <a:gd name="T6" fmla="*/ 0 w 7955280"/>
              <a:gd name="T7" fmla="*/ 0 h 143510"/>
              <a:gd name="T8" fmla="*/ 0 w 7955280"/>
              <a:gd name="T9" fmla="*/ 83764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1443" name="object 4"/>
          <p:cNvSpPr>
            <a:spLocks noChangeArrowheads="1"/>
          </p:cNvSpPr>
          <p:nvPr/>
        </p:nvSpPr>
        <p:spPr bwMode="auto">
          <a:xfrm>
            <a:off x="111125" y="142875"/>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1444" name="object 6"/>
          <p:cNvSpPr>
            <a:spLocks noChangeArrowheads="1"/>
          </p:cNvSpPr>
          <p:nvPr/>
        </p:nvSpPr>
        <p:spPr bwMode="auto">
          <a:xfrm>
            <a:off x="36513" y="12636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1445" name="Ορθογώνιο 3"/>
          <p:cNvSpPr>
            <a:spLocks noChangeArrowheads="1"/>
          </p:cNvSpPr>
          <p:nvPr/>
        </p:nvSpPr>
        <p:spPr bwMode="auto">
          <a:xfrm>
            <a:off x="1044575" y="1643063"/>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1446"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1447" name="Ορθογώνιο 2"/>
          <p:cNvSpPr>
            <a:spLocks noChangeArrowheads="1"/>
          </p:cNvSpPr>
          <p:nvPr/>
        </p:nvSpPr>
        <p:spPr bwMode="auto">
          <a:xfrm>
            <a:off x="900113" y="2322513"/>
            <a:ext cx="7343775"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400" i="1">
              <a:solidFill>
                <a:srgbClr val="002060"/>
              </a:solidFill>
              <a:latin typeface="Times New Roman" panose="02020603050405020304" pitchFamily="18" charset="0"/>
              <a:cs typeface="Times New Roman" panose="02020603050405020304" pitchFamily="18" charset="0"/>
            </a:endParaRPr>
          </a:p>
          <a:p>
            <a:endParaRPr lang="en-US" altLang="el-GR" sz="1800"/>
          </a:p>
          <a:p>
            <a:endParaRPr lang="en-US" altLang="el-GR" sz="1800"/>
          </a:p>
          <a:p>
            <a:endParaRPr lang="el-GR" altLang="el-GR" sz="1800"/>
          </a:p>
        </p:txBody>
      </p:sp>
      <p:sp>
        <p:nvSpPr>
          <p:cNvPr id="61448" name="Ορθογώνιο 5"/>
          <p:cNvSpPr>
            <a:spLocks noChangeArrowheads="1"/>
          </p:cNvSpPr>
          <p:nvPr/>
        </p:nvSpPr>
        <p:spPr bwMode="auto">
          <a:xfrm>
            <a:off x="1011238" y="1765300"/>
            <a:ext cx="72326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n-US" altLang="el-GR" sz="16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FF0000"/>
              </a:solidFill>
              <a:latin typeface="Times New Roman" panose="02020603050405020304" pitchFamily="18" charset="0"/>
              <a:cs typeface="Calibri" panose="020F0502020204030204" pitchFamily="34" charset="0"/>
            </a:endParaRPr>
          </a:p>
          <a:p>
            <a:pPr>
              <a:lnSpc>
                <a:spcPct val="115000"/>
              </a:lnSpc>
              <a:spcBef>
                <a:spcPct val="0"/>
              </a:spcBef>
              <a:spcAft>
                <a:spcPts val="1000"/>
              </a:spcAft>
              <a:buFontTx/>
              <a:buNone/>
            </a:pPr>
            <a:r>
              <a:rPr lang="el-GR" altLang="el-GR" sz="1000">
                <a:cs typeface="Calibri" panose="020F0502020204030204" pitchFamily="34" charset="0"/>
              </a:rPr>
              <a:t> </a:t>
            </a:r>
            <a:r>
              <a:rPr lang="el-GR" altLang="el-GR" sz="1600">
                <a:cs typeface="Calibri" panose="020F0502020204030204" pitchFamily="34" charset="0"/>
              </a:rPr>
              <a:t> </a:t>
            </a:r>
            <a:endParaRPr lang="el-GR" altLang="el-GR" sz="1200">
              <a:cs typeface="Calibri" panose="020F0502020204030204" pitchFamily="34" charset="0"/>
            </a:endParaRPr>
          </a:p>
        </p:txBody>
      </p:sp>
      <p:sp>
        <p:nvSpPr>
          <p:cNvPr id="240649" name="Ορθογώνιο 11"/>
          <p:cNvSpPr>
            <a:spLocks noChangeArrowheads="1"/>
          </p:cNvSpPr>
          <p:nvPr/>
        </p:nvSpPr>
        <p:spPr bwMode="auto">
          <a:xfrm>
            <a:off x="1411288" y="1319213"/>
            <a:ext cx="6507162" cy="6494462"/>
          </a:xfrm>
          <a:prstGeom prst="rect">
            <a:avLst/>
          </a:prstGeom>
          <a:noFill/>
          <a:ln w="9525">
            <a:noFill/>
            <a:miter lim="800000"/>
            <a:headEnd/>
            <a:tailEnd/>
          </a:ln>
        </p:spPr>
        <p:txBody>
          <a:bodyPr>
            <a:spAutoFit/>
          </a:bodyPr>
          <a:lstStyle/>
          <a:p>
            <a:pPr>
              <a:defRPr/>
            </a:pPr>
            <a:r>
              <a:rPr lang="en-US" altLang="el-GR" dirty="0">
                <a:solidFill>
                  <a:srgbClr val="002060"/>
                </a:solidFill>
                <a:latin typeface="Times New Roman" pitchFamily="18" charset="0"/>
                <a:cs typeface="Times New Roman" pitchFamily="18" charset="0"/>
              </a:rPr>
              <a:t>	</a:t>
            </a:r>
          </a:p>
          <a:p>
            <a:pPr eaLnBrk="1" hangingPunct="1">
              <a:defRPr/>
            </a:pPr>
            <a:r>
              <a:rPr lang="el-GR" altLang="el-GR" sz="1600" b="1" dirty="0">
                <a:solidFill>
                  <a:srgbClr val="FF0000"/>
                </a:solidFill>
                <a:latin typeface="+mn-lt"/>
                <a:cs typeface="Times New Roman" pitchFamily="18" charset="0"/>
              </a:rPr>
              <a:t>Οι επτά εγκάρσιες/διεπιστημονικές/επικαλυπτόμενες/μεγάλες έννοιες(ιδέες) </a:t>
            </a:r>
            <a:r>
              <a:rPr lang="el-GR" altLang="el-GR" sz="1600" b="1" dirty="0">
                <a:solidFill>
                  <a:srgbClr val="002060"/>
                </a:solidFill>
                <a:latin typeface="+mn-lt"/>
                <a:cs typeface="Times New Roman" pitchFamily="18" charset="0"/>
              </a:rPr>
              <a:t>για τις Επιστήμες και την Μηχανική, είναι οι :</a:t>
            </a:r>
          </a:p>
          <a:p>
            <a:pPr marL="342900" indent="-342900" eaLnBrk="1" hangingPunct="1">
              <a:buFontTx/>
              <a:buAutoNum type="arabicParenR" startAt="4"/>
              <a:defRPr/>
            </a:pPr>
            <a:endParaRPr lang="el-GR" altLang="el-GR" sz="1600" b="1" dirty="0">
              <a:solidFill>
                <a:srgbClr val="002060"/>
              </a:solidFill>
              <a:latin typeface="+mn-lt"/>
              <a:cs typeface="Times New Roman" pitchFamily="18" charset="0"/>
            </a:endParaRPr>
          </a:p>
          <a:p>
            <a:pPr marL="342900" indent="-342900" eaLnBrk="1" hangingPunct="1">
              <a:buFontTx/>
              <a:buAutoNum type="arabicParenR" startAt="5"/>
              <a:defRPr/>
            </a:pPr>
            <a:r>
              <a:rPr lang="el-GR" altLang="el-GR" sz="1600" b="1" dirty="0">
                <a:solidFill>
                  <a:srgbClr val="FF0000"/>
                </a:solidFill>
                <a:latin typeface="+mn-lt"/>
                <a:cs typeface="Times New Roman" pitchFamily="18" charset="0"/>
              </a:rPr>
              <a:t>ενέργεια και ύλη : ροές, κύκλοι και διατήρηση: </a:t>
            </a:r>
            <a:r>
              <a:rPr lang="el-GR" altLang="el-GR" sz="1600" b="1" dirty="0">
                <a:solidFill>
                  <a:srgbClr val="002060"/>
                </a:solidFill>
                <a:latin typeface="+mn-lt"/>
                <a:cs typeface="Times New Roman" pitchFamily="18" charset="0"/>
              </a:rPr>
              <a:t>Παρατήρηση της ροής της ενέργειας, της μάζας και αντίστοιχες τοπικές  ή ολικές διατηρήσεις ώστε να κατανοήσουμε τις δυνητικές καταστάσεις των συστημάτων και τους περιορισμούς τους.</a:t>
            </a:r>
          </a:p>
          <a:p>
            <a:pPr marL="342900" indent="-342900" eaLnBrk="1" hangingPunct="1">
              <a:buFontTx/>
              <a:buAutoNum type="arabicParenR" startAt="6"/>
              <a:defRPr/>
            </a:pPr>
            <a:r>
              <a:rPr lang="el-GR" altLang="el-GR" sz="1600" b="1" dirty="0">
                <a:solidFill>
                  <a:srgbClr val="FF0000"/>
                </a:solidFill>
                <a:latin typeface="+mn-lt"/>
                <a:cs typeface="Times New Roman" pitchFamily="18" charset="0"/>
              </a:rPr>
              <a:t>δομή και λειτουργία :</a:t>
            </a:r>
          </a:p>
          <a:p>
            <a:pPr>
              <a:defRPr/>
            </a:pPr>
            <a:r>
              <a:rPr lang="el-GR" altLang="el-GR" sz="1600" dirty="0">
                <a:solidFill>
                  <a:srgbClr val="002060"/>
                </a:solidFill>
                <a:latin typeface="+mn-lt"/>
                <a:cs typeface="Times New Roman" panose="02020603050405020304" pitchFamily="18" charset="0"/>
              </a:rPr>
              <a:t>Αναφέρεται στον τρόπο δόμησης ενός αντικειμένου ή ζωντανού οργανισμού και στον τρόπο που τα υποσυστήματα προσδιορίζουν τις ιδιότητες του συστήματος.</a:t>
            </a:r>
            <a:endParaRPr lang="en-US" altLang="el-GR" sz="1600" dirty="0">
              <a:solidFill>
                <a:srgbClr val="002060"/>
              </a:solidFill>
              <a:latin typeface="+mn-lt"/>
              <a:cs typeface="Times New Roman" panose="02020603050405020304" pitchFamily="18" charset="0"/>
            </a:endParaRPr>
          </a:p>
          <a:p>
            <a:pPr marL="342900" indent="-342900">
              <a:buFontTx/>
              <a:buAutoNum type="arabicParenR" startAt="7"/>
              <a:defRPr/>
            </a:pPr>
            <a:r>
              <a:rPr lang="el-GR" altLang="el-GR" sz="1600" b="1" dirty="0">
                <a:solidFill>
                  <a:srgbClr val="FF0000"/>
                </a:solidFill>
                <a:latin typeface="+mn-lt"/>
                <a:cs typeface="Times New Roman" pitchFamily="18" charset="0"/>
              </a:rPr>
              <a:t>σταθερότητα και αλλαγή :</a:t>
            </a:r>
            <a:r>
              <a:rPr lang="en-AU" sz="1600" dirty="0">
                <a:solidFill>
                  <a:srgbClr val="FF0000"/>
                </a:solidFill>
                <a:latin typeface="+mn-lt"/>
                <a:cs typeface="Times New Roman" panose="02020603050405020304" pitchFamily="18" charset="0"/>
              </a:rPr>
              <a:t> </a:t>
            </a:r>
            <a:r>
              <a:rPr lang="el-GR" sz="1600" dirty="0">
                <a:solidFill>
                  <a:srgbClr val="002060"/>
                </a:solidFill>
                <a:latin typeface="+mn-lt"/>
                <a:cs typeface="Times New Roman" panose="02020603050405020304" pitchFamily="18" charset="0"/>
              </a:rPr>
              <a:t>Αφορά τα φυσικά και τεχνητά συστήματα, τις συνθήκες σταθερότητας και τον προσδιορισμό των ρυθμών αλλαγής ή εξέλιξης των συστημάτων </a:t>
            </a:r>
          </a:p>
          <a:p>
            <a:pPr>
              <a:defRPr/>
            </a:pPr>
            <a:r>
              <a:rPr lang="el-GR" dirty="0">
                <a:solidFill>
                  <a:srgbClr val="FF0000"/>
                </a:solidFill>
                <a:latin typeface="Arial" charset="0"/>
                <a:cs typeface="Arial" charset="0"/>
              </a:rPr>
              <a:t> </a:t>
            </a:r>
            <a:r>
              <a:rPr lang="en-AU" sz="1100" dirty="0">
                <a:solidFill>
                  <a:srgbClr val="002060"/>
                </a:solidFill>
                <a:latin typeface="Times New Roman" pitchFamily="18" charset="0"/>
                <a:cs typeface="Times New Roman" pitchFamily="18" charset="0"/>
              </a:rPr>
              <a:t>National Research Council. (2012a) A framework for K-12 science education: practices, crosscutting concepts, and core ideas. National Academies Press, Washington, DC </a:t>
            </a:r>
            <a:endParaRPr lang="el-GR" sz="1100" b="1" dirty="0">
              <a:solidFill>
                <a:srgbClr val="002060"/>
              </a:solidFill>
              <a:latin typeface="Times New Roman" pitchFamily="18" charset="0"/>
              <a:cs typeface="Times New Roman" pitchFamily="18" charset="0"/>
            </a:endParaRPr>
          </a:p>
          <a:p>
            <a:pPr>
              <a:defRPr/>
            </a:pPr>
            <a:r>
              <a:rPr lang="en-US" sz="1100" dirty="0">
                <a:solidFill>
                  <a:srgbClr val="002060"/>
                </a:solidFill>
                <a:latin typeface="Times New Roman" pitchFamily="18" charset="0"/>
                <a:cs typeface="Times New Roman" pitchFamily="18" charset="0"/>
              </a:rPr>
              <a:t>National Research Council. (2012b) Discipline-based education research: understanding and improving learning in undergraduate science and engineering. National Academies Press, Washington, DC </a:t>
            </a:r>
            <a:endParaRPr lang="el-GR" sz="1100" b="1" dirty="0">
              <a:solidFill>
                <a:srgbClr val="002060"/>
              </a:solidFill>
              <a:latin typeface="Times New Roman" pitchFamily="18" charset="0"/>
              <a:cs typeface="Times New Roman" pitchFamily="18" charset="0"/>
            </a:endParaRPr>
          </a:p>
          <a:p>
            <a:pPr eaLnBrk="1" hangingPunct="1">
              <a:defRPr/>
            </a:pPr>
            <a:endParaRPr lang="el-GR" altLang="el-GR" sz="1100" b="1" dirty="0">
              <a:solidFill>
                <a:srgbClr val="002060"/>
              </a:solidFill>
              <a:latin typeface="Times New Roman" pitchFamily="18" charset="0"/>
              <a:cs typeface="Times New Roman" pitchFamily="18" charset="0"/>
            </a:endParaRPr>
          </a:p>
          <a:p>
            <a:pPr eaLnBrk="1" hangingPunct="1">
              <a:defRPr/>
            </a:pPr>
            <a:endParaRPr lang="el-GR" altLang="el-GR" b="1" u="sng" dirty="0">
              <a:solidFill>
                <a:srgbClr val="FF0000"/>
              </a:solidFill>
              <a:latin typeface="Times New Roman" pitchFamily="18" charset="0"/>
              <a:cs typeface="Times New Roman" pitchFamily="18" charset="0"/>
            </a:endParaRPr>
          </a:p>
          <a:p>
            <a:pPr eaLnBrk="1" hangingPunct="1">
              <a:defRPr/>
            </a:pPr>
            <a:r>
              <a:rPr lang="en-US" altLang="el-GR" dirty="0">
                <a:solidFill>
                  <a:srgbClr val="002060"/>
                </a:solidFill>
                <a:latin typeface="Times New Roman" pitchFamily="18" charset="0"/>
                <a:cs typeface="Times New Roman" pitchFamily="18" charset="0"/>
              </a:rPr>
              <a:t> </a:t>
            </a:r>
            <a:endParaRPr lang="el-GR" altLang="el-GR" b="1" dirty="0">
              <a:solidFill>
                <a:srgbClr val="002060"/>
              </a:solidFill>
              <a:latin typeface="Times New Roman" pitchFamily="18" charset="0"/>
              <a:cs typeface="Times New Roman" pitchFamily="18" charset="0"/>
            </a:endParaRPr>
          </a:p>
          <a:p>
            <a:pPr eaLnBrk="1" hangingPunct="1">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endParaRPr lang="el-GR" altLang="el-GR" b="1" dirty="0">
              <a:solidFill>
                <a:srgbClr val="FF0000"/>
              </a:solidFill>
              <a:latin typeface="Times New Roman" pitchFamily="18" charset="0"/>
              <a:cs typeface="Times New Roman" pitchFamily="18" charset="0"/>
            </a:endParaRPr>
          </a:p>
          <a:p>
            <a:pPr>
              <a:defRPr/>
            </a:pPr>
            <a:r>
              <a:rPr lang="en-US" altLang="el-GR" b="1" dirty="0">
                <a:solidFill>
                  <a:srgbClr val="FF0000"/>
                </a:solidFill>
                <a:latin typeface="Times New Roman" pitchFamily="18" charset="0"/>
                <a:cs typeface="Times New Roman" pitchFamily="18" charset="0"/>
              </a:rPr>
              <a:t> </a:t>
            </a:r>
            <a:endParaRPr lang="el-GR" altLang="el-GR" sz="1100" dirty="0">
              <a:solidFill>
                <a:srgbClr val="FF0000"/>
              </a:solidFill>
              <a:latin typeface="Times New Roman" pitchFamily="18" charset="0"/>
              <a:cs typeface="Times New Roman" pitchFamily="18" charset="0"/>
            </a:endParaRPr>
          </a:p>
        </p:txBody>
      </p:sp>
      <p:sp>
        <p:nvSpPr>
          <p:cNvPr id="12" name="Rectangle 6"/>
          <p:cNvSpPr>
            <a:spLocks noChangeArrowheads="1"/>
          </p:cNvSpPr>
          <p:nvPr/>
        </p:nvSpPr>
        <p:spPr bwMode="auto">
          <a:xfrm>
            <a:off x="1928813" y="142875"/>
            <a:ext cx="5429250" cy="1058863"/>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spcAft>
                <a:spcPts val="1000"/>
              </a:spcAft>
              <a:buFontTx/>
              <a:buNone/>
            </a:pPr>
            <a:r>
              <a:rPr lang="el-GR" altLang="el-GR" sz="1800" b="1">
                <a:solidFill>
                  <a:srgbClr val="FFFF00"/>
                </a:solidFill>
                <a:latin typeface="Times New Roman" panose="02020603050405020304" pitchFamily="18" charset="0"/>
              </a:rPr>
              <a:t>Τα γνωστικά αντικείμενα του </a:t>
            </a:r>
            <a:r>
              <a:rPr lang="en-US" altLang="el-GR" sz="1800" b="1">
                <a:solidFill>
                  <a:srgbClr val="FFFF00"/>
                </a:solidFill>
                <a:latin typeface="Times New Roman" panose="02020603050405020304" pitchFamily="18" charset="0"/>
              </a:rPr>
              <a:t>STEM. </a:t>
            </a:r>
            <a:r>
              <a:rPr lang="el-GR" altLang="el-GR" sz="1800" b="1">
                <a:solidFill>
                  <a:srgbClr val="FFFF00"/>
                </a:solidFill>
                <a:latin typeface="Times New Roman" panose="02020603050405020304" pitchFamily="18" charset="0"/>
              </a:rPr>
              <a:t>Η Επιστημολογία της Μηχανικής»</a:t>
            </a:r>
            <a:r>
              <a:rPr lang="en-US" altLang="el-GR" sz="1800" b="1">
                <a:solidFill>
                  <a:srgbClr val="FFFF00"/>
                </a:solidFill>
                <a:latin typeface="Times New Roman" panose="02020603050405020304" pitchFamily="18" charset="0"/>
              </a:rPr>
              <a:t>-</a:t>
            </a:r>
            <a:r>
              <a:rPr lang="el-GR" altLang="el-GR" sz="1800" b="1">
                <a:solidFill>
                  <a:srgbClr val="FFFF00"/>
                </a:solidFill>
                <a:latin typeface="Times New Roman" panose="02020603050405020304" pitchFamily="18" charset="0"/>
              </a:rPr>
              <a:t>Παιδαγωγική της Μηχανικής</a:t>
            </a:r>
            <a:endParaRPr lang="en-US" altLang="el-GR" sz="1800" b="1">
              <a:solidFill>
                <a:srgbClr val="FFFF00"/>
              </a:solidFill>
              <a:latin typeface="Times New Roman" panose="02020603050405020304" pitchFamily="18" charset="0"/>
            </a:endParaRPr>
          </a:p>
        </p:txBody>
      </p:sp>
      <p:sp>
        <p:nvSpPr>
          <p:cNvPr id="61451" name="10 - Ορθογώνιο"/>
          <p:cNvSpPr>
            <a:spLocks noChangeArrowheads="1"/>
          </p:cNvSpPr>
          <p:nvPr/>
        </p:nvSpPr>
        <p:spPr bwMode="auto">
          <a:xfrm>
            <a:off x="928688" y="2571750"/>
            <a:ext cx="7858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a:solidFill>
                  <a:srgbClr val="002060"/>
                </a:solidFill>
                <a:latin typeface="Times New Roman" panose="02020603050405020304" pitchFamily="18" charset="0"/>
                <a:cs typeface="Times New Roman" panose="02020603050405020304" pitchFamily="18" charset="0"/>
              </a:rPr>
              <a:t> </a:t>
            </a:r>
            <a:endParaRPr lang="en-US" altLang="el-GR" sz="120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object 2"/>
          <p:cNvSpPr>
            <a:spLocks/>
          </p:cNvSpPr>
          <p:nvPr/>
        </p:nvSpPr>
        <p:spPr bwMode="auto">
          <a:xfrm>
            <a:off x="900113" y="1265238"/>
            <a:ext cx="7954962" cy="142875"/>
          </a:xfrm>
          <a:custGeom>
            <a:avLst/>
            <a:gdLst>
              <a:gd name="T0" fmla="*/ 0 w 7955280"/>
              <a:gd name="T1" fmla="*/ 83764 h 143510"/>
              <a:gd name="T2" fmla="*/ 7916808 w 7955280"/>
              <a:gd name="T3" fmla="*/ 83764 h 143510"/>
              <a:gd name="T4" fmla="*/ 7916808 w 7955280"/>
              <a:gd name="T5" fmla="*/ 0 h 143510"/>
              <a:gd name="T6" fmla="*/ 0 w 7955280"/>
              <a:gd name="T7" fmla="*/ 0 h 143510"/>
              <a:gd name="T8" fmla="*/ 0 w 7955280"/>
              <a:gd name="T9" fmla="*/ 83764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2467" name="object 4"/>
          <p:cNvSpPr>
            <a:spLocks noChangeArrowheads="1"/>
          </p:cNvSpPr>
          <p:nvPr/>
        </p:nvSpPr>
        <p:spPr bwMode="auto">
          <a:xfrm>
            <a:off x="128588" y="2206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2468" name="object 6"/>
          <p:cNvSpPr>
            <a:spLocks noChangeArrowheads="1"/>
          </p:cNvSpPr>
          <p:nvPr/>
        </p:nvSpPr>
        <p:spPr bwMode="auto">
          <a:xfrm>
            <a:off x="128588" y="12763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2469" name="Ορθογώνιο 3"/>
          <p:cNvSpPr>
            <a:spLocks noChangeArrowheads="1"/>
          </p:cNvSpPr>
          <p:nvPr/>
        </p:nvSpPr>
        <p:spPr bwMode="auto">
          <a:xfrm>
            <a:off x="1044575" y="1643063"/>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2470"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62471" name="Ορθογώνιο 5"/>
          <p:cNvSpPr>
            <a:spLocks noChangeArrowheads="1"/>
          </p:cNvSpPr>
          <p:nvPr/>
        </p:nvSpPr>
        <p:spPr bwMode="auto">
          <a:xfrm>
            <a:off x="1011238" y="1765300"/>
            <a:ext cx="72326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n-US" altLang="el-GR" sz="16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FF0000"/>
              </a:solidFill>
              <a:latin typeface="Times New Roman" panose="02020603050405020304" pitchFamily="18" charset="0"/>
              <a:cs typeface="Calibri" panose="020F0502020204030204" pitchFamily="34" charset="0"/>
            </a:endParaRPr>
          </a:p>
          <a:p>
            <a:pPr>
              <a:lnSpc>
                <a:spcPct val="115000"/>
              </a:lnSpc>
              <a:spcBef>
                <a:spcPct val="0"/>
              </a:spcBef>
              <a:spcAft>
                <a:spcPts val="1000"/>
              </a:spcAft>
              <a:buFontTx/>
              <a:buNone/>
            </a:pPr>
            <a:r>
              <a:rPr lang="el-GR" altLang="el-GR" sz="1000">
                <a:cs typeface="Calibri" panose="020F0502020204030204" pitchFamily="34" charset="0"/>
              </a:rPr>
              <a:t> </a:t>
            </a:r>
            <a:r>
              <a:rPr lang="el-GR" altLang="el-GR" sz="1600">
                <a:cs typeface="Calibri" panose="020F0502020204030204" pitchFamily="34" charset="0"/>
              </a:rPr>
              <a:t> </a:t>
            </a:r>
            <a:endParaRPr lang="el-GR" altLang="el-GR" sz="1200">
              <a:cs typeface="Calibri" panose="020F0502020204030204" pitchFamily="34" charset="0"/>
            </a:endParaRPr>
          </a:p>
        </p:txBody>
      </p:sp>
      <p:sp>
        <p:nvSpPr>
          <p:cNvPr id="62472" name="Ορθογώνιο 11"/>
          <p:cNvSpPr>
            <a:spLocks noChangeArrowheads="1"/>
          </p:cNvSpPr>
          <p:nvPr/>
        </p:nvSpPr>
        <p:spPr bwMode="auto">
          <a:xfrm>
            <a:off x="1411288" y="1319213"/>
            <a:ext cx="6507162"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endParaRPr lang="el-GR" altLang="el-GR" sz="18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a:t>
            </a:r>
            <a:r>
              <a:rPr lang="el-GR" altLang="el-GR" sz="1800" b="1">
                <a:solidFill>
                  <a:srgbClr val="FF0000"/>
                </a:solidFill>
                <a:latin typeface="Times New Roman" panose="02020603050405020304" pitchFamily="18" charset="0"/>
                <a:cs typeface="Times New Roman" panose="02020603050405020304" pitchFamily="18" charset="0"/>
              </a:rPr>
              <a:t>Δραστηριότητες</a:t>
            </a:r>
            <a:endParaRPr lang="el-GR" altLang="el-GR" sz="180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1. Να αναζητήσετε παραδείγματα σε κάθε μία από τις εγκάρσιες  έννοιες στην ειδικότητά σας, τεκμηριώνοντας σαφώς την απάντησή σας.</a:t>
            </a:r>
          </a:p>
          <a:p>
            <a:pPr eaLnBrk="1" hangingPunct="1">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2. Να αναφέρετε τον τρόπο αξιοποίησης  του Υπολογιστικού Πειράματος για να διδάξετε μια από τις εγκάρσιες έννοιες</a:t>
            </a:r>
          </a:p>
          <a:p>
            <a:pPr eaLnBrk="1" hangingPunct="1">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3. Να αξιοποιήσετε   αποθετήρια </a:t>
            </a:r>
            <a:r>
              <a:rPr lang="en-US" altLang="el-GR" sz="1800">
                <a:solidFill>
                  <a:srgbClr val="002060"/>
                </a:solidFill>
                <a:latin typeface="Times New Roman" panose="02020603050405020304" pitchFamily="18" charset="0"/>
                <a:cs typeface="Times New Roman" panose="02020603050405020304" pitchFamily="18" charset="0"/>
              </a:rPr>
              <a:t> </a:t>
            </a:r>
            <a:r>
              <a:rPr lang="el-GR" altLang="el-GR" sz="1800">
                <a:solidFill>
                  <a:srgbClr val="002060"/>
                </a:solidFill>
                <a:latin typeface="Times New Roman" panose="02020603050405020304" pitchFamily="18" charset="0"/>
                <a:cs typeface="Times New Roman" panose="02020603050405020304" pitchFamily="18" charset="0"/>
              </a:rPr>
              <a:t>(π.χ. </a:t>
            </a:r>
            <a:r>
              <a:rPr lang="en-US" altLang="el-GR" sz="1800">
                <a:solidFill>
                  <a:srgbClr val="002060"/>
                </a:solidFill>
                <a:latin typeface="Times New Roman" panose="02020603050405020304" pitchFamily="18" charset="0"/>
                <a:cs typeface="Times New Roman" panose="02020603050405020304" pitchFamily="18" charset="0"/>
              </a:rPr>
              <a:t>Photodentro,</a:t>
            </a:r>
            <a:r>
              <a:rPr lang="el-GR" altLang="el-GR" sz="1800">
                <a:solidFill>
                  <a:srgbClr val="002060"/>
                </a:solidFill>
                <a:latin typeface="Times New Roman" panose="02020603050405020304" pitchFamily="18" charset="0"/>
                <a:cs typeface="Times New Roman" panose="02020603050405020304" pitchFamily="18" charset="0"/>
              </a:rPr>
              <a:t> </a:t>
            </a:r>
            <a:r>
              <a:rPr lang="en-US" altLang="el-GR" sz="1800">
                <a:solidFill>
                  <a:srgbClr val="002060"/>
                </a:solidFill>
                <a:latin typeface="Times New Roman" panose="02020603050405020304" pitchFamily="18" charset="0"/>
                <a:cs typeface="Times New Roman" panose="02020603050405020304" pitchFamily="18" charset="0"/>
              </a:rPr>
              <a:t>phet, http://aesop.iep.edu.gr/</a:t>
            </a:r>
            <a:r>
              <a:rPr lang="el-GR" altLang="el-GR" sz="1800">
                <a:solidFill>
                  <a:srgbClr val="002060"/>
                </a:solidFill>
                <a:latin typeface="Times New Roman" panose="02020603050405020304" pitchFamily="18" charset="0"/>
                <a:cs typeface="Times New Roman" panose="02020603050405020304" pitchFamily="18" charset="0"/>
              </a:rPr>
              <a:t> </a:t>
            </a:r>
            <a:r>
              <a:rPr lang="en-US" altLang="el-GR" sz="1800">
                <a:solidFill>
                  <a:srgbClr val="002060"/>
                </a:solidFill>
                <a:latin typeface="Times New Roman" panose="02020603050405020304" pitchFamily="18" charset="0"/>
                <a:cs typeface="Times New Roman" panose="02020603050405020304" pitchFamily="18" charset="0"/>
              </a:rPr>
              <a:t>) </a:t>
            </a:r>
            <a:r>
              <a:rPr lang="el-GR" altLang="el-GR" sz="1800">
                <a:solidFill>
                  <a:srgbClr val="002060"/>
                </a:solidFill>
                <a:latin typeface="Times New Roman" panose="02020603050405020304" pitchFamily="18" charset="0"/>
                <a:cs typeface="Times New Roman" panose="02020603050405020304" pitchFamily="18" charset="0"/>
              </a:rPr>
              <a:t>για να διδάξετε μια από τις εγκάρσιες έννοιες </a:t>
            </a:r>
          </a:p>
          <a:p>
            <a:pPr eaLnBrk="1" hangingPunct="1">
              <a:spcBef>
                <a:spcPct val="0"/>
              </a:spcBef>
              <a:buFontTx/>
              <a:buNone/>
            </a:pPr>
            <a:endParaRPr lang="el-GR" altLang="el-GR" sz="1800">
              <a:solidFill>
                <a:srgbClr val="FF0000"/>
              </a:solidFill>
              <a:latin typeface="Times New Roman" panose="02020603050405020304" pitchFamily="18" charset="0"/>
              <a:cs typeface="Times New Roman" panose="02020603050405020304" pitchFamily="18" charset="0"/>
            </a:endParaRPr>
          </a:p>
          <a:p>
            <a:pPr>
              <a:spcBef>
                <a:spcPct val="0"/>
              </a:spcBef>
              <a:buFontTx/>
              <a:buNone/>
            </a:pPr>
            <a:endParaRPr lang="el-GR" altLang="el-GR" sz="18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endParaRPr lang="el-GR" altLang="el-GR" sz="1800" b="1">
              <a:solidFill>
                <a:srgbClr val="FF0000"/>
              </a:solidFill>
              <a:latin typeface="Times New Roman" panose="02020603050405020304" pitchFamily="18" charset="0"/>
              <a:cs typeface="Times New Roman" panose="02020603050405020304" pitchFamily="18" charset="0"/>
            </a:endParaRPr>
          </a:p>
          <a:p>
            <a:pPr>
              <a:spcBef>
                <a:spcPct val="0"/>
              </a:spcBef>
              <a:buFontTx/>
              <a:buNone/>
            </a:pPr>
            <a:r>
              <a:rPr lang="en-US" altLang="el-GR" sz="1800" b="1">
                <a:solidFill>
                  <a:srgbClr val="FF0000"/>
                </a:solidFill>
                <a:latin typeface="Times New Roman" panose="02020603050405020304" pitchFamily="18" charset="0"/>
                <a:cs typeface="Times New Roman" panose="02020603050405020304" pitchFamily="18" charset="0"/>
              </a:rPr>
              <a:t> </a:t>
            </a:r>
            <a:endParaRPr lang="el-GR" altLang="el-GR" sz="1100">
              <a:solidFill>
                <a:srgbClr val="FF0000"/>
              </a:solidFill>
              <a:latin typeface="Times New Roman" panose="02020603050405020304" pitchFamily="18" charset="0"/>
              <a:cs typeface="Times New Roman" panose="02020603050405020304" pitchFamily="18" charset="0"/>
            </a:endParaRPr>
          </a:p>
        </p:txBody>
      </p:sp>
      <p:sp>
        <p:nvSpPr>
          <p:cNvPr id="12" name="Rectangle 6"/>
          <p:cNvSpPr>
            <a:spLocks noChangeArrowheads="1"/>
          </p:cNvSpPr>
          <p:nvPr/>
        </p:nvSpPr>
        <p:spPr bwMode="auto">
          <a:xfrm>
            <a:off x="1928813" y="142875"/>
            <a:ext cx="5429250" cy="1058863"/>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spcAft>
                <a:spcPts val="1000"/>
              </a:spcAft>
              <a:buFontTx/>
              <a:buNone/>
            </a:pPr>
            <a:r>
              <a:rPr lang="el-GR" altLang="el-GR" sz="1800" b="1">
                <a:solidFill>
                  <a:srgbClr val="FFFF00"/>
                </a:solidFill>
                <a:latin typeface="Times New Roman" panose="02020603050405020304" pitchFamily="18" charset="0"/>
              </a:rPr>
              <a:t>Τα γνωστικά αντικείμενα του </a:t>
            </a:r>
            <a:r>
              <a:rPr lang="en-US" altLang="el-GR" sz="1800" b="1">
                <a:solidFill>
                  <a:srgbClr val="FFFF00"/>
                </a:solidFill>
                <a:latin typeface="Times New Roman" panose="02020603050405020304" pitchFamily="18" charset="0"/>
              </a:rPr>
              <a:t>STEM. </a:t>
            </a:r>
            <a:r>
              <a:rPr lang="el-GR" altLang="el-GR" sz="1800" b="1">
                <a:solidFill>
                  <a:srgbClr val="FFFF00"/>
                </a:solidFill>
                <a:latin typeface="Times New Roman" panose="02020603050405020304" pitchFamily="18" charset="0"/>
              </a:rPr>
              <a:t>Η Επιστημολογία της Μηχανικής»</a:t>
            </a:r>
            <a:r>
              <a:rPr lang="en-US" altLang="el-GR" sz="1800" b="1">
                <a:solidFill>
                  <a:srgbClr val="FFFF00"/>
                </a:solidFill>
                <a:latin typeface="Times New Roman" panose="02020603050405020304" pitchFamily="18" charset="0"/>
              </a:rPr>
              <a:t>-</a:t>
            </a:r>
            <a:r>
              <a:rPr lang="el-GR" altLang="el-GR" sz="1800" b="1">
                <a:solidFill>
                  <a:srgbClr val="FFFF00"/>
                </a:solidFill>
                <a:latin typeface="Times New Roman" panose="02020603050405020304" pitchFamily="18" charset="0"/>
              </a:rPr>
              <a:t>Παιδαγωγική της Μηχανικής</a:t>
            </a:r>
            <a:endParaRPr lang="en-US" altLang="el-GR" sz="1800" b="1">
              <a:solidFill>
                <a:srgbClr val="FFFF00"/>
              </a:solidFill>
              <a:latin typeface="Times New Roman" panose="02020603050405020304" pitchFamily="18" charset="0"/>
            </a:endParaRPr>
          </a:p>
        </p:txBody>
      </p:sp>
      <p:sp>
        <p:nvSpPr>
          <p:cNvPr id="62474" name="10 - Ορθογώνιο"/>
          <p:cNvSpPr>
            <a:spLocks noChangeArrowheads="1"/>
          </p:cNvSpPr>
          <p:nvPr/>
        </p:nvSpPr>
        <p:spPr bwMode="auto">
          <a:xfrm>
            <a:off x="928688" y="2571750"/>
            <a:ext cx="7858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a:solidFill>
                  <a:srgbClr val="002060"/>
                </a:solidFill>
                <a:latin typeface="Times New Roman" panose="02020603050405020304" pitchFamily="18" charset="0"/>
                <a:cs typeface="Times New Roman" panose="02020603050405020304" pitchFamily="18" charset="0"/>
              </a:rPr>
              <a:t> </a:t>
            </a:r>
            <a:endParaRPr lang="en-US" altLang="el-GR" sz="120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object 2"/>
          <p:cNvSpPr>
            <a:spLocks/>
          </p:cNvSpPr>
          <p:nvPr/>
        </p:nvSpPr>
        <p:spPr bwMode="auto">
          <a:xfrm>
            <a:off x="1042988" y="1063625"/>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3491"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3492" name="object 6"/>
          <p:cNvSpPr>
            <a:spLocks noChangeArrowheads="1"/>
          </p:cNvSpPr>
          <p:nvPr/>
        </p:nvSpPr>
        <p:spPr bwMode="auto">
          <a:xfrm>
            <a:off x="144463"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3493" name="Ορθογώνιο 3"/>
          <p:cNvSpPr>
            <a:spLocks noChangeArrowheads="1"/>
          </p:cNvSpPr>
          <p:nvPr/>
        </p:nvSpPr>
        <p:spPr bwMode="auto">
          <a:xfrm>
            <a:off x="1187450" y="1177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3494"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3495"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3496" name="Ορθογώνιο 5"/>
          <p:cNvSpPr>
            <a:spLocks noChangeArrowheads="1"/>
          </p:cNvSpPr>
          <p:nvPr/>
        </p:nvSpPr>
        <p:spPr bwMode="auto">
          <a:xfrm>
            <a:off x="595313" y="2511425"/>
            <a:ext cx="795337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200">
              <a:solidFill>
                <a:srgbClr val="002060"/>
              </a:solidFill>
              <a:latin typeface="Times New Roman" panose="02020603050405020304" pitchFamily="18" charset="0"/>
              <a:cs typeface="Times New Roman" panose="02020603050405020304" pitchFamily="18" charset="0"/>
            </a:endParaRPr>
          </a:p>
          <a:p>
            <a:pPr eaLnBrk="1" hangingPunct="1"/>
            <a:r>
              <a:rPr lang="en-US" altLang="el-GR" sz="1600"/>
              <a:t> </a:t>
            </a:r>
            <a:endParaRPr lang="el-GR" altLang="el-GR" sz="1600"/>
          </a:p>
        </p:txBody>
      </p:sp>
      <p:sp>
        <p:nvSpPr>
          <p:cNvPr id="64521" name="Ορθογώνιο 11"/>
          <p:cNvSpPr>
            <a:spLocks noChangeArrowheads="1"/>
          </p:cNvSpPr>
          <p:nvPr/>
        </p:nvSpPr>
        <p:spPr bwMode="auto">
          <a:xfrm>
            <a:off x="684213" y="1963738"/>
            <a:ext cx="7559675"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Οι τρείς διαφορετικές διδακτικές στρατηγικές υλοποίησης του STEM. Η «ολοκληρωμένη» προσέγγιση STEM.</a:t>
            </a:r>
          </a:p>
          <a:p>
            <a:pPr eaLnBrk="1" hangingPunct="1">
              <a:spcBef>
                <a:spcPct val="0"/>
              </a:spcBef>
              <a:buFontTx/>
              <a:buNone/>
              <a:defRPr/>
            </a:pPr>
            <a:endParaRPr lang="en-US" altLang="el-GR" sz="1600" b="1" dirty="0" smtClean="0">
              <a:solidFill>
                <a:srgbClr val="FF000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Οι (</a:t>
            </a:r>
            <a:r>
              <a:rPr lang="el-GR" altLang="el-GR" sz="1600" dirty="0" err="1" smtClean="0">
                <a:solidFill>
                  <a:srgbClr val="002060"/>
                </a:solidFill>
                <a:latin typeface="+mn-lt"/>
                <a:cs typeface="Times New Roman" panose="02020603050405020304" pitchFamily="18" charset="0"/>
              </a:rPr>
              <a:t>Roberts</a:t>
            </a:r>
            <a:r>
              <a:rPr lang="el-GR" altLang="el-GR" sz="1600" dirty="0" smtClean="0">
                <a:solidFill>
                  <a:srgbClr val="002060"/>
                </a:solidFill>
                <a:latin typeface="+mn-lt"/>
                <a:cs typeface="Times New Roman" panose="02020603050405020304" pitchFamily="18" charset="0"/>
              </a:rPr>
              <a:t> &amp;Cantu,201</a:t>
            </a:r>
            <a:r>
              <a:rPr lang="en-US" altLang="el-GR" sz="1600" dirty="0" smtClean="0">
                <a:solidFill>
                  <a:srgbClr val="002060"/>
                </a:solidFill>
                <a:latin typeface="+mn-lt"/>
                <a:cs typeface="Times New Roman" panose="02020603050405020304" pitchFamily="18" charset="0"/>
              </a:rPr>
              <a:t>4</a:t>
            </a:r>
            <a:r>
              <a:rPr lang="el-GR" altLang="el-GR" sz="1600" dirty="0" smtClean="0">
                <a:solidFill>
                  <a:srgbClr val="FF0000"/>
                </a:solidFill>
                <a:latin typeface="+mn-lt"/>
                <a:cs typeface="Times New Roman" panose="02020603050405020304" pitchFamily="18" charset="0"/>
              </a:rPr>
              <a:t>) αναφέρουν ότι   υπάρχουν τρείς διαφορετικές διδακτικές στρατηγικές </a:t>
            </a:r>
            <a:r>
              <a:rPr lang="el-GR" altLang="el-GR" sz="1600" dirty="0" smtClean="0">
                <a:solidFill>
                  <a:srgbClr val="002060"/>
                </a:solidFill>
                <a:latin typeface="+mn-lt"/>
                <a:cs typeface="Times New Roman" panose="02020603050405020304" pitchFamily="18" charset="0"/>
              </a:rPr>
              <a:t>για την εισαγωγή του  STEM στην μαθησιακή και διδακτική ακολουθία μέσα  σε ένα αναλυτικό πρόγραμμα. </a:t>
            </a:r>
          </a:p>
          <a:p>
            <a:pPr eaLnBrk="1" hangingPunct="1">
              <a:spcBef>
                <a:spcPct val="0"/>
              </a:spcBef>
              <a:buFont typeface="Arial" panose="020B0604020202020204" pitchFamily="34" charset="0"/>
              <a:buNone/>
              <a:defRPr/>
            </a:pPr>
            <a:r>
              <a:rPr lang="el-GR" altLang="el-GR" sz="1600" dirty="0" smtClean="0">
                <a:solidFill>
                  <a:srgbClr val="FF0000"/>
                </a:solidFill>
                <a:latin typeface="+mn-lt"/>
                <a:cs typeface="Times New Roman" panose="02020603050405020304" pitchFamily="18" charset="0"/>
              </a:rPr>
              <a:t>Η διαφοροποίηση εξαρτάται από τον βαθμό υλοποίησης του γνωστικού περιεχομένου </a:t>
            </a:r>
            <a:r>
              <a:rPr lang="el-GR" altLang="el-GR" sz="1600" dirty="0" smtClean="0">
                <a:solidFill>
                  <a:srgbClr val="002060"/>
                </a:solidFill>
                <a:latin typeface="+mn-lt"/>
                <a:cs typeface="Times New Roman" panose="02020603050405020304" pitchFamily="18" charset="0"/>
              </a:rPr>
              <a:t>(δηλαδή το σώμα γνώσης/έννοιες)από τις γνωστικές περιοχές που περιλαμβάνονται στο ακρωνύμιο του </a:t>
            </a:r>
            <a:r>
              <a:rPr lang="en-US" altLang="el-GR" sz="1600" dirty="0" smtClean="0">
                <a:solidFill>
                  <a:srgbClr val="002060"/>
                </a:solidFill>
                <a:latin typeface="+mn-lt"/>
                <a:cs typeface="Times New Roman" panose="02020603050405020304" pitchFamily="18" charset="0"/>
              </a:rPr>
              <a:t>STEM  </a:t>
            </a:r>
            <a:r>
              <a:rPr lang="el-GR" altLang="el-GR" sz="1600" dirty="0" smtClean="0">
                <a:solidFill>
                  <a:srgbClr val="002060"/>
                </a:solidFill>
                <a:latin typeface="+mn-lt"/>
                <a:cs typeface="Times New Roman" panose="02020603050405020304" pitchFamily="18" charset="0"/>
              </a:rPr>
              <a:t> καθώς και στον τρόπο αξιοποίησης/χρήσης  των γνωστικών αντικειμένων.</a:t>
            </a:r>
            <a:endParaRPr lang="en-US" altLang="el-GR" sz="1600" dirty="0" smtClean="0">
              <a:solidFill>
                <a:srgbClr val="00206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r>
              <a:rPr lang="en-US" altLang="el-GR" sz="1600" dirty="0" smtClean="0">
                <a:solidFill>
                  <a:srgbClr val="002060"/>
                </a:solidFill>
                <a:latin typeface="Times New Roman" panose="02020603050405020304" pitchFamily="18" charset="0"/>
                <a:cs typeface="Times New Roman" panose="02020603050405020304" pitchFamily="18" charset="0"/>
              </a:rPr>
              <a:t>Roberts, A.&amp; Cantu, D(2014). Applying STEM Instructional Strategies to Design and Technology Curriculum</a:t>
            </a: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63498"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object 2"/>
          <p:cNvSpPr>
            <a:spLocks/>
          </p:cNvSpPr>
          <p:nvPr/>
        </p:nvSpPr>
        <p:spPr bwMode="auto">
          <a:xfrm>
            <a:off x="928688" y="1136650"/>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4515"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4516"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4517"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4518"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4519"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4520" name="Ορθογώνιο 5"/>
          <p:cNvSpPr>
            <a:spLocks noChangeArrowheads="1"/>
          </p:cNvSpPr>
          <p:nvPr/>
        </p:nvSpPr>
        <p:spPr bwMode="auto">
          <a:xfrm>
            <a:off x="595313" y="2511425"/>
            <a:ext cx="795337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200">
              <a:solidFill>
                <a:srgbClr val="002060"/>
              </a:solidFill>
              <a:latin typeface="Times New Roman" panose="02020603050405020304" pitchFamily="18" charset="0"/>
              <a:cs typeface="Times New Roman" panose="02020603050405020304" pitchFamily="18" charset="0"/>
            </a:endParaRPr>
          </a:p>
          <a:p>
            <a:pPr eaLnBrk="1" hangingPunct="1"/>
            <a:r>
              <a:rPr lang="en-US" altLang="el-GR" sz="1600"/>
              <a:t> </a:t>
            </a:r>
            <a:endParaRPr lang="el-GR" altLang="el-GR" sz="1600"/>
          </a:p>
        </p:txBody>
      </p:sp>
      <p:sp>
        <p:nvSpPr>
          <p:cNvPr id="65545" name="Ορθογώνιο 11"/>
          <p:cNvSpPr>
            <a:spLocks noChangeArrowheads="1"/>
          </p:cNvSpPr>
          <p:nvPr/>
        </p:nvSpPr>
        <p:spPr bwMode="auto">
          <a:xfrm>
            <a:off x="850900" y="1412875"/>
            <a:ext cx="7559675" cy="487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Οι τρείς διαφορετικές διδακτικές στρατηγικές 			υλοποίησης του STEM. </a:t>
            </a:r>
            <a:endParaRPr lang="en-US" altLang="el-GR" sz="1600" b="1" dirty="0" smtClean="0">
              <a:solidFill>
                <a:srgbClr val="FF0000"/>
              </a:solidFill>
              <a:latin typeface="+mn-lt"/>
              <a:cs typeface="Times New Roman" panose="02020603050405020304" pitchFamily="18" charset="0"/>
            </a:endParaRPr>
          </a:p>
          <a:p>
            <a:pPr>
              <a:defRPr/>
            </a:pPr>
            <a:r>
              <a:rPr lang="en-US" altLang="el-GR" sz="1600" dirty="0" smtClean="0">
                <a:solidFill>
                  <a:srgbClr val="002060"/>
                </a:solidFill>
                <a:latin typeface="+mn-lt"/>
                <a:cs typeface="Times New Roman" panose="02020603050405020304" pitchFamily="18" charset="0"/>
              </a:rPr>
              <a:t> </a:t>
            </a:r>
            <a:r>
              <a:rPr lang="el-GR" altLang="el-GR" sz="1600" dirty="0" smtClean="0">
                <a:solidFill>
                  <a:srgbClr val="FF0000"/>
                </a:solidFill>
                <a:latin typeface="+mn-lt"/>
                <a:cs typeface="Times New Roman" panose="02020603050405020304" pitchFamily="18" charset="0"/>
              </a:rPr>
              <a:t>Η πρώτη διδακτική στρατηγική, η </a:t>
            </a:r>
            <a:r>
              <a:rPr lang="el-GR" altLang="el-GR" sz="1600" dirty="0" err="1" smtClean="0">
                <a:solidFill>
                  <a:srgbClr val="FF0000"/>
                </a:solidFill>
                <a:latin typeface="+mn-lt"/>
                <a:cs typeface="Times New Roman" panose="02020603050405020304" pitchFamily="18" charset="0"/>
              </a:rPr>
              <a:t>silo</a:t>
            </a:r>
            <a:r>
              <a:rPr lang="el-GR" altLang="el-GR" sz="1600" dirty="0" smtClean="0">
                <a:solidFill>
                  <a:srgbClr val="FF0000"/>
                </a:solidFill>
                <a:latin typeface="+mn-lt"/>
                <a:cs typeface="Times New Roman" panose="02020603050405020304" pitchFamily="18" charset="0"/>
              </a:rPr>
              <a:t>  στρατηγική</a:t>
            </a:r>
            <a:r>
              <a:rPr lang="el-GR" altLang="el-GR" sz="1600" dirty="0" smtClean="0">
                <a:solidFill>
                  <a:srgbClr val="002060"/>
                </a:solidFill>
                <a:latin typeface="+mn-lt"/>
                <a:cs typeface="Times New Roman" panose="02020603050405020304" pitchFamily="18" charset="0"/>
              </a:rPr>
              <a:t>, εστιάζει στην διδασκαλία των επιμέρους γνωστικών αντικειμένων τα οποία διδάσκονται με διακριτό τρόπο </a:t>
            </a:r>
            <a:r>
              <a:rPr lang="en-US" altLang="el-GR" sz="1600" dirty="0" smtClean="0">
                <a:solidFill>
                  <a:srgbClr val="002060"/>
                </a:solidFill>
                <a:latin typeface="+mn-lt"/>
                <a:cs typeface="Times New Roman" panose="02020603050405020304" pitchFamily="18" charset="0"/>
              </a:rPr>
              <a:t>(Morrison</a:t>
            </a:r>
            <a:r>
              <a:rPr lang="el-GR" altLang="el-GR" sz="1600" dirty="0" smtClean="0">
                <a:solidFill>
                  <a:srgbClr val="002060"/>
                </a:solidFill>
                <a:latin typeface="+mn-lt"/>
                <a:cs typeface="Times New Roman" panose="02020603050405020304" pitchFamily="18" charset="0"/>
              </a:rPr>
              <a:t>,2006). </a:t>
            </a:r>
          </a:p>
          <a:p>
            <a:pPr>
              <a:defRPr/>
            </a:pPr>
            <a:r>
              <a:rPr lang="el-GR" altLang="el-GR" sz="1600" dirty="0" smtClean="0">
                <a:solidFill>
                  <a:srgbClr val="002060"/>
                </a:solidFill>
                <a:latin typeface="+mn-lt"/>
                <a:cs typeface="Times New Roman" panose="02020603050405020304" pitchFamily="18" charset="0"/>
              </a:rPr>
              <a:t>Στην διδακτική αυτή στρατηγική ο σκοπός είναι η βαθύτερη γνώση και κατανόηση των εννοιών και των μεθοδολογιών αλλά και των πρακτικών των γνωστικών περιοχών του ακρωνυμίου του </a:t>
            </a:r>
            <a:r>
              <a:rPr lang="en-US" altLang="el-GR" sz="1600" dirty="0" smtClean="0">
                <a:solidFill>
                  <a:srgbClr val="002060"/>
                </a:solidFill>
                <a:latin typeface="+mn-lt"/>
                <a:cs typeface="Times New Roman" panose="02020603050405020304" pitchFamily="18" charset="0"/>
              </a:rPr>
              <a:t>STEM </a:t>
            </a:r>
            <a:endParaRPr lang="el-GR" altLang="el-GR" sz="1600" dirty="0" smtClean="0">
              <a:solidFill>
                <a:srgbClr val="002060"/>
              </a:solidFill>
              <a:latin typeface="+mn-lt"/>
              <a:cs typeface="Times New Roman" panose="02020603050405020304" pitchFamily="18" charset="0"/>
            </a:endParaRPr>
          </a:p>
          <a:p>
            <a:pPr>
              <a:defRPr/>
            </a:pPr>
            <a:r>
              <a:rPr lang="en-US" altLang="el-GR" sz="1600" dirty="0" smtClean="0">
                <a:solidFill>
                  <a:srgbClr val="002060"/>
                </a:solidFill>
                <a:latin typeface="+mn-lt"/>
                <a:cs typeface="Times New Roman" panose="02020603050405020304" pitchFamily="18" charset="0"/>
              </a:rPr>
              <a:t> </a:t>
            </a:r>
            <a:r>
              <a:rPr lang="en-US" altLang="el-GR" sz="1100" dirty="0" smtClean="0">
                <a:solidFill>
                  <a:srgbClr val="002060"/>
                </a:solidFill>
                <a:latin typeface="Times New Roman" panose="02020603050405020304" pitchFamily="18" charset="0"/>
                <a:cs typeface="Times New Roman" panose="02020603050405020304" pitchFamily="18" charset="0"/>
              </a:rPr>
              <a:t>Morrison, J. (2006). STEM education monograph series: Attributes of STEM </a:t>
            </a:r>
            <a:r>
              <a:rPr lang="en-US" altLang="el-GR" sz="1100" dirty="0" err="1" smtClean="0">
                <a:solidFill>
                  <a:srgbClr val="002060"/>
                </a:solidFill>
                <a:latin typeface="Times New Roman" panose="02020603050405020304" pitchFamily="18" charset="0"/>
                <a:cs typeface="Times New Roman" panose="02020603050405020304" pitchFamily="18" charset="0"/>
              </a:rPr>
              <a:t>education.Teaching</a:t>
            </a:r>
            <a:r>
              <a:rPr lang="en-US" altLang="el-GR" sz="1100" dirty="0" smtClean="0">
                <a:solidFill>
                  <a:srgbClr val="002060"/>
                </a:solidFill>
                <a:latin typeface="Times New Roman" panose="02020603050405020304" pitchFamily="18" charset="0"/>
                <a:cs typeface="Times New Roman" panose="02020603050405020304" pitchFamily="18" charset="0"/>
              </a:rPr>
              <a:t> Institute for Essential Science. Baltimore, MD.</a:t>
            </a:r>
            <a:r>
              <a:rPr lang="el-GR" altLang="el-GR" sz="1100" dirty="0" smtClean="0">
                <a:solidFill>
                  <a:srgbClr val="002060"/>
                </a:solidFill>
                <a:latin typeface="Times New Roman" panose="02020603050405020304" pitchFamily="18" charset="0"/>
                <a:cs typeface="Times New Roman" panose="02020603050405020304" pitchFamily="18" charset="0"/>
              </a:rPr>
              <a:t>117</a:t>
            </a:r>
            <a:endParaRPr lang="en-US" altLang="el-GR" sz="11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64522"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pic>
        <p:nvPicPr>
          <p:cNvPr id="64523"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4067175"/>
            <a:ext cx="4391025"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object 2"/>
          <p:cNvSpPr>
            <a:spLocks/>
          </p:cNvSpPr>
          <p:nvPr/>
        </p:nvSpPr>
        <p:spPr bwMode="auto">
          <a:xfrm>
            <a:off x="928688" y="1154113"/>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5539"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5540"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5541"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5542"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6567" name="Ορθογώνιο 11"/>
          <p:cNvSpPr>
            <a:spLocks noChangeArrowheads="1"/>
          </p:cNvSpPr>
          <p:nvPr/>
        </p:nvSpPr>
        <p:spPr bwMode="auto">
          <a:xfrm>
            <a:off x="1127125" y="1303338"/>
            <a:ext cx="7559675" cy="667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600" dirty="0" smtClean="0">
                <a:solidFill>
                  <a:srgbClr val="002060"/>
                </a:solidFill>
                <a:latin typeface="+mn-lt"/>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Οι τρείς διαφορετικές διδακτικές στρατηγικές 			υλοποίησης του STEM. Η Διδακτική στρατηγική</a:t>
            </a:r>
          </a:p>
          <a:p>
            <a:pPr>
              <a:buFont typeface="Arial" panose="020B0604020202020204" pitchFamily="34" charset="0"/>
              <a:buNone/>
              <a:defRPr/>
            </a:pPr>
            <a:r>
              <a:rPr lang="el-GR" altLang="el-GR" sz="1600" b="1" dirty="0" smtClean="0">
                <a:solidFill>
                  <a:srgbClr val="FF0000"/>
                </a:solidFill>
                <a:latin typeface="+mn-lt"/>
                <a:cs typeface="Times New Roman" panose="02020603050405020304" pitchFamily="18" charset="0"/>
              </a:rPr>
              <a:t>		«ενταγμένη σε πλαίσια»</a:t>
            </a:r>
          </a:p>
          <a:p>
            <a:pPr>
              <a:buFont typeface="Arial" panose="020B0604020202020204" pitchFamily="34" charset="0"/>
              <a:buNone/>
              <a:defRPr/>
            </a:pPr>
            <a:r>
              <a:rPr lang="el-GR" altLang="el-GR" sz="1600" b="1" dirty="0" smtClean="0">
                <a:solidFill>
                  <a:srgbClr val="FF0000"/>
                </a:solidFill>
                <a:latin typeface="+mn-lt"/>
                <a:cs typeface="Times New Roman" panose="02020603050405020304" pitchFamily="18" charset="0"/>
              </a:rPr>
              <a:t>Η δεύτερη διδακτική στρατηγική </a:t>
            </a:r>
            <a:r>
              <a:rPr lang="el-GR" altLang="el-GR" sz="1600" dirty="0" err="1" smtClean="0">
                <a:solidFill>
                  <a:srgbClr val="002060"/>
                </a:solidFill>
                <a:latin typeface="+mn-lt"/>
                <a:cs typeface="Times New Roman" panose="02020603050405020304" pitchFamily="18" charset="0"/>
              </a:rPr>
              <a:t>οριοθετείται</a:t>
            </a:r>
            <a:r>
              <a:rPr lang="el-GR" altLang="el-GR" sz="1600" dirty="0" smtClean="0">
                <a:solidFill>
                  <a:srgbClr val="002060"/>
                </a:solidFill>
                <a:latin typeface="+mn-lt"/>
                <a:cs typeface="Times New Roman" panose="02020603050405020304" pitchFamily="18" charset="0"/>
              </a:rPr>
              <a:t> ως  </a:t>
            </a:r>
            <a:r>
              <a:rPr lang="el-GR" altLang="el-GR" sz="1600" dirty="0" smtClean="0">
                <a:solidFill>
                  <a:srgbClr val="FF0000"/>
                </a:solidFill>
                <a:latin typeface="+mn-lt"/>
                <a:cs typeface="Times New Roman" panose="02020603050405020304" pitchFamily="18" charset="0"/>
              </a:rPr>
              <a:t>«ενταγμένη σε πλαίσια»(</a:t>
            </a:r>
            <a:r>
              <a:rPr lang="el-GR" altLang="el-GR" sz="1600" dirty="0" err="1" smtClean="0">
                <a:solidFill>
                  <a:srgbClr val="002060"/>
                </a:solidFill>
                <a:latin typeface="+mn-lt"/>
                <a:cs typeface="Times New Roman" panose="02020603050405020304" pitchFamily="18" charset="0"/>
              </a:rPr>
              <a:t>embedded</a:t>
            </a:r>
            <a:r>
              <a:rPr lang="el-GR" altLang="el-GR" sz="1600" dirty="0" smtClean="0">
                <a:solidFill>
                  <a:srgbClr val="002060"/>
                </a:solidFill>
                <a:latin typeface="+mn-lt"/>
                <a:cs typeface="Times New Roman" panose="02020603050405020304" pitchFamily="18" charset="0"/>
              </a:rPr>
              <a:t>).Στη στρατηγική αυτή η γνώση περιεχομένου προκύπτει από την </a:t>
            </a:r>
            <a:r>
              <a:rPr lang="el-GR" altLang="el-GR" sz="1600" dirty="0" smtClean="0">
                <a:solidFill>
                  <a:srgbClr val="FF0000"/>
                </a:solidFill>
                <a:latin typeface="+mn-lt"/>
                <a:cs typeface="Times New Roman" panose="02020603050405020304" pitchFamily="18" charset="0"/>
              </a:rPr>
              <a:t>εμπλοκή σε πραγματικές καταστάσεις μέσω της επίλυσης προβλήματος και αντίστοιχων τεχνικών</a:t>
            </a:r>
            <a:r>
              <a:rPr lang="el-GR" altLang="el-GR" sz="1600" dirty="0" smtClean="0">
                <a:solidFill>
                  <a:srgbClr val="002060"/>
                </a:solidFill>
                <a:latin typeface="+mn-lt"/>
                <a:cs typeface="Times New Roman" panose="02020603050405020304" pitchFamily="18" charset="0"/>
              </a:rPr>
              <a:t>, ενώ το πρόβλημα  εντάσσεται σε κοινωνικά, πολιτιστικά και λειτουργικά πλαίσια  (</a:t>
            </a:r>
            <a:r>
              <a:rPr lang="el-GR" altLang="el-GR" sz="1600" dirty="0" err="1" smtClean="0">
                <a:solidFill>
                  <a:srgbClr val="002060"/>
                </a:solidFill>
                <a:latin typeface="+mn-lt"/>
                <a:cs typeface="Times New Roman" panose="02020603050405020304" pitchFamily="18" charset="0"/>
              </a:rPr>
              <a:t>Chen</a:t>
            </a:r>
            <a:r>
              <a:rPr lang="el-GR" altLang="el-GR" sz="1600" dirty="0" smtClean="0">
                <a:solidFill>
                  <a:srgbClr val="002060"/>
                </a:solidFill>
                <a:latin typeface="+mn-lt"/>
                <a:cs typeface="Times New Roman" panose="02020603050405020304" pitchFamily="18" charset="0"/>
              </a:rPr>
              <a:t>, 2001). Μέσω αυτής της στρατηγικής γίνεται ενίσχυση του  γνωστικού περιεχομένου μέσω της αξιοποίησης εννοιών που έχουν γνωρίσει οι εκπαιδευόμενοι και από προηγούμενες τάξεις (ITEEA, 2007). </a:t>
            </a:r>
            <a:r>
              <a:rPr lang="el-GR" altLang="el-GR" sz="1600" dirty="0" smtClean="0">
                <a:solidFill>
                  <a:srgbClr val="FF0000"/>
                </a:solidFill>
                <a:latin typeface="+mn-lt"/>
                <a:cs typeface="Times New Roman" panose="02020603050405020304" pitchFamily="18" charset="0"/>
              </a:rPr>
              <a:t>Στην στρατηγική αυτή η έμφαση δίνεται στο τεχνολογικό περιεχόμενο διατηρώντας ωστόσο τις επιμέρους γνωστικές περιοχές ενώ η διδακτική και μαθησιακή ακολουθία διεξάγεται  μέσω από ποικιλία πλαισίων.</a:t>
            </a:r>
          </a:p>
          <a:p>
            <a:pPr>
              <a:buFont typeface="Arial" panose="020B0604020202020204" pitchFamily="34" charset="0"/>
              <a:buNone/>
              <a:defRPr/>
            </a:pPr>
            <a:r>
              <a:rPr lang="el-GR" altLang="el-GR" sz="1200" dirty="0" smtClean="0">
                <a:solidFill>
                  <a:srgbClr val="002060"/>
                </a:solidFill>
                <a:latin typeface="Times New Roman" panose="02020603050405020304" pitchFamily="18" charset="0"/>
                <a:cs typeface="Times New Roman" panose="02020603050405020304" pitchFamily="18" charset="0"/>
              </a:rPr>
              <a:t>( </a:t>
            </a:r>
            <a:r>
              <a:rPr lang="el-GR" altLang="el-GR" sz="1200" dirty="0" err="1" smtClean="0">
                <a:solidFill>
                  <a:srgbClr val="002060"/>
                </a:solidFill>
                <a:latin typeface="Times New Roman" panose="02020603050405020304" pitchFamily="18" charset="0"/>
                <a:cs typeface="Times New Roman" panose="02020603050405020304" pitchFamily="18" charset="0"/>
              </a:rPr>
              <a:t>Rossouw</a:t>
            </a:r>
            <a:r>
              <a:rPr lang="el-GR" altLang="el-GR" sz="1200" dirty="0" smtClean="0">
                <a:solidFill>
                  <a:srgbClr val="002060"/>
                </a:solidFill>
                <a:latin typeface="Times New Roman" panose="02020603050405020304" pitchFamily="18" charset="0"/>
                <a:cs typeface="Times New Roman" panose="02020603050405020304" pitchFamily="18" charset="0"/>
              </a:rPr>
              <a:t>, </a:t>
            </a:r>
            <a:r>
              <a:rPr lang="el-GR" altLang="el-GR" sz="1200" dirty="0" err="1" smtClean="0">
                <a:solidFill>
                  <a:srgbClr val="002060"/>
                </a:solidFill>
                <a:latin typeface="Times New Roman" panose="02020603050405020304" pitchFamily="18" charset="0"/>
                <a:cs typeface="Times New Roman" panose="02020603050405020304" pitchFamily="18" charset="0"/>
              </a:rPr>
              <a:t>Hacker</a:t>
            </a:r>
            <a:r>
              <a:rPr lang="el-GR" altLang="el-GR" sz="1200" dirty="0" smtClean="0">
                <a:solidFill>
                  <a:srgbClr val="002060"/>
                </a:solidFill>
                <a:latin typeface="Times New Roman" panose="02020603050405020304" pitchFamily="18" charset="0"/>
                <a:cs typeface="Times New Roman" panose="02020603050405020304" pitchFamily="18" charset="0"/>
              </a:rPr>
              <a:t>, &amp; de </a:t>
            </a:r>
            <a:r>
              <a:rPr lang="el-GR" altLang="el-GR" sz="1200" dirty="0" err="1" smtClean="0">
                <a:solidFill>
                  <a:srgbClr val="002060"/>
                </a:solidFill>
                <a:latin typeface="Times New Roman" panose="02020603050405020304" pitchFamily="18" charset="0"/>
                <a:cs typeface="Times New Roman" panose="02020603050405020304" pitchFamily="18" charset="0"/>
              </a:rPr>
              <a:t>Vries</a:t>
            </a:r>
            <a:r>
              <a:rPr lang="el-GR" altLang="el-GR" sz="1200" dirty="0" smtClean="0">
                <a:solidFill>
                  <a:srgbClr val="002060"/>
                </a:solidFill>
                <a:latin typeface="Times New Roman" panose="02020603050405020304" pitchFamily="18" charset="0"/>
                <a:cs typeface="Times New Roman" panose="02020603050405020304" pitchFamily="18" charset="0"/>
              </a:rPr>
              <a:t>, 2010).</a:t>
            </a:r>
            <a:r>
              <a:rPr lang="en-US" altLang="el-GR" sz="1200" dirty="0" smtClean="0">
                <a:solidFill>
                  <a:srgbClr val="002060"/>
                </a:solidFill>
                <a:latin typeface="Times New Roman" panose="02020603050405020304" pitchFamily="18" charset="0"/>
                <a:cs typeface="Times New Roman" panose="02020603050405020304" pitchFamily="18" charset="0"/>
              </a:rPr>
              <a:t> </a:t>
            </a:r>
            <a:endParaRPr lang="el-GR" altLang="el-GR" sz="1200" dirty="0" smtClean="0">
              <a:solidFill>
                <a:srgbClr val="002060"/>
              </a:solidFill>
              <a:latin typeface="Times New Roman" panose="02020603050405020304" pitchFamily="18" charset="0"/>
              <a:cs typeface="Times New Roman" panose="02020603050405020304" pitchFamily="18" charset="0"/>
            </a:endParaRPr>
          </a:p>
          <a:p>
            <a:pPr>
              <a:buFont typeface="Arial" panose="020B0604020202020204" pitchFamily="34" charset="0"/>
              <a:buNone/>
              <a:defRPr/>
            </a:pPr>
            <a:r>
              <a:rPr lang="en-US" altLang="el-GR" sz="1200" dirty="0" smtClean="0">
                <a:solidFill>
                  <a:srgbClr val="002060"/>
                </a:solidFill>
                <a:latin typeface="Times New Roman" panose="02020603050405020304" pitchFamily="18" charset="0"/>
                <a:cs typeface="Times New Roman" panose="02020603050405020304" pitchFamily="18" charset="0"/>
              </a:rPr>
              <a:t>Chen, M. (2001). A potential limitation of </a:t>
            </a:r>
            <a:r>
              <a:rPr lang="en-US" altLang="el-GR" sz="1200" i="1" dirty="0" smtClean="0">
                <a:solidFill>
                  <a:srgbClr val="002060"/>
                </a:solidFill>
                <a:latin typeface="Times New Roman" panose="02020603050405020304" pitchFamily="18" charset="0"/>
                <a:cs typeface="Times New Roman" panose="02020603050405020304" pitchFamily="18" charset="0"/>
              </a:rPr>
              <a:t>embedded</a:t>
            </a:r>
            <a:r>
              <a:rPr lang="en-US" altLang="el-GR" sz="1200" dirty="0" smtClean="0">
                <a:solidFill>
                  <a:srgbClr val="002060"/>
                </a:solidFill>
                <a:latin typeface="Times New Roman" panose="02020603050405020304" pitchFamily="18" charset="0"/>
                <a:cs typeface="Times New Roman" panose="02020603050405020304" pitchFamily="18" charset="0"/>
              </a:rPr>
              <a:t>-teaching for formal learning. In</a:t>
            </a:r>
            <a:r>
              <a:rPr lang="el-GR" altLang="el-GR" sz="1200" dirty="0" smtClean="0">
                <a:solidFill>
                  <a:srgbClr val="002060"/>
                </a:solidFill>
                <a:latin typeface="Times New Roman" panose="02020603050405020304" pitchFamily="18" charset="0"/>
                <a:cs typeface="Times New Roman" panose="02020603050405020304" pitchFamily="18" charset="0"/>
              </a:rPr>
              <a:t> </a:t>
            </a:r>
            <a:r>
              <a:rPr lang="en-US" altLang="el-GR" sz="1200" dirty="0" smtClean="0">
                <a:solidFill>
                  <a:srgbClr val="002060"/>
                </a:solidFill>
                <a:latin typeface="Times New Roman" panose="02020603050405020304" pitchFamily="18" charset="0"/>
                <a:cs typeface="Times New Roman" panose="02020603050405020304" pitchFamily="18" charset="0"/>
              </a:rPr>
              <a:t>. Moore &amp; K. </a:t>
            </a:r>
            <a:r>
              <a:rPr lang="en-US" altLang="el-GR" sz="1200" dirty="0" err="1" smtClean="0">
                <a:solidFill>
                  <a:srgbClr val="002060"/>
                </a:solidFill>
                <a:latin typeface="Times New Roman" panose="02020603050405020304" pitchFamily="18" charset="0"/>
                <a:cs typeface="Times New Roman" panose="02020603050405020304" pitchFamily="18" charset="0"/>
              </a:rPr>
              <a:t>Stenning</a:t>
            </a:r>
            <a:r>
              <a:rPr lang="en-US" altLang="el-GR" sz="1200" dirty="0" smtClean="0">
                <a:solidFill>
                  <a:srgbClr val="002060"/>
                </a:solidFill>
                <a:latin typeface="Times New Roman" panose="02020603050405020304" pitchFamily="18" charset="0"/>
                <a:cs typeface="Times New Roman" panose="02020603050405020304" pitchFamily="18" charset="0"/>
              </a:rPr>
              <a:t> (Eds.), </a:t>
            </a:r>
            <a:r>
              <a:rPr lang="en-US" altLang="el-GR" sz="1200" i="1" dirty="0" smtClean="0">
                <a:solidFill>
                  <a:srgbClr val="002060"/>
                </a:solidFill>
                <a:latin typeface="Times New Roman" panose="02020603050405020304" pitchFamily="18" charset="0"/>
                <a:cs typeface="Times New Roman" panose="02020603050405020304" pitchFamily="18" charset="0"/>
              </a:rPr>
              <a:t>Proceedings of the Twenty-Third Annual Conference of the</a:t>
            </a:r>
          </a:p>
          <a:p>
            <a:pPr>
              <a:buFont typeface="Arial" panose="020B0604020202020204" pitchFamily="34" charset="0"/>
              <a:buNone/>
              <a:defRPr/>
            </a:pPr>
            <a:r>
              <a:rPr lang="en-US" altLang="el-GR" sz="1200" i="1" dirty="0" smtClean="0">
                <a:solidFill>
                  <a:srgbClr val="002060"/>
                </a:solidFill>
                <a:latin typeface="Times New Roman" panose="02020603050405020304" pitchFamily="18" charset="0"/>
                <a:cs typeface="Times New Roman" panose="02020603050405020304" pitchFamily="18" charset="0"/>
              </a:rPr>
              <a:t>Cognitive Science Society </a:t>
            </a:r>
            <a:r>
              <a:rPr lang="en-US" altLang="el-GR" sz="1200" dirty="0" smtClean="0">
                <a:solidFill>
                  <a:srgbClr val="002060"/>
                </a:solidFill>
                <a:latin typeface="Times New Roman" panose="02020603050405020304" pitchFamily="18" charset="0"/>
                <a:cs typeface="Times New Roman" panose="02020603050405020304" pitchFamily="18" charset="0"/>
              </a:rPr>
              <a:t>(pp. 194-199). Edinburgh, Scotland: Lawrence Erlbaum </a:t>
            </a:r>
            <a:r>
              <a:rPr lang="en-US" altLang="el-GR" sz="1200" dirty="0" err="1" smtClean="0">
                <a:solidFill>
                  <a:srgbClr val="002060"/>
                </a:solidFill>
                <a:latin typeface="Times New Roman" panose="02020603050405020304" pitchFamily="18" charset="0"/>
                <a:cs typeface="Times New Roman" panose="02020603050405020304" pitchFamily="18" charset="0"/>
              </a:rPr>
              <a:t>Associates,Inc</a:t>
            </a:r>
            <a:r>
              <a:rPr lang="en-US" altLang="el-GR" sz="1200" dirty="0" smtClean="0">
                <a:solidFill>
                  <a:srgbClr val="002060"/>
                </a:solidFill>
                <a:latin typeface="Times New Roman" panose="02020603050405020304" pitchFamily="18" charset="0"/>
                <a:cs typeface="Times New Roman" panose="02020603050405020304" pitchFamily="18" charset="0"/>
              </a:rPr>
              <a:t>.</a:t>
            </a:r>
            <a:endParaRPr lang="el-GR" altLang="el-GR" sz="1200" dirty="0" smtClean="0">
              <a:solidFill>
                <a:srgbClr val="002060"/>
              </a:solidFill>
              <a:latin typeface="Times New Roman" panose="02020603050405020304" pitchFamily="18" charset="0"/>
              <a:cs typeface="Times New Roman" panose="02020603050405020304" pitchFamily="18" charset="0"/>
            </a:endParaRPr>
          </a:p>
          <a:p>
            <a:pPr>
              <a:buFont typeface="Arial" panose="020B0604020202020204" pitchFamily="34" charset="0"/>
              <a:buNone/>
              <a:defRPr/>
            </a:pPr>
            <a:r>
              <a:rPr lang="en-AU" altLang="el-GR" sz="1200" dirty="0" err="1" smtClean="0">
                <a:solidFill>
                  <a:srgbClr val="002060"/>
                </a:solidFill>
                <a:latin typeface="Times New Roman" panose="02020603050405020304" pitchFamily="18" charset="0"/>
                <a:cs typeface="Times New Roman" panose="02020603050405020304" pitchFamily="18" charset="0"/>
              </a:rPr>
              <a:t>Rossouw</a:t>
            </a:r>
            <a:r>
              <a:rPr lang="en-AU" altLang="el-GR" sz="1200" dirty="0" smtClean="0">
                <a:solidFill>
                  <a:srgbClr val="002060"/>
                </a:solidFill>
                <a:latin typeface="Times New Roman" panose="02020603050405020304" pitchFamily="18" charset="0"/>
                <a:cs typeface="Times New Roman" panose="02020603050405020304" pitchFamily="18" charset="0"/>
              </a:rPr>
              <a:t>, A., Hacker, M., &amp; de </a:t>
            </a:r>
            <a:r>
              <a:rPr lang="en-AU" altLang="el-GR" sz="1200" dirty="0" err="1" smtClean="0">
                <a:solidFill>
                  <a:srgbClr val="002060"/>
                </a:solidFill>
                <a:latin typeface="Times New Roman" panose="02020603050405020304" pitchFamily="18" charset="0"/>
                <a:cs typeface="Times New Roman" panose="02020603050405020304" pitchFamily="18" charset="0"/>
              </a:rPr>
              <a:t>Vries</a:t>
            </a:r>
            <a:r>
              <a:rPr lang="en-AU" altLang="el-GR" sz="1200" dirty="0" smtClean="0">
                <a:solidFill>
                  <a:srgbClr val="002060"/>
                </a:solidFill>
                <a:latin typeface="Times New Roman" panose="02020603050405020304" pitchFamily="18" charset="0"/>
                <a:cs typeface="Times New Roman" panose="02020603050405020304" pitchFamily="18" charset="0"/>
              </a:rPr>
              <a:t>, M. (2010). Concepts and contexts in engineering and technology education: An international and interdisciplinary Delphi study. International Journal of Technology and Design Education, 21(4), 409-424.</a:t>
            </a:r>
            <a:endParaRPr lang="el-GR" altLang="el-GR" sz="1200" b="1"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r>
              <a:rPr lang="en-AU" altLang="el-GR" sz="1200" dirty="0" smtClean="0">
                <a:solidFill>
                  <a:srgbClr val="002060"/>
                </a:solidFill>
                <a:latin typeface="Times New Roman" panose="02020603050405020304" pitchFamily="18" charset="0"/>
                <a:cs typeface="Times New Roman" panose="02020603050405020304" pitchFamily="18" charset="0"/>
              </a:rPr>
              <a:t>ITEEA (International Technology and Engineering Educators Association). 2007. </a:t>
            </a:r>
            <a:r>
              <a:rPr lang="en-AU" altLang="el-GR" sz="1200" dirty="0" err="1" smtClean="0">
                <a:solidFill>
                  <a:srgbClr val="002060"/>
                </a:solidFill>
                <a:latin typeface="Times New Roman" panose="02020603050405020304" pitchFamily="18" charset="0"/>
                <a:cs typeface="Times New Roman" panose="02020603050405020304" pitchFamily="18" charset="0"/>
              </a:rPr>
              <a:t>Standardsfor</a:t>
            </a:r>
            <a:r>
              <a:rPr lang="en-AU" altLang="el-GR" sz="1200" dirty="0" smtClean="0">
                <a:solidFill>
                  <a:srgbClr val="002060"/>
                </a:solidFill>
                <a:latin typeface="Times New Roman" panose="02020603050405020304" pitchFamily="18" charset="0"/>
                <a:cs typeface="Times New Roman" panose="02020603050405020304" pitchFamily="18" charset="0"/>
              </a:rPr>
              <a:t> Technological Literacy: Content for the Study of Technology. Reston, VA</a:t>
            </a:r>
            <a:endParaRPr lang="el-GR" altLang="el-GR" sz="1200" b="1"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2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65544"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object 2"/>
          <p:cNvSpPr>
            <a:spLocks/>
          </p:cNvSpPr>
          <p:nvPr/>
        </p:nvSpPr>
        <p:spPr bwMode="auto">
          <a:xfrm>
            <a:off x="928688" y="1154113"/>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6563"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6564"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6565"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6566"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6567"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7592" name="Ορθογώνιο 11"/>
          <p:cNvSpPr>
            <a:spLocks noChangeArrowheads="1"/>
          </p:cNvSpPr>
          <p:nvPr/>
        </p:nvSpPr>
        <p:spPr bwMode="auto">
          <a:xfrm>
            <a:off x="1127125" y="1303338"/>
            <a:ext cx="7559675" cy="688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b="1" dirty="0" smtClean="0">
                <a:solidFill>
                  <a:srgbClr val="FF0000"/>
                </a:solidFill>
                <a:latin typeface="+mn-lt"/>
                <a:cs typeface="Times New Roman" panose="02020603050405020304" pitchFamily="18" charset="0"/>
              </a:rPr>
              <a:t>Οι τρείς διαφορετικές διδακτικές στρατηγικές 			υλοποίησης του STEM. Η Διδακτική στρατηγική</a:t>
            </a:r>
          </a:p>
          <a:p>
            <a:pPr>
              <a:buFont typeface="Arial" panose="020B0604020202020204" pitchFamily="34" charset="0"/>
              <a:buNone/>
              <a:defRPr/>
            </a:pPr>
            <a:r>
              <a:rPr lang="el-GR" altLang="el-GR" sz="1800" b="1" dirty="0" smtClean="0">
                <a:solidFill>
                  <a:srgbClr val="FF0000"/>
                </a:solidFill>
                <a:latin typeface="+mn-lt"/>
                <a:cs typeface="Times New Roman" panose="02020603050405020304" pitchFamily="18" charset="0"/>
              </a:rPr>
              <a:t>		«ενταγμένη σε πλαίσια»</a:t>
            </a:r>
          </a:p>
          <a:p>
            <a:pPr>
              <a:buFont typeface="Arial" panose="020B0604020202020204" pitchFamily="34" charset="0"/>
              <a:buNone/>
              <a:defRPr/>
            </a:pPr>
            <a:endParaRPr lang="el-GR" altLang="el-GR" sz="1400" dirty="0" smtClean="0">
              <a:solidFill>
                <a:srgbClr val="002060"/>
              </a:solidFill>
              <a:latin typeface="+mn-lt"/>
              <a:cs typeface="Times New Roman" panose="02020603050405020304" pitchFamily="18" charset="0"/>
            </a:endParaRPr>
          </a:p>
          <a:p>
            <a:pPr>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Για παράδειγμα, μπορεί να παρουσιασθεί μια τεχνολογική εφαρμογή –δίνοντας έμφαση στην τεχνολογική διάσταση- στην ανάπτυξη όμως της οποίας έχουν αξιοποιηθεί γνωστικές περιοχές από τις Επιστήμες και τα </a:t>
            </a:r>
            <a:r>
              <a:rPr lang="el-GR" altLang="el-GR" sz="1600" dirty="0" smtClean="0">
                <a:solidFill>
                  <a:srgbClr val="FF0000"/>
                </a:solidFill>
                <a:latin typeface="+mn-lt"/>
                <a:cs typeface="Times New Roman" panose="02020603050405020304" pitchFamily="18" charset="0"/>
              </a:rPr>
              <a:t>Μαθηματικά. </a:t>
            </a:r>
          </a:p>
          <a:p>
            <a:pPr>
              <a:buFont typeface="Arial" panose="020B0604020202020204" pitchFamily="34" charset="0"/>
              <a:buNone/>
              <a:defRPr/>
            </a:pPr>
            <a:r>
              <a:rPr lang="el-GR" altLang="el-GR" sz="1600" dirty="0" smtClean="0">
                <a:solidFill>
                  <a:srgbClr val="FF0000"/>
                </a:solidFill>
                <a:latin typeface="+mn-lt"/>
                <a:cs typeface="Times New Roman" panose="02020603050405020304" pitchFamily="18" charset="0"/>
              </a:rPr>
              <a:t>Υπάρχει συζήτηση για την «αποτελεσματικότητα» της στρατηγικής αυτής λόγω του πιθανού κινδύνου να θεωρήσουν οι   εκπαιδευόμενοι αποσπασματικά την γνώση και όχι μέσω θεμελιωδών αρχών.</a:t>
            </a:r>
          </a:p>
          <a:p>
            <a:pPr>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Επίσης άλλος κίνδυνος θεωρείται πιθανώς η μη σύνδεση του προβλήματος με   προηγούμενες γνώσεις από διάφορες γνωστικές περιοχές. </a:t>
            </a:r>
          </a:p>
          <a:p>
            <a:pPr>
              <a:buFont typeface="Arial" panose="020B0604020202020204" pitchFamily="34" charset="0"/>
              <a:buNone/>
              <a:defRPr/>
            </a:pPr>
            <a:r>
              <a:rPr lang="en-US" altLang="el-GR" sz="1200" dirty="0" smtClean="0">
                <a:solidFill>
                  <a:srgbClr val="002060"/>
                </a:solidFill>
                <a:latin typeface="Times New Roman" panose="02020603050405020304" pitchFamily="18" charset="0"/>
                <a:cs typeface="Times New Roman" panose="02020603050405020304" pitchFamily="18" charset="0"/>
              </a:rPr>
              <a:t>Chen, M. (2001). A potential limitation of </a:t>
            </a:r>
            <a:r>
              <a:rPr lang="en-US" altLang="el-GR" sz="1200" i="1" dirty="0" smtClean="0">
                <a:solidFill>
                  <a:srgbClr val="002060"/>
                </a:solidFill>
                <a:latin typeface="Times New Roman" panose="02020603050405020304" pitchFamily="18" charset="0"/>
                <a:cs typeface="Times New Roman" panose="02020603050405020304" pitchFamily="18" charset="0"/>
              </a:rPr>
              <a:t>embedded</a:t>
            </a:r>
            <a:r>
              <a:rPr lang="en-US" altLang="el-GR" sz="1200" dirty="0" smtClean="0">
                <a:solidFill>
                  <a:srgbClr val="002060"/>
                </a:solidFill>
                <a:latin typeface="Times New Roman" panose="02020603050405020304" pitchFamily="18" charset="0"/>
                <a:cs typeface="Times New Roman" panose="02020603050405020304" pitchFamily="18" charset="0"/>
              </a:rPr>
              <a:t>-teaching for formal learning. In</a:t>
            </a:r>
            <a:r>
              <a:rPr lang="el-GR" altLang="el-GR" sz="1200" dirty="0" smtClean="0">
                <a:solidFill>
                  <a:srgbClr val="002060"/>
                </a:solidFill>
                <a:latin typeface="Times New Roman" panose="02020603050405020304" pitchFamily="18" charset="0"/>
                <a:cs typeface="Times New Roman" panose="02020603050405020304" pitchFamily="18" charset="0"/>
              </a:rPr>
              <a:t> </a:t>
            </a:r>
            <a:r>
              <a:rPr lang="en-US" altLang="el-GR" sz="1200" dirty="0" smtClean="0">
                <a:solidFill>
                  <a:srgbClr val="002060"/>
                </a:solidFill>
                <a:latin typeface="Times New Roman" panose="02020603050405020304" pitchFamily="18" charset="0"/>
                <a:cs typeface="Times New Roman" panose="02020603050405020304" pitchFamily="18" charset="0"/>
              </a:rPr>
              <a:t>. Moore &amp; K. </a:t>
            </a:r>
            <a:r>
              <a:rPr lang="en-US" altLang="el-GR" sz="1200" dirty="0" err="1" smtClean="0">
                <a:solidFill>
                  <a:srgbClr val="002060"/>
                </a:solidFill>
                <a:latin typeface="Times New Roman" panose="02020603050405020304" pitchFamily="18" charset="0"/>
                <a:cs typeface="Times New Roman" panose="02020603050405020304" pitchFamily="18" charset="0"/>
              </a:rPr>
              <a:t>Stenning</a:t>
            </a:r>
            <a:r>
              <a:rPr lang="en-US" altLang="el-GR" sz="1200" dirty="0" smtClean="0">
                <a:solidFill>
                  <a:srgbClr val="002060"/>
                </a:solidFill>
                <a:latin typeface="Times New Roman" panose="02020603050405020304" pitchFamily="18" charset="0"/>
                <a:cs typeface="Times New Roman" panose="02020603050405020304" pitchFamily="18" charset="0"/>
              </a:rPr>
              <a:t> (Eds.), </a:t>
            </a:r>
            <a:r>
              <a:rPr lang="en-US" altLang="el-GR" sz="1200" i="1" dirty="0" smtClean="0">
                <a:solidFill>
                  <a:srgbClr val="002060"/>
                </a:solidFill>
                <a:latin typeface="Times New Roman" panose="02020603050405020304" pitchFamily="18" charset="0"/>
                <a:cs typeface="Times New Roman" panose="02020603050405020304" pitchFamily="18" charset="0"/>
              </a:rPr>
              <a:t>Proceedings of the Twenty-Third Annual Conference of the</a:t>
            </a:r>
          </a:p>
          <a:p>
            <a:pPr>
              <a:buFont typeface="Arial" panose="020B0604020202020204" pitchFamily="34" charset="0"/>
              <a:buNone/>
              <a:defRPr/>
            </a:pPr>
            <a:r>
              <a:rPr lang="en-US" altLang="el-GR" sz="1200" i="1" dirty="0" smtClean="0">
                <a:solidFill>
                  <a:srgbClr val="002060"/>
                </a:solidFill>
                <a:latin typeface="Times New Roman" panose="02020603050405020304" pitchFamily="18" charset="0"/>
                <a:cs typeface="Times New Roman" panose="02020603050405020304" pitchFamily="18" charset="0"/>
              </a:rPr>
              <a:t>Cognitive Science Society </a:t>
            </a:r>
            <a:r>
              <a:rPr lang="en-US" altLang="el-GR" sz="1200" dirty="0" smtClean="0">
                <a:solidFill>
                  <a:srgbClr val="002060"/>
                </a:solidFill>
                <a:latin typeface="Times New Roman" panose="02020603050405020304" pitchFamily="18" charset="0"/>
                <a:cs typeface="Times New Roman" panose="02020603050405020304" pitchFamily="18" charset="0"/>
              </a:rPr>
              <a:t>(pp. 194-199). Edinburgh, Scotland: Lawrence Erlbaum </a:t>
            </a:r>
            <a:r>
              <a:rPr lang="en-US" altLang="el-GR" sz="1200" dirty="0" err="1" smtClean="0">
                <a:solidFill>
                  <a:srgbClr val="002060"/>
                </a:solidFill>
                <a:latin typeface="Times New Roman" panose="02020603050405020304" pitchFamily="18" charset="0"/>
                <a:cs typeface="Times New Roman" panose="02020603050405020304" pitchFamily="18" charset="0"/>
              </a:rPr>
              <a:t>Associates,Inc</a:t>
            </a:r>
            <a:r>
              <a:rPr lang="en-US" altLang="el-GR" sz="1200" dirty="0" smtClean="0">
                <a:solidFill>
                  <a:srgbClr val="002060"/>
                </a:solidFill>
                <a:latin typeface="Times New Roman" panose="02020603050405020304" pitchFamily="18" charset="0"/>
                <a:cs typeface="Times New Roman" panose="02020603050405020304" pitchFamily="18" charset="0"/>
              </a:rPr>
              <a:t>.</a:t>
            </a:r>
            <a:endParaRPr lang="el-GR" altLang="el-GR" sz="1200" dirty="0" smtClean="0">
              <a:solidFill>
                <a:srgbClr val="002060"/>
              </a:solidFill>
              <a:latin typeface="Times New Roman" panose="02020603050405020304" pitchFamily="18" charset="0"/>
              <a:cs typeface="Times New Roman" panose="02020603050405020304" pitchFamily="18" charset="0"/>
            </a:endParaRPr>
          </a:p>
          <a:p>
            <a:pPr>
              <a:buFont typeface="Arial" panose="020B0604020202020204" pitchFamily="34" charset="0"/>
              <a:buNone/>
              <a:defRPr/>
            </a:pPr>
            <a:r>
              <a:rPr lang="en-AU" altLang="el-GR" sz="1200" dirty="0" err="1" smtClean="0">
                <a:solidFill>
                  <a:srgbClr val="002060"/>
                </a:solidFill>
                <a:latin typeface="Times New Roman" panose="02020603050405020304" pitchFamily="18" charset="0"/>
                <a:cs typeface="Times New Roman" panose="02020603050405020304" pitchFamily="18" charset="0"/>
              </a:rPr>
              <a:t>Rossouw</a:t>
            </a:r>
            <a:r>
              <a:rPr lang="en-AU" altLang="el-GR" sz="1200" dirty="0" smtClean="0">
                <a:solidFill>
                  <a:srgbClr val="002060"/>
                </a:solidFill>
                <a:latin typeface="Times New Roman" panose="02020603050405020304" pitchFamily="18" charset="0"/>
                <a:cs typeface="Times New Roman" panose="02020603050405020304" pitchFamily="18" charset="0"/>
              </a:rPr>
              <a:t>, A., Hacker, M., &amp; de </a:t>
            </a:r>
            <a:r>
              <a:rPr lang="en-AU" altLang="el-GR" sz="1200" dirty="0" err="1" smtClean="0">
                <a:solidFill>
                  <a:srgbClr val="002060"/>
                </a:solidFill>
                <a:latin typeface="Times New Roman" panose="02020603050405020304" pitchFamily="18" charset="0"/>
                <a:cs typeface="Times New Roman" panose="02020603050405020304" pitchFamily="18" charset="0"/>
              </a:rPr>
              <a:t>Vries</a:t>
            </a:r>
            <a:r>
              <a:rPr lang="en-AU" altLang="el-GR" sz="1200" dirty="0" smtClean="0">
                <a:solidFill>
                  <a:srgbClr val="002060"/>
                </a:solidFill>
                <a:latin typeface="Times New Roman" panose="02020603050405020304" pitchFamily="18" charset="0"/>
                <a:cs typeface="Times New Roman" panose="02020603050405020304" pitchFamily="18" charset="0"/>
              </a:rPr>
              <a:t>, M. (2010). Concepts and contexts in engineering and technology education: An international and interdisciplinary Delphi study. International Journal of Technology and Design Education, 21(4), 409-424.</a:t>
            </a:r>
            <a:endParaRPr lang="el-GR" altLang="el-GR" sz="1200" b="1"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r>
              <a:rPr lang="en-AU" altLang="el-GR" sz="1200" dirty="0" smtClean="0">
                <a:solidFill>
                  <a:srgbClr val="002060"/>
                </a:solidFill>
                <a:latin typeface="Times New Roman" panose="02020603050405020304" pitchFamily="18" charset="0"/>
                <a:cs typeface="Times New Roman" panose="02020603050405020304" pitchFamily="18" charset="0"/>
              </a:rPr>
              <a:t>ITEEA (International Technology and Engineering Educators Association). 2007. </a:t>
            </a:r>
            <a:r>
              <a:rPr lang="en-AU" altLang="el-GR" sz="1200" dirty="0" err="1" smtClean="0">
                <a:solidFill>
                  <a:srgbClr val="002060"/>
                </a:solidFill>
                <a:latin typeface="Times New Roman" panose="02020603050405020304" pitchFamily="18" charset="0"/>
                <a:cs typeface="Times New Roman" panose="02020603050405020304" pitchFamily="18" charset="0"/>
              </a:rPr>
              <a:t>Standardsfor</a:t>
            </a:r>
            <a:r>
              <a:rPr lang="en-AU" altLang="el-GR" sz="1200" dirty="0" smtClean="0">
                <a:solidFill>
                  <a:srgbClr val="002060"/>
                </a:solidFill>
                <a:latin typeface="Times New Roman" panose="02020603050405020304" pitchFamily="18" charset="0"/>
                <a:cs typeface="Times New Roman" panose="02020603050405020304" pitchFamily="18" charset="0"/>
              </a:rPr>
              <a:t> Technological Literacy: Content for the Study of Technology. Reston, VA</a:t>
            </a:r>
            <a:endParaRPr lang="el-GR" altLang="el-GR" sz="1200" b="1"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66569"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bject 2"/>
          <p:cNvSpPr>
            <a:spLocks/>
          </p:cNvSpPr>
          <p:nvPr/>
        </p:nvSpPr>
        <p:spPr bwMode="auto">
          <a:xfrm>
            <a:off x="928688" y="1136650"/>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7587"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7588"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7589"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7590"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7591"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7592" name="Ορθογώνιο 5"/>
          <p:cNvSpPr>
            <a:spLocks noChangeArrowheads="1"/>
          </p:cNvSpPr>
          <p:nvPr/>
        </p:nvSpPr>
        <p:spPr bwMode="auto">
          <a:xfrm>
            <a:off x="595313" y="2511425"/>
            <a:ext cx="795337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200">
              <a:solidFill>
                <a:srgbClr val="002060"/>
              </a:solidFill>
              <a:latin typeface="Times New Roman" panose="02020603050405020304" pitchFamily="18" charset="0"/>
              <a:cs typeface="Times New Roman" panose="02020603050405020304" pitchFamily="18" charset="0"/>
            </a:endParaRPr>
          </a:p>
          <a:p>
            <a:pPr eaLnBrk="1" hangingPunct="1"/>
            <a:r>
              <a:rPr lang="en-US" altLang="el-GR" sz="1600"/>
              <a:t> </a:t>
            </a:r>
            <a:endParaRPr lang="el-GR" altLang="el-GR" sz="1600"/>
          </a:p>
        </p:txBody>
      </p:sp>
      <p:sp>
        <p:nvSpPr>
          <p:cNvPr id="69641" name="Ορθογώνιο 11"/>
          <p:cNvSpPr>
            <a:spLocks noChangeArrowheads="1"/>
          </p:cNvSpPr>
          <p:nvPr/>
        </p:nvSpPr>
        <p:spPr bwMode="auto">
          <a:xfrm>
            <a:off x="1020763" y="1484313"/>
            <a:ext cx="7559675" cy="732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b="1" dirty="0" smtClean="0">
                <a:solidFill>
                  <a:srgbClr val="FF0000"/>
                </a:solidFill>
                <a:latin typeface="Times New Roman" panose="02020603050405020304" pitchFamily="18" charset="0"/>
                <a:cs typeface="Times New Roman" panose="02020603050405020304" pitchFamily="18" charset="0"/>
              </a:rPr>
              <a:t>Οι τρείς διαφορετικές διδακτικές στρατηγικές υλοποίησης του STEM. Η «ολοκληρωμένη» προσέγγιση STEM.</a:t>
            </a:r>
          </a:p>
          <a:p>
            <a:pPr eaLnBrk="1" hangingPunct="1">
              <a:spcBef>
                <a:spcPct val="0"/>
              </a:spcBef>
              <a:buFontTx/>
              <a:buNone/>
              <a:defRPr/>
            </a:pPr>
            <a:endParaRPr lang="en-US" altLang="el-GR" sz="1800" b="1" dirty="0" smtClean="0">
              <a:solidFill>
                <a:srgbClr val="FF0000"/>
              </a:solidFill>
              <a:latin typeface="Times New Roman" panose="02020603050405020304" pitchFamily="18" charset="0"/>
              <a:cs typeface="Times New Roman" panose="02020603050405020304" pitchFamily="18" charset="0"/>
            </a:endParaRPr>
          </a:p>
          <a:p>
            <a:pPr>
              <a:buFont typeface="Arial" panose="020B0604020202020204" pitchFamily="34" charset="0"/>
              <a:buNone/>
              <a:defRPr/>
            </a:pPr>
            <a:r>
              <a:rPr lang="el-GR" altLang="el-GR" sz="1600" dirty="0" smtClean="0">
                <a:solidFill>
                  <a:srgbClr val="FF0000"/>
                </a:solidFill>
                <a:latin typeface="+mn-lt"/>
                <a:cs typeface="Times New Roman" panose="02020603050405020304" pitchFamily="18" charset="0"/>
              </a:rPr>
              <a:t>Η τρίτη διδακτική στρατηγική, η «ολοκληρωμένη»(</a:t>
            </a:r>
            <a:r>
              <a:rPr lang="el-GR" altLang="el-GR" sz="1600" dirty="0" err="1" smtClean="0">
                <a:solidFill>
                  <a:srgbClr val="FF0000"/>
                </a:solidFill>
                <a:latin typeface="+mn-lt"/>
                <a:cs typeface="Times New Roman" panose="02020603050405020304" pitchFamily="18" charset="0"/>
              </a:rPr>
              <a:t>integrated</a:t>
            </a:r>
            <a:r>
              <a:rPr lang="el-GR" altLang="el-GR" sz="1600" dirty="0" smtClean="0">
                <a:solidFill>
                  <a:srgbClr val="FF0000"/>
                </a:solidFill>
                <a:latin typeface="+mn-lt"/>
                <a:cs typeface="Times New Roman" panose="02020603050405020304" pitchFamily="18" charset="0"/>
              </a:rPr>
              <a:t>) διδακτική στρατηγική-ενσωμάτωση </a:t>
            </a:r>
            <a:r>
              <a:rPr lang="el-GR" altLang="el-GR" sz="1600" dirty="0" smtClean="0">
                <a:solidFill>
                  <a:srgbClr val="002060"/>
                </a:solidFill>
                <a:latin typeface="+mn-lt"/>
                <a:cs typeface="Times New Roman" panose="02020603050405020304" pitchFamily="18" charset="0"/>
              </a:rPr>
              <a:t>του </a:t>
            </a:r>
            <a:r>
              <a:rPr lang="en-US" altLang="el-GR" sz="1600" dirty="0" smtClean="0">
                <a:solidFill>
                  <a:srgbClr val="002060"/>
                </a:solidFill>
                <a:latin typeface="+mn-lt"/>
                <a:cs typeface="Times New Roman" panose="02020603050405020304" pitchFamily="18" charset="0"/>
              </a:rPr>
              <a:t>STEM</a:t>
            </a:r>
            <a:r>
              <a:rPr lang="el-GR" altLang="el-GR" sz="1600" dirty="0" smtClean="0">
                <a:solidFill>
                  <a:srgbClr val="002060"/>
                </a:solidFill>
                <a:latin typeface="+mn-lt"/>
                <a:cs typeface="Times New Roman" panose="02020603050405020304" pitchFamily="18" charset="0"/>
              </a:rPr>
              <a:t>- στο εκπαιδευτικό υλικό και τις μαθησιακές δραστηριότητες. </a:t>
            </a:r>
          </a:p>
          <a:p>
            <a:pPr>
              <a:buFont typeface="Arial" panose="020B0604020202020204" pitchFamily="34" charset="0"/>
              <a:buNone/>
              <a:defRPr/>
            </a:pPr>
            <a:endParaRPr lang="el-GR" altLang="el-GR" sz="1600" dirty="0" smtClean="0">
              <a:solidFill>
                <a:srgbClr val="002060"/>
              </a:solidFill>
              <a:latin typeface="+mn-lt"/>
              <a:cs typeface="Times New Roman" panose="02020603050405020304" pitchFamily="18" charset="0"/>
            </a:endParaRPr>
          </a:p>
          <a:p>
            <a:pPr>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Η στρατηγική αυτή προκύπτει από την διαπίστωση ότι τα προβλήματα του πραγματικού κόσμου λύνονται μέσω της αξιοποίησης εννοιών πολλών γνωστικών περιοχών αλλά και των αλληλεπιδράσεων των μεθοδολογιών αυτών .Η «ολοκληρωμένη» στρατηγική  διαχωρίζεται επιστημολογικά  στην </a:t>
            </a:r>
            <a:r>
              <a:rPr lang="el-GR" altLang="el-GR" sz="1600" dirty="0" err="1" smtClean="0">
                <a:solidFill>
                  <a:srgbClr val="002060"/>
                </a:solidFill>
                <a:latin typeface="+mn-lt"/>
                <a:cs typeface="Times New Roman" panose="02020603050405020304" pitchFamily="18" charset="0"/>
              </a:rPr>
              <a:t>πολυεπστημονική</a:t>
            </a:r>
            <a:r>
              <a:rPr lang="el-GR" altLang="el-GR" sz="1600" dirty="0" smtClean="0">
                <a:solidFill>
                  <a:srgbClr val="002060"/>
                </a:solidFill>
                <a:latin typeface="+mn-lt"/>
                <a:cs typeface="Times New Roman" panose="02020603050405020304" pitchFamily="18" charset="0"/>
              </a:rPr>
              <a:t> (</a:t>
            </a:r>
            <a:r>
              <a:rPr lang="el-GR" altLang="el-GR" sz="1600" dirty="0" err="1" smtClean="0">
                <a:solidFill>
                  <a:srgbClr val="002060"/>
                </a:solidFill>
                <a:latin typeface="+mn-lt"/>
                <a:cs typeface="Times New Roman" panose="02020603050405020304" pitchFamily="18" charset="0"/>
              </a:rPr>
              <a:t>multidisciplinary</a:t>
            </a:r>
            <a:r>
              <a:rPr lang="el-GR" altLang="el-GR" sz="1600" dirty="0" smtClean="0">
                <a:solidFill>
                  <a:srgbClr val="002060"/>
                </a:solidFill>
                <a:latin typeface="+mn-lt"/>
                <a:cs typeface="Times New Roman" panose="02020603050405020304" pitchFamily="18" charset="0"/>
              </a:rPr>
              <a:t>) και την διεπιστημονική(</a:t>
            </a:r>
            <a:r>
              <a:rPr lang="el-GR" altLang="el-GR" sz="1600" dirty="0" err="1" smtClean="0">
                <a:solidFill>
                  <a:srgbClr val="002060"/>
                </a:solidFill>
                <a:latin typeface="+mn-lt"/>
                <a:cs typeface="Times New Roman" panose="02020603050405020304" pitchFamily="18" charset="0"/>
              </a:rPr>
              <a:t>interdisciplinary</a:t>
            </a:r>
            <a:r>
              <a:rPr lang="el-GR" altLang="el-GR" sz="1600" dirty="0" smtClean="0">
                <a:solidFill>
                  <a:srgbClr val="002060"/>
                </a:solidFill>
                <a:latin typeface="+mn-lt"/>
                <a:cs typeface="Times New Roman" panose="02020603050405020304" pitchFamily="18" charset="0"/>
              </a:rPr>
              <a:t>) προσέγγιση.</a:t>
            </a:r>
          </a:p>
          <a:p>
            <a:pPr>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Μέσω της προσέγγισης αυτής θεωρείται ότι αυξάνονται τα εσωτερικά κίνητρα μάθησης για τις γνωστικές που περιέχονται στο ακρωνύμιο  του STEM(NAE &amp; NRC, 2014).</a:t>
            </a:r>
          </a:p>
          <a:p>
            <a:pPr>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Στην </a:t>
            </a:r>
            <a:r>
              <a:rPr lang="el-GR" altLang="el-GR" sz="1600" dirty="0" err="1" smtClean="0">
                <a:solidFill>
                  <a:srgbClr val="002060"/>
                </a:solidFill>
                <a:latin typeface="+mn-lt"/>
                <a:cs typeface="Times New Roman" panose="02020603050405020304" pitchFamily="18" charset="0"/>
              </a:rPr>
              <a:t>πολυΕπστημονική</a:t>
            </a:r>
            <a:r>
              <a:rPr lang="el-GR" altLang="el-GR" sz="1600" dirty="0" smtClean="0">
                <a:solidFill>
                  <a:srgbClr val="002060"/>
                </a:solidFill>
                <a:latin typeface="+mn-lt"/>
                <a:cs typeface="Times New Roman" panose="02020603050405020304" pitchFamily="18" charset="0"/>
              </a:rPr>
              <a:t>  προσέγγιση  αναζητούνται «τομές» ανάμεσα σε γνωστικές περιοχές ώστε το πρόβλημα να λυθεί από έννοιες της «τομής» , ενώ στην διεπιστημονική προσέγγιση η εστίαση δίνεται στο πρόβλημα του οποίου η λύση  προκύπτει από αξιοποίηση μεθοδολογιών, δεξιοτήτων και γνώσεων από  διαφορετικές γνωστικές περιοχές.</a:t>
            </a: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67594"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object 2"/>
          <p:cNvSpPr>
            <a:spLocks/>
          </p:cNvSpPr>
          <p:nvPr/>
        </p:nvSpPr>
        <p:spPr bwMode="auto">
          <a:xfrm>
            <a:off x="928688" y="1136650"/>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8611"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8612"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8613"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8614"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8615"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8616" name="Ορθογώνιο 5"/>
          <p:cNvSpPr>
            <a:spLocks noChangeArrowheads="1"/>
          </p:cNvSpPr>
          <p:nvPr/>
        </p:nvSpPr>
        <p:spPr bwMode="auto">
          <a:xfrm>
            <a:off x="595313" y="2511425"/>
            <a:ext cx="795337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200">
              <a:solidFill>
                <a:srgbClr val="002060"/>
              </a:solidFill>
              <a:latin typeface="Times New Roman" panose="02020603050405020304" pitchFamily="18" charset="0"/>
              <a:cs typeface="Times New Roman" panose="02020603050405020304" pitchFamily="18" charset="0"/>
            </a:endParaRPr>
          </a:p>
          <a:p>
            <a:pPr eaLnBrk="1" hangingPunct="1"/>
            <a:r>
              <a:rPr lang="en-US" altLang="el-GR" sz="1600"/>
              <a:t> </a:t>
            </a:r>
            <a:endParaRPr lang="el-GR" altLang="el-GR" sz="1600"/>
          </a:p>
        </p:txBody>
      </p:sp>
      <p:sp>
        <p:nvSpPr>
          <p:cNvPr id="74761" name="Ορθογώνιο 11"/>
          <p:cNvSpPr>
            <a:spLocks noChangeArrowheads="1"/>
          </p:cNvSpPr>
          <p:nvPr/>
        </p:nvSpPr>
        <p:spPr bwMode="auto">
          <a:xfrm>
            <a:off x="1020763" y="1484313"/>
            <a:ext cx="7559675" cy="765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b="1" dirty="0" smtClean="0">
                <a:solidFill>
                  <a:srgbClr val="FF000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Η «ολοκληρωμένη» προσέγγιση STEM.</a:t>
            </a:r>
          </a:p>
          <a:p>
            <a:pPr>
              <a:buFont typeface="Arial" panose="020B0604020202020204" pitchFamily="34" charset="0"/>
              <a:buNone/>
              <a:defRPr/>
            </a:pPr>
            <a:endParaRPr lang="el-GR" altLang="el-GR" sz="1600" dirty="0" smtClean="0">
              <a:solidFill>
                <a:srgbClr val="002060"/>
              </a:solidFill>
              <a:latin typeface="+mn-lt"/>
              <a:cs typeface="Times New Roman" panose="02020603050405020304" pitchFamily="18" charset="0"/>
            </a:endParaRPr>
          </a:p>
          <a:p>
            <a:pPr eaLnBrk="1" hangingPunct="1">
              <a:spcBef>
                <a:spcPct val="0"/>
              </a:spcBef>
              <a:buFontTx/>
              <a:buNone/>
              <a:defRPr/>
            </a:pPr>
            <a:r>
              <a:rPr lang="el-GR" altLang="el-GR" sz="1600" b="1" dirty="0" smtClean="0">
                <a:solidFill>
                  <a:srgbClr val="FF0000"/>
                </a:solidFill>
                <a:latin typeface="+mn-lt"/>
                <a:cs typeface="Times New Roman" panose="02020603050405020304" pitchFamily="18" charset="0"/>
              </a:rPr>
              <a:t>Η επίλυση προβλήματος</a:t>
            </a:r>
            <a:endParaRPr lang="en-US" altLang="el-GR" sz="1600" b="1" dirty="0" smtClean="0">
              <a:solidFill>
                <a:srgbClr val="FF0000"/>
              </a:solidFill>
              <a:latin typeface="+mn-lt"/>
              <a:cs typeface="Times New Roman" panose="02020603050405020304" pitchFamily="18" charset="0"/>
            </a:endParaRPr>
          </a:p>
          <a:p>
            <a:pPr eaLnBrk="1" hangingPunct="1">
              <a:spcBef>
                <a:spcPct val="0"/>
              </a:spcBef>
              <a:buFontTx/>
              <a:buNone/>
              <a:defRPr/>
            </a:pPr>
            <a:r>
              <a:rPr lang="en-US" altLang="el-GR" sz="1600" dirty="0" smtClean="0">
                <a:solidFill>
                  <a:srgbClr val="FF0000"/>
                </a:solidFill>
                <a:latin typeface="+mn-lt"/>
                <a:cs typeface="Times New Roman" panose="02020603050405020304" pitchFamily="18" charset="0"/>
              </a:rPr>
              <a:t> </a:t>
            </a:r>
            <a:r>
              <a:rPr lang="en-US" altLang="el-GR" sz="1600" dirty="0" smtClean="0">
                <a:solidFill>
                  <a:srgbClr val="002060"/>
                </a:solidFill>
                <a:latin typeface="+mn-lt"/>
                <a:cs typeface="Times New Roman" panose="02020603050405020304" pitchFamily="18" charset="0"/>
              </a:rPr>
              <a:t> </a:t>
            </a:r>
            <a:r>
              <a:rPr lang="en-US" altLang="el-GR" sz="1600" dirty="0" smtClean="0">
                <a:latin typeface="+mn-lt"/>
                <a:cs typeface="Times New Roman" panose="02020603050405020304" pitchFamily="18" charset="0"/>
              </a:rPr>
              <a:t>“</a:t>
            </a:r>
            <a:r>
              <a:rPr lang="en-US" altLang="el-GR" sz="1600" i="1" dirty="0" smtClean="0">
                <a:latin typeface="+mn-lt"/>
                <a:cs typeface="Times New Roman" panose="02020603050405020304" pitchFamily="18" charset="0"/>
              </a:rPr>
              <a:t>Problem solving is an individual’s capacity to use cognitive processes to confront and resolve real, cross-disciplinary situations where the solution path is not immediately obvious and where the literacydomainsorcurriculaareasthatmightbeapplicablearenotwithin a single domain of mathematics, science or reading.”</a:t>
            </a:r>
            <a:endParaRPr lang="el-GR" altLang="el-GR" sz="1600" dirty="0" smtClean="0">
              <a:latin typeface="+mn-lt"/>
              <a:cs typeface="Times New Roman" panose="02020603050405020304" pitchFamily="18" charset="0"/>
            </a:endParaRPr>
          </a:p>
          <a:p>
            <a:pPr>
              <a:defRPr/>
            </a:pPr>
            <a:r>
              <a:rPr lang="el-GR" altLang="el-GR" sz="1600" i="1" dirty="0" smtClean="0">
                <a:latin typeface="+mn-lt"/>
                <a:cs typeface="Times New Roman" panose="02020603050405020304" pitchFamily="18" charset="0"/>
              </a:rPr>
              <a:t>[“</a:t>
            </a:r>
            <a:r>
              <a:rPr lang="el-GR" altLang="el-GR" sz="1600" i="1" dirty="0" smtClean="0">
                <a:solidFill>
                  <a:srgbClr val="FF0000"/>
                </a:solidFill>
                <a:latin typeface="+mn-lt"/>
                <a:cs typeface="Times New Roman" panose="02020603050405020304" pitchFamily="18" charset="0"/>
              </a:rPr>
              <a:t>Επίλυση προβλήματος </a:t>
            </a:r>
            <a:r>
              <a:rPr lang="el-GR" altLang="el-GR" sz="1600" i="1" dirty="0" smtClean="0">
                <a:latin typeface="+mn-lt"/>
                <a:cs typeface="Times New Roman" panose="02020603050405020304" pitchFamily="18" charset="0"/>
              </a:rPr>
              <a:t>είναι η ικανότητα του ατόμου να χρησιμοποιεί γνωστικές διεργασίες ώστε να αντιμετωπίσει και να επιλύσει πραγματικές, διεπιστημονικές καταστάσεις όπου η πορεία της λύσης δεν είναι άμεσα εμφανής και τα πεδία αλφαβητισμού ή οι περιοχές των Αναλυτικών Προγραμμάτων Σπουδών που αξιοποιούνται για την επίλυση δεν υπάγονται σε μεμονωμένα πεδία των μαθηματικών, των φυσικών επιστημών ή της ανάγνωσης”]</a:t>
            </a:r>
            <a:r>
              <a:rPr lang="el-GR" altLang="el-GR" sz="1600" dirty="0" smtClean="0">
                <a:latin typeface="+mn-lt"/>
                <a:cs typeface="Times New Roman" panose="02020603050405020304" pitchFamily="18" charset="0"/>
                <a:hlinkClick r:id="rId4"/>
              </a:rPr>
              <a:t>   (</a:t>
            </a:r>
            <a:r>
              <a:rPr lang="el-GR" altLang="el-GR" sz="1600" dirty="0" err="1" smtClean="0">
                <a:latin typeface="+mn-lt"/>
                <a:cs typeface="Times New Roman" panose="02020603050405020304" pitchFamily="18" charset="0"/>
                <a:hlinkClick r:id="rId4"/>
              </a:rPr>
              <a:t>Kovács</a:t>
            </a:r>
            <a:r>
              <a:rPr lang="el-GR" altLang="el-GR" sz="1600" dirty="0" smtClean="0">
                <a:latin typeface="+mn-lt"/>
                <a:cs typeface="Times New Roman" panose="02020603050405020304" pitchFamily="18" charset="0"/>
              </a:rPr>
              <a:t> &amp; </a:t>
            </a:r>
            <a:r>
              <a:rPr lang="el-GR" altLang="el-GR" sz="1600" dirty="0" err="1" smtClean="0">
                <a:latin typeface="+mn-lt"/>
                <a:cs typeface="Times New Roman" panose="02020603050405020304" pitchFamily="18" charset="0"/>
              </a:rPr>
              <a:t>Harangus</a:t>
            </a:r>
            <a:r>
              <a:rPr lang="el-GR" altLang="el-GR" sz="1600" dirty="0" smtClean="0">
                <a:latin typeface="+mn-lt"/>
                <a:cs typeface="Times New Roman" panose="02020603050405020304" pitchFamily="18" charset="0"/>
              </a:rPr>
              <a:t> (2020)</a:t>
            </a:r>
            <a:r>
              <a:rPr lang="en-US" altLang="el-GR" sz="1600" dirty="0" smtClean="0">
                <a:latin typeface="+mn-lt"/>
                <a:cs typeface="Times New Roman" panose="02020603050405020304" pitchFamily="18" charset="0"/>
              </a:rPr>
              <a:t>;</a:t>
            </a:r>
            <a:r>
              <a:rPr lang="el-GR" altLang="el-GR" sz="1600" dirty="0" smtClean="0">
                <a:latin typeface="+mn-lt"/>
                <a:cs typeface="Times New Roman" panose="02020603050405020304" pitchFamily="18" charset="0"/>
              </a:rPr>
              <a:t> Όπως αναφέρεται σε Παπαδοπούλου Φωτεινή ΜΔΕ,2020). </a:t>
            </a:r>
          </a:p>
          <a:p>
            <a:pPr>
              <a:defRPr/>
            </a:pPr>
            <a:r>
              <a:rPr lang="en-US" altLang="el-GR" sz="900" dirty="0" err="1" smtClean="0">
                <a:latin typeface="Times New Roman" panose="02020603050405020304" pitchFamily="18" charset="0"/>
                <a:cs typeface="Times New Roman" panose="02020603050405020304" pitchFamily="18" charset="0"/>
              </a:rPr>
              <a:t>Kovács</a:t>
            </a:r>
            <a:r>
              <a:rPr lang="en-US" altLang="el-GR" sz="900" dirty="0" smtClean="0">
                <a:latin typeface="Times New Roman" panose="02020603050405020304" pitchFamily="18" charset="0"/>
                <a:cs typeface="Times New Roman" panose="02020603050405020304" pitchFamily="18" charset="0"/>
              </a:rPr>
              <a:t>, G., &amp; </a:t>
            </a:r>
            <a:r>
              <a:rPr lang="en-US" altLang="el-GR" sz="900" dirty="0" err="1" smtClean="0">
                <a:latin typeface="Times New Roman" panose="02020603050405020304" pitchFamily="18" charset="0"/>
                <a:cs typeface="Times New Roman" panose="02020603050405020304" pitchFamily="18" charset="0"/>
              </a:rPr>
              <a:t>Harangus</a:t>
            </a:r>
            <a:r>
              <a:rPr lang="en-US" altLang="el-GR" sz="900" dirty="0" smtClean="0">
                <a:latin typeface="Times New Roman" panose="02020603050405020304" pitchFamily="18" charset="0"/>
                <a:cs typeface="Times New Roman" panose="02020603050405020304" pitchFamily="18" charset="0"/>
              </a:rPr>
              <a:t>, K. (2020). Translator trainees' reading literacy, problem solving, and translation skills A comparative </a:t>
            </a:r>
            <a:r>
              <a:rPr lang="en-US" altLang="el-GR" sz="900" dirty="0" err="1" smtClean="0">
                <a:latin typeface="Times New Roman" panose="02020603050405020304" pitchFamily="18" charset="0"/>
                <a:cs typeface="Times New Roman" panose="02020603050405020304" pitchFamily="18" charset="0"/>
              </a:rPr>
              <a:t>estudy</a:t>
            </a:r>
            <a:r>
              <a:rPr lang="en-US" altLang="el-GR" sz="900" dirty="0" smtClean="0">
                <a:latin typeface="Times New Roman" panose="02020603050405020304" pitchFamily="18" charset="0"/>
                <a:cs typeface="Times New Roman" panose="02020603050405020304" pitchFamily="18" charset="0"/>
              </a:rPr>
              <a:t>.</a:t>
            </a:r>
            <a:r>
              <a:rPr lang="en-US" altLang="el-GR" sz="900" i="1" dirty="0" smtClean="0">
                <a:latin typeface="Times New Roman" panose="02020603050405020304" pitchFamily="18" charset="0"/>
                <a:cs typeface="Times New Roman" panose="02020603050405020304" pitchFamily="18" charset="0"/>
              </a:rPr>
              <a:t> </a:t>
            </a:r>
            <a:r>
              <a:rPr lang="en-US" altLang="el-GR" sz="900" i="1" dirty="0" err="1" smtClean="0">
                <a:latin typeface="Times New Roman" panose="02020603050405020304" pitchFamily="18" charset="0"/>
                <a:cs typeface="Times New Roman" panose="02020603050405020304" pitchFamily="18" charset="0"/>
              </a:rPr>
              <a:t>Acta</a:t>
            </a:r>
            <a:r>
              <a:rPr lang="en-US" altLang="el-GR" sz="900" i="1" dirty="0" smtClean="0">
                <a:latin typeface="Times New Roman" panose="02020603050405020304" pitchFamily="18" charset="0"/>
                <a:cs typeface="Times New Roman" panose="02020603050405020304" pitchFamily="18" charset="0"/>
              </a:rPr>
              <a:t> </a:t>
            </a:r>
            <a:r>
              <a:rPr lang="en-US" altLang="el-GR" sz="900" i="1" dirty="0" err="1" smtClean="0">
                <a:latin typeface="Times New Roman" panose="02020603050405020304" pitchFamily="18" charset="0"/>
                <a:cs typeface="Times New Roman" panose="02020603050405020304" pitchFamily="18" charset="0"/>
              </a:rPr>
              <a:t>Universitatis</a:t>
            </a:r>
            <a:r>
              <a:rPr lang="en-US" altLang="el-GR" sz="900" i="1" dirty="0" smtClean="0">
                <a:latin typeface="Times New Roman" panose="02020603050405020304" pitchFamily="18" charset="0"/>
                <a:cs typeface="Times New Roman" panose="02020603050405020304" pitchFamily="18" charset="0"/>
              </a:rPr>
              <a:t> </a:t>
            </a:r>
            <a:r>
              <a:rPr lang="en-US" altLang="el-GR" sz="900" i="1" dirty="0" err="1" smtClean="0">
                <a:latin typeface="Times New Roman" panose="02020603050405020304" pitchFamily="18" charset="0"/>
                <a:cs typeface="Times New Roman" panose="02020603050405020304" pitchFamily="18" charset="0"/>
              </a:rPr>
              <a:t>Sapientiae</a:t>
            </a:r>
            <a:r>
              <a:rPr lang="en-US" altLang="el-GR" sz="900" i="1" dirty="0" smtClean="0">
                <a:latin typeface="Times New Roman" panose="02020603050405020304" pitchFamily="18" charset="0"/>
                <a:cs typeface="Times New Roman" panose="02020603050405020304" pitchFamily="18" charset="0"/>
              </a:rPr>
              <a:t>, </a:t>
            </a:r>
            <a:r>
              <a:rPr lang="en-US" altLang="el-GR" sz="900" i="1" dirty="0" err="1" smtClean="0">
                <a:latin typeface="Times New Roman" panose="02020603050405020304" pitchFamily="18" charset="0"/>
                <a:cs typeface="Times New Roman" panose="02020603050405020304" pitchFamily="18" charset="0"/>
              </a:rPr>
              <a:t>Philologica</a:t>
            </a:r>
            <a:r>
              <a:rPr lang="en-US" altLang="el-GR" sz="900" i="1" dirty="0" smtClean="0">
                <a:latin typeface="Times New Roman" panose="02020603050405020304" pitchFamily="18" charset="0"/>
                <a:cs typeface="Times New Roman" panose="02020603050405020304" pitchFamily="18" charset="0"/>
              </a:rPr>
              <a:t>, 11</a:t>
            </a:r>
            <a:r>
              <a:rPr lang="en-US" altLang="el-GR" sz="900" dirty="0" smtClean="0">
                <a:latin typeface="Times New Roman" panose="02020603050405020304" pitchFamily="18" charset="0"/>
                <a:cs typeface="Times New Roman" panose="02020603050405020304" pitchFamily="18" charset="0"/>
              </a:rPr>
              <a:t>(3), 141-157. doi:10.2478/ausp-2019-0031</a:t>
            </a:r>
          </a:p>
          <a:p>
            <a:pPr eaLnBrk="1" hangingPunct="1">
              <a:spcBef>
                <a:spcPct val="0"/>
              </a:spcBef>
              <a:buFont typeface="Arial" panose="020B0604020202020204" pitchFamily="34" charset="0"/>
              <a:buNone/>
              <a:defRPr/>
            </a:pPr>
            <a:endParaRPr lang="en-US" altLang="el-GR" sz="900" dirty="0" smtClean="0">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900" dirty="0" smtClean="0">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r>
              <a:rPr lang="el-GR" altLang="el-GR" sz="900" dirty="0" smtClean="0">
                <a:latin typeface="Times New Roman" panose="02020603050405020304" pitchFamily="18" charset="0"/>
                <a:cs typeface="Times New Roman" panose="02020603050405020304" pitchFamily="18" charset="0"/>
              </a:rPr>
              <a:t>Παπαδοπούλου Φωτεινή ΜΔΕ,2020)</a:t>
            </a:r>
            <a:r>
              <a:rPr lang="en-US" altLang="el-GR" sz="900" dirty="0" smtClean="0">
                <a:latin typeface="Times New Roman" panose="02020603050405020304" pitchFamily="18" charset="0"/>
                <a:cs typeface="Times New Roman" panose="02020603050405020304" pitchFamily="18" charset="0"/>
              </a:rPr>
              <a:t>. </a:t>
            </a:r>
            <a:r>
              <a:rPr lang="el-GR" altLang="el-GR" sz="900" dirty="0" smtClean="0">
                <a:latin typeface="Times New Roman" panose="02020603050405020304" pitchFamily="18" charset="0"/>
                <a:cs typeface="Times New Roman" panose="02020603050405020304" pitchFamily="18" charset="0"/>
              </a:rPr>
              <a:t>«Διερεύνηση της Υπολογιστικής Σκέψης μέσα από δραστηριότητα Μηχανικής Μάθησης με χρήση της πλατφόρμας </a:t>
            </a:r>
            <a:r>
              <a:rPr lang="el-GR" altLang="el-GR" sz="900" dirty="0" err="1" smtClean="0">
                <a:latin typeface="Times New Roman" panose="02020603050405020304" pitchFamily="18" charset="0"/>
                <a:cs typeface="Times New Roman" panose="02020603050405020304" pitchFamily="18" charset="0"/>
              </a:rPr>
              <a:t>Machine</a:t>
            </a:r>
            <a:r>
              <a:rPr lang="el-GR" altLang="el-GR" sz="900" dirty="0" smtClean="0">
                <a:latin typeface="Times New Roman" panose="02020603050405020304" pitchFamily="18" charset="0"/>
                <a:cs typeface="Times New Roman" panose="02020603050405020304" pitchFamily="18" charset="0"/>
              </a:rPr>
              <a:t> </a:t>
            </a:r>
            <a:r>
              <a:rPr lang="el-GR" altLang="el-GR" sz="900" dirty="0" err="1" smtClean="0">
                <a:latin typeface="Times New Roman" panose="02020603050405020304" pitchFamily="18" charset="0"/>
                <a:cs typeface="Times New Roman" panose="02020603050405020304" pitchFamily="18" charset="0"/>
              </a:rPr>
              <a:t>Learning</a:t>
            </a:r>
            <a:r>
              <a:rPr lang="el-GR" altLang="el-GR" sz="900" dirty="0" smtClean="0">
                <a:latin typeface="Times New Roman" panose="02020603050405020304" pitchFamily="18" charset="0"/>
                <a:cs typeface="Times New Roman" panose="02020603050405020304" pitchFamily="18" charset="0"/>
              </a:rPr>
              <a:t> </a:t>
            </a:r>
            <a:r>
              <a:rPr lang="en-US" altLang="el-GR" sz="900" dirty="0" smtClean="0">
                <a:latin typeface="Times New Roman" panose="02020603050405020304" pitchFamily="18" charset="0"/>
                <a:cs typeface="Times New Roman" panose="02020603050405020304" pitchFamily="18" charset="0"/>
              </a:rPr>
              <a:t>for Kids »</a:t>
            </a:r>
            <a:endParaRPr lang="el-GR" altLang="el-GR" sz="900" dirty="0" smtClean="0">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r>
              <a:rPr lang="el-GR" altLang="el-GR" sz="900" dirty="0" smtClean="0">
                <a:latin typeface="Times New Roman" panose="02020603050405020304" pitchFamily="18" charset="0"/>
                <a:cs typeface="Times New Roman" panose="02020603050405020304" pitchFamily="18" charset="0"/>
              </a:rPr>
              <a:t>Δ.Δ.Π.Μ.Σ - «Διεπιστημονική Προσέγγιση της Επιστήμης, της Τεχνολογίας, της</a:t>
            </a:r>
            <a:r>
              <a:rPr lang="en-US" altLang="el-GR" sz="900" dirty="0" smtClean="0">
                <a:latin typeface="Times New Roman" panose="02020603050405020304" pitchFamily="18" charset="0"/>
                <a:cs typeface="Times New Roman" panose="02020603050405020304" pitchFamily="18" charset="0"/>
              </a:rPr>
              <a:t> </a:t>
            </a:r>
            <a:r>
              <a:rPr lang="el-GR" altLang="el-GR" sz="900" dirty="0" smtClean="0">
                <a:latin typeface="Times New Roman" panose="02020603050405020304" pitchFamily="18" charset="0"/>
                <a:cs typeface="Times New Roman" panose="02020603050405020304" pitchFamily="18" charset="0"/>
              </a:rPr>
              <a:t>Μηχανικής και των Μαθηματικών − </a:t>
            </a:r>
            <a:r>
              <a:rPr lang="el-GR" altLang="el-GR" sz="900" b="1" dirty="0" smtClean="0">
                <a:latin typeface="Times New Roman" panose="02020603050405020304" pitchFamily="18" charset="0"/>
                <a:cs typeface="Times New Roman" panose="02020603050405020304" pitchFamily="18" charset="0"/>
              </a:rPr>
              <a:t>STEM </a:t>
            </a:r>
            <a:r>
              <a:rPr lang="el-GR" altLang="el-GR" sz="900" dirty="0" smtClean="0">
                <a:latin typeface="Times New Roman" panose="02020603050405020304" pitchFamily="18" charset="0"/>
                <a:cs typeface="Times New Roman" panose="02020603050405020304" pitchFamily="18" charset="0"/>
              </a:rPr>
              <a:t>στην Εκπαίδευση</a:t>
            </a:r>
            <a:r>
              <a:rPr lang="en-US" altLang="el-GR" sz="900" dirty="0" smtClean="0">
                <a:latin typeface="Times New Roman" panose="02020603050405020304" pitchFamily="18" charset="0"/>
                <a:cs typeface="Times New Roman" panose="02020603050405020304" pitchFamily="18" charset="0"/>
              </a:rPr>
              <a:t>-</a:t>
            </a:r>
            <a:r>
              <a:rPr lang="el-GR" altLang="el-GR" sz="900" dirty="0" err="1" smtClean="0">
                <a:latin typeface="Times New Roman" panose="02020603050405020304" pitchFamily="18" charset="0"/>
                <a:cs typeface="Times New Roman" panose="02020603050405020304" pitchFamily="18" charset="0"/>
              </a:rPr>
              <a:t>Παν.Πατρών</a:t>
            </a:r>
            <a:r>
              <a:rPr lang="el-GR" altLang="el-GR" sz="900" dirty="0" smtClean="0">
                <a:latin typeface="Times New Roman" panose="02020603050405020304" pitchFamily="18" charset="0"/>
                <a:cs typeface="Times New Roman" panose="02020603050405020304" pitchFamily="18" charset="0"/>
              </a:rPr>
              <a:t>-ΕΚΠΑ</a:t>
            </a:r>
          </a:p>
          <a:p>
            <a:pPr eaLnBrk="1" hangingPunct="1">
              <a:spcBef>
                <a:spcPct val="0"/>
              </a:spcBef>
              <a:buFontTx/>
              <a:buNone/>
              <a:defRPr/>
            </a:pPr>
            <a:r>
              <a:rPr lang="el-GR" altLang="el-GR" sz="900" dirty="0" smtClean="0">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68618"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object 2"/>
          <p:cNvSpPr>
            <a:spLocks/>
          </p:cNvSpPr>
          <p:nvPr/>
        </p:nvSpPr>
        <p:spPr bwMode="auto">
          <a:xfrm>
            <a:off x="876300" y="1781175"/>
            <a:ext cx="7954963" cy="142875"/>
          </a:xfrm>
          <a:custGeom>
            <a:avLst/>
            <a:gdLst>
              <a:gd name="T0" fmla="*/ 0 w 7955280"/>
              <a:gd name="T1" fmla="*/ 72682 h 143510"/>
              <a:gd name="T2" fmla="*/ 7906886 w 7955280"/>
              <a:gd name="T3" fmla="*/ 72682 h 143510"/>
              <a:gd name="T4" fmla="*/ 7906886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69635"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9636"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9637"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69638"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69639"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9640" name="Ορθογώνιο 5"/>
          <p:cNvSpPr>
            <a:spLocks noChangeArrowheads="1"/>
          </p:cNvSpPr>
          <p:nvPr/>
        </p:nvSpPr>
        <p:spPr bwMode="auto">
          <a:xfrm>
            <a:off x="595313" y="2511425"/>
            <a:ext cx="795337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200">
              <a:solidFill>
                <a:srgbClr val="002060"/>
              </a:solidFill>
              <a:latin typeface="Times New Roman" panose="02020603050405020304" pitchFamily="18" charset="0"/>
              <a:cs typeface="Times New Roman" panose="02020603050405020304" pitchFamily="18" charset="0"/>
            </a:endParaRPr>
          </a:p>
          <a:p>
            <a:pPr eaLnBrk="1" hangingPunct="1"/>
            <a:r>
              <a:rPr lang="en-US" altLang="el-GR" sz="1600"/>
              <a:t> </a:t>
            </a:r>
            <a:endParaRPr lang="el-GR" altLang="el-GR" sz="1600"/>
          </a:p>
        </p:txBody>
      </p:sp>
      <p:sp>
        <p:nvSpPr>
          <p:cNvPr id="75785" name="Ορθογώνιο 11"/>
          <p:cNvSpPr>
            <a:spLocks noChangeArrowheads="1"/>
          </p:cNvSpPr>
          <p:nvPr/>
        </p:nvSpPr>
        <p:spPr bwMode="auto">
          <a:xfrm>
            <a:off x="684213" y="1963738"/>
            <a:ext cx="7559675"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Η Επιστημολογία του </a:t>
            </a:r>
            <a:r>
              <a:rPr lang="en-US" altLang="el-GR" sz="1600" b="1" dirty="0" smtClean="0">
                <a:solidFill>
                  <a:srgbClr val="FF0000"/>
                </a:solidFill>
                <a:latin typeface="+mn-lt"/>
                <a:cs typeface="Times New Roman" panose="02020603050405020304" pitchFamily="18" charset="0"/>
              </a:rPr>
              <a:t>STEM-</a:t>
            </a:r>
            <a:r>
              <a:rPr lang="el-GR" altLang="el-GR" sz="1600" b="1" dirty="0" smtClean="0">
                <a:solidFill>
                  <a:srgbClr val="FF0000"/>
                </a:solidFill>
                <a:latin typeface="+mn-lt"/>
                <a:cs typeface="Times New Roman" panose="02020603050405020304" pitchFamily="18" charset="0"/>
              </a:rPr>
              <a:t>Οι επιστημολογικές 			προσεγγίσεις</a:t>
            </a:r>
            <a:endParaRPr lang="en-US" altLang="el-GR" sz="1600" b="1" dirty="0" smtClean="0">
              <a:solidFill>
                <a:srgbClr val="FF0000"/>
              </a:solidFill>
              <a:latin typeface="+mn-lt"/>
              <a:cs typeface="Times New Roman" panose="02020603050405020304" pitchFamily="18" charset="0"/>
            </a:endParaRPr>
          </a:p>
          <a:p>
            <a:pPr eaLnBrk="1" hangingPunct="1">
              <a:spcBef>
                <a:spcPct val="0"/>
              </a:spcBef>
              <a:buFontTx/>
              <a:buNone/>
              <a:defRPr/>
            </a:pPr>
            <a:r>
              <a:rPr lang="el-GR" altLang="el-GR" sz="1600" b="1" dirty="0" smtClean="0">
                <a:solidFill>
                  <a:srgbClr val="002060"/>
                </a:solidFill>
                <a:latin typeface="+mn-lt"/>
                <a:cs typeface="Times New Roman" panose="02020603050405020304" pitchFamily="18" charset="0"/>
              </a:rPr>
              <a:t>Η προσέγγιση</a:t>
            </a:r>
            <a:r>
              <a:rPr lang="en-US" altLang="el-GR" sz="1600" b="1" dirty="0" smtClean="0">
                <a:solidFill>
                  <a:srgbClr val="002060"/>
                </a:solidFill>
                <a:latin typeface="+mn-lt"/>
                <a:cs typeface="Times New Roman" panose="02020603050405020304" pitchFamily="18" charset="0"/>
              </a:rPr>
              <a:t>-</a:t>
            </a:r>
            <a:r>
              <a:rPr lang="el-GR" altLang="el-GR" sz="1600" b="1" dirty="0" smtClean="0">
                <a:solidFill>
                  <a:srgbClr val="002060"/>
                </a:solidFill>
                <a:latin typeface="+mn-lt"/>
                <a:cs typeface="Times New Roman" panose="02020603050405020304" pitchFamily="18" charset="0"/>
              </a:rPr>
              <a:t>ολοκλήρωση  περιεχομένου-</a:t>
            </a:r>
            <a:r>
              <a:rPr lang="en-US" altLang="el-GR" sz="1600" b="1" dirty="0" smtClean="0">
                <a:solidFill>
                  <a:srgbClr val="002060"/>
                </a:solidFill>
                <a:latin typeface="+mn-lt"/>
                <a:cs typeface="Times New Roman" panose="02020603050405020304" pitchFamily="18" charset="0"/>
              </a:rPr>
              <a:t>content integration</a:t>
            </a:r>
            <a:r>
              <a:rPr lang="el-GR" altLang="el-GR" sz="1600" b="1" dirty="0" smtClean="0">
                <a:solidFill>
                  <a:srgbClr val="002060"/>
                </a:solidFill>
                <a:latin typeface="+mn-lt"/>
                <a:cs typeface="Times New Roman" panose="02020603050405020304" pitchFamily="18" charset="0"/>
              </a:rPr>
              <a:t> (</a:t>
            </a:r>
            <a:r>
              <a:rPr lang="en-US" altLang="el-GR" sz="1600" b="1" dirty="0" smtClean="0">
                <a:solidFill>
                  <a:srgbClr val="002060"/>
                </a:solidFill>
                <a:latin typeface="+mn-lt"/>
                <a:cs typeface="Times New Roman" panose="02020603050405020304" pitchFamily="18" charset="0"/>
              </a:rPr>
              <a:t>I)</a:t>
            </a:r>
            <a:endParaRPr lang="el-GR" altLang="el-GR" sz="1600" b="1" dirty="0" smtClean="0">
              <a:solidFill>
                <a:srgbClr val="002060"/>
              </a:solidFill>
              <a:latin typeface="+mn-lt"/>
              <a:cs typeface="Times New Roman" panose="02020603050405020304" pitchFamily="18" charset="0"/>
            </a:endParaRPr>
          </a:p>
          <a:p>
            <a:pPr eaLnBrk="1" hangingPunct="1">
              <a:buFont typeface="Arial" panose="020B0604020202020204" pitchFamily="34" charset="0"/>
              <a:buNone/>
              <a:defRPr/>
            </a:pPr>
            <a:r>
              <a:rPr lang="el-GR" altLang="el-GR" sz="1600" b="1" dirty="0" smtClean="0">
                <a:solidFill>
                  <a:srgbClr val="002060"/>
                </a:solidFill>
                <a:latin typeface="+mn-lt"/>
                <a:cs typeface="Times New Roman" panose="02020603050405020304" pitchFamily="18" charset="0"/>
              </a:rPr>
              <a:t> Η προσέγγιση περιεχομένου(</a:t>
            </a:r>
            <a:r>
              <a:rPr lang="el-GR" altLang="el-GR" sz="1600" b="1" dirty="0" err="1" smtClean="0">
                <a:solidFill>
                  <a:srgbClr val="002060"/>
                </a:solidFill>
                <a:latin typeface="+mn-lt"/>
                <a:cs typeface="Times New Roman" panose="02020603050405020304" pitchFamily="18" charset="0"/>
              </a:rPr>
              <a:t>Content</a:t>
            </a:r>
            <a:r>
              <a:rPr lang="el-GR" altLang="el-GR" sz="1600" b="1" dirty="0" smtClean="0">
                <a:solidFill>
                  <a:srgbClr val="002060"/>
                </a:solidFill>
                <a:latin typeface="+mn-lt"/>
                <a:cs typeface="Times New Roman" panose="02020603050405020304" pitchFamily="18" charset="0"/>
              </a:rPr>
              <a:t> </a:t>
            </a:r>
            <a:r>
              <a:rPr lang="el-GR" altLang="el-GR" sz="1600" b="1" dirty="0" err="1" smtClean="0">
                <a:solidFill>
                  <a:srgbClr val="002060"/>
                </a:solidFill>
                <a:latin typeface="+mn-lt"/>
                <a:cs typeface="Times New Roman" panose="02020603050405020304" pitchFamily="18" charset="0"/>
              </a:rPr>
              <a:t>integration</a:t>
            </a:r>
            <a:r>
              <a:rPr lang="el-GR" altLang="el-GR" sz="1600" b="1" dirty="0" smtClean="0">
                <a:solidFill>
                  <a:srgbClr val="002060"/>
                </a:solidFill>
                <a:latin typeface="+mn-lt"/>
                <a:cs typeface="Times New Roman" panose="02020603050405020304" pitchFamily="18" charset="0"/>
              </a:rPr>
              <a:t>) </a:t>
            </a:r>
            <a:r>
              <a:rPr lang="el-GR" altLang="el-GR" sz="1600" dirty="0" smtClean="0">
                <a:solidFill>
                  <a:srgbClr val="002060"/>
                </a:solidFill>
                <a:latin typeface="+mn-lt"/>
                <a:cs typeface="Times New Roman" panose="02020603050405020304" pitchFamily="18" charset="0"/>
              </a:rPr>
              <a:t>εστιάζει </a:t>
            </a:r>
            <a:r>
              <a:rPr lang="el-GR" altLang="el-GR" sz="1600" dirty="0" smtClean="0">
                <a:solidFill>
                  <a:srgbClr val="FF0000"/>
                </a:solidFill>
                <a:latin typeface="+mn-lt"/>
                <a:cs typeface="Times New Roman" panose="02020603050405020304" pitchFamily="18" charset="0"/>
              </a:rPr>
              <a:t>στην ένωση (</a:t>
            </a:r>
            <a:r>
              <a:rPr lang="el-GR" altLang="el-GR" sz="1600" dirty="0" err="1" smtClean="0">
                <a:solidFill>
                  <a:srgbClr val="FF0000"/>
                </a:solidFill>
                <a:latin typeface="+mn-lt"/>
                <a:cs typeface="Times New Roman" panose="02020603050405020304" pitchFamily="18" charset="0"/>
              </a:rPr>
              <a:t>merging</a:t>
            </a:r>
            <a:r>
              <a:rPr lang="el-GR" altLang="el-GR" sz="1600" dirty="0" smtClean="0">
                <a:solidFill>
                  <a:srgbClr val="FF0000"/>
                </a:solidFill>
                <a:latin typeface="+mn-lt"/>
                <a:cs typeface="Times New Roman" panose="02020603050405020304" pitchFamily="18" charset="0"/>
              </a:rPr>
              <a:t> of the </a:t>
            </a:r>
            <a:r>
              <a:rPr lang="el-GR" altLang="el-GR" sz="1600" dirty="0" err="1" smtClean="0">
                <a:solidFill>
                  <a:srgbClr val="FF0000"/>
                </a:solidFill>
                <a:latin typeface="+mn-lt"/>
                <a:cs typeface="Times New Roman" panose="02020603050405020304" pitchFamily="18" charset="0"/>
              </a:rPr>
              <a:t>content</a:t>
            </a:r>
            <a:r>
              <a:rPr lang="el-GR" altLang="el-GR" sz="1600" dirty="0" smtClean="0">
                <a:solidFill>
                  <a:srgbClr val="FF0000"/>
                </a:solidFill>
                <a:latin typeface="+mn-lt"/>
                <a:cs typeface="Times New Roman" panose="02020603050405020304" pitchFamily="18" charset="0"/>
              </a:rPr>
              <a:t> </a:t>
            </a:r>
            <a:r>
              <a:rPr lang="el-GR" altLang="el-GR" sz="1600" dirty="0" err="1" smtClean="0">
                <a:solidFill>
                  <a:srgbClr val="FF0000"/>
                </a:solidFill>
                <a:latin typeface="+mn-lt"/>
                <a:cs typeface="Times New Roman" panose="02020603050405020304" pitchFamily="18" charset="0"/>
              </a:rPr>
              <a:t>fields</a:t>
            </a:r>
            <a:r>
              <a:rPr lang="el-GR" altLang="el-GR" sz="1600" dirty="0" smtClean="0">
                <a:solidFill>
                  <a:srgbClr val="FF0000"/>
                </a:solidFill>
                <a:latin typeface="+mn-lt"/>
                <a:cs typeface="Times New Roman" panose="02020603050405020304" pitchFamily="18" charset="0"/>
              </a:rPr>
              <a:t>) σε μια μοναδική διδακτική δραστηριότητα του </a:t>
            </a:r>
            <a:r>
              <a:rPr lang="el-GR" altLang="el-GR" sz="1600" dirty="0" smtClean="0">
                <a:solidFill>
                  <a:srgbClr val="002060"/>
                </a:solidFill>
                <a:latin typeface="+mn-lt"/>
                <a:cs typeface="Times New Roman" panose="02020603050405020304" pitchFamily="18" charset="0"/>
              </a:rPr>
              <a:t>αναλυτικού προγράμματος  ώστε να «μελετηθούν» οι «εγκάρσιες/μεγάλες ιδέες» από πολλαπλές γνωστικές περιοχές. </a:t>
            </a:r>
            <a:r>
              <a:rPr lang="el-GR" altLang="el-GR" sz="1600" b="1" u="sng" dirty="0" smtClean="0">
                <a:solidFill>
                  <a:srgbClr val="002060"/>
                </a:solidFill>
                <a:latin typeface="+mn-lt"/>
                <a:cs typeface="Times New Roman" panose="02020603050405020304" pitchFamily="18" charset="0"/>
              </a:rPr>
              <a:t>Συνδέεται με την Υπολογιστική Επιστήμη για την </a:t>
            </a:r>
            <a:r>
              <a:rPr lang="el-GR" altLang="el-GR" sz="1600" b="1" u="sng" dirty="0" smtClean="0">
                <a:solidFill>
                  <a:srgbClr val="FF0000"/>
                </a:solidFill>
                <a:latin typeface="+mn-lt"/>
                <a:cs typeface="Times New Roman" panose="02020603050405020304" pitchFamily="18" charset="0"/>
              </a:rPr>
              <a:t>«επίλυση προβλήματος»</a:t>
            </a:r>
          </a:p>
          <a:p>
            <a:pPr eaLnBrk="1" hangingPunct="1">
              <a:buFont typeface="Arial" panose="020B0604020202020204" pitchFamily="34" charset="0"/>
              <a:buNone/>
              <a:defRPr/>
            </a:pPr>
            <a:endParaRPr lang="en-US" altLang="el-GR" sz="1600" b="1" u="sng" dirty="0" smtClean="0">
              <a:solidFill>
                <a:srgbClr val="002060"/>
              </a:solidFill>
              <a:latin typeface="+mn-lt"/>
              <a:cs typeface="Times New Roman" panose="02020603050405020304" pitchFamily="18" charset="0"/>
            </a:endParaRPr>
          </a:p>
          <a:p>
            <a:pPr eaLnBrk="1" hangingPunct="1">
              <a:buFont typeface="Arial" panose="020B0604020202020204" pitchFamily="34" charset="0"/>
              <a:buNone/>
              <a:defRPr/>
            </a:pPr>
            <a:r>
              <a:rPr lang="el-GR" altLang="el-GR" sz="1600" b="1" u="sng" dirty="0" smtClean="0">
                <a:solidFill>
                  <a:srgbClr val="002060"/>
                </a:solidFill>
                <a:latin typeface="+mn-lt"/>
                <a:cs typeface="Times New Roman" panose="02020603050405020304" pitchFamily="18" charset="0"/>
              </a:rPr>
              <a:t>Για παράδειγμα μπορεί να θεωρήσουμε τον τρόπο με τον οποίο δουλεύουν οι ανεμογεννήτριες ή με ποιο τρόπο μεταφέρεται η θερμότητα.</a:t>
            </a:r>
            <a:r>
              <a:rPr lang="el-GR" altLang="el-GR" sz="1600" dirty="0" smtClean="0">
                <a:solidFill>
                  <a:srgbClr val="002060"/>
                </a:solidFill>
                <a:latin typeface="+mn-lt"/>
                <a:cs typeface="Times New Roman" panose="02020603050405020304" pitchFamily="18" charset="0"/>
              </a:rPr>
              <a:t> Κατά την διδασκαλία θα πρέπει να χρησιμοποιηθεί ένα πλήρως ολοκληρωμένο STEM πλαίσιο     </a:t>
            </a:r>
            <a:r>
              <a:rPr lang="en-US" altLang="el-GR" sz="1600" dirty="0" smtClean="0">
                <a:solidFill>
                  <a:srgbClr val="002060"/>
                </a:solidFill>
                <a:latin typeface="+mn-lt"/>
                <a:cs typeface="Times New Roman" panose="02020603050405020304" pitchFamily="18" charset="0"/>
              </a:rPr>
              <a:t> </a:t>
            </a:r>
            <a:endParaRPr lang="el-GR" altLang="el-GR" sz="1600" b="1" dirty="0" smtClean="0">
              <a:solidFill>
                <a:srgbClr val="00206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r>
              <a:rPr lang="el-GR" altLang="el-GR" sz="1400" b="1" dirty="0" smtClean="0">
                <a:solidFill>
                  <a:srgbClr val="002060"/>
                </a:solidFill>
                <a:latin typeface="+mn-lt"/>
                <a:cs typeface="Times New Roman" panose="02020603050405020304" pitchFamily="18" charset="0"/>
              </a:rPr>
              <a:t> </a:t>
            </a:r>
            <a:r>
              <a:rPr lang="en-US" altLang="el-GR" sz="1400" dirty="0" err="1" smtClean="0">
                <a:solidFill>
                  <a:srgbClr val="002060"/>
                </a:solidFill>
                <a:latin typeface="+mn-lt"/>
                <a:cs typeface="Times New Roman" panose="02020603050405020304" pitchFamily="18" charset="0"/>
              </a:rPr>
              <a:t>Roehrig</a:t>
            </a:r>
            <a:r>
              <a:rPr lang="en-US" altLang="el-GR" sz="1400" dirty="0" smtClean="0">
                <a:solidFill>
                  <a:srgbClr val="002060"/>
                </a:solidFill>
                <a:latin typeface="+mn-lt"/>
                <a:cs typeface="Times New Roman" panose="02020603050405020304" pitchFamily="18" charset="0"/>
              </a:rPr>
              <a:t>, G. H., Moore, T. J., Wang, H. H., &amp; Park, M. S. (2012). Is adding the E enough?: Investigating the impact of K-12 engineering standards on the implementation of STEM integration. </a:t>
            </a:r>
            <a:r>
              <a:rPr lang="en-US" altLang="el-GR" sz="1400" i="1" dirty="0" smtClean="0">
                <a:solidFill>
                  <a:srgbClr val="002060"/>
                </a:solidFill>
                <a:latin typeface="+mn-lt"/>
                <a:cs typeface="Times New Roman" panose="02020603050405020304" pitchFamily="18" charset="0"/>
              </a:rPr>
              <a:t>School Science and Mathematics</a:t>
            </a:r>
            <a:r>
              <a:rPr lang="en-US" altLang="el-GR" sz="1400" dirty="0" smtClean="0">
                <a:solidFill>
                  <a:srgbClr val="002060"/>
                </a:solidFill>
                <a:latin typeface="+mn-lt"/>
                <a:cs typeface="Times New Roman" panose="02020603050405020304" pitchFamily="18" charset="0"/>
              </a:rPr>
              <a:t>, </a:t>
            </a:r>
            <a:r>
              <a:rPr lang="en-US" altLang="el-GR" sz="1400" i="1" dirty="0" smtClean="0">
                <a:solidFill>
                  <a:srgbClr val="002060"/>
                </a:solidFill>
                <a:latin typeface="+mn-lt"/>
                <a:cs typeface="Times New Roman" panose="02020603050405020304" pitchFamily="18" charset="0"/>
              </a:rPr>
              <a:t>112</a:t>
            </a:r>
            <a:r>
              <a:rPr lang="en-US" altLang="el-GR" sz="1400" dirty="0" smtClean="0">
                <a:solidFill>
                  <a:srgbClr val="002060"/>
                </a:solidFill>
                <a:latin typeface="+mn-lt"/>
                <a:cs typeface="Times New Roman" panose="02020603050405020304" pitchFamily="18" charset="0"/>
              </a:rPr>
              <a:t>, 31-44.</a:t>
            </a:r>
            <a:r>
              <a:rPr lang="el-GR" altLang="el-GR" sz="1400" b="1" dirty="0" smtClean="0">
                <a:solidFill>
                  <a:srgbClr val="002060"/>
                </a:solidFill>
                <a:latin typeface="+mn-lt"/>
                <a:cs typeface="Times New Roman" panose="02020603050405020304" pitchFamily="18" charset="0"/>
              </a:rPr>
              <a:t> </a:t>
            </a:r>
            <a:endParaRPr lang="en-US" altLang="el-GR" sz="1400" b="1" dirty="0" smtClean="0">
              <a:solidFill>
                <a:srgbClr val="002060"/>
              </a:solidFill>
              <a:latin typeface="+mn-lt"/>
              <a:cs typeface="Times New Roman" panose="02020603050405020304" pitchFamily="18" charset="0"/>
            </a:endParaRPr>
          </a:p>
          <a:p>
            <a:pPr eaLnBrk="1" hangingPunct="1">
              <a:spcBef>
                <a:spcPct val="0"/>
              </a:spcBef>
              <a:buFontTx/>
              <a:buNone/>
              <a:defRPr/>
            </a:pPr>
            <a:endParaRPr lang="en-US" altLang="el-GR" sz="1800" b="1" dirty="0" smtClean="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100" dirty="0" smtClean="0">
              <a:solidFill>
                <a:srgbClr val="FF0000"/>
              </a:solidFill>
              <a:latin typeface="Times New Roman" panose="02020603050405020304" pitchFamily="18" charset="0"/>
              <a:cs typeface="Times New Roman" panose="02020603050405020304" pitchFamily="18" charset="0"/>
            </a:endParaRPr>
          </a:p>
        </p:txBody>
      </p:sp>
      <p:sp>
        <p:nvSpPr>
          <p:cNvPr id="69642"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των Μηχανικών και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object 2"/>
          <p:cNvSpPr>
            <a:spLocks/>
          </p:cNvSpPr>
          <p:nvPr/>
        </p:nvSpPr>
        <p:spPr bwMode="auto">
          <a:xfrm>
            <a:off x="928688" y="1357313"/>
            <a:ext cx="7954962" cy="142875"/>
          </a:xfrm>
          <a:custGeom>
            <a:avLst/>
            <a:gdLst>
              <a:gd name="T0" fmla="*/ 0 w 7955280"/>
              <a:gd name="T1" fmla="*/ 72682 h 143510"/>
              <a:gd name="T2" fmla="*/ 7906722 w 7955280"/>
              <a:gd name="T3" fmla="*/ 72682 h 143510"/>
              <a:gd name="T4" fmla="*/ 7906722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70659"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0660"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0661" name="Ορθογώνιο 3"/>
          <p:cNvSpPr>
            <a:spLocks noChangeArrowheads="1"/>
          </p:cNvSpPr>
          <p:nvPr/>
        </p:nvSpPr>
        <p:spPr bwMode="auto">
          <a:xfrm>
            <a:off x="1044575" y="1357313"/>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70662"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0663"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6808" name="Ορθογώνιο 11"/>
          <p:cNvSpPr>
            <a:spLocks noChangeArrowheads="1"/>
          </p:cNvSpPr>
          <p:nvPr/>
        </p:nvSpPr>
        <p:spPr bwMode="auto">
          <a:xfrm>
            <a:off x="1000125" y="1714500"/>
            <a:ext cx="7389813"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Η Επιστημολογία του </a:t>
            </a:r>
            <a:r>
              <a:rPr lang="en-US" altLang="el-GR" sz="1600" b="1" dirty="0" smtClean="0">
                <a:solidFill>
                  <a:srgbClr val="FF0000"/>
                </a:solidFill>
                <a:latin typeface="+mn-lt"/>
                <a:cs typeface="Times New Roman" panose="02020603050405020304" pitchFamily="18" charset="0"/>
              </a:rPr>
              <a:t>STEM-</a:t>
            </a:r>
            <a:r>
              <a:rPr lang="el-GR" altLang="el-GR" sz="1600" b="1" dirty="0" smtClean="0">
                <a:solidFill>
                  <a:srgbClr val="FF0000"/>
                </a:solidFill>
                <a:latin typeface="+mn-lt"/>
                <a:cs typeface="Times New Roman" panose="02020603050405020304" pitchFamily="18" charset="0"/>
              </a:rPr>
              <a:t>Οι επιστημολογικές 			προσεγγίσεις</a:t>
            </a:r>
            <a:endParaRPr lang="en-US" altLang="el-GR" sz="1600" b="1" dirty="0" smtClean="0">
              <a:solidFill>
                <a:srgbClr val="FF0000"/>
              </a:solidFill>
              <a:latin typeface="+mn-lt"/>
              <a:cs typeface="Times New Roman" panose="02020603050405020304" pitchFamily="18" charset="0"/>
            </a:endParaRPr>
          </a:p>
          <a:p>
            <a:pPr eaLnBrk="1" hangingPunct="1">
              <a:spcBef>
                <a:spcPct val="0"/>
              </a:spcBef>
              <a:buFontTx/>
              <a:buNone/>
              <a:defRPr/>
            </a:pPr>
            <a:r>
              <a:rPr lang="el-GR" altLang="el-GR" sz="1600" b="1" dirty="0" smtClean="0">
                <a:solidFill>
                  <a:srgbClr val="002060"/>
                </a:solidFill>
                <a:latin typeface="+mn-lt"/>
                <a:cs typeface="Times New Roman" panose="02020603050405020304" pitchFamily="18" charset="0"/>
              </a:rPr>
              <a:t>Η προσέγγιση</a:t>
            </a:r>
            <a:r>
              <a:rPr lang="en-US" altLang="el-GR" sz="1600" b="1" dirty="0" smtClean="0">
                <a:solidFill>
                  <a:srgbClr val="002060"/>
                </a:solidFill>
                <a:latin typeface="+mn-lt"/>
                <a:cs typeface="Times New Roman" panose="02020603050405020304" pitchFamily="18" charset="0"/>
              </a:rPr>
              <a:t>-</a:t>
            </a:r>
            <a:r>
              <a:rPr lang="el-GR" altLang="el-GR" sz="1600" b="1" dirty="0" smtClean="0">
                <a:solidFill>
                  <a:srgbClr val="002060"/>
                </a:solidFill>
                <a:latin typeface="+mn-lt"/>
                <a:cs typeface="Times New Roman" panose="02020603050405020304" pitchFamily="18" charset="0"/>
              </a:rPr>
              <a:t>ολοκλήρωση  περιεχομένου-</a:t>
            </a:r>
            <a:r>
              <a:rPr lang="en-US" altLang="el-GR" sz="1600" b="1" dirty="0" smtClean="0">
                <a:solidFill>
                  <a:srgbClr val="002060"/>
                </a:solidFill>
                <a:latin typeface="+mn-lt"/>
                <a:cs typeface="Times New Roman" panose="02020603050405020304" pitchFamily="18" charset="0"/>
              </a:rPr>
              <a:t>content integration</a:t>
            </a:r>
            <a:r>
              <a:rPr lang="el-GR" altLang="el-GR" sz="1600" b="1" dirty="0" smtClean="0">
                <a:solidFill>
                  <a:srgbClr val="002060"/>
                </a:solidFill>
                <a:latin typeface="+mn-lt"/>
                <a:cs typeface="Times New Roman" panose="02020603050405020304" pitchFamily="18" charset="0"/>
              </a:rPr>
              <a:t> </a:t>
            </a:r>
            <a:r>
              <a:rPr lang="en-US" altLang="el-GR" sz="1600" b="1" dirty="0" smtClean="0">
                <a:solidFill>
                  <a:srgbClr val="002060"/>
                </a:solidFill>
                <a:latin typeface="+mn-lt"/>
                <a:cs typeface="Times New Roman" panose="02020603050405020304" pitchFamily="18" charset="0"/>
              </a:rPr>
              <a:t>(II)</a:t>
            </a:r>
            <a:endParaRPr lang="el-GR" altLang="el-GR" sz="1600" b="1" dirty="0" smtClean="0">
              <a:solidFill>
                <a:srgbClr val="002060"/>
              </a:solidFill>
              <a:latin typeface="+mn-lt"/>
              <a:cs typeface="Times New Roman" panose="02020603050405020304" pitchFamily="18" charset="0"/>
            </a:endParaRPr>
          </a:p>
          <a:p>
            <a:pPr eaLnBrk="1" hangingPunct="1">
              <a:spcBef>
                <a:spcPct val="0"/>
              </a:spcBef>
              <a:buFontTx/>
              <a:buNone/>
              <a:defRPr/>
            </a:pPr>
            <a:endParaRPr lang="en-US" altLang="el-GR" sz="1600" b="1" dirty="0" smtClean="0">
              <a:solidFill>
                <a:srgbClr val="002060"/>
              </a:solidFill>
              <a:latin typeface="+mn-lt"/>
              <a:cs typeface="Times New Roman" panose="02020603050405020304" pitchFamily="18" charset="0"/>
            </a:endParaRPr>
          </a:p>
          <a:p>
            <a:pPr eaLnBrk="1" hangingPunct="1">
              <a:spcBef>
                <a:spcPct val="0"/>
              </a:spcBef>
              <a:buFontTx/>
              <a:buNone/>
              <a:defRPr/>
            </a:pPr>
            <a:r>
              <a:rPr lang="el-GR" altLang="el-GR" sz="1600" dirty="0" smtClean="0">
                <a:solidFill>
                  <a:srgbClr val="002060"/>
                </a:solidFill>
                <a:latin typeface="+mn-lt"/>
                <a:cs typeface="Times New Roman" panose="02020603050405020304" pitchFamily="18" charset="0"/>
              </a:rPr>
              <a:t>Οι μαθητές θα πρέπει να ορίσουν το μοντέλο(μεταβλητές και σχέσεις μεταβλητών με γνώσεις από τις Φ.Ε. και τα Μαθηματικά) και επιπλέον να διερευνήσουν  την «επίδραση» του συγκεκριμένου μοντέλου στην παραγωγή ρεύματος</a:t>
            </a:r>
            <a:r>
              <a:rPr lang="el-GR" altLang="el-GR" sz="1600" b="1" dirty="0" smtClean="0">
                <a:solidFill>
                  <a:srgbClr val="002060"/>
                </a:solidFill>
                <a:latin typeface="+mn-lt"/>
                <a:cs typeface="Times New Roman" panose="02020603050405020304" pitchFamily="18" charset="0"/>
              </a:rPr>
              <a:t>. </a:t>
            </a:r>
          </a:p>
          <a:p>
            <a:pPr eaLnBrk="1" hangingPunct="1">
              <a:spcBef>
                <a:spcPct val="0"/>
              </a:spcBef>
              <a:buFontTx/>
              <a:buNone/>
              <a:defRPr/>
            </a:pPr>
            <a:endParaRPr lang="el-GR" altLang="el-GR" sz="1600" b="1" dirty="0" smtClean="0">
              <a:solidFill>
                <a:srgbClr val="002060"/>
              </a:solidFill>
              <a:latin typeface="+mn-lt"/>
              <a:cs typeface="Times New Roman" panose="02020603050405020304" pitchFamily="18" charset="0"/>
            </a:endParaRPr>
          </a:p>
          <a:p>
            <a:pPr eaLnBrk="1" hangingPunct="1">
              <a:spcBef>
                <a:spcPct val="0"/>
              </a:spcBef>
              <a:buFontTx/>
              <a:buNone/>
              <a:defRPr/>
            </a:pPr>
            <a:r>
              <a:rPr lang="el-GR" altLang="el-GR" sz="1600" b="1" dirty="0" smtClean="0">
                <a:solidFill>
                  <a:srgbClr val="002060"/>
                </a:solidFill>
                <a:latin typeface="+mn-lt"/>
                <a:cs typeface="Times New Roman" panose="02020603050405020304" pitchFamily="18" charset="0"/>
              </a:rPr>
              <a:t>Ο σχεδιασμός της Μηχανικής (</a:t>
            </a:r>
            <a:r>
              <a:rPr lang="el-GR" altLang="el-GR" sz="1600" b="1" dirty="0" err="1" smtClean="0">
                <a:solidFill>
                  <a:srgbClr val="002060"/>
                </a:solidFill>
                <a:latin typeface="+mn-lt"/>
                <a:cs typeface="Times New Roman" panose="02020603050405020304" pitchFamily="18" charset="0"/>
              </a:rPr>
              <a:t>engineering</a:t>
            </a:r>
            <a:r>
              <a:rPr lang="el-GR" altLang="el-GR" sz="1600" b="1" dirty="0" smtClean="0">
                <a:solidFill>
                  <a:srgbClr val="002060"/>
                </a:solidFill>
                <a:latin typeface="+mn-lt"/>
                <a:cs typeface="Times New Roman" panose="02020603050405020304" pitchFamily="18" charset="0"/>
              </a:rPr>
              <a:t> </a:t>
            </a:r>
            <a:r>
              <a:rPr lang="el-GR" altLang="el-GR" sz="1600" b="1" dirty="0" err="1" smtClean="0">
                <a:solidFill>
                  <a:srgbClr val="002060"/>
                </a:solidFill>
                <a:latin typeface="+mn-lt"/>
                <a:cs typeface="Times New Roman" panose="02020603050405020304" pitchFamily="18" charset="0"/>
              </a:rPr>
              <a:t>design</a:t>
            </a:r>
            <a:r>
              <a:rPr lang="el-GR" altLang="el-GR" sz="1600" dirty="0" smtClean="0">
                <a:solidFill>
                  <a:srgbClr val="002060"/>
                </a:solidFill>
                <a:latin typeface="+mn-lt"/>
                <a:cs typeface="Times New Roman" panose="02020603050405020304" pitchFamily="18" charset="0"/>
              </a:rPr>
              <a:t>) θα επιτρέπει να οδηγηθούν οι μαθητές σε ερωτήματα όπως το σχήμα, το βάρος ,το υλικό των πτερυγίων </a:t>
            </a:r>
            <a:r>
              <a:rPr lang="el-GR" altLang="el-GR" sz="1600" dirty="0" err="1" smtClean="0">
                <a:solidFill>
                  <a:srgbClr val="002060"/>
                </a:solidFill>
                <a:latin typeface="+mn-lt"/>
                <a:cs typeface="Times New Roman" panose="02020603050405020304" pitchFamily="18" charset="0"/>
              </a:rPr>
              <a:t>κλπ</a:t>
            </a:r>
            <a:r>
              <a:rPr lang="el-GR" altLang="el-GR" sz="1600" dirty="0" smtClean="0">
                <a:solidFill>
                  <a:srgbClr val="002060"/>
                </a:solidFill>
                <a:latin typeface="+mn-lt"/>
                <a:cs typeface="Times New Roman" panose="02020603050405020304" pitchFamily="18" charset="0"/>
              </a:rPr>
              <a:t>, </a:t>
            </a:r>
          </a:p>
          <a:p>
            <a:pPr eaLnBrk="1" hangingPunct="1">
              <a:spcBef>
                <a:spcPct val="0"/>
              </a:spcBef>
              <a:buFontTx/>
              <a:buNone/>
              <a:defRPr/>
            </a:pPr>
            <a:r>
              <a:rPr lang="el-GR" altLang="el-GR" sz="1600" dirty="0" smtClean="0">
                <a:solidFill>
                  <a:srgbClr val="002060"/>
                </a:solidFill>
                <a:latin typeface="+mn-lt"/>
                <a:cs typeface="Times New Roman" panose="02020603050405020304" pitchFamily="18" charset="0"/>
              </a:rPr>
              <a:t>να σχεδιάσουν ένα πρότυπο το οποίο με τα δεδομένα που θα συλλέξουν θα γίνει αντιληπτό αν είναι κοντά ή όχι στην πραγματικότητα. </a:t>
            </a:r>
          </a:p>
          <a:p>
            <a:pPr eaLnBrk="1" hangingPunct="1">
              <a:spcBef>
                <a:spcPct val="0"/>
              </a:spcBef>
              <a:buFontTx/>
              <a:buNone/>
              <a:defRPr/>
            </a:pPr>
            <a:r>
              <a:rPr lang="el-GR" altLang="el-GR" sz="1600" dirty="0" smtClean="0">
                <a:solidFill>
                  <a:srgbClr val="002060"/>
                </a:solidFill>
                <a:latin typeface="+mn-lt"/>
                <a:cs typeface="Times New Roman" panose="02020603050405020304" pitchFamily="18" charset="0"/>
              </a:rPr>
              <a:t>Σε αυτό το μοντέλο ολοκλήρωσης ο εκπαιδευτικός /εκπαιδευτικοί θα πρέπει να διδάξει εκπαιδευτικό περιεχόμενο από κάθε γνωστικό αντικείμενο και να δώσει έμφαση στον τρόπο που τα επί μέρους γνωστικά αντικείμενα χρειάζεται να αξιοποιηθούν για να λυθεί το πρόβλημα.</a:t>
            </a:r>
            <a:endParaRPr lang="el-GR" altLang="el-GR" sz="1600" b="1" dirty="0" smtClean="0">
              <a:solidFill>
                <a:srgbClr val="002060"/>
              </a:solidFill>
              <a:latin typeface="+mn-lt"/>
              <a:cs typeface="Times New Roman" panose="02020603050405020304" pitchFamily="18" charset="0"/>
            </a:endParaRPr>
          </a:p>
          <a:p>
            <a:pPr eaLnBrk="1" hangingPunct="1">
              <a:spcBef>
                <a:spcPct val="0"/>
              </a:spcBef>
              <a:buFontTx/>
              <a:buNone/>
              <a:defRPr/>
            </a:pPr>
            <a:endParaRPr lang="el-GR" altLang="el-GR" sz="1400" b="1" dirty="0" smtClean="0">
              <a:solidFill>
                <a:srgbClr val="FF000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r>
              <a:rPr lang="en-US" altLang="el-GR" sz="1400" dirty="0" err="1" smtClean="0">
                <a:solidFill>
                  <a:srgbClr val="002060"/>
                </a:solidFill>
                <a:latin typeface="+mn-lt"/>
                <a:cs typeface="Times New Roman" panose="02020603050405020304" pitchFamily="18" charset="0"/>
              </a:rPr>
              <a:t>Roehrig</a:t>
            </a:r>
            <a:r>
              <a:rPr lang="en-US" altLang="el-GR" sz="1400" dirty="0" smtClean="0">
                <a:solidFill>
                  <a:srgbClr val="002060"/>
                </a:solidFill>
                <a:latin typeface="+mn-lt"/>
                <a:cs typeface="Times New Roman" panose="02020603050405020304" pitchFamily="18" charset="0"/>
              </a:rPr>
              <a:t>, G. H., Moore, T. J., Wang, H. H., &amp; Park, M. S. (2012). Is adding the E enough?: Investigating the impact of K-12 engineering standards on the implementation of STEM integration. </a:t>
            </a:r>
            <a:r>
              <a:rPr lang="en-US" altLang="el-GR" sz="1400" i="1" dirty="0" smtClean="0">
                <a:solidFill>
                  <a:srgbClr val="002060"/>
                </a:solidFill>
                <a:latin typeface="+mn-lt"/>
                <a:cs typeface="Times New Roman" panose="02020603050405020304" pitchFamily="18" charset="0"/>
              </a:rPr>
              <a:t>School Science and Mathematics</a:t>
            </a:r>
            <a:r>
              <a:rPr lang="en-US" altLang="el-GR" sz="1400" dirty="0" smtClean="0">
                <a:solidFill>
                  <a:srgbClr val="002060"/>
                </a:solidFill>
                <a:latin typeface="+mn-lt"/>
                <a:cs typeface="Times New Roman" panose="02020603050405020304" pitchFamily="18" charset="0"/>
              </a:rPr>
              <a:t>, </a:t>
            </a:r>
            <a:r>
              <a:rPr lang="en-US" altLang="el-GR" sz="1400" i="1" dirty="0" smtClean="0">
                <a:solidFill>
                  <a:srgbClr val="002060"/>
                </a:solidFill>
                <a:latin typeface="+mn-lt"/>
                <a:cs typeface="Times New Roman" panose="02020603050405020304" pitchFamily="18" charset="0"/>
              </a:rPr>
              <a:t>112</a:t>
            </a:r>
            <a:r>
              <a:rPr lang="en-US" altLang="el-GR" sz="1400" dirty="0" smtClean="0">
                <a:solidFill>
                  <a:srgbClr val="002060"/>
                </a:solidFill>
                <a:latin typeface="+mn-lt"/>
                <a:cs typeface="Times New Roman" panose="02020603050405020304" pitchFamily="18" charset="0"/>
              </a:rPr>
              <a:t>, 31-44.</a:t>
            </a:r>
            <a:r>
              <a:rPr lang="en-US" altLang="el-GR" sz="1400" b="1" dirty="0" smtClean="0">
                <a:solidFill>
                  <a:srgbClr val="002060"/>
                </a:solidFill>
                <a:latin typeface="+mn-lt"/>
                <a:cs typeface="Times New Roman" panose="02020603050405020304" pitchFamily="18" charset="0"/>
              </a:rPr>
              <a:t>). </a:t>
            </a:r>
          </a:p>
          <a:p>
            <a:pPr eaLnBrk="1" hangingPunct="1">
              <a:spcBef>
                <a:spcPct val="0"/>
              </a:spcBef>
              <a:buFontTx/>
              <a:buNone/>
              <a:defRPr/>
            </a:pPr>
            <a:endParaRPr lang="en-US" altLang="el-GR" sz="1400" b="1" dirty="0" smtClean="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100" dirty="0" smtClean="0">
              <a:solidFill>
                <a:srgbClr val="FF0000"/>
              </a:solidFill>
              <a:latin typeface="Times New Roman" panose="02020603050405020304" pitchFamily="18" charset="0"/>
              <a:cs typeface="Times New Roman" panose="02020603050405020304" pitchFamily="18" charset="0"/>
            </a:endParaRPr>
          </a:p>
        </p:txBody>
      </p:sp>
      <p:sp>
        <p:nvSpPr>
          <p:cNvPr id="70665" name="Ορθογώνιο 9"/>
          <p:cNvSpPr>
            <a:spLocks noChangeArrowheads="1"/>
          </p:cNvSpPr>
          <p:nvPr/>
        </p:nvSpPr>
        <p:spPr bwMode="auto">
          <a:xfrm>
            <a:off x="1403350" y="423863"/>
            <a:ext cx="7056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των Μηχανικών και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object 2"/>
          <p:cNvSpPr>
            <a:spLocks/>
          </p:cNvSpPr>
          <p:nvPr/>
        </p:nvSpPr>
        <p:spPr bwMode="auto">
          <a:xfrm>
            <a:off x="825500" y="1449388"/>
            <a:ext cx="7954963" cy="142875"/>
          </a:xfrm>
          <a:custGeom>
            <a:avLst/>
            <a:gdLst>
              <a:gd name="T0" fmla="*/ 0 w 7955280"/>
              <a:gd name="T1" fmla="*/ 72682 h 143510"/>
              <a:gd name="T2" fmla="*/ 7906886 w 7955280"/>
              <a:gd name="T3" fmla="*/ 72682 h 143510"/>
              <a:gd name="T4" fmla="*/ 7906886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71683"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1684"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1685"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71686"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1687"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7832" name="Ορθογώνιο 11"/>
          <p:cNvSpPr>
            <a:spLocks noChangeArrowheads="1"/>
          </p:cNvSpPr>
          <p:nvPr/>
        </p:nvSpPr>
        <p:spPr bwMode="auto">
          <a:xfrm>
            <a:off x="823913" y="1538288"/>
            <a:ext cx="7848600" cy="457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mn-lt"/>
                <a:cs typeface="Times New Roman" panose="02020603050405020304" pitchFamily="18" charset="0"/>
              </a:rPr>
              <a:t>Η Επιστημολογία του </a:t>
            </a:r>
            <a:r>
              <a:rPr lang="en-US" altLang="el-GR" sz="1600" b="1" dirty="0" smtClean="0">
                <a:solidFill>
                  <a:srgbClr val="FF0000"/>
                </a:solidFill>
                <a:latin typeface="+mn-lt"/>
                <a:cs typeface="Times New Roman" panose="02020603050405020304" pitchFamily="18" charset="0"/>
              </a:rPr>
              <a:t>STEM-</a:t>
            </a:r>
            <a:r>
              <a:rPr lang="el-GR" altLang="el-GR" sz="1600" b="1" dirty="0" smtClean="0">
                <a:solidFill>
                  <a:srgbClr val="FF0000"/>
                </a:solidFill>
                <a:latin typeface="+mn-lt"/>
                <a:cs typeface="Times New Roman" panose="02020603050405020304" pitchFamily="18" charset="0"/>
              </a:rPr>
              <a:t>Οι επιστημολογικές 					προσεγγίσεις</a:t>
            </a:r>
            <a:endParaRPr lang="en-US" altLang="el-GR" sz="1600" b="1" dirty="0" smtClean="0">
              <a:solidFill>
                <a:srgbClr val="FF0000"/>
              </a:solidFill>
              <a:latin typeface="+mn-lt"/>
              <a:cs typeface="Times New Roman" panose="02020603050405020304" pitchFamily="18" charset="0"/>
            </a:endParaRPr>
          </a:p>
          <a:p>
            <a:pPr eaLnBrk="1" hangingPunct="1">
              <a:spcBef>
                <a:spcPct val="0"/>
              </a:spcBef>
              <a:buFontTx/>
              <a:buNone/>
              <a:defRPr/>
            </a:pPr>
            <a:r>
              <a:rPr lang="el-GR" altLang="el-GR" sz="1600" b="1" dirty="0" smtClean="0">
                <a:solidFill>
                  <a:srgbClr val="002060"/>
                </a:solidFill>
                <a:latin typeface="+mn-lt"/>
                <a:cs typeface="Times New Roman" panose="02020603050405020304" pitchFamily="18" charset="0"/>
              </a:rPr>
              <a:t>Η προσέγγιση</a:t>
            </a:r>
            <a:r>
              <a:rPr lang="en-US" altLang="el-GR" sz="1600" b="1" dirty="0" smtClean="0">
                <a:solidFill>
                  <a:srgbClr val="002060"/>
                </a:solidFill>
                <a:latin typeface="+mn-lt"/>
                <a:cs typeface="Times New Roman" panose="02020603050405020304" pitchFamily="18" charset="0"/>
              </a:rPr>
              <a:t>-</a:t>
            </a:r>
            <a:r>
              <a:rPr lang="el-GR" altLang="el-GR" sz="1600" b="1" dirty="0" smtClean="0">
                <a:solidFill>
                  <a:srgbClr val="002060"/>
                </a:solidFill>
                <a:latin typeface="+mn-lt"/>
                <a:cs typeface="Times New Roman" panose="02020603050405020304" pitchFamily="18" charset="0"/>
              </a:rPr>
              <a:t>ολοκλήρωση  πλαισίου(</a:t>
            </a:r>
            <a:r>
              <a:rPr lang="en-US" altLang="el-GR" sz="1600" b="1" dirty="0" smtClean="0">
                <a:solidFill>
                  <a:srgbClr val="002060"/>
                </a:solidFill>
                <a:latin typeface="+mn-lt"/>
                <a:cs typeface="Times New Roman" panose="02020603050405020304" pitchFamily="18" charset="0"/>
              </a:rPr>
              <a:t>context integration)</a:t>
            </a:r>
          </a:p>
          <a:p>
            <a:pPr eaLnBrk="1" hangingPunct="1">
              <a:spcBef>
                <a:spcPct val="0"/>
              </a:spcBef>
              <a:buFontTx/>
              <a:buNone/>
              <a:defRPr/>
            </a:pPr>
            <a:r>
              <a:rPr lang="en-US" altLang="el-GR" sz="1600" dirty="0" smtClean="0">
                <a:solidFill>
                  <a:srgbClr val="002060"/>
                </a:solidFill>
                <a:latin typeface="+mn-lt"/>
                <a:cs typeface="Times New Roman" panose="02020603050405020304" pitchFamily="18" charset="0"/>
              </a:rPr>
              <a:t> </a:t>
            </a:r>
            <a:endParaRPr lang="el-GR" altLang="el-GR" sz="1600" b="1" dirty="0" smtClean="0">
              <a:solidFill>
                <a:srgbClr val="002060"/>
              </a:solidFill>
              <a:latin typeface="+mn-lt"/>
              <a:cs typeface="Times New Roman" panose="02020603050405020304" pitchFamily="18" charset="0"/>
            </a:endParaRPr>
          </a:p>
          <a:p>
            <a:pPr eaLnBrk="1" hangingPunct="1">
              <a:spcBef>
                <a:spcPct val="0"/>
              </a:spcBef>
              <a:buFontTx/>
              <a:buNone/>
              <a:defRPr/>
            </a:pPr>
            <a:r>
              <a:rPr lang="el-GR" altLang="el-GR" sz="1600" b="1" dirty="0" smtClean="0">
                <a:solidFill>
                  <a:srgbClr val="002060"/>
                </a:solidFill>
                <a:latin typeface="+mn-lt"/>
                <a:cs typeface="Times New Roman" panose="02020603050405020304" pitchFamily="18" charset="0"/>
              </a:rPr>
              <a:t>Στην ολοκλήρωση πλαισίου η εστίαση γίνεται </a:t>
            </a:r>
            <a:r>
              <a:rPr lang="el-GR" altLang="el-GR" sz="1600" b="1" dirty="0" smtClean="0">
                <a:solidFill>
                  <a:srgbClr val="FF0000"/>
                </a:solidFill>
                <a:latin typeface="+mn-lt"/>
                <a:cs typeface="Times New Roman" panose="02020603050405020304" pitchFamily="18" charset="0"/>
              </a:rPr>
              <a:t>σε ένα από τα γνωστικά αντικείμενα του  </a:t>
            </a:r>
            <a:r>
              <a:rPr lang="en-US" altLang="el-GR" sz="1600" b="1" dirty="0" smtClean="0">
                <a:solidFill>
                  <a:srgbClr val="FF0000"/>
                </a:solidFill>
                <a:latin typeface="+mn-lt"/>
                <a:cs typeface="Times New Roman" panose="02020603050405020304" pitchFamily="18" charset="0"/>
              </a:rPr>
              <a:t>STEM</a:t>
            </a:r>
            <a:r>
              <a:rPr lang="en-US" altLang="el-GR" sz="1600" b="1" dirty="0" smtClean="0">
                <a:solidFill>
                  <a:srgbClr val="002060"/>
                </a:solidFill>
                <a:latin typeface="+mn-lt"/>
                <a:cs typeface="Times New Roman" panose="02020603050405020304" pitchFamily="18" charset="0"/>
              </a:rPr>
              <a:t> </a:t>
            </a:r>
            <a:r>
              <a:rPr lang="el-GR" altLang="el-GR" sz="1600" b="1" dirty="0" smtClean="0">
                <a:solidFill>
                  <a:srgbClr val="002060"/>
                </a:solidFill>
                <a:latin typeface="+mn-lt"/>
                <a:cs typeface="Times New Roman" panose="02020603050405020304" pitchFamily="18" charset="0"/>
              </a:rPr>
              <a:t> και στη συνέχεια χρησιμοποιούνται πλαίσια από άλλα γνωστικά αντικείμενα για να κάνουν περισσότερο σχετικό το περιεχόμενο από το πρώτο γνωστικό αντικείμενο.</a:t>
            </a:r>
          </a:p>
          <a:p>
            <a:pPr eaLnBrk="1" hangingPunct="1">
              <a:spcBef>
                <a:spcPct val="0"/>
              </a:spcBef>
              <a:buFontTx/>
              <a:buNone/>
              <a:defRPr/>
            </a:pPr>
            <a:r>
              <a:rPr lang="el-GR" altLang="el-GR" sz="1600" dirty="0" smtClean="0">
                <a:solidFill>
                  <a:srgbClr val="002060"/>
                </a:solidFill>
                <a:latin typeface="+mn-lt"/>
                <a:cs typeface="Times New Roman" panose="02020603050405020304" pitchFamily="18" charset="0"/>
              </a:rPr>
              <a:t>Για παράδειγμα καθηγητής των Μαθηματικών θα μπορούσε να αναφερθεί στην κατανομή </a:t>
            </a:r>
            <a:r>
              <a:rPr lang="en-US" altLang="el-GR" sz="1600" dirty="0" smtClean="0">
                <a:solidFill>
                  <a:srgbClr val="002060"/>
                </a:solidFill>
                <a:latin typeface="+mn-lt"/>
                <a:cs typeface="Times New Roman" panose="02020603050405020304" pitchFamily="18" charset="0"/>
              </a:rPr>
              <a:t>chi-square testing</a:t>
            </a:r>
            <a:r>
              <a:rPr lang="el-GR" altLang="el-GR" sz="1600" dirty="0" smtClean="0">
                <a:solidFill>
                  <a:srgbClr val="002060"/>
                </a:solidFill>
                <a:latin typeface="+mn-lt"/>
                <a:cs typeface="Times New Roman" panose="02020603050405020304" pitchFamily="18" charset="0"/>
              </a:rPr>
              <a:t> και στη συνέχεια οι μαθητές να εξετάσουν τα λάστιχα αυτοκινήτων μιας εταιρείας για να ελέγξουν αν επαληθεύεται η κατανομή αυτή(εξετάζοντας παράλληλα τον τύπο υλικού από τα λάστιχα, την διάμετρο αυτών, τον όγκο τους </a:t>
            </a:r>
            <a:r>
              <a:rPr lang="el-GR" altLang="el-GR" sz="1600" dirty="0" err="1" smtClean="0">
                <a:solidFill>
                  <a:srgbClr val="002060"/>
                </a:solidFill>
                <a:latin typeface="+mn-lt"/>
                <a:cs typeface="Times New Roman" panose="02020603050405020304" pitchFamily="18" charset="0"/>
              </a:rPr>
              <a:t>κλπ</a:t>
            </a:r>
            <a:r>
              <a:rPr lang="el-GR" altLang="el-GR" sz="1600" dirty="0" smtClean="0">
                <a:solidFill>
                  <a:srgbClr val="002060"/>
                </a:solidFill>
                <a:latin typeface="+mn-lt"/>
                <a:cs typeface="Times New Roman" panose="02020603050405020304" pitchFamily="18" charset="0"/>
              </a:rPr>
              <a:t>)</a:t>
            </a:r>
            <a:r>
              <a:rPr lang="en-US" altLang="el-GR" sz="1600" dirty="0" smtClean="0">
                <a:solidFill>
                  <a:srgbClr val="002060"/>
                </a:solidFill>
                <a:latin typeface="+mn-lt"/>
                <a:cs typeface="Times New Roman" panose="02020603050405020304" pitchFamily="18" charset="0"/>
              </a:rPr>
              <a:t>.</a:t>
            </a:r>
            <a:endParaRPr lang="el-GR" altLang="el-GR" sz="1600" dirty="0" smtClean="0">
              <a:solidFill>
                <a:srgbClr val="00206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r>
              <a:rPr lang="el-GR" altLang="el-GR" sz="1600" dirty="0" smtClean="0">
                <a:solidFill>
                  <a:srgbClr val="002060"/>
                </a:solidFill>
                <a:latin typeface="+mn-lt"/>
                <a:cs typeface="Times New Roman" panose="02020603050405020304" pitchFamily="18" charset="0"/>
              </a:rPr>
              <a:t> Η προσέγγιση αυτή  χρησιμοποιεί αθροιστικές μεθοδολογίες   σε διακριτά χρονικά σημεία της παρέμβασης.</a:t>
            </a:r>
          </a:p>
          <a:p>
            <a:pPr eaLnBrk="1" hangingPunct="1">
              <a:spcBef>
                <a:spcPct val="0"/>
              </a:spcBef>
              <a:buFontTx/>
              <a:buNone/>
              <a:defRPr/>
            </a:pPr>
            <a:endParaRPr lang="el-GR" altLang="el-GR" sz="1400" dirty="0" smtClean="0">
              <a:solidFill>
                <a:srgbClr val="FF000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r>
              <a:rPr lang="en-US" altLang="el-GR" sz="1400" dirty="0" err="1" smtClean="0">
                <a:solidFill>
                  <a:srgbClr val="002060"/>
                </a:solidFill>
                <a:latin typeface="+mn-lt"/>
                <a:cs typeface="Times New Roman" panose="02020603050405020304" pitchFamily="18" charset="0"/>
              </a:rPr>
              <a:t>Roehrig</a:t>
            </a:r>
            <a:r>
              <a:rPr lang="en-US" altLang="el-GR" sz="1400" dirty="0" smtClean="0">
                <a:solidFill>
                  <a:srgbClr val="002060"/>
                </a:solidFill>
                <a:latin typeface="+mn-lt"/>
                <a:cs typeface="Times New Roman" panose="02020603050405020304" pitchFamily="18" charset="0"/>
              </a:rPr>
              <a:t>, G. H., Moore, T. J., Wang, H. H., &amp; Park, M. S. (2012). Is adding the E enough?: Investigating the impact of K-12 engineering standards on the implementation of STEM integration. </a:t>
            </a:r>
            <a:r>
              <a:rPr lang="en-US" altLang="el-GR" sz="1400" i="1" dirty="0" smtClean="0">
                <a:solidFill>
                  <a:srgbClr val="002060"/>
                </a:solidFill>
                <a:latin typeface="+mn-lt"/>
                <a:cs typeface="Times New Roman" panose="02020603050405020304" pitchFamily="18" charset="0"/>
              </a:rPr>
              <a:t>School Science and Mathematics</a:t>
            </a:r>
            <a:r>
              <a:rPr lang="en-US" altLang="el-GR" sz="1400" dirty="0" smtClean="0">
                <a:solidFill>
                  <a:srgbClr val="002060"/>
                </a:solidFill>
                <a:latin typeface="+mn-lt"/>
                <a:cs typeface="Times New Roman" panose="02020603050405020304" pitchFamily="18" charset="0"/>
              </a:rPr>
              <a:t>, </a:t>
            </a:r>
            <a:r>
              <a:rPr lang="en-US" altLang="el-GR" sz="1400" i="1" dirty="0" smtClean="0">
                <a:solidFill>
                  <a:srgbClr val="002060"/>
                </a:solidFill>
                <a:latin typeface="+mn-lt"/>
                <a:cs typeface="Times New Roman" panose="02020603050405020304" pitchFamily="18" charset="0"/>
              </a:rPr>
              <a:t>112</a:t>
            </a:r>
            <a:r>
              <a:rPr lang="en-US" altLang="el-GR" sz="1400" dirty="0" smtClean="0">
                <a:solidFill>
                  <a:srgbClr val="002060"/>
                </a:solidFill>
                <a:latin typeface="+mn-lt"/>
                <a:cs typeface="Times New Roman" panose="02020603050405020304" pitchFamily="18" charset="0"/>
              </a:rPr>
              <a:t>, 31-44.</a:t>
            </a:r>
            <a:r>
              <a:rPr lang="en-US" altLang="el-GR" sz="1400" b="1" dirty="0" smtClean="0">
                <a:solidFill>
                  <a:srgbClr val="002060"/>
                </a:solidFill>
                <a:latin typeface="+mn-lt"/>
                <a:cs typeface="Times New Roman" panose="02020603050405020304" pitchFamily="18" charset="0"/>
              </a:rPr>
              <a:t>). </a:t>
            </a:r>
          </a:p>
          <a:p>
            <a:pPr eaLnBrk="1" hangingPunct="1">
              <a:spcBef>
                <a:spcPct val="0"/>
              </a:spcBef>
              <a:buFontTx/>
              <a:buNone/>
              <a:defRPr/>
            </a:pPr>
            <a:endParaRPr lang="en-US" altLang="el-GR" sz="1400" b="1" dirty="0" smtClean="0">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100" dirty="0" smtClean="0">
              <a:solidFill>
                <a:srgbClr val="FF0000"/>
              </a:solidFill>
              <a:latin typeface="Times New Roman" panose="02020603050405020304" pitchFamily="18" charset="0"/>
              <a:cs typeface="Times New Roman" panose="02020603050405020304" pitchFamily="18" charset="0"/>
            </a:endParaRPr>
          </a:p>
        </p:txBody>
      </p:sp>
      <p:sp>
        <p:nvSpPr>
          <p:cNvPr id="71689" name="Ορθογώνιο 9"/>
          <p:cNvSpPr>
            <a:spLocks noChangeArrowheads="1"/>
          </p:cNvSpPr>
          <p:nvPr/>
        </p:nvSpPr>
        <p:spPr bwMode="auto">
          <a:xfrm>
            <a:off x="1427163" y="293688"/>
            <a:ext cx="7245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των Μηχανικών και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a:p>
            <a:pPr eaLnBrk="1" hangingPunct="1">
              <a:spcBef>
                <a:spcPct val="0"/>
              </a:spcBef>
              <a:buFontTx/>
              <a:buNone/>
            </a:pPr>
            <a:endParaRPr lang="el-GR" altLang="el-GR" sz="1800">
              <a:latin typeface="Arial" panose="020B0604020202020204" pitchFamily="34" charset="0"/>
            </a:endParaRPr>
          </a:p>
        </p:txBody>
      </p:sp>
    </p:spTree>
  </p:cSld>
  <p:clrMapOvr>
    <a:masterClrMapping/>
  </p:clrMapOvr>
  <p:transition spd="slow" advTm="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object 2"/>
          <p:cNvSpPr>
            <a:spLocks/>
          </p:cNvSpPr>
          <p:nvPr/>
        </p:nvSpPr>
        <p:spPr bwMode="auto">
          <a:xfrm>
            <a:off x="1074738" y="1030288"/>
            <a:ext cx="7954962" cy="142875"/>
          </a:xfrm>
          <a:custGeom>
            <a:avLst/>
            <a:gdLst>
              <a:gd name="T0" fmla="*/ 0 w 7955280"/>
              <a:gd name="T1" fmla="*/ 72682 h 143510"/>
              <a:gd name="T2" fmla="*/ 7906819 w 7955280"/>
              <a:gd name="T3" fmla="*/ 72682 h 143510"/>
              <a:gd name="T4" fmla="*/ 7906819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72707"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2708"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2709"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ct val="0"/>
              </a:spcBef>
              <a:spcAft>
                <a:spcPts val="1000"/>
              </a:spcAft>
              <a:buFont typeface="Arial" panose="020B0604020202020204" pitchFamily="34" charset="0"/>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72710"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2711"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2712" name="Ορθογώνιο 11"/>
          <p:cNvSpPr>
            <a:spLocks noChangeArrowheads="1"/>
          </p:cNvSpPr>
          <p:nvPr/>
        </p:nvSpPr>
        <p:spPr bwMode="auto">
          <a:xfrm>
            <a:off x="1127125" y="1303338"/>
            <a:ext cx="755967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defRPr/>
            </a:pPr>
            <a:r>
              <a:rPr lang="en-US"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dirty="0" smtClean="0">
                <a:solidFill>
                  <a:srgbClr val="002060"/>
                </a:solidFill>
                <a:latin typeface="Times New Roman" panose="02020603050405020304" pitchFamily="18" charset="0"/>
                <a:cs typeface="Times New Roman" panose="02020603050405020304" pitchFamily="18" charset="0"/>
              </a:rPr>
              <a:t>	</a:t>
            </a:r>
            <a:r>
              <a:rPr lang="el-GR" altLang="el-GR" sz="1800" b="1" dirty="0" smtClean="0">
                <a:solidFill>
                  <a:srgbClr val="FF0000"/>
                </a:solidFill>
                <a:latin typeface="Times New Roman" panose="02020603050405020304" pitchFamily="18" charset="0"/>
                <a:cs typeface="Times New Roman" panose="02020603050405020304" pitchFamily="18" charset="0"/>
              </a:rPr>
              <a:t>Οι τρείς διαφορετικές διδακτικές στρατηγικές 			υλοποίησης του STEM.  </a:t>
            </a:r>
          </a:p>
          <a:p>
            <a:pPr>
              <a:buFont typeface="Arial" panose="020B0604020202020204" pitchFamily="34" charset="0"/>
              <a:buNone/>
              <a:defRPr/>
            </a:pPr>
            <a:endParaRPr lang="el-GR" altLang="el-GR" sz="1400" dirty="0" smtClean="0">
              <a:solidFill>
                <a:srgbClr val="002060"/>
              </a:solidFill>
              <a:latin typeface="Times New Roman" panose="02020603050405020304" pitchFamily="18" charset="0"/>
              <a:cs typeface="Times New Roman" panose="02020603050405020304" pitchFamily="18" charset="0"/>
            </a:endParaRPr>
          </a:p>
          <a:p>
            <a:pPr>
              <a:buFont typeface="Arial" panose="020B0604020202020204" pitchFamily="34" charset="0"/>
              <a:buNone/>
              <a:defRPr/>
            </a:pPr>
            <a:r>
              <a:rPr lang="el-GR" altLang="el-GR" sz="1600" dirty="0" smtClean="0">
                <a:solidFill>
                  <a:srgbClr val="002060"/>
                </a:solidFill>
                <a:latin typeface="Times New Roman" panose="02020603050405020304" pitchFamily="18" charset="0"/>
                <a:cs typeface="Times New Roman" panose="02020603050405020304" pitchFamily="18" charset="0"/>
              </a:rPr>
              <a:t>		</a:t>
            </a:r>
            <a:r>
              <a:rPr lang="el-GR" altLang="el-GR" sz="1600" b="1" dirty="0" smtClean="0">
                <a:solidFill>
                  <a:srgbClr val="FF0000"/>
                </a:solidFill>
                <a:latin typeface="Times New Roman" panose="02020603050405020304" pitchFamily="18" charset="0"/>
                <a:cs typeface="Times New Roman" panose="02020603050405020304" pitchFamily="18" charset="0"/>
              </a:rPr>
              <a:t>Διδασκαλία στην Τάξη΄</a:t>
            </a:r>
            <a:endParaRPr lang="el-GR" altLang="el-GR" sz="1200" b="1"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r>
              <a:rPr lang="el-GR" altLang="el-GR" sz="1600" dirty="0" smtClean="0">
                <a:solidFill>
                  <a:srgbClr val="002060"/>
                </a:solidFill>
                <a:latin typeface="Times New Roman" panose="02020603050405020304" pitchFamily="18" charset="0"/>
                <a:cs typeface="Times New Roman" panose="02020603050405020304" pitchFamily="18" charset="0"/>
              </a:rPr>
              <a:t>	Από τα Εργαστήρια Δεξιοτήτων –Πλατφόρμα 21+ Ινστιτούτο Εκπαιδευτικής 	Πολιτικής </a:t>
            </a: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r>
              <a:rPr lang="el-GR" altLang="el-GR" sz="1600" dirty="0" smtClean="0">
                <a:solidFill>
                  <a:srgbClr val="002060"/>
                </a:solidFill>
                <a:latin typeface="Times New Roman" panose="02020603050405020304" pitchFamily="18" charset="0"/>
                <a:cs typeface="Times New Roman" panose="02020603050405020304" pitchFamily="18" charset="0"/>
              </a:rPr>
              <a:t>	Εργαστήρια Δεξιοτήτων </a:t>
            </a:r>
          </a:p>
          <a:p>
            <a:pPr eaLnBrk="1" hangingPunct="1">
              <a:spcBef>
                <a:spcPct val="0"/>
              </a:spcBef>
              <a:buFont typeface="Arial" panose="020B0604020202020204" pitchFamily="34" charset="0"/>
              <a:buNone/>
              <a:defRPr/>
            </a:pPr>
            <a:r>
              <a:rPr lang="el-GR" altLang="el-GR" sz="1600" dirty="0" smtClean="0">
                <a:solidFill>
                  <a:srgbClr val="002060"/>
                </a:solidFill>
                <a:latin typeface="Times New Roman" panose="02020603050405020304" pitchFamily="18" charset="0"/>
                <a:cs typeface="Times New Roman" panose="02020603050405020304" pitchFamily="18" charset="0"/>
              </a:rPr>
              <a:t>	</a:t>
            </a:r>
            <a:r>
              <a:rPr lang="en-US" altLang="el-GR" sz="1600" dirty="0" smtClean="0">
                <a:solidFill>
                  <a:srgbClr val="002060"/>
                </a:solidFill>
                <a:latin typeface="Times New Roman" panose="02020603050405020304" pitchFamily="18" charset="0"/>
                <a:cs typeface="Times New Roman" panose="02020603050405020304" pitchFamily="18" charset="0"/>
              </a:rPr>
              <a:t> </a:t>
            </a:r>
          </a:p>
          <a:p>
            <a:pPr eaLnBrk="1" hangingPunct="1">
              <a:spcBef>
                <a:spcPct val="0"/>
              </a:spcBef>
              <a:buFont typeface="Arial" panose="020B0604020202020204" pitchFamily="34" charset="0"/>
              <a:buNone/>
              <a:defRPr/>
            </a:pPr>
            <a:r>
              <a:rPr lang="en-US" altLang="el-GR" sz="1600" dirty="0" smtClean="0">
                <a:solidFill>
                  <a:srgbClr val="0070C0"/>
                </a:solidFill>
                <a:latin typeface="+mn-lt"/>
                <a:cs typeface="Times New Roman" panose="02020603050405020304" pitchFamily="18" charset="0"/>
              </a:rPr>
              <a:t>https://elearning.iep.edu.gr/mod/folder/view.php?id=11561</a:t>
            </a:r>
            <a:endParaRPr lang="el-GR" altLang="el-GR" sz="1600" dirty="0" smtClean="0">
              <a:solidFill>
                <a:srgbClr val="0070C0"/>
              </a:solidFill>
              <a:latin typeface="+mn-lt"/>
              <a:cs typeface="Times New Roman" panose="02020603050405020304" pitchFamily="18" charset="0"/>
            </a:endParaRPr>
          </a:p>
          <a:p>
            <a:pPr eaLnBrk="1" hangingPunct="1">
              <a:spcBef>
                <a:spcPct val="0"/>
              </a:spcBef>
              <a:buFont typeface="Arial" panose="020B0604020202020204" pitchFamily="34" charset="0"/>
              <a:buNone/>
              <a:defRPr/>
            </a:pPr>
            <a:r>
              <a:rPr lang="el-GR" altLang="el-GR" sz="1600" dirty="0" smtClean="0">
                <a:solidFill>
                  <a:srgbClr val="0070C0"/>
                </a:solidFill>
                <a:latin typeface="+mn-lt"/>
              </a:rPr>
              <a:t>Μικροί Μετεωρολόγοι</a:t>
            </a:r>
          </a:p>
          <a:p>
            <a:pPr eaLnBrk="1" hangingPunct="1">
              <a:spcBef>
                <a:spcPct val="0"/>
              </a:spcBef>
              <a:buFont typeface="Arial" panose="020B0604020202020204" pitchFamily="34" charset="0"/>
              <a:buNone/>
              <a:defRPr/>
            </a:pPr>
            <a:r>
              <a:rPr lang="en-US" altLang="el-GR" sz="1600" dirty="0" smtClean="0">
                <a:solidFill>
                  <a:srgbClr val="0070C0"/>
                </a:solidFill>
                <a:latin typeface="+mn-lt"/>
              </a:rPr>
              <a:t>https://elearning.iep.edu.gr/mod/folder/view.php?id=11563</a:t>
            </a:r>
            <a:endParaRPr lang="el-GR" altLang="el-GR" sz="1600" dirty="0" smtClean="0">
              <a:solidFill>
                <a:srgbClr val="0070C0"/>
              </a:solidFill>
              <a:latin typeface="+mn-lt"/>
            </a:endParaRPr>
          </a:p>
          <a:p>
            <a:pPr eaLnBrk="1" hangingPunct="1">
              <a:spcBef>
                <a:spcPct val="0"/>
              </a:spcBef>
              <a:buFont typeface="Arial" panose="020B0604020202020204" pitchFamily="34" charset="0"/>
              <a:buNone/>
              <a:defRPr/>
            </a:pPr>
            <a:r>
              <a:rPr lang="el-GR" altLang="el-GR" sz="1600" dirty="0" smtClean="0">
                <a:solidFill>
                  <a:srgbClr val="0070C0"/>
                </a:solidFill>
                <a:latin typeface="+mn-lt"/>
              </a:rPr>
              <a:t>Οι Μηχανικοί του Αύριο</a:t>
            </a:r>
          </a:p>
          <a:p>
            <a:pPr eaLnBrk="1" hangingPunct="1">
              <a:spcBef>
                <a:spcPct val="0"/>
              </a:spcBef>
              <a:buFont typeface="Arial" panose="020B0604020202020204" pitchFamily="34" charset="0"/>
              <a:buNone/>
              <a:defRPr/>
            </a:pPr>
            <a:endParaRPr lang="en-US"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 typeface="Arial" panose="020B0604020202020204" pitchFamily="34" charset="0"/>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defRPr/>
            </a:pPr>
            <a:endParaRPr lang="el-GR" altLang="el-GR" sz="1600" dirty="0" smtClean="0">
              <a:solidFill>
                <a:srgbClr val="002060"/>
              </a:solidFill>
              <a:latin typeface="Times New Roman" panose="02020603050405020304" pitchFamily="18" charset="0"/>
              <a:cs typeface="Times New Roman" panose="02020603050405020304" pitchFamily="18" charset="0"/>
            </a:endParaRPr>
          </a:p>
        </p:txBody>
      </p:sp>
      <p:sp>
        <p:nvSpPr>
          <p:cNvPr id="72713" name="Ορθογώνιο 10"/>
          <p:cNvSpPr>
            <a:spLocks noChangeArrowheads="1"/>
          </p:cNvSpPr>
          <p:nvPr/>
        </p:nvSpPr>
        <p:spPr bwMode="auto">
          <a:xfrm>
            <a:off x="1425575" y="454025"/>
            <a:ext cx="6962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object 2"/>
          <p:cNvSpPr>
            <a:spLocks/>
          </p:cNvSpPr>
          <p:nvPr/>
        </p:nvSpPr>
        <p:spPr bwMode="auto">
          <a:xfrm>
            <a:off x="776288" y="1557338"/>
            <a:ext cx="7954962" cy="142875"/>
          </a:xfrm>
          <a:custGeom>
            <a:avLst/>
            <a:gdLst>
              <a:gd name="T0" fmla="*/ 0 w 7955280"/>
              <a:gd name="T1" fmla="*/ 72682 h 143510"/>
              <a:gd name="T2" fmla="*/ 7906722 w 7955280"/>
              <a:gd name="T3" fmla="*/ 72682 h 143510"/>
              <a:gd name="T4" fmla="*/ 7906722 w 7955280"/>
              <a:gd name="T5" fmla="*/ 0 h 143510"/>
              <a:gd name="T6" fmla="*/ 0 w 7955280"/>
              <a:gd name="T7" fmla="*/ 0 h 143510"/>
              <a:gd name="T8" fmla="*/ 0 w 7955280"/>
              <a:gd name="T9" fmla="*/ 726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73731" name="object 4"/>
          <p:cNvSpPr>
            <a:spLocks noChangeArrowheads="1"/>
          </p:cNvSpPr>
          <p:nvPr/>
        </p:nvSpPr>
        <p:spPr bwMode="auto">
          <a:xfrm>
            <a:off x="0" y="579438"/>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3732" name="object 6"/>
          <p:cNvSpPr>
            <a:spLocks noChangeArrowheads="1"/>
          </p:cNvSpPr>
          <p:nvPr/>
        </p:nvSpPr>
        <p:spPr bwMode="auto">
          <a:xfrm>
            <a:off x="0" y="1704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3733" name="Ορθογώνιο 4"/>
          <p:cNvSpPr>
            <a:spLocks noChangeArrowheads="1"/>
          </p:cNvSpPr>
          <p:nvPr/>
        </p:nvSpPr>
        <p:spPr bwMode="auto">
          <a:xfrm>
            <a:off x="1619250" y="1422400"/>
            <a:ext cx="6246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 </a:t>
            </a:r>
            <a:endParaRPr lang="el-GR" altLang="el-GR" sz="1800">
              <a:solidFill>
                <a:srgbClr val="002060"/>
              </a:solidFill>
              <a:latin typeface="Times New Roman" panose="02020603050405020304" pitchFamily="18" charset="0"/>
              <a:cs typeface="Times New Roman" panose="02020603050405020304" pitchFamily="18" charset="0"/>
            </a:endParaRPr>
          </a:p>
        </p:txBody>
      </p:sp>
      <p:sp>
        <p:nvSpPr>
          <p:cNvPr id="73734"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73735" name="Ορθογώνιο 1"/>
          <p:cNvSpPr>
            <a:spLocks noChangeArrowheads="1"/>
          </p:cNvSpPr>
          <p:nvPr/>
        </p:nvSpPr>
        <p:spPr bwMode="auto">
          <a:xfrm>
            <a:off x="611188" y="3644900"/>
            <a:ext cx="748823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lnSpc>
                <a:spcPct val="150000"/>
              </a:lnSpc>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ea typeface="Calibri" panose="020F0502020204030204" pitchFamily="34" charset="0"/>
              <a:cs typeface="Times New Roman" panose="02020603050405020304" pitchFamily="18" charset="0"/>
            </a:endParaRPr>
          </a:p>
        </p:txBody>
      </p:sp>
      <p:sp>
        <p:nvSpPr>
          <p:cNvPr id="73736" name="Ορθογώνιο 10"/>
          <p:cNvSpPr>
            <a:spLocks noChangeArrowheads="1"/>
          </p:cNvSpPr>
          <p:nvPr/>
        </p:nvSpPr>
        <p:spPr bwMode="auto">
          <a:xfrm>
            <a:off x="714375" y="1500188"/>
            <a:ext cx="8429625"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l-GR" sz="1800" b="1">
                <a:solidFill>
                  <a:srgbClr val="FF0000"/>
                </a:solidFill>
                <a:latin typeface="Times New Roman" panose="02020603050405020304" pitchFamily="18" charset="0"/>
                <a:cs typeface="Times New Roman" panose="02020603050405020304" pitchFamily="18" charset="0"/>
              </a:rPr>
              <a:t> </a:t>
            </a:r>
            <a:endParaRPr lang="el-GR" altLang="el-GR" sz="1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l-GR" sz="1800" b="1">
                <a:solidFill>
                  <a:srgbClr val="FF0000"/>
                </a:solidFill>
                <a:latin typeface="Times New Roman" panose="02020603050405020304" pitchFamily="18" charset="0"/>
                <a:cs typeface="Times New Roman" panose="02020603050405020304" pitchFamily="18" charset="0"/>
              </a:rPr>
              <a:t>	</a:t>
            </a:r>
            <a:r>
              <a:rPr lang="el-GR" altLang="el-GR" sz="1800" b="1">
                <a:solidFill>
                  <a:srgbClr val="FF0000"/>
                </a:solidFill>
                <a:latin typeface="Times New Roman" panose="02020603050405020304" pitchFamily="18" charset="0"/>
                <a:cs typeface="Times New Roman" panose="02020603050405020304" pitchFamily="18" charset="0"/>
              </a:rPr>
              <a:t> </a:t>
            </a:r>
            <a:endParaRPr lang="el-GR" altLang="el-GR" sz="180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180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 </a:t>
            </a:r>
            <a:endParaRPr lang="el-GR" altLang="el-GR" sz="1100" b="1">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l-GR" altLang="el-GR" sz="1100">
              <a:solidFill>
                <a:srgbClr val="00206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n-US" altLang="el-GR" sz="1800">
                <a:latin typeface="Times New Roman" panose="02020603050405020304" pitchFamily="18" charset="0"/>
                <a:cs typeface="Times New Roman" panose="02020603050405020304" pitchFamily="18" charset="0"/>
              </a:rPr>
              <a:t> </a:t>
            </a:r>
            <a:endParaRPr lang="el-GR" altLang="el-GR" sz="1800">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l-GR" sz="1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l-GR" sz="1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l-GR" sz="1800" b="1">
              <a:solidFill>
                <a:srgbClr val="FF0000"/>
              </a:solidFill>
              <a:latin typeface="Times New Roman" panose="02020603050405020304" pitchFamily="18" charset="0"/>
              <a:cs typeface="Times New Roman" panose="02020603050405020304" pitchFamily="18" charset="0"/>
            </a:endParaRPr>
          </a:p>
          <a:p>
            <a:pPr eaLnBrk="1" hangingPunct="1">
              <a:spcBef>
                <a:spcPct val="0"/>
              </a:spcBef>
              <a:buFontTx/>
              <a:buNone/>
            </a:pPr>
            <a:r>
              <a:rPr lang="el-GR" altLang="el-GR" sz="1800">
                <a:solidFill>
                  <a:srgbClr val="FF0000"/>
                </a:solidFill>
                <a:latin typeface="Times New Roman" panose="02020603050405020304" pitchFamily="18" charset="0"/>
                <a:cs typeface="Times New Roman" panose="02020603050405020304" pitchFamily="18" charset="0"/>
              </a:rPr>
              <a:t>  </a:t>
            </a:r>
            <a:r>
              <a:rPr lang="el-GR" altLang="el-GR" sz="1800">
                <a:latin typeface="Arial" panose="020B0604020202020204" pitchFamily="34" charset="0"/>
              </a:rPr>
              <a:t>  </a:t>
            </a:r>
          </a:p>
        </p:txBody>
      </p:sp>
      <p:sp>
        <p:nvSpPr>
          <p:cNvPr id="73737" name="Ορθογώνιο 11"/>
          <p:cNvSpPr>
            <a:spLocks noChangeArrowheads="1"/>
          </p:cNvSpPr>
          <p:nvPr/>
        </p:nvSpPr>
        <p:spPr bwMode="auto">
          <a:xfrm>
            <a:off x="1425575" y="400050"/>
            <a:ext cx="6818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002060"/>
                </a:solidFill>
                <a:latin typeface="Times New Roman" panose="02020603050405020304" pitchFamily="18" charset="0"/>
                <a:cs typeface="Times New Roman" panose="02020603050405020304" pitchFamily="18" charset="0"/>
              </a:rPr>
              <a:t>Η Επιστημολογία των Μηχανικών και η Επιστημολογία του </a:t>
            </a:r>
            <a:r>
              <a:rPr lang="en-US" altLang="el-GR" sz="1800" b="1">
                <a:solidFill>
                  <a:srgbClr val="002060"/>
                </a:solidFill>
                <a:latin typeface="Times New Roman" panose="02020603050405020304" pitchFamily="18" charset="0"/>
                <a:cs typeface="Times New Roman" panose="02020603050405020304" pitchFamily="18" charset="0"/>
              </a:rPr>
              <a:t>STEM</a:t>
            </a:r>
            <a:endParaRPr lang="el-GR" altLang="el-GR" sz="1800">
              <a:latin typeface="Arial" panose="020B0604020202020204" pitchFamily="34" charset="0"/>
            </a:endParaRPr>
          </a:p>
        </p:txBody>
      </p:sp>
      <p:pic>
        <p:nvPicPr>
          <p:cNvPr id="73738"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2133600"/>
            <a:ext cx="6697662"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object 2"/>
          <p:cNvSpPr>
            <a:spLocks/>
          </p:cNvSpPr>
          <p:nvPr/>
        </p:nvSpPr>
        <p:spPr bwMode="auto">
          <a:xfrm>
            <a:off x="931863" y="1814513"/>
            <a:ext cx="7954962" cy="142875"/>
          </a:xfrm>
          <a:custGeom>
            <a:avLst/>
            <a:gdLst>
              <a:gd name="T0" fmla="*/ 0 w 7955280"/>
              <a:gd name="T1" fmla="*/ 73982 h 143510"/>
              <a:gd name="T2" fmla="*/ 7907990 w 7955280"/>
              <a:gd name="T3" fmla="*/ 73982 h 143510"/>
              <a:gd name="T4" fmla="*/ 7907990 w 7955280"/>
              <a:gd name="T5" fmla="*/ 0 h 143510"/>
              <a:gd name="T6" fmla="*/ 0 w 7955280"/>
              <a:gd name="T7" fmla="*/ 0 h 143510"/>
              <a:gd name="T8" fmla="*/ 0 w 7955280"/>
              <a:gd name="T9" fmla="*/ 73982 h 143510"/>
              <a:gd name="T10" fmla="*/ 0 60000 65536"/>
              <a:gd name="T11" fmla="*/ 0 60000 65536"/>
              <a:gd name="T12" fmla="*/ 0 60000 65536"/>
              <a:gd name="T13" fmla="*/ 0 60000 65536"/>
              <a:gd name="T14" fmla="*/ 0 60000 65536"/>
              <a:gd name="T15" fmla="*/ 0 w 7955280"/>
              <a:gd name="T16" fmla="*/ 0 h 143510"/>
              <a:gd name="T17" fmla="*/ 7955280 w 7955280"/>
              <a:gd name="T18" fmla="*/ 143510 h 143510"/>
            </a:gdLst>
            <a:ahLst/>
            <a:cxnLst>
              <a:cxn ang="T10">
                <a:pos x="T0" y="T1"/>
              </a:cxn>
              <a:cxn ang="T11">
                <a:pos x="T2" y="T3"/>
              </a:cxn>
              <a:cxn ang="T12">
                <a:pos x="T4" y="T5"/>
              </a:cxn>
              <a:cxn ang="T13">
                <a:pos x="T6" y="T7"/>
              </a:cxn>
              <a:cxn ang="T14">
                <a:pos x="T8" y="T9"/>
              </a:cxn>
            </a:cxnLst>
            <a:rect l="T15" t="T16" r="T17" b="T18"/>
            <a:pathLst>
              <a:path w="7955280" h="143510">
                <a:moveTo>
                  <a:pt x="0" y="143255"/>
                </a:moveTo>
                <a:lnTo>
                  <a:pt x="7955280" y="143255"/>
                </a:lnTo>
                <a:lnTo>
                  <a:pt x="7955280" y="0"/>
                </a:lnTo>
                <a:lnTo>
                  <a:pt x="0" y="0"/>
                </a:lnTo>
                <a:lnTo>
                  <a:pt x="0" y="143255"/>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l-GR"/>
          </a:p>
        </p:txBody>
      </p:sp>
      <p:sp>
        <p:nvSpPr>
          <p:cNvPr id="74755" name="object 4"/>
          <p:cNvSpPr>
            <a:spLocks noChangeArrowheads="1"/>
          </p:cNvSpPr>
          <p:nvPr/>
        </p:nvSpPr>
        <p:spPr bwMode="auto">
          <a:xfrm>
            <a:off x="144463" y="271463"/>
            <a:ext cx="755650" cy="8636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74756"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74757" name="Ορθογώνιο 3"/>
          <p:cNvSpPr>
            <a:spLocks noChangeArrowheads="1"/>
          </p:cNvSpPr>
          <p:nvPr/>
        </p:nvSpPr>
        <p:spPr bwMode="auto">
          <a:xfrm>
            <a:off x="1044575" y="1812925"/>
            <a:ext cx="80994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ct val="0"/>
              </a:spcBef>
              <a:spcAft>
                <a:spcPts val="1000"/>
              </a:spcAft>
              <a:buFontTx/>
              <a:buNone/>
            </a:pPr>
            <a:r>
              <a:rPr lang="el-GR" altLang="el-GR" sz="1800">
                <a:latin typeface="Times New Roman" panose="02020603050405020304" pitchFamily="18" charset="0"/>
                <a:ea typeface="Calibri" panose="020F0502020204030204" pitchFamily="34" charset="0"/>
                <a:cs typeface="Times New Roman" panose="02020603050405020304" pitchFamily="18" charset="0"/>
              </a:rPr>
              <a:t> </a:t>
            </a:r>
            <a:endParaRPr lang="el-GR" altLang="el-GR" sz="1600">
              <a:ea typeface="Calibri" panose="020F0502020204030204" pitchFamily="34" charset="0"/>
              <a:cs typeface="Times New Roman" panose="02020603050405020304" pitchFamily="18" charset="0"/>
            </a:endParaRPr>
          </a:p>
        </p:txBody>
      </p:sp>
      <p:sp>
        <p:nvSpPr>
          <p:cNvPr id="74758" name="Rectangle 1"/>
          <p:cNvSpPr>
            <a:spLocks noChangeArrowheads="1"/>
          </p:cNvSpPr>
          <p:nvPr/>
        </p:nvSpPr>
        <p:spPr bwMode="auto">
          <a:xfrm>
            <a:off x="1763713" y="2363788"/>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l-GR" altLang="el-GR" sz="1800">
              <a:latin typeface="Arial" panose="020B0604020202020204" pitchFamily="34" charset="0"/>
            </a:endParaRPr>
          </a:p>
        </p:txBody>
      </p:sp>
      <p:sp>
        <p:nvSpPr>
          <p:cNvPr id="74759" name="Ορθογώνιο 2"/>
          <p:cNvSpPr>
            <a:spLocks noChangeArrowheads="1"/>
          </p:cNvSpPr>
          <p:nvPr/>
        </p:nvSpPr>
        <p:spPr bwMode="auto">
          <a:xfrm>
            <a:off x="900113" y="2322513"/>
            <a:ext cx="73437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4760" name="Rectangle 2"/>
          <p:cNvSpPr txBox="1">
            <a:spLocks noChangeArrowheads="1"/>
          </p:cNvSpPr>
          <p:nvPr/>
        </p:nvSpPr>
        <p:spPr bwMode="auto">
          <a:xfrm>
            <a:off x="785813" y="0"/>
            <a:ext cx="78438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2000" b="1">
                <a:solidFill>
                  <a:srgbClr val="002060"/>
                </a:solidFill>
                <a:latin typeface="Times New Roman" panose="02020603050405020304" pitchFamily="18" charset="0"/>
                <a:cs typeface="Times New Roman" panose="02020603050405020304" pitchFamily="18" charset="0"/>
              </a:rPr>
              <a:t>	 	</a:t>
            </a:r>
            <a:r>
              <a:rPr lang="el-GR" altLang="el-GR" sz="2400" b="1">
                <a:solidFill>
                  <a:srgbClr val="002060"/>
                </a:solidFill>
                <a:latin typeface="Times New Roman" panose="02020603050405020304" pitchFamily="18" charset="0"/>
                <a:cs typeface="Times New Roman" panose="02020603050405020304" pitchFamily="18" charset="0"/>
              </a:rPr>
              <a:t>Η Υπολογιστική Παιδαγωγική </a:t>
            </a:r>
            <a:br>
              <a:rPr lang="el-GR" altLang="el-GR" sz="2400" b="1">
                <a:solidFill>
                  <a:srgbClr val="002060"/>
                </a:solidFill>
                <a:latin typeface="Times New Roman" panose="02020603050405020304" pitchFamily="18" charset="0"/>
                <a:cs typeface="Times New Roman" panose="02020603050405020304" pitchFamily="18" charset="0"/>
              </a:rPr>
            </a:br>
            <a:r>
              <a:rPr lang="el-GR" altLang="el-GR" sz="2400" b="1">
                <a:solidFill>
                  <a:srgbClr val="002060"/>
                </a:solidFill>
                <a:latin typeface="Times New Roman" panose="02020603050405020304" pitchFamily="18" charset="0"/>
                <a:cs typeface="Times New Roman" panose="02020603050405020304" pitchFamily="18" charset="0"/>
              </a:rPr>
              <a:t> </a:t>
            </a:r>
            <a:r>
              <a:rPr lang="en-GB" altLang="el-GR" sz="2400" b="1">
                <a:solidFill>
                  <a:srgbClr val="002060"/>
                </a:solidFill>
                <a:latin typeface="Times New Roman" panose="02020603050405020304" pitchFamily="18" charset="0"/>
                <a:cs typeface="Times New Roman" panose="02020603050405020304" pitchFamily="18" charset="0"/>
              </a:rPr>
              <a:t/>
            </a:r>
            <a:br>
              <a:rPr lang="en-GB" altLang="el-GR" sz="2400" b="1">
                <a:solidFill>
                  <a:srgbClr val="002060"/>
                </a:solidFill>
                <a:latin typeface="Times New Roman" panose="02020603050405020304" pitchFamily="18" charset="0"/>
                <a:cs typeface="Times New Roman" panose="02020603050405020304" pitchFamily="18" charset="0"/>
              </a:rPr>
            </a:br>
            <a:endParaRPr lang="el-GR" altLang="el-GR" sz="2400" b="1">
              <a:solidFill>
                <a:srgbClr val="002060"/>
              </a:solidFill>
              <a:latin typeface="Times New Roman" panose="02020603050405020304" pitchFamily="18" charset="0"/>
              <a:cs typeface="Times New Roman" panose="02020603050405020304" pitchFamily="18" charset="0"/>
            </a:endParaRPr>
          </a:p>
        </p:txBody>
      </p:sp>
      <p:sp>
        <p:nvSpPr>
          <p:cNvPr id="74761" name="Ορθογώνιο 2"/>
          <p:cNvSpPr>
            <a:spLocks noChangeArrowheads="1"/>
          </p:cNvSpPr>
          <p:nvPr/>
        </p:nvSpPr>
        <p:spPr bwMode="auto">
          <a:xfrm>
            <a:off x="900113" y="2322513"/>
            <a:ext cx="734377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5000"/>
              </a:lnSpc>
              <a:spcBef>
                <a:spcPts val="425"/>
              </a:spcBef>
              <a:buFontTx/>
              <a:buNone/>
            </a:pPr>
            <a:r>
              <a:rPr lang="en-US" altLang="el-GR" sz="1800">
                <a:solidFill>
                  <a:srgbClr val="002060"/>
                </a:solidFill>
                <a:latin typeface="Times New Roman" panose="02020603050405020304" pitchFamily="18" charset="0"/>
                <a:cs typeface="Times New Roman" panose="02020603050405020304" pitchFamily="18" charset="0"/>
              </a:rPr>
              <a:t> </a:t>
            </a:r>
            <a:endParaRPr lang="el-GR" altLang="el-GR" sz="160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47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0" y="2643188"/>
            <a:ext cx="6486525"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ctrTitle"/>
          </p:nvPr>
        </p:nvSpPr>
        <p:spPr>
          <a:xfrm>
            <a:off x="755650" y="227013"/>
            <a:ext cx="7843838" cy="1728787"/>
          </a:xfrm>
        </p:spPr>
        <p:txBody>
          <a:bodyPr/>
          <a:lstStyle/>
          <a:p>
            <a:pPr eaLnBrk="1" hangingPunct="1"/>
            <a:r>
              <a:rPr lang="en-US" altLang="el-GR" sz="2000" b="1" smtClean="0">
                <a:solidFill>
                  <a:srgbClr val="002060"/>
                </a:solidFill>
                <a:latin typeface="Times New Roman" panose="02020603050405020304" pitchFamily="18" charset="0"/>
                <a:cs typeface="Times New Roman" panose="02020603050405020304" pitchFamily="18" charset="0"/>
              </a:rPr>
              <a:t>Physical Computing</a:t>
            </a:r>
            <a:r>
              <a:rPr lang="el-GR" altLang="el-GR" sz="2000" b="1" smtClean="0">
                <a:solidFill>
                  <a:srgbClr val="002060"/>
                </a:solidFill>
                <a:latin typeface="Times New Roman" panose="02020603050405020304" pitchFamily="18" charset="0"/>
                <a:cs typeface="Times New Roman" panose="02020603050405020304" pitchFamily="18" charset="0"/>
              </a:rPr>
              <a:t>,</a:t>
            </a:r>
            <a:r>
              <a:rPr lang="en-US" altLang="el-GR" sz="2000" b="1" smtClean="0">
                <a:solidFill>
                  <a:srgbClr val="002060"/>
                </a:solidFill>
                <a:latin typeface="Times New Roman" panose="02020603050405020304" pitchFamily="18" charset="0"/>
                <a:cs typeface="Times New Roman" panose="02020603050405020304" pitchFamily="18" charset="0"/>
              </a:rPr>
              <a:t> </a:t>
            </a:r>
            <a:r>
              <a:rPr lang="el-GR" altLang="el-GR" sz="20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2000" b="1" smtClean="0">
                <a:solidFill>
                  <a:srgbClr val="002060"/>
                </a:solidFill>
                <a:latin typeface="Times New Roman" panose="02020603050405020304" pitchFamily="18" charset="0"/>
                <a:cs typeface="Times New Roman" panose="02020603050405020304" pitchFamily="18" charset="0"/>
              </a:rPr>
              <a:t>-Arduino-Raspberry</a:t>
            </a:r>
            <a:r>
              <a:rPr lang="el-GR" altLang="el-GR" sz="2000" b="1" smtClean="0">
                <a:solidFill>
                  <a:srgbClr val="002060"/>
                </a:solidFill>
                <a:latin typeface="Times New Roman" panose="02020603050405020304" pitchFamily="18" charset="0"/>
                <a:cs typeface="Times New Roman" panose="02020603050405020304" pitchFamily="18" charset="0"/>
              </a:rPr>
              <a:t>,</a:t>
            </a:r>
            <a:r>
              <a:rPr lang="en-US" altLang="el-GR" sz="2000" b="1" smtClean="0">
                <a:solidFill>
                  <a:srgbClr val="002060"/>
                </a:solidFill>
                <a:latin typeface="Times New Roman" panose="02020603050405020304" pitchFamily="18" charset="0"/>
                <a:cs typeface="Times New Roman" panose="02020603050405020304" pitchFamily="18" charset="0"/>
              </a:rPr>
              <a:t>Labview-microbit-</a:t>
            </a:r>
            <a:r>
              <a:rPr lang="el-GR" altLang="el-GR" sz="20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785813" y="1431925"/>
            <a:ext cx="7786687"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1800" b="1" dirty="0">
                <a:solidFill>
                  <a:srgbClr val="000099"/>
                </a:solidFill>
                <a:cs typeface="Times New Roman" pitchFamily="18" charset="0"/>
              </a:rPr>
              <a:t> </a:t>
            </a:r>
            <a:r>
              <a:rPr lang="en-US" sz="1800" b="1" dirty="0">
                <a:solidFill>
                  <a:srgbClr val="FF0000"/>
                </a:solidFill>
                <a:cs typeface="Times New Roman" pitchFamily="18" charset="0"/>
              </a:rPr>
              <a:t>Physical Computing</a:t>
            </a:r>
          </a:p>
          <a:p>
            <a:pPr algn="l">
              <a:defRPr/>
            </a:pPr>
            <a:r>
              <a:rPr lang="en-US" sz="1800" b="1" dirty="0">
                <a:solidFill>
                  <a:srgbClr val="000099"/>
                </a:solidFill>
                <a:cs typeface="Times New Roman" pitchFamily="18" charset="0"/>
              </a:rPr>
              <a:t> </a:t>
            </a:r>
            <a:r>
              <a:rPr lang="el-GR" sz="1800" dirty="0">
                <a:solidFill>
                  <a:srgbClr val="002060"/>
                </a:solidFill>
                <a:cs typeface="Times New Roman" pitchFamily="18" charset="0"/>
              </a:rPr>
              <a:t>Οι νέες τάσεις στην επιστήμη των υπολογιστών και της επικοινωνίας αξιοποιούν τη  χρήση, φορητών ενσωματωμένων συστημάτων όπου μια κάρτα περιέχει όλες στις μονάδες, ενώ παρέχεται η δυνατότητα επικοινωνίας με τον φυσικό/πραγματικό κόσμο.</a:t>
            </a:r>
          </a:p>
          <a:p>
            <a:pPr algn="l">
              <a:defRPr/>
            </a:pPr>
            <a:r>
              <a:rPr lang="el-GR" sz="1800" dirty="0">
                <a:solidFill>
                  <a:srgbClr val="002060"/>
                </a:solidFill>
                <a:cs typeface="Times New Roman" pitchFamily="18" charset="0"/>
              </a:rPr>
              <a:t>Οι συσκευές αυτές αποτελούνται από μία κάρτα, με όλες τις μονάδες ενσωματωμένες σε αυτήν ενώ υπάρχει και η δυνατότητα για την λειτουργία ως υπολογιστικά συστήματα(βλ. και </a:t>
            </a:r>
            <a:r>
              <a:rPr lang="el-GR" sz="1800" dirty="0" err="1">
                <a:solidFill>
                  <a:srgbClr val="002060"/>
                </a:solidFill>
                <a:cs typeface="Times New Roman" pitchFamily="18" charset="0"/>
              </a:rPr>
              <a:t>Χατζηπαπαδόπουλος</a:t>
            </a:r>
            <a:r>
              <a:rPr lang="el-GR" sz="1800" dirty="0">
                <a:solidFill>
                  <a:srgbClr val="002060"/>
                </a:solidFill>
                <a:cs typeface="Times New Roman" pitchFamily="18" charset="0"/>
              </a:rPr>
              <a:t> κ.α.,2016).</a:t>
            </a:r>
          </a:p>
          <a:p>
            <a:pPr marL="457200" indent="-457200">
              <a:buFont typeface="Arial" charset="0"/>
              <a:buNone/>
              <a:defRPr/>
            </a:pPr>
            <a:endParaRPr lang="en-GB" sz="3500" b="1" dirty="0">
              <a:solidFill>
                <a:srgbClr val="000099"/>
              </a:solidFill>
              <a:latin typeface="Times New Roman" pitchFamily="18" charset="0"/>
              <a:cs typeface="Times New Roman" pitchFamily="18" charset="0"/>
            </a:endParaRPr>
          </a:p>
        </p:txBody>
      </p:sp>
      <p:sp>
        <p:nvSpPr>
          <p:cNvPr id="4" name="Rectangle 4"/>
          <p:cNvSpPr/>
          <p:nvPr/>
        </p:nvSpPr>
        <p:spPr>
          <a:xfrm>
            <a:off x="377825"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5782" name="object 6"/>
          <p:cNvSpPr>
            <a:spLocks noChangeArrowheads="1"/>
          </p:cNvSpPr>
          <p:nvPr/>
        </p:nvSpPr>
        <p:spPr bwMode="auto">
          <a:xfrm>
            <a:off x="138113" y="15001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ctrTitle"/>
          </p:nvPr>
        </p:nvSpPr>
        <p:spPr>
          <a:xfrm>
            <a:off x="755650" y="227013"/>
            <a:ext cx="7843838" cy="1728787"/>
          </a:xfrm>
        </p:spPr>
        <p:txBody>
          <a:bodyPr/>
          <a:lstStyle/>
          <a:p>
            <a:pPr eaLnBrk="1" hangingPunct="1"/>
            <a:r>
              <a:rPr lang="en-US" altLang="el-GR" sz="2000" b="1" smtClean="0">
                <a:solidFill>
                  <a:srgbClr val="002060"/>
                </a:solidFill>
                <a:latin typeface="Times New Roman" panose="02020603050405020304" pitchFamily="18" charset="0"/>
                <a:cs typeface="Times New Roman" panose="02020603050405020304" pitchFamily="18" charset="0"/>
              </a:rPr>
              <a:t>Physical Computing</a:t>
            </a:r>
            <a:r>
              <a:rPr lang="el-GR" altLang="el-GR" sz="2000" b="1" smtClean="0">
                <a:solidFill>
                  <a:srgbClr val="002060"/>
                </a:solidFill>
                <a:latin typeface="Times New Roman" panose="02020603050405020304" pitchFamily="18" charset="0"/>
                <a:cs typeface="Times New Roman" panose="02020603050405020304" pitchFamily="18" charset="0"/>
              </a:rPr>
              <a:t>,</a:t>
            </a:r>
            <a:r>
              <a:rPr lang="en-US" altLang="el-GR" sz="2000" b="1" smtClean="0">
                <a:solidFill>
                  <a:srgbClr val="002060"/>
                </a:solidFill>
                <a:latin typeface="Times New Roman" panose="02020603050405020304" pitchFamily="18" charset="0"/>
                <a:cs typeface="Times New Roman" panose="02020603050405020304" pitchFamily="18" charset="0"/>
              </a:rPr>
              <a:t> </a:t>
            </a:r>
            <a:r>
              <a:rPr lang="el-GR" altLang="el-GR" sz="20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2000" b="1" smtClean="0">
                <a:solidFill>
                  <a:srgbClr val="002060"/>
                </a:solidFill>
                <a:latin typeface="Times New Roman" panose="02020603050405020304" pitchFamily="18" charset="0"/>
                <a:cs typeface="Times New Roman" panose="02020603050405020304" pitchFamily="18" charset="0"/>
              </a:rPr>
              <a:t>-Arduino-Raspberry</a:t>
            </a:r>
            <a:r>
              <a:rPr lang="el-GR" altLang="el-GR" sz="2000" b="1" smtClean="0">
                <a:solidFill>
                  <a:srgbClr val="002060"/>
                </a:solidFill>
                <a:latin typeface="Times New Roman" panose="02020603050405020304" pitchFamily="18" charset="0"/>
                <a:cs typeface="Times New Roman" panose="02020603050405020304" pitchFamily="18" charset="0"/>
              </a:rPr>
              <a:t>,</a:t>
            </a:r>
            <a:r>
              <a:rPr lang="en-US" altLang="el-GR" sz="2000" b="1" smtClean="0">
                <a:solidFill>
                  <a:srgbClr val="002060"/>
                </a:solidFill>
                <a:latin typeface="Times New Roman" panose="02020603050405020304" pitchFamily="18" charset="0"/>
                <a:cs typeface="Times New Roman" panose="02020603050405020304" pitchFamily="18" charset="0"/>
              </a:rPr>
              <a:t>Labview-microbit-</a:t>
            </a:r>
            <a:r>
              <a:rPr lang="el-GR" altLang="el-GR" sz="20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76803" name="Rectangle 3"/>
          <p:cNvSpPr>
            <a:spLocks noGrp="1" noChangeArrowheads="1"/>
          </p:cNvSpPr>
          <p:nvPr>
            <p:ph type="subTitle" idx="1"/>
          </p:nvPr>
        </p:nvSpPr>
        <p:spPr>
          <a:xfrm>
            <a:off x="785813" y="1431925"/>
            <a:ext cx="7786687" cy="3889375"/>
          </a:xfrm>
        </p:spPr>
        <p:txBody>
          <a:bodyPr/>
          <a:lstStyle/>
          <a:p>
            <a:pPr marL="457200" indent="-457200">
              <a:lnSpc>
                <a:spcPct val="90000"/>
              </a:lnSpc>
            </a:pPr>
            <a:r>
              <a:rPr lang="el-GR" altLang="el-GR" sz="2400" b="1" smtClean="0">
                <a:solidFill>
                  <a:srgbClr val="000099"/>
                </a:solidFill>
                <a:latin typeface="Times New Roman" panose="02020603050405020304" pitchFamily="18" charset="0"/>
                <a:cs typeface="Times New Roman" panose="02020603050405020304" pitchFamily="18" charset="0"/>
              </a:rPr>
              <a:t>  </a:t>
            </a:r>
          </a:p>
          <a:p>
            <a:pPr marL="457200" indent="-457200">
              <a:lnSpc>
                <a:spcPct val="90000"/>
              </a:lnSpc>
            </a:pPr>
            <a:endParaRPr lang="el-GR" altLang="el-GR" sz="1600" b="1" smtClean="0">
              <a:solidFill>
                <a:srgbClr val="000099"/>
              </a:solidFill>
              <a:latin typeface="Times New Roman" panose="02020603050405020304" pitchFamily="18" charset="0"/>
              <a:cs typeface="Times New Roman" panose="02020603050405020304" pitchFamily="18" charset="0"/>
            </a:endParaRPr>
          </a:p>
          <a:p>
            <a:pPr marL="457200" indent="-457200">
              <a:lnSpc>
                <a:spcPct val="90000"/>
              </a:lnSpc>
            </a:pPr>
            <a:endParaRPr lang="el-GR" altLang="el-GR" sz="1600" b="1" smtClean="0">
              <a:solidFill>
                <a:srgbClr val="000099"/>
              </a:solidFill>
              <a:latin typeface="Times New Roman" panose="02020603050405020304" pitchFamily="18" charset="0"/>
              <a:cs typeface="Times New Roman" panose="02020603050405020304" pitchFamily="18" charset="0"/>
            </a:endParaRPr>
          </a:p>
          <a:p>
            <a:pPr marL="457200" indent="-457200" algn="just">
              <a:lnSpc>
                <a:spcPct val="105000"/>
              </a:lnSpc>
              <a:spcBef>
                <a:spcPts val="600"/>
              </a:spcBef>
              <a:spcAft>
                <a:spcPts val="600"/>
              </a:spcAft>
            </a:pPr>
            <a:r>
              <a:rPr lang="el-GR" altLang="el-GR" sz="1400" b="1" smtClean="0">
                <a:solidFill>
                  <a:srgbClr val="898989"/>
                </a:solidFill>
                <a:cs typeface="Times New Roman" panose="02020603050405020304" pitchFamily="18" charset="0"/>
              </a:rPr>
              <a:t>Για το </a:t>
            </a:r>
            <a:r>
              <a:rPr lang="en-US" altLang="el-GR" sz="1400" b="1" smtClean="0">
                <a:solidFill>
                  <a:srgbClr val="898989"/>
                </a:solidFill>
                <a:cs typeface="Times New Roman" panose="02020603050405020304" pitchFamily="18" charset="0"/>
              </a:rPr>
              <a:t>Arduino </a:t>
            </a:r>
            <a:r>
              <a:rPr lang="el-GR" altLang="el-GR" sz="1400" b="1" smtClean="0">
                <a:solidFill>
                  <a:srgbClr val="898989"/>
                </a:solidFill>
                <a:cs typeface="Times New Roman" panose="02020603050405020304" pitchFamily="18" charset="0"/>
              </a:rPr>
              <a:t>μπορεί να αξιοποιηθεί το </a:t>
            </a:r>
            <a:r>
              <a:rPr lang="en-US" altLang="el-GR" sz="1400" b="1" smtClean="0">
                <a:solidFill>
                  <a:srgbClr val="898989"/>
                </a:solidFill>
                <a:cs typeface="Times New Roman" panose="02020603050405020304" pitchFamily="18" charset="0"/>
              </a:rPr>
              <a:t>link</a:t>
            </a:r>
            <a:r>
              <a:rPr lang="el-GR" altLang="el-GR" sz="1400" b="1" smtClean="0">
                <a:solidFill>
                  <a:srgbClr val="898989"/>
                </a:solidFill>
                <a:cs typeface="Times New Roman" panose="02020603050405020304" pitchFamily="18" charset="0"/>
              </a:rPr>
              <a:t> , που έχει δημιουργηθεί από τον Καθηγητή Π.Παπάζογλου</a:t>
            </a:r>
            <a:endParaRPr lang="el-GR" altLang="el-GR" sz="1400" smtClean="0">
              <a:solidFill>
                <a:srgbClr val="898989"/>
              </a:solidFill>
              <a:ea typeface="Calibri" panose="020F0502020204030204" pitchFamily="34" charset="0"/>
              <a:cs typeface="Times New Roman" panose="02020603050405020304" pitchFamily="18" charset="0"/>
            </a:endParaRPr>
          </a:p>
          <a:p>
            <a:pPr marL="457200" indent="-457200" algn="just">
              <a:lnSpc>
                <a:spcPct val="105000"/>
              </a:lnSpc>
              <a:spcBef>
                <a:spcPts val="600"/>
              </a:spcBef>
              <a:spcAft>
                <a:spcPts val="600"/>
              </a:spcAft>
            </a:pPr>
            <a:r>
              <a:rPr lang="el-GR" altLang="el-GR" sz="1500" smtClean="0">
                <a:solidFill>
                  <a:srgbClr val="1155CC"/>
                </a:solidFill>
                <a:latin typeface="Arial" panose="020B0604020202020204" pitchFamily="34" charset="0"/>
                <a:ea typeface="Calibri" panose="020F0502020204030204" pitchFamily="34" charset="0"/>
                <a:cs typeface="Times New Roman" panose="02020603050405020304" pitchFamily="18" charset="0"/>
                <a:hlinkClick r:id="rId2"/>
              </a:rPr>
              <a:t>open-hardware.gr</a:t>
            </a:r>
            <a:endParaRPr lang="el-GR" altLang="el-GR" sz="1500" smtClean="0">
              <a:solidFill>
                <a:srgbClr val="898989"/>
              </a:solidFill>
              <a:ea typeface="Calibri" panose="020F0502020204030204" pitchFamily="34" charset="0"/>
              <a:cs typeface="Times New Roman" panose="02020603050405020304" pitchFamily="18" charset="0"/>
            </a:endParaRPr>
          </a:p>
          <a:p>
            <a:pPr marL="457200" indent="-457200" algn="just">
              <a:lnSpc>
                <a:spcPct val="105000"/>
              </a:lnSpc>
              <a:spcBef>
                <a:spcPts val="600"/>
              </a:spcBef>
              <a:spcAft>
                <a:spcPts val="600"/>
              </a:spcAft>
            </a:pPr>
            <a:r>
              <a:rPr lang="el-GR" altLang="el-GR" sz="1500" b="1" smtClean="0">
                <a:solidFill>
                  <a:srgbClr val="898989"/>
                </a:solidFill>
                <a:ea typeface="Calibri" panose="020F0502020204030204" pitchFamily="34" charset="0"/>
                <a:cs typeface="Times New Roman" panose="02020603050405020304" pitchFamily="18" charset="0"/>
              </a:rPr>
              <a:t> </a:t>
            </a:r>
            <a:endParaRPr lang="en-GB" altLang="el-GR" sz="3000" b="1" smtClean="0">
              <a:solidFill>
                <a:srgbClr val="000099"/>
              </a:solidFill>
              <a:latin typeface="Times New Roman" panose="02020603050405020304" pitchFamily="18" charset="0"/>
              <a:cs typeface="Times New Roman" panose="02020603050405020304" pitchFamily="18" charset="0"/>
            </a:endParaRPr>
          </a:p>
        </p:txBody>
      </p:sp>
      <p:sp>
        <p:nvSpPr>
          <p:cNvPr id="4" name="Rectangle 4"/>
          <p:cNvSpPr/>
          <p:nvPr/>
        </p:nvSpPr>
        <p:spPr>
          <a:xfrm>
            <a:off x="377825"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6806" name="object 6"/>
          <p:cNvSpPr>
            <a:spLocks noChangeArrowheads="1"/>
          </p:cNvSpPr>
          <p:nvPr/>
        </p:nvSpPr>
        <p:spPr bwMode="auto">
          <a:xfrm>
            <a:off x="138113" y="15001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ctrTitle"/>
          </p:nvPr>
        </p:nvSpPr>
        <p:spPr>
          <a:xfrm>
            <a:off x="755650" y="227013"/>
            <a:ext cx="7843838" cy="1728787"/>
          </a:xfrm>
        </p:spPr>
        <p:txBody>
          <a:bodyPr/>
          <a:lstStyle/>
          <a:p>
            <a:pPr eaLnBrk="1" hangingPunct="1"/>
            <a:r>
              <a:rPr lang="en-US" altLang="el-GR" sz="2000" b="1" smtClean="0">
                <a:solidFill>
                  <a:srgbClr val="002060"/>
                </a:solidFill>
                <a:latin typeface="Times New Roman" panose="02020603050405020304" pitchFamily="18" charset="0"/>
                <a:cs typeface="Times New Roman" panose="02020603050405020304" pitchFamily="18" charset="0"/>
              </a:rPr>
              <a:t>Physical Computing</a:t>
            </a:r>
            <a:r>
              <a:rPr lang="el-GR" altLang="el-GR" sz="2000" b="1" smtClean="0">
                <a:solidFill>
                  <a:srgbClr val="002060"/>
                </a:solidFill>
                <a:latin typeface="Times New Roman" panose="02020603050405020304" pitchFamily="18" charset="0"/>
                <a:cs typeface="Times New Roman" panose="02020603050405020304" pitchFamily="18" charset="0"/>
              </a:rPr>
              <a:t>,</a:t>
            </a:r>
            <a:r>
              <a:rPr lang="en-US" altLang="el-GR" sz="2000" b="1" smtClean="0">
                <a:solidFill>
                  <a:srgbClr val="002060"/>
                </a:solidFill>
                <a:latin typeface="Times New Roman" panose="02020603050405020304" pitchFamily="18" charset="0"/>
                <a:cs typeface="Times New Roman" panose="02020603050405020304" pitchFamily="18" charset="0"/>
              </a:rPr>
              <a:t> </a:t>
            </a:r>
            <a:r>
              <a:rPr lang="el-GR" altLang="el-GR" sz="20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2000" b="1" smtClean="0">
                <a:solidFill>
                  <a:srgbClr val="002060"/>
                </a:solidFill>
                <a:latin typeface="Times New Roman" panose="02020603050405020304" pitchFamily="18" charset="0"/>
                <a:cs typeface="Times New Roman" panose="02020603050405020304" pitchFamily="18" charset="0"/>
              </a:rPr>
              <a:t>-Arduino-Raspberry</a:t>
            </a:r>
            <a:r>
              <a:rPr lang="el-GR" altLang="el-GR" sz="2000" b="1" smtClean="0">
                <a:solidFill>
                  <a:srgbClr val="002060"/>
                </a:solidFill>
                <a:latin typeface="Times New Roman" panose="02020603050405020304" pitchFamily="18" charset="0"/>
                <a:cs typeface="Times New Roman" panose="02020603050405020304" pitchFamily="18" charset="0"/>
              </a:rPr>
              <a:t>,</a:t>
            </a:r>
            <a:r>
              <a:rPr lang="en-US" altLang="el-GR" sz="2000" b="1" smtClean="0">
                <a:solidFill>
                  <a:srgbClr val="002060"/>
                </a:solidFill>
                <a:latin typeface="Times New Roman" panose="02020603050405020304" pitchFamily="18" charset="0"/>
                <a:cs typeface="Times New Roman" panose="02020603050405020304" pitchFamily="18" charset="0"/>
              </a:rPr>
              <a:t>Labview-microbit</a:t>
            </a:r>
            <a:r>
              <a:rPr lang="el-GR" altLang="el-GR" sz="20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fontScale="475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2900" b="1" dirty="0">
                <a:solidFill>
                  <a:srgbClr val="FF0000"/>
                </a:solidFill>
                <a:cs typeface="Times New Roman" pitchFamily="18" charset="0"/>
              </a:rPr>
              <a:t> </a:t>
            </a:r>
            <a:r>
              <a:rPr lang="en-US" sz="3400" b="1" dirty="0">
                <a:solidFill>
                  <a:srgbClr val="FF0000"/>
                </a:solidFill>
                <a:cs typeface="Times New Roman" pitchFamily="18" charset="0"/>
              </a:rPr>
              <a:t>Physical Computing</a:t>
            </a:r>
          </a:p>
          <a:p>
            <a:pPr algn="l">
              <a:defRPr/>
            </a:pPr>
            <a:r>
              <a:rPr lang="el-GR" sz="3400" dirty="0">
                <a:solidFill>
                  <a:srgbClr val="002060"/>
                </a:solidFill>
                <a:cs typeface="Times New Roman" pitchFamily="18" charset="0"/>
              </a:rPr>
              <a:t>Τέτοια συστήματα είναι π.χ. το </a:t>
            </a:r>
            <a:r>
              <a:rPr lang="en-US" sz="3400" dirty="0">
                <a:solidFill>
                  <a:srgbClr val="002060"/>
                </a:solidFill>
                <a:cs typeface="Times New Roman" pitchFamily="18" charset="0"/>
              </a:rPr>
              <a:t>Arduino</a:t>
            </a:r>
            <a:r>
              <a:rPr lang="el-GR" sz="3400" dirty="0">
                <a:solidFill>
                  <a:srgbClr val="002060"/>
                </a:solidFill>
                <a:cs typeface="Times New Roman" pitchFamily="18" charset="0"/>
              </a:rPr>
              <a:t>- http://www.arduino.org/ -(</a:t>
            </a:r>
            <a:r>
              <a:rPr lang="el-GR" sz="3400" dirty="0" err="1">
                <a:solidFill>
                  <a:srgbClr val="002060"/>
                </a:solidFill>
                <a:cs typeface="Times New Roman" pitchFamily="18" charset="0"/>
              </a:rPr>
              <a:t>μικροελεγκτής</a:t>
            </a:r>
            <a:r>
              <a:rPr lang="el-GR" sz="3400" dirty="0">
                <a:solidFill>
                  <a:srgbClr val="002060"/>
                </a:solidFill>
                <a:cs typeface="Times New Roman" pitchFamily="18" charset="0"/>
              </a:rPr>
              <a:t>) και το </a:t>
            </a:r>
            <a:r>
              <a:rPr lang="en-US" sz="3400" dirty="0">
                <a:solidFill>
                  <a:srgbClr val="002060"/>
                </a:solidFill>
                <a:cs typeface="Times New Roman" pitchFamily="18" charset="0"/>
              </a:rPr>
              <a:t>Raspberry pi</a:t>
            </a:r>
            <a:r>
              <a:rPr lang="el-GR" sz="3400" dirty="0">
                <a:solidFill>
                  <a:srgbClr val="002060"/>
                </a:solidFill>
                <a:cs typeface="Times New Roman" pitchFamily="18" charset="0"/>
              </a:rPr>
              <a:t>(υπολογιστής και </a:t>
            </a:r>
            <a:r>
              <a:rPr lang="el-GR" sz="3400" dirty="0" err="1">
                <a:solidFill>
                  <a:srgbClr val="002060"/>
                </a:solidFill>
                <a:cs typeface="Times New Roman" pitchFamily="18" charset="0"/>
              </a:rPr>
              <a:t>μικροελεγκτής</a:t>
            </a:r>
            <a:r>
              <a:rPr lang="el-GR" sz="3400" dirty="0">
                <a:solidFill>
                  <a:srgbClr val="002060"/>
                </a:solidFill>
                <a:cs typeface="Times New Roman" pitchFamily="18" charset="0"/>
              </a:rPr>
              <a:t>, https://www.raspberrypi.org/products/ ).</a:t>
            </a:r>
          </a:p>
          <a:p>
            <a:pPr algn="l">
              <a:defRPr/>
            </a:pPr>
            <a:r>
              <a:rPr lang="el-GR" sz="3400" dirty="0">
                <a:solidFill>
                  <a:srgbClr val="002060"/>
                </a:solidFill>
                <a:cs typeface="Times New Roman" pitchFamily="18" charset="0"/>
              </a:rPr>
              <a:t>Στην εκπαιδευτική έρευνα, έχει υιοθετηθεί ο όρος </a:t>
            </a:r>
            <a:r>
              <a:rPr lang="en-US" sz="3400" dirty="0">
                <a:solidFill>
                  <a:srgbClr val="002060"/>
                </a:solidFill>
                <a:cs typeface="Times New Roman" pitchFamily="18" charset="0"/>
              </a:rPr>
              <a:t>physical computing</a:t>
            </a:r>
            <a:r>
              <a:rPr lang="el-GR" sz="3400" dirty="0">
                <a:solidFill>
                  <a:srgbClr val="002060"/>
                </a:solidFill>
                <a:cs typeface="Times New Roman" pitchFamily="18" charset="0"/>
              </a:rPr>
              <a:t>(φυσικοί υπολογισμοί)  ως η σύνδεση ανάμεσα στους Η/Υ και τον πραγματικό/φυσικό κόσμο.</a:t>
            </a:r>
            <a:endParaRPr lang="en-US" sz="3400" dirty="0">
              <a:solidFill>
                <a:srgbClr val="002060"/>
              </a:solidFill>
              <a:cs typeface="Times New Roman" pitchFamily="18" charset="0"/>
            </a:endParaRPr>
          </a:p>
          <a:p>
            <a:pPr algn="l">
              <a:defRPr/>
            </a:pPr>
            <a:endParaRPr lang="en-US" sz="3400" dirty="0">
              <a:solidFill>
                <a:srgbClr val="002060"/>
              </a:solidFill>
              <a:cs typeface="Times New Roman" pitchFamily="18" charset="0"/>
            </a:endParaRPr>
          </a:p>
          <a:p>
            <a:pPr algn="l">
              <a:defRPr/>
            </a:pPr>
            <a:endParaRPr lang="el-GR" sz="3400" dirty="0">
              <a:solidFill>
                <a:srgbClr val="002060"/>
              </a:solidFill>
              <a:cs typeface="Times New Roman" pitchFamily="18" charset="0"/>
            </a:endParaRPr>
          </a:p>
          <a:p>
            <a:pPr algn="l">
              <a:defRPr/>
            </a:pPr>
            <a:r>
              <a:rPr lang="el-GR" sz="3400" u="sng" dirty="0">
                <a:solidFill>
                  <a:srgbClr val="002060"/>
                </a:solidFill>
                <a:cs typeface="Times New Roman" pitchFamily="18" charset="0"/>
              </a:rPr>
              <a:t> Το </a:t>
            </a:r>
            <a:r>
              <a:rPr lang="el-GR" sz="3400" u="sng" dirty="0" err="1">
                <a:solidFill>
                  <a:srgbClr val="002060"/>
                </a:solidFill>
                <a:cs typeface="Times New Roman" pitchFamily="18" charset="0"/>
              </a:rPr>
              <a:t>physical</a:t>
            </a:r>
            <a:r>
              <a:rPr lang="el-GR" sz="3400" u="sng" dirty="0">
                <a:solidFill>
                  <a:srgbClr val="002060"/>
                </a:solidFill>
                <a:cs typeface="Times New Roman" pitchFamily="18" charset="0"/>
              </a:rPr>
              <a:t> </a:t>
            </a:r>
            <a:r>
              <a:rPr lang="el-GR" sz="3400" u="sng" dirty="0" err="1">
                <a:solidFill>
                  <a:srgbClr val="002060"/>
                </a:solidFill>
                <a:cs typeface="Times New Roman" pitchFamily="18" charset="0"/>
              </a:rPr>
              <a:t>computing</a:t>
            </a:r>
            <a:r>
              <a:rPr lang="el-GR" sz="3400" u="sng" dirty="0">
                <a:solidFill>
                  <a:srgbClr val="002060"/>
                </a:solidFill>
                <a:cs typeface="Times New Roman" pitchFamily="18" charset="0"/>
              </a:rPr>
              <a:t> </a:t>
            </a:r>
            <a:r>
              <a:rPr lang="el-GR" sz="3400" dirty="0">
                <a:solidFill>
                  <a:srgbClr val="002060"/>
                </a:solidFill>
                <a:cs typeface="Times New Roman" pitchFamily="18" charset="0"/>
              </a:rPr>
              <a:t>θεωρείται ως ο σύνδεσμος ανάμεσα στους υπολογιστές και τον φυσικό κόσμο (</a:t>
            </a:r>
            <a:r>
              <a:rPr lang="el-GR" sz="3400" dirty="0" err="1">
                <a:solidFill>
                  <a:srgbClr val="002060"/>
                </a:solidFill>
                <a:cs typeface="Times New Roman" pitchFamily="18" charset="0"/>
              </a:rPr>
              <a:t>Martinez</a:t>
            </a:r>
            <a:r>
              <a:rPr lang="el-GR" sz="3400" dirty="0">
                <a:solidFill>
                  <a:srgbClr val="002060"/>
                </a:solidFill>
                <a:cs typeface="Times New Roman" pitchFamily="18" charset="0"/>
              </a:rPr>
              <a:t> &amp; </a:t>
            </a:r>
            <a:r>
              <a:rPr lang="el-GR" sz="3400" dirty="0" err="1">
                <a:solidFill>
                  <a:srgbClr val="002060"/>
                </a:solidFill>
                <a:cs typeface="Times New Roman" pitchFamily="18" charset="0"/>
              </a:rPr>
              <a:t>Stager</a:t>
            </a:r>
            <a:r>
              <a:rPr lang="el-GR" sz="3400" dirty="0">
                <a:solidFill>
                  <a:srgbClr val="002060"/>
                </a:solidFill>
                <a:cs typeface="Times New Roman" pitchFamily="18" charset="0"/>
              </a:rPr>
              <a:t>, 2013 ) συνδυάζοντας τα ψηφιακά αντικείμενα με πραγματικές καταστάσεις υλοποιώντας μια διεπαφή ανάμεσα στον φυσικό κόσμο και τον εικονικό κόσμο του ΗΥ (</a:t>
            </a:r>
            <a:r>
              <a:rPr lang="el-GR" sz="3400" dirty="0" err="1">
                <a:solidFill>
                  <a:srgbClr val="002060"/>
                </a:solidFill>
                <a:cs typeface="Times New Roman" pitchFamily="18" charset="0"/>
              </a:rPr>
              <a:t>Schulz</a:t>
            </a:r>
            <a:r>
              <a:rPr lang="el-GR" sz="3400" dirty="0">
                <a:solidFill>
                  <a:srgbClr val="002060"/>
                </a:solidFill>
                <a:cs typeface="Times New Roman" pitchFamily="18" charset="0"/>
              </a:rPr>
              <a:t> &amp;</a:t>
            </a:r>
            <a:r>
              <a:rPr lang="el-GR" sz="3400" dirty="0" err="1">
                <a:solidFill>
                  <a:srgbClr val="002060"/>
                </a:solidFill>
                <a:cs typeface="Times New Roman" pitchFamily="18" charset="0"/>
              </a:rPr>
              <a:t>Pinkwart</a:t>
            </a:r>
            <a:r>
              <a:rPr lang="el-GR" sz="3400" dirty="0">
                <a:solidFill>
                  <a:srgbClr val="002060"/>
                </a:solidFill>
                <a:cs typeface="Times New Roman" pitchFamily="18" charset="0"/>
              </a:rPr>
              <a:t>, 2015 ).</a:t>
            </a:r>
          </a:p>
          <a:p>
            <a:pPr marL="457200" indent="-457200" algn="l">
              <a:buFont typeface="Arial" charset="0"/>
              <a:buNone/>
              <a:defRPr/>
            </a:pPr>
            <a:r>
              <a:rPr lang="en-US" sz="3400" b="1" dirty="0">
                <a:solidFill>
                  <a:srgbClr val="002060"/>
                </a:solidFill>
                <a:cs typeface="Times New Roman" pitchFamily="18" charset="0"/>
              </a:rPr>
              <a:t> </a:t>
            </a:r>
            <a:endParaRPr lang="en-GB" sz="3400" b="1" dirty="0">
              <a:solidFill>
                <a:srgbClr val="002060"/>
              </a:solidFill>
              <a:cs typeface="Times New Roman" pitchFamily="18" charset="0"/>
            </a:endParaRPr>
          </a:p>
        </p:txBody>
      </p:sp>
      <p:sp>
        <p:nvSpPr>
          <p:cNvPr id="4" name="Rectangle 4"/>
          <p:cNvSpPr/>
          <p:nvPr/>
        </p:nvSpPr>
        <p:spPr>
          <a:xfrm>
            <a:off x="111125" y="1793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7830" name="object 6"/>
          <p:cNvSpPr>
            <a:spLocks noChangeArrowheads="1"/>
          </p:cNvSpPr>
          <p:nvPr/>
        </p:nvSpPr>
        <p:spPr bwMode="auto">
          <a:xfrm>
            <a:off x="87313" y="157321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ctrTitle"/>
          </p:nvPr>
        </p:nvSpPr>
        <p:spPr>
          <a:xfrm>
            <a:off x="935038" y="188913"/>
            <a:ext cx="7843837"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t>
            </a:r>
            <a:r>
              <a:rPr lang="en-US" altLang="el-GR" sz="2400" b="1" smtClean="0">
                <a:solidFill>
                  <a:srgbClr val="002060"/>
                </a:solidFill>
                <a:latin typeface="Times New Roman" panose="02020603050405020304" pitchFamily="18" charset="0"/>
                <a:cs typeface="Times New Roman" panose="02020603050405020304" pitchFamily="18" charset="0"/>
              </a:rPr>
              <a:t>Physical Computing</a:t>
            </a:r>
            <a:r>
              <a:rPr lang="el-GR" altLang="el-GR" sz="2400" b="1" smtClean="0">
                <a:solidFill>
                  <a:srgbClr val="002060"/>
                </a:solidFill>
                <a:latin typeface="Times New Roman" panose="02020603050405020304" pitchFamily="18" charset="0"/>
                <a:cs typeface="Times New Roman" panose="02020603050405020304" pitchFamily="18" charset="0"/>
              </a:rPr>
              <a:t>,</a:t>
            </a: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2400" b="1" smtClean="0">
                <a:solidFill>
                  <a:srgbClr val="002060"/>
                </a:solidFill>
                <a:latin typeface="Times New Roman" panose="02020603050405020304" pitchFamily="18" charset="0"/>
                <a:cs typeface="Times New Roman" panose="02020603050405020304" pitchFamily="18" charset="0"/>
              </a:rPr>
              <a:t>-Arduino-Raspberry</a:t>
            </a:r>
            <a:r>
              <a:rPr lang="el-GR" altLang="el-GR" sz="2400" b="1" smtClean="0">
                <a:solidFill>
                  <a:srgbClr val="002060"/>
                </a:solidFill>
                <a:latin typeface="Times New Roman" panose="02020603050405020304" pitchFamily="18" charset="0"/>
                <a:cs typeface="Times New Roman" panose="02020603050405020304" pitchFamily="18" charset="0"/>
              </a:rPr>
              <a:t>,</a:t>
            </a:r>
            <a:r>
              <a:rPr lang="en-US" altLang="el-GR" sz="2400" b="1" smtClean="0">
                <a:solidFill>
                  <a:srgbClr val="002060"/>
                </a:solidFill>
                <a:latin typeface="Times New Roman" panose="02020603050405020304" pitchFamily="18" charset="0"/>
                <a:cs typeface="Times New Roman" panose="02020603050405020304" pitchFamily="18" charset="0"/>
              </a:rPr>
              <a:t>Labview-</a:t>
            </a:r>
            <a:r>
              <a:rPr lang="el-GR" altLang="el-GR" sz="24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2200" b="1" dirty="0">
                <a:solidFill>
                  <a:srgbClr val="FF0000"/>
                </a:solidFill>
                <a:latin typeface="Times New Roman" pitchFamily="18" charset="0"/>
                <a:cs typeface="Times New Roman" pitchFamily="18" charset="0"/>
              </a:rPr>
              <a:t> </a:t>
            </a:r>
            <a:r>
              <a:rPr lang="el-GR" sz="1500" b="1" dirty="0" smtClean="0">
                <a:solidFill>
                  <a:srgbClr val="FF0000"/>
                </a:solidFill>
                <a:cs typeface="Times New Roman" pitchFamily="18" charset="0"/>
              </a:rPr>
              <a:t>Δραστηριότητα </a:t>
            </a:r>
          </a:p>
          <a:p>
            <a:pPr marL="457200" indent="-457200">
              <a:buFont typeface="Arial" charset="0"/>
              <a:buNone/>
              <a:defRPr/>
            </a:pPr>
            <a:r>
              <a:rPr lang="en-US" sz="1500" b="1" dirty="0" smtClean="0">
                <a:solidFill>
                  <a:srgbClr val="000099"/>
                </a:solidFill>
                <a:cs typeface="Times New Roman" pitchFamily="18" charset="0"/>
              </a:rPr>
              <a:t>Physical </a:t>
            </a:r>
            <a:r>
              <a:rPr lang="en-US" sz="1500" b="1" dirty="0">
                <a:solidFill>
                  <a:srgbClr val="000099"/>
                </a:solidFill>
                <a:cs typeface="Times New Roman" pitchFamily="18" charset="0"/>
              </a:rPr>
              <a:t>Computing</a:t>
            </a:r>
          </a:p>
          <a:p>
            <a:pPr algn="l">
              <a:defRPr/>
            </a:pPr>
            <a:r>
              <a:rPr lang="en-US" sz="1500" b="1" dirty="0">
                <a:solidFill>
                  <a:srgbClr val="000099"/>
                </a:solidFill>
                <a:cs typeface="Times New Roman" pitchFamily="18" charset="0"/>
              </a:rPr>
              <a:t> </a:t>
            </a:r>
            <a:endParaRPr lang="el-GR" sz="1500" dirty="0">
              <a:solidFill>
                <a:srgbClr val="002060"/>
              </a:solidFill>
              <a:cs typeface="Times New Roman" pitchFamily="18" charset="0"/>
            </a:endParaRPr>
          </a:p>
          <a:p>
            <a:pPr algn="l">
              <a:defRPr/>
            </a:pPr>
            <a:r>
              <a:rPr lang="en-US" sz="1500" dirty="0">
                <a:solidFill>
                  <a:srgbClr val="002060"/>
                </a:solidFill>
                <a:cs typeface="Times New Roman" pitchFamily="18" charset="0"/>
              </a:rPr>
              <a:t>8th Conference on Informatics in Education 2016</a:t>
            </a:r>
          </a:p>
          <a:p>
            <a:pPr algn="l">
              <a:defRPr/>
            </a:pPr>
            <a:r>
              <a:rPr lang="el-GR" sz="1500" dirty="0">
                <a:solidFill>
                  <a:srgbClr val="002060"/>
                </a:solidFill>
                <a:cs typeface="Times New Roman" pitchFamily="18" charset="0"/>
              </a:rPr>
              <a:t>Η Πληροφορική στην Εκπαίδευση</a:t>
            </a:r>
          </a:p>
          <a:p>
            <a:pPr algn="l">
              <a:defRPr/>
            </a:pPr>
            <a:r>
              <a:rPr lang="en-US" sz="1500" dirty="0">
                <a:solidFill>
                  <a:srgbClr val="002060"/>
                </a:solidFill>
                <a:cs typeface="Times New Roman" pitchFamily="18" charset="0"/>
              </a:rPr>
              <a:t>ISBN: </a:t>
            </a:r>
            <a:r>
              <a:rPr lang="en-US" sz="1500" b="1" dirty="0">
                <a:solidFill>
                  <a:srgbClr val="002060"/>
                </a:solidFill>
                <a:cs typeface="Times New Roman" pitchFamily="18" charset="0"/>
              </a:rPr>
              <a:t>978-960-578-023-4</a:t>
            </a:r>
            <a:endParaRPr lang="el-GR" sz="1500" dirty="0">
              <a:solidFill>
                <a:srgbClr val="002060"/>
              </a:solidFill>
              <a:cs typeface="Times New Roman" pitchFamily="18" charset="0"/>
            </a:endParaRPr>
          </a:p>
          <a:p>
            <a:pPr algn="l">
              <a:defRPr/>
            </a:pPr>
            <a:r>
              <a:rPr lang="en-US" sz="1500" dirty="0">
                <a:solidFill>
                  <a:srgbClr val="002060"/>
                </a:solidFill>
                <a:cs typeface="Times New Roman" pitchFamily="18" charset="0"/>
              </a:rPr>
              <a:t> </a:t>
            </a:r>
            <a:r>
              <a:rPr lang="el-GR" sz="1500" dirty="0">
                <a:solidFill>
                  <a:srgbClr val="002060"/>
                </a:solidFill>
                <a:cs typeface="Times New Roman" pitchFamily="18" charset="0"/>
              </a:rPr>
              <a:t>Ελληνικό Συνέδριο περιέχει </a:t>
            </a:r>
            <a:r>
              <a:rPr lang="en-US" sz="1500" dirty="0">
                <a:solidFill>
                  <a:srgbClr val="002060"/>
                </a:solidFill>
                <a:cs typeface="Times New Roman" pitchFamily="18" charset="0"/>
              </a:rPr>
              <a:t>physical computing  CIE2016_proceedings_all</a:t>
            </a:r>
            <a:endParaRPr lang="el-GR" sz="1500" dirty="0">
              <a:solidFill>
                <a:srgbClr val="002060"/>
              </a:solidFill>
              <a:cs typeface="Times New Roman" pitchFamily="18" charset="0"/>
            </a:endParaRPr>
          </a:p>
          <a:p>
            <a:pPr algn="l">
              <a:defRPr/>
            </a:pPr>
            <a:endParaRPr lang="el-GR" sz="4000" dirty="0">
              <a:solidFill>
                <a:srgbClr val="002060"/>
              </a:solidFill>
              <a:latin typeface="Times New Roman" pitchFamily="18" charset="0"/>
              <a:cs typeface="Times New Roman" pitchFamily="18" charset="0"/>
            </a:endParaRPr>
          </a:p>
          <a:p>
            <a:pPr algn="l">
              <a:defRPr/>
            </a:pPr>
            <a:endParaRPr lang="el-GR" sz="4000" dirty="0">
              <a:solidFill>
                <a:srgbClr val="002060"/>
              </a:solidFill>
              <a:latin typeface="Times New Roman" pitchFamily="18" charset="0"/>
              <a:cs typeface="Times New Roman" pitchFamily="18" charset="0"/>
            </a:endParaRPr>
          </a:p>
          <a:p>
            <a:pPr marL="457200" indent="-457200">
              <a:buFont typeface="Arial" charset="0"/>
              <a:buNone/>
              <a:defRPr/>
            </a:pPr>
            <a:endParaRPr lang="en-GB" sz="3500" b="1" dirty="0">
              <a:solidFill>
                <a:srgbClr val="000099"/>
              </a:solidFill>
              <a:latin typeface="Times New Roman" pitchFamily="18" charset="0"/>
              <a:cs typeface="Times New Roman" pitchFamily="18" charset="0"/>
            </a:endParaRPr>
          </a:p>
        </p:txBody>
      </p:sp>
      <p:sp>
        <p:nvSpPr>
          <p:cNvPr id="4" name="Rectangle 4"/>
          <p:cNvSpPr/>
          <p:nvPr/>
        </p:nvSpPr>
        <p:spPr>
          <a:xfrm>
            <a:off x="179388"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8854" name="5 - Ορθογώνιο"/>
          <p:cNvSpPr>
            <a:spLocks noChangeArrowheads="1"/>
          </p:cNvSpPr>
          <p:nvPr/>
        </p:nvSpPr>
        <p:spPr bwMode="auto">
          <a:xfrm>
            <a:off x="1428750" y="5429250"/>
            <a:ext cx="7143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a:solidFill>
                  <a:srgbClr val="FF0000"/>
                </a:solidFill>
                <a:latin typeface="Times New Roman" panose="02020603050405020304" pitchFamily="18" charset="0"/>
                <a:cs typeface="Times New Roman" panose="02020603050405020304" pitchFamily="18" charset="0"/>
              </a:rPr>
              <a:t>Επιλογή άρθρων για μελέτη-εργασία</a:t>
            </a:r>
          </a:p>
          <a:p>
            <a:pPr eaLnBrk="1" hangingPunct="1">
              <a:spcBef>
                <a:spcPct val="0"/>
              </a:spcBef>
              <a:buFontTx/>
              <a:buNone/>
            </a:pPr>
            <a:r>
              <a:rPr lang="el-GR" altLang="el-GR" sz="1800">
                <a:solidFill>
                  <a:srgbClr val="002060"/>
                </a:solidFill>
                <a:latin typeface="Times New Roman" panose="02020603050405020304" pitchFamily="18" charset="0"/>
                <a:cs typeface="Times New Roman" panose="02020603050405020304" pitchFamily="18" charset="0"/>
              </a:rPr>
              <a:t>………………………………………………………………………… </a:t>
            </a:r>
          </a:p>
        </p:txBody>
      </p:sp>
      <p:sp>
        <p:nvSpPr>
          <p:cNvPr id="78855" name="object 6"/>
          <p:cNvSpPr>
            <a:spLocks noChangeArrowheads="1"/>
          </p:cNvSpPr>
          <p:nvPr/>
        </p:nvSpPr>
        <p:spPr bwMode="auto">
          <a:xfrm>
            <a:off x="98425" y="15001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ctrTitle"/>
          </p:nvPr>
        </p:nvSpPr>
        <p:spPr>
          <a:xfrm>
            <a:off x="755650" y="227013"/>
            <a:ext cx="7843838" cy="1728787"/>
          </a:xfrm>
        </p:spPr>
        <p:txBody>
          <a:bodyPr/>
          <a:lstStyle/>
          <a:p>
            <a:pPr eaLnBrk="1" hangingPunct="1"/>
            <a:r>
              <a:rPr lang="el-GR" altLang="el-GR" sz="2400" b="1" smtClean="0">
                <a:solidFill>
                  <a:srgbClr val="002060"/>
                </a:solidFill>
                <a:latin typeface="Times New Roman" panose="02020603050405020304" pitchFamily="18" charset="0"/>
                <a:cs typeface="Times New Roman" panose="02020603050405020304" pitchFamily="18" charset="0"/>
              </a:rPr>
              <a:t>  </a:t>
            </a:r>
            <a:r>
              <a:rPr lang="en-US" altLang="el-GR" sz="2400" b="1" smtClean="0">
                <a:solidFill>
                  <a:srgbClr val="002060"/>
                </a:solidFill>
                <a:latin typeface="Times New Roman" panose="02020603050405020304" pitchFamily="18" charset="0"/>
                <a:cs typeface="Times New Roman" panose="02020603050405020304" pitchFamily="18" charset="0"/>
              </a:rPr>
              <a:t>Physical Computing</a:t>
            </a:r>
            <a:r>
              <a:rPr lang="el-GR" altLang="el-GR" sz="2400" b="1" smtClean="0">
                <a:solidFill>
                  <a:srgbClr val="002060"/>
                </a:solidFill>
                <a:latin typeface="Times New Roman" panose="02020603050405020304" pitchFamily="18" charset="0"/>
                <a:cs typeface="Times New Roman" panose="02020603050405020304" pitchFamily="18" charset="0"/>
              </a:rPr>
              <a:t>,</a:t>
            </a: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2400" b="1" smtClean="0">
                <a:solidFill>
                  <a:srgbClr val="002060"/>
                </a:solidFill>
                <a:latin typeface="Times New Roman" panose="02020603050405020304" pitchFamily="18" charset="0"/>
                <a:cs typeface="Times New Roman" panose="02020603050405020304" pitchFamily="18" charset="0"/>
              </a:rPr>
              <a:t>-Arduino-Raspberry</a:t>
            </a:r>
            <a:r>
              <a:rPr lang="el-GR" altLang="el-GR" sz="2400" b="1" smtClean="0">
                <a:solidFill>
                  <a:srgbClr val="002060"/>
                </a:solidFill>
                <a:latin typeface="Times New Roman" panose="02020603050405020304" pitchFamily="18" charset="0"/>
                <a:cs typeface="Times New Roman" panose="02020603050405020304" pitchFamily="18" charset="0"/>
              </a:rPr>
              <a:t>,</a:t>
            </a:r>
            <a:r>
              <a:rPr lang="en-US" altLang="el-GR" sz="2400" b="1" smtClean="0">
                <a:solidFill>
                  <a:srgbClr val="002060"/>
                </a:solidFill>
                <a:latin typeface="Times New Roman" panose="02020603050405020304" pitchFamily="18" charset="0"/>
                <a:cs typeface="Times New Roman" panose="02020603050405020304" pitchFamily="18" charset="0"/>
              </a:rPr>
              <a:t>Labview</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571500" y="1431925"/>
            <a:ext cx="7858125" cy="3889375"/>
          </a:xfrm>
        </p:spPr>
        <p:txBody>
          <a:bodyPr rtlCol="0">
            <a:normAutofit fontScale="250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3400" b="1" dirty="0">
                <a:solidFill>
                  <a:srgbClr val="000099"/>
                </a:solidFill>
                <a:latin typeface="Times New Roman" pitchFamily="18" charset="0"/>
                <a:cs typeface="Times New Roman" pitchFamily="18" charset="0"/>
              </a:rPr>
              <a:t> </a:t>
            </a:r>
            <a:r>
              <a:rPr lang="en-US" sz="5600" b="1" dirty="0">
                <a:solidFill>
                  <a:srgbClr val="FF0000"/>
                </a:solidFill>
                <a:cs typeface="Times New Roman" pitchFamily="18" charset="0"/>
              </a:rPr>
              <a:t>Physical Computing</a:t>
            </a:r>
          </a:p>
          <a:p>
            <a:pPr>
              <a:defRPr/>
            </a:pPr>
            <a:r>
              <a:rPr lang="en-US" sz="5600" b="1" dirty="0">
                <a:solidFill>
                  <a:srgbClr val="FF0000"/>
                </a:solidFill>
                <a:cs typeface="Times New Roman" pitchFamily="18" charset="0"/>
              </a:rPr>
              <a:t> </a:t>
            </a:r>
            <a:r>
              <a:rPr lang="el-GR" sz="5600" b="1" dirty="0">
                <a:solidFill>
                  <a:srgbClr val="FF0000"/>
                </a:solidFill>
              </a:rPr>
              <a:t>Βιβλιογραφία</a:t>
            </a:r>
            <a:endParaRPr lang="el-GR" sz="5600" dirty="0">
              <a:solidFill>
                <a:srgbClr val="FF0000"/>
              </a:solidFill>
            </a:endParaRPr>
          </a:p>
          <a:p>
            <a:pPr>
              <a:defRPr/>
            </a:pPr>
            <a:r>
              <a:rPr lang="el-GR" sz="5600" dirty="0">
                <a:solidFill>
                  <a:srgbClr val="FF0000"/>
                </a:solidFill>
              </a:rPr>
              <a:t> </a:t>
            </a:r>
          </a:p>
          <a:p>
            <a:pPr algn="l">
              <a:defRPr/>
            </a:pPr>
            <a:r>
              <a:rPr lang="el-GR" sz="5600" dirty="0" err="1">
                <a:solidFill>
                  <a:srgbClr val="002060"/>
                </a:solidFill>
                <a:latin typeface="Times New Roman" pitchFamily="18" charset="0"/>
                <a:cs typeface="Times New Roman" pitchFamily="18" charset="0"/>
              </a:rPr>
              <a:t>Λουκάτος</a:t>
            </a:r>
            <a:r>
              <a:rPr lang="el-GR" sz="5600" dirty="0">
                <a:solidFill>
                  <a:srgbClr val="002060"/>
                </a:solidFill>
                <a:latin typeface="Times New Roman" pitchFamily="18" charset="0"/>
                <a:cs typeface="Times New Roman" pitchFamily="18" charset="0"/>
              </a:rPr>
              <a:t> Δ. </a:t>
            </a:r>
            <a:r>
              <a:rPr lang="el-GR" sz="5600" dirty="0" err="1">
                <a:solidFill>
                  <a:srgbClr val="002060"/>
                </a:solidFill>
                <a:latin typeface="Times New Roman" pitchFamily="18" charset="0"/>
                <a:cs typeface="Times New Roman" pitchFamily="18" charset="0"/>
              </a:rPr>
              <a:t>Χατζηπαπαδόπουλος</a:t>
            </a:r>
            <a:r>
              <a:rPr lang="el-GR" sz="5600" dirty="0">
                <a:solidFill>
                  <a:srgbClr val="002060"/>
                </a:solidFill>
                <a:latin typeface="Times New Roman" pitchFamily="18" charset="0"/>
                <a:cs typeface="Times New Roman" pitchFamily="18" charset="0"/>
              </a:rPr>
              <a:t> Α. &amp; </a:t>
            </a:r>
            <a:r>
              <a:rPr lang="el-GR" sz="5600" dirty="0" err="1">
                <a:solidFill>
                  <a:srgbClr val="002060"/>
                </a:solidFill>
                <a:latin typeface="Times New Roman" pitchFamily="18" charset="0"/>
                <a:cs typeface="Times New Roman" pitchFamily="18" charset="0"/>
              </a:rPr>
              <a:t>Μπελεσιώτης</a:t>
            </a:r>
            <a:r>
              <a:rPr lang="el-GR" sz="5600" dirty="0">
                <a:solidFill>
                  <a:srgbClr val="002060"/>
                </a:solidFill>
                <a:latin typeface="Times New Roman" pitchFamily="18" charset="0"/>
                <a:cs typeface="Times New Roman" pitchFamily="18" charset="0"/>
              </a:rPr>
              <a:t> Β. (2016). Πρακτικές Πιλοτικής Αξιοποίησης του </a:t>
            </a:r>
            <a:r>
              <a:rPr lang="el-GR" sz="5600" dirty="0" err="1">
                <a:solidFill>
                  <a:srgbClr val="002060"/>
                </a:solidFill>
                <a:latin typeface="Times New Roman" pitchFamily="18" charset="0"/>
                <a:cs typeface="Times New Roman" pitchFamily="18" charset="0"/>
              </a:rPr>
              <a:t>Raspberry</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Pi</a:t>
            </a:r>
            <a:r>
              <a:rPr lang="el-GR" sz="5600" dirty="0">
                <a:solidFill>
                  <a:srgbClr val="002060"/>
                </a:solidFill>
                <a:latin typeface="Times New Roman" pitchFamily="18" charset="0"/>
                <a:cs typeface="Times New Roman" pitchFamily="18" charset="0"/>
              </a:rPr>
              <a:t> στην Εκπαίδευση. 10ο Πανελλήνιο Συνέδριο Καθηγητών Πληροφορικής «Η Πληροφορική στην Πρωτοβάθμια και Δευτεροβάθμια Εκπαίδευση, Ρόλος και Εφαρμογές» Ναύπλιο 16-17 Απριλίου 2016.</a:t>
            </a:r>
          </a:p>
          <a:p>
            <a:pPr algn="l">
              <a:defRPr/>
            </a:pPr>
            <a:r>
              <a:rPr lang="el-GR" sz="5600" dirty="0">
                <a:solidFill>
                  <a:srgbClr val="002060"/>
                </a:solidFill>
                <a:latin typeface="Times New Roman" pitchFamily="18" charset="0"/>
                <a:cs typeface="Times New Roman" pitchFamily="18" charset="0"/>
              </a:rPr>
              <a:t> </a:t>
            </a:r>
          </a:p>
          <a:p>
            <a:pPr algn="l">
              <a:defRPr/>
            </a:pPr>
            <a:r>
              <a:rPr lang="el-GR" sz="5600" dirty="0" err="1">
                <a:latin typeface="Times New Roman" pitchFamily="18" charset="0"/>
                <a:cs typeface="Times New Roman" pitchFamily="18" charset="0"/>
              </a:rPr>
              <a:t>Physical</a:t>
            </a:r>
            <a:r>
              <a:rPr lang="el-GR" sz="5600" dirty="0">
                <a:latin typeface="Times New Roman" pitchFamily="18" charset="0"/>
                <a:cs typeface="Times New Roman" pitchFamily="18" charset="0"/>
              </a:rPr>
              <a:t> Computing και μαθήματα Πληροφορικής Δρ Βασίλειος </a:t>
            </a:r>
            <a:r>
              <a:rPr lang="el-GR" sz="5600" dirty="0" err="1">
                <a:latin typeface="Times New Roman" pitchFamily="18" charset="0"/>
                <a:cs typeface="Times New Roman" pitchFamily="18" charset="0"/>
              </a:rPr>
              <a:t>Μπελεσιώτης</a:t>
            </a:r>
            <a:r>
              <a:rPr lang="el-GR" sz="5600" dirty="0">
                <a:latin typeface="Times New Roman" pitchFamily="18" charset="0"/>
                <a:cs typeface="Times New Roman" pitchFamily="18" charset="0"/>
              </a:rPr>
              <a:t> , Ελένη </a:t>
            </a:r>
            <a:r>
              <a:rPr lang="el-GR" sz="5600" dirty="0" err="1">
                <a:latin typeface="Times New Roman" pitchFamily="18" charset="0"/>
                <a:cs typeface="Times New Roman" pitchFamily="18" charset="0"/>
              </a:rPr>
              <a:t>Ρόμπολα</a:t>
            </a:r>
            <a:r>
              <a:rPr lang="el-GR" sz="5600" dirty="0">
                <a:latin typeface="Times New Roman" pitchFamily="18" charset="0"/>
                <a:cs typeface="Times New Roman" pitchFamily="18" charset="0"/>
              </a:rPr>
              <a:t> , Αναστάσιος </a:t>
            </a:r>
            <a:r>
              <a:rPr lang="el-GR" sz="5600" dirty="0" err="1">
                <a:latin typeface="Times New Roman" pitchFamily="18" charset="0"/>
                <a:cs typeface="Times New Roman" pitchFamily="18" charset="0"/>
              </a:rPr>
              <a:t>Χατζηπαπαδόπουλος</a:t>
            </a:r>
            <a:r>
              <a:rPr lang="el-GR" sz="5600" dirty="0">
                <a:latin typeface="Times New Roman" pitchFamily="18" charset="0"/>
                <a:cs typeface="Times New Roman" pitchFamily="18" charset="0"/>
              </a:rPr>
              <a:t> , Δρ Δημήτριος </a:t>
            </a:r>
            <a:r>
              <a:rPr lang="el-GR" sz="5600" dirty="0" err="1">
                <a:latin typeface="Times New Roman" pitchFamily="18" charset="0"/>
                <a:cs typeface="Times New Roman" pitchFamily="18" charset="0"/>
              </a:rPr>
              <a:t>Λουκάτος</a:t>
            </a:r>
            <a:r>
              <a:rPr lang="el-GR" sz="5600" dirty="0">
                <a:latin typeface="Times New Roman" pitchFamily="18" charset="0"/>
                <a:cs typeface="Times New Roman" pitchFamily="18" charset="0"/>
              </a:rPr>
              <a:t>.</a:t>
            </a:r>
            <a:r>
              <a:rPr lang="en-US" sz="5600" dirty="0">
                <a:latin typeface="Times New Roman" pitchFamily="18" charset="0"/>
                <a:cs typeface="Times New Roman" pitchFamily="18" charset="0"/>
                <a:hlinkClick r:id="rId2"/>
              </a:rPr>
              <a:t> http://synedrio.pekap.gr/praktika/11o/ergasies/anakoinoseis/pekap2017-final58.pdf</a:t>
            </a:r>
            <a:endParaRPr lang="el-GR" sz="5600" dirty="0">
              <a:solidFill>
                <a:srgbClr val="002060"/>
              </a:solidFill>
              <a:latin typeface="Times New Roman" pitchFamily="18" charset="0"/>
              <a:cs typeface="Times New Roman" pitchFamily="18" charset="0"/>
            </a:endParaRPr>
          </a:p>
          <a:p>
            <a:pPr algn="l">
              <a:defRPr/>
            </a:pPr>
            <a:endParaRPr lang="el-GR" sz="5600" dirty="0">
              <a:solidFill>
                <a:srgbClr val="002060"/>
              </a:solidFill>
              <a:latin typeface="Times New Roman" pitchFamily="18" charset="0"/>
              <a:cs typeface="Times New Roman" pitchFamily="18" charset="0"/>
            </a:endParaRPr>
          </a:p>
          <a:p>
            <a:pPr algn="l">
              <a:defRPr/>
            </a:pPr>
            <a:r>
              <a:rPr lang="el-GR" sz="5600" dirty="0" err="1">
                <a:solidFill>
                  <a:srgbClr val="002060"/>
                </a:solidFill>
                <a:latin typeface="Times New Roman" pitchFamily="18" charset="0"/>
                <a:cs typeface="Times New Roman" pitchFamily="18" charset="0"/>
              </a:rPr>
              <a:t>Χατζηπαπαδόπουλος</a:t>
            </a:r>
            <a:r>
              <a:rPr lang="el-GR" sz="5600" dirty="0">
                <a:solidFill>
                  <a:srgbClr val="002060"/>
                </a:solidFill>
                <a:latin typeface="Times New Roman" pitchFamily="18" charset="0"/>
                <a:cs typeface="Times New Roman" pitchFamily="18" charset="0"/>
              </a:rPr>
              <a:t>,  Α., </a:t>
            </a:r>
            <a:r>
              <a:rPr lang="el-GR" sz="5600" dirty="0" err="1">
                <a:solidFill>
                  <a:srgbClr val="002060"/>
                </a:solidFill>
                <a:latin typeface="Times New Roman" pitchFamily="18" charset="0"/>
                <a:cs typeface="Times New Roman" pitchFamily="18" charset="0"/>
              </a:rPr>
              <a:t>Λουκάτος</a:t>
            </a:r>
            <a:r>
              <a:rPr lang="el-GR" sz="5600" dirty="0">
                <a:solidFill>
                  <a:srgbClr val="002060"/>
                </a:solidFill>
                <a:latin typeface="Times New Roman" pitchFamily="18" charset="0"/>
                <a:cs typeface="Times New Roman" pitchFamily="18" charset="0"/>
              </a:rPr>
              <a:t> ,Δ.,&amp; </a:t>
            </a:r>
            <a:r>
              <a:rPr lang="el-GR" sz="5600" dirty="0" err="1">
                <a:solidFill>
                  <a:srgbClr val="002060"/>
                </a:solidFill>
                <a:latin typeface="Times New Roman" pitchFamily="18" charset="0"/>
                <a:cs typeface="Times New Roman" pitchFamily="18" charset="0"/>
              </a:rPr>
              <a:t>Μπελεσιώτης,Β</a:t>
            </a:r>
            <a:r>
              <a:rPr lang="el-GR" sz="5600" dirty="0">
                <a:solidFill>
                  <a:srgbClr val="002060"/>
                </a:solidFill>
                <a:latin typeface="Times New Roman" pitchFamily="18" charset="0"/>
                <a:cs typeface="Times New Roman" pitchFamily="18" charset="0"/>
              </a:rPr>
              <a:t>.(2016). Εφαρμογές </a:t>
            </a:r>
            <a:r>
              <a:rPr lang="el-GR" sz="5600" dirty="0" err="1">
                <a:solidFill>
                  <a:srgbClr val="002060"/>
                </a:solidFill>
                <a:latin typeface="Times New Roman" pitchFamily="18" charset="0"/>
                <a:cs typeface="Times New Roman" pitchFamily="18" charset="0"/>
              </a:rPr>
              <a:t>Physical</a:t>
            </a:r>
            <a:r>
              <a:rPr lang="el-GR" sz="5600" dirty="0">
                <a:solidFill>
                  <a:srgbClr val="002060"/>
                </a:solidFill>
                <a:latin typeface="Times New Roman" pitchFamily="18" charset="0"/>
                <a:cs typeface="Times New Roman" pitchFamily="18" charset="0"/>
              </a:rPr>
              <a:t> Computing με </a:t>
            </a:r>
            <a:r>
              <a:rPr lang="el-GR" sz="5600" dirty="0" err="1">
                <a:solidFill>
                  <a:srgbClr val="002060"/>
                </a:solidFill>
                <a:latin typeface="Times New Roman" pitchFamily="18" charset="0"/>
                <a:cs typeface="Times New Roman" pitchFamily="18" charset="0"/>
              </a:rPr>
              <a:t>Raspberry</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Pi</a:t>
            </a:r>
            <a:r>
              <a:rPr lang="el-GR" sz="5600" dirty="0">
                <a:solidFill>
                  <a:srgbClr val="002060"/>
                </a:solidFill>
                <a:latin typeface="Times New Roman" pitchFamily="18" charset="0"/>
                <a:cs typeface="Times New Roman" pitchFamily="18" charset="0"/>
              </a:rPr>
              <a:t>. Αξιοποίηση στη διδασκαλία του προγραμματισμού. Πρακτικά 8th CIE2016</a:t>
            </a:r>
          </a:p>
          <a:p>
            <a:pPr algn="l">
              <a:defRPr/>
            </a:pPr>
            <a:r>
              <a:rPr lang="el-GR" sz="5600" dirty="0">
                <a:solidFill>
                  <a:srgbClr val="002060"/>
                </a:solidFill>
                <a:latin typeface="Times New Roman" pitchFamily="18" charset="0"/>
                <a:cs typeface="Times New Roman" pitchFamily="18" charset="0"/>
              </a:rPr>
              <a:t> </a:t>
            </a:r>
          </a:p>
          <a:p>
            <a:pPr algn="l">
              <a:defRPr/>
            </a:pPr>
            <a:r>
              <a:rPr lang="en-US" sz="5600" dirty="0">
                <a:solidFill>
                  <a:srgbClr val="002060"/>
                </a:solidFill>
                <a:latin typeface="Times New Roman" pitchFamily="18" charset="0"/>
                <a:cs typeface="Times New Roman" pitchFamily="18" charset="0"/>
              </a:rPr>
              <a:t>Martinez, S. L., &amp; Stager, G. (2013). </a:t>
            </a:r>
            <a:r>
              <a:rPr lang="el-GR" sz="5600" dirty="0" err="1">
                <a:solidFill>
                  <a:srgbClr val="002060"/>
                </a:solidFill>
                <a:latin typeface="Times New Roman" pitchFamily="18" charset="0"/>
                <a:cs typeface="Times New Roman" pitchFamily="18" charset="0"/>
              </a:rPr>
              <a:t>Invent</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to</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learn</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Retrieved</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at</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May</a:t>
            </a:r>
            <a:r>
              <a:rPr lang="el-GR" sz="5600" dirty="0">
                <a:solidFill>
                  <a:srgbClr val="002060"/>
                </a:solidFill>
                <a:latin typeface="Times New Roman" pitchFamily="18" charset="0"/>
                <a:cs typeface="Times New Roman" pitchFamily="18" charset="0"/>
              </a:rPr>
              <a:t> 2018 fromhttp://courseshare.com/pdfs/Education_3-0__Chula_Bonk.pdf </a:t>
            </a:r>
          </a:p>
          <a:p>
            <a:pPr algn="l">
              <a:defRPr/>
            </a:pPr>
            <a:endParaRPr lang="el-GR" sz="5600" dirty="0">
              <a:solidFill>
                <a:srgbClr val="002060"/>
              </a:solidFill>
              <a:latin typeface="Times New Roman" pitchFamily="18" charset="0"/>
              <a:cs typeface="Times New Roman" pitchFamily="18" charset="0"/>
            </a:endParaRPr>
          </a:p>
          <a:p>
            <a:pPr algn="l">
              <a:defRPr/>
            </a:pPr>
            <a:r>
              <a:rPr lang="el-GR" sz="5600" dirty="0" err="1">
                <a:solidFill>
                  <a:srgbClr val="002060"/>
                </a:solidFill>
                <a:latin typeface="Times New Roman" pitchFamily="18" charset="0"/>
                <a:cs typeface="Times New Roman" pitchFamily="18" charset="0"/>
              </a:rPr>
              <a:t>O'Sullivan</a:t>
            </a:r>
            <a:r>
              <a:rPr lang="el-GR" sz="5600" dirty="0">
                <a:solidFill>
                  <a:srgbClr val="002060"/>
                </a:solidFill>
                <a:latin typeface="Times New Roman" pitchFamily="18" charset="0"/>
                <a:cs typeface="Times New Roman" pitchFamily="18" charset="0"/>
              </a:rPr>
              <a:t>, D., </a:t>
            </a:r>
            <a:r>
              <a:rPr lang="el-GR" sz="5600" dirty="0" err="1">
                <a:solidFill>
                  <a:srgbClr val="002060"/>
                </a:solidFill>
                <a:latin typeface="Times New Roman" pitchFamily="18" charset="0"/>
                <a:cs typeface="Times New Roman" pitchFamily="18" charset="0"/>
              </a:rPr>
              <a:t>Igoe</a:t>
            </a:r>
            <a:r>
              <a:rPr lang="el-GR" sz="5600" dirty="0">
                <a:solidFill>
                  <a:srgbClr val="002060"/>
                </a:solidFill>
                <a:latin typeface="Times New Roman" pitchFamily="18" charset="0"/>
                <a:cs typeface="Times New Roman" pitchFamily="18" charset="0"/>
              </a:rPr>
              <a:t>, T. (2014). </a:t>
            </a:r>
            <a:r>
              <a:rPr lang="el-GR" sz="5600" dirty="0" err="1">
                <a:solidFill>
                  <a:srgbClr val="002060"/>
                </a:solidFill>
                <a:latin typeface="Times New Roman" pitchFamily="18" charset="0"/>
                <a:cs typeface="Times New Roman" pitchFamily="18" charset="0"/>
              </a:rPr>
              <a:t>Physical</a:t>
            </a:r>
            <a:r>
              <a:rPr lang="el-GR" sz="5600" dirty="0">
                <a:solidFill>
                  <a:srgbClr val="002060"/>
                </a:solidFill>
                <a:latin typeface="Times New Roman" pitchFamily="18" charset="0"/>
                <a:cs typeface="Times New Roman" pitchFamily="18" charset="0"/>
              </a:rPr>
              <a:t> Computing: </a:t>
            </a:r>
            <a:r>
              <a:rPr lang="el-GR" sz="5600" dirty="0" err="1">
                <a:solidFill>
                  <a:srgbClr val="002060"/>
                </a:solidFill>
                <a:latin typeface="Times New Roman" pitchFamily="18" charset="0"/>
                <a:cs typeface="Times New Roman" pitchFamily="18" charset="0"/>
              </a:rPr>
              <a:t>Sensing</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and</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Controlling</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the</a:t>
            </a:r>
            <a:endParaRPr lang="el-GR" sz="5600" dirty="0">
              <a:solidFill>
                <a:srgbClr val="002060"/>
              </a:solidFill>
              <a:latin typeface="Times New Roman" pitchFamily="18" charset="0"/>
              <a:cs typeface="Times New Roman" pitchFamily="18" charset="0"/>
            </a:endParaRPr>
          </a:p>
          <a:p>
            <a:pPr algn="l">
              <a:defRPr/>
            </a:pPr>
            <a:r>
              <a:rPr lang="el-GR" sz="5600" dirty="0" err="1">
                <a:solidFill>
                  <a:srgbClr val="002060"/>
                </a:solidFill>
                <a:latin typeface="Times New Roman" pitchFamily="18" charset="0"/>
                <a:cs typeface="Times New Roman" pitchFamily="18" charset="0"/>
              </a:rPr>
              <a:t>Physical</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World</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with</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Computers</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Thomson</a:t>
            </a:r>
            <a:r>
              <a:rPr lang="el-GR" sz="5600" dirty="0">
                <a:solidFill>
                  <a:srgbClr val="002060"/>
                </a:solidFill>
                <a:latin typeface="Times New Roman" pitchFamily="18" charset="0"/>
                <a:cs typeface="Times New Roman" pitchFamily="18" charset="0"/>
              </a:rPr>
              <a:t>, ISBN-13: 008-2039503462 ISBN-10:</a:t>
            </a:r>
          </a:p>
          <a:p>
            <a:pPr algn="l">
              <a:defRPr/>
            </a:pPr>
            <a:r>
              <a:rPr lang="el-GR" sz="5600" dirty="0">
                <a:solidFill>
                  <a:srgbClr val="002060"/>
                </a:solidFill>
                <a:latin typeface="Times New Roman" pitchFamily="18" charset="0"/>
                <a:cs typeface="Times New Roman" pitchFamily="18" charset="0"/>
              </a:rPr>
              <a:t>159200346X, </a:t>
            </a:r>
            <a:r>
              <a:rPr lang="el-GR" sz="5600" dirty="0" err="1">
                <a:solidFill>
                  <a:srgbClr val="002060"/>
                </a:solidFill>
                <a:latin typeface="Times New Roman" pitchFamily="18" charset="0"/>
                <a:cs typeface="Times New Roman" pitchFamily="18" charset="0"/>
              </a:rPr>
              <a:t>Edition</a:t>
            </a:r>
            <a:r>
              <a:rPr lang="el-GR" sz="5600" dirty="0">
                <a:solidFill>
                  <a:srgbClr val="002060"/>
                </a:solidFill>
                <a:latin typeface="Times New Roman" pitchFamily="18" charset="0"/>
                <a:cs typeface="Times New Roman" pitchFamily="18" charset="0"/>
              </a:rPr>
              <a:t>: 1st.</a:t>
            </a:r>
          </a:p>
          <a:p>
            <a:pPr algn="l">
              <a:defRPr/>
            </a:pPr>
            <a:endParaRPr lang="el-GR" sz="5600" dirty="0">
              <a:solidFill>
                <a:srgbClr val="002060"/>
              </a:solidFill>
              <a:latin typeface="Times New Roman" pitchFamily="18" charset="0"/>
              <a:cs typeface="Times New Roman" pitchFamily="18" charset="0"/>
            </a:endParaRPr>
          </a:p>
          <a:p>
            <a:pPr algn="l">
              <a:defRPr/>
            </a:pPr>
            <a:r>
              <a:rPr lang="en-US" sz="5600" dirty="0">
                <a:solidFill>
                  <a:srgbClr val="002060"/>
                </a:solidFill>
                <a:latin typeface="Times New Roman" pitchFamily="18" charset="0"/>
                <a:cs typeface="Times New Roman" pitchFamily="18" charset="0"/>
              </a:rPr>
              <a:t>Przybylla, M., &amp;Romeike, R. (2014). Physical computing and its scope-towards a constructionist computer science curriculum with physical computing. </a:t>
            </a:r>
            <a:r>
              <a:rPr lang="el-GR" sz="5600" dirty="0" err="1">
                <a:solidFill>
                  <a:srgbClr val="002060"/>
                </a:solidFill>
                <a:latin typeface="Times New Roman" pitchFamily="18" charset="0"/>
                <a:cs typeface="Times New Roman" pitchFamily="18" charset="0"/>
              </a:rPr>
              <a:t>Informatics</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in</a:t>
            </a:r>
            <a:r>
              <a:rPr lang="el-GR" sz="5600" dirty="0">
                <a:solidFill>
                  <a:srgbClr val="002060"/>
                </a:solidFill>
                <a:latin typeface="Times New Roman" pitchFamily="18" charset="0"/>
                <a:cs typeface="Times New Roman" pitchFamily="18" charset="0"/>
              </a:rPr>
              <a:t> </a:t>
            </a:r>
            <a:r>
              <a:rPr lang="el-GR" sz="5600" dirty="0" err="1">
                <a:solidFill>
                  <a:srgbClr val="002060"/>
                </a:solidFill>
                <a:latin typeface="Times New Roman" pitchFamily="18" charset="0"/>
                <a:cs typeface="Times New Roman" pitchFamily="18" charset="0"/>
              </a:rPr>
              <a:t>Education</a:t>
            </a:r>
            <a:r>
              <a:rPr lang="el-GR" sz="5600" dirty="0">
                <a:solidFill>
                  <a:srgbClr val="002060"/>
                </a:solidFill>
                <a:latin typeface="Times New Roman" pitchFamily="18" charset="0"/>
                <a:cs typeface="Times New Roman" pitchFamily="18" charset="0"/>
              </a:rPr>
              <a:t>, 13(2), 225.</a:t>
            </a:r>
          </a:p>
          <a:p>
            <a:pPr algn="l">
              <a:defRPr/>
            </a:pPr>
            <a:endParaRPr lang="el-GR" sz="5600" dirty="0">
              <a:solidFill>
                <a:srgbClr val="002060"/>
              </a:solidFill>
              <a:latin typeface="Times New Roman" pitchFamily="18" charset="0"/>
              <a:cs typeface="Times New Roman" pitchFamily="18" charset="0"/>
            </a:endParaRPr>
          </a:p>
          <a:p>
            <a:pPr algn="l">
              <a:defRPr/>
            </a:pPr>
            <a:r>
              <a:rPr lang="en-US" sz="5600" dirty="0">
                <a:solidFill>
                  <a:srgbClr val="002060"/>
                </a:solidFill>
                <a:latin typeface="Times New Roman" pitchFamily="18" charset="0"/>
                <a:cs typeface="Times New Roman" pitchFamily="18" charset="0"/>
              </a:rPr>
              <a:t>Schulz, S., &amp;</a:t>
            </a:r>
            <a:r>
              <a:rPr lang="en-US" sz="5600" dirty="0" err="1">
                <a:solidFill>
                  <a:srgbClr val="002060"/>
                </a:solidFill>
                <a:latin typeface="Times New Roman" pitchFamily="18" charset="0"/>
                <a:cs typeface="Times New Roman" pitchFamily="18" charset="0"/>
              </a:rPr>
              <a:t>Pinkwart</a:t>
            </a:r>
            <a:r>
              <a:rPr lang="en-US" sz="5600" dirty="0">
                <a:solidFill>
                  <a:srgbClr val="002060"/>
                </a:solidFill>
                <a:latin typeface="Times New Roman" pitchFamily="18" charset="0"/>
                <a:cs typeface="Times New Roman" pitchFamily="18" charset="0"/>
              </a:rPr>
              <a:t>, N. (2015, November). Physical computing in stem education. In Proceedings of the Workshop in Primary and Secondary Computing Education (pp. 134-135). </a:t>
            </a:r>
            <a:r>
              <a:rPr lang="el-GR" sz="5600" dirty="0">
                <a:solidFill>
                  <a:srgbClr val="002060"/>
                </a:solidFill>
                <a:latin typeface="Times New Roman" pitchFamily="18" charset="0"/>
                <a:cs typeface="Times New Roman" pitchFamily="18" charset="0"/>
              </a:rPr>
              <a:t>ACM. </a:t>
            </a:r>
          </a:p>
          <a:p>
            <a:pPr algn="l">
              <a:defRPr/>
            </a:pPr>
            <a:endParaRPr lang="en-GB" sz="3500" b="1" dirty="0">
              <a:solidFill>
                <a:srgbClr val="000099"/>
              </a:solidFill>
              <a:latin typeface="Times New Roman" pitchFamily="18" charset="0"/>
              <a:cs typeface="Times New Roman" pitchFamily="18" charset="0"/>
            </a:endParaRPr>
          </a:p>
        </p:txBody>
      </p:sp>
      <p:sp>
        <p:nvSpPr>
          <p:cNvPr id="4" name="Rectangle 4"/>
          <p:cNvSpPr/>
          <p:nvPr/>
        </p:nvSpPr>
        <p:spPr>
          <a:xfrm>
            <a:off x="98425" y="174625"/>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9878"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Tinkercad-</a:t>
            </a:r>
            <a:r>
              <a:rPr lang="el-GR" altLang="el-GR" sz="2000" b="1" smtClean="0">
                <a:solidFill>
                  <a:srgbClr val="002060"/>
                </a:solidFill>
                <a:latin typeface="Times New Roman" panose="02020603050405020304" pitchFamily="18" charset="0"/>
                <a:cs typeface="Times New Roman" panose="02020603050405020304" pitchFamily="18" charset="0"/>
              </a:rPr>
              <a:t>Διαστάσεις της Υ.Σ.</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fontScale="850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n-US" sz="1800" b="1" dirty="0">
                <a:solidFill>
                  <a:srgbClr val="002060"/>
                </a:solidFill>
                <a:latin typeface="Times New Roman" pitchFamily="18" charset="0"/>
                <a:cs typeface="Times New Roman" pitchFamily="18" charset="0"/>
              </a:rPr>
              <a:t>TinkerCad </a:t>
            </a:r>
            <a:r>
              <a:rPr lang="el-GR" sz="1800" b="1" dirty="0">
                <a:solidFill>
                  <a:srgbClr val="002060"/>
                </a:solidFill>
                <a:latin typeface="Times New Roman" pitchFamily="18" charset="0"/>
                <a:cs typeface="Times New Roman" pitchFamily="18" charset="0"/>
              </a:rPr>
              <a:t>Εφαρμογή</a:t>
            </a:r>
          </a:p>
          <a:p>
            <a:pPr>
              <a:defRPr/>
            </a:pPr>
            <a:r>
              <a:rPr lang="el-GR" sz="1800" b="1" dirty="0">
                <a:solidFill>
                  <a:srgbClr val="002060"/>
                </a:solidFill>
                <a:latin typeface="Times New Roman" pitchFamily="18" charset="0"/>
                <a:cs typeface="Times New Roman" pitchFamily="18" charset="0"/>
              </a:rPr>
              <a:t>Πότε ανάβει το </a:t>
            </a:r>
            <a:r>
              <a:rPr lang="en-US" sz="1800" b="1" dirty="0">
                <a:solidFill>
                  <a:srgbClr val="002060"/>
                </a:solidFill>
                <a:latin typeface="Times New Roman" pitchFamily="18" charset="0"/>
                <a:cs typeface="Times New Roman" pitchFamily="18" charset="0"/>
              </a:rPr>
              <a:t>LED</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r>
              <a:rPr lang="el-GR" sz="1800" b="1" dirty="0">
                <a:solidFill>
                  <a:srgbClr val="002060"/>
                </a:solidFill>
                <a:latin typeface="Times New Roman" pitchFamily="18" charset="0"/>
                <a:cs typeface="Times New Roman" pitchFamily="18" charset="0"/>
              </a:rPr>
              <a:t> </a:t>
            </a:r>
          </a:p>
          <a:p>
            <a:pPr>
              <a:defRPr/>
            </a:pPr>
            <a:endParaRPr lang="el-GR" sz="1800" b="1" dirty="0">
              <a:solidFill>
                <a:srgbClr val="002060"/>
              </a:solidFill>
              <a:latin typeface="Times New Roman" pitchFamily="18" charset="0"/>
              <a:cs typeface="Times New Roman" pitchFamily="18" charset="0"/>
            </a:endParaRPr>
          </a:p>
          <a:p>
            <a:pPr>
              <a:defRPr/>
            </a:pPr>
            <a:r>
              <a:rPr lang="el-GR" sz="1800" b="1" dirty="0">
                <a:solidFill>
                  <a:srgbClr val="002060"/>
                </a:solidFill>
                <a:latin typeface="Times New Roman" pitchFamily="18" charset="0"/>
                <a:cs typeface="Times New Roman" pitchFamily="18" charset="0"/>
              </a:rPr>
              <a:t>Ποιες διαστάσεις της Υπολογιστικής Σκέψης περιέχονται στα παραπάνω παραδείγματα</a:t>
            </a:r>
            <a:r>
              <a:rPr lang="en-US" sz="1800" b="1" dirty="0">
                <a:solidFill>
                  <a:srgbClr val="002060"/>
                </a:solidFill>
                <a:latin typeface="Times New Roman" pitchFamily="18" charset="0"/>
                <a:cs typeface="Times New Roman" pitchFamily="18" charset="0"/>
              </a:rPr>
              <a:t>;</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33350" y="1158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0902" name="object 6"/>
          <p:cNvSpPr>
            <a:spLocks noChangeArrowheads="1"/>
          </p:cNvSpPr>
          <p:nvPr/>
        </p:nvSpPr>
        <p:spPr bwMode="auto">
          <a:xfrm>
            <a:off x="77788" y="146526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0903" name="Εικόνα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 y="2192338"/>
            <a:ext cx="832485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Εικόνα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4600" y="4786313"/>
            <a:ext cx="252412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Tinkercad-</a:t>
            </a:r>
            <a:r>
              <a:rPr lang="el-GR" altLang="el-GR" sz="2000" b="1" smtClean="0">
                <a:solidFill>
                  <a:srgbClr val="002060"/>
                </a:solidFill>
                <a:latin typeface="Times New Roman" panose="02020603050405020304" pitchFamily="18" charset="0"/>
                <a:cs typeface="Times New Roman" panose="02020603050405020304" pitchFamily="18" charset="0"/>
              </a:rPr>
              <a:t>Διαστάσεις της Υ.Σ.</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n-US" sz="1800" b="1" dirty="0">
                <a:solidFill>
                  <a:srgbClr val="002060"/>
                </a:solidFill>
                <a:latin typeface="Times New Roman" pitchFamily="18" charset="0"/>
                <a:cs typeface="Times New Roman" pitchFamily="18" charset="0"/>
              </a:rPr>
              <a:t>LED</a:t>
            </a:r>
            <a:r>
              <a:rPr lang="el-GR" sz="1800" b="1" dirty="0">
                <a:solidFill>
                  <a:srgbClr val="002060"/>
                </a:solidFill>
                <a:latin typeface="Times New Roman" pitchFamily="18" charset="0"/>
                <a:cs typeface="Times New Roman" pitchFamily="18" charset="0"/>
              </a:rPr>
              <a:t> και </a:t>
            </a:r>
            <a:r>
              <a:rPr lang="en-US" sz="1800" b="1" dirty="0">
                <a:solidFill>
                  <a:srgbClr val="002060"/>
                </a:solidFill>
                <a:latin typeface="Times New Roman" pitchFamily="18" charset="0"/>
                <a:cs typeface="Times New Roman" pitchFamily="18" charset="0"/>
              </a:rPr>
              <a:t>Buzzer</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r>
              <a:rPr lang="en-US" sz="1800" b="1" dirty="0" smtClean="0">
                <a:solidFill>
                  <a:srgbClr val="002060"/>
                </a:solidFill>
                <a:latin typeface="Times New Roman" pitchFamily="18" charset="0"/>
                <a:cs typeface="Times New Roman" pitchFamily="18" charset="0"/>
              </a:rPr>
              <a:t> </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33350" y="1158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1926" name="object 6"/>
          <p:cNvSpPr>
            <a:spLocks noChangeArrowheads="1"/>
          </p:cNvSpPr>
          <p:nvPr/>
        </p:nvSpPr>
        <p:spPr bwMode="auto">
          <a:xfrm>
            <a:off x="77788" y="146526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1927"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95538"/>
            <a:ext cx="95440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Tinkercad-</a:t>
            </a:r>
            <a:r>
              <a:rPr lang="el-GR" altLang="el-GR" sz="2000" b="1" smtClean="0">
                <a:solidFill>
                  <a:srgbClr val="002060"/>
                </a:solidFill>
                <a:latin typeface="Times New Roman" panose="02020603050405020304" pitchFamily="18" charset="0"/>
                <a:cs typeface="Times New Roman" panose="02020603050405020304" pitchFamily="18" charset="0"/>
              </a:rPr>
              <a:t>Διαστάσεις της Υ.Σ.</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n-US" sz="1800" b="1" dirty="0" smtClean="0">
                <a:solidFill>
                  <a:srgbClr val="002060"/>
                </a:solidFill>
                <a:latin typeface="Times New Roman" pitchFamily="18" charset="0"/>
                <a:cs typeface="Times New Roman" pitchFamily="18" charset="0"/>
              </a:rPr>
              <a:t>LED</a:t>
            </a:r>
            <a:r>
              <a:rPr lang="el-GR" sz="1800" b="1" dirty="0" smtClean="0">
                <a:solidFill>
                  <a:srgbClr val="002060"/>
                </a:solidFill>
                <a:latin typeface="Times New Roman" pitchFamily="18" charset="0"/>
                <a:cs typeface="Times New Roman" pitchFamily="18" charset="0"/>
              </a:rPr>
              <a:t> και </a:t>
            </a:r>
            <a:r>
              <a:rPr lang="en-US" sz="1800" b="1" dirty="0" smtClean="0">
                <a:solidFill>
                  <a:srgbClr val="002060"/>
                </a:solidFill>
                <a:latin typeface="Times New Roman" pitchFamily="18" charset="0"/>
                <a:cs typeface="Times New Roman" pitchFamily="18" charset="0"/>
              </a:rPr>
              <a:t>Buzzer</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r>
              <a:rPr lang="el-GR" sz="1800" b="1" dirty="0">
                <a:solidFill>
                  <a:srgbClr val="002060"/>
                </a:solidFill>
                <a:latin typeface="Times New Roman" pitchFamily="18" charset="0"/>
                <a:cs typeface="Times New Roman" pitchFamily="18" charset="0"/>
              </a:rPr>
              <a:t> </a:t>
            </a: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33350" y="1158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2950" name="object 6"/>
          <p:cNvSpPr>
            <a:spLocks noChangeArrowheads="1"/>
          </p:cNvSpPr>
          <p:nvPr/>
        </p:nvSpPr>
        <p:spPr bwMode="auto">
          <a:xfrm>
            <a:off x="77788" y="146526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2951"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2962275"/>
            <a:ext cx="259238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41438" y="944563"/>
            <a:ext cx="7169150" cy="3889375"/>
          </a:xfrm>
        </p:spPr>
        <p:txBody>
          <a:bodyPr rtlCol="0">
            <a:normAutofit/>
          </a:bodyPr>
          <a:lstStyle/>
          <a:p>
            <a:pPr marL="457200" indent="-457200">
              <a:buFont typeface="Arial" charset="0"/>
              <a:buNone/>
              <a:defRPr/>
            </a:pPr>
            <a:r>
              <a:rPr lang="el-GR" sz="1400" b="1" dirty="0">
                <a:solidFill>
                  <a:srgbClr val="000099"/>
                </a:solidFill>
                <a:latin typeface="Times New Roman" pitchFamily="18" charset="0"/>
                <a:cs typeface="Times New Roman" pitchFamily="18" charset="0"/>
              </a:rPr>
              <a:t>Η σύνδεση της </a:t>
            </a:r>
            <a:r>
              <a:rPr lang="el-GR" sz="1400" b="1" dirty="0" err="1">
                <a:solidFill>
                  <a:srgbClr val="000099"/>
                </a:solidFill>
                <a:latin typeface="Times New Roman" pitchFamily="18" charset="0"/>
                <a:cs typeface="Times New Roman" pitchFamily="18" charset="0"/>
              </a:rPr>
              <a:t>φωτοαντίστασης</a:t>
            </a:r>
            <a:r>
              <a:rPr lang="en-US" sz="1400" b="1" dirty="0">
                <a:solidFill>
                  <a:srgbClr val="000099"/>
                </a:solidFill>
                <a:latin typeface="Times New Roman" pitchFamily="18" charset="0"/>
                <a:cs typeface="Times New Roman" pitchFamily="18" charset="0"/>
              </a:rPr>
              <a:t>-Tinkercad</a:t>
            </a:r>
            <a:r>
              <a:rPr lang="el-GR" sz="1400" b="1" dirty="0">
                <a:solidFill>
                  <a:srgbClr val="000099"/>
                </a:solidFill>
                <a:latin typeface="Times New Roman" pitchFamily="18" charset="0"/>
                <a:cs typeface="Times New Roman" pitchFamily="18" charset="0"/>
              </a:rPr>
              <a:t>  </a:t>
            </a:r>
          </a:p>
          <a:p>
            <a:pPr marL="457200" indent="-457200">
              <a:defRPr/>
            </a:pPr>
            <a:r>
              <a:rPr lang="el-GR" sz="1400" b="1" dirty="0" err="1" smtClean="0">
                <a:solidFill>
                  <a:srgbClr val="000099"/>
                </a:solidFill>
                <a:latin typeface="Times New Roman" pitchFamily="18" charset="0"/>
                <a:cs typeface="Times New Roman" pitchFamily="18" charset="0"/>
              </a:rPr>
              <a:t>Φωτοαντίσταση</a:t>
            </a:r>
            <a:r>
              <a:rPr lang="el-GR" sz="1400" b="1" dirty="0" smtClean="0">
                <a:solidFill>
                  <a:srgbClr val="000099"/>
                </a:solidFill>
                <a:latin typeface="Times New Roman" pitchFamily="18" charset="0"/>
                <a:cs typeface="Times New Roman" pitchFamily="18" charset="0"/>
              </a:rPr>
              <a:t> </a:t>
            </a:r>
            <a:endParaRPr lang="el-GR" sz="14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68275" y="49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198563" y="841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3974" name="object 6"/>
          <p:cNvSpPr>
            <a:spLocks noChangeArrowheads="1"/>
          </p:cNvSpPr>
          <p:nvPr/>
        </p:nvSpPr>
        <p:spPr bwMode="auto">
          <a:xfrm>
            <a:off x="157163" y="11938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3975"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25" y="1844675"/>
            <a:ext cx="8720138"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84995" name="Rectangle 3"/>
          <p:cNvSpPr>
            <a:spLocks noGrp="1" noChangeArrowheads="1"/>
          </p:cNvSpPr>
          <p:nvPr>
            <p:ph type="subTitle" idx="1"/>
          </p:nvPr>
        </p:nvSpPr>
        <p:spPr>
          <a:xfrm>
            <a:off x="1341438" y="944563"/>
            <a:ext cx="7169150" cy="3889375"/>
          </a:xfrm>
        </p:spPr>
        <p:txBody>
          <a:bodyPr/>
          <a:lstStyle/>
          <a:p>
            <a:pPr marL="457200" indent="-457200"/>
            <a:r>
              <a:rPr lang="el-GR" altLang="el-GR" sz="1400" b="1" smtClean="0">
                <a:solidFill>
                  <a:srgbClr val="000099"/>
                </a:solidFill>
                <a:latin typeface="Times New Roman" panose="02020603050405020304" pitchFamily="18" charset="0"/>
                <a:cs typeface="Times New Roman" panose="02020603050405020304" pitchFamily="18" charset="0"/>
              </a:rPr>
              <a:t>Η σύνδεση της φωτοαντίστασης</a:t>
            </a:r>
            <a:r>
              <a:rPr lang="en-US" altLang="el-GR" sz="1400" b="1" smtClean="0">
                <a:solidFill>
                  <a:srgbClr val="000099"/>
                </a:solidFill>
                <a:latin typeface="Times New Roman" panose="02020603050405020304" pitchFamily="18" charset="0"/>
                <a:cs typeface="Times New Roman" panose="02020603050405020304" pitchFamily="18" charset="0"/>
              </a:rPr>
              <a:t>-Tinkercad</a:t>
            </a:r>
            <a:r>
              <a:rPr lang="el-GR" altLang="el-GR" sz="1400" b="1" smtClean="0">
                <a:solidFill>
                  <a:srgbClr val="000099"/>
                </a:solidFill>
                <a:latin typeface="Times New Roman" panose="02020603050405020304" pitchFamily="18" charset="0"/>
                <a:cs typeface="Times New Roman" panose="02020603050405020304" pitchFamily="18" charset="0"/>
              </a:rPr>
              <a:t>  </a:t>
            </a:r>
          </a:p>
          <a:p>
            <a:pPr marL="457200" indent="-457200"/>
            <a:r>
              <a:rPr lang="el-GR" altLang="el-GR" sz="1400" b="1" smtClean="0">
                <a:solidFill>
                  <a:srgbClr val="000099"/>
                </a:solidFill>
                <a:latin typeface="Times New Roman" panose="02020603050405020304" pitchFamily="18" charset="0"/>
                <a:cs typeface="Times New Roman" panose="02020603050405020304" pitchFamily="18" charset="0"/>
              </a:rPr>
              <a:t> </a:t>
            </a:r>
            <a:endParaRPr lang="el-GR" altLang="el-GR" sz="18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68275" y="49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198563" y="841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4998" name="object 6"/>
          <p:cNvSpPr>
            <a:spLocks noChangeArrowheads="1"/>
          </p:cNvSpPr>
          <p:nvPr/>
        </p:nvSpPr>
        <p:spPr bwMode="auto">
          <a:xfrm>
            <a:off x="157163" y="11938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4999"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00388" y="2376488"/>
            <a:ext cx="3919537"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Διαστάσεις της Υ.Σ.</a:t>
            </a:r>
            <a:r>
              <a:rPr lang="el-GR" altLang="el-GR" sz="2800" b="1" smtClean="0">
                <a:solidFill>
                  <a:srgbClr val="002060"/>
                </a:solidFill>
                <a:latin typeface="Times New Roman" panose="02020603050405020304" pitchFamily="18" charset="0"/>
                <a:cs typeface="Times New Roman" panose="02020603050405020304" pitchFamily="18" charset="0"/>
              </a:rPr>
              <a:t/>
            </a:r>
            <a:br>
              <a:rPr lang="el-GR" altLang="el-GR" sz="28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468313" y="1247775"/>
            <a:ext cx="7169151" cy="3889375"/>
          </a:xfrm>
        </p:spPr>
        <p:txBody>
          <a:bodyPr rtlCol="0">
            <a:normAutofit fontScale="85000" lnSpcReduction="1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n-US" sz="1800" b="1" dirty="0">
                <a:solidFill>
                  <a:srgbClr val="002060"/>
                </a:solidFill>
                <a:latin typeface="Times New Roman" pitchFamily="18" charset="0"/>
                <a:cs typeface="Times New Roman" pitchFamily="18" charset="0"/>
              </a:rPr>
              <a:t>TinkerCad </a:t>
            </a:r>
            <a:r>
              <a:rPr lang="el-GR" sz="1800" b="1" dirty="0">
                <a:solidFill>
                  <a:srgbClr val="002060"/>
                </a:solidFill>
                <a:latin typeface="Times New Roman" pitchFamily="18" charset="0"/>
                <a:cs typeface="Times New Roman" pitchFamily="18" charset="0"/>
              </a:rPr>
              <a:t>Εφαρμογή</a:t>
            </a:r>
          </a:p>
          <a:p>
            <a:pPr>
              <a:defRPr/>
            </a:pPr>
            <a:r>
              <a:rPr lang="el-GR" sz="1800" b="1" dirty="0">
                <a:solidFill>
                  <a:srgbClr val="002060"/>
                </a:solidFill>
                <a:latin typeface="Times New Roman" pitchFamily="18" charset="0"/>
                <a:cs typeface="Times New Roman" pitchFamily="18" charset="0"/>
              </a:rPr>
              <a:t>Πότε περιστρέφεται ο κινητήρας  </a:t>
            </a: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r>
              <a:rPr lang="en-US" sz="1800" b="1" dirty="0">
                <a:solidFill>
                  <a:srgbClr val="002060"/>
                </a:solidFill>
                <a:latin typeface="Times New Roman" pitchFamily="18" charset="0"/>
                <a:cs typeface="Times New Roman" pitchFamily="18" charset="0"/>
              </a:rPr>
              <a:t>https://www.tinkercad.com/things/lYc0aH1zbxy-tremendous-snaget?sharecode=e1SCzyfpHbnAfbwqJjc13WrhTFTf2r54EH9C31avZw0</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endParaRPr lang="en-US" sz="1800" b="1" dirty="0">
              <a:solidFill>
                <a:srgbClr val="002060"/>
              </a:solidFill>
              <a:latin typeface="Times New Roman" pitchFamily="18" charset="0"/>
              <a:cs typeface="Times New Roman" pitchFamily="18" charset="0"/>
            </a:endParaRPr>
          </a:p>
          <a:p>
            <a:pPr>
              <a:defRPr/>
            </a:pPr>
            <a:r>
              <a:rPr lang="el-GR" sz="1800" b="1" dirty="0">
                <a:solidFill>
                  <a:srgbClr val="002060"/>
                </a:solidFill>
                <a:latin typeface="Times New Roman" pitchFamily="18" charset="0"/>
                <a:cs typeface="Times New Roman" pitchFamily="18" charset="0"/>
              </a:rPr>
              <a:t> </a:t>
            </a:r>
          </a:p>
          <a:p>
            <a:pPr>
              <a:defRPr/>
            </a:pPr>
            <a:endParaRPr lang="el-GR" sz="1800" b="1" dirty="0">
              <a:solidFill>
                <a:srgbClr val="002060"/>
              </a:solidFill>
              <a:latin typeface="Times New Roman" pitchFamily="18" charset="0"/>
              <a:cs typeface="Times New Roman" pitchFamily="18" charset="0"/>
            </a:endParaRPr>
          </a:p>
          <a:p>
            <a:pPr>
              <a:defRPr/>
            </a:pPr>
            <a:r>
              <a:rPr lang="el-GR" sz="1800" b="1" dirty="0">
                <a:solidFill>
                  <a:srgbClr val="002060"/>
                </a:solidFill>
                <a:latin typeface="Times New Roman" pitchFamily="18" charset="0"/>
                <a:cs typeface="Times New Roman" pitchFamily="18" charset="0"/>
              </a:rPr>
              <a:t>Ποιες διαστάσεις της Υπολογιστικής Σκέψης περιέχονται στα παραπάνω παραδείγματα</a:t>
            </a:r>
            <a:r>
              <a:rPr lang="en-US" sz="1800" b="1" dirty="0">
                <a:solidFill>
                  <a:srgbClr val="002060"/>
                </a:solidFill>
                <a:latin typeface="Times New Roman" pitchFamily="18" charset="0"/>
                <a:cs typeface="Times New Roman" pitchFamily="18" charset="0"/>
              </a:rPr>
              <a:t>;</a:t>
            </a: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33350" y="1158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6022" name="object 6"/>
          <p:cNvSpPr>
            <a:spLocks noChangeArrowheads="1"/>
          </p:cNvSpPr>
          <p:nvPr/>
        </p:nvSpPr>
        <p:spPr bwMode="auto">
          <a:xfrm>
            <a:off x="77788" y="146526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6023" name="Εικόνα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1475" y="547688"/>
            <a:ext cx="30861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Εικόνα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51250"/>
            <a:ext cx="9144000" cy="36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87043" name="Rectangle 3"/>
          <p:cNvSpPr>
            <a:spLocks noGrp="1" noChangeArrowheads="1"/>
          </p:cNvSpPr>
          <p:nvPr>
            <p:ph type="subTitle" idx="1"/>
          </p:nvPr>
        </p:nvSpPr>
        <p:spPr>
          <a:xfrm>
            <a:off x="1341438" y="944563"/>
            <a:ext cx="7169150" cy="3889375"/>
          </a:xfrm>
        </p:spPr>
        <p:txBody>
          <a:bodyPr/>
          <a:lstStyle/>
          <a:p>
            <a:pPr marL="457200" indent="-457200"/>
            <a:r>
              <a:rPr lang="el-GR" altLang="el-GR" sz="1400" b="1" smtClean="0">
                <a:solidFill>
                  <a:srgbClr val="000099"/>
                </a:solidFill>
                <a:latin typeface="Times New Roman" panose="02020603050405020304" pitchFamily="18" charset="0"/>
                <a:cs typeface="Times New Roman" panose="02020603050405020304" pitchFamily="18" charset="0"/>
              </a:rPr>
              <a:t>Η σύνδεση του αισθητήρα απόστασης(</a:t>
            </a:r>
            <a:r>
              <a:rPr lang="en-US" altLang="el-GR" sz="1400" b="1" smtClean="0">
                <a:solidFill>
                  <a:srgbClr val="000099"/>
                </a:solidFill>
                <a:latin typeface="Times New Roman" panose="02020603050405020304" pitchFamily="18" charset="0"/>
                <a:cs typeface="Times New Roman" panose="02020603050405020304" pitchFamily="18" charset="0"/>
              </a:rPr>
              <a:t>ultrasonic sensor)-Tinkercad</a:t>
            </a:r>
            <a:r>
              <a:rPr lang="el-GR" altLang="el-GR" sz="1400" b="1" smtClean="0">
                <a:solidFill>
                  <a:srgbClr val="000099"/>
                </a:solidFill>
                <a:latin typeface="Times New Roman" panose="02020603050405020304" pitchFamily="18" charset="0"/>
                <a:cs typeface="Times New Roman" panose="02020603050405020304" pitchFamily="18" charset="0"/>
              </a:rPr>
              <a:t>  </a:t>
            </a:r>
          </a:p>
          <a:p>
            <a:pPr marL="457200" indent="-457200"/>
            <a:r>
              <a:rPr lang="el-GR" altLang="el-GR" sz="1400" b="1" smtClean="0">
                <a:solidFill>
                  <a:srgbClr val="000099"/>
                </a:solidFill>
                <a:latin typeface="Times New Roman" panose="02020603050405020304" pitchFamily="18" charset="0"/>
                <a:cs typeface="Times New Roman" panose="02020603050405020304" pitchFamily="18" charset="0"/>
              </a:rPr>
              <a:t> </a:t>
            </a:r>
            <a:endParaRPr lang="el-GR" altLang="el-GR" sz="18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68275" y="49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198563" y="841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7046" name="object 6"/>
          <p:cNvSpPr>
            <a:spLocks noChangeArrowheads="1"/>
          </p:cNvSpPr>
          <p:nvPr/>
        </p:nvSpPr>
        <p:spPr bwMode="auto">
          <a:xfrm>
            <a:off x="157163" y="11938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7047"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3450" y="1955800"/>
            <a:ext cx="7334250"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88067" name="Rectangle 3"/>
          <p:cNvSpPr>
            <a:spLocks noGrp="1" noChangeArrowheads="1"/>
          </p:cNvSpPr>
          <p:nvPr>
            <p:ph type="subTitle" idx="1"/>
          </p:nvPr>
        </p:nvSpPr>
        <p:spPr>
          <a:xfrm>
            <a:off x="1341438" y="944563"/>
            <a:ext cx="7169150" cy="3889375"/>
          </a:xfrm>
        </p:spPr>
        <p:txBody>
          <a:bodyPr/>
          <a:lstStyle/>
          <a:p>
            <a:pPr marL="457200" indent="-457200"/>
            <a:r>
              <a:rPr lang="en-US" altLang="el-GR" sz="1400" b="1" smtClean="0">
                <a:solidFill>
                  <a:srgbClr val="000099"/>
                </a:solidFill>
                <a:latin typeface="Times New Roman" panose="02020603050405020304" pitchFamily="18" charset="0"/>
                <a:cs typeface="Times New Roman" panose="02020603050405020304" pitchFamily="18" charset="0"/>
              </a:rPr>
              <a:t>https://www.tinkercad.com/things/i5Qv5NeSHn3-tremendous-inari/editel?returnTo=https%3A%2F%2Fwww.tinkercad.com%2Fdashboard%2Fdesigns%2Fcircuits&amp;sharecode=5jTkQHjEsyQx2yCnmzT8EKk7rS-cEOMyoxjGSgfhMLg </a:t>
            </a:r>
            <a:endParaRPr lang="el-GR" altLang="el-GR" sz="18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168275" y="492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198563" y="8413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8070" name="object 6"/>
          <p:cNvSpPr>
            <a:spLocks noChangeArrowheads="1"/>
          </p:cNvSpPr>
          <p:nvPr/>
        </p:nvSpPr>
        <p:spPr bwMode="auto">
          <a:xfrm>
            <a:off x="157163" y="11938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88071"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1438" y="2176463"/>
            <a:ext cx="5751512" cy="4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1900" b="1" dirty="0">
                <a:solidFill>
                  <a:srgbClr val="000099"/>
                </a:solidFill>
                <a:latin typeface="Times New Roman" pitchFamily="18" charset="0"/>
                <a:cs typeface="Times New Roman" pitchFamily="18" charset="0"/>
              </a:rPr>
              <a:t> </a:t>
            </a:r>
            <a:endParaRPr lang="el-GR" sz="3400" b="1" dirty="0">
              <a:solidFill>
                <a:srgbClr val="000099"/>
              </a:solidFill>
              <a:latin typeface="Times New Roman" pitchFamily="18" charset="0"/>
              <a:cs typeface="Times New Roman" pitchFamily="18" charset="0"/>
            </a:endParaRPr>
          </a:p>
          <a:p>
            <a:pPr>
              <a:defRPr/>
            </a:pPr>
            <a:r>
              <a:rPr lang="el-GR" sz="1400" b="1" dirty="0" smtClean="0">
                <a:solidFill>
                  <a:srgbClr val="FF0000"/>
                </a:solidFill>
                <a:cs typeface="Times New Roman" panose="02020603050405020304" pitchFamily="18" charset="0"/>
              </a:rPr>
              <a:t>Δραστηριότητα </a:t>
            </a:r>
          </a:p>
          <a:p>
            <a:pPr>
              <a:defRPr/>
            </a:pPr>
            <a:r>
              <a:rPr lang="el-GR" sz="1400" b="1" dirty="0" smtClean="0">
                <a:cs typeface="Times New Roman" panose="02020603050405020304" pitchFamily="18" charset="0"/>
              </a:rPr>
              <a:t>Κατασκευή </a:t>
            </a:r>
            <a:r>
              <a:rPr lang="el-GR" sz="1400" b="1" dirty="0">
                <a:cs typeface="Times New Roman" panose="02020603050405020304" pitchFamily="18" charset="0"/>
              </a:rPr>
              <a:t>ανεμόμετρου και έλεγχος με το </a:t>
            </a:r>
            <a:r>
              <a:rPr lang="en-US" sz="1400" b="1" dirty="0">
                <a:cs typeface="Times New Roman" panose="02020603050405020304" pitchFamily="18" charset="0"/>
              </a:rPr>
              <a:t>Ardui</a:t>
            </a:r>
            <a:r>
              <a:rPr lang="en-US" sz="2200" b="1" dirty="0">
                <a:latin typeface="Times New Roman" panose="02020603050405020304" pitchFamily="18" charset="0"/>
                <a:cs typeface="Times New Roman" panose="02020603050405020304" pitchFamily="18" charset="0"/>
              </a:rPr>
              <a:t>no</a:t>
            </a:r>
            <a:endParaRPr lang="el-GR" sz="2200" b="1" dirty="0">
              <a:latin typeface="Times New Roman" panose="02020603050405020304" pitchFamily="18" charset="0"/>
              <a:cs typeface="Times New Roman" panose="02020603050405020304" pitchFamily="18" charset="0"/>
            </a:endParaRPr>
          </a:p>
          <a:p>
            <a:pPr>
              <a:defRPr/>
            </a:pPr>
            <a:r>
              <a:rPr lang="el-GR" sz="2200" b="1" u="sng" dirty="0">
                <a:latin typeface="Times New Roman" panose="02020603050405020304" pitchFamily="18" charset="0"/>
                <a:cs typeface="Times New Roman" panose="02020603050405020304" pitchFamily="18" charset="0"/>
                <a:hlinkClick r:id="rId2"/>
              </a:rPr>
              <a:t>https://www.microsoft.com/en-us/education/education-workshop/anemometer.aspx</a:t>
            </a:r>
            <a:endParaRPr lang="el-GR" sz="2200" dirty="0">
              <a:latin typeface="Times New Roman" panose="02020603050405020304" pitchFamily="18" charset="0"/>
              <a:cs typeface="Times New Roman" panose="02020603050405020304" pitchFamily="18" charset="0"/>
            </a:endParaRPr>
          </a:p>
          <a:p>
            <a:pPr>
              <a:defRPr/>
            </a:pPr>
            <a:r>
              <a:rPr lang="el-GR" sz="2200" dirty="0" smtClean="0">
                <a:solidFill>
                  <a:srgbClr val="FF0000"/>
                </a:solidFill>
                <a:latin typeface="Times New Roman" panose="02020603050405020304" pitchFamily="18" charset="0"/>
                <a:cs typeface="Times New Roman" panose="02020603050405020304" pitchFamily="18" charset="0"/>
              </a:rPr>
              <a:t> </a:t>
            </a:r>
            <a:endParaRPr lang="el-GR" sz="2600" b="1" dirty="0">
              <a:solidFill>
                <a:srgbClr val="FF0000"/>
              </a:solidFill>
              <a:latin typeface="Times New Roman" pitchFamily="18" charset="0"/>
              <a:cs typeface="Times New Roman" pitchFamily="18" charset="0"/>
            </a:endParaRPr>
          </a:p>
        </p:txBody>
      </p:sp>
      <p:sp>
        <p:nvSpPr>
          <p:cNvPr id="4" name="Rectangle 4"/>
          <p:cNvSpPr/>
          <p:nvPr/>
        </p:nvSpPr>
        <p:spPr>
          <a:xfrm>
            <a:off x="200025" y="206375"/>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9094" name="object 6"/>
          <p:cNvSpPr>
            <a:spLocks noChangeArrowheads="1"/>
          </p:cNvSpPr>
          <p:nvPr/>
        </p:nvSpPr>
        <p:spPr bwMode="auto">
          <a:xfrm>
            <a:off x="122238" y="1465263"/>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800" b="1" dirty="0">
                <a:solidFill>
                  <a:srgbClr val="002060"/>
                </a:solidFill>
                <a:cs typeface="Times New Roman" pitchFamily="18" charset="0"/>
              </a:rPr>
              <a:t>Το περιβάλλον </a:t>
            </a:r>
            <a:r>
              <a:rPr lang="en-US" sz="1800" b="1" dirty="0">
                <a:solidFill>
                  <a:srgbClr val="002060"/>
                </a:solidFill>
                <a:cs typeface="Times New Roman" pitchFamily="18" charset="0"/>
              </a:rPr>
              <a:t>Ardublock</a:t>
            </a:r>
            <a:r>
              <a:rPr lang="el-GR" sz="1800" b="1" dirty="0">
                <a:solidFill>
                  <a:srgbClr val="002060"/>
                </a:solidFill>
                <a:cs typeface="Times New Roman" pitchFamily="18" charset="0"/>
              </a:rPr>
              <a:t> </a:t>
            </a:r>
            <a:endParaRPr lang="en-US" sz="1800" b="1" dirty="0">
              <a:solidFill>
                <a:srgbClr val="002060"/>
              </a:solidFill>
              <a:cs typeface="Times New Roman" pitchFamily="18" charset="0"/>
            </a:endParaRPr>
          </a:p>
          <a:p>
            <a:pPr>
              <a:defRPr/>
            </a:pPr>
            <a:endParaRPr lang="el-GR" sz="1800" b="1" dirty="0">
              <a:solidFill>
                <a:srgbClr val="002060"/>
              </a:solidFill>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244475" y="2270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01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088" y="2636838"/>
            <a:ext cx="5341937" cy="316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0119" name="object 6"/>
          <p:cNvSpPr>
            <a:spLocks noChangeArrowheads="1"/>
          </p:cNvSpPr>
          <p:nvPr/>
        </p:nvSpPr>
        <p:spPr bwMode="auto">
          <a:xfrm>
            <a:off x="80963" y="15001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a:t>
            </a:r>
            <a:r>
              <a:rPr lang="el-GR" altLang="el-GR" sz="1800" b="1" smtClean="0">
                <a:solidFill>
                  <a:srgbClr val="002060"/>
                </a:solidFill>
                <a:latin typeface="Times New Roman" panose="02020603050405020304" pitchFamily="18" charset="0"/>
                <a:cs typeface="Times New Roman" panose="02020603050405020304" pitchFamily="18" charset="0"/>
              </a:rPr>
              <a:t> </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fontScale="925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endParaRPr lang="el-GR" sz="1600" b="1" dirty="0">
              <a:latin typeface="Times New Roman" pitchFamily="18" charset="0"/>
              <a:cs typeface="Times New Roman" pitchFamily="18" charset="0"/>
            </a:endParaRPr>
          </a:p>
          <a:p>
            <a:pPr>
              <a:defRPr/>
            </a:pPr>
            <a:r>
              <a:rPr lang="el-GR" sz="1600" b="1" dirty="0">
                <a:latin typeface="Times New Roman" pitchFamily="18" charset="0"/>
                <a:cs typeface="Times New Roman" pitchFamily="18" charset="0"/>
              </a:rPr>
              <a:t>Δραστηριότητα </a:t>
            </a:r>
          </a:p>
          <a:p>
            <a:pPr>
              <a:defRPr/>
            </a:pPr>
            <a:endParaRPr lang="el-GR" sz="1600" b="1" dirty="0">
              <a:latin typeface="Times New Roman" pitchFamily="18" charset="0"/>
              <a:cs typeface="Times New Roman" pitchFamily="18" charset="0"/>
            </a:endParaRPr>
          </a:p>
          <a:p>
            <a:pPr>
              <a:defRPr/>
            </a:pPr>
            <a:r>
              <a:rPr lang="en-US" sz="1600" b="1" dirty="0">
                <a:latin typeface="Times New Roman" pitchFamily="18" charset="0"/>
                <a:cs typeface="Times New Roman" pitchFamily="18" charset="0"/>
              </a:rPr>
              <a:t>Arduino </a:t>
            </a:r>
            <a:r>
              <a:rPr lang="el-GR" sz="1600" b="1" dirty="0">
                <a:latin typeface="Times New Roman" pitchFamily="18" charset="0"/>
                <a:cs typeface="Times New Roman" pitchFamily="18" charset="0"/>
              </a:rPr>
              <a:t>και </a:t>
            </a:r>
            <a:r>
              <a:rPr lang="en-US" sz="1600" b="1" dirty="0">
                <a:latin typeface="Times New Roman" pitchFamily="18" charset="0"/>
                <a:cs typeface="Times New Roman" pitchFamily="18" charset="0"/>
              </a:rPr>
              <a:t>Ardublock </a:t>
            </a:r>
          </a:p>
          <a:p>
            <a:pPr>
              <a:defRPr/>
            </a:pPr>
            <a:r>
              <a:rPr lang="el-GR" sz="1600" dirty="0">
                <a:latin typeface="Times New Roman" pitchFamily="18" charset="0"/>
                <a:cs typeface="Times New Roman" pitchFamily="18" charset="0"/>
              </a:rPr>
              <a:t>ΔΗΜΙΟΥΡΓΩ ΜΕ ΤΟ ARDUINO ΚΑΙ ΠΡΟΓΡΑΜΜΑΤΙΖΩ ΜΕ ΤΟ ARDUBLOCK</a:t>
            </a:r>
            <a:endParaRPr lang="en-US" sz="1600" b="1" dirty="0">
              <a:latin typeface="Times New Roman" pitchFamily="18" charset="0"/>
              <a:cs typeface="Times New Roman" pitchFamily="18" charset="0"/>
            </a:endParaRPr>
          </a:p>
          <a:p>
            <a:pPr>
              <a:defRPr/>
            </a:pPr>
            <a:r>
              <a:rPr lang="el-GR" sz="1600" dirty="0">
                <a:latin typeface="Times New Roman" pitchFamily="18" charset="0"/>
                <a:cs typeface="Times New Roman" pitchFamily="18" charset="0"/>
              </a:rPr>
              <a:t>Βιβλιογραφία </a:t>
            </a:r>
          </a:p>
          <a:p>
            <a:pPr>
              <a:defRPr/>
            </a:pPr>
            <a:r>
              <a:rPr lang="el-GR" sz="1600" dirty="0">
                <a:latin typeface="Times New Roman" pitchFamily="18" charset="0"/>
                <a:cs typeface="Times New Roman" pitchFamily="18" charset="0"/>
              </a:rPr>
              <a:t>Γεωργιτζίκη Ναταλία Θεόκλεια Εκπαιδευτικός Πληροφορικής, ΠΕ86 ISBN: 978-618-00-1084-8</a:t>
            </a:r>
            <a:endParaRPr lang="en-US" sz="1600" dirty="0">
              <a:latin typeface="Times New Roman" pitchFamily="18" charset="0"/>
              <a:cs typeface="Times New Roman" pitchFamily="18" charset="0"/>
            </a:endParaRPr>
          </a:p>
          <a:p>
            <a:pPr>
              <a:defRPr/>
            </a:pPr>
            <a:endParaRPr lang="en-US" sz="1600" b="1" dirty="0">
              <a:latin typeface="Times New Roman" pitchFamily="18" charset="0"/>
              <a:cs typeface="Times New Roman" pitchFamily="18" charset="0"/>
            </a:endParaRPr>
          </a:p>
          <a:p>
            <a:pPr>
              <a:defRPr/>
            </a:pPr>
            <a:r>
              <a:rPr lang="en-US" sz="1600" dirty="0">
                <a:latin typeface="Times New Roman" panose="02020603050405020304" pitchFamily="18" charset="0"/>
                <a:cs typeface="Times New Roman" panose="02020603050405020304" pitchFamily="18" charset="0"/>
              </a:rPr>
              <a:t> https://okiriostasos.wordpress.com/wp-content/uploads/2019/04/ce94ceb7cebcceb9cebfcf85cf81ceb3cf8e-cebcceb5-cf84cebf-arduino-cebaceb1ceb9-cf80cf81cebfceb3cf81ceb1cebccebcceb1cf84ceafceb6cf89-cebcceb5-cf84cebf-ardublock.pdf</a:t>
            </a:r>
            <a:endParaRPr lang="el-GR" sz="1600" dirty="0" smtClean="0">
              <a:latin typeface="Times New Roman" panose="02020603050405020304" pitchFamily="18" charset="0"/>
              <a:cs typeface="Times New Roman" panose="02020603050405020304" pitchFamily="18" charset="0"/>
            </a:endParaRPr>
          </a:p>
          <a:p>
            <a:pPr>
              <a:defRPr/>
            </a:pPr>
            <a:endParaRPr lang="el-GR" sz="1800" dirty="0"/>
          </a:p>
          <a:p>
            <a:pPr>
              <a:defRPr/>
            </a:pPr>
            <a:endParaRPr lang="el-GR" sz="1800" dirty="0"/>
          </a:p>
          <a:p>
            <a:pPr>
              <a:defRPr/>
            </a:pPr>
            <a:endParaRPr lang="el-GR" sz="1800" b="1" dirty="0">
              <a:solidFill>
                <a:srgbClr val="000099"/>
              </a:solidFill>
              <a:latin typeface="Times New Roman" pitchFamily="18" charset="0"/>
              <a:cs typeface="Times New Roman" pitchFamily="18" charset="0"/>
            </a:endParaRPr>
          </a:p>
          <a:p>
            <a:pPr>
              <a:defRPr/>
            </a:pPr>
            <a:endParaRPr lang="el-GR" sz="1800" b="1" dirty="0">
              <a:solidFill>
                <a:srgbClr val="000099"/>
              </a:solidFill>
              <a:latin typeface="Times New Roman" pitchFamily="18" charset="0"/>
              <a:cs typeface="Times New Roman" pitchFamily="18" charset="0"/>
            </a:endParaRPr>
          </a:p>
        </p:txBody>
      </p:sp>
      <p:sp>
        <p:nvSpPr>
          <p:cNvPr id="4" name="Rectangle 4"/>
          <p:cNvSpPr/>
          <p:nvPr/>
        </p:nvSpPr>
        <p:spPr>
          <a:xfrm>
            <a:off x="77788" y="2270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91142" name="object 6"/>
          <p:cNvSpPr>
            <a:spLocks noChangeArrowheads="1"/>
          </p:cNvSpPr>
          <p:nvPr/>
        </p:nvSpPr>
        <p:spPr bwMode="auto">
          <a:xfrm>
            <a:off x="77788" y="15001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800" b="1" dirty="0">
                <a:solidFill>
                  <a:srgbClr val="002060"/>
                </a:solidFill>
                <a:cs typeface="Times New Roman" pitchFamily="18" charset="0"/>
              </a:rPr>
              <a:t>Δραστηριότητα  </a:t>
            </a:r>
          </a:p>
          <a:p>
            <a:pPr>
              <a:defRPr/>
            </a:pPr>
            <a:r>
              <a:rPr lang="el-GR" sz="1800" b="1" dirty="0">
                <a:solidFill>
                  <a:srgbClr val="002060"/>
                </a:solidFill>
                <a:cs typeface="Times New Roman" pitchFamily="18" charset="0"/>
              </a:rPr>
              <a:t> Το περιβάλλον εργασίας</a:t>
            </a:r>
            <a:r>
              <a:rPr lang="en-US" sz="1800" b="1" dirty="0">
                <a:solidFill>
                  <a:srgbClr val="002060"/>
                </a:solidFill>
                <a:cs typeface="Times New Roman" pitchFamily="18" charset="0"/>
              </a:rPr>
              <a:t>Ardublock</a:t>
            </a: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377825"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21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2781300"/>
            <a:ext cx="6596063" cy="3436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Ελεγχος</a:t>
            </a:r>
            <a:r>
              <a:rPr lang="en-US" altLang="el-GR" sz="24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της απόστασης με τον αισθητήρα απόστασης </a:t>
            </a:r>
            <a:r>
              <a:rPr lang="en-US" altLang="el-GR" sz="2400" b="1" smtClean="0">
                <a:solidFill>
                  <a:srgbClr val="002060"/>
                </a:solidFill>
                <a:latin typeface="Times New Roman" panose="02020603050405020304" pitchFamily="18" charset="0"/>
                <a:cs typeface="Times New Roman" panose="02020603050405020304" pitchFamily="18" charset="0"/>
              </a:rPr>
              <a:t/>
            </a:r>
            <a:br>
              <a:rPr lang="en-US"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fontScale="850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600" dirty="0" smtClean="0"/>
              <a:t>Από </a:t>
            </a:r>
          </a:p>
          <a:p>
            <a:pPr>
              <a:defRPr/>
            </a:pPr>
            <a:r>
              <a:rPr lang="el-GR" sz="1600" dirty="0" smtClean="0"/>
              <a:t>Συγγραφείς</a:t>
            </a:r>
            <a:r>
              <a:rPr lang="el-GR" sz="1600" dirty="0"/>
              <a:t>: Κ. Καλοβρέκτης   </a:t>
            </a:r>
            <a:r>
              <a:rPr lang="el-GR" sz="1600" dirty="0" err="1"/>
              <a:t>Απ</a:t>
            </a:r>
            <a:r>
              <a:rPr lang="el-GR" sz="1600" dirty="0"/>
              <a:t>. Ξενάκης   Σ. Ψυχάρης  Γ. Σταμούλης. Τίτλος Συγγράμματος: Εκπαιδευτική Τεχνολογία, Αναπτυξιακές Πλατφόρμες Ρομποτικής και </a:t>
            </a:r>
            <a:r>
              <a:rPr lang="el-GR" sz="1600" dirty="0" err="1"/>
              <a:t>IoT</a:t>
            </a:r>
            <a:r>
              <a:rPr lang="el-GR" sz="1600" dirty="0"/>
              <a:t>. </a:t>
            </a:r>
            <a:r>
              <a:rPr lang="el-GR" sz="1600" b="1" dirty="0"/>
              <a:t>Κωδικός Βιβλίου στον </a:t>
            </a:r>
            <a:r>
              <a:rPr lang="el-GR" sz="1600" b="1" dirty="0" err="1"/>
              <a:t>Εύδοξο</a:t>
            </a:r>
            <a:r>
              <a:rPr lang="el-GR" sz="1600" b="1" dirty="0"/>
              <a:t>: 77115672</a:t>
            </a:r>
            <a:r>
              <a:rPr lang="el-GR" sz="1600" dirty="0"/>
              <a:t>. Έκδοση: 1η/2020. ISBN: 978-960-418-828-4.   ΕΚΔΟΣΕΙΣ Α. ΤΖΙΟΛΑ &amp; ΥΙΟΙ Α.Ε.</a:t>
            </a:r>
            <a:endParaRPr lang="en-GB" sz="1600" b="1" dirty="0">
              <a:solidFill>
                <a:srgbClr val="002060"/>
              </a:solidFill>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a:p>
            <a:pPr>
              <a:defRPr/>
            </a:pPr>
            <a:endParaRPr lang="el-GR" sz="1600" b="1" dirty="0" smtClean="0">
              <a:solidFill>
                <a:srgbClr val="002060"/>
              </a:solidFill>
              <a:cs typeface="Times New Roman" pitchFamily="18" charset="0"/>
            </a:endParaRPr>
          </a:p>
          <a:p>
            <a:pPr>
              <a:defRPr/>
            </a:pPr>
            <a:endParaRPr lang="el-GR" sz="1600" b="1" dirty="0">
              <a:solidFill>
                <a:srgbClr val="002060"/>
              </a:solidFill>
              <a:cs typeface="Times New Roman" pitchFamily="18" charset="0"/>
            </a:endParaRPr>
          </a:p>
          <a:p>
            <a:pPr>
              <a:defRPr/>
            </a:pPr>
            <a:endParaRPr lang="el-GR" sz="1600" b="1" dirty="0" smtClean="0">
              <a:solidFill>
                <a:srgbClr val="002060"/>
              </a:solidFill>
              <a:cs typeface="Times New Roman" pitchFamily="18" charset="0"/>
            </a:endParaRPr>
          </a:p>
          <a:p>
            <a:pPr>
              <a:defRPr/>
            </a:pPr>
            <a:r>
              <a:rPr lang="el-GR" sz="1600" b="1" dirty="0" smtClean="0">
                <a:solidFill>
                  <a:srgbClr val="002060"/>
                </a:solidFill>
                <a:cs typeface="Times New Roman" pitchFamily="18" charset="0"/>
              </a:rPr>
              <a:t>Μελέτη </a:t>
            </a:r>
            <a:r>
              <a:rPr lang="el-GR" sz="1600" b="1" dirty="0">
                <a:solidFill>
                  <a:srgbClr val="002060"/>
                </a:solidFill>
                <a:cs typeface="Times New Roman" pitchFamily="18" charset="0"/>
              </a:rPr>
              <a:t>των παραγράφων </a:t>
            </a:r>
            <a:r>
              <a:rPr lang="el-GR" sz="1600" b="1" dirty="0" smtClean="0">
                <a:solidFill>
                  <a:srgbClr val="002060"/>
                </a:solidFill>
                <a:cs typeface="Times New Roman" pitchFamily="18" charset="0"/>
              </a:rPr>
              <a:t>1.9.</a:t>
            </a:r>
            <a:r>
              <a:rPr lang="en-US" sz="1600" b="1" dirty="0" smtClean="0">
                <a:solidFill>
                  <a:srgbClr val="002060"/>
                </a:solidFill>
                <a:cs typeface="Times New Roman" pitchFamily="18" charset="0"/>
              </a:rPr>
              <a:t>1</a:t>
            </a:r>
            <a:r>
              <a:rPr lang="el-GR" sz="1600" b="1" dirty="0" smtClean="0">
                <a:solidFill>
                  <a:srgbClr val="002060"/>
                </a:solidFill>
                <a:cs typeface="Times New Roman" pitchFamily="18" charset="0"/>
              </a:rPr>
              <a:t>έως και  </a:t>
            </a:r>
            <a:r>
              <a:rPr lang="el-GR" sz="1600" b="1" dirty="0">
                <a:solidFill>
                  <a:srgbClr val="002060"/>
                </a:solidFill>
                <a:cs typeface="Times New Roman" pitchFamily="18" charset="0"/>
              </a:rPr>
              <a:t>και 1.9.4  του προτεινόμενου εγχειριδίου </a:t>
            </a:r>
          </a:p>
          <a:p>
            <a:pPr>
              <a:defRPr/>
            </a:pPr>
            <a:endParaRPr lang="el-GR" sz="1600" b="1" dirty="0">
              <a:solidFill>
                <a:srgbClr val="002060"/>
              </a:solidFill>
              <a:cs typeface="Times New Roman" pitchFamily="18" charset="0"/>
            </a:endParaRPr>
          </a:p>
          <a:p>
            <a:pPr>
              <a:defRPr/>
            </a:pPr>
            <a:r>
              <a:rPr lang="el-GR" sz="1600" b="1" dirty="0" smtClean="0">
                <a:solidFill>
                  <a:srgbClr val="002060"/>
                </a:solidFill>
                <a:cs typeface="Times New Roman" pitchFamily="18" charset="0"/>
              </a:rPr>
              <a:t>Σελίδα 128</a:t>
            </a:r>
          </a:p>
          <a:p>
            <a:pPr>
              <a:defRPr/>
            </a:pPr>
            <a:r>
              <a:rPr lang="el-GR" sz="1600" b="1" dirty="0" smtClean="0">
                <a:solidFill>
                  <a:srgbClr val="002060"/>
                </a:solidFill>
                <a:cs typeface="Times New Roman" pitchFamily="18" charset="0"/>
              </a:rPr>
              <a:t>Παράγραφος 9.13 </a:t>
            </a:r>
          </a:p>
          <a:p>
            <a:pPr>
              <a:defRPr/>
            </a:pPr>
            <a:r>
              <a:rPr lang="el-GR" sz="1600" b="1" dirty="0" smtClean="0">
                <a:solidFill>
                  <a:srgbClr val="002060"/>
                </a:solidFill>
                <a:cs typeface="Times New Roman" pitchFamily="18" charset="0"/>
              </a:rPr>
              <a:t>Παράγραφος 9.20</a:t>
            </a:r>
          </a:p>
          <a:p>
            <a:pPr>
              <a:defRPr/>
            </a:pPr>
            <a:endParaRPr lang="el-GR" sz="1600" b="1" dirty="0">
              <a:solidFill>
                <a:srgbClr val="002060"/>
              </a:solidFill>
              <a:cs typeface="Times New Roman" pitchFamily="18" charset="0"/>
            </a:endParaRPr>
          </a:p>
          <a:p>
            <a:pPr>
              <a:defRPr/>
            </a:pPr>
            <a:r>
              <a:rPr lang="en-US" sz="1600" b="1" dirty="0">
                <a:solidFill>
                  <a:srgbClr val="002060"/>
                </a:solidFill>
                <a:cs typeface="Times New Roman" pitchFamily="18" charset="0"/>
              </a:rPr>
              <a:t> </a:t>
            </a: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25413" y="746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87425" y="13509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93190" name="object 6"/>
          <p:cNvSpPr>
            <a:spLocks noChangeArrowheads="1"/>
          </p:cNvSpPr>
          <p:nvPr/>
        </p:nvSpPr>
        <p:spPr bwMode="auto">
          <a:xfrm>
            <a:off x="125413" y="135096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br>
              <a:rPr lang="en-US"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 </a:t>
            </a:r>
            <a:endParaRPr lang="en-GB" altLang="el-GR" sz="18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fontScale="850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800" b="1" dirty="0">
                <a:solidFill>
                  <a:srgbClr val="FF0000"/>
                </a:solidFill>
                <a:latin typeface="Times New Roman" pitchFamily="18" charset="0"/>
                <a:cs typeface="Times New Roman" pitchFamily="18" charset="0"/>
              </a:rPr>
              <a:t>Και ένα πραγματικό πρόβλημα</a:t>
            </a:r>
          </a:p>
          <a:p>
            <a:pPr>
              <a:defRPr/>
            </a:pPr>
            <a:endParaRPr lang="el-GR" sz="1800" b="1" dirty="0">
              <a:solidFill>
                <a:srgbClr val="FF0000"/>
              </a:solidFill>
              <a:latin typeface="Times New Roman" pitchFamily="18" charset="0"/>
              <a:cs typeface="Times New Roman" pitchFamily="18" charset="0"/>
            </a:endParaRPr>
          </a:p>
          <a:p>
            <a:pPr algn="l">
              <a:defRPr/>
            </a:pPr>
            <a:r>
              <a:rPr lang="el-GR" sz="1900" b="1" dirty="0">
                <a:solidFill>
                  <a:srgbClr val="002060"/>
                </a:solidFill>
                <a:latin typeface="Times New Roman" panose="02020603050405020304" pitchFamily="18" charset="0"/>
                <a:cs typeface="Times New Roman" panose="02020603050405020304" pitchFamily="18" charset="0"/>
              </a:rPr>
              <a:t>Προστατεύω τον αγαπημένο μου Πίνακα στο Μουσείο του Λούβρου  </a:t>
            </a:r>
          </a:p>
          <a:p>
            <a:pPr algn="l">
              <a:defRPr/>
            </a:pPr>
            <a:r>
              <a:rPr lang="el-GR" sz="1900" b="1" dirty="0">
                <a:solidFill>
                  <a:srgbClr val="002060"/>
                </a:solidFill>
                <a:latin typeface="Times New Roman" panose="02020603050405020304" pitchFamily="18" charset="0"/>
                <a:cs typeface="Times New Roman" panose="02020603050405020304" pitchFamily="18" charset="0"/>
              </a:rPr>
              <a:t>με βάση το πλαίσιο του σχεδιασμού που προτείνει το Massachusetts Department of Education, (2006) περιλαμβάνει οκτώ φάσεις, τις εξής : </a:t>
            </a:r>
          </a:p>
          <a:p>
            <a:pPr algn="l">
              <a:defRPr/>
            </a:pPr>
            <a:endParaRPr lang="el-GR" sz="1900" b="1" dirty="0">
              <a:solidFill>
                <a:srgbClr val="002060"/>
              </a:solidFill>
              <a:latin typeface="Times New Roman" panose="02020603050405020304" pitchFamily="18" charset="0"/>
              <a:cs typeface="Times New Roman" panose="02020603050405020304" pitchFamily="18" charset="0"/>
            </a:endParaRPr>
          </a:p>
          <a:p>
            <a:pPr algn="l">
              <a:defRPr/>
            </a:pPr>
            <a:r>
              <a:rPr lang="el-GR" sz="1900" b="1" dirty="0">
                <a:solidFill>
                  <a:srgbClr val="002060"/>
                </a:solidFill>
                <a:latin typeface="Times New Roman" panose="02020603050405020304" pitchFamily="18" charset="0"/>
                <a:cs typeface="Times New Roman" panose="02020603050405020304" pitchFamily="18" charset="0"/>
              </a:rPr>
              <a:t>1. Προσδιορισμός ανάγκης ή προβλήματος </a:t>
            </a:r>
          </a:p>
          <a:p>
            <a:pPr algn="l">
              <a:defRPr/>
            </a:pPr>
            <a:r>
              <a:rPr lang="el-GR" sz="1900" b="1" dirty="0">
                <a:solidFill>
                  <a:srgbClr val="002060"/>
                </a:solidFill>
                <a:latin typeface="Times New Roman" panose="02020603050405020304" pitchFamily="18" charset="0"/>
                <a:cs typeface="Times New Roman" panose="02020603050405020304" pitchFamily="18" charset="0"/>
              </a:rPr>
              <a:t>2. Έρευνα της ανάγκης ή του προβλήματος </a:t>
            </a:r>
          </a:p>
          <a:p>
            <a:pPr algn="l">
              <a:defRPr/>
            </a:pPr>
            <a:r>
              <a:rPr lang="el-GR" sz="1900" b="1" dirty="0">
                <a:solidFill>
                  <a:srgbClr val="002060"/>
                </a:solidFill>
                <a:latin typeface="Times New Roman" panose="02020603050405020304" pitchFamily="18" charset="0"/>
                <a:cs typeface="Times New Roman" panose="02020603050405020304" pitchFamily="18" charset="0"/>
              </a:rPr>
              <a:t>3. Ανάπτυξη πιθανών λύσεων </a:t>
            </a:r>
          </a:p>
          <a:p>
            <a:pPr algn="l">
              <a:defRPr/>
            </a:pPr>
            <a:r>
              <a:rPr lang="el-GR" sz="1900" b="1" dirty="0">
                <a:solidFill>
                  <a:srgbClr val="002060"/>
                </a:solidFill>
                <a:latin typeface="Times New Roman" panose="02020603050405020304" pitchFamily="18" charset="0"/>
                <a:cs typeface="Times New Roman" panose="02020603050405020304" pitchFamily="18" charset="0"/>
              </a:rPr>
              <a:t>4. Επιλογή της βέλτιστης πιθανής λύσης </a:t>
            </a:r>
          </a:p>
          <a:p>
            <a:pPr algn="l">
              <a:defRPr/>
            </a:pPr>
            <a:r>
              <a:rPr lang="el-GR" sz="1900" b="1" dirty="0">
                <a:solidFill>
                  <a:srgbClr val="002060"/>
                </a:solidFill>
                <a:latin typeface="Times New Roman" panose="02020603050405020304" pitchFamily="18" charset="0"/>
                <a:cs typeface="Times New Roman" panose="02020603050405020304" pitchFamily="18" charset="0"/>
              </a:rPr>
              <a:t>5. Κατασκευή πρωτοτύπου </a:t>
            </a:r>
          </a:p>
          <a:p>
            <a:pPr algn="l">
              <a:defRPr/>
            </a:pPr>
            <a:r>
              <a:rPr lang="el-GR" sz="1900" b="1" dirty="0">
                <a:solidFill>
                  <a:srgbClr val="002060"/>
                </a:solidFill>
                <a:latin typeface="Times New Roman" panose="02020603050405020304" pitchFamily="18" charset="0"/>
                <a:cs typeface="Times New Roman" panose="02020603050405020304" pitchFamily="18" charset="0"/>
              </a:rPr>
              <a:t>6. Έλεγχος και αξιολόγηση της λύσης </a:t>
            </a:r>
          </a:p>
          <a:p>
            <a:pPr algn="l">
              <a:defRPr/>
            </a:pPr>
            <a:r>
              <a:rPr lang="el-GR" sz="1900" b="1" dirty="0">
                <a:solidFill>
                  <a:srgbClr val="002060"/>
                </a:solidFill>
                <a:latin typeface="Times New Roman" panose="02020603050405020304" pitchFamily="18" charset="0"/>
                <a:cs typeface="Times New Roman" panose="02020603050405020304" pitchFamily="18" charset="0"/>
              </a:rPr>
              <a:t>7. Επικοινωνία της λύσης </a:t>
            </a:r>
          </a:p>
          <a:p>
            <a:pPr algn="l">
              <a:defRPr/>
            </a:pPr>
            <a:r>
              <a:rPr lang="el-GR" sz="1900" b="1" dirty="0">
                <a:solidFill>
                  <a:srgbClr val="002060"/>
                </a:solidFill>
                <a:latin typeface="Times New Roman" panose="02020603050405020304" pitchFamily="18" charset="0"/>
                <a:cs typeface="Times New Roman" panose="02020603050405020304" pitchFamily="18" charset="0"/>
              </a:rPr>
              <a:t>8. Επανασχεδιασμός </a:t>
            </a:r>
          </a:p>
        </p:txBody>
      </p:sp>
      <p:sp>
        <p:nvSpPr>
          <p:cNvPr id="4" name="Rectangle 4"/>
          <p:cNvSpPr/>
          <p:nvPr/>
        </p:nvSpPr>
        <p:spPr>
          <a:xfrm>
            <a:off x="146050" y="19050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94214" name="object 6"/>
          <p:cNvSpPr>
            <a:spLocks noChangeArrowheads="1"/>
          </p:cNvSpPr>
          <p:nvPr/>
        </p:nvSpPr>
        <p:spPr bwMode="auto">
          <a:xfrm>
            <a:off x="146050" y="1465263"/>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800" b="1" dirty="0">
                <a:solidFill>
                  <a:srgbClr val="FF0000"/>
                </a:solidFill>
                <a:latin typeface="Times New Roman" pitchFamily="18" charset="0"/>
                <a:cs typeface="Times New Roman" pitchFamily="18" charset="0"/>
              </a:rPr>
              <a:t>Και ένα πραγματικό πρόβλημα</a:t>
            </a:r>
          </a:p>
          <a:p>
            <a:pPr>
              <a:defRPr/>
            </a:pPr>
            <a:endParaRPr lang="el-GR" sz="1800" b="1" dirty="0">
              <a:solidFill>
                <a:srgbClr val="002060"/>
              </a:solidFill>
              <a:latin typeface="Times New Roman" pitchFamily="18" charset="0"/>
              <a:cs typeface="Times New Roman" pitchFamily="18" charset="0"/>
            </a:endParaRPr>
          </a:p>
          <a:p>
            <a:pPr algn="l">
              <a:defRPr/>
            </a:pPr>
            <a:r>
              <a:rPr lang="el-GR" sz="1900" b="1" dirty="0">
                <a:solidFill>
                  <a:srgbClr val="002060"/>
                </a:solidFill>
                <a:latin typeface="Times New Roman" panose="02020603050405020304" pitchFamily="18" charset="0"/>
                <a:cs typeface="Times New Roman" panose="02020603050405020304" pitchFamily="18" charset="0"/>
              </a:rPr>
              <a:t>Προστατεύω τον αγαπημένο μου Πίνακα στο Μουσείο του Λούβρου   </a:t>
            </a:r>
          </a:p>
        </p:txBody>
      </p:sp>
      <p:sp>
        <p:nvSpPr>
          <p:cNvPr id="4" name="Rectangle 4"/>
          <p:cNvSpPr/>
          <p:nvPr/>
        </p:nvSpPr>
        <p:spPr>
          <a:xfrm>
            <a:off x="77788"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52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4400" y="3716338"/>
            <a:ext cx="27241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5239" name="object 6"/>
          <p:cNvSpPr>
            <a:spLocks noChangeArrowheads="1"/>
          </p:cNvSpPr>
          <p:nvPr/>
        </p:nvSpPr>
        <p:spPr bwMode="auto">
          <a:xfrm>
            <a:off x="77788" y="15001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800" b="1" dirty="0">
                <a:solidFill>
                  <a:srgbClr val="002060"/>
                </a:solidFill>
                <a:latin typeface="Times New Roman" pitchFamily="18" charset="0"/>
                <a:cs typeface="Times New Roman" pitchFamily="18" charset="0"/>
              </a:rPr>
              <a:t>Και ένα πραγματικό πρόβλημα</a:t>
            </a:r>
          </a:p>
          <a:p>
            <a:pPr>
              <a:defRPr/>
            </a:pPr>
            <a:endParaRPr lang="el-GR" sz="1800" b="1" dirty="0">
              <a:solidFill>
                <a:srgbClr val="002060"/>
              </a:solidFill>
              <a:latin typeface="Times New Roman" pitchFamily="18" charset="0"/>
              <a:cs typeface="Times New Roman" pitchFamily="18" charset="0"/>
            </a:endParaRPr>
          </a:p>
          <a:p>
            <a:pPr algn="l">
              <a:defRPr/>
            </a:pPr>
            <a:r>
              <a:rPr lang="el-GR" sz="1900" b="1" dirty="0">
                <a:solidFill>
                  <a:srgbClr val="002060"/>
                </a:solidFill>
                <a:latin typeface="Times New Roman" panose="02020603050405020304" pitchFamily="18" charset="0"/>
                <a:cs typeface="Times New Roman" panose="02020603050405020304" pitchFamily="18" charset="0"/>
              </a:rPr>
              <a:t>Προστατεύω τον αγαπημένο μου Πίνακα στο Μουσείο του Λούβρου   </a:t>
            </a:r>
          </a:p>
        </p:txBody>
      </p:sp>
      <p:sp>
        <p:nvSpPr>
          <p:cNvPr id="4" name="Rectangle 4"/>
          <p:cNvSpPr/>
          <p:nvPr/>
        </p:nvSpPr>
        <p:spPr>
          <a:xfrm>
            <a:off x="244475"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62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500" y="3644900"/>
            <a:ext cx="340995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6263" name="object 6"/>
          <p:cNvSpPr>
            <a:spLocks noChangeArrowheads="1"/>
          </p:cNvSpPr>
          <p:nvPr/>
        </p:nvSpPr>
        <p:spPr bwMode="auto">
          <a:xfrm>
            <a:off x="77788" y="1465263"/>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fontScale="925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1800" b="1" dirty="0">
                <a:solidFill>
                  <a:srgbClr val="002060"/>
                </a:solidFill>
                <a:latin typeface="Times New Roman" pitchFamily="18" charset="0"/>
                <a:cs typeface="Times New Roman" pitchFamily="18" charset="0"/>
              </a:rPr>
              <a:t>Και ένα πραγματικό πρόβλημα</a:t>
            </a:r>
          </a:p>
          <a:p>
            <a:pPr>
              <a:defRPr/>
            </a:pPr>
            <a:endParaRPr lang="el-GR" sz="1800" b="1" dirty="0">
              <a:solidFill>
                <a:srgbClr val="002060"/>
              </a:solidFill>
              <a:latin typeface="Times New Roman" pitchFamily="18" charset="0"/>
              <a:cs typeface="Times New Roman" pitchFamily="18" charset="0"/>
            </a:endParaRPr>
          </a:p>
          <a:p>
            <a:pPr>
              <a:defRPr/>
            </a:pPr>
            <a:r>
              <a:rPr lang="el-GR" sz="1900" b="1" dirty="0">
                <a:solidFill>
                  <a:srgbClr val="002060"/>
                </a:solidFill>
                <a:latin typeface="Times New Roman" panose="02020603050405020304" pitchFamily="18" charset="0"/>
                <a:cs typeface="Times New Roman" panose="02020603050405020304" pitchFamily="18" charset="0"/>
              </a:rPr>
              <a:t>Προστατεύω τον αγαπημένο μου Πίνακα στο Μουσείο του Λούβρου </a:t>
            </a:r>
          </a:p>
          <a:p>
            <a:pPr>
              <a:defRPr/>
            </a:pPr>
            <a:r>
              <a:rPr lang="el-GR" sz="2000" b="1" dirty="0"/>
              <a:t>1ο βήμα : </a:t>
            </a:r>
            <a:r>
              <a:rPr lang="el-GR" sz="2000" dirty="0"/>
              <a:t>	</a:t>
            </a:r>
          </a:p>
          <a:p>
            <a:pPr>
              <a:defRPr/>
            </a:pPr>
            <a:r>
              <a:rPr lang="el-GR" sz="2000" dirty="0"/>
              <a:t>Υπολογίζουμε τη γωνία 	</a:t>
            </a:r>
          </a:p>
          <a:p>
            <a:pPr>
              <a:defRPr/>
            </a:pPr>
            <a:r>
              <a:rPr lang="el-GR" sz="2000" b="1" dirty="0"/>
              <a:t>2ο βήμα: </a:t>
            </a:r>
            <a:r>
              <a:rPr lang="el-GR" sz="2000" dirty="0"/>
              <a:t>	</a:t>
            </a:r>
          </a:p>
          <a:p>
            <a:pPr>
              <a:defRPr/>
            </a:pPr>
            <a:r>
              <a:rPr lang="el-GR" sz="2000" dirty="0"/>
              <a:t>Σχηματίζουμε διαδοχικά ν επίκεντρες γωνίες ω, οι οποίες χωρίζουν τον κύκλο σε ν ίσα τόξα. 	</a:t>
            </a:r>
          </a:p>
          <a:p>
            <a:pPr>
              <a:defRPr/>
            </a:pPr>
            <a:r>
              <a:rPr lang="el-GR" sz="2000" b="1" dirty="0"/>
              <a:t>3ο βήμα: </a:t>
            </a:r>
            <a:r>
              <a:rPr lang="el-GR" sz="2000" dirty="0"/>
              <a:t>	</a:t>
            </a:r>
          </a:p>
          <a:p>
            <a:pPr>
              <a:defRPr/>
            </a:pPr>
            <a:r>
              <a:rPr lang="el-GR" sz="2000" dirty="0"/>
              <a:t>Ενώνουμε με διαδοχικά ευθύγραμμα τμήματα τα άκρα των τόξων. 	</a:t>
            </a:r>
          </a:p>
          <a:p>
            <a:pPr algn="l">
              <a:defRPr/>
            </a:pPr>
            <a:r>
              <a:rPr lang="el-GR" sz="1900" b="1" dirty="0">
                <a:solidFill>
                  <a:srgbClr val="002060"/>
                </a:solidFill>
                <a:latin typeface="Times New Roman" pitchFamily="18" charset="0"/>
                <a:cs typeface="Times New Roman" pitchFamily="18" charset="0"/>
              </a:rPr>
              <a:t>  </a:t>
            </a:r>
          </a:p>
        </p:txBody>
      </p:sp>
      <p:sp>
        <p:nvSpPr>
          <p:cNvPr id="4" name="Rectangle 4"/>
          <p:cNvSpPr/>
          <p:nvPr/>
        </p:nvSpPr>
        <p:spPr>
          <a:xfrm>
            <a:off x="244475"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972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4797425"/>
            <a:ext cx="6276975" cy="2557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7287" name="object 6"/>
          <p:cNvSpPr>
            <a:spLocks noChangeArrowheads="1"/>
          </p:cNvSpPr>
          <p:nvPr/>
        </p:nvSpPr>
        <p:spPr bwMode="auto">
          <a:xfrm>
            <a:off x="146050" y="1465263"/>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ctrTitle"/>
          </p:nvPr>
        </p:nvSpPr>
        <p:spPr>
          <a:xfrm>
            <a:off x="1000125" y="481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lnSpcReduction="1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hlinkClick r:id="rId2"/>
              </a:rPr>
              <a:t>https://microbit.org/code/</a:t>
            </a:r>
            <a:endParaRPr lang="en-US" sz="1500" dirty="0">
              <a:latin typeface="Times New Roman" pitchFamily="18" charset="0"/>
              <a:cs typeface="Times New Roman" pitchFamily="18" charset="0"/>
            </a:endParaRPr>
          </a:p>
          <a:p>
            <a:pPr marL="457200" indent="-457200">
              <a:defRPr/>
            </a:pPr>
            <a:endParaRPr lang="en-US" sz="1500" b="1" dirty="0">
              <a:solidFill>
                <a:srgbClr val="000099"/>
              </a:solidFill>
              <a:latin typeface="Times New Roman" pitchFamily="18" charset="0"/>
              <a:cs typeface="Times New Roman" pitchFamily="18" charset="0"/>
            </a:endParaRPr>
          </a:p>
          <a:p>
            <a:pPr marL="457200" indent="-457200">
              <a:defRPr/>
            </a:pPr>
            <a:r>
              <a:rPr lang="el-GR" sz="1500" b="1" dirty="0">
                <a:solidFill>
                  <a:srgbClr val="000099"/>
                </a:solidFill>
                <a:latin typeface="Times New Roman" pitchFamily="18" charset="0"/>
                <a:cs typeface="Times New Roman" pitchFamily="18" charset="0"/>
              </a:rPr>
              <a:t> </a:t>
            </a:r>
          </a:p>
          <a:p>
            <a:pPr>
              <a:defRPr/>
            </a:pPr>
            <a:r>
              <a:rPr lang="en-US" sz="1500" dirty="0">
                <a:solidFill>
                  <a:srgbClr val="FF0000"/>
                </a:solidFill>
                <a:latin typeface="Times New Roman" pitchFamily="18" charset="0"/>
                <a:cs typeface="Times New Roman" pitchFamily="18" charset="0"/>
              </a:rPr>
              <a:t> </a:t>
            </a:r>
            <a:r>
              <a:rPr lang="en-US" sz="1500" dirty="0">
                <a:latin typeface="Times New Roman" pitchFamily="18" charset="0"/>
                <a:cs typeface="Times New Roman" pitchFamily="18" charset="0"/>
                <a:hlinkClick r:id="rId3"/>
              </a:rPr>
              <a:t>https://microbit.org/en/2017-03-07-javascript-block-resources/#lessons_a</a:t>
            </a:r>
            <a:endParaRPr lang="en-US" sz="1500" dirty="0">
              <a:latin typeface="Times New Roman" pitchFamily="18" charset="0"/>
              <a:cs typeface="Times New Roman" pitchFamily="18" charset="0"/>
            </a:endParaRPr>
          </a:p>
          <a:p>
            <a:pPr>
              <a:defRPr/>
            </a:pPr>
            <a:endParaRPr lang="en-US" sz="1500" dirty="0">
              <a:latin typeface="Times New Roman" pitchFamily="18" charset="0"/>
              <a:cs typeface="Times New Roman" pitchFamily="18" charset="0"/>
            </a:endParaRPr>
          </a:p>
          <a:p>
            <a:pPr>
              <a:defRPr/>
            </a:pPr>
            <a:r>
              <a:rPr lang="el-GR" sz="1500" dirty="0">
                <a:solidFill>
                  <a:srgbClr val="FF0000"/>
                </a:solidFill>
                <a:latin typeface="Times New Roman" pitchFamily="18" charset="0"/>
                <a:cs typeface="Times New Roman" pitchFamily="18" charset="0"/>
              </a:rPr>
              <a:t>Επίδειξη στην διδασκαλία </a:t>
            </a:r>
          </a:p>
          <a:p>
            <a:pPr>
              <a:defRPr/>
            </a:pPr>
            <a:r>
              <a:rPr lang="el-GR" sz="1500" dirty="0">
                <a:solidFill>
                  <a:srgbClr val="FF0000"/>
                </a:solidFill>
                <a:latin typeface="Times New Roman" pitchFamily="18" charset="0"/>
                <a:cs typeface="Times New Roman" pitchFamily="18" charset="0"/>
              </a:rPr>
              <a:t>Δημιουργία εφαρμογών </a:t>
            </a:r>
            <a:r>
              <a:rPr lang="en-US" sz="1500" dirty="0">
                <a:solidFill>
                  <a:srgbClr val="FF0000"/>
                </a:solidFill>
                <a:latin typeface="Times New Roman" pitchFamily="18" charset="0"/>
                <a:cs typeface="Times New Roman" pitchFamily="18" charset="0"/>
              </a:rPr>
              <a:t>online </a:t>
            </a:r>
          </a:p>
          <a:p>
            <a:pPr>
              <a:defRPr/>
            </a:pPr>
            <a:r>
              <a:rPr lang="en-US" sz="1600" dirty="0">
                <a:hlinkClick r:id="rId4"/>
              </a:rPr>
              <a:t>https://www.youtube.com/watch?v=byngcwjO51U&amp;feature=youtu.be</a:t>
            </a:r>
            <a:endParaRPr lang="en-US" sz="1600" dirty="0"/>
          </a:p>
          <a:p>
            <a:pPr>
              <a:defRPr/>
            </a:pPr>
            <a:endParaRPr lang="en-US" sz="1500" dirty="0">
              <a:latin typeface="Times New Roman" pitchFamily="18" charset="0"/>
              <a:cs typeface="Times New Roman" pitchFamily="18" charset="0"/>
            </a:endParaRPr>
          </a:p>
          <a:p>
            <a:pPr>
              <a:defRPr/>
            </a:pPr>
            <a:r>
              <a:rPr lang="en-US" sz="1500" dirty="0">
                <a:latin typeface="Times New Roman" pitchFamily="18" charset="0"/>
                <a:cs typeface="Times New Roman" pitchFamily="18" charset="0"/>
                <a:hlinkClick r:id="rId5"/>
              </a:rPr>
              <a:t>https://makecode.microbit.org/#editor</a:t>
            </a:r>
            <a:endParaRPr lang="en-US" sz="1500" dirty="0">
              <a:latin typeface="Times New Roman" pitchFamily="18" charset="0"/>
              <a:cs typeface="Times New Roman" pitchFamily="18" charset="0"/>
            </a:endParaRPr>
          </a:p>
          <a:p>
            <a:pPr>
              <a:defRPr/>
            </a:pPr>
            <a:endParaRPr lang="en-US" sz="1500" dirty="0">
              <a:latin typeface="Times New Roman" pitchFamily="18" charset="0"/>
              <a:cs typeface="Times New Roman" pitchFamily="18" charset="0"/>
            </a:endParaRPr>
          </a:p>
          <a:p>
            <a:pPr>
              <a:defRPr/>
            </a:pPr>
            <a:r>
              <a:rPr lang="el-GR" sz="1500" b="1" dirty="0" smtClean="0">
                <a:solidFill>
                  <a:srgbClr val="002060"/>
                </a:solidFill>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44475" y="2270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854075" y="1827213"/>
            <a:ext cx="763270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98310" name="object 6"/>
          <p:cNvSpPr>
            <a:spLocks noChangeArrowheads="1"/>
          </p:cNvSpPr>
          <p:nvPr/>
        </p:nvSpPr>
        <p:spPr bwMode="auto">
          <a:xfrm>
            <a:off x="98425" y="1500188"/>
            <a:ext cx="755650" cy="14446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lnSpcReduction="1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hlinkClick r:id="rId2"/>
              </a:rPr>
              <a:t>https://microbit.org/code/</a:t>
            </a:r>
            <a:endParaRPr lang="en-US" sz="1500" dirty="0">
              <a:latin typeface="Times New Roman" pitchFamily="18" charset="0"/>
              <a:cs typeface="Times New Roman" pitchFamily="18" charset="0"/>
            </a:endParaRPr>
          </a:p>
          <a:p>
            <a:pPr marL="457200" indent="-457200">
              <a:defRPr/>
            </a:pPr>
            <a:endParaRPr lang="en-US" sz="1500" b="1" dirty="0">
              <a:solidFill>
                <a:srgbClr val="000099"/>
              </a:solidFill>
              <a:latin typeface="Times New Roman" pitchFamily="18" charset="0"/>
              <a:cs typeface="Times New Roman" pitchFamily="18" charset="0"/>
            </a:endParaRPr>
          </a:p>
          <a:p>
            <a:pPr marL="457200" indent="-457200">
              <a:defRPr/>
            </a:pPr>
            <a:r>
              <a:rPr lang="el-GR" sz="1500" b="1" dirty="0">
                <a:solidFill>
                  <a:srgbClr val="000099"/>
                </a:solidFill>
                <a:latin typeface="Times New Roman" pitchFamily="18" charset="0"/>
                <a:cs typeface="Times New Roman" pitchFamily="18" charset="0"/>
              </a:rPr>
              <a:t> </a:t>
            </a:r>
          </a:p>
          <a:p>
            <a:pPr>
              <a:defRPr/>
            </a:pPr>
            <a:r>
              <a:rPr lang="en-US" sz="1500" dirty="0">
                <a:solidFill>
                  <a:srgbClr val="FF0000"/>
                </a:solidFill>
                <a:latin typeface="Times New Roman" pitchFamily="18" charset="0"/>
                <a:cs typeface="Times New Roman" pitchFamily="18" charset="0"/>
              </a:rPr>
              <a:t> </a:t>
            </a:r>
            <a:r>
              <a:rPr lang="en-US" sz="1500" dirty="0">
                <a:latin typeface="Times New Roman" pitchFamily="18" charset="0"/>
                <a:cs typeface="Times New Roman" pitchFamily="18" charset="0"/>
                <a:hlinkClick r:id="rId3"/>
              </a:rPr>
              <a:t>https://microbit.org/en/2017-03-07-javascript-block-resources/#lessons_a</a:t>
            </a:r>
            <a:endParaRPr lang="en-US" sz="1500" dirty="0">
              <a:latin typeface="Times New Roman" pitchFamily="18" charset="0"/>
              <a:cs typeface="Times New Roman" pitchFamily="18" charset="0"/>
            </a:endParaRPr>
          </a:p>
          <a:p>
            <a:pPr>
              <a:defRPr/>
            </a:pPr>
            <a:endParaRPr lang="en-US" sz="1500" dirty="0">
              <a:latin typeface="Times New Roman" pitchFamily="18" charset="0"/>
              <a:cs typeface="Times New Roman" pitchFamily="18" charset="0"/>
            </a:endParaRPr>
          </a:p>
          <a:p>
            <a:pPr>
              <a:defRPr/>
            </a:pPr>
            <a:r>
              <a:rPr lang="el-GR" sz="1500" dirty="0">
                <a:solidFill>
                  <a:srgbClr val="FF0000"/>
                </a:solidFill>
                <a:latin typeface="Times New Roman" pitchFamily="18" charset="0"/>
                <a:cs typeface="Times New Roman" pitchFamily="18" charset="0"/>
              </a:rPr>
              <a:t>Επίδειξη στην διδασκαλία </a:t>
            </a:r>
          </a:p>
          <a:p>
            <a:pPr>
              <a:defRPr/>
            </a:pPr>
            <a:r>
              <a:rPr lang="el-GR" sz="1500" dirty="0">
                <a:solidFill>
                  <a:srgbClr val="FF0000"/>
                </a:solidFill>
                <a:latin typeface="Times New Roman" pitchFamily="18" charset="0"/>
                <a:cs typeface="Times New Roman" pitchFamily="18" charset="0"/>
              </a:rPr>
              <a:t>Δημιουργία εφαρμογών </a:t>
            </a:r>
            <a:r>
              <a:rPr lang="en-US" sz="1500" dirty="0">
                <a:solidFill>
                  <a:srgbClr val="FF0000"/>
                </a:solidFill>
                <a:latin typeface="Times New Roman" pitchFamily="18" charset="0"/>
                <a:cs typeface="Times New Roman" pitchFamily="18" charset="0"/>
              </a:rPr>
              <a:t>online </a:t>
            </a:r>
          </a:p>
          <a:p>
            <a:pPr>
              <a:defRPr/>
            </a:pPr>
            <a:r>
              <a:rPr lang="en-US" sz="1600" dirty="0">
                <a:hlinkClick r:id="rId4"/>
              </a:rPr>
              <a:t>https://www.youtube.com/watch?v=byngcwjO51U&amp;feature=youtu.be</a:t>
            </a:r>
            <a:endParaRPr lang="en-US" sz="1600" dirty="0"/>
          </a:p>
          <a:p>
            <a:pPr>
              <a:defRPr/>
            </a:pPr>
            <a:endParaRPr lang="en-US" sz="1500" dirty="0">
              <a:latin typeface="Times New Roman" pitchFamily="18" charset="0"/>
              <a:cs typeface="Times New Roman" pitchFamily="18" charset="0"/>
            </a:endParaRPr>
          </a:p>
          <a:p>
            <a:pPr>
              <a:defRPr/>
            </a:pPr>
            <a:r>
              <a:rPr lang="en-US" sz="1500" dirty="0">
                <a:latin typeface="Times New Roman" pitchFamily="18" charset="0"/>
                <a:cs typeface="Times New Roman" pitchFamily="18" charset="0"/>
                <a:hlinkClick r:id="rId5"/>
              </a:rPr>
              <a:t>https://makecode.microbit.org/#editor</a:t>
            </a:r>
            <a:endParaRPr lang="en-US" sz="1500" dirty="0">
              <a:latin typeface="Times New Roman" pitchFamily="18" charset="0"/>
              <a:cs typeface="Times New Roman" pitchFamily="18" charset="0"/>
            </a:endParaRPr>
          </a:p>
          <a:p>
            <a:pPr>
              <a:defRPr/>
            </a:pPr>
            <a:endParaRPr lang="en-US" sz="1500" dirty="0">
              <a:latin typeface="Times New Roman" pitchFamily="18" charset="0"/>
              <a:cs typeface="Times New Roman" pitchFamily="18" charset="0"/>
            </a:endParaRPr>
          </a:p>
          <a:p>
            <a:pPr>
              <a:defRPr/>
            </a:pPr>
            <a:r>
              <a:rPr lang="el-GR" sz="1500" b="1" dirty="0" smtClean="0">
                <a:solidFill>
                  <a:srgbClr val="002060"/>
                </a:solidFill>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22250" y="2270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99334" name="object 6"/>
          <p:cNvSpPr>
            <a:spLocks noChangeArrowheads="1"/>
          </p:cNvSpPr>
          <p:nvPr/>
        </p:nvSpPr>
        <p:spPr bwMode="auto">
          <a:xfrm>
            <a:off x="166688" y="1484313"/>
            <a:ext cx="755650" cy="2159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44475" y="19208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03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225" y="1644650"/>
            <a:ext cx="8064500" cy="452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0359" name="object 6"/>
          <p:cNvSpPr>
            <a:spLocks noChangeArrowheads="1"/>
          </p:cNvSpPr>
          <p:nvPr/>
        </p:nvSpPr>
        <p:spPr bwMode="auto">
          <a:xfrm>
            <a:off x="128588" y="15001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Το ψαλίδι που ανοιγοκλείνει</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50825"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138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38" y="2100263"/>
            <a:ext cx="977265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1383" name="object 6"/>
          <p:cNvSpPr>
            <a:spLocks noChangeArrowheads="1"/>
          </p:cNvSpPr>
          <p:nvPr/>
        </p:nvSpPr>
        <p:spPr bwMode="auto">
          <a:xfrm>
            <a:off x="125413" y="1452563"/>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bit-Love meter</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317500" y="1968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24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3" y="1989138"/>
            <a:ext cx="8027987" cy="466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07" name="object 6"/>
          <p:cNvSpPr>
            <a:spLocks noChangeArrowheads="1"/>
          </p:cNvSpPr>
          <p:nvPr/>
        </p:nvSpPr>
        <p:spPr bwMode="auto">
          <a:xfrm>
            <a:off x="122238" y="1497013"/>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Ο Σταυρός του φαρμακείου</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3203575" y="1500188"/>
            <a:ext cx="5248275"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47650" y="2206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34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165350"/>
            <a:ext cx="6769100" cy="409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63" y="2254250"/>
            <a:ext cx="2635250" cy="401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432" name="object 6"/>
          <p:cNvSpPr>
            <a:spLocks noChangeArrowheads="1"/>
          </p:cNvSpPr>
          <p:nvPr/>
        </p:nvSpPr>
        <p:spPr bwMode="auto">
          <a:xfrm>
            <a:off x="192088" y="1495425"/>
            <a:ext cx="755650" cy="215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bit-Servo </a:t>
            </a:r>
            <a:r>
              <a:rPr lang="el-GR" altLang="el-GR" sz="2000" b="1" smtClean="0">
                <a:solidFill>
                  <a:srgbClr val="002060"/>
                </a:solidFill>
                <a:latin typeface="Times New Roman" panose="02020603050405020304" pitchFamily="18" charset="0"/>
                <a:cs typeface="Times New Roman" panose="02020603050405020304" pitchFamily="18" charset="0"/>
              </a:rPr>
              <a:t>κινητήρας</a:t>
            </a:r>
            <a:r>
              <a:rPr lang="en-US" altLang="el-GR" sz="2000" b="1" smtClean="0">
                <a:solidFill>
                  <a:srgbClr val="002060"/>
                </a:solidFill>
                <a:latin typeface="Times New Roman" panose="02020603050405020304" pitchFamily="18" charset="0"/>
                <a:cs typeface="Times New Roman" panose="02020603050405020304" pitchFamily="18" charset="0"/>
              </a:rPr>
              <a:t> </a:t>
            </a:r>
            <a:r>
              <a:rPr lang="el-GR" altLang="el-GR" sz="20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06375" y="2222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1969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 name="Subtitle 1"/>
          <p:cNvSpPr>
            <a:spLocks noGrp="1"/>
          </p:cNvSpPr>
          <p:nvPr>
            <p:ph type="subTitle" idx="1"/>
          </p:nvPr>
        </p:nvSpPr>
        <p:spPr/>
        <p:txBody>
          <a:bodyPr/>
          <a:lstStyle/>
          <a:p>
            <a:pPr>
              <a:defRPr/>
            </a:pPr>
            <a:endParaRPr lang="el-GR" dirty="0"/>
          </a:p>
        </p:txBody>
      </p:sp>
      <p:pic>
        <p:nvPicPr>
          <p:cNvPr id="1044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2060575"/>
            <a:ext cx="7983537"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455" name="object 6"/>
          <p:cNvSpPr>
            <a:spLocks noChangeArrowheads="1"/>
          </p:cNvSpPr>
          <p:nvPr/>
        </p:nvSpPr>
        <p:spPr bwMode="auto">
          <a:xfrm>
            <a:off x="152400" y="1196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bit-Servo </a:t>
            </a:r>
            <a:r>
              <a:rPr lang="el-GR" altLang="el-GR" sz="2000" b="1" smtClean="0">
                <a:solidFill>
                  <a:srgbClr val="002060"/>
                </a:solidFill>
                <a:latin typeface="Times New Roman" panose="02020603050405020304" pitchFamily="18" charset="0"/>
                <a:cs typeface="Times New Roman" panose="02020603050405020304" pitchFamily="18" charset="0"/>
              </a:rPr>
              <a:t>κινητήρας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06375" y="2222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1969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5477" name="Εικόνα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4437063"/>
            <a:ext cx="61245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ubtitle 1"/>
          <p:cNvSpPr>
            <a:spLocks noGrp="1"/>
          </p:cNvSpPr>
          <p:nvPr>
            <p:ph type="subTitle" idx="1"/>
          </p:nvPr>
        </p:nvSpPr>
        <p:spPr>
          <a:xfrm>
            <a:off x="1371600" y="3213100"/>
            <a:ext cx="6400800" cy="2425700"/>
          </a:xfrm>
        </p:spPr>
        <p:txBody>
          <a:bodyPr/>
          <a:lstStyle/>
          <a:p>
            <a:pPr>
              <a:defRPr/>
            </a:pPr>
            <a:endParaRPr lang="el-GR" dirty="0"/>
          </a:p>
        </p:txBody>
      </p:sp>
      <p:sp>
        <p:nvSpPr>
          <p:cNvPr id="105479" name="object 6"/>
          <p:cNvSpPr>
            <a:spLocks noChangeArrowheads="1"/>
          </p:cNvSpPr>
          <p:nvPr/>
        </p:nvSpPr>
        <p:spPr bwMode="auto">
          <a:xfrm>
            <a:off x="152400" y="1196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  Αισθητήρας Θερμοκρασίας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06375" y="2222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66788" y="1117600"/>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 name="Subtitle 1"/>
          <p:cNvSpPr>
            <a:spLocks noGrp="1"/>
          </p:cNvSpPr>
          <p:nvPr>
            <p:ph type="subTitle" idx="1"/>
          </p:nvPr>
        </p:nvSpPr>
        <p:spPr>
          <a:xfrm>
            <a:off x="787400" y="4581525"/>
            <a:ext cx="6400800" cy="1752600"/>
          </a:xfrm>
        </p:spPr>
        <p:txBody>
          <a:bodyPr/>
          <a:lstStyle/>
          <a:p>
            <a:pPr>
              <a:defRPr/>
            </a:pPr>
            <a:r>
              <a:rPr lang="en-US" dirty="0">
                <a:hlinkClick r:id="rId2"/>
              </a:rPr>
              <a:t>https://</a:t>
            </a:r>
            <a:r>
              <a:rPr lang="en-US" dirty="0" smtClean="0">
                <a:hlinkClick r:id="rId2"/>
              </a:rPr>
              <a:t>microbit.org/projects/make-it-code-it/thermometer/</a:t>
            </a:r>
            <a:endParaRPr lang="el-GR" dirty="0" smtClean="0"/>
          </a:p>
          <a:p>
            <a:pPr>
              <a:defRPr/>
            </a:pPr>
            <a:endParaRPr lang="el-GR" dirty="0"/>
          </a:p>
          <a:p>
            <a:pPr>
              <a:defRPr/>
            </a:pPr>
            <a:endParaRPr lang="el-GR" dirty="0" smtClean="0"/>
          </a:p>
          <a:p>
            <a:pPr>
              <a:defRPr/>
            </a:pPr>
            <a:endParaRPr lang="el-GR" dirty="0"/>
          </a:p>
        </p:txBody>
      </p:sp>
      <p:sp>
        <p:nvSpPr>
          <p:cNvPr id="106502" name="object 6"/>
          <p:cNvSpPr>
            <a:spLocks noChangeArrowheads="1"/>
          </p:cNvSpPr>
          <p:nvPr/>
        </p:nvSpPr>
        <p:spPr bwMode="auto">
          <a:xfrm>
            <a:off x="152400" y="1196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106503" name="Ορθογώνιο 2"/>
          <p:cNvSpPr>
            <a:spLocks noChangeArrowheads="1"/>
          </p:cNvSpPr>
          <p:nvPr/>
        </p:nvSpPr>
        <p:spPr bwMode="auto">
          <a:xfrm>
            <a:off x="1116013" y="3105150"/>
            <a:ext cx="57419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l-GR" sz="1800">
                <a:latin typeface="Arial" panose="020B0604020202020204" pitchFamily="34" charset="0"/>
                <a:hlinkClick r:id="rId4"/>
              </a:rPr>
              <a:t>https://microbit.org/projects/make-it-code-it/max-min-thermometer/</a:t>
            </a:r>
            <a:endParaRPr lang="el-GR" altLang="el-GR" sz="1800">
              <a:latin typeface="Arial" panose="020B0604020202020204" pitchFamily="34" charset="0"/>
            </a:endParaRPr>
          </a:p>
          <a:p>
            <a:pPr>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defRPr/>
            </a:pPr>
            <a:r>
              <a:rPr lang="en-US" altLang="el-GR" sz="2000" b="1" dirty="0">
                <a:solidFill>
                  <a:srgbClr val="002060"/>
                </a:solidFill>
                <a:latin typeface="Times New Roman" panose="02020603050405020304" pitchFamily="18" charset="0"/>
                <a:cs typeface="Times New Roman" panose="02020603050405020304" pitchFamily="18" charset="0"/>
              </a:rPr>
              <a:t>Micro bit</a:t>
            </a:r>
            <a:r>
              <a:rPr lang="el-GR" altLang="el-GR" sz="2000" b="1" dirty="0">
                <a:solidFill>
                  <a:srgbClr val="002060"/>
                </a:solidFill>
                <a:latin typeface="Times New Roman" panose="02020603050405020304" pitchFamily="18" charset="0"/>
                <a:cs typeface="Times New Roman" panose="02020603050405020304" pitchFamily="18" charset="0"/>
              </a:rPr>
              <a:t>  Αισθητήρας Θερμοκρασίας </a:t>
            </a:r>
            <a:endParaRPr lang="en-US" sz="2000" b="1" dirty="0">
              <a:solidFill>
                <a:srgbClr val="000099"/>
              </a:solidFill>
              <a:latin typeface="Times New Roman" pitchFamily="18" charset="0"/>
              <a:cs typeface="Times New Roman" pitchFamily="18" charset="0"/>
            </a:endParaRPr>
          </a:p>
          <a:p>
            <a:pPr marL="457200" indent="-457200">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rPr>
              <a:t> </a:t>
            </a:r>
          </a:p>
          <a:p>
            <a:pPr>
              <a:defRPr/>
            </a:pPr>
            <a:endParaRPr lang="en-US" sz="1500" dirty="0">
              <a:latin typeface="Times New Roman" pitchFamily="18" charset="0"/>
              <a:cs typeface="Times New Roman" pitchFamily="18" charset="0"/>
            </a:endParaRPr>
          </a:p>
          <a:p>
            <a:pPr>
              <a:defRPr/>
            </a:pPr>
            <a:r>
              <a:rPr lang="en-US" sz="1500" b="1" dirty="0" smtClean="0">
                <a:solidFill>
                  <a:srgbClr val="002060"/>
                </a:solidFill>
                <a:latin typeface="Times New Roman" pitchFamily="18" charset="0"/>
                <a:cs typeface="Times New Roman" pitchFamily="18" charset="0"/>
              </a:rPr>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14313" y="2143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07526" name="object 6"/>
          <p:cNvSpPr>
            <a:spLocks noChangeArrowheads="1"/>
          </p:cNvSpPr>
          <p:nvPr/>
        </p:nvSpPr>
        <p:spPr bwMode="auto">
          <a:xfrm>
            <a:off x="122238" y="1431925"/>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107527"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92375"/>
            <a:ext cx="8964613"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Micro bit</a:t>
            </a:r>
            <a:r>
              <a:rPr lang="el-GR" altLang="el-GR" sz="2000" b="1" smtClean="0">
                <a:solidFill>
                  <a:srgbClr val="002060"/>
                </a:solidFill>
                <a:latin typeface="Times New Roman" panose="02020603050405020304" pitchFamily="18" charset="0"/>
                <a:cs typeface="Times New Roman" panose="02020603050405020304" pitchFamily="18" charset="0"/>
              </a:rPr>
              <a:t>  και επιτάχυνση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06375" y="2222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66788" y="1117600"/>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 name="Subtitle 1"/>
          <p:cNvSpPr>
            <a:spLocks noGrp="1"/>
          </p:cNvSpPr>
          <p:nvPr>
            <p:ph type="subTitle" idx="1"/>
          </p:nvPr>
        </p:nvSpPr>
        <p:spPr>
          <a:xfrm>
            <a:off x="1116013" y="1955800"/>
            <a:ext cx="6400800" cy="1752600"/>
          </a:xfrm>
        </p:spPr>
        <p:txBody>
          <a:bodyPr/>
          <a:lstStyle/>
          <a:p>
            <a:pPr>
              <a:defRPr/>
            </a:pPr>
            <a:r>
              <a:rPr lang="en-US" dirty="0">
                <a:hlinkClick r:id="rId2"/>
              </a:rPr>
              <a:t>https://</a:t>
            </a:r>
            <a:r>
              <a:rPr lang="en-US" dirty="0" smtClean="0">
                <a:hlinkClick r:id="rId2"/>
              </a:rPr>
              <a:t>www.etpe.gr/wp-content/uploads/2024/07/HCICTE23_484-491.pdf</a:t>
            </a:r>
            <a:endParaRPr lang="el-GR" dirty="0" smtClean="0"/>
          </a:p>
          <a:p>
            <a:pPr>
              <a:defRPr/>
            </a:pPr>
            <a:endParaRPr lang="el-GR" dirty="0"/>
          </a:p>
        </p:txBody>
      </p:sp>
      <p:sp>
        <p:nvSpPr>
          <p:cNvPr id="108550" name="object 6"/>
          <p:cNvSpPr>
            <a:spLocks noChangeArrowheads="1"/>
          </p:cNvSpPr>
          <p:nvPr/>
        </p:nvSpPr>
        <p:spPr bwMode="auto">
          <a:xfrm>
            <a:off x="152400" y="1196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108551" name="Εικόνα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4724400"/>
            <a:ext cx="48768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Microbit  </a:t>
            </a:r>
            <a:r>
              <a:rPr lang="el-GR" altLang="el-GR" sz="1800" b="1" smtClean="0">
                <a:solidFill>
                  <a:srgbClr val="002060"/>
                </a:solidFill>
                <a:latin typeface="Times New Roman" panose="02020603050405020304" pitchFamily="18" charset="0"/>
                <a:cs typeface="Times New Roman" panose="02020603050405020304" pitchFamily="18" charset="0"/>
              </a:rPr>
              <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Παράδειγμα από </a:t>
            </a:r>
            <a:r>
              <a:rPr lang="en-US" altLang="el-GR" sz="2000" b="1" smtClean="0">
                <a:solidFill>
                  <a:srgbClr val="002060"/>
                </a:solidFill>
                <a:latin typeface="Times New Roman" panose="02020603050405020304" pitchFamily="18" charset="0"/>
                <a:cs typeface="Times New Roman" panose="02020603050405020304" pitchFamily="18" charset="0"/>
              </a:rPr>
              <a:t>https://makecode.microbit.org/#editor</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06375" y="2222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19697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09573" name="Εικόνα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60563"/>
            <a:ext cx="914400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4" name="object 6"/>
          <p:cNvSpPr>
            <a:spLocks noChangeArrowheads="1"/>
          </p:cNvSpPr>
          <p:nvPr/>
        </p:nvSpPr>
        <p:spPr bwMode="auto">
          <a:xfrm>
            <a:off x="152400" y="1196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a:t>
            </a:r>
            <a:br>
              <a:rPr lang="en-US" altLang="el-GR" sz="1800" b="1" smtClean="0">
                <a:solidFill>
                  <a:srgbClr val="002060"/>
                </a:solidFill>
                <a:latin typeface="Times New Roman" panose="02020603050405020304" pitchFamily="18" charset="0"/>
                <a:cs typeface="Times New Roman" panose="02020603050405020304" pitchFamily="18" charset="0"/>
              </a:rPr>
            </a:br>
            <a:r>
              <a:rPr lang="en-US" altLang="el-GR" sz="1800" b="1" smtClean="0">
                <a:solidFill>
                  <a:srgbClr val="002060"/>
                </a:solidFill>
                <a:latin typeface="Times New Roman" panose="02020603050405020304" pitchFamily="18" charset="0"/>
                <a:cs typeface="Times New Roman" panose="02020603050405020304" pitchFamily="18" charset="0"/>
              </a:rPr>
              <a:t/>
            </a:r>
            <a:br>
              <a:rPr lang="en-US" altLang="el-GR" sz="1800" b="1" smtClean="0">
                <a:solidFill>
                  <a:srgbClr val="002060"/>
                </a:solidFill>
                <a:latin typeface="Times New Roman" panose="02020603050405020304" pitchFamily="18" charset="0"/>
                <a:cs typeface="Times New Roman" panose="02020603050405020304" pitchFamily="18" charset="0"/>
              </a:rPr>
            </a:br>
            <a:r>
              <a:rPr lang="en-US" altLang="el-GR" sz="1800" b="1" smtClean="0">
                <a:solidFill>
                  <a:srgbClr val="002060"/>
                </a:solidFill>
                <a:latin typeface="Times New Roman" panose="02020603050405020304" pitchFamily="18" charset="0"/>
                <a:cs typeface="Times New Roman" panose="02020603050405020304" pitchFamily="18" charset="0"/>
              </a:rPr>
              <a:t/>
            </a:r>
            <a:br>
              <a:rPr lang="en-US" altLang="el-GR" sz="1800" b="1" smtClean="0">
                <a:solidFill>
                  <a:srgbClr val="002060"/>
                </a:solidFill>
                <a:latin typeface="Times New Roman" panose="02020603050405020304" pitchFamily="18" charset="0"/>
                <a:cs typeface="Times New Roman" panose="02020603050405020304" pitchFamily="18" charset="0"/>
              </a:rPr>
            </a:br>
            <a:r>
              <a:rPr lang="en-US" altLang="el-GR" sz="1800" b="1" smtClean="0">
                <a:solidFill>
                  <a:srgbClr val="002060"/>
                </a:solidFill>
                <a:latin typeface="Times New Roman" panose="02020603050405020304" pitchFamily="18" charset="0"/>
                <a:cs typeface="Times New Roman" panose="02020603050405020304" pitchFamily="18" charset="0"/>
              </a:rPr>
              <a:t/>
            </a:r>
            <a:br>
              <a:rPr lang="en-US" altLang="el-GR" sz="1800" b="1" smtClean="0">
                <a:solidFill>
                  <a:srgbClr val="002060"/>
                </a:solidFill>
                <a:latin typeface="Times New Roman" panose="02020603050405020304" pitchFamily="18" charset="0"/>
                <a:cs typeface="Times New Roman" panose="02020603050405020304" pitchFamily="18" charset="0"/>
              </a:rPr>
            </a:br>
            <a:r>
              <a:rPr lang="en-US" altLang="el-GR" sz="1800" b="1" smtClean="0">
                <a:solidFill>
                  <a:srgbClr val="002060"/>
                </a:solidFill>
                <a:latin typeface="Times New Roman" panose="02020603050405020304" pitchFamily="18" charset="0"/>
                <a:cs typeface="Times New Roman" panose="02020603050405020304" pitchFamily="18" charset="0"/>
              </a:rPr>
              <a:t/>
            </a:r>
            <a:br>
              <a:rPr lang="en-US" altLang="el-GR" sz="1800" b="1" smtClean="0">
                <a:solidFill>
                  <a:srgbClr val="002060"/>
                </a:solidFill>
                <a:latin typeface="Times New Roman" panose="02020603050405020304" pitchFamily="18" charset="0"/>
                <a:cs typeface="Times New Roman" panose="02020603050405020304" pitchFamily="18" charset="0"/>
              </a:rPr>
            </a:br>
            <a:r>
              <a:rPr lang="en-US" altLang="el-GR" sz="1800" b="1" smtClean="0">
                <a:solidFill>
                  <a:srgbClr val="002060"/>
                </a:solidFill>
                <a:latin typeface="Times New Roman" panose="02020603050405020304" pitchFamily="18" charset="0"/>
                <a:cs typeface="Times New Roman" panose="02020603050405020304" pitchFamily="18" charset="0"/>
              </a:rPr>
              <a:t>Microbit</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Παράδειγμα από </a:t>
            </a:r>
            <a:r>
              <a:rPr lang="en-US" altLang="el-GR" sz="2000" b="1" smtClean="0">
                <a:solidFill>
                  <a:srgbClr val="002060"/>
                </a:solidFill>
                <a:latin typeface="Times New Roman" panose="02020603050405020304" pitchFamily="18" charset="0"/>
                <a:cs typeface="Times New Roman" panose="02020603050405020304" pitchFamily="18" charset="0"/>
                <a:hlinkClick r:id="rId2"/>
              </a:rPr>
              <a:t>https://makecode.microbit.org/#editor</a:t>
            </a:r>
            <a:r>
              <a:rPr lang="en-US" altLang="el-GR" sz="2000" b="1" smtClean="0">
                <a:solidFill>
                  <a:srgbClr val="002060"/>
                </a:solidFill>
                <a:latin typeface="Times New Roman" panose="02020603050405020304" pitchFamily="18" charset="0"/>
                <a:cs typeface="Times New Roman" panose="02020603050405020304" pitchFamily="18" charset="0"/>
              </a:rPr>
              <a:t/>
            </a:r>
            <a:br>
              <a:rPr lang="en-US"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σε </a:t>
            </a:r>
            <a:r>
              <a:rPr lang="en-US" altLang="el-GR" sz="2000" b="1" smtClean="0">
                <a:solidFill>
                  <a:srgbClr val="002060"/>
                </a:solidFill>
                <a:latin typeface="Times New Roman" panose="02020603050405020304" pitchFamily="18" charset="0"/>
                <a:cs typeface="Times New Roman" panose="02020603050405020304" pitchFamily="18" charset="0"/>
              </a:rPr>
              <a:t>Python</a:t>
            </a:r>
            <a:br>
              <a:rPr lang="en-US"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
            </a:r>
            <a:br>
              <a:rPr lang="en-US"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
            </a:r>
            <a:br>
              <a:rPr lang="en-US"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
            </a:r>
            <a:br>
              <a:rPr lang="en-US" altLang="el-GR" sz="2000" b="1" smtClean="0">
                <a:solidFill>
                  <a:srgbClr val="002060"/>
                </a:solidFill>
                <a:latin typeface="Times New Roman" panose="02020603050405020304" pitchFamily="18" charset="0"/>
                <a:cs typeface="Times New Roman" panose="02020603050405020304" pitchFamily="18" charset="0"/>
              </a:rPr>
            </a:br>
            <a:r>
              <a:rPr lang="en-US" altLang="el-GR" sz="2000" b="1" smtClean="0">
                <a:solidFill>
                  <a:srgbClr val="002060"/>
                </a:solidFill>
                <a:latin typeface="Times New Roman" panose="02020603050405020304" pitchFamily="18" charset="0"/>
                <a:cs typeface="Times New Roman" panose="02020603050405020304" pitchFamily="18" charset="0"/>
              </a:rPr>
              <a:t/>
            </a:r>
            <a:br>
              <a:rPr lang="en-US" altLang="el-GR" sz="2000" b="1" smtClean="0">
                <a:solidFill>
                  <a:srgbClr val="002060"/>
                </a:solidFill>
                <a:latin typeface="Times New Roman" panose="02020603050405020304" pitchFamily="18" charset="0"/>
                <a:cs typeface="Times New Roman" panose="02020603050405020304" pitchFamily="18" charset="0"/>
              </a:rPr>
            </a:b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06375" y="2222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966788" y="181133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0597" name="object 6"/>
          <p:cNvSpPr>
            <a:spLocks noChangeArrowheads="1"/>
          </p:cNvSpPr>
          <p:nvPr/>
        </p:nvSpPr>
        <p:spPr bwMode="auto">
          <a:xfrm>
            <a:off x="152400" y="1196975"/>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110598" name="Εικόνα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363" y="2925763"/>
            <a:ext cx="91440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defRPr/>
            </a:pPr>
            <a:r>
              <a:rPr lang="en-US" sz="2000" dirty="0">
                <a:hlinkClick r:id="rId2"/>
              </a:rPr>
              <a:t>https://makecode.microbit.org/#editor</a:t>
            </a:r>
            <a:endParaRPr lang="en-US" sz="2000" dirty="0"/>
          </a:p>
          <a:p>
            <a:pPr marL="457200" indent="-457200">
              <a:defRPr/>
            </a:pPr>
            <a:endParaRPr lang="en-US" sz="2000" b="1" dirty="0">
              <a:solidFill>
                <a:srgbClr val="000099"/>
              </a:solidFill>
              <a:latin typeface="Times New Roman" pitchFamily="18" charset="0"/>
              <a:cs typeface="Times New Roman" pitchFamily="18" charset="0"/>
            </a:endParaRPr>
          </a:p>
          <a:p>
            <a:pPr marL="457200" indent="-457200">
              <a:defRPr/>
            </a:pPr>
            <a:endParaRPr lang="el-GR" sz="1900" b="1" dirty="0">
              <a:solidFill>
                <a:srgbClr val="000099"/>
              </a:solidFill>
              <a:latin typeface="Times New Roman" pitchFamily="18" charset="0"/>
              <a:cs typeface="Times New Roman" pitchFamily="18" charset="0"/>
            </a:endParaRPr>
          </a:p>
          <a:p>
            <a:pPr marL="457200" indent="-457200">
              <a:defRPr/>
            </a:pPr>
            <a:r>
              <a:rPr lang="en-US" sz="1500" dirty="0">
                <a:latin typeface="Times New Roman" pitchFamily="18" charset="0"/>
                <a:cs typeface="Times New Roman" pitchFamily="18" charset="0"/>
              </a:rPr>
              <a:t> </a:t>
            </a:r>
          </a:p>
          <a:p>
            <a:pPr>
              <a:defRPr/>
            </a:pPr>
            <a:endParaRPr lang="en-US" sz="1500" dirty="0">
              <a:latin typeface="Times New Roman" pitchFamily="18" charset="0"/>
              <a:cs typeface="Times New Roman" pitchFamily="18" charset="0"/>
            </a:endParaRPr>
          </a:p>
          <a:p>
            <a:pPr>
              <a:defRPr/>
            </a:pPr>
            <a:r>
              <a:rPr lang="el-GR" sz="1500" b="1" dirty="0">
                <a:solidFill>
                  <a:srgbClr val="002060"/>
                </a:solidFill>
                <a:latin typeface="Times New Roman" pitchFamily="18" charset="0"/>
                <a:cs typeface="Times New Roman" pitchFamily="18" charset="0"/>
              </a:rPr>
              <a:t>Μπορεί να οδηγήσει σε εργασία</a:t>
            </a:r>
          </a:p>
        </p:txBody>
      </p:sp>
      <p:sp>
        <p:nvSpPr>
          <p:cNvPr id="4" name="Rectangle 4"/>
          <p:cNvSpPr/>
          <p:nvPr/>
        </p:nvSpPr>
        <p:spPr>
          <a:xfrm>
            <a:off x="214313" y="2143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1116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001838"/>
            <a:ext cx="10225087" cy="48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1623" name="object 6"/>
          <p:cNvSpPr>
            <a:spLocks noChangeArrowheads="1"/>
          </p:cNvSpPr>
          <p:nvPr/>
        </p:nvSpPr>
        <p:spPr bwMode="auto">
          <a:xfrm>
            <a:off x="122238" y="1431925"/>
            <a:ext cx="755650" cy="215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defRPr/>
            </a:pPr>
            <a:r>
              <a:rPr lang="el-GR" sz="2000" b="1" dirty="0">
                <a:solidFill>
                  <a:srgbClr val="FF0000"/>
                </a:solidFill>
                <a:latin typeface="Times New Roman" panose="02020603050405020304" pitchFamily="18" charset="0"/>
                <a:cs typeface="Times New Roman" panose="02020603050405020304" pitchFamily="18" charset="0"/>
              </a:rPr>
              <a:t>Δραστηριότητα</a:t>
            </a:r>
          </a:p>
          <a:p>
            <a:pPr marL="457200" indent="-457200">
              <a:defRPr/>
            </a:pPr>
            <a:endParaRPr lang="el-GR" sz="2000" b="1" dirty="0">
              <a:solidFill>
                <a:srgbClr val="FF0000"/>
              </a:solidFill>
              <a:latin typeface="Times New Roman" panose="02020603050405020304" pitchFamily="18" charset="0"/>
              <a:cs typeface="Times New Roman" panose="02020603050405020304" pitchFamily="18" charset="0"/>
            </a:endParaRPr>
          </a:p>
          <a:p>
            <a:pPr marL="457200" indent="-457200">
              <a:defRPr/>
            </a:pPr>
            <a:r>
              <a:rPr lang="el-GR" sz="2000" b="1" dirty="0">
                <a:solidFill>
                  <a:srgbClr val="FF0000"/>
                </a:solidFill>
                <a:latin typeface="Times New Roman" panose="02020603050405020304" pitchFamily="18" charset="0"/>
                <a:cs typeface="Times New Roman" panose="02020603050405020304" pitchFamily="18" charset="0"/>
              </a:rPr>
              <a:t>Απομακρυσμένα Εργαστήρια </a:t>
            </a:r>
          </a:p>
          <a:p>
            <a:pPr marL="457200" indent="-457200">
              <a:defRPr/>
            </a:pPr>
            <a:endParaRPr lang="el-GR" sz="2000" dirty="0"/>
          </a:p>
          <a:p>
            <a:pPr>
              <a:defRPr/>
            </a:pPr>
            <a:r>
              <a:rPr lang="el-GR" sz="2000" u="sng" dirty="0">
                <a:hlinkClick r:id="rId2"/>
              </a:rPr>
              <a:t>https://www.youtube.com/watch?v=fewXOc_iZ5c</a:t>
            </a:r>
            <a:endParaRPr lang="el-GR" sz="2000" dirty="0"/>
          </a:p>
          <a:p>
            <a:pPr>
              <a:defRPr/>
            </a:pPr>
            <a:r>
              <a:rPr lang="el-GR" sz="2000" dirty="0"/>
              <a:t> </a:t>
            </a:r>
          </a:p>
          <a:p>
            <a:pPr>
              <a:defRPr/>
            </a:pPr>
            <a:r>
              <a:rPr lang="el-GR" sz="2000" u="sng" dirty="0">
                <a:hlinkClick r:id="rId3"/>
              </a:rPr>
              <a:t>http://e-science.web.auth.gr/circuits/index.php/el/</a:t>
            </a:r>
            <a:r>
              <a:rPr lang="en-US" sz="2000" dirty="0"/>
              <a:t> </a:t>
            </a: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242888"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2646" name="object 6"/>
          <p:cNvSpPr>
            <a:spLocks noChangeArrowheads="1"/>
          </p:cNvSpPr>
          <p:nvPr/>
        </p:nvSpPr>
        <p:spPr bwMode="auto">
          <a:xfrm>
            <a:off x="122238" y="1536700"/>
            <a:ext cx="755650" cy="215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1600" b="1" dirty="0">
                <a:solidFill>
                  <a:srgbClr val="000099"/>
                </a:solidFill>
                <a:cs typeface="Times New Roman" pitchFamily="18" charset="0"/>
              </a:rPr>
              <a:t>Δραστηριότητα  </a:t>
            </a:r>
          </a:p>
          <a:p>
            <a:pPr>
              <a:defRPr/>
            </a:pPr>
            <a:r>
              <a:rPr lang="el-GR" sz="1600" b="1" dirty="0">
                <a:solidFill>
                  <a:srgbClr val="002060"/>
                </a:solidFill>
                <a:cs typeface="Times New Roman" panose="02020603050405020304" pitchFamily="18" charset="0"/>
              </a:rPr>
              <a:t>Συνθέτοντας τα παραπάνω</a:t>
            </a:r>
          </a:p>
          <a:p>
            <a:pPr>
              <a:defRPr/>
            </a:pPr>
            <a:r>
              <a:rPr lang="el-GR" sz="1600" b="1" dirty="0">
                <a:solidFill>
                  <a:srgbClr val="002060"/>
                </a:solidFill>
                <a:cs typeface="Times New Roman" panose="02020603050405020304" pitchFamily="18" charset="0"/>
              </a:rPr>
              <a:t>Κατασκευή ρομποτικού αυτοκινήτου</a:t>
            </a:r>
          </a:p>
          <a:p>
            <a:pPr>
              <a:defRPr/>
            </a:pPr>
            <a:endParaRPr lang="el-GR" sz="2000" dirty="0">
              <a:latin typeface="Times New Roman" panose="02020603050405020304" pitchFamily="18" charset="0"/>
              <a:cs typeface="Times New Roman" panose="02020603050405020304" pitchFamily="18" charset="0"/>
            </a:endParaRPr>
          </a:p>
          <a:p>
            <a:pPr marL="457200" indent="-457200">
              <a:defRPr/>
            </a:pPr>
            <a:r>
              <a:rPr lang="en-US" sz="2000" dirty="0">
                <a:latin typeface="Times New Roman" panose="02020603050405020304" pitchFamily="18" charset="0"/>
                <a:cs typeface="Times New Roman" panose="02020603050405020304" pitchFamily="18" charset="0"/>
                <a:hlinkClick r:id="rId2"/>
              </a:rPr>
              <a:t>https://www.youtube.com/watch?v=H78t6dnSoG0</a:t>
            </a:r>
            <a:endParaRPr lang="el-GR" sz="2000" b="1" dirty="0">
              <a:solidFill>
                <a:srgbClr val="000099"/>
              </a:solidFill>
              <a:latin typeface="Times New Roman" pitchFamily="18" charset="0"/>
              <a:cs typeface="Times New Roman" pitchFamily="18" charset="0"/>
            </a:endParaRPr>
          </a:p>
        </p:txBody>
      </p:sp>
      <p:sp>
        <p:nvSpPr>
          <p:cNvPr id="4" name="Rectangle 4"/>
          <p:cNvSpPr/>
          <p:nvPr/>
        </p:nvSpPr>
        <p:spPr>
          <a:xfrm>
            <a:off x="130175" y="1968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3670" name="object 6"/>
          <p:cNvSpPr>
            <a:spLocks noChangeArrowheads="1"/>
          </p:cNvSpPr>
          <p:nvPr/>
        </p:nvSpPr>
        <p:spPr bwMode="auto">
          <a:xfrm>
            <a:off x="87313" y="15001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fontScale="925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1900" b="1" dirty="0">
                <a:solidFill>
                  <a:srgbClr val="000099"/>
                </a:solidFill>
                <a:latin typeface="Times New Roman" pitchFamily="18" charset="0"/>
                <a:cs typeface="Times New Roman" pitchFamily="18" charset="0"/>
              </a:rPr>
              <a:t> </a:t>
            </a:r>
            <a:endParaRPr lang="el-GR" sz="3400" b="1" dirty="0">
              <a:solidFill>
                <a:srgbClr val="000099"/>
              </a:solidFill>
              <a:latin typeface="Times New Roman" pitchFamily="18" charset="0"/>
              <a:cs typeface="Times New Roman" pitchFamily="18" charset="0"/>
            </a:endParaRPr>
          </a:p>
          <a:p>
            <a:pPr>
              <a:defRPr/>
            </a:pPr>
            <a:r>
              <a:rPr lang="el-GR" sz="1700" dirty="0">
                <a:solidFill>
                  <a:srgbClr val="FF0000"/>
                </a:solidFill>
                <a:cs typeface="Times New Roman" pitchFamily="18" charset="0"/>
              </a:rPr>
              <a:t>Δραστηριότητα </a:t>
            </a:r>
          </a:p>
          <a:p>
            <a:pPr>
              <a:defRPr/>
            </a:pPr>
            <a:r>
              <a:rPr lang="el-GR" sz="3600" dirty="0">
                <a:solidFill>
                  <a:srgbClr val="FF0000"/>
                </a:solidFill>
                <a:latin typeface="Times New Roman" pitchFamily="18" charset="0"/>
                <a:cs typeface="Times New Roman" pitchFamily="18" charset="0"/>
              </a:rPr>
              <a:t> </a:t>
            </a:r>
            <a:endParaRPr lang="el-GR" sz="3600" dirty="0">
              <a:solidFill>
                <a:srgbClr val="FF0000"/>
              </a:solidFill>
              <a:latin typeface="Times New Roman" pitchFamily="18" charset="0"/>
              <a:cs typeface="Times New Roman" pitchFamily="18" charset="0"/>
              <a:hlinkClick r:id="rId2"/>
            </a:endParaRPr>
          </a:p>
          <a:p>
            <a:pPr algn="l">
              <a:defRPr/>
            </a:pPr>
            <a:r>
              <a:rPr lang="en-US" sz="1900" dirty="0">
                <a:latin typeface="Times New Roman" pitchFamily="18" charset="0"/>
                <a:cs typeface="Times New Roman" pitchFamily="18" charset="0"/>
                <a:hlinkClick r:id="rId3"/>
              </a:rPr>
              <a:t>http://pdkap.sch.gr/2017/wp-content/uploads/2017/05/pekap2017-final65.pdf</a:t>
            </a:r>
            <a:r>
              <a:rPr lang="el-GR" sz="1900" dirty="0">
                <a:latin typeface="Times New Roman" pitchFamily="18" charset="0"/>
                <a:cs typeface="Times New Roman" pitchFamily="18" charset="0"/>
              </a:rPr>
              <a:t> </a:t>
            </a:r>
            <a:endParaRPr lang="el-GR" sz="1900" dirty="0">
              <a:solidFill>
                <a:srgbClr val="FF0000"/>
              </a:solidFill>
              <a:latin typeface="Times New Roman" pitchFamily="18" charset="0"/>
              <a:cs typeface="Times New Roman" pitchFamily="18" charset="0"/>
            </a:endParaRPr>
          </a:p>
          <a:p>
            <a:pPr algn="l">
              <a:defRPr/>
            </a:pPr>
            <a:r>
              <a:rPr lang="el-GR" sz="1700" dirty="0">
                <a:solidFill>
                  <a:srgbClr val="FF0000"/>
                </a:solidFill>
                <a:latin typeface="Times New Roman" pitchFamily="18" charset="0"/>
                <a:cs typeface="Times New Roman" pitchFamily="18" charset="0"/>
              </a:rPr>
              <a:t>Σχεδιασμός Διδακτικού Σεναρίου </a:t>
            </a:r>
            <a:r>
              <a:rPr lang="el-GR" sz="1700" dirty="0">
                <a:solidFill>
                  <a:srgbClr val="002060"/>
                </a:solidFill>
                <a:latin typeface="Times New Roman" pitchFamily="18" charset="0"/>
                <a:cs typeface="Times New Roman" pitchFamily="18" charset="0"/>
              </a:rPr>
              <a:t>για τον Οπτικό Προγραμματισμό στο Γυμνάσιο Αξιοποιώντας την Αισθητική Εμπειρία </a:t>
            </a:r>
          </a:p>
          <a:p>
            <a:pPr algn="l">
              <a:defRPr/>
            </a:pPr>
            <a:r>
              <a:rPr lang="el-GR" sz="1700" dirty="0">
                <a:solidFill>
                  <a:srgbClr val="FF0000"/>
                </a:solidFill>
                <a:latin typeface="Times New Roman" pitchFamily="18" charset="0"/>
                <a:cs typeface="Times New Roman" pitchFamily="18" charset="0"/>
              </a:rPr>
              <a:t>Περιέχει και Τέχνη</a:t>
            </a:r>
            <a:endParaRPr lang="en-US" sz="1700" dirty="0">
              <a:solidFill>
                <a:srgbClr val="FF0000"/>
              </a:solidFill>
              <a:latin typeface="Times New Roman" pitchFamily="18" charset="0"/>
              <a:cs typeface="Times New Roman" pitchFamily="18" charset="0"/>
            </a:endParaRPr>
          </a:p>
          <a:p>
            <a:pPr algn="l">
              <a:defRPr/>
            </a:pPr>
            <a:endParaRPr lang="en-US" sz="1700" dirty="0">
              <a:solidFill>
                <a:srgbClr val="002060"/>
              </a:solidFill>
              <a:latin typeface="Times New Roman" pitchFamily="18" charset="0"/>
              <a:cs typeface="Times New Roman" pitchFamily="18" charset="0"/>
            </a:endParaRPr>
          </a:p>
          <a:p>
            <a:pPr algn="l">
              <a:defRPr/>
            </a:pPr>
            <a:r>
              <a:rPr lang="el-GR" sz="1700" dirty="0" err="1">
                <a:solidFill>
                  <a:srgbClr val="002060"/>
                </a:solidFill>
                <a:latin typeface="Times New Roman" pitchFamily="18" charset="0"/>
                <a:cs typeface="Times New Roman" pitchFamily="18" charset="0"/>
              </a:rPr>
              <a:t>Τρουλάκη</a:t>
            </a:r>
            <a:r>
              <a:rPr lang="el-GR" sz="1700" dirty="0">
                <a:solidFill>
                  <a:srgbClr val="002060"/>
                </a:solidFill>
                <a:latin typeface="Times New Roman" pitchFamily="18" charset="0"/>
                <a:cs typeface="Times New Roman" pitchFamily="18" charset="0"/>
              </a:rPr>
              <a:t> Ανδρονίκη , </a:t>
            </a:r>
            <a:r>
              <a:rPr lang="el-GR" sz="1700" dirty="0" err="1">
                <a:solidFill>
                  <a:srgbClr val="002060"/>
                </a:solidFill>
                <a:latin typeface="Times New Roman" pitchFamily="18" charset="0"/>
                <a:cs typeface="Times New Roman" pitchFamily="18" charset="0"/>
              </a:rPr>
              <a:t>Γολικίδου</a:t>
            </a:r>
            <a:r>
              <a:rPr lang="el-GR" sz="1700" dirty="0">
                <a:solidFill>
                  <a:srgbClr val="002060"/>
                </a:solidFill>
                <a:latin typeface="Times New Roman" pitchFamily="18" charset="0"/>
                <a:cs typeface="Times New Roman" pitchFamily="18" charset="0"/>
              </a:rPr>
              <a:t> Λεμονιά , Παπαδημητρίου Γεώργιος , </a:t>
            </a:r>
            <a:r>
              <a:rPr lang="el-GR" sz="1700" dirty="0" err="1">
                <a:solidFill>
                  <a:srgbClr val="002060"/>
                </a:solidFill>
                <a:latin typeface="Times New Roman" pitchFamily="18" charset="0"/>
                <a:cs typeface="Times New Roman" pitchFamily="18" charset="0"/>
              </a:rPr>
              <a:t>Καρλή</a:t>
            </a:r>
            <a:r>
              <a:rPr lang="el-GR" sz="1700" dirty="0">
                <a:solidFill>
                  <a:srgbClr val="002060"/>
                </a:solidFill>
                <a:latin typeface="Times New Roman" pitchFamily="18" charset="0"/>
                <a:cs typeface="Times New Roman" pitchFamily="18" charset="0"/>
              </a:rPr>
              <a:t> Δέσποινα , Παπαδημητρίου Τριανταφυλλιά</a:t>
            </a:r>
            <a:endParaRPr lang="el-GR" sz="1700" b="1" dirty="0">
              <a:solidFill>
                <a:srgbClr val="002060"/>
              </a:solidFill>
              <a:latin typeface="Times New Roman" pitchFamily="18" charset="0"/>
              <a:cs typeface="Times New Roman" pitchFamily="18" charset="0"/>
            </a:endParaRPr>
          </a:p>
        </p:txBody>
      </p:sp>
      <p:sp>
        <p:nvSpPr>
          <p:cNvPr id="4" name="Rectangle 4"/>
          <p:cNvSpPr/>
          <p:nvPr/>
        </p:nvSpPr>
        <p:spPr>
          <a:xfrm>
            <a:off x="120650" y="2206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4694" name="object 6"/>
          <p:cNvSpPr>
            <a:spLocks noChangeArrowheads="1"/>
          </p:cNvSpPr>
          <p:nvPr/>
        </p:nvSpPr>
        <p:spPr bwMode="auto">
          <a:xfrm>
            <a:off x="96838" y="1500188"/>
            <a:ext cx="755650" cy="2159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Labview-microbit-</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1900" b="1" dirty="0">
                <a:solidFill>
                  <a:srgbClr val="000099"/>
                </a:solidFill>
                <a:latin typeface="Times New Roman" pitchFamily="18" charset="0"/>
                <a:cs typeface="Times New Roman" pitchFamily="18" charset="0"/>
              </a:rPr>
              <a:t> </a:t>
            </a:r>
            <a:endParaRPr lang="el-GR" sz="3400" b="1" dirty="0">
              <a:solidFill>
                <a:srgbClr val="000099"/>
              </a:solidFill>
              <a:latin typeface="Times New Roman" pitchFamily="18" charset="0"/>
              <a:cs typeface="Times New Roman" pitchFamily="18" charset="0"/>
            </a:endParaRPr>
          </a:p>
          <a:p>
            <a:pPr>
              <a:defRPr/>
            </a:pPr>
            <a:r>
              <a:rPr lang="el-GR" sz="1700" dirty="0">
                <a:solidFill>
                  <a:srgbClr val="FF0000"/>
                </a:solidFill>
                <a:cs typeface="Times New Roman" pitchFamily="18" charset="0"/>
              </a:rPr>
              <a:t>Δραστηριότητα </a:t>
            </a:r>
          </a:p>
          <a:p>
            <a:pPr>
              <a:defRPr/>
            </a:pPr>
            <a:r>
              <a:rPr lang="en-US" sz="1700" dirty="0" smtClean="0">
                <a:solidFill>
                  <a:srgbClr val="FF0000"/>
                </a:solidFill>
                <a:cs typeface="Times New Roman" pitchFamily="18" charset="0"/>
              </a:rPr>
              <a:t>Arduino </a:t>
            </a:r>
            <a:r>
              <a:rPr lang="el-GR" sz="1700" dirty="0">
                <a:solidFill>
                  <a:srgbClr val="FF0000"/>
                </a:solidFill>
                <a:cs typeface="Times New Roman" pitchFamily="18" charset="0"/>
              </a:rPr>
              <a:t>και περιβαλλοντική εκπαίδευση </a:t>
            </a:r>
          </a:p>
          <a:p>
            <a:pPr>
              <a:defRPr/>
            </a:pPr>
            <a:r>
              <a:rPr lang="en-US" sz="1500" dirty="0">
                <a:solidFill>
                  <a:srgbClr val="FF0000"/>
                </a:solidFill>
                <a:latin typeface="Times New Roman" pitchFamily="18" charset="0"/>
                <a:cs typeface="Times New Roman" pitchFamily="18" charset="0"/>
              </a:rPr>
              <a:t>https://openedtech.ellak.gr/robotics2020/exipnos-kados-anakiklosis-me-dialogi-stin-pigi-komorobotics-3o-gel-komotinis</a:t>
            </a:r>
            <a:r>
              <a:rPr lang="en-US" sz="3600" dirty="0">
                <a:solidFill>
                  <a:srgbClr val="FF0000"/>
                </a:solidFill>
                <a:latin typeface="Times New Roman" pitchFamily="18" charset="0"/>
                <a:cs typeface="Times New Roman" pitchFamily="18" charset="0"/>
              </a:rPr>
              <a:t>/</a:t>
            </a:r>
            <a:r>
              <a:rPr lang="el-GR" sz="1900" dirty="0">
                <a:latin typeface="Times New Roman" pitchFamily="18" charset="0"/>
                <a:cs typeface="Times New Roman" pitchFamily="18" charset="0"/>
              </a:rPr>
              <a:t> </a:t>
            </a:r>
            <a:endParaRPr lang="el-GR" sz="1700" b="1" dirty="0">
              <a:solidFill>
                <a:srgbClr val="002060"/>
              </a:solidFill>
              <a:latin typeface="Times New Roman" pitchFamily="18" charset="0"/>
              <a:cs typeface="Times New Roman" pitchFamily="18" charset="0"/>
            </a:endParaRPr>
          </a:p>
        </p:txBody>
      </p:sp>
      <p:sp>
        <p:nvSpPr>
          <p:cNvPr id="4" name="Rectangle 4"/>
          <p:cNvSpPr/>
          <p:nvPr/>
        </p:nvSpPr>
        <p:spPr>
          <a:xfrm>
            <a:off x="168275" y="2270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5718" name="object 6"/>
          <p:cNvSpPr>
            <a:spLocks noChangeArrowheads="1"/>
          </p:cNvSpPr>
          <p:nvPr/>
        </p:nvSpPr>
        <p:spPr bwMode="auto">
          <a:xfrm>
            <a:off x="136525" y="1457325"/>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FF0000"/>
                </a:solidFill>
                <a:latin typeface="Times New Roman" panose="02020603050405020304" pitchFamily="18" charset="0"/>
                <a:cs typeface="Times New Roman" panose="02020603050405020304" pitchFamily="18" charset="0"/>
              </a:rPr>
              <a:t>Εκπαίδευση με χρήση κινητών συσκευών</a:t>
            </a:r>
            <a:br>
              <a:rPr lang="el-GR" altLang="el-GR" sz="2400" b="1" smtClean="0">
                <a:solidFill>
                  <a:srgbClr val="FF0000"/>
                </a:solidFill>
                <a:latin typeface="Times New Roman" panose="02020603050405020304" pitchFamily="18" charset="0"/>
                <a:cs typeface="Times New Roman" panose="02020603050405020304" pitchFamily="18" charset="0"/>
              </a:rPr>
            </a:br>
            <a:r>
              <a:rPr lang="el-GR" altLang="el-GR" sz="2400" b="1" smtClean="0">
                <a:solidFill>
                  <a:srgbClr val="FF0000"/>
                </a:solidFill>
                <a:latin typeface="Times New Roman" panose="02020603050405020304" pitchFamily="18" charset="0"/>
                <a:cs typeface="Times New Roman" panose="02020603050405020304" pitchFamily="18" charset="0"/>
              </a:rPr>
              <a:t> </a:t>
            </a:r>
            <a:endParaRPr lang="en-GB" altLang="el-GR" sz="2400" b="1" smtClean="0">
              <a:solidFill>
                <a:srgbClr val="FF000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2565400"/>
            <a:ext cx="640080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1900" b="1" dirty="0">
                <a:solidFill>
                  <a:srgbClr val="000099"/>
                </a:solidFill>
                <a:latin typeface="Times New Roman" pitchFamily="18" charset="0"/>
                <a:cs typeface="Times New Roman" pitchFamily="18" charset="0"/>
              </a:rPr>
              <a:t> </a:t>
            </a:r>
            <a:endParaRPr lang="el-GR" sz="3400" b="1" dirty="0">
              <a:solidFill>
                <a:srgbClr val="000099"/>
              </a:solidFill>
              <a:latin typeface="Times New Roman" pitchFamily="18" charset="0"/>
              <a:cs typeface="Times New Roman" pitchFamily="18" charset="0"/>
            </a:endParaRPr>
          </a:p>
          <a:p>
            <a:pPr>
              <a:defRPr/>
            </a:pPr>
            <a:r>
              <a:rPr lang="en-US" sz="3600" b="1" dirty="0"/>
              <a:t>AppInventor</a:t>
            </a:r>
            <a:endParaRPr lang="el-GR" sz="3600" b="1" dirty="0"/>
          </a:p>
          <a:p>
            <a:pPr>
              <a:defRPr/>
            </a:pPr>
            <a:r>
              <a:rPr lang="en-US" sz="3600" dirty="0"/>
              <a:t> </a:t>
            </a:r>
            <a:r>
              <a:rPr lang="en-US" sz="2000" b="1" u="sng" dirty="0">
                <a:hlinkClick r:id="rId2"/>
              </a:rPr>
              <a:t>http</a:t>
            </a:r>
            <a:r>
              <a:rPr lang="el-GR" sz="2000" b="1" u="sng" dirty="0">
                <a:hlinkClick r:id="rId2"/>
              </a:rPr>
              <a:t>://</a:t>
            </a:r>
            <a:r>
              <a:rPr lang="en-US" sz="2000" b="1" u="sng" dirty="0" err="1">
                <a:hlinkClick r:id="rId2"/>
              </a:rPr>
              <a:t>appinventor</a:t>
            </a:r>
            <a:r>
              <a:rPr lang="el-GR" sz="2000" b="1" u="sng" dirty="0">
                <a:hlinkClick r:id="rId2"/>
              </a:rPr>
              <a:t>.</a:t>
            </a:r>
            <a:r>
              <a:rPr lang="en-US" sz="2000" b="1" u="sng" dirty="0" err="1">
                <a:hlinkClick r:id="rId2"/>
              </a:rPr>
              <a:t>mit</a:t>
            </a:r>
            <a:r>
              <a:rPr lang="el-GR" sz="2000" b="1" u="sng" dirty="0">
                <a:hlinkClick r:id="rId2"/>
              </a:rPr>
              <a:t>.</a:t>
            </a:r>
            <a:r>
              <a:rPr lang="en-US" sz="2000" b="1" u="sng" dirty="0" err="1">
                <a:hlinkClick r:id="rId2"/>
              </a:rPr>
              <a:t>edu</a:t>
            </a:r>
            <a:r>
              <a:rPr lang="el-GR" sz="2000" b="1" u="sng" dirty="0">
                <a:hlinkClick r:id="rId2"/>
              </a:rPr>
              <a:t>/</a:t>
            </a:r>
            <a:r>
              <a:rPr lang="en-US" sz="2000" b="1" u="sng" dirty="0">
                <a:hlinkClick r:id="rId2"/>
              </a:rPr>
              <a:t>explore</a:t>
            </a:r>
            <a:r>
              <a:rPr lang="el-GR" sz="2000" b="1" u="sng" dirty="0">
                <a:hlinkClick r:id="rId2"/>
              </a:rPr>
              <a:t>/</a:t>
            </a:r>
            <a:endParaRPr lang="el-GR" sz="2000" dirty="0"/>
          </a:p>
          <a:p>
            <a:pPr>
              <a:defRPr/>
            </a:pPr>
            <a:endParaRPr lang="el-GR" sz="3400" b="1" dirty="0">
              <a:solidFill>
                <a:srgbClr val="000099"/>
              </a:solidFill>
              <a:latin typeface="Times New Roman" pitchFamily="18" charset="0"/>
              <a:cs typeface="Times New Roman" pitchFamily="18" charset="0"/>
            </a:endParaRPr>
          </a:p>
        </p:txBody>
      </p:sp>
      <p:sp>
        <p:nvSpPr>
          <p:cNvPr id="4" name="Rectangle 4"/>
          <p:cNvSpPr/>
          <p:nvPr/>
        </p:nvSpPr>
        <p:spPr>
          <a:xfrm>
            <a:off x="138113" y="2270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16742" name="object 6"/>
          <p:cNvSpPr>
            <a:spLocks noChangeArrowheads="1"/>
          </p:cNvSpPr>
          <p:nvPr/>
        </p:nvSpPr>
        <p:spPr bwMode="auto">
          <a:xfrm>
            <a:off x="133350" y="1500188"/>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p:nvPr/>
        </p:nvSpPr>
        <p:spPr>
          <a:xfrm>
            <a:off x="71438" y="1344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0" name="Rectangle 5"/>
          <p:cNvSpPr/>
          <p:nvPr/>
        </p:nvSpPr>
        <p:spPr>
          <a:xfrm>
            <a:off x="827088" y="2149475"/>
            <a:ext cx="795655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8" name="Rectangle 4"/>
          <p:cNvSpPr/>
          <p:nvPr/>
        </p:nvSpPr>
        <p:spPr>
          <a:xfrm>
            <a:off x="153988"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17765" name="Ορθογώνιο 1"/>
          <p:cNvSpPr>
            <a:spLocks noChangeArrowheads="1"/>
          </p:cNvSpPr>
          <p:nvPr/>
        </p:nvSpPr>
        <p:spPr bwMode="auto">
          <a:xfrm>
            <a:off x="2286000" y="2644775"/>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400" b="1">
                <a:solidFill>
                  <a:srgbClr val="FF0000"/>
                </a:solidFill>
                <a:latin typeface="Times New Roman" panose="02020603050405020304" pitchFamily="18" charset="0"/>
              </a:rPr>
              <a:t> </a:t>
            </a:r>
            <a:br>
              <a:rPr lang="el-GR" altLang="el-GR" sz="2400" b="1">
                <a:solidFill>
                  <a:srgbClr val="FF0000"/>
                </a:solidFill>
                <a:latin typeface="Times New Roman" panose="02020603050405020304" pitchFamily="18" charset="0"/>
              </a:rPr>
            </a:br>
            <a:endParaRPr lang="el-GR" altLang="el-GR" sz="2400">
              <a:latin typeface="Times New Roman" panose="02020603050405020304" pitchFamily="18" charset="0"/>
            </a:endParaRPr>
          </a:p>
        </p:txBody>
      </p:sp>
      <p:sp>
        <p:nvSpPr>
          <p:cNvPr id="13" name="Rectangle 6"/>
          <p:cNvSpPr>
            <a:spLocks noChangeArrowheads="1"/>
          </p:cNvSpPr>
          <p:nvPr/>
        </p:nvSpPr>
        <p:spPr bwMode="auto">
          <a:xfrm>
            <a:off x="1373188" y="157163"/>
            <a:ext cx="6943725" cy="1047750"/>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FFC000"/>
                </a:solidFill>
                <a:latin typeface="Times New Roman" panose="02020603050405020304" pitchFamily="18" charset="0"/>
                <a:cs typeface="Times New Roman" panose="02020603050405020304" pitchFamily="18" charset="0"/>
              </a:rPr>
              <a:t>	</a:t>
            </a:r>
            <a:r>
              <a:rPr lang="el-GR" altLang="el-GR" sz="2000" b="1">
                <a:solidFill>
                  <a:srgbClr val="FFC000"/>
                </a:solidFill>
                <a:latin typeface="Times New Roman" panose="02020603050405020304" pitchFamily="18" charset="0"/>
                <a:cs typeface="Times New Roman" panose="02020603050405020304" pitchFamily="18" charset="0"/>
              </a:rPr>
              <a:t>Διαλέξεις Θεωρίας Εκπαιδευτική Τεχνολογία-			Πολυμέσα</a:t>
            </a:r>
          </a:p>
          <a:p>
            <a:pPr eaLnBrk="1" hangingPunct="1">
              <a:spcBef>
                <a:spcPct val="0"/>
              </a:spcBef>
              <a:buFontTx/>
              <a:buNone/>
            </a:pPr>
            <a:r>
              <a:rPr lang="el-GR" altLang="el-GR" sz="2000" b="1">
                <a:solidFill>
                  <a:srgbClr val="FFC000"/>
                </a:solidFill>
                <a:latin typeface="Times New Roman" panose="02020603050405020304" pitchFamily="18" charset="0"/>
                <a:cs typeface="Times New Roman" panose="02020603050405020304" pitchFamily="18" charset="0"/>
              </a:rPr>
              <a:t>		Ενότητα  6  </a:t>
            </a:r>
          </a:p>
        </p:txBody>
      </p:sp>
      <p:sp>
        <p:nvSpPr>
          <p:cNvPr id="186375" name="Ορθογώνιο 1"/>
          <p:cNvSpPr>
            <a:spLocks noChangeArrowheads="1"/>
          </p:cNvSpPr>
          <p:nvPr/>
        </p:nvSpPr>
        <p:spPr bwMode="auto">
          <a:xfrm>
            <a:off x="1028700" y="1435100"/>
            <a:ext cx="763270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l-GR" altLang="el-GR" sz="2000" b="1" dirty="0" smtClean="0">
                <a:solidFill>
                  <a:srgbClr val="FF0000"/>
                </a:solidFill>
                <a:latin typeface="Times New Roman" panose="02020603050405020304" pitchFamily="18" charset="0"/>
              </a:rPr>
              <a:t/>
            </a:r>
            <a:br>
              <a:rPr lang="el-GR" altLang="el-GR" sz="2000" b="1" dirty="0" smtClean="0">
                <a:solidFill>
                  <a:srgbClr val="FF0000"/>
                </a:solidFill>
                <a:latin typeface="Times New Roman" panose="02020603050405020304" pitchFamily="18" charset="0"/>
              </a:rPr>
            </a:br>
            <a:r>
              <a:rPr lang="en-US" altLang="el-GR" sz="2000" b="1" dirty="0" smtClean="0">
                <a:solidFill>
                  <a:srgbClr val="002060"/>
                </a:solidFill>
                <a:latin typeface="Times New Roman" panose="02020603050405020304" pitchFamily="18" charset="0"/>
              </a:rPr>
              <a:t> 			Mobile learning</a:t>
            </a:r>
            <a:endParaRPr lang="el-GR" altLang="el-GR" sz="2000" b="1" dirty="0" smtClean="0">
              <a:solidFill>
                <a:srgbClr val="002060"/>
              </a:solidFill>
              <a:latin typeface="Times New Roman" panose="02020603050405020304" pitchFamily="18" charset="0"/>
            </a:endParaRPr>
          </a:p>
          <a:p>
            <a:pPr>
              <a:spcBef>
                <a:spcPct val="0"/>
              </a:spcBef>
              <a:buFontTx/>
              <a:buNone/>
              <a:defRPr/>
            </a:pPr>
            <a:endParaRPr lang="el-GR" altLang="el-GR" sz="2000" dirty="0" smtClean="0">
              <a:latin typeface="Times New Roman" panose="02020603050405020304" pitchFamily="18" charset="0"/>
            </a:endParaRPr>
          </a:p>
          <a:p>
            <a:pPr>
              <a:buFont typeface="Arial" panose="020B0604020202020204" pitchFamily="34" charset="0"/>
              <a:buNone/>
              <a:defRPr/>
            </a:pPr>
            <a:r>
              <a:rPr lang="en-US" altLang="el-GR" sz="1400" dirty="0" smtClean="0">
                <a:solidFill>
                  <a:srgbClr val="FF0000"/>
                </a:solidFill>
                <a:latin typeface="+mn-lt"/>
              </a:rPr>
              <a:t> </a:t>
            </a:r>
            <a:r>
              <a:rPr lang="el-GR" altLang="el-GR" sz="1600" b="1" dirty="0" smtClean="0">
                <a:solidFill>
                  <a:srgbClr val="FF0000"/>
                </a:solidFill>
                <a:latin typeface="+mn-lt"/>
              </a:rPr>
              <a:t>Το λογισμικό </a:t>
            </a:r>
            <a:r>
              <a:rPr lang="en-US" altLang="el-GR" sz="1600" b="1" dirty="0" smtClean="0">
                <a:solidFill>
                  <a:srgbClr val="FF0000"/>
                </a:solidFill>
                <a:latin typeface="+mn-lt"/>
              </a:rPr>
              <a:t>App Inventor</a:t>
            </a:r>
            <a:r>
              <a:rPr lang="el-GR" altLang="el-GR" sz="1600" b="1" dirty="0" smtClean="0">
                <a:solidFill>
                  <a:srgbClr val="FF0000"/>
                </a:solidFill>
                <a:latin typeface="+mn-lt"/>
              </a:rPr>
              <a:t> 2</a:t>
            </a:r>
          </a:p>
          <a:p>
            <a:pPr>
              <a:buFont typeface="Arial" panose="020B0604020202020204" pitchFamily="34" charset="0"/>
              <a:buNone/>
              <a:defRPr/>
            </a:pPr>
            <a:r>
              <a:rPr lang="el-GR" altLang="el-GR" sz="1600" b="1" dirty="0" smtClean="0">
                <a:latin typeface="+mn-lt"/>
              </a:rPr>
              <a:t>Το λογισμικό </a:t>
            </a:r>
            <a:r>
              <a:rPr lang="en-US" altLang="el-GR" sz="1600" b="1" dirty="0" smtClean="0">
                <a:latin typeface="+mn-lt"/>
              </a:rPr>
              <a:t>App Inventor</a:t>
            </a:r>
            <a:r>
              <a:rPr lang="el-GR" altLang="el-GR" sz="1600" b="1" dirty="0" smtClean="0">
                <a:latin typeface="+mn-lt"/>
              </a:rPr>
              <a:t> 2 διατίθεται στη σελίδα:</a:t>
            </a:r>
          </a:p>
          <a:p>
            <a:pPr>
              <a:buFont typeface="Arial" panose="020B0604020202020204" pitchFamily="34" charset="0"/>
              <a:buNone/>
              <a:defRPr/>
            </a:pPr>
            <a:r>
              <a:rPr lang="el-GR" altLang="el-GR" sz="1600" b="1" dirty="0" smtClean="0">
                <a:latin typeface="+mn-lt"/>
              </a:rPr>
              <a:t> http://ai2.appinventor.mit.edu</a:t>
            </a:r>
          </a:p>
          <a:p>
            <a:pPr>
              <a:buFont typeface="Arial" panose="020B0604020202020204" pitchFamily="34" charset="0"/>
              <a:buNone/>
              <a:defRPr/>
            </a:pPr>
            <a:r>
              <a:rPr lang="el-GR" altLang="el-GR" sz="1600" b="1" dirty="0" smtClean="0">
                <a:latin typeface="+mn-lt"/>
              </a:rPr>
              <a:t> Για να προγραμματίσουμε στο περιβάλλον του </a:t>
            </a:r>
            <a:r>
              <a:rPr lang="el-GR" altLang="el-GR" sz="1600" b="1" dirty="0" err="1" smtClean="0">
                <a:latin typeface="+mn-lt"/>
              </a:rPr>
              <a:t>App</a:t>
            </a:r>
            <a:r>
              <a:rPr lang="el-GR" altLang="el-GR" sz="1600" b="1" dirty="0" smtClean="0">
                <a:latin typeface="+mn-lt"/>
              </a:rPr>
              <a:t> </a:t>
            </a:r>
            <a:r>
              <a:rPr lang="el-GR" altLang="el-GR" sz="1600" b="1" dirty="0" err="1" smtClean="0">
                <a:latin typeface="+mn-lt"/>
              </a:rPr>
              <a:t>Inventor</a:t>
            </a:r>
            <a:r>
              <a:rPr lang="el-GR" altLang="el-GR" sz="1600" b="1" dirty="0" smtClean="0">
                <a:latin typeface="+mn-lt"/>
              </a:rPr>
              <a:t> 2 απαιτείται να έχουμε έναν λογαριασμό στη </a:t>
            </a:r>
            <a:r>
              <a:rPr lang="el-GR" altLang="el-GR" sz="1600" b="1" dirty="0" err="1" smtClean="0">
                <a:latin typeface="+mn-lt"/>
              </a:rPr>
              <a:t>Google</a:t>
            </a:r>
            <a:r>
              <a:rPr lang="el-GR" altLang="el-GR" sz="1600" b="1" dirty="0" smtClean="0">
                <a:latin typeface="+mn-lt"/>
              </a:rPr>
              <a:t>. </a:t>
            </a:r>
            <a:r>
              <a:rPr lang="en-US" altLang="el-GR" sz="1600" b="1" dirty="0" smtClean="0">
                <a:latin typeface="+mn-lt"/>
              </a:rPr>
              <a:t> </a:t>
            </a:r>
          </a:p>
          <a:p>
            <a:pPr>
              <a:buFontTx/>
              <a:buNone/>
              <a:defRPr/>
            </a:pPr>
            <a:endParaRPr lang="el-GR" altLang="el-GR" sz="1400" dirty="0" smtClean="0">
              <a:solidFill>
                <a:srgbClr val="002060"/>
              </a:solidFill>
              <a:latin typeface="Times New Roman" panose="02020603050405020304" pitchFamily="18" charset="0"/>
            </a:endParaRPr>
          </a:p>
        </p:txBody>
      </p:sp>
      <p:sp>
        <p:nvSpPr>
          <p:cNvPr id="162824" name="Subtitle 1"/>
          <p:cNvSpPr>
            <a:spLocks noGrp="1"/>
          </p:cNvSpPr>
          <p:nvPr>
            <p:ph type="subTitle" idx="1"/>
          </p:nvPr>
        </p:nvSpPr>
        <p:spPr>
          <a:xfrm>
            <a:off x="1395413" y="5105400"/>
            <a:ext cx="6400800" cy="1752600"/>
          </a:xfrm>
        </p:spPr>
        <p:txBody>
          <a:bodyPr rtlCol="0">
            <a:normAutofit/>
          </a:bodyPr>
          <a:lstStyle/>
          <a:p>
            <a:pPr eaLnBrk="1" fontAlgn="auto" hangingPunct="1">
              <a:spcAft>
                <a:spcPts val="0"/>
              </a:spcAft>
              <a:defRPr/>
            </a:pPr>
            <a:endParaRPr lang="el-GR" altLang="el-GR" sz="1400" b="1" dirty="0">
              <a:solidFill>
                <a:srgbClr val="000099"/>
              </a:solidFill>
            </a:endParaRPr>
          </a:p>
          <a:p>
            <a:pPr algn="l" eaLnBrk="1" fontAlgn="auto" hangingPunct="1">
              <a:spcAft>
                <a:spcPts val="0"/>
              </a:spcAft>
              <a:defRPr/>
            </a:pPr>
            <a:r>
              <a:rPr lang="el-GR" altLang="el-GR" sz="1400" b="1" dirty="0" smtClean="0">
                <a:solidFill>
                  <a:srgbClr val="000099"/>
                </a:solidFill>
              </a:rPr>
              <a:t> </a:t>
            </a:r>
            <a:endParaRPr lang="el-GR" altLang="el-GR" sz="14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p:nvPr/>
        </p:nvSpPr>
        <p:spPr>
          <a:xfrm>
            <a:off x="71438" y="1344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0" name="Rectangle 5"/>
          <p:cNvSpPr/>
          <p:nvPr/>
        </p:nvSpPr>
        <p:spPr>
          <a:xfrm>
            <a:off x="827088" y="2149475"/>
            <a:ext cx="795655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8" name="Rectangle 4"/>
          <p:cNvSpPr/>
          <p:nvPr/>
        </p:nvSpPr>
        <p:spPr>
          <a:xfrm>
            <a:off x="153988"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19813" name="Ορθογώνιο 1"/>
          <p:cNvSpPr>
            <a:spLocks noChangeArrowheads="1"/>
          </p:cNvSpPr>
          <p:nvPr/>
        </p:nvSpPr>
        <p:spPr bwMode="auto">
          <a:xfrm>
            <a:off x="2286000" y="2644775"/>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400" b="1">
                <a:solidFill>
                  <a:srgbClr val="FF0000"/>
                </a:solidFill>
                <a:latin typeface="Times New Roman" panose="02020603050405020304" pitchFamily="18" charset="0"/>
              </a:rPr>
              <a:t> </a:t>
            </a:r>
            <a:br>
              <a:rPr lang="el-GR" altLang="el-GR" sz="2400" b="1">
                <a:solidFill>
                  <a:srgbClr val="FF0000"/>
                </a:solidFill>
                <a:latin typeface="Times New Roman" panose="02020603050405020304" pitchFamily="18" charset="0"/>
              </a:rPr>
            </a:br>
            <a:endParaRPr lang="el-GR" altLang="el-GR" sz="2400">
              <a:latin typeface="Times New Roman" panose="02020603050405020304" pitchFamily="18" charset="0"/>
            </a:endParaRPr>
          </a:p>
        </p:txBody>
      </p:sp>
      <p:sp>
        <p:nvSpPr>
          <p:cNvPr id="13" name="Rectangle 6"/>
          <p:cNvSpPr>
            <a:spLocks noChangeArrowheads="1"/>
          </p:cNvSpPr>
          <p:nvPr/>
        </p:nvSpPr>
        <p:spPr bwMode="auto">
          <a:xfrm>
            <a:off x="1373188" y="157163"/>
            <a:ext cx="6943725" cy="1047750"/>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FFC000"/>
                </a:solidFill>
                <a:latin typeface="Times New Roman" panose="02020603050405020304" pitchFamily="18" charset="0"/>
                <a:cs typeface="Times New Roman" panose="02020603050405020304" pitchFamily="18" charset="0"/>
              </a:rPr>
              <a:t>	</a:t>
            </a:r>
            <a:r>
              <a:rPr lang="el-GR" altLang="el-GR" sz="2000" b="1">
                <a:solidFill>
                  <a:srgbClr val="FFC000"/>
                </a:solidFill>
                <a:latin typeface="Times New Roman" panose="02020603050405020304" pitchFamily="18" charset="0"/>
                <a:cs typeface="Times New Roman" panose="02020603050405020304" pitchFamily="18" charset="0"/>
              </a:rPr>
              <a:t>Διαλέξεις Θεωρίας Εκπαιδευτική Τεχνολογία-			Πολυμέσα</a:t>
            </a:r>
          </a:p>
          <a:p>
            <a:pPr eaLnBrk="1" hangingPunct="1">
              <a:spcBef>
                <a:spcPct val="0"/>
              </a:spcBef>
              <a:buFontTx/>
              <a:buNone/>
            </a:pPr>
            <a:r>
              <a:rPr lang="el-GR" altLang="el-GR" sz="2000" b="1">
                <a:solidFill>
                  <a:srgbClr val="FFC000"/>
                </a:solidFill>
                <a:latin typeface="Times New Roman" panose="02020603050405020304" pitchFamily="18" charset="0"/>
                <a:cs typeface="Times New Roman" panose="02020603050405020304" pitchFamily="18" charset="0"/>
              </a:rPr>
              <a:t>		Ενότητα  6  </a:t>
            </a:r>
          </a:p>
        </p:txBody>
      </p:sp>
      <p:sp>
        <p:nvSpPr>
          <p:cNvPr id="119815" name="Ορθογώνιο 1"/>
          <p:cNvSpPr>
            <a:spLocks noChangeArrowheads="1"/>
          </p:cNvSpPr>
          <p:nvPr/>
        </p:nvSpPr>
        <p:spPr bwMode="auto">
          <a:xfrm>
            <a:off x="1028700" y="1435100"/>
            <a:ext cx="7632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000" b="1">
                <a:solidFill>
                  <a:srgbClr val="FF0000"/>
                </a:solidFill>
                <a:latin typeface="Times New Roman" panose="02020603050405020304" pitchFamily="18" charset="0"/>
              </a:rPr>
              <a:t/>
            </a:r>
            <a:br>
              <a:rPr lang="el-GR" altLang="el-GR" sz="2000" b="1">
                <a:solidFill>
                  <a:srgbClr val="FF0000"/>
                </a:solidFill>
                <a:latin typeface="Times New Roman" panose="02020603050405020304" pitchFamily="18" charset="0"/>
              </a:rPr>
            </a:br>
            <a:r>
              <a:rPr lang="en-US" altLang="el-GR" sz="2000" b="1">
                <a:solidFill>
                  <a:srgbClr val="002060"/>
                </a:solidFill>
                <a:latin typeface="Times New Roman" panose="02020603050405020304" pitchFamily="18" charset="0"/>
              </a:rPr>
              <a:t> 			Mobile learning</a:t>
            </a:r>
            <a:endParaRPr lang="el-GR" altLang="el-GR" sz="2000" b="1">
              <a:solidFill>
                <a:srgbClr val="002060"/>
              </a:solidFill>
              <a:latin typeface="Times New Roman" panose="02020603050405020304" pitchFamily="18" charset="0"/>
            </a:endParaRPr>
          </a:p>
          <a:p>
            <a:pPr>
              <a:spcBef>
                <a:spcPct val="0"/>
              </a:spcBef>
              <a:buFontTx/>
              <a:buNone/>
            </a:pPr>
            <a:endParaRPr lang="el-GR" altLang="el-GR" sz="2000">
              <a:latin typeface="Times New Roman" panose="02020603050405020304" pitchFamily="18" charset="0"/>
            </a:endParaRPr>
          </a:p>
          <a:p>
            <a:pPr>
              <a:buFontTx/>
              <a:buNone/>
            </a:pPr>
            <a:r>
              <a:rPr lang="en-US" altLang="el-GR" sz="1400">
                <a:latin typeface="Times New Roman" panose="02020603050405020304" pitchFamily="18" charset="0"/>
              </a:rPr>
              <a:t> </a:t>
            </a:r>
            <a:endParaRPr lang="el-GR" altLang="el-GR" sz="1400">
              <a:solidFill>
                <a:srgbClr val="002060"/>
              </a:solidFill>
              <a:latin typeface="Times New Roman" panose="02020603050405020304" pitchFamily="18" charset="0"/>
            </a:endParaRPr>
          </a:p>
          <a:p>
            <a:pPr>
              <a:buFontTx/>
              <a:buNone/>
            </a:pPr>
            <a:r>
              <a:rPr lang="el-GR" altLang="el-GR" sz="1400">
                <a:solidFill>
                  <a:srgbClr val="002060"/>
                </a:solidFill>
                <a:latin typeface="Times New Roman" panose="02020603050405020304" pitchFamily="18" charset="0"/>
              </a:rPr>
              <a:t> </a:t>
            </a:r>
            <a:endParaRPr lang="en-US" altLang="el-GR" sz="1400">
              <a:solidFill>
                <a:srgbClr val="002060"/>
              </a:solidFill>
              <a:latin typeface="Times New Roman" panose="02020603050405020304" pitchFamily="18" charset="0"/>
            </a:endParaRPr>
          </a:p>
          <a:p>
            <a:pPr>
              <a:buFontTx/>
              <a:buNone/>
            </a:pPr>
            <a:endParaRPr lang="el-GR" altLang="el-GR" sz="1400">
              <a:solidFill>
                <a:srgbClr val="002060"/>
              </a:solidFill>
              <a:latin typeface="Times New Roman" panose="02020603050405020304" pitchFamily="18" charset="0"/>
            </a:endParaRPr>
          </a:p>
        </p:txBody>
      </p:sp>
      <p:sp>
        <p:nvSpPr>
          <p:cNvPr id="162824" name="Subtitle 1"/>
          <p:cNvSpPr>
            <a:spLocks noGrp="1"/>
          </p:cNvSpPr>
          <p:nvPr>
            <p:ph type="subTitle" idx="1"/>
          </p:nvPr>
        </p:nvSpPr>
        <p:spPr>
          <a:xfrm>
            <a:off x="1395413" y="5105400"/>
            <a:ext cx="6400800" cy="1752600"/>
          </a:xfrm>
        </p:spPr>
        <p:txBody>
          <a:bodyPr rtlCol="0">
            <a:normAutofit/>
          </a:bodyPr>
          <a:lstStyle/>
          <a:p>
            <a:pPr eaLnBrk="1" fontAlgn="auto" hangingPunct="1">
              <a:spcAft>
                <a:spcPts val="0"/>
              </a:spcAft>
              <a:defRPr/>
            </a:pPr>
            <a:endParaRPr lang="el-GR" altLang="el-GR" sz="1400" b="1" dirty="0">
              <a:solidFill>
                <a:srgbClr val="000099"/>
              </a:solidFill>
            </a:endParaRPr>
          </a:p>
          <a:p>
            <a:pPr algn="l" eaLnBrk="1" fontAlgn="auto" hangingPunct="1">
              <a:spcAft>
                <a:spcPts val="0"/>
              </a:spcAft>
              <a:defRPr/>
            </a:pPr>
            <a:r>
              <a:rPr lang="el-GR" altLang="el-GR" sz="1400" b="1" dirty="0" smtClean="0">
                <a:solidFill>
                  <a:srgbClr val="000099"/>
                </a:solidFill>
              </a:rPr>
              <a:t> </a:t>
            </a:r>
            <a:endParaRPr lang="el-GR" altLang="el-GR" sz="1400" dirty="0"/>
          </a:p>
        </p:txBody>
      </p:sp>
      <p:pic>
        <p:nvPicPr>
          <p:cNvPr id="119817"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8238" y="1230313"/>
            <a:ext cx="10031413"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p:nvPr/>
        </p:nvSpPr>
        <p:spPr>
          <a:xfrm>
            <a:off x="71438" y="1344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0" name="Rectangle 5"/>
          <p:cNvSpPr/>
          <p:nvPr/>
        </p:nvSpPr>
        <p:spPr>
          <a:xfrm>
            <a:off x="827088" y="2149475"/>
            <a:ext cx="795655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8" name="Rectangle 4"/>
          <p:cNvSpPr/>
          <p:nvPr/>
        </p:nvSpPr>
        <p:spPr>
          <a:xfrm>
            <a:off x="153988"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21861" name="Ορθογώνιο 1"/>
          <p:cNvSpPr>
            <a:spLocks noChangeArrowheads="1"/>
          </p:cNvSpPr>
          <p:nvPr/>
        </p:nvSpPr>
        <p:spPr bwMode="auto">
          <a:xfrm>
            <a:off x="2286000" y="2644775"/>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400" b="1">
                <a:solidFill>
                  <a:srgbClr val="FF0000"/>
                </a:solidFill>
                <a:latin typeface="Times New Roman" panose="02020603050405020304" pitchFamily="18" charset="0"/>
              </a:rPr>
              <a:t> </a:t>
            </a:r>
            <a:br>
              <a:rPr lang="el-GR" altLang="el-GR" sz="2400" b="1">
                <a:solidFill>
                  <a:srgbClr val="FF0000"/>
                </a:solidFill>
                <a:latin typeface="Times New Roman" panose="02020603050405020304" pitchFamily="18" charset="0"/>
              </a:rPr>
            </a:br>
            <a:endParaRPr lang="el-GR" altLang="el-GR" sz="2400">
              <a:latin typeface="Times New Roman" panose="02020603050405020304" pitchFamily="18" charset="0"/>
            </a:endParaRPr>
          </a:p>
        </p:txBody>
      </p:sp>
      <p:sp>
        <p:nvSpPr>
          <p:cNvPr id="13" name="Rectangle 6"/>
          <p:cNvSpPr>
            <a:spLocks noChangeArrowheads="1"/>
          </p:cNvSpPr>
          <p:nvPr/>
        </p:nvSpPr>
        <p:spPr bwMode="auto">
          <a:xfrm>
            <a:off x="1373188" y="157163"/>
            <a:ext cx="6943725" cy="1047750"/>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FFC000"/>
                </a:solidFill>
                <a:latin typeface="Times New Roman" panose="02020603050405020304" pitchFamily="18" charset="0"/>
                <a:cs typeface="Times New Roman" panose="02020603050405020304" pitchFamily="18" charset="0"/>
              </a:rPr>
              <a:t>	</a:t>
            </a:r>
            <a:r>
              <a:rPr lang="el-GR" altLang="el-GR" sz="2000" b="1">
                <a:solidFill>
                  <a:srgbClr val="FFC000"/>
                </a:solidFill>
                <a:latin typeface="Times New Roman" panose="02020603050405020304" pitchFamily="18" charset="0"/>
                <a:cs typeface="Times New Roman" panose="02020603050405020304" pitchFamily="18" charset="0"/>
              </a:rPr>
              <a:t>Διαλέξεις Θεωρίας Εκπαιδευτική Τεχνολογία-			Πολυμέσα</a:t>
            </a:r>
          </a:p>
          <a:p>
            <a:pPr eaLnBrk="1" hangingPunct="1">
              <a:spcBef>
                <a:spcPct val="0"/>
              </a:spcBef>
              <a:buFontTx/>
              <a:buNone/>
            </a:pPr>
            <a:r>
              <a:rPr lang="el-GR" altLang="el-GR" sz="2000" b="1">
                <a:solidFill>
                  <a:srgbClr val="FFC000"/>
                </a:solidFill>
                <a:latin typeface="Times New Roman" panose="02020603050405020304" pitchFamily="18" charset="0"/>
                <a:cs typeface="Times New Roman" panose="02020603050405020304" pitchFamily="18" charset="0"/>
              </a:rPr>
              <a:t>		Ενότητα  6  </a:t>
            </a:r>
          </a:p>
        </p:txBody>
      </p:sp>
      <p:sp>
        <p:nvSpPr>
          <p:cNvPr id="121863" name="Ορθογώνιο 1"/>
          <p:cNvSpPr>
            <a:spLocks noChangeArrowheads="1"/>
          </p:cNvSpPr>
          <p:nvPr/>
        </p:nvSpPr>
        <p:spPr bwMode="auto">
          <a:xfrm>
            <a:off x="1028700" y="1435100"/>
            <a:ext cx="7632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000" b="1">
                <a:solidFill>
                  <a:srgbClr val="FF0000"/>
                </a:solidFill>
                <a:latin typeface="Times New Roman" panose="02020603050405020304" pitchFamily="18" charset="0"/>
              </a:rPr>
              <a:t/>
            </a:r>
            <a:br>
              <a:rPr lang="el-GR" altLang="el-GR" sz="2000" b="1">
                <a:solidFill>
                  <a:srgbClr val="FF0000"/>
                </a:solidFill>
                <a:latin typeface="Times New Roman" panose="02020603050405020304" pitchFamily="18" charset="0"/>
              </a:rPr>
            </a:br>
            <a:r>
              <a:rPr lang="en-US" altLang="el-GR" sz="2000" b="1">
                <a:solidFill>
                  <a:srgbClr val="002060"/>
                </a:solidFill>
                <a:latin typeface="Times New Roman" panose="02020603050405020304" pitchFamily="18" charset="0"/>
              </a:rPr>
              <a:t> 			Mobile learning</a:t>
            </a:r>
            <a:endParaRPr lang="el-GR" altLang="el-GR" sz="2000" b="1">
              <a:solidFill>
                <a:srgbClr val="002060"/>
              </a:solidFill>
              <a:latin typeface="Times New Roman" panose="02020603050405020304" pitchFamily="18" charset="0"/>
            </a:endParaRPr>
          </a:p>
          <a:p>
            <a:pPr>
              <a:spcBef>
                <a:spcPct val="0"/>
              </a:spcBef>
              <a:buFontTx/>
              <a:buNone/>
            </a:pPr>
            <a:endParaRPr lang="el-GR" altLang="el-GR" sz="2000">
              <a:latin typeface="Times New Roman" panose="02020603050405020304" pitchFamily="18" charset="0"/>
            </a:endParaRPr>
          </a:p>
          <a:p>
            <a:pPr>
              <a:buFontTx/>
              <a:buNone/>
            </a:pPr>
            <a:r>
              <a:rPr lang="en-US" altLang="el-GR" sz="1400">
                <a:latin typeface="Times New Roman" panose="02020603050405020304" pitchFamily="18" charset="0"/>
              </a:rPr>
              <a:t> </a:t>
            </a:r>
            <a:endParaRPr lang="el-GR" altLang="el-GR" sz="1400">
              <a:solidFill>
                <a:srgbClr val="002060"/>
              </a:solidFill>
              <a:latin typeface="Times New Roman" panose="02020603050405020304" pitchFamily="18" charset="0"/>
            </a:endParaRPr>
          </a:p>
          <a:p>
            <a:pPr>
              <a:buFontTx/>
              <a:buNone/>
            </a:pPr>
            <a:r>
              <a:rPr lang="el-GR" altLang="el-GR" sz="1400">
                <a:solidFill>
                  <a:srgbClr val="002060"/>
                </a:solidFill>
                <a:latin typeface="Times New Roman" panose="02020603050405020304" pitchFamily="18" charset="0"/>
              </a:rPr>
              <a:t> </a:t>
            </a:r>
            <a:endParaRPr lang="en-US" altLang="el-GR" sz="1400">
              <a:solidFill>
                <a:srgbClr val="002060"/>
              </a:solidFill>
              <a:latin typeface="Times New Roman" panose="02020603050405020304" pitchFamily="18" charset="0"/>
            </a:endParaRPr>
          </a:p>
          <a:p>
            <a:pPr>
              <a:buFontTx/>
              <a:buNone/>
            </a:pPr>
            <a:endParaRPr lang="el-GR" altLang="el-GR" sz="1400">
              <a:solidFill>
                <a:srgbClr val="002060"/>
              </a:solidFill>
              <a:latin typeface="Times New Roman" panose="02020603050405020304" pitchFamily="18" charset="0"/>
            </a:endParaRPr>
          </a:p>
        </p:txBody>
      </p:sp>
      <p:sp>
        <p:nvSpPr>
          <p:cNvPr id="162824" name="Subtitle 1"/>
          <p:cNvSpPr>
            <a:spLocks noGrp="1"/>
          </p:cNvSpPr>
          <p:nvPr>
            <p:ph type="subTitle" idx="1"/>
          </p:nvPr>
        </p:nvSpPr>
        <p:spPr>
          <a:xfrm>
            <a:off x="1395413" y="5105400"/>
            <a:ext cx="6400800" cy="1752600"/>
          </a:xfrm>
        </p:spPr>
        <p:txBody>
          <a:bodyPr rtlCol="0">
            <a:normAutofit/>
          </a:bodyPr>
          <a:lstStyle/>
          <a:p>
            <a:pPr eaLnBrk="1" fontAlgn="auto" hangingPunct="1">
              <a:spcAft>
                <a:spcPts val="0"/>
              </a:spcAft>
              <a:defRPr/>
            </a:pPr>
            <a:endParaRPr lang="el-GR" altLang="el-GR" sz="1400" b="1" dirty="0">
              <a:solidFill>
                <a:srgbClr val="000099"/>
              </a:solidFill>
            </a:endParaRPr>
          </a:p>
          <a:p>
            <a:pPr algn="l" eaLnBrk="1" fontAlgn="auto" hangingPunct="1">
              <a:spcAft>
                <a:spcPts val="0"/>
              </a:spcAft>
              <a:defRPr/>
            </a:pPr>
            <a:r>
              <a:rPr lang="el-GR" altLang="el-GR" sz="1400" b="1" dirty="0" smtClean="0">
                <a:solidFill>
                  <a:srgbClr val="000099"/>
                </a:solidFill>
              </a:rPr>
              <a:t> </a:t>
            </a:r>
            <a:endParaRPr lang="el-GR" altLang="el-GR" sz="1400" dirty="0"/>
          </a:p>
        </p:txBody>
      </p:sp>
      <p:pic>
        <p:nvPicPr>
          <p:cNvPr id="121865" name="Εικόνα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1038" y="1560513"/>
            <a:ext cx="13592176" cy="641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
          <p:cNvSpPr/>
          <p:nvPr/>
        </p:nvSpPr>
        <p:spPr>
          <a:xfrm>
            <a:off x="71438" y="1344613"/>
            <a:ext cx="755650" cy="2159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0" name="Rectangle 5"/>
          <p:cNvSpPr/>
          <p:nvPr/>
        </p:nvSpPr>
        <p:spPr>
          <a:xfrm>
            <a:off x="827088" y="2149475"/>
            <a:ext cx="7956550" cy="1428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8" name="Rectangle 4"/>
          <p:cNvSpPr/>
          <p:nvPr/>
        </p:nvSpPr>
        <p:spPr>
          <a:xfrm>
            <a:off x="153988" y="15716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prstClr val="white"/>
              </a:solidFill>
            </a:endParaRPr>
          </a:p>
        </p:txBody>
      </p:sp>
      <p:sp>
        <p:nvSpPr>
          <p:cNvPr id="123909" name="Ορθογώνιο 1"/>
          <p:cNvSpPr>
            <a:spLocks noChangeArrowheads="1"/>
          </p:cNvSpPr>
          <p:nvPr/>
        </p:nvSpPr>
        <p:spPr bwMode="auto">
          <a:xfrm>
            <a:off x="2286000" y="2644775"/>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400" b="1">
                <a:solidFill>
                  <a:srgbClr val="FF0000"/>
                </a:solidFill>
                <a:latin typeface="Times New Roman" panose="02020603050405020304" pitchFamily="18" charset="0"/>
              </a:rPr>
              <a:t> </a:t>
            </a:r>
            <a:br>
              <a:rPr lang="el-GR" altLang="el-GR" sz="2400" b="1">
                <a:solidFill>
                  <a:srgbClr val="FF0000"/>
                </a:solidFill>
                <a:latin typeface="Times New Roman" panose="02020603050405020304" pitchFamily="18" charset="0"/>
              </a:rPr>
            </a:br>
            <a:endParaRPr lang="el-GR" altLang="el-GR" sz="2400">
              <a:latin typeface="Times New Roman" panose="02020603050405020304" pitchFamily="18" charset="0"/>
            </a:endParaRPr>
          </a:p>
        </p:txBody>
      </p:sp>
      <p:sp>
        <p:nvSpPr>
          <p:cNvPr id="13" name="Rectangle 6"/>
          <p:cNvSpPr>
            <a:spLocks noChangeArrowheads="1"/>
          </p:cNvSpPr>
          <p:nvPr/>
        </p:nvSpPr>
        <p:spPr bwMode="auto">
          <a:xfrm>
            <a:off x="1373188" y="157163"/>
            <a:ext cx="6943725" cy="1047750"/>
          </a:xfrm>
          <a:prstGeom prst="rect">
            <a:avLst/>
          </a:prstGeom>
          <a:gradFill rotWithShape="0">
            <a:gsLst>
              <a:gs pos="0">
                <a:srgbClr val="C0504D"/>
              </a:gs>
              <a:gs pos="100000">
                <a:srgbClr val="923633"/>
              </a:gs>
            </a:gsLst>
            <a:path path="shape">
              <a:fillToRect l="50000" t="50000" r="50000" b="50000"/>
            </a:path>
          </a:gradFill>
          <a:ln>
            <a:noFill/>
          </a:ln>
          <a:effectLst>
            <a:outerShdw dist="28398" dir="3806097" algn="ctr" rotWithShape="0">
              <a:srgbClr val="622423"/>
            </a:outerShdw>
          </a:effectLst>
          <a:extLst>
            <a:ext uri="{91240B29-F687-4F45-9708-019B960494DF}">
              <a14:hiddenLine xmlns:a14="http://schemas.microsoft.com/office/drawing/2010/main" w="0">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l-GR" altLang="el-GR" sz="1800" b="1">
                <a:solidFill>
                  <a:srgbClr val="FFC000"/>
                </a:solidFill>
                <a:latin typeface="Times New Roman" panose="02020603050405020304" pitchFamily="18" charset="0"/>
                <a:cs typeface="Times New Roman" panose="02020603050405020304" pitchFamily="18" charset="0"/>
              </a:rPr>
              <a:t>	</a:t>
            </a:r>
            <a:r>
              <a:rPr lang="el-GR" altLang="el-GR" sz="2000" b="1">
                <a:solidFill>
                  <a:srgbClr val="FFC000"/>
                </a:solidFill>
                <a:latin typeface="Times New Roman" panose="02020603050405020304" pitchFamily="18" charset="0"/>
                <a:cs typeface="Times New Roman" panose="02020603050405020304" pitchFamily="18" charset="0"/>
              </a:rPr>
              <a:t>Διαλέξεις Θεωρίας Εκπαιδευτική Τεχνολογία-			Πολυμέσα</a:t>
            </a:r>
          </a:p>
          <a:p>
            <a:pPr eaLnBrk="1" hangingPunct="1">
              <a:spcBef>
                <a:spcPct val="0"/>
              </a:spcBef>
              <a:buFontTx/>
              <a:buNone/>
            </a:pPr>
            <a:r>
              <a:rPr lang="el-GR" altLang="el-GR" sz="2000" b="1">
                <a:solidFill>
                  <a:srgbClr val="FFC000"/>
                </a:solidFill>
                <a:latin typeface="Times New Roman" panose="02020603050405020304" pitchFamily="18" charset="0"/>
                <a:cs typeface="Times New Roman" panose="02020603050405020304" pitchFamily="18" charset="0"/>
              </a:rPr>
              <a:t>		Ενότητα  6  </a:t>
            </a:r>
          </a:p>
        </p:txBody>
      </p:sp>
      <p:sp>
        <p:nvSpPr>
          <p:cNvPr id="123911" name="Ορθογώνιο 1"/>
          <p:cNvSpPr>
            <a:spLocks noChangeArrowheads="1"/>
          </p:cNvSpPr>
          <p:nvPr/>
        </p:nvSpPr>
        <p:spPr bwMode="auto">
          <a:xfrm>
            <a:off x="1028700" y="1435100"/>
            <a:ext cx="76327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l-GR" altLang="el-GR" sz="2000" b="1">
                <a:solidFill>
                  <a:srgbClr val="FF0000"/>
                </a:solidFill>
                <a:latin typeface="Times New Roman" panose="02020603050405020304" pitchFamily="18" charset="0"/>
              </a:rPr>
              <a:t/>
            </a:r>
            <a:br>
              <a:rPr lang="el-GR" altLang="el-GR" sz="2000" b="1">
                <a:solidFill>
                  <a:srgbClr val="FF0000"/>
                </a:solidFill>
                <a:latin typeface="Times New Roman" panose="02020603050405020304" pitchFamily="18" charset="0"/>
              </a:rPr>
            </a:br>
            <a:r>
              <a:rPr lang="en-US" altLang="el-GR" sz="2000" b="1">
                <a:solidFill>
                  <a:srgbClr val="002060"/>
                </a:solidFill>
                <a:latin typeface="Times New Roman" panose="02020603050405020304" pitchFamily="18" charset="0"/>
              </a:rPr>
              <a:t> 			Mobile learning</a:t>
            </a:r>
          </a:p>
          <a:p>
            <a:pPr>
              <a:spcBef>
                <a:spcPct val="0"/>
              </a:spcBef>
              <a:buFontTx/>
              <a:buNone/>
            </a:pPr>
            <a:endParaRPr lang="en-US" altLang="el-GR" sz="2000" b="1">
              <a:solidFill>
                <a:srgbClr val="002060"/>
              </a:solidFill>
              <a:latin typeface="Times New Roman" panose="02020603050405020304" pitchFamily="18" charset="0"/>
            </a:endParaRPr>
          </a:p>
          <a:p>
            <a:pPr>
              <a:spcBef>
                <a:spcPct val="0"/>
              </a:spcBef>
              <a:buFontTx/>
              <a:buNone/>
            </a:pPr>
            <a:r>
              <a:rPr lang="en-US" altLang="el-GR" sz="2000" b="1">
                <a:solidFill>
                  <a:srgbClr val="002060"/>
                </a:solidFill>
                <a:latin typeface="Times New Roman" panose="02020603050405020304" pitchFamily="18" charset="0"/>
              </a:rPr>
              <a:t>App Inventor   </a:t>
            </a:r>
            <a:r>
              <a:rPr lang="el-GR" altLang="el-GR" sz="2000" b="1">
                <a:solidFill>
                  <a:srgbClr val="002060"/>
                </a:solidFill>
                <a:latin typeface="Times New Roman" panose="02020603050405020304" pitchFamily="18" charset="0"/>
              </a:rPr>
              <a:t>Η εφαρμογή </a:t>
            </a:r>
            <a:r>
              <a:rPr lang="en-US" altLang="el-GR" sz="2000" b="1">
                <a:solidFill>
                  <a:srgbClr val="002060"/>
                </a:solidFill>
                <a:latin typeface="Times New Roman" panose="02020603050405020304" pitchFamily="18" charset="0"/>
              </a:rPr>
              <a:t>Talk to Me  (</a:t>
            </a:r>
            <a:r>
              <a:rPr lang="el-GR" altLang="el-GR" sz="2000" b="1">
                <a:solidFill>
                  <a:srgbClr val="002060"/>
                </a:solidFill>
                <a:latin typeface="Times New Roman" panose="02020603050405020304" pitchFamily="18" charset="0"/>
              </a:rPr>
              <a:t>από το </a:t>
            </a:r>
            <a:r>
              <a:rPr lang="en-US" altLang="el-GR" sz="2000" b="1">
                <a:solidFill>
                  <a:srgbClr val="002060"/>
                </a:solidFill>
                <a:latin typeface="Times New Roman" panose="02020603050405020304" pitchFamily="18" charset="0"/>
              </a:rPr>
              <a:t>Tutorial)</a:t>
            </a:r>
            <a:endParaRPr lang="el-GR" altLang="el-GR" sz="2000" b="1">
              <a:solidFill>
                <a:srgbClr val="002060"/>
              </a:solidFill>
              <a:latin typeface="Times New Roman" panose="02020603050405020304" pitchFamily="18" charset="0"/>
            </a:endParaRPr>
          </a:p>
          <a:p>
            <a:pPr>
              <a:spcBef>
                <a:spcPct val="0"/>
              </a:spcBef>
              <a:buFontTx/>
              <a:buNone/>
            </a:pPr>
            <a:r>
              <a:rPr lang="el-GR" altLang="el-GR" sz="2000" b="1">
                <a:solidFill>
                  <a:srgbClr val="002060"/>
                </a:solidFill>
                <a:latin typeface="Times New Roman" panose="02020603050405020304" pitchFamily="18" charset="0"/>
              </a:rPr>
              <a:t>(Ανήκει στην εξεταστέα ύλη)</a:t>
            </a:r>
          </a:p>
          <a:p>
            <a:pPr>
              <a:spcBef>
                <a:spcPct val="0"/>
              </a:spcBef>
              <a:buFontTx/>
              <a:buNone/>
            </a:pPr>
            <a:endParaRPr lang="el-GR" altLang="el-GR" sz="2000">
              <a:latin typeface="Times New Roman" panose="02020603050405020304" pitchFamily="18" charset="0"/>
            </a:endParaRPr>
          </a:p>
          <a:p>
            <a:pPr>
              <a:buFontTx/>
              <a:buNone/>
            </a:pPr>
            <a:r>
              <a:rPr lang="en-US" altLang="el-GR" sz="1400">
                <a:latin typeface="Times New Roman" panose="02020603050405020304" pitchFamily="18" charset="0"/>
              </a:rPr>
              <a:t> </a:t>
            </a:r>
            <a:endParaRPr lang="el-GR" altLang="el-GR" sz="1400">
              <a:solidFill>
                <a:srgbClr val="002060"/>
              </a:solidFill>
              <a:latin typeface="Times New Roman" panose="02020603050405020304" pitchFamily="18" charset="0"/>
            </a:endParaRPr>
          </a:p>
          <a:p>
            <a:pPr>
              <a:buFontTx/>
              <a:buNone/>
            </a:pPr>
            <a:r>
              <a:rPr lang="el-GR" altLang="el-GR" sz="1400">
                <a:solidFill>
                  <a:srgbClr val="002060"/>
                </a:solidFill>
                <a:latin typeface="Times New Roman" panose="02020603050405020304" pitchFamily="18" charset="0"/>
              </a:rPr>
              <a:t> </a:t>
            </a:r>
            <a:endParaRPr lang="en-US" altLang="el-GR" sz="1400">
              <a:solidFill>
                <a:srgbClr val="002060"/>
              </a:solidFill>
              <a:latin typeface="Times New Roman" panose="02020603050405020304" pitchFamily="18" charset="0"/>
            </a:endParaRPr>
          </a:p>
          <a:p>
            <a:pPr>
              <a:buFontTx/>
              <a:buNone/>
            </a:pPr>
            <a:endParaRPr lang="el-GR" altLang="el-GR" sz="1400">
              <a:solidFill>
                <a:srgbClr val="002060"/>
              </a:solidFill>
              <a:latin typeface="Times New Roman" panose="02020603050405020304" pitchFamily="18" charset="0"/>
            </a:endParaRPr>
          </a:p>
        </p:txBody>
      </p:sp>
      <p:sp>
        <p:nvSpPr>
          <p:cNvPr id="162824" name="Subtitle 1"/>
          <p:cNvSpPr>
            <a:spLocks noGrp="1"/>
          </p:cNvSpPr>
          <p:nvPr>
            <p:ph type="subTitle" idx="1"/>
          </p:nvPr>
        </p:nvSpPr>
        <p:spPr>
          <a:xfrm>
            <a:off x="1395413" y="5105400"/>
            <a:ext cx="6400800" cy="1752600"/>
          </a:xfrm>
        </p:spPr>
        <p:txBody>
          <a:bodyPr rtlCol="0">
            <a:normAutofit/>
          </a:bodyPr>
          <a:lstStyle/>
          <a:p>
            <a:pPr eaLnBrk="1" fontAlgn="auto" hangingPunct="1">
              <a:spcAft>
                <a:spcPts val="0"/>
              </a:spcAft>
              <a:defRPr/>
            </a:pPr>
            <a:endParaRPr lang="el-GR" altLang="el-GR" sz="1400" b="1" dirty="0">
              <a:solidFill>
                <a:srgbClr val="000099"/>
              </a:solidFill>
            </a:endParaRPr>
          </a:p>
          <a:p>
            <a:pPr algn="l" eaLnBrk="1" fontAlgn="auto" hangingPunct="1">
              <a:spcAft>
                <a:spcPts val="0"/>
              </a:spcAft>
              <a:defRPr/>
            </a:pPr>
            <a:r>
              <a:rPr lang="el-GR" altLang="el-GR" sz="1400" b="1" dirty="0" smtClean="0">
                <a:solidFill>
                  <a:srgbClr val="000099"/>
                </a:solidFill>
              </a:rPr>
              <a:t> </a:t>
            </a:r>
            <a:endParaRPr lang="el-GR" altLang="el-GR" sz="14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p:cNvSpPr>
          <p:nvPr>
            <p:ph type="ctrTitle"/>
          </p:nvPr>
        </p:nvSpPr>
        <p:spPr>
          <a:xfrm>
            <a:off x="755650" y="227013"/>
            <a:ext cx="7843838" cy="1728787"/>
          </a:xfrm>
        </p:spPr>
        <p:txBody>
          <a:bodyPr/>
          <a:lstStyle/>
          <a:p>
            <a:pPr marL="457200" indent="-457200"/>
            <a:r>
              <a:rPr lang="el-GR" altLang="el-GR" sz="1800" b="1" smtClean="0">
                <a:solidFill>
                  <a:srgbClr val="000099"/>
                </a:solidFill>
                <a:latin typeface="Times New Roman" panose="02020603050405020304" pitchFamily="18" charset="0"/>
                <a:cs typeface="Times New Roman" panose="02020603050405020304" pitchFamily="18" charset="0"/>
              </a:rPr>
              <a:t>Εκπαιδευτική Ρομποτική</a:t>
            </a:r>
            <a:br>
              <a:rPr lang="el-GR" altLang="el-GR" sz="1800" b="1" smtClean="0">
                <a:solidFill>
                  <a:srgbClr val="000099"/>
                </a:solidFill>
                <a:latin typeface="Times New Roman" panose="02020603050405020304" pitchFamily="18" charset="0"/>
                <a:cs typeface="Times New Roman" panose="02020603050405020304" pitchFamily="18" charset="0"/>
              </a:rPr>
            </a:br>
            <a:r>
              <a:rPr lang="el-GR" altLang="el-GR" sz="1800" b="1" smtClean="0">
                <a:solidFill>
                  <a:srgbClr val="000099"/>
                </a:solidFill>
                <a:latin typeface="Times New Roman" panose="02020603050405020304" pitchFamily="18" charset="0"/>
                <a:cs typeface="Times New Roman" panose="02020603050405020304" pitchFamily="18" charset="0"/>
              </a:rPr>
              <a:t>Θεωρητικά στοιχεία</a:t>
            </a:r>
            <a:br>
              <a:rPr lang="el-GR" altLang="el-GR" sz="1800" b="1" smtClean="0">
                <a:solidFill>
                  <a:srgbClr val="000099"/>
                </a:solidFill>
                <a:latin typeface="Times New Roman" panose="02020603050405020304" pitchFamily="18" charset="0"/>
                <a:cs typeface="Times New Roman" panose="02020603050405020304" pitchFamily="18" charset="0"/>
              </a:rPr>
            </a:br>
            <a:r>
              <a:rPr lang="el-GR" altLang="el-GR" sz="1800" b="1" smtClean="0">
                <a:solidFill>
                  <a:srgbClr val="000099"/>
                </a:solidFill>
                <a:latin typeface="Times New Roman" panose="02020603050405020304" pitchFamily="18" charset="0"/>
                <a:cs typeface="Times New Roman" panose="02020603050405020304" pitchFamily="18" charset="0"/>
              </a:rPr>
              <a:t>Αξιοποιηση της αναφοράς </a:t>
            </a:r>
            <a:br>
              <a:rPr lang="el-GR" altLang="el-GR" sz="1800" b="1" smtClean="0">
                <a:solidFill>
                  <a:srgbClr val="000099"/>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 </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fontScale="250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6400" b="1" dirty="0">
              <a:solidFill>
                <a:srgbClr val="000099"/>
              </a:solidFill>
              <a:latin typeface="Times New Roman" pitchFamily="18" charset="0"/>
              <a:cs typeface="Times New Roman" pitchFamily="18" charset="0"/>
            </a:endParaRPr>
          </a:p>
          <a:p>
            <a:pPr marL="457200" indent="-457200">
              <a:defRPr/>
            </a:pPr>
            <a:endParaRPr lang="el-GR" sz="3700" dirty="0">
              <a:hlinkClick r:id="rId2"/>
            </a:endParaRPr>
          </a:p>
          <a:p>
            <a:pPr marL="457200" indent="-457200">
              <a:defRPr/>
            </a:pPr>
            <a:endParaRPr lang="el-GR" sz="6400" dirty="0">
              <a:hlinkClick r:id="rId2"/>
            </a:endParaRPr>
          </a:p>
          <a:p>
            <a:pPr marL="457200" indent="-457200">
              <a:defRPr/>
            </a:pPr>
            <a:r>
              <a:rPr lang="el-GR" sz="6400" dirty="0">
                <a:hlinkClick r:id="rId2"/>
              </a:rPr>
              <a:t> </a:t>
            </a:r>
          </a:p>
          <a:p>
            <a:pPr marL="457200" indent="-457200">
              <a:defRPr/>
            </a:pPr>
            <a:endParaRPr lang="el-GR" sz="6400" dirty="0">
              <a:hlinkClick r:id="rId2"/>
            </a:endParaRPr>
          </a:p>
          <a:p>
            <a:pPr marL="457200" indent="-457200">
              <a:defRPr/>
            </a:pPr>
            <a:endParaRPr lang="el-GR" sz="6400" dirty="0">
              <a:hlinkClick r:id="rId2"/>
            </a:endParaRPr>
          </a:p>
          <a:p>
            <a:pPr marL="457200" indent="-457200">
              <a:defRPr/>
            </a:pPr>
            <a:endParaRPr lang="el-GR" sz="6400" dirty="0">
              <a:hlinkClick r:id="rId2"/>
            </a:endParaRPr>
          </a:p>
          <a:p>
            <a:pPr marL="457200" indent="-457200">
              <a:defRPr/>
            </a:pPr>
            <a:r>
              <a:rPr lang="el-GR" sz="6400" dirty="0">
                <a:hlinkClick r:id="rId2"/>
              </a:rPr>
              <a:t>Δραστηριότητα </a:t>
            </a:r>
          </a:p>
          <a:p>
            <a:pPr marL="457200" indent="-457200">
              <a:defRPr/>
            </a:pPr>
            <a:r>
              <a:rPr lang="en-US" sz="6400" dirty="0">
                <a:hlinkClick r:id="rId2"/>
              </a:rPr>
              <a:t>https://edutech-thesis.uniwa.gr/wp-content/uploads/sites/207/2019/08/%CE%94%CE%B9%CE%B4%CE%B1%CE%BA%CF%84%CE%B9%CE%BA%CE%AE-%CF%84%CE%B7%CF%82-%CF%81%CE%BF%CE%BC%CF%80%CE%BF%CF%84%CE%B9%CE%BA%CE%AE%CF%82.pdf</a:t>
            </a:r>
            <a:endParaRPr lang="en-US" sz="6400" b="1" dirty="0">
              <a:solidFill>
                <a:srgbClr val="000099"/>
              </a:solidFill>
              <a:latin typeface="Times New Roman" pitchFamily="18" charset="0"/>
              <a:cs typeface="Times New Roman" pitchFamily="18" charset="0"/>
            </a:endParaRPr>
          </a:p>
          <a:p>
            <a:pPr marL="457200" indent="-457200">
              <a:buFont typeface="Arial" charset="0"/>
              <a:buNone/>
              <a:defRPr/>
            </a:pPr>
            <a:endParaRPr lang="en-US" sz="64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6400" b="1" dirty="0">
              <a:solidFill>
                <a:srgbClr val="000099"/>
              </a:solidFill>
              <a:latin typeface="Times New Roman" pitchFamily="18" charset="0"/>
              <a:cs typeface="Times New Roman" pitchFamily="18" charset="0"/>
            </a:endParaRPr>
          </a:p>
          <a:p>
            <a:pPr marL="457200" indent="-457200">
              <a:defRPr/>
            </a:pPr>
            <a:r>
              <a:rPr lang="en-US" sz="6400" b="1" dirty="0">
                <a:solidFill>
                  <a:srgbClr val="000099"/>
                </a:solidFill>
                <a:latin typeface="Times New Roman" pitchFamily="18" charset="0"/>
                <a:cs typeface="Times New Roman" pitchFamily="18" charset="0"/>
              </a:rPr>
              <a:t> </a:t>
            </a:r>
            <a:r>
              <a:rPr lang="el-GR" sz="6400" dirty="0">
                <a:latin typeface="Times New Roman" panose="02020603050405020304" pitchFamily="18" charset="0"/>
                <a:cs typeface="Times New Roman" panose="02020603050405020304" pitchFamily="18" charset="0"/>
              </a:rPr>
              <a:t>Ιωάννης Χρηστάκης</a:t>
            </a:r>
            <a:endParaRPr lang="el-GR" sz="6400" b="1" dirty="0">
              <a:solidFill>
                <a:srgbClr val="000099"/>
              </a:solidFill>
              <a:latin typeface="Times New Roman" pitchFamily="18" charset="0"/>
              <a:cs typeface="Times New Roman" pitchFamily="18" charset="0"/>
            </a:endParaRPr>
          </a:p>
          <a:p>
            <a:pPr marL="457200" indent="-457200">
              <a:defRPr/>
            </a:pPr>
            <a:r>
              <a:rPr lang="el-GR" sz="6400" b="1" dirty="0">
                <a:solidFill>
                  <a:srgbClr val="000099"/>
                </a:solidFill>
                <a:latin typeface="Times New Roman" pitchFamily="18" charset="0"/>
                <a:cs typeface="Times New Roman" pitchFamily="18" charset="0"/>
              </a:rPr>
              <a:t>ΜΔΕ  </a:t>
            </a:r>
            <a:r>
              <a:rPr lang="en-US" sz="6400" b="1" dirty="0">
                <a:solidFill>
                  <a:srgbClr val="000099"/>
                </a:solidFill>
                <a:latin typeface="Times New Roman" pitchFamily="18" charset="0"/>
                <a:cs typeface="Times New Roman" pitchFamily="18" charset="0"/>
              </a:rPr>
              <a:t> </a:t>
            </a:r>
            <a:r>
              <a:rPr lang="el-GR" sz="6400" dirty="0">
                <a:solidFill>
                  <a:srgbClr val="FF0000"/>
                </a:solidFill>
                <a:latin typeface="Times New Roman" panose="02020603050405020304" pitchFamily="18" charset="0"/>
                <a:cs typeface="Times New Roman" panose="02020603050405020304" pitchFamily="18" charset="0"/>
              </a:rPr>
              <a:t>Διδακτική της ρομποτικής </a:t>
            </a:r>
            <a:endParaRPr lang="el-GR" sz="6400" b="1" dirty="0">
              <a:solidFill>
                <a:srgbClr val="FF0000"/>
              </a:solidFill>
              <a:latin typeface="Times New Roman" pitchFamily="18" charset="0"/>
              <a:cs typeface="Times New Roman" pitchFamily="18" charset="0"/>
            </a:endParaRPr>
          </a:p>
          <a:p>
            <a:pPr marL="457200" indent="-457200">
              <a:buFont typeface="Arial" charset="0"/>
              <a:buNone/>
              <a:defRPr/>
            </a:pPr>
            <a:r>
              <a:rPr lang="el-GR" sz="6400" b="1" dirty="0">
                <a:latin typeface="Times New Roman" pitchFamily="18" charset="0"/>
                <a:cs typeface="Times New Roman" pitchFamily="18" charset="0"/>
              </a:rPr>
              <a:t>Σελίδες 54-60</a:t>
            </a:r>
            <a:endParaRPr lang="en-GB" sz="6400" b="1" dirty="0">
              <a:latin typeface="Times New Roman" pitchFamily="18" charset="0"/>
              <a:cs typeface="Times New Roman" pitchFamily="18" charset="0"/>
            </a:endParaRPr>
          </a:p>
          <a:p>
            <a:pPr marL="457200" indent="-457200">
              <a:buFont typeface="Arial" charset="0"/>
              <a:buNone/>
              <a:defRPr/>
            </a:pPr>
            <a:r>
              <a:rPr lang="el-GR" sz="6400" b="1" dirty="0">
                <a:solidFill>
                  <a:srgbClr val="000099"/>
                </a:solidFill>
                <a:latin typeface="Times New Roman" pitchFamily="18" charset="0"/>
                <a:cs typeface="Times New Roman" pitchFamily="18" charset="0"/>
              </a:rPr>
              <a:t> </a:t>
            </a:r>
            <a:endParaRPr lang="el-GR" sz="6400" dirty="0">
              <a:solidFill>
                <a:srgbClr val="002060"/>
              </a:solidFill>
              <a:latin typeface="Times New Roman" pitchFamily="18" charset="0"/>
              <a:cs typeface="Times New Roman" pitchFamily="18" charset="0"/>
            </a:endParaRPr>
          </a:p>
          <a:p>
            <a:pPr>
              <a:defRPr/>
            </a:pPr>
            <a:r>
              <a:rPr lang="el-GR" sz="6400" dirty="0">
                <a:latin typeface="Times New Roman" panose="02020603050405020304" pitchFamily="18" charset="0"/>
                <a:cs typeface="Times New Roman" panose="02020603050405020304" pitchFamily="18" charset="0"/>
              </a:rPr>
              <a:t>Το διδακτικό μοντέλο Denis &amp; Hubert</a:t>
            </a:r>
            <a:endParaRPr lang="en-US" sz="6400" dirty="0">
              <a:latin typeface="Times New Roman" panose="02020603050405020304" pitchFamily="18" charset="0"/>
              <a:cs typeface="Times New Roman" panose="02020603050405020304" pitchFamily="18" charset="0"/>
            </a:endParaRPr>
          </a:p>
          <a:p>
            <a:pPr>
              <a:buFont typeface="Arial" charset="0"/>
              <a:buNone/>
              <a:defRPr/>
            </a:pPr>
            <a:endParaRPr lang="en-GB" sz="4900" b="1" dirty="0">
              <a:solidFill>
                <a:srgbClr val="000099"/>
              </a:solidFill>
              <a:latin typeface="Times New Roman" pitchFamily="18" charset="0"/>
              <a:cs typeface="Times New Roman" pitchFamily="18" charset="0"/>
            </a:endParaRPr>
          </a:p>
        </p:txBody>
      </p:sp>
      <p:sp>
        <p:nvSpPr>
          <p:cNvPr id="4" name="Rectangle 4"/>
          <p:cNvSpPr/>
          <p:nvPr/>
        </p:nvSpPr>
        <p:spPr>
          <a:xfrm>
            <a:off x="49213" y="223838"/>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1713" y="1376363"/>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25958" name="object 6"/>
          <p:cNvSpPr>
            <a:spLocks noChangeArrowheads="1"/>
          </p:cNvSpPr>
          <p:nvPr/>
        </p:nvSpPr>
        <p:spPr bwMode="auto">
          <a:xfrm>
            <a:off x="98425" y="156845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p:cNvSpPr>
          <p:nvPr>
            <p:ph type="ctrTitle"/>
          </p:nvPr>
        </p:nvSpPr>
        <p:spPr>
          <a:xfrm>
            <a:off x="755650" y="227013"/>
            <a:ext cx="7843838" cy="1728787"/>
          </a:xfrm>
        </p:spPr>
        <p:txBody>
          <a:bodyPr/>
          <a:lstStyle/>
          <a:p>
            <a:pPr eaLnBrk="1" hangingPunct="1"/>
            <a:r>
              <a:rPr lang="en-US" altLang="el-GR" sz="1800" b="1" smtClean="0">
                <a:solidFill>
                  <a:srgbClr val="002060"/>
                </a:solidFill>
                <a:latin typeface="Times New Roman" panose="02020603050405020304" pitchFamily="18" charset="0"/>
                <a:cs typeface="Times New Roman" panose="02020603050405020304" pitchFamily="18" charset="0"/>
              </a:rPr>
              <a:t>Physical Computing</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 </a:t>
            </a:r>
            <a:r>
              <a:rPr lang="el-GR" altLang="el-GR" sz="1800" b="1" smtClean="0">
                <a:solidFill>
                  <a:srgbClr val="002060"/>
                </a:solidFill>
                <a:latin typeface="Times New Roman" panose="02020603050405020304" pitchFamily="18" charset="0"/>
                <a:cs typeface="Times New Roman" panose="02020603050405020304" pitchFamily="18" charset="0"/>
              </a:rPr>
              <a:t>Οπτικός προγραμματισμός </a:t>
            </a:r>
            <a:r>
              <a:rPr lang="en-US" altLang="el-GR" sz="1800" b="1" smtClean="0">
                <a:solidFill>
                  <a:srgbClr val="002060"/>
                </a:solidFill>
                <a:latin typeface="Times New Roman" panose="02020603050405020304" pitchFamily="18" charset="0"/>
                <a:cs typeface="Times New Roman" panose="02020603050405020304" pitchFamily="18" charset="0"/>
              </a:rPr>
              <a:t>-Arduino-Raspberry</a:t>
            </a:r>
            <a:r>
              <a:rPr lang="el-GR" altLang="el-GR" sz="1800" b="1" smtClean="0">
                <a:solidFill>
                  <a:srgbClr val="002060"/>
                </a:solidFill>
                <a:latin typeface="Times New Roman" panose="02020603050405020304" pitchFamily="18" charset="0"/>
                <a:cs typeface="Times New Roman" panose="02020603050405020304" pitchFamily="18" charset="0"/>
              </a:rPr>
              <a:t>,</a:t>
            </a:r>
            <a:r>
              <a:rPr lang="en-US" altLang="el-GR" sz="1800" b="1" smtClean="0">
                <a:solidFill>
                  <a:srgbClr val="002060"/>
                </a:solidFill>
                <a:latin typeface="Times New Roman" panose="02020603050405020304" pitchFamily="18" charset="0"/>
                <a:cs typeface="Times New Roman" panose="02020603050405020304" pitchFamily="18" charset="0"/>
              </a:rPr>
              <a:t>Labview-</a:t>
            </a:r>
            <a:r>
              <a:rPr lang="el-GR" altLang="el-GR" sz="1800" b="1" smtClean="0">
                <a:solidFill>
                  <a:srgbClr val="002060"/>
                </a:solidFill>
                <a:latin typeface="Times New Roman" panose="02020603050405020304" pitchFamily="18" charset="0"/>
                <a:cs typeface="Times New Roman" panose="02020603050405020304" pitchFamily="18" charset="0"/>
              </a:rPr>
              <a:t>Η Εκπαιδευτική Ρομποτική</a:t>
            </a: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r>
            <a:br>
              <a:rPr lang="el-GR" altLang="el-GR" sz="24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fontScale="92500" lnSpcReduction="1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r>
              <a:rPr lang="el-GR" sz="2000" b="1" dirty="0">
                <a:solidFill>
                  <a:srgbClr val="FF0000"/>
                </a:solidFill>
                <a:latin typeface="Times New Roman" pitchFamily="18" charset="0"/>
                <a:cs typeface="Times New Roman" pitchFamily="18" charset="0"/>
              </a:rPr>
              <a:t>Δραστηριότητα </a:t>
            </a:r>
          </a:p>
          <a:p>
            <a:pPr marL="457200" indent="-457200">
              <a:buFont typeface="Arial" charset="0"/>
              <a:buNone/>
              <a:defRPr/>
            </a:pPr>
            <a:endParaRPr lang="el-GR" sz="2000" b="1" dirty="0">
              <a:solidFill>
                <a:srgbClr val="FF0000"/>
              </a:solidFill>
              <a:latin typeface="Times New Roman" pitchFamily="18" charset="0"/>
              <a:cs typeface="Times New Roman" pitchFamily="18" charset="0"/>
            </a:endParaRPr>
          </a:p>
          <a:p>
            <a:pPr marL="457200" indent="-457200">
              <a:buFont typeface="Arial" charset="0"/>
              <a:buNone/>
              <a:defRPr/>
            </a:pPr>
            <a:r>
              <a:rPr lang="el-GR" sz="2000" b="1" dirty="0">
                <a:solidFill>
                  <a:srgbClr val="FF0000"/>
                </a:solidFill>
                <a:latin typeface="Times New Roman" pitchFamily="18" charset="0"/>
                <a:cs typeface="Times New Roman" pitchFamily="18" charset="0"/>
              </a:rPr>
              <a:t> </a:t>
            </a:r>
          </a:p>
          <a:p>
            <a:pPr marL="457200" indent="-457200" algn="l">
              <a:defRPr/>
            </a:pPr>
            <a:r>
              <a:rPr lang="el-GR" sz="2000" dirty="0">
                <a:solidFill>
                  <a:srgbClr val="FF0000"/>
                </a:solidFill>
                <a:latin typeface="Times New Roman" pitchFamily="18" charset="0"/>
                <a:cs typeface="Times New Roman" pitchFamily="18" charset="0"/>
              </a:rPr>
              <a:t>Εκπαιδευτική Ρομποτική</a:t>
            </a:r>
            <a:r>
              <a:rPr lang="el-GR" sz="2000" dirty="0">
                <a:solidFill>
                  <a:srgbClr val="002060"/>
                </a:solidFill>
                <a:latin typeface="Times New Roman" pitchFamily="18" charset="0"/>
                <a:cs typeface="Times New Roman" pitchFamily="18" charset="0"/>
              </a:rPr>
              <a:t>: ανακαλύπτοντας όχι μόνο αυτό “που πρέπει”. Μια εφαρμογή με </a:t>
            </a:r>
            <a:r>
              <a:rPr lang="el-GR" sz="2000" dirty="0" err="1">
                <a:solidFill>
                  <a:srgbClr val="FF0000"/>
                </a:solidFill>
                <a:latin typeface="Times New Roman" pitchFamily="18" charset="0"/>
                <a:cs typeface="Times New Roman" pitchFamily="18" charset="0"/>
              </a:rPr>
              <a:t>Lego</a:t>
            </a:r>
            <a:r>
              <a:rPr lang="el-GR" sz="2000" dirty="0">
                <a:solidFill>
                  <a:srgbClr val="FF0000"/>
                </a:solidFill>
                <a:latin typeface="Times New Roman" pitchFamily="18" charset="0"/>
                <a:cs typeface="Times New Roman" pitchFamily="18" charset="0"/>
              </a:rPr>
              <a:t> </a:t>
            </a:r>
            <a:r>
              <a:rPr lang="el-GR" sz="2000" dirty="0" err="1">
                <a:solidFill>
                  <a:srgbClr val="FF0000"/>
                </a:solidFill>
                <a:latin typeface="Times New Roman" pitchFamily="18" charset="0"/>
                <a:cs typeface="Times New Roman" pitchFamily="18" charset="0"/>
              </a:rPr>
              <a:t>Mindstorms</a:t>
            </a:r>
            <a:r>
              <a:rPr lang="el-GR" sz="2000" dirty="0">
                <a:solidFill>
                  <a:srgbClr val="FF0000"/>
                </a:solidFill>
                <a:latin typeface="Times New Roman" pitchFamily="18" charset="0"/>
                <a:cs typeface="Times New Roman" pitchFamily="18" charset="0"/>
              </a:rPr>
              <a:t> NXT, Arduino και </a:t>
            </a:r>
            <a:r>
              <a:rPr lang="el-GR" sz="2000" dirty="0" err="1">
                <a:solidFill>
                  <a:srgbClr val="FF0000"/>
                </a:solidFill>
                <a:latin typeface="Times New Roman" pitchFamily="18" charset="0"/>
                <a:cs typeface="Times New Roman" pitchFamily="18" charset="0"/>
              </a:rPr>
              <a:t>Processing</a:t>
            </a:r>
            <a:r>
              <a:rPr lang="el-GR" sz="2000" dirty="0">
                <a:solidFill>
                  <a:srgbClr val="002060"/>
                </a:solidFill>
                <a:latin typeface="Times New Roman" pitchFamily="18" charset="0"/>
                <a:cs typeface="Times New Roman" pitchFamily="18" charset="0"/>
              </a:rPr>
              <a:t>. </a:t>
            </a:r>
          </a:p>
          <a:p>
            <a:pPr marL="457200" indent="-457200" algn="l">
              <a:defRPr/>
            </a:pPr>
            <a:r>
              <a:rPr lang="el-GR" sz="2000" dirty="0">
                <a:solidFill>
                  <a:srgbClr val="002060"/>
                </a:solidFill>
                <a:latin typeface="Times New Roman" pitchFamily="18" charset="0"/>
                <a:cs typeface="Times New Roman" pitchFamily="18" charset="0"/>
              </a:rPr>
              <a:t>Κ. Αλεξόπουλος , Ε. </a:t>
            </a:r>
            <a:r>
              <a:rPr lang="el-GR" sz="2000" dirty="0" err="1">
                <a:solidFill>
                  <a:srgbClr val="002060"/>
                </a:solidFill>
                <a:latin typeface="Times New Roman" pitchFamily="18" charset="0"/>
                <a:cs typeface="Times New Roman" pitchFamily="18" charset="0"/>
              </a:rPr>
              <a:t>Ρόμπολα</a:t>
            </a:r>
            <a:endParaRPr lang="el-GR" sz="2000" b="1" dirty="0">
              <a:solidFill>
                <a:srgbClr val="002060"/>
              </a:solidFill>
              <a:latin typeface="Times New Roman" pitchFamily="18" charset="0"/>
              <a:cs typeface="Times New Roman" pitchFamily="18" charset="0"/>
            </a:endParaRPr>
          </a:p>
          <a:p>
            <a:pPr>
              <a:defRPr/>
            </a:pPr>
            <a:r>
              <a:rPr lang="el-GR" sz="1800" b="1" dirty="0">
                <a:latin typeface="Times New Roman" pitchFamily="18" charset="0"/>
                <a:cs typeface="Times New Roman" pitchFamily="18" charset="0"/>
              </a:rPr>
              <a:t> </a:t>
            </a:r>
            <a:endParaRPr lang="el-GR" sz="1800" dirty="0"/>
          </a:p>
          <a:p>
            <a:pPr>
              <a:defRPr/>
            </a:pPr>
            <a:r>
              <a:rPr lang="en-US" sz="1800" dirty="0">
                <a:hlinkClick r:id="rId2"/>
              </a:rPr>
              <a:t>http://lefkimi.ionio.gr/cie/images/documents13/CIE2013_proceedings/data/cie2013_100.pdf</a:t>
            </a:r>
            <a:r>
              <a:rPr lang="el-GR" sz="1800" b="1" dirty="0"/>
              <a:t> </a:t>
            </a:r>
          </a:p>
          <a:p>
            <a:pPr>
              <a:defRPr/>
            </a:pPr>
            <a:endParaRPr lang="el-GR" sz="1800" b="1" dirty="0"/>
          </a:p>
          <a:p>
            <a:pPr>
              <a:defRPr/>
            </a:pPr>
            <a:r>
              <a:rPr lang="el-GR" sz="1800" b="1" dirty="0"/>
              <a:t>Μπορεί να οδηγήσει σε εργασία </a:t>
            </a:r>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241300"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26982" name="object 6"/>
          <p:cNvSpPr>
            <a:spLocks noChangeArrowheads="1"/>
          </p:cNvSpPr>
          <p:nvPr/>
        </p:nvSpPr>
        <p:spPr bwMode="auto">
          <a:xfrm>
            <a:off x="77788" y="1536700"/>
            <a:ext cx="755650" cy="2159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Το Διαδίκτυο των Πραγμάτων</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611188" y="1752600"/>
            <a:ext cx="7048500" cy="4486275"/>
          </a:xfrm>
        </p:spPr>
        <p:txBody>
          <a:bodyPr rtlCol="0">
            <a:normAutofit fontScale="475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defRPr/>
            </a:pPr>
            <a:r>
              <a:rPr lang="el-GR" sz="3400" b="1" dirty="0">
                <a:solidFill>
                  <a:srgbClr val="FF0000"/>
                </a:solidFill>
                <a:cs typeface="Times New Roman" panose="02020603050405020304" pitchFamily="18" charset="0"/>
              </a:rPr>
              <a:t>Το διαδίκτυο των πραγμάτων(</a:t>
            </a:r>
            <a:r>
              <a:rPr lang="en-US" sz="3400" b="1" dirty="0">
                <a:solidFill>
                  <a:srgbClr val="FF0000"/>
                </a:solidFill>
                <a:cs typeface="Times New Roman" panose="02020603050405020304" pitchFamily="18" charset="0"/>
              </a:rPr>
              <a:t>Internet o Things)</a:t>
            </a:r>
            <a:r>
              <a:rPr lang="el-GR" sz="3400" dirty="0">
                <a:cs typeface="Times New Roman" panose="02020603050405020304" pitchFamily="18" charset="0"/>
              </a:rPr>
              <a:t> </a:t>
            </a:r>
            <a:r>
              <a:rPr lang="en-US" sz="3400" dirty="0">
                <a:cs typeface="Times New Roman" panose="02020603050405020304" pitchFamily="18" charset="0"/>
              </a:rPr>
              <a:t> </a:t>
            </a:r>
          </a:p>
          <a:p>
            <a:pPr algn="l">
              <a:defRPr/>
            </a:pPr>
            <a:endParaRPr lang="en-US" sz="2900" dirty="0">
              <a:solidFill>
                <a:srgbClr val="002060"/>
              </a:solidFill>
              <a:latin typeface="Times New Roman" panose="02020603050405020304" pitchFamily="18" charset="0"/>
              <a:cs typeface="Times New Roman" panose="02020603050405020304" pitchFamily="18" charset="0"/>
            </a:endParaRPr>
          </a:p>
          <a:p>
            <a:pPr algn="l">
              <a:defRPr/>
            </a:pPr>
            <a:r>
              <a:rPr lang="el-GR" sz="2900" dirty="0">
                <a:solidFill>
                  <a:srgbClr val="002060"/>
                </a:solidFill>
                <a:cs typeface="Times New Roman" panose="02020603050405020304" pitchFamily="18" charset="0"/>
              </a:rPr>
              <a:t>Το διαδίκτυο των πραγμάτων (</a:t>
            </a:r>
            <a:r>
              <a:rPr lang="en-US" sz="2900" dirty="0" err="1">
                <a:solidFill>
                  <a:srgbClr val="002060"/>
                </a:solidFill>
                <a:cs typeface="Times New Roman" panose="02020603050405020304" pitchFamily="18" charset="0"/>
              </a:rPr>
              <a:t>IoT</a:t>
            </a:r>
            <a:r>
              <a:rPr lang="el-GR" sz="2900" dirty="0">
                <a:solidFill>
                  <a:srgbClr val="002060"/>
                </a:solidFill>
                <a:cs typeface="Times New Roman" panose="02020603050405020304" pitchFamily="18" charset="0"/>
              </a:rPr>
              <a:t>) είναι ένα δίκτυο «φυσικών» οντοτήτων και «πραγμάτων» (</a:t>
            </a:r>
            <a:r>
              <a:rPr lang="en-US" sz="2900" dirty="0">
                <a:solidFill>
                  <a:srgbClr val="002060"/>
                </a:solidFill>
                <a:cs typeface="Times New Roman" panose="02020603050405020304" pitchFamily="18" charset="0"/>
              </a:rPr>
              <a:t>things</a:t>
            </a:r>
            <a:r>
              <a:rPr lang="el-GR" sz="2900" dirty="0">
                <a:solidFill>
                  <a:srgbClr val="002060"/>
                </a:solidFill>
                <a:cs typeface="Times New Roman" panose="02020603050405020304" pitchFamily="18" charset="0"/>
              </a:rPr>
              <a:t>), τα οποία διαθέτουν ενσωματωμένα ηλεκτρονικά εξαρτήματα, λογισμικό ελέγχου, αισθητήρες και δυνατότητα δικτυακής σύνδεσης, κυρίως ασύρματης. Η κύρια λειτουργία των έξυπνων αυτών συσκευών είναι να συλλέγουν δεδομένα από το περιβάλλον στο οποίο βρίσκονται και να επικοινωνούν είτε μεταξύ τους, είτε με έναν κεντρικό κόμβο.</a:t>
            </a:r>
            <a:endParaRPr lang="en-US" sz="2900" dirty="0">
              <a:solidFill>
                <a:srgbClr val="002060"/>
              </a:solidFill>
              <a:cs typeface="Times New Roman" panose="02020603050405020304" pitchFamily="18" charset="0"/>
            </a:endParaRPr>
          </a:p>
          <a:p>
            <a:pPr algn="l">
              <a:defRPr/>
            </a:pPr>
            <a:r>
              <a:rPr lang="el-GR" sz="2900" dirty="0">
                <a:solidFill>
                  <a:srgbClr val="002060"/>
                </a:solidFill>
                <a:cs typeface="Times New Roman" panose="02020603050405020304" pitchFamily="18" charset="0"/>
              </a:rPr>
              <a:t> </a:t>
            </a:r>
          </a:p>
          <a:p>
            <a:pPr algn="l">
              <a:defRPr/>
            </a:pPr>
            <a:r>
              <a:rPr lang="el-GR" sz="2900" dirty="0">
                <a:solidFill>
                  <a:srgbClr val="002060"/>
                </a:solidFill>
                <a:cs typeface="Times New Roman" panose="02020603050405020304" pitchFamily="18" charset="0"/>
              </a:rPr>
              <a:t>Το </a:t>
            </a:r>
            <a:r>
              <a:rPr lang="en-US" sz="2900" dirty="0" err="1">
                <a:solidFill>
                  <a:srgbClr val="002060"/>
                </a:solidFill>
                <a:cs typeface="Times New Roman" panose="02020603050405020304" pitchFamily="18" charset="0"/>
              </a:rPr>
              <a:t>IoT</a:t>
            </a:r>
            <a:r>
              <a:rPr lang="el-GR" sz="2900" dirty="0">
                <a:solidFill>
                  <a:srgbClr val="002060"/>
                </a:solidFill>
                <a:cs typeface="Times New Roman" panose="02020603050405020304" pitchFamily="18" charset="0"/>
              </a:rPr>
              <a:t> είναι ένα νέο τεχνολογικό παράδειγμα που με γοργούς ρυθμούς κερδίζει έδαφος στην περιοχή των μοντέρνων ασύρματων επικοινωνιών για εφαρμογές αυτοματισμού και ελέγχου. Η βασική του ιδέα εστιάζεται σε τεχνολογίες ενσωματωμένων συστημάτων και διάχυτης υπολογιστικής, εμπλέκοντας μία πλειάδα συσκευών και πραγμάτων όπως </a:t>
            </a:r>
            <a:r>
              <a:rPr lang="en-US" sz="2900" dirty="0">
                <a:solidFill>
                  <a:srgbClr val="002060"/>
                </a:solidFill>
                <a:cs typeface="Times New Roman" panose="02020603050405020304" pitchFamily="18" charset="0"/>
              </a:rPr>
              <a:t>RFID</a:t>
            </a:r>
            <a:r>
              <a:rPr lang="el-GR" sz="2900" dirty="0">
                <a:solidFill>
                  <a:srgbClr val="002060"/>
                </a:solidFill>
                <a:cs typeface="Times New Roman" panose="02020603050405020304" pitchFamily="18" charset="0"/>
              </a:rPr>
              <a:t>, αισθητήρες (</a:t>
            </a:r>
            <a:r>
              <a:rPr lang="en-US" sz="2900" dirty="0">
                <a:solidFill>
                  <a:srgbClr val="002060"/>
                </a:solidFill>
                <a:cs typeface="Times New Roman" panose="02020603050405020304" pitchFamily="18" charset="0"/>
              </a:rPr>
              <a:t>sensors</a:t>
            </a:r>
            <a:r>
              <a:rPr lang="el-GR" sz="2900" dirty="0">
                <a:solidFill>
                  <a:srgbClr val="002060"/>
                </a:solidFill>
                <a:cs typeface="Times New Roman" panose="02020603050405020304" pitchFamily="18" charset="0"/>
              </a:rPr>
              <a:t>), </a:t>
            </a:r>
            <a:r>
              <a:rPr lang="el-GR" sz="2900" dirty="0" err="1">
                <a:solidFill>
                  <a:srgbClr val="002060"/>
                </a:solidFill>
                <a:cs typeface="Times New Roman" panose="02020603050405020304" pitchFamily="18" charset="0"/>
              </a:rPr>
              <a:t>ενεργοποιητές</a:t>
            </a:r>
            <a:r>
              <a:rPr lang="el-GR" sz="2900" dirty="0">
                <a:solidFill>
                  <a:srgbClr val="002060"/>
                </a:solidFill>
                <a:cs typeface="Times New Roman" panose="02020603050405020304" pitchFamily="18" charset="0"/>
              </a:rPr>
              <a:t> (</a:t>
            </a:r>
            <a:r>
              <a:rPr lang="en-US" sz="2900" dirty="0">
                <a:solidFill>
                  <a:srgbClr val="002060"/>
                </a:solidFill>
                <a:cs typeface="Times New Roman" panose="02020603050405020304" pitchFamily="18" charset="0"/>
              </a:rPr>
              <a:t>actuators</a:t>
            </a:r>
            <a:r>
              <a:rPr lang="el-GR" sz="2900" dirty="0">
                <a:solidFill>
                  <a:srgbClr val="002060"/>
                </a:solidFill>
                <a:cs typeface="Times New Roman" panose="02020603050405020304" pitchFamily="18" charset="0"/>
              </a:rPr>
              <a:t>), κινητά τηλέφωνα, αλλά και πληθώρα άλλων ηλεκτρονικών συσκευών, τα οποία μέσω συστημάτων μοναδικής απόκτησης δικτυακής ταυτότητας, μπορούν να επικοινωνήσουν και να </a:t>
            </a:r>
            <a:r>
              <a:rPr lang="el-GR" sz="2900" dirty="0" err="1">
                <a:solidFill>
                  <a:srgbClr val="002060"/>
                </a:solidFill>
                <a:cs typeface="Times New Roman" panose="02020603050405020304" pitchFamily="18" charset="0"/>
              </a:rPr>
              <a:t>αλληλεπιδράσουν</a:t>
            </a:r>
            <a:r>
              <a:rPr lang="el-GR" sz="2900" dirty="0">
                <a:solidFill>
                  <a:srgbClr val="002060"/>
                </a:solidFill>
                <a:cs typeface="Times New Roman" panose="02020603050405020304" pitchFamily="18" charset="0"/>
              </a:rPr>
              <a:t> με το περιβάλλον τους και με τους ανθρώπους</a:t>
            </a:r>
            <a:r>
              <a:rPr lang="el-GR" sz="2900" dirty="0">
                <a:cs typeface="Times New Roman" panose="02020603050405020304" pitchFamily="18" charset="0"/>
              </a:rPr>
              <a:t>. </a:t>
            </a:r>
          </a:p>
          <a:p>
            <a:pPr algn="l">
              <a:defRPr/>
            </a:pPr>
            <a:endParaRPr lang="el-GR" sz="2900" dirty="0">
              <a:solidFill>
                <a:schemeClr val="tx1"/>
              </a:solidFill>
              <a:latin typeface="Times New Roman" panose="02020603050405020304" pitchFamily="18" charset="0"/>
              <a:cs typeface="Times New Roman" panose="02020603050405020304" pitchFamily="18" charset="0"/>
            </a:endParaRPr>
          </a:p>
          <a:p>
            <a:pPr algn="l">
              <a:defRPr/>
            </a:pPr>
            <a:endParaRPr lang="el-GR" sz="2900" dirty="0">
              <a:solidFill>
                <a:schemeClr val="tx1"/>
              </a:solidFill>
              <a:latin typeface="Times New Roman" panose="02020603050405020304" pitchFamily="18" charset="0"/>
              <a:cs typeface="Times New Roman" panose="02020603050405020304" pitchFamily="18" charset="0"/>
            </a:endParaRPr>
          </a:p>
          <a:p>
            <a:pPr marL="457200" indent="-457200" algn="l">
              <a:defRPr/>
            </a:pPr>
            <a:r>
              <a:rPr lang="el-GR" sz="2800" dirty="0">
                <a:solidFill>
                  <a:schemeClr val="tx2"/>
                </a:solidFill>
              </a:rPr>
              <a:t>Από Κ. Καλοβρέκτης   </a:t>
            </a:r>
            <a:r>
              <a:rPr lang="el-GR" sz="2800" dirty="0" err="1">
                <a:solidFill>
                  <a:schemeClr val="tx2"/>
                </a:solidFill>
              </a:rPr>
              <a:t>Απ</a:t>
            </a:r>
            <a:r>
              <a:rPr lang="el-GR" sz="2800" dirty="0">
                <a:solidFill>
                  <a:schemeClr val="tx2"/>
                </a:solidFill>
              </a:rPr>
              <a:t>. Ξενάκης   Σ. Ψυχάρης  Γ. Σταμούλης. Τίτλος Συγγράμματος: Εκπαιδευτική Τεχνολογία, Αναπτυξιακές Πλατφόρμες Ρομποτικής και </a:t>
            </a:r>
            <a:r>
              <a:rPr lang="el-GR" sz="2800" dirty="0" err="1">
                <a:solidFill>
                  <a:schemeClr val="tx2"/>
                </a:solidFill>
              </a:rPr>
              <a:t>IoT</a:t>
            </a:r>
            <a:r>
              <a:rPr lang="el-GR" sz="2800" dirty="0">
                <a:solidFill>
                  <a:schemeClr val="tx2"/>
                </a:solidFill>
              </a:rPr>
              <a:t>. </a:t>
            </a:r>
            <a:r>
              <a:rPr lang="el-GR" sz="2800" b="1" dirty="0">
                <a:solidFill>
                  <a:schemeClr val="tx2"/>
                </a:solidFill>
              </a:rPr>
              <a:t>Κωδικός Βιβλίου στον </a:t>
            </a:r>
            <a:r>
              <a:rPr lang="el-GR" sz="2800" b="1" dirty="0" err="1">
                <a:solidFill>
                  <a:schemeClr val="tx2"/>
                </a:solidFill>
              </a:rPr>
              <a:t>Εύδοξο</a:t>
            </a:r>
            <a:r>
              <a:rPr lang="el-GR" sz="2800" b="1" dirty="0">
                <a:solidFill>
                  <a:schemeClr val="tx2"/>
                </a:solidFill>
              </a:rPr>
              <a:t>: 77115672</a:t>
            </a:r>
            <a:r>
              <a:rPr lang="el-GR" sz="2800" dirty="0">
                <a:solidFill>
                  <a:schemeClr val="tx2"/>
                </a:solidFill>
              </a:rPr>
              <a:t>. Έκδοση: 1η/2020. ISBN: 978-960-418-828-4.   ΕΚΔΟΣΕΙΣ Α. ΤΖΙΟΛΑ &amp; ΥΙΟΙ Α.Ε.</a:t>
            </a:r>
            <a:endParaRPr lang="en-GB" sz="2800" b="1" dirty="0">
              <a:solidFill>
                <a:schemeClr val="tx2"/>
              </a:solidFill>
              <a:cs typeface="Times New Roman" panose="02020603050405020304" pitchFamily="18" charset="0"/>
            </a:endParaRPr>
          </a:p>
          <a:p>
            <a:pPr marL="457200" indent="-457200" algn="l">
              <a:defRPr/>
            </a:pPr>
            <a:endParaRPr lang="el-GR" sz="2800" dirty="0">
              <a:solidFill>
                <a:schemeClr val="tx2"/>
              </a:solidFill>
            </a:endParaRPr>
          </a:p>
          <a:p>
            <a:pPr algn="l">
              <a:defRPr/>
            </a:pPr>
            <a:endParaRPr lang="en-US" sz="2900" dirty="0">
              <a:latin typeface="Times New Roman" panose="02020603050405020304" pitchFamily="18" charset="0"/>
              <a:cs typeface="Times New Roman" panose="02020603050405020304" pitchFamily="18" charset="0"/>
            </a:endParaRPr>
          </a:p>
          <a:p>
            <a:pPr algn="l">
              <a:defRPr/>
            </a:pPr>
            <a:endParaRPr lang="en-US" sz="2000" dirty="0"/>
          </a:p>
          <a:p>
            <a:pPr algn="l">
              <a:defRPr/>
            </a:pPr>
            <a:endParaRPr lang="el-GR" sz="2000" dirty="0"/>
          </a:p>
          <a:p>
            <a:pPr marL="457200" indent="-457200">
              <a:defRPr/>
            </a:pPr>
            <a:endParaRPr lang="en-US" sz="2000" b="1" dirty="0">
              <a:solidFill>
                <a:srgbClr val="FF0000"/>
              </a:solidFill>
              <a:latin typeface="Times New Roman" panose="02020603050405020304" pitchFamily="18" charset="0"/>
              <a:cs typeface="Times New Roman" panose="02020603050405020304" pitchFamily="18" charset="0"/>
            </a:endParaRPr>
          </a:p>
          <a:p>
            <a:pPr marL="457200" indent="-457200">
              <a:defRPr/>
            </a:pPr>
            <a:endParaRPr lang="el-GR" sz="1500" b="1" dirty="0">
              <a:solidFill>
                <a:srgbClr val="002060"/>
              </a:solidFill>
              <a:latin typeface="Times New Roman" pitchFamily="18" charset="0"/>
              <a:cs typeface="Times New Roman" pitchFamily="18" charset="0"/>
            </a:endParaRPr>
          </a:p>
        </p:txBody>
      </p:sp>
      <p:sp>
        <p:nvSpPr>
          <p:cNvPr id="4" name="Rectangle 4"/>
          <p:cNvSpPr/>
          <p:nvPr/>
        </p:nvSpPr>
        <p:spPr>
          <a:xfrm>
            <a:off x="122238" y="1968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28006" name="object 6"/>
          <p:cNvSpPr>
            <a:spLocks noChangeArrowheads="1"/>
          </p:cNvSpPr>
          <p:nvPr/>
        </p:nvSpPr>
        <p:spPr bwMode="auto">
          <a:xfrm>
            <a:off x="122238" y="15367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Το Διαδίκτυο των Πραγμάτων</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877888" y="1431925"/>
            <a:ext cx="6854825" cy="3889375"/>
          </a:xfrm>
        </p:spPr>
        <p:txBody>
          <a:bodyPr rtlCol="0">
            <a:normAutofit lnSpcReduction="1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defRPr/>
            </a:pPr>
            <a:r>
              <a:rPr lang="el-GR" sz="2000" b="1" dirty="0">
                <a:solidFill>
                  <a:srgbClr val="FF0000"/>
                </a:solidFill>
                <a:cs typeface="Times New Roman" panose="02020603050405020304" pitchFamily="18" charset="0"/>
              </a:rPr>
              <a:t>Το διαδίκτυο των πραγμάτων(</a:t>
            </a:r>
            <a:r>
              <a:rPr lang="en-US" sz="2000" b="1" dirty="0">
                <a:solidFill>
                  <a:srgbClr val="FF0000"/>
                </a:solidFill>
                <a:cs typeface="Times New Roman" panose="02020603050405020304" pitchFamily="18" charset="0"/>
              </a:rPr>
              <a:t>Internet o Things)</a:t>
            </a:r>
          </a:p>
          <a:p>
            <a:pPr marL="457200" indent="-457200">
              <a:defRPr/>
            </a:pPr>
            <a:endParaRPr lang="en-US" sz="1500" b="1" dirty="0">
              <a:solidFill>
                <a:srgbClr val="002060"/>
              </a:solidFill>
              <a:cs typeface="Times New Roman" pitchFamily="18" charset="0"/>
            </a:endParaRPr>
          </a:p>
          <a:p>
            <a:pPr marL="457200" indent="-457200" algn="l">
              <a:defRPr/>
            </a:pPr>
            <a:r>
              <a:rPr lang="el-GR" sz="1800" dirty="0">
                <a:solidFill>
                  <a:srgbClr val="002060"/>
                </a:solidFill>
              </a:rPr>
              <a:t>Η έξυπνη οντότητα (</a:t>
            </a:r>
            <a:r>
              <a:rPr lang="el-GR" sz="1800" dirty="0" err="1">
                <a:solidFill>
                  <a:srgbClr val="002060"/>
                </a:solidFill>
              </a:rPr>
              <a:t>smart</a:t>
            </a:r>
            <a:r>
              <a:rPr lang="el-GR" sz="1800" dirty="0">
                <a:solidFill>
                  <a:srgbClr val="002060"/>
                </a:solidFill>
              </a:rPr>
              <a:t> </a:t>
            </a:r>
            <a:r>
              <a:rPr lang="en-US" sz="1800" dirty="0">
                <a:solidFill>
                  <a:srgbClr val="002060"/>
                </a:solidFill>
              </a:rPr>
              <a:t>thing</a:t>
            </a:r>
            <a:r>
              <a:rPr lang="el-GR" sz="1800" dirty="0">
                <a:solidFill>
                  <a:srgbClr val="002060"/>
                </a:solidFill>
              </a:rPr>
              <a:t>), που είναι η καρδιά του </a:t>
            </a:r>
            <a:r>
              <a:rPr lang="el-GR" sz="1800" dirty="0" err="1">
                <a:solidFill>
                  <a:srgbClr val="002060"/>
                </a:solidFill>
              </a:rPr>
              <a:t>IoT</a:t>
            </a:r>
            <a:r>
              <a:rPr lang="el-GR" sz="1800" dirty="0">
                <a:solidFill>
                  <a:srgbClr val="002060"/>
                </a:solidFill>
              </a:rPr>
              <a:t>, είναι ένα φυσικό αντικείμενο που διαθέτει μοναδική διεύθυνση προσπέλασης στο δίκτυο, με ενσωματωμένα ηλεκτρονικά στοιχεία και ικανότητα να συλλέγει και να στέλνει τις μετρήσεις ασύρματα. Παραδείγματα έξυπνων «πραγμάτων» μπορούμε να βρούμε σε ιατρικές εφαρμογές παρακολούθησης ασθενούς, σε περιβαλλοντικές εφαρμογές μέτρησης φυσικών ποσοτήτων, σε εφαρμογές πρωτογενούς παραγωγής και βιομηχανικών αυτοματισμών. </a:t>
            </a:r>
            <a:endParaRPr lang="el-GR" sz="1800" dirty="0" smtClean="0">
              <a:solidFill>
                <a:srgbClr val="002060"/>
              </a:solidFill>
            </a:endParaRPr>
          </a:p>
          <a:p>
            <a:pPr marL="457200" indent="-457200" algn="l">
              <a:defRPr/>
            </a:pPr>
            <a:r>
              <a:rPr lang="el-GR" sz="1200" dirty="0">
                <a:solidFill>
                  <a:schemeClr val="tx2"/>
                </a:solidFill>
              </a:rPr>
              <a:t>Από </a:t>
            </a:r>
            <a:r>
              <a:rPr lang="el-GR" sz="1200" dirty="0" smtClean="0">
                <a:solidFill>
                  <a:schemeClr val="tx2"/>
                </a:solidFill>
              </a:rPr>
              <a:t>Κ</a:t>
            </a:r>
            <a:r>
              <a:rPr lang="el-GR" sz="1200" dirty="0">
                <a:solidFill>
                  <a:schemeClr val="tx2"/>
                </a:solidFill>
              </a:rPr>
              <a:t>. </a:t>
            </a:r>
            <a:r>
              <a:rPr lang="el-GR" sz="1200" dirty="0" err="1">
                <a:solidFill>
                  <a:schemeClr val="tx2"/>
                </a:solidFill>
              </a:rPr>
              <a:t>Καλοβρέκτης</a:t>
            </a:r>
            <a:r>
              <a:rPr lang="el-GR" sz="1200" dirty="0">
                <a:solidFill>
                  <a:schemeClr val="tx2"/>
                </a:solidFill>
              </a:rPr>
              <a:t>   </a:t>
            </a:r>
            <a:r>
              <a:rPr lang="el-GR" sz="1200" dirty="0" err="1">
                <a:solidFill>
                  <a:schemeClr val="tx2"/>
                </a:solidFill>
              </a:rPr>
              <a:t>Απ</a:t>
            </a:r>
            <a:r>
              <a:rPr lang="el-GR" sz="1200" dirty="0">
                <a:solidFill>
                  <a:schemeClr val="tx2"/>
                </a:solidFill>
              </a:rPr>
              <a:t>. Ξενάκης   Σ. Ψυχάρης  Γ. Σταμούλης. Τίτλος Συγγράμματος: Εκπαιδευτική Τεχνολογία, Αναπτυξιακές Πλατφόρμες Ρομποτικής και </a:t>
            </a:r>
            <a:r>
              <a:rPr lang="el-GR" sz="1200" dirty="0" err="1">
                <a:solidFill>
                  <a:schemeClr val="tx2"/>
                </a:solidFill>
              </a:rPr>
              <a:t>IoT</a:t>
            </a:r>
            <a:r>
              <a:rPr lang="el-GR" sz="1200" dirty="0">
                <a:solidFill>
                  <a:schemeClr val="tx2"/>
                </a:solidFill>
              </a:rPr>
              <a:t>. </a:t>
            </a:r>
            <a:r>
              <a:rPr lang="el-GR" sz="1200" b="1" dirty="0">
                <a:solidFill>
                  <a:schemeClr val="tx2"/>
                </a:solidFill>
              </a:rPr>
              <a:t>Κωδικός Βιβλίου στον </a:t>
            </a:r>
            <a:r>
              <a:rPr lang="el-GR" sz="1200" b="1" dirty="0" err="1">
                <a:solidFill>
                  <a:schemeClr val="tx2"/>
                </a:solidFill>
              </a:rPr>
              <a:t>Εύδοξο</a:t>
            </a:r>
            <a:r>
              <a:rPr lang="el-GR" sz="1200" b="1" dirty="0">
                <a:solidFill>
                  <a:schemeClr val="tx2"/>
                </a:solidFill>
              </a:rPr>
              <a:t>: 77115672</a:t>
            </a:r>
            <a:r>
              <a:rPr lang="el-GR" sz="1200" dirty="0">
                <a:solidFill>
                  <a:schemeClr val="tx2"/>
                </a:solidFill>
              </a:rPr>
              <a:t>. Έκδοση: 1η/2020. ISBN: 978-960-418-828-4.   ΕΚΔΟΣΕΙΣ Α. ΤΖΙΟΛΑ &amp; ΥΙΟΙ Α.Ε.</a:t>
            </a:r>
            <a:endParaRPr lang="en-GB" sz="1200" b="1" dirty="0">
              <a:solidFill>
                <a:schemeClr val="tx2"/>
              </a:solidFill>
              <a:cs typeface="Times New Roman" panose="02020603050405020304" pitchFamily="18" charset="0"/>
            </a:endParaRPr>
          </a:p>
          <a:p>
            <a:pPr marL="457200" indent="-457200" algn="l">
              <a:defRPr/>
            </a:pPr>
            <a:endParaRPr lang="el-GR" sz="1200" dirty="0">
              <a:solidFill>
                <a:schemeClr val="tx2"/>
              </a:solidFill>
            </a:endParaRPr>
          </a:p>
        </p:txBody>
      </p:sp>
      <p:sp>
        <p:nvSpPr>
          <p:cNvPr id="4" name="Rectangle 4"/>
          <p:cNvSpPr/>
          <p:nvPr/>
        </p:nvSpPr>
        <p:spPr>
          <a:xfrm>
            <a:off x="242888"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29030" name="object 6"/>
          <p:cNvSpPr>
            <a:spLocks noChangeArrowheads="1"/>
          </p:cNvSpPr>
          <p:nvPr/>
        </p:nvSpPr>
        <p:spPr bwMode="auto">
          <a:xfrm>
            <a:off x="122238" y="15367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Το Διαδίκτυο των Πραγμάτων</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130051" name="Rectangle 3"/>
          <p:cNvSpPr>
            <a:spLocks noGrp="1"/>
          </p:cNvSpPr>
          <p:nvPr>
            <p:ph type="subTitle" idx="1"/>
          </p:nvPr>
        </p:nvSpPr>
        <p:spPr>
          <a:xfrm>
            <a:off x="1331913" y="1431925"/>
            <a:ext cx="6400800" cy="3889375"/>
          </a:xfrm>
        </p:spPr>
        <p:txBody>
          <a:bodyPr/>
          <a:lstStyle/>
          <a:p>
            <a:pPr marL="457200" indent="-457200"/>
            <a:r>
              <a:rPr lang="el-GR" altLang="el-GR" sz="2800" b="1" smtClean="0">
                <a:solidFill>
                  <a:srgbClr val="000099"/>
                </a:solidFill>
                <a:latin typeface="Times New Roman" panose="02020603050405020304" pitchFamily="18" charset="0"/>
                <a:cs typeface="Times New Roman" panose="02020603050405020304" pitchFamily="18" charset="0"/>
              </a:rPr>
              <a:t>  </a:t>
            </a:r>
          </a:p>
          <a:p>
            <a:pPr marL="457200" indent="-457200"/>
            <a:r>
              <a:rPr lang="el-GR" altLang="el-GR" sz="2000" b="1" smtClean="0">
                <a:solidFill>
                  <a:srgbClr val="FF0000"/>
                </a:solidFill>
                <a:latin typeface="Times New Roman" panose="02020603050405020304" pitchFamily="18" charset="0"/>
                <a:cs typeface="Times New Roman" panose="02020603050405020304" pitchFamily="18" charset="0"/>
              </a:rPr>
              <a:t>Το διαδίκτυο των πραγμάτων(</a:t>
            </a:r>
            <a:r>
              <a:rPr lang="en-US" altLang="el-GR" sz="2000" b="1" smtClean="0">
                <a:solidFill>
                  <a:srgbClr val="FF0000"/>
                </a:solidFill>
                <a:latin typeface="Times New Roman" panose="02020603050405020304" pitchFamily="18" charset="0"/>
                <a:cs typeface="Times New Roman" panose="02020603050405020304" pitchFamily="18" charset="0"/>
              </a:rPr>
              <a:t>Internet o Things)</a:t>
            </a:r>
            <a:r>
              <a:rPr lang="el-GR" altLang="el-GR" sz="2000" smtClean="0">
                <a:solidFill>
                  <a:schemeClr val="tx1"/>
                </a:solidFill>
              </a:rPr>
              <a:t> </a:t>
            </a:r>
          </a:p>
          <a:p>
            <a:pPr marL="457200" indent="-457200" algn="l"/>
            <a:r>
              <a:rPr lang="el-GR" altLang="el-GR" sz="800" smtClean="0">
                <a:solidFill>
                  <a:schemeClr val="tx2"/>
                </a:solidFill>
              </a:rPr>
              <a:t>Από Κ. Καλοβρέκτης   Απ. Ξενάκης   Σ. Ψυχάρης  Γ. Σταμούλης. Τίτλος Συγγράμματος: Εκπαιδευτική Τεχνολογία, Αναπτυξιακές Πλατφόρμες Ρομποτικής και IoT. </a:t>
            </a:r>
            <a:r>
              <a:rPr lang="el-GR" altLang="el-GR" sz="800" b="1" smtClean="0">
                <a:solidFill>
                  <a:schemeClr val="tx2"/>
                </a:solidFill>
              </a:rPr>
              <a:t>Κωδικός Βιβλίου στον Εύδοξο: 77115672</a:t>
            </a:r>
            <a:r>
              <a:rPr lang="el-GR" altLang="el-GR" sz="800" smtClean="0">
                <a:solidFill>
                  <a:schemeClr val="tx2"/>
                </a:solidFill>
              </a:rPr>
              <a:t>. Έκδοση: 1η/2020. ISBN: 978-960-418-828-4.   ΕΚΔΟΣΕΙΣ Α. ΤΖΙΟΛΑ &amp; ΥΙΟΙ Α.Ε.</a:t>
            </a:r>
            <a:endParaRPr lang="en-GB" altLang="el-GR" sz="800" b="1" smtClean="0">
              <a:solidFill>
                <a:schemeClr val="tx2"/>
              </a:solidFill>
              <a:cs typeface="Times New Roman" panose="02020603050405020304" pitchFamily="18" charset="0"/>
            </a:endParaRPr>
          </a:p>
          <a:p>
            <a:pPr marL="457200" indent="-457200" algn="l"/>
            <a:endParaRPr lang="el-GR" altLang="el-GR" sz="800" smtClean="0">
              <a:solidFill>
                <a:schemeClr val="tx2"/>
              </a:solidFill>
            </a:endParaRPr>
          </a:p>
          <a:p>
            <a:pPr marL="457200" indent="-457200"/>
            <a:endParaRPr lang="el-GR" altLang="el-GR" sz="15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42888"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30054" name="object 6"/>
          <p:cNvSpPr>
            <a:spLocks noChangeArrowheads="1"/>
          </p:cNvSpPr>
          <p:nvPr/>
        </p:nvSpPr>
        <p:spPr bwMode="auto">
          <a:xfrm>
            <a:off x="122238" y="15367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130055" name="Εικόνα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3160713"/>
            <a:ext cx="6829425"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Το Διαδίκτυο των Πραγμάτων</a:t>
            </a: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000" b="1" smtClean="0">
                <a:solidFill>
                  <a:srgbClr val="002060"/>
                </a:solidFill>
                <a:latin typeface="Times New Roman" panose="02020603050405020304" pitchFamily="18" charset="0"/>
                <a:cs typeface="Times New Roman" panose="02020603050405020304" pitchFamily="18" charset="0"/>
              </a:rPr>
              <a:t/>
            </a:r>
            <a:br>
              <a:rPr lang="el-GR" altLang="el-GR" sz="2000" b="1" smtClean="0">
                <a:solidFill>
                  <a:srgbClr val="002060"/>
                </a:solidFill>
                <a:latin typeface="Times New Roman" panose="02020603050405020304" pitchFamily="18" charset="0"/>
                <a:cs typeface="Times New Roman" panose="02020603050405020304" pitchFamily="18" charset="0"/>
              </a:rPr>
            </a:b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131075" name="Rectangle 3"/>
          <p:cNvSpPr>
            <a:spLocks noGrp="1"/>
          </p:cNvSpPr>
          <p:nvPr>
            <p:ph type="subTitle" idx="1"/>
          </p:nvPr>
        </p:nvSpPr>
        <p:spPr>
          <a:xfrm>
            <a:off x="1331913" y="1431925"/>
            <a:ext cx="6400800" cy="3889375"/>
          </a:xfrm>
        </p:spPr>
        <p:txBody>
          <a:bodyPr/>
          <a:lstStyle/>
          <a:p>
            <a:pPr marL="457200" indent="-457200"/>
            <a:r>
              <a:rPr lang="el-GR" altLang="el-GR" sz="2800" b="1" smtClean="0">
                <a:solidFill>
                  <a:srgbClr val="000099"/>
                </a:solidFill>
                <a:latin typeface="Times New Roman" panose="02020603050405020304" pitchFamily="18" charset="0"/>
                <a:cs typeface="Times New Roman" panose="02020603050405020304" pitchFamily="18" charset="0"/>
              </a:rPr>
              <a:t>  </a:t>
            </a:r>
          </a:p>
          <a:p>
            <a:pPr marL="457200" indent="-457200"/>
            <a:r>
              <a:rPr lang="el-GR" altLang="el-GR" sz="2000" b="1" smtClean="0">
                <a:solidFill>
                  <a:srgbClr val="FF0000"/>
                </a:solidFill>
                <a:latin typeface="Times New Roman" panose="02020603050405020304" pitchFamily="18" charset="0"/>
                <a:cs typeface="Times New Roman" panose="02020603050405020304" pitchFamily="18" charset="0"/>
              </a:rPr>
              <a:t>Το διαδίκτυο των πραγμάτων(</a:t>
            </a:r>
            <a:r>
              <a:rPr lang="en-US" altLang="el-GR" sz="2000" b="1" smtClean="0">
                <a:solidFill>
                  <a:srgbClr val="FF0000"/>
                </a:solidFill>
                <a:latin typeface="Times New Roman" panose="02020603050405020304" pitchFamily="18" charset="0"/>
                <a:cs typeface="Times New Roman" panose="02020603050405020304" pitchFamily="18" charset="0"/>
              </a:rPr>
              <a:t>Internet o Things)</a:t>
            </a:r>
            <a:r>
              <a:rPr lang="el-GR" altLang="el-GR" sz="2000" smtClean="0">
                <a:solidFill>
                  <a:schemeClr val="tx1"/>
                </a:solidFill>
              </a:rPr>
              <a:t> </a:t>
            </a:r>
          </a:p>
          <a:p>
            <a:pPr marL="457200" indent="-457200" algn="l"/>
            <a:r>
              <a:rPr lang="el-GR" altLang="el-GR" sz="800" smtClean="0">
                <a:solidFill>
                  <a:schemeClr val="tx2"/>
                </a:solidFill>
              </a:rPr>
              <a:t>Από Κ. Καλοβρέκτης   Απ. Ξενάκης   Σ. Ψυχάρης  Γ. Σταμούλης. Τίτλος Συγγράμματος: Εκπαιδευτική Τεχνολογία, Αναπτυξιακές Πλατφόρμες Ρομποτικής και IoT. </a:t>
            </a:r>
            <a:r>
              <a:rPr lang="el-GR" altLang="el-GR" sz="800" b="1" smtClean="0">
                <a:solidFill>
                  <a:schemeClr val="tx2"/>
                </a:solidFill>
              </a:rPr>
              <a:t>Κωδικός Βιβλίου στον Εύδοξο: 77115672</a:t>
            </a:r>
            <a:r>
              <a:rPr lang="el-GR" altLang="el-GR" sz="800" smtClean="0">
                <a:solidFill>
                  <a:schemeClr val="tx2"/>
                </a:solidFill>
              </a:rPr>
              <a:t>. Έκδοση: 1η/2020. ISBN: 978-960-418-828-4.   ΕΚΔΟΣΕΙΣ Α. ΤΖΙΟΛΑ &amp; ΥΙΟΙ Α.Ε.</a:t>
            </a:r>
            <a:endParaRPr lang="en-GB" altLang="el-GR" sz="800" b="1" smtClean="0">
              <a:solidFill>
                <a:schemeClr val="tx2"/>
              </a:solidFill>
              <a:cs typeface="Times New Roman" panose="02020603050405020304" pitchFamily="18" charset="0"/>
            </a:endParaRPr>
          </a:p>
          <a:p>
            <a:pPr marL="457200" indent="-457200" algn="l"/>
            <a:endParaRPr lang="el-GR" altLang="el-GR" sz="800" smtClean="0">
              <a:solidFill>
                <a:schemeClr val="tx2"/>
              </a:solidFill>
            </a:endParaRPr>
          </a:p>
          <a:p>
            <a:pPr marL="457200" indent="-457200"/>
            <a:endParaRPr lang="el-GR" altLang="el-GR" sz="1500" b="1" smtClean="0">
              <a:solidFill>
                <a:srgbClr val="002060"/>
              </a:solidFill>
              <a:latin typeface="Times New Roman" panose="02020603050405020304" pitchFamily="18" charset="0"/>
              <a:cs typeface="Times New Roman" panose="02020603050405020304" pitchFamily="18" charset="0"/>
            </a:endParaRPr>
          </a:p>
        </p:txBody>
      </p:sp>
      <p:sp>
        <p:nvSpPr>
          <p:cNvPr id="4" name="Rectangle 4"/>
          <p:cNvSpPr/>
          <p:nvPr/>
        </p:nvSpPr>
        <p:spPr>
          <a:xfrm>
            <a:off x="242888"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31078" name="object 6"/>
          <p:cNvSpPr>
            <a:spLocks noChangeArrowheads="1"/>
          </p:cNvSpPr>
          <p:nvPr/>
        </p:nvSpPr>
        <p:spPr bwMode="auto">
          <a:xfrm>
            <a:off x="122238" y="15367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pic>
        <p:nvPicPr>
          <p:cNvPr id="131079" name="Εικόνα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0038" y="2708275"/>
            <a:ext cx="66103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Το Διαδίκτυο των Πραγμάτων</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3470275"/>
            <a:ext cx="6400800" cy="3889375"/>
          </a:xfrm>
        </p:spPr>
        <p:txBody>
          <a:bodyPr rtlCol="0">
            <a:normAutofit/>
          </a:bodyPr>
          <a:lstStyle/>
          <a:p>
            <a:pPr algn="l">
              <a:defRPr/>
            </a:pPr>
            <a:r>
              <a:rPr lang="el-GR" sz="1800" b="1" i="1" dirty="0"/>
              <a:t>Εκπαίδευση: </a:t>
            </a:r>
            <a:r>
              <a:rPr lang="el-GR" sz="1800" i="1" dirty="0"/>
              <a:t>Σημαντικό κομμάτι εφαρμογής </a:t>
            </a:r>
            <a:r>
              <a:rPr lang="en-US" sz="1800" i="1" dirty="0" err="1"/>
              <a:t>IoT</a:t>
            </a:r>
            <a:r>
              <a:rPr lang="el-GR" sz="1800" i="1" dirty="0"/>
              <a:t>, και εξελισσόμενο αφορά την εκπαίδευση, με τις εφαρμογές «έξυπνων» αιθουσών διδασκαλίας, όπου θα μπορούν να προσφέρουν πιο ολοκληρωμένο περιβάλλον μάθησης με προβολή προσομοιώσεων και τρισδιάστατων μοντέλων εικόνων. Σημαντική εξέλιξη είναι επίσης οι διαδικασίες </a:t>
            </a:r>
            <a:r>
              <a:rPr lang="en-US" sz="1800" i="1" dirty="0"/>
              <a:t>mobile</a:t>
            </a:r>
            <a:r>
              <a:rPr lang="el-GR" sz="1800" i="1" dirty="0"/>
              <a:t> – </a:t>
            </a:r>
            <a:r>
              <a:rPr lang="en-US" sz="1800" i="1" dirty="0"/>
              <a:t>learning</a:t>
            </a:r>
            <a:r>
              <a:rPr lang="el-GR" sz="1800" i="1" dirty="0"/>
              <a:t>, οι οποίες βασίζονται στη δυναμική και την πολλαπλασιαστική ισχύ του </a:t>
            </a:r>
            <a:r>
              <a:rPr lang="en-US" sz="1800" i="1" dirty="0" err="1"/>
              <a:t>IoT</a:t>
            </a:r>
            <a:r>
              <a:rPr lang="el-GR" sz="1800" i="1" dirty="0"/>
              <a:t> για πρόσβαση σε πηγές πληροφοριών σε πραγματικό χρόνο, ενισχύοντας τη μάθηση και επιταχύνοντας τον βαθμό αφομοίωσης του μαθητή.  </a:t>
            </a:r>
            <a:endParaRPr lang="el-GR" sz="1800" b="1" i="1" dirty="0"/>
          </a:p>
        </p:txBody>
      </p:sp>
      <p:sp>
        <p:nvSpPr>
          <p:cNvPr id="4" name="Rectangle 4"/>
          <p:cNvSpPr/>
          <p:nvPr/>
        </p:nvSpPr>
        <p:spPr>
          <a:xfrm>
            <a:off x="242888" y="171450"/>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32102" name="object 6"/>
          <p:cNvSpPr>
            <a:spLocks noChangeArrowheads="1"/>
          </p:cNvSpPr>
          <p:nvPr/>
        </p:nvSpPr>
        <p:spPr bwMode="auto">
          <a:xfrm>
            <a:off x="122238" y="1536700"/>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
        <p:nvSpPr>
          <p:cNvPr id="2" name="Ορθογώνιο 1"/>
          <p:cNvSpPr/>
          <p:nvPr/>
        </p:nvSpPr>
        <p:spPr>
          <a:xfrm>
            <a:off x="1331913" y="1716088"/>
            <a:ext cx="7300912" cy="1477962"/>
          </a:xfrm>
          <a:prstGeom prst="rect">
            <a:avLst/>
          </a:prstGeom>
        </p:spPr>
        <p:txBody>
          <a:bodyPr>
            <a:spAutoFit/>
          </a:bodyPr>
          <a:lstStyle/>
          <a:p>
            <a:pPr marL="457200" indent="-457200">
              <a:defRPr/>
            </a:pPr>
            <a:r>
              <a:rPr lang="el-GR" b="1" dirty="0">
                <a:solidFill>
                  <a:srgbClr val="FF0000"/>
                </a:solidFill>
                <a:latin typeface="+mn-lt"/>
                <a:cs typeface="Times New Roman" panose="02020603050405020304" pitchFamily="18" charset="0"/>
              </a:rPr>
              <a:t>Το διαδίκτυο των πραγμάτων(</a:t>
            </a:r>
            <a:r>
              <a:rPr lang="en-US" b="1" dirty="0">
                <a:solidFill>
                  <a:srgbClr val="FF0000"/>
                </a:solidFill>
                <a:latin typeface="+mn-lt"/>
                <a:cs typeface="Times New Roman" panose="02020603050405020304" pitchFamily="18" charset="0"/>
              </a:rPr>
              <a:t>Internet o Things)</a:t>
            </a:r>
            <a:r>
              <a:rPr lang="el-GR" dirty="0">
                <a:latin typeface="+mn-lt"/>
              </a:rPr>
              <a:t> </a:t>
            </a:r>
            <a:r>
              <a:rPr lang="el-GR" sz="1200" dirty="0">
                <a:solidFill>
                  <a:schemeClr val="tx2"/>
                </a:solidFill>
                <a:latin typeface="+mn-lt"/>
              </a:rPr>
              <a:t>Από Κ. Καλοβρέκτης   </a:t>
            </a:r>
            <a:r>
              <a:rPr lang="el-GR" sz="1200" dirty="0" err="1">
                <a:solidFill>
                  <a:schemeClr val="tx2"/>
                </a:solidFill>
                <a:latin typeface="+mn-lt"/>
              </a:rPr>
              <a:t>Απ</a:t>
            </a:r>
            <a:r>
              <a:rPr lang="el-GR" sz="1200" dirty="0">
                <a:solidFill>
                  <a:schemeClr val="tx2"/>
                </a:solidFill>
                <a:latin typeface="+mn-lt"/>
              </a:rPr>
              <a:t>. Ξενάκης   Σ. Ψυχάρης  Γ. Σταμούλης. Τίτλος Συγγράμματος: Εκπαιδευτική Τεχνολογία, Αναπτυξιακές Πλατφόρμες Ρομποτικής και </a:t>
            </a:r>
            <a:r>
              <a:rPr lang="el-GR" sz="1200" dirty="0" err="1">
                <a:solidFill>
                  <a:schemeClr val="tx2"/>
                </a:solidFill>
                <a:latin typeface="+mn-lt"/>
              </a:rPr>
              <a:t>IoT</a:t>
            </a:r>
            <a:r>
              <a:rPr lang="el-GR" sz="1200" dirty="0">
                <a:solidFill>
                  <a:schemeClr val="tx2"/>
                </a:solidFill>
                <a:latin typeface="+mn-lt"/>
              </a:rPr>
              <a:t>. </a:t>
            </a:r>
            <a:r>
              <a:rPr lang="el-GR" sz="1200" b="1" dirty="0">
                <a:solidFill>
                  <a:schemeClr val="tx2"/>
                </a:solidFill>
                <a:latin typeface="+mn-lt"/>
              </a:rPr>
              <a:t>Κωδικός Βιβλίου στον </a:t>
            </a:r>
            <a:r>
              <a:rPr lang="el-GR" sz="1200" b="1" dirty="0" err="1">
                <a:solidFill>
                  <a:schemeClr val="tx2"/>
                </a:solidFill>
                <a:latin typeface="+mn-lt"/>
              </a:rPr>
              <a:t>Εύδοξο</a:t>
            </a:r>
            <a:r>
              <a:rPr lang="el-GR" sz="1200" b="1" dirty="0">
                <a:solidFill>
                  <a:schemeClr val="tx2"/>
                </a:solidFill>
                <a:latin typeface="+mn-lt"/>
              </a:rPr>
              <a:t>: 77115672</a:t>
            </a:r>
            <a:r>
              <a:rPr lang="el-GR" sz="1200" dirty="0">
                <a:solidFill>
                  <a:schemeClr val="tx2"/>
                </a:solidFill>
                <a:latin typeface="+mn-lt"/>
              </a:rPr>
              <a:t>. Έκδοση: 1η/2020. ISBN: 978-960-418-828-4.   ΕΚΔΟΣΕΙΣ Α. ΤΖΙΟΛΑ &amp; ΥΙΟΙ Α.Ε.</a:t>
            </a:r>
            <a:endParaRPr lang="en-GB" sz="1200" b="1" dirty="0">
              <a:solidFill>
                <a:schemeClr val="tx2"/>
              </a:solidFill>
              <a:latin typeface="+mn-lt"/>
              <a:cs typeface="Times New Roman" panose="02020603050405020304" pitchFamily="18" charset="0"/>
            </a:endParaRPr>
          </a:p>
          <a:p>
            <a:pPr marL="457200" indent="-457200">
              <a:defRPr/>
            </a:pPr>
            <a:endParaRPr lang="el-GR" dirty="0">
              <a:solidFill>
                <a:schemeClr val="tx2"/>
              </a:solidFill>
            </a:endParaRPr>
          </a:p>
          <a:p>
            <a:pPr marL="457200" indent="-457200">
              <a:defRPr/>
            </a:pPr>
            <a:r>
              <a:rPr lang="el-GR" dirty="0">
                <a:latin typeface="+mn-lt"/>
              </a:rPr>
              <a:t>.</a:t>
            </a:r>
            <a:endParaRPr lang="en-GB" b="1" dirty="0">
              <a:latin typeface="+mn-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Εκπαιδευτικές εφαρμογές με την γλώσσα </a:t>
            </a:r>
            <a:r>
              <a:rPr lang="en-US" altLang="el-GR" sz="1800" b="1" smtClean="0">
                <a:solidFill>
                  <a:srgbClr val="002060"/>
                </a:solidFill>
                <a:latin typeface="Times New Roman" panose="02020603050405020304" pitchFamily="18" charset="0"/>
                <a:cs typeface="Times New Roman" panose="02020603050405020304" pitchFamily="18" charset="0"/>
              </a:rPr>
              <a:t>Python</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7169150" cy="3889375"/>
          </a:xfrm>
        </p:spPr>
        <p:txBody>
          <a:bodyPr rtlCol="0">
            <a:normAutofit/>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algn="l" eaLnBrk="1" fontAlgn="auto" hangingPunct="1">
              <a:spcAft>
                <a:spcPts val="0"/>
              </a:spcAft>
              <a:defRPr/>
            </a:pPr>
            <a:r>
              <a:rPr lang="el-GR" sz="1200" dirty="0" smtClean="0">
                <a:solidFill>
                  <a:schemeClr val="tx2"/>
                </a:solidFill>
              </a:rPr>
              <a:t>Από Κ</a:t>
            </a:r>
            <a:r>
              <a:rPr lang="el-GR" sz="1200" dirty="0">
                <a:solidFill>
                  <a:schemeClr val="tx2"/>
                </a:solidFill>
              </a:rPr>
              <a:t>. </a:t>
            </a:r>
            <a:r>
              <a:rPr lang="el-GR" sz="1200" dirty="0" err="1">
                <a:solidFill>
                  <a:schemeClr val="tx2"/>
                </a:solidFill>
              </a:rPr>
              <a:t>Καλοβρέκτης</a:t>
            </a:r>
            <a:r>
              <a:rPr lang="el-GR" sz="1200" dirty="0">
                <a:solidFill>
                  <a:schemeClr val="tx2"/>
                </a:solidFill>
              </a:rPr>
              <a:t>   </a:t>
            </a:r>
            <a:r>
              <a:rPr lang="el-GR" sz="1200" dirty="0" err="1">
                <a:solidFill>
                  <a:schemeClr val="tx2"/>
                </a:solidFill>
              </a:rPr>
              <a:t>Απ</a:t>
            </a:r>
            <a:r>
              <a:rPr lang="el-GR" sz="1200" dirty="0">
                <a:solidFill>
                  <a:schemeClr val="tx2"/>
                </a:solidFill>
              </a:rPr>
              <a:t>. Ξενάκης   Σ. Ψυχάρης  Γ. Σταμούλης. Τίτλος Συγγράμματος: Εκπαιδευτική Τεχνολογία, Αναπτυξιακές Πλατφόρμες Ρομποτικής και </a:t>
            </a:r>
            <a:r>
              <a:rPr lang="el-GR" sz="1200" dirty="0" err="1">
                <a:solidFill>
                  <a:schemeClr val="tx2"/>
                </a:solidFill>
              </a:rPr>
              <a:t>IoT</a:t>
            </a:r>
            <a:r>
              <a:rPr lang="el-GR" sz="1200" dirty="0">
                <a:solidFill>
                  <a:schemeClr val="tx2"/>
                </a:solidFill>
              </a:rPr>
              <a:t>. </a:t>
            </a:r>
            <a:r>
              <a:rPr lang="el-GR" sz="1200" b="1" dirty="0">
                <a:solidFill>
                  <a:schemeClr val="tx2"/>
                </a:solidFill>
              </a:rPr>
              <a:t>Κωδικός Βιβλίου στον </a:t>
            </a:r>
            <a:r>
              <a:rPr lang="el-GR" sz="1200" b="1" dirty="0" err="1">
                <a:solidFill>
                  <a:schemeClr val="tx2"/>
                </a:solidFill>
              </a:rPr>
              <a:t>Εύδοξο</a:t>
            </a:r>
            <a:r>
              <a:rPr lang="el-GR" sz="1200" b="1" dirty="0">
                <a:solidFill>
                  <a:schemeClr val="tx2"/>
                </a:solidFill>
              </a:rPr>
              <a:t>: 77115672</a:t>
            </a:r>
            <a:r>
              <a:rPr lang="el-GR" sz="1200" dirty="0">
                <a:solidFill>
                  <a:schemeClr val="tx2"/>
                </a:solidFill>
              </a:rPr>
              <a:t>. Έκδοση: 1η/2020. ISBN: 978-960-418-828-4.   ΕΚΔΟΣΕΙΣ Α. ΤΖΙΟΛΑ &amp; ΥΙΟΙ Α.Ε.</a:t>
            </a:r>
            <a:endParaRPr lang="en-GB" sz="1200" b="1" dirty="0">
              <a:solidFill>
                <a:schemeClr val="tx2"/>
              </a:solidFill>
              <a:cs typeface="Times New Roman" pitchFamily="18" charset="0"/>
            </a:endParaRPr>
          </a:p>
          <a:p>
            <a:pPr eaLnBrk="1" fontAlgn="auto" hangingPunct="1">
              <a:spcAft>
                <a:spcPts val="0"/>
              </a:spcAft>
              <a:defRPr/>
            </a:pPr>
            <a:endParaRPr lang="en-GB" sz="1600" b="1" dirty="0">
              <a:solidFill>
                <a:srgbClr val="FF0000"/>
              </a:solidFill>
              <a:latin typeface="Times New Roman" panose="02020603050405020304" pitchFamily="18" charset="0"/>
              <a:cs typeface="Times New Roman" panose="02020603050405020304" pitchFamily="18" charset="0"/>
            </a:endParaRPr>
          </a:p>
          <a:p>
            <a:pPr marL="457200" indent="-457200">
              <a:buFont typeface="Arial" charset="0"/>
              <a:buNone/>
              <a:defRPr/>
            </a:pPr>
            <a:endParaRPr lang="en-US" sz="2000" b="1" dirty="0">
              <a:solidFill>
                <a:srgbClr val="FF0000"/>
              </a:solidFill>
              <a:latin typeface="Times New Roman" pitchFamily="18" charset="0"/>
              <a:cs typeface="Times New Roman" pitchFamily="18" charset="0"/>
            </a:endParaRPr>
          </a:p>
          <a:p>
            <a:pPr marL="457200" indent="-457200">
              <a:buFont typeface="Arial" charset="0"/>
              <a:buNone/>
              <a:defRPr/>
            </a:pPr>
            <a:endParaRPr lang="en-US" sz="2000" b="1" dirty="0">
              <a:solidFill>
                <a:srgbClr val="FF0000"/>
              </a:solidFill>
              <a:latin typeface="Times New Roman" pitchFamily="18" charset="0"/>
              <a:cs typeface="Times New Roman" pitchFamily="18" charset="0"/>
            </a:endParaRPr>
          </a:p>
          <a:p>
            <a:pPr marL="457200" indent="-457200">
              <a:buFont typeface="Arial" charset="0"/>
              <a:buNone/>
              <a:defRPr/>
            </a:pPr>
            <a:endParaRPr lang="el-GR" sz="1800" b="1" dirty="0"/>
          </a:p>
          <a:p>
            <a:pPr>
              <a:defRPr/>
            </a:pPr>
            <a:endParaRPr lang="el-GR" sz="1800" b="1" dirty="0">
              <a:solidFill>
                <a:srgbClr val="002060"/>
              </a:solidFill>
              <a:latin typeface="Times New Roman" pitchFamily="18" charset="0"/>
              <a:cs typeface="Times New Roman" pitchFamily="18" charset="0"/>
            </a:endParaRPr>
          </a:p>
          <a:p>
            <a:pPr>
              <a:defRPr/>
            </a:pPr>
            <a:endParaRPr lang="el-GR" sz="1800" b="1" dirty="0">
              <a:solidFill>
                <a:srgbClr val="002060"/>
              </a:solidFill>
              <a:latin typeface="Times New Roman" pitchFamily="18" charset="0"/>
              <a:cs typeface="Times New Roman" pitchFamily="18" charset="0"/>
            </a:endParaRPr>
          </a:p>
        </p:txBody>
      </p:sp>
      <p:sp>
        <p:nvSpPr>
          <p:cNvPr id="4" name="Rectangle 4"/>
          <p:cNvSpPr/>
          <p:nvPr/>
        </p:nvSpPr>
        <p:spPr>
          <a:xfrm>
            <a:off x="166688" y="238125"/>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aphicFrame>
        <p:nvGraphicFramePr>
          <p:cNvPr id="2" name="Πίνακας 1"/>
          <p:cNvGraphicFramePr>
            <a:graphicFrameLocks noGrp="1"/>
          </p:cNvGraphicFramePr>
          <p:nvPr/>
        </p:nvGraphicFramePr>
        <p:xfrm>
          <a:off x="457200" y="3482975"/>
          <a:ext cx="8229600" cy="3170243"/>
        </p:xfrm>
        <a:graphic>
          <a:graphicData uri="http://schemas.openxmlformats.org/drawingml/2006/table">
            <a:tbl>
              <a:tblPr firstRow="1" firstCol="1" bandRow="1">
                <a:tableStyleId>{5C22544A-7EE6-4342-B048-85BDC9FD1C3A}</a:tableStyleId>
              </a:tblPr>
              <a:tblGrid>
                <a:gridCol w="8229600">
                  <a:extLst>
                    <a:ext uri="{9D8B030D-6E8A-4147-A177-3AD203B41FA5}">
                      <a16:colId xmlns:a16="http://schemas.microsoft.com/office/drawing/2014/main" val="20000"/>
                    </a:ext>
                  </a:extLst>
                </a:gridCol>
              </a:tblGrid>
              <a:tr h="304872">
                <a:tc>
                  <a:txBody>
                    <a:bodyPr/>
                    <a:lstStyle/>
                    <a:p>
                      <a:pPr indent="90170" algn="ctr">
                        <a:spcAft>
                          <a:spcPts val="0"/>
                        </a:spcAft>
                      </a:pPr>
                      <a:r>
                        <a:rPr lang="el-GR" sz="1000" dirty="0">
                          <a:effectLst/>
                        </a:rPr>
                        <a:t>ΚΕΦΑΛΑΙΟ 8</a:t>
                      </a:r>
                      <a:endParaRPr lang="el-GR" sz="1100" dirty="0">
                        <a:effectLst/>
                      </a:endParaRPr>
                    </a:p>
                    <a:p>
                      <a:pPr indent="90170" algn="ctr">
                        <a:spcAft>
                          <a:spcPts val="0"/>
                        </a:spcAft>
                      </a:pPr>
                      <a:r>
                        <a:rPr lang="el-GR" sz="1000" dirty="0">
                          <a:effectLst/>
                        </a:rPr>
                        <a:t> Προγραμματίζοντας με </a:t>
                      </a:r>
                      <a:r>
                        <a:rPr lang="en-US" sz="1000" dirty="0">
                          <a:effectLst/>
                        </a:rPr>
                        <a:t>Python</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0"/>
                  </a:ext>
                </a:extLst>
              </a:tr>
              <a:tr h="209087">
                <a:tc>
                  <a:txBody>
                    <a:bodyPr/>
                    <a:lstStyle/>
                    <a:p>
                      <a:pPr indent="90170" algn="l">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1"/>
                  </a:ext>
                </a:extLst>
              </a:tr>
              <a:tr h="221357">
                <a:tc>
                  <a:txBody>
                    <a:bodyPr/>
                    <a:lstStyle/>
                    <a:p>
                      <a:pPr indent="90170" algn="l">
                        <a:spcAft>
                          <a:spcPts val="0"/>
                        </a:spcAft>
                      </a:pPr>
                      <a:r>
                        <a:rPr lang="el-GR" sz="1000">
                          <a:effectLst/>
                        </a:rPr>
                        <a:t>8.</a:t>
                      </a:r>
                      <a:r>
                        <a:rPr lang="en-US" sz="1000">
                          <a:effectLst/>
                        </a:rPr>
                        <a:t>1</a:t>
                      </a:r>
                      <a:r>
                        <a:rPr lang="el-GR" sz="1000">
                          <a:effectLst/>
                        </a:rPr>
                        <a:t> Τι είναι η </a:t>
                      </a:r>
                      <a:r>
                        <a:rPr lang="en-US" sz="1000">
                          <a:effectLst/>
                        </a:rPr>
                        <a:t>Python</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2"/>
                  </a:ext>
                </a:extLst>
              </a:tr>
              <a:tr h="221357">
                <a:tc>
                  <a:txBody>
                    <a:bodyPr/>
                    <a:lstStyle/>
                    <a:p>
                      <a:pPr indent="90170" algn="l">
                        <a:spcAft>
                          <a:spcPts val="0"/>
                        </a:spcAft>
                      </a:pPr>
                      <a:r>
                        <a:rPr lang="el-GR" sz="1000">
                          <a:effectLst/>
                        </a:rPr>
                        <a:t>8.2 Το πρώτο μου πρόγραμμα σε Python</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3"/>
                  </a:ext>
                </a:extLst>
              </a:tr>
              <a:tr h="221357">
                <a:tc>
                  <a:txBody>
                    <a:bodyPr/>
                    <a:lstStyle/>
                    <a:p>
                      <a:pPr indent="90170" algn="l">
                        <a:spcAft>
                          <a:spcPts val="0"/>
                        </a:spcAft>
                      </a:pPr>
                      <a:r>
                        <a:rPr lang="el-GR" sz="1000">
                          <a:effectLst/>
                        </a:rPr>
                        <a:t>8.</a:t>
                      </a:r>
                      <a:r>
                        <a:rPr lang="en-US" sz="1000">
                          <a:effectLst/>
                        </a:rPr>
                        <a:t>3</a:t>
                      </a:r>
                      <a:r>
                        <a:rPr lang="el-GR" sz="1000">
                          <a:effectLst/>
                        </a:rPr>
                        <a:t> Η διαδικασία μεταγλώττισης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4"/>
                  </a:ext>
                </a:extLst>
              </a:tr>
              <a:tr h="221357">
                <a:tc>
                  <a:txBody>
                    <a:bodyPr/>
                    <a:lstStyle/>
                    <a:p>
                      <a:pPr indent="90170" algn="l">
                        <a:spcAft>
                          <a:spcPts val="0"/>
                        </a:spcAft>
                      </a:pPr>
                      <a:r>
                        <a:rPr lang="el-GR" sz="1000">
                          <a:effectLst/>
                        </a:rPr>
                        <a:t>8.</a:t>
                      </a:r>
                      <a:r>
                        <a:rPr lang="en-US" sz="1000">
                          <a:effectLst/>
                        </a:rPr>
                        <a:t>4</a:t>
                      </a:r>
                      <a:r>
                        <a:rPr lang="el-GR" sz="1000">
                          <a:effectLst/>
                        </a:rPr>
                        <a:t> Μεταβλητές και Τιμές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5"/>
                  </a:ext>
                </a:extLst>
              </a:tr>
              <a:tr h="221357">
                <a:tc>
                  <a:txBody>
                    <a:bodyPr/>
                    <a:lstStyle/>
                    <a:p>
                      <a:pPr indent="90170" algn="l">
                        <a:spcAft>
                          <a:spcPts val="0"/>
                        </a:spcAft>
                      </a:pPr>
                      <a:r>
                        <a:rPr lang="el-GR" sz="1000">
                          <a:effectLst/>
                        </a:rPr>
                        <a:t>8.</a:t>
                      </a:r>
                      <a:r>
                        <a:rPr lang="en-US" sz="1000">
                          <a:effectLst/>
                        </a:rPr>
                        <a:t>5</a:t>
                      </a:r>
                      <a:r>
                        <a:rPr lang="el-GR" sz="1000">
                          <a:effectLst/>
                        </a:rPr>
                        <a:t> Τελεστές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6"/>
                  </a:ext>
                </a:extLst>
              </a:tr>
              <a:tr h="221357">
                <a:tc>
                  <a:txBody>
                    <a:bodyPr/>
                    <a:lstStyle/>
                    <a:p>
                      <a:pPr indent="90170" algn="l">
                        <a:spcAft>
                          <a:spcPts val="0"/>
                        </a:spcAft>
                      </a:pPr>
                      <a:r>
                        <a:rPr lang="el-GR" sz="1000">
                          <a:effectLst/>
                        </a:rPr>
                        <a:t>8.</a:t>
                      </a:r>
                      <a:r>
                        <a:rPr lang="en-US" sz="1000">
                          <a:effectLst/>
                        </a:rPr>
                        <a:t>6</a:t>
                      </a:r>
                      <a:r>
                        <a:rPr lang="el-GR" sz="1000">
                          <a:effectLst/>
                        </a:rPr>
                        <a:t> Είσοδος σε πρόγραμμα</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7"/>
                  </a:ext>
                </a:extLst>
              </a:tr>
              <a:tr h="221357">
                <a:tc>
                  <a:txBody>
                    <a:bodyPr/>
                    <a:lstStyle/>
                    <a:p>
                      <a:pPr indent="90170" algn="l">
                        <a:spcAft>
                          <a:spcPts val="0"/>
                        </a:spcAft>
                      </a:pPr>
                      <a:r>
                        <a:rPr lang="el-GR" sz="1000">
                          <a:effectLst/>
                        </a:rPr>
                        <a:t>8.</a:t>
                      </a:r>
                      <a:r>
                        <a:rPr lang="en-US" sz="1000">
                          <a:effectLst/>
                        </a:rPr>
                        <a:t>7</a:t>
                      </a:r>
                      <a:r>
                        <a:rPr lang="el-GR" sz="1000">
                          <a:effectLst/>
                        </a:rPr>
                        <a:t> Ακολουθιακή ροή Προγράμματος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8"/>
                  </a:ext>
                </a:extLst>
              </a:tr>
              <a:tr h="221357">
                <a:tc>
                  <a:txBody>
                    <a:bodyPr/>
                    <a:lstStyle/>
                    <a:p>
                      <a:pPr indent="90170" algn="l">
                        <a:spcAft>
                          <a:spcPts val="0"/>
                        </a:spcAft>
                      </a:pPr>
                      <a:r>
                        <a:rPr lang="el-GR" sz="1000">
                          <a:effectLst/>
                        </a:rPr>
                        <a:t>8.8 Δομές Επιλογής – Έλεγχος Ροής Προγράμματος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09"/>
                  </a:ext>
                </a:extLst>
              </a:tr>
              <a:tr h="221357">
                <a:tc>
                  <a:txBody>
                    <a:bodyPr/>
                    <a:lstStyle/>
                    <a:p>
                      <a:pPr indent="90170" algn="l">
                        <a:spcAft>
                          <a:spcPts val="0"/>
                        </a:spcAft>
                      </a:pPr>
                      <a:r>
                        <a:rPr lang="el-GR" sz="1000">
                          <a:effectLst/>
                        </a:rPr>
                        <a:t>8.9 Δομές Επανάληψης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10"/>
                  </a:ext>
                </a:extLst>
              </a:tr>
              <a:tr h="221357">
                <a:tc>
                  <a:txBody>
                    <a:bodyPr/>
                    <a:lstStyle/>
                    <a:p>
                      <a:pPr indent="90170" algn="l">
                        <a:spcAft>
                          <a:spcPts val="0"/>
                        </a:spcAft>
                      </a:pPr>
                      <a:r>
                        <a:rPr lang="el-GR" sz="1000">
                          <a:effectLst/>
                        </a:rPr>
                        <a:t>8.10 Συναρτήσεις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11"/>
                  </a:ext>
                </a:extLst>
              </a:tr>
              <a:tr h="221357">
                <a:tc>
                  <a:txBody>
                    <a:bodyPr/>
                    <a:lstStyle/>
                    <a:p>
                      <a:pPr indent="90170" algn="l">
                        <a:spcAft>
                          <a:spcPts val="0"/>
                        </a:spcAft>
                      </a:pPr>
                      <a:r>
                        <a:rPr lang="el-GR" sz="1000" dirty="0">
                          <a:effectLst/>
                        </a:rPr>
                        <a:t>8.11 Δομές Δεδομένων</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12"/>
                  </a:ext>
                </a:extLst>
              </a:tr>
              <a:tr h="221357">
                <a:tc>
                  <a:txBody>
                    <a:bodyPr/>
                    <a:lstStyle/>
                    <a:p>
                      <a:pPr indent="90170" algn="l">
                        <a:spcAft>
                          <a:spcPts val="0"/>
                        </a:spcAft>
                      </a:pPr>
                      <a:r>
                        <a:rPr lang="el-GR" sz="1000" dirty="0">
                          <a:effectLst/>
                        </a:rPr>
                        <a:t>8.12 Αλγοριθμική Ζωγραφική με </a:t>
                      </a:r>
                      <a:r>
                        <a:rPr lang="el-GR" sz="1000" dirty="0" err="1">
                          <a:effectLst/>
                        </a:rPr>
                        <a:t>Python</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extLst>
                  <a:ext uri="{0D108BD9-81ED-4DB2-BD59-A6C34878D82A}">
                    <a16:rowId xmlns:a16="http://schemas.microsoft.com/office/drawing/2014/main" val="10013"/>
                  </a:ext>
                </a:extLst>
              </a:tr>
            </a:tbl>
          </a:graphicData>
        </a:graphic>
      </p:graphicFrame>
      <p:sp>
        <p:nvSpPr>
          <p:cNvPr id="133158" name="object 6"/>
          <p:cNvSpPr>
            <a:spLocks noChangeArrowheads="1"/>
          </p:cNvSpPr>
          <p:nvPr/>
        </p:nvSpPr>
        <p:spPr bwMode="auto">
          <a:xfrm>
            <a:off x="139700" y="15001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Το Διαδίκτυο των Πραγμάτων</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477963" y="1268413"/>
            <a:ext cx="7169150" cy="3889375"/>
          </a:xfrm>
        </p:spPr>
        <p:txBody>
          <a:bodyPr rtlCol="0">
            <a:normAutofit/>
          </a:bodyPr>
          <a:lstStyle/>
          <a:p>
            <a:pPr algn="l" eaLnBrk="1" fontAlgn="auto" hangingPunct="1">
              <a:spcAft>
                <a:spcPts val="0"/>
              </a:spcAft>
              <a:defRPr/>
            </a:pPr>
            <a:r>
              <a:rPr lang="el-GR" sz="2800" dirty="0"/>
              <a:t> </a:t>
            </a:r>
            <a:endParaRPr lang="en-GB" sz="3600" b="1" dirty="0">
              <a:solidFill>
                <a:srgbClr val="002060"/>
              </a:solidFill>
              <a:cs typeface="Times New Roman" pitchFamily="18" charset="0"/>
            </a:endParaRPr>
          </a:p>
          <a:p>
            <a:pPr algn="l" eaLnBrk="1" fontAlgn="auto" hangingPunct="1">
              <a:spcAft>
                <a:spcPts val="0"/>
              </a:spcAft>
              <a:defRPr/>
            </a:pPr>
            <a:r>
              <a:rPr lang="el-GR" sz="1200" dirty="0" smtClean="0">
                <a:solidFill>
                  <a:schemeClr val="tx2"/>
                </a:solidFill>
              </a:rPr>
              <a:t>Από Κ</a:t>
            </a:r>
            <a:r>
              <a:rPr lang="el-GR" sz="1200" dirty="0">
                <a:solidFill>
                  <a:schemeClr val="tx2"/>
                </a:solidFill>
              </a:rPr>
              <a:t>. </a:t>
            </a:r>
            <a:r>
              <a:rPr lang="el-GR" sz="1200" dirty="0" err="1">
                <a:solidFill>
                  <a:schemeClr val="tx2"/>
                </a:solidFill>
              </a:rPr>
              <a:t>Καλοβρέκτης</a:t>
            </a:r>
            <a:r>
              <a:rPr lang="el-GR" sz="1200" dirty="0">
                <a:solidFill>
                  <a:schemeClr val="tx2"/>
                </a:solidFill>
              </a:rPr>
              <a:t>   </a:t>
            </a:r>
            <a:r>
              <a:rPr lang="el-GR" sz="1200" dirty="0" err="1">
                <a:solidFill>
                  <a:schemeClr val="tx2"/>
                </a:solidFill>
              </a:rPr>
              <a:t>Απ</a:t>
            </a:r>
            <a:r>
              <a:rPr lang="el-GR" sz="1200" dirty="0">
                <a:solidFill>
                  <a:schemeClr val="tx2"/>
                </a:solidFill>
              </a:rPr>
              <a:t>. Ξενάκης   Σ. Ψυχάρης  Γ. Σταμούλης. Τίτλος Συγγράμματος: Εκπαιδευτική Τεχνολογία, Αναπτυξιακές Πλατφόρμες Ρομποτικής και </a:t>
            </a:r>
            <a:r>
              <a:rPr lang="el-GR" sz="1200" dirty="0" err="1">
                <a:solidFill>
                  <a:schemeClr val="tx2"/>
                </a:solidFill>
              </a:rPr>
              <a:t>IoT</a:t>
            </a:r>
            <a:r>
              <a:rPr lang="el-GR" sz="1200" dirty="0">
                <a:solidFill>
                  <a:schemeClr val="tx2"/>
                </a:solidFill>
              </a:rPr>
              <a:t>. </a:t>
            </a:r>
            <a:r>
              <a:rPr lang="el-GR" sz="1200" b="1" dirty="0">
                <a:solidFill>
                  <a:schemeClr val="tx2"/>
                </a:solidFill>
              </a:rPr>
              <a:t>Κωδικός Βιβλίου στον </a:t>
            </a:r>
            <a:r>
              <a:rPr lang="el-GR" sz="1200" b="1" dirty="0" err="1">
                <a:solidFill>
                  <a:schemeClr val="tx2"/>
                </a:solidFill>
              </a:rPr>
              <a:t>Εύδοξο</a:t>
            </a:r>
            <a:r>
              <a:rPr lang="el-GR" sz="1200" b="1" dirty="0">
                <a:solidFill>
                  <a:schemeClr val="tx2"/>
                </a:solidFill>
              </a:rPr>
              <a:t>: 77115672</a:t>
            </a:r>
            <a:r>
              <a:rPr lang="el-GR" sz="1200" dirty="0">
                <a:solidFill>
                  <a:schemeClr val="tx2"/>
                </a:solidFill>
              </a:rPr>
              <a:t>. Έκδοση: 1η/2020. ISBN: 978-960-418-828-4.   ΕΚΔΟΣΕΙΣ Α. ΤΖΙΟΛΑ &amp; ΥΙΟΙ Α.Ε.</a:t>
            </a:r>
            <a:endParaRPr lang="en-GB" sz="1200" b="1" dirty="0">
              <a:solidFill>
                <a:schemeClr val="tx2"/>
              </a:solidFill>
              <a:cs typeface="Times New Roman" pitchFamily="18" charset="0"/>
            </a:endParaRPr>
          </a:p>
        </p:txBody>
      </p:sp>
      <p:sp>
        <p:nvSpPr>
          <p:cNvPr id="4" name="Rectangle 4"/>
          <p:cNvSpPr/>
          <p:nvPr/>
        </p:nvSpPr>
        <p:spPr>
          <a:xfrm>
            <a:off x="152400" y="238125"/>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00125" y="1500188"/>
            <a:ext cx="7632700" cy="1444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34150" name="object 6"/>
          <p:cNvSpPr>
            <a:spLocks noChangeArrowheads="1"/>
          </p:cNvSpPr>
          <p:nvPr/>
        </p:nvSpPr>
        <p:spPr bwMode="auto">
          <a:xfrm>
            <a:off x="139700" y="1500188"/>
            <a:ext cx="755650" cy="2159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graphicFrame>
        <p:nvGraphicFramePr>
          <p:cNvPr id="3" name="Πίνακας 2"/>
          <p:cNvGraphicFramePr>
            <a:graphicFrameLocks noGrp="1"/>
          </p:cNvGraphicFramePr>
          <p:nvPr/>
        </p:nvGraphicFramePr>
        <p:xfrm>
          <a:off x="457200" y="3467100"/>
          <a:ext cx="8229600" cy="3214688"/>
        </p:xfrm>
        <a:graphic>
          <a:graphicData uri="http://schemas.openxmlformats.org/drawingml/2006/table">
            <a:tbl>
              <a:tblPr firstRow="1" firstCol="1" bandRow="1">
                <a:tableStyleId>{5C22544A-7EE6-4342-B048-85BDC9FD1C3A}</a:tableStyleId>
              </a:tblPr>
              <a:tblGrid>
                <a:gridCol w="7757221">
                  <a:extLst>
                    <a:ext uri="{9D8B030D-6E8A-4147-A177-3AD203B41FA5}">
                      <a16:colId xmlns:a16="http://schemas.microsoft.com/office/drawing/2014/main" val="20000"/>
                    </a:ext>
                  </a:extLst>
                </a:gridCol>
                <a:gridCol w="472379">
                  <a:extLst>
                    <a:ext uri="{9D8B030D-6E8A-4147-A177-3AD203B41FA5}">
                      <a16:colId xmlns:a16="http://schemas.microsoft.com/office/drawing/2014/main" val="20001"/>
                    </a:ext>
                  </a:extLst>
                </a:gridCol>
              </a:tblGrid>
              <a:tr h="152430">
                <a:tc>
                  <a:txBody>
                    <a:bodyPr/>
                    <a:lstStyle/>
                    <a:p>
                      <a:pPr indent="270510" algn="l">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0"/>
                  </a:ext>
                </a:extLst>
              </a:tr>
              <a:tr h="510377">
                <a:tc>
                  <a:txBody>
                    <a:bodyPr/>
                    <a:lstStyle/>
                    <a:p>
                      <a:pPr indent="90170" algn="ctr">
                        <a:spcAft>
                          <a:spcPts val="0"/>
                        </a:spcAft>
                      </a:pPr>
                      <a:r>
                        <a:rPr lang="el-GR" sz="1000">
                          <a:effectLst/>
                        </a:rPr>
                        <a:t>ΚΕΦΑΛΑΙΟ 13</a:t>
                      </a:r>
                      <a:endParaRPr lang="el-GR" sz="1100">
                        <a:effectLst/>
                      </a:endParaRPr>
                    </a:p>
                    <a:p>
                      <a:pPr indent="90170" algn="l">
                        <a:spcAft>
                          <a:spcPts val="0"/>
                        </a:spcAft>
                        <a:tabLst>
                          <a:tab pos="2710815" algn="ctr"/>
                          <a:tab pos="4148455" algn="l"/>
                        </a:tabLst>
                      </a:pPr>
                      <a:r>
                        <a:rPr lang="el-GR" sz="1000">
                          <a:effectLst/>
                        </a:rPr>
                        <a:t>	Εισαγωγή στο </a:t>
                      </a:r>
                      <a:r>
                        <a:rPr lang="en-US" sz="1000">
                          <a:effectLst/>
                        </a:rPr>
                        <a:t>IoT</a:t>
                      </a: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l-GR" sz="1000">
                          <a:effectLst/>
                          <a:sym typeface="Wingdings 2" panose="05020102010507070707" pitchFamily="18" charset="2"/>
                        </a:rPr>
                        <a: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1"/>
                  </a:ext>
                </a:extLst>
              </a:tr>
              <a:tr h="255188">
                <a:tc>
                  <a:txBody>
                    <a:bodyPr/>
                    <a:lstStyle/>
                    <a:p>
                      <a:pPr indent="90170" algn="l">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2"/>
                  </a:ext>
                </a:extLst>
              </a:tr>
              <a:tr h="255188">
                <a:tc>
                  <a:txBody>
                    <a:bodyPr/>
                    <a:lstStyle/>
                    <a:p>
                      <a:pPr indent="90170" algn="l">
                        <a:spcAft>
                          <a:spcPts val="0"/>
                        </a:spcAft>
                      </a:pPr>
                      <a:r>
                        <a:rPr lang="el-GR" sz="1000">
                          <a:effectLst/>
                        </a:rPr>
                        <a:t>13.1 Το Διαδίκτυο των Πραγμάτων (ΙoT)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a:effectLst/>
                        </a:rPr>
                        <a:t>597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3"/>
                  </a:ext>
                </a:extLst>
              </a:tr>
              <a:tr h="255188">
                <a:tc>
                  <a:txBody>
                    <a:bodyPr/>
                    <a:lstStyle/>
                    <a:p>
                      <a:pPr indent="90170" algn="l">
                        <a:spcAft>
                          <a:spcPts val="0"/>
                        </a:spcAft>
                      </a:pPr>
                      <a:r>
                        <a:rPr lang="el-GR" sz="1000">
                          <a:effectLst/>
                        </a:rPr>
                        <a:t>13.2 Στοιχεία και τεχνολογίες του IoT</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a:effectLst/>
                        </a:rPr>
                        <a:t>599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4"/>
                  </a:ext>
                </a:extLst>
              </a:tr>
              <a:tr h="255188">
                <a:tc>
                  <a:txBody>
                    <a:bodyPr/>
                    <a:lstStyle/>
                    <a:p>
                      <a:pPr indent="90170" algn="l">
                        <a:spcAft>
                          <a:spcPts val="0"/>
                        </a:spcAft>
                      </a:pPr>
                      <a:r>
                        <a:rPr lang="el-GR" sz="1000">
                          <a:effectLst/>
                        </a:rPr>
                        <a:t>13.3 Εφαρμογές του ΙοΤ</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5"/>
                  </a:ext>
                </a:extLst>
              </a:tr>
              <a:tr h="255188">
                <a:tc>
                  <a:txBody>
                    <a:bodyPr/>
                    <a:lstStyle/>
                    <a:p>
                      <a:pPr indent="-269875" algn="l">
                        <a:spcAft>
                          <a:spcPts val="0"/>
                        </a:spcAft>
                      </a:pPr>
                      <a:r>
                        <a:rPr lang="el-GR" sz="1000">
                          <a:effectLst/>
                        </a:rPr>
                        <a:t>13.4 Μεθοδολογία ανάπτυξης συστήματος συλλογής δεδομένων με διασύνδεση LabVIEW και ThingSpeak</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a:effectLst/>
                        </a:rPr>
                        <a:t>604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6"/>
                  </a:ext>
                </a:extLst>
              </a:tr>
              <a:tr h="510377">
                <a:tc>
                  <a:txBody>
                    <a:bodyPr/>
                    <a:lstStyle/>
                    <a:p>
                      <a:pPr indent="90170" algn="l">
                        <a:spcAft>
                          <a:spcPts val="0"/>
                        </a:spcAft>
                      </a:pPr>
                      <a:r>
                        <a:rPr lang="el-GR" sz="1000">
                          <a:effectLst/>
                        </a:rPr>
                        <a:t>13.5 LabVIEW </a:t>
                      </a:r>
                      <a:endParaRPr lang="el-GR" sz="1100">
                        <a:effectLst/>
                      </a:endParaRPr>
                    </a:p>
                    <a:p>
                      <a:pPr indent="180340" algn="l">
                        <a:spcAft>
                          <a:spcPts val="0"/>
                        </a:spcAft>
                      </a:pPr>
                      <a:r>
                        <a:rPr lang="el-GR" sz="1000">
                          <a:effectLst/>
                        </a:rPr>
                        <a:t>13.5.1 Διασύνδεση LabVIEW με πλατφόρμα Arduino</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a:effectLst/>
                        </a:rPr>
                        <a:t>605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7"/>
                  </a:ext>
                </a:extLst>
              </a:tr>
              <a:tr h="255188">
                <a:tc>
                  <a:txBody>
                    <a:bodyPr/>
                    <a:lstStyle/>
                    <a:p>
                      <a:pPr indent="90170" algn="l">
                        <a:spcAft>
                          <a:spcPts val="0"/>
                        </a:spcAft>
                      </a:pPr>
                      <a:r>
                        <a:rPr lang="el-GR" sz="1000">
                          <a:effectLst/>
                        </a:rPr>
                        <a:t>13.6 Η πλατφόρμα ThingSpeak</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a:effectLst/>
                        </a:rPr>
                        <a:t>607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8"/>
                  </a:ext>
                </a:extLst>
              </a:tr>
              <a:tr h="255188">
                <a:tc>
                  <a:txBody>
                    <a:bodyPr/>
                    <a:lstStyle/>
                    <a:p>
                      <a:pPr indent="90170" algn="l">
                        <a:spcAft>
                          <a:spcPts val="0"/>
                        </a:spcAft>
                      </a:pPr>
                      <a:r>
                        <a:rPr lang="el-GR" sz="1000">
                          <a:effectLst/>
                        </a:rPr>
                        <a:t>13.7 Παράδειγμα διασύνδεσης ThingSpeak και LabVIEW</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a:effectLst/>
                        </a:rPr>
                        <a:t>607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09"/>
                  </a:ext>
                </a:extLst>
              </a:tr>
              <a:tr h="255188">
                <a:tc>
                  <a:txBody>
                    <a:bodyPr/>
                    <a:lstStyle/>
                    <a:p>
                      <a:pPr indent="90170" algn="l">
                        <a:spcAft>
                          <a:spcPts val="0"/>
                        </a:spcAft>
                      </a:pPr>
                      <a:r>
                        <a:rPr lang="el-GR" sz="1000">
                          <a:effectLst/>
                        </a:rPr>
                        <a:t>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tc>
                <a:tc>
                  <a:txBody>
                    <a:bodyPr/>
                    <a:lstStyle/>
                    <a:p>
                      <a:pPr indent="90170" algn="ctr">
                        <a:spcAft>
                          <a:spcPts val="0"/>
                        </a:spcAft>
                      </a:pPr>
                      <a:r>
                        <a:rPr lang="en-US" sz="1000" dirty="0">
                          <a:effectLst/>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334" marR="68334" marT="0" marB="0" anchor="ct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p:cNvSpPr>
          <p:nvPr>
            <p:ph type="ctrTitle"/>
          </p:nvPr>
        </p:nvSpPr>
        <p:spPr>
          <a:xfrm>
            <a:off x="755650" y="227013"/>
            <a:ext cx="7843838" cy="1728787"/>
          </a:xfrm>
        </p:spPr>
        <p:txBody>
          <a:bodyPr/>
          <a:lstStyle/>
          <a:p>
            <a:pPr eaLnBrk="1" hangingPunct="1"/>
            <a:r>
              <a:rPr lang="el-GR" altLang="el-GR" sz="1800" b="1" smtClean="0">
                <a:solidFill>
                  <a:srgbClr val="002060"/>
                </a:solidFill>
                <a:latin typeface="Times New Roman" panose="02020603050405020304" pitchFamily="18" charset="0"/>
                <a:cs typeface="Times New Roman" panose="02020603050405020304" pitchFamily="18" charset="0"/>
              </a:rPr>
              <a:t>Εργαλεία για Διδακτική Αξιοποίηση</a:t>
            </a:r>
            <a:r>
              <a:rPr lang="en-US" altLang="el-GR" sz="1800" b="1" smtClean="0">
                <a:solidFill>
                  <a:srgbClr val="002060"/>
                </a:solidFill>
                <a:latin typeface="Times New Roman" panose="02020603050405020304" pitchFamily="18" charset="0"/>
                <a:cs typeface="Times New Roman" panose="02020603050405020304" pitchFamily="18" charset="0"/>
              </a:rPr>
              <a:t>-</a:t>
            </a:r>
            <a:r>
              <a:rPr lang="el-GR" altLang="el-GR" sz="1800" b="1" smtClean="0">
                <a:solidFill>
                  <a:srgbClr val="002060"/>
                </a:solidFill>
                <a:latin typeface="Times New Roman" panose="02020603050405020304" pitchFamily="18" charset="0"/>
                <a:cs typeface="Times New Roman" panose="02020603050405020304" pitchFamily="18" charset="0"/>
              </a:rPr>
              <a:t/>
            </a:r>
            <a:br>
              <a:rPr lang="el-GR" altLang="el-GR" sz="1800" b="1" smtClean="0">
                <a:solidFill>
                  <a:srgbClr val="002060"/>
                </a:solidFill>
                <a:latin typeface="Times New Roman" panose="02020603050405020304" pitchFamily="18" charset="0"/>
                <a:cs typeface="Times New Roman" panose="02020603050405020304" pitchFamily="18" charset="0"/>
              </a:rPr>
            </a:br>
            <a:r>
              <a:rPr lang="el-GR" altLang="el-GR" sz="1800" b="1" smtClean="0">
                <a:solidFill>
                  <a:srgbClr val="002060"/>
                </a:solidFill>
                <a:latin typeface="Times New Roman" panose="02020603050405020304" pitchFamily="18" charset="0"/>
                <a:cs typeface="Times New Roman" panose="02020603050405020304" pitchFamily="18" charset="0"/>
              </a:rPr>
              <a:t>Εννοιολογικοί Χάρτες-Αξιοποίηση-Είδη</a:t>
            </a:r>
            <a:r>
              <a:rPr lang="el-GR" altLang="el-GR" sz="2400" b="1" smtClean="0">
                <a:solidFill>
                  <a:srgbClr val="002060"/>
                </a:solidFill>
                <a:latin typeface="Times New Roman" panose="02020603050405020304" pitchFamily="18" charset="0"/>
                <a:cs typeface="Times New Roman" panose="02020603050405020304" pitchFamily="18" charset="0"/>
              </a:rPr>
              <a:t> </a:t>
            </a:r>
            <a:endParaRPr lang="en-GB" altLang="el-GR" sz="2400" b="1" smtClean="0">
              <a:solidFill>
                <a:srgbClr val="002060"/>
              </a:solidFill>
              <a:latin typeface="Times New Roman" panose="02020603050405020304" pitchFamily="18" charset="0"/>
              <a:cs typeface="Times New Roman" panose="02020603050405020304" pitchFamily="18" charset="0"/>
            </a:endParaRPr>
          </a:p>
        </p:txBody>
      </p:sp>
      <p:sp>
        <p:nvSpPr>
          <p:cNvPr id="5123" name="Rectangle 3"/>
          <p:cNvSpPr>
            <a:spLocks noGrp="1" noChangeArrowheads="1"/>
          </p:cNvSpPr>
          <p:nvPr>
            <p:ph type="subTitle" idx="1"/>
          </p:nvPr>
        </p:nvSpPr>
        <p:spPr>
          <a:xfrm>
            <a:off x="1331913" y="1431925"/>
            <a:ext cx="6400800" cy="3889375"/>
          </a:xfrm>
        </p:spPr>
        <p:txBody>
          <a:bodyPr rtlCol="0">
            <a:normAutofit fontScale="25000" lnSpcReduction="20000"/>
          </a:bodyPr>
          <a:lstStyle/>
          <a:p>
            <a:pPr marL="457200" indent="-457200">
              <a:buFont typeface="Arial" charset="0"/>
              <a:buNone/>
              <a:defRPr/>
            </a:pPr>
            <a:r>
              <a:rPr lang="el-GR" sz="2800" b="1" dirty="0">
                <a:solidFill>
                  <a:srgbClr val="000099"/>
                </a:solidFill>
                <a:latin typeface="Times New Roman" pitchFamily="18" charset="0"/>
                <a:cs typeface="Times New Roman" pitchFamily="18" charset="0"/>
              </a:rPr>
              <a:t>  </a:t>
            </a: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endParaRPr lang="el-GR" sz="1900" b="1" dirty="0">
              <a:solidFill>
                <a:srgbClr val="000099"/>
              </a:solidFill>
              <a:latin typeface="Times New Roman" pitchFamily="18" charset="0"/>
              <a:cs typeface="Times New Roman" pitchFamily="18" charset="0"/>
            </a:endParaRPr>
          </a:p>
          <a:p>
            <a:pPr marL="457200" indent="-457200">
              <a:buFont typeface="Arial" charset="0"/>
              <a:buNone/>
              <a:defRPr/>
            </a:pPr>
            <a:r>
              <a:rPr lang="el-GR" sz="4800" b="1" dirty="0">
                <a:solidFill>
                  <a:srgbClr val="000099"/>
                </a:solidFill>
                <a:cs typeface="Times New Roman" pitchFamily="18" charset="0"/>
              </a:rPr>
              <a:t>Αξιοποίηση του </a:t>
            </a:r>
            <a:r>
              <a:rPr lang="en-US" sz="4800" b="1" dirty="0">
                <a:solidFill>
                  <a:srgbClr val="000099"/>
                </a:solidFill>
                <a:cs typeface="Times New Roman" pitchFamily="18" charset="0"/>
              </a:rPr>
              <a:t>CMAP</a:t>
            </a:r>
            <a:endParaRPr lang="el-GR" sz="4800" b="1" dirty="0">
              <a:solidFill>
                <a:srgbClr val="000099"/>
              </a:solidFill>
              <a:cs typeface="Times New Roman" pitchFamily="18" charset="0"/>
            </a:endParaRPr>
          </a:p>
          <a:p>
            <a:pPr marL="457200" indent="-457200">
              <a:buFont typeface="Arial" charset="0"/>
              <a:buNone/>
              <a:defRPr/>
            </a:pPr>
            <a:endParaRPr lang="el-GR" sz="4800" b="1" dirty="0">
              <a:solidFill>
                <a:srgbClr val="000099"/>
              </a:solidFill>
              <a:cs typeface="Times New Roman" pitchFamily="18" charset="0"/>
            </a:endParaRPr>
          </a:p>
          <a:p>
            <a:pPr algn="l">
              <a:defRPr/>
            </a:pPr>
            <a:r>
              <a:rPr lang="el-GR" sz="4800" dirty="0">
                <a:solidFill>
                  <a:srgbClr val="002060"/>
                </a:solidFill>
                <a:cs typeface="Times New Roman" panose="02020603050405020304" pitchFamily="18" charset="0"/>
              </a:rPr>
              <a:t>Εννοιολογικό  διάγραμμα  για δημιουργία αναπαραστάσεων  σύνδεσης εννοιών με προτασιακή λογικη</a:t>
            </a:r>
          </a:p>
          <a:p>
            <a:pPr algn="l">
              <a:defRPr/>
            </a:pPr>
            <a:r>
              <a:rPr lang="el-GR" sz="4800" dirty="0">
                <a:solidFill>
                  <a:srgbClr val="002060"/>
                </a:solidFill>
                <a:cs typeface="Times New Roman" panose="02020603050405020304" pitchFamily="18" charset="0"/>
              </a:rPr>
              <a:t> </a:t>
            </a:r>
          </a:p>
          <a:p>
            <a:pPr algn="l">
              <a:defRPr/>
            </a:pPr>
            <a:r>
              <a:rPr lang="el-GR" sz="4800" b="1" dirty="0">
                <a:solidFill>
                  <a:srgbClr val="002060"/>
                </a:solidFill>
                <a:cs typeface="Times New Roman" panose="02020603050405020304" pitchFamily="18" charset="0"/>
              </a:rPr>
              <a:t>Ιεραρχικοί</a:t>
            </a:r>
            <a:r>
              <a:rPr lang="en-US" sz="4800" b="1" dirty="0">
                <a:solidFill>
                  <a:srgbClr val="002060"/>
                </a:solidFill>
                <a:cs typeface="Times New Roman" panose="02020603050405020304" pitchFamily="18" charset="0"/>
              </a:rPr>
              <a:t>: </a:t>
            </a:r>
            <a:r>
              <a:rPr lang="el-GR" sz="4800" dirty="0">
                <a:solidFill>
                  <a:srgbClr val="002060"/>
                </a:solidFill>
                <a:cs typeface="Times New Roman" panose="02020603050405020304" pitchFamily="18" charset="0"/>
              </a:rPr>
              <a:t>Η κεντρική έννοια στην κορυφή –ανάλυση σε κατώτερα επίπεδα </a:t>
            </a:r>
          </a:p>
          <a:p>
            <a:pPr algn="l">
              <a:defRPr/>
            </a:pPr>
            <a:r>
              <a:rPr lang="el-GR" sz="4800" dirty="0">
                <a:solidFill>
                  <a:srgbClr val="002060"/>
                </a:solidFill>
                <a:cs typeface="Times New Roman" panose="02020603050405020304" pitchFamily="18" charset="0"/>
              </a:rPr>
              <a:t>  </a:t>
            </a:r>
          </a:p>
          <a:p>
            <a:pPr algn="l">
              <a:defRPr/>
            </a:pPr>
            <a:r>
              <a:rPr lang="el-GR" sz="4800" b="1" dirty="0">
                <a:solidFill>
                  <a:srgbClr val="002060"/>
                </a:solidFill>
                <a:cs typeface="Times New Roman" panose="02020603050405020304" pitchFamily="18" charset="0"/>
              </a:rPr>
              <a:t>Αραχνοειδής μορφή</a:t>
            </a:r>
            <a:r>
              <a:rPr lang="en-US" sz="4800" b="1" dirty="0">
                <a:solidFill>
                  <a:srgbClr val="002060"/>
                </a:solidFill>
                <a:cs typeface="Times New Roman" panose="02020603050405020304" pitchFamily="18" charset="0"/>
              </a:rPr>
              <a:t>: </a:t>
            </a:r>
            <a:r>
              <a:rPr lang="el-GR" sz="4800" dirty="0">
                <a:solidFill>
                  <a:srgbClr val="002060"/>
                </a:solidFill>
                <a:cs typeface="Times New Roman" panose="02020603050405020304" pitchFamily="18" charset="0"/>
              </a:rPr>
              <a:t>η κεντρική έννοια στο «κέντρο» και ακτινικά οι άλλες έννοιες </a:t>
            </a:r>
          </a:p>
          <a:p>
            <a:pPr algn="l">
              <a:defRPr/>
            </a:pPr>
            <a:endParaRPr lang="el-GR" sz="4800" dirty="0">
              <a:solidFill>
                <a:srgbClr val="002060"/>
              </a:solidFill>
              <a:cs typeface="Times New Roman" panose="02020603050405020304" pitchFamily="18" charset="0"/>
            </a:endParaRPr>
          </a:p>
          <a:p>
            <a:pPr algn="l">
              <a:defRPr/>
            </a:pPr>
            <a:r>
              <a:rPr lang="el-GR" sz="4800" b="1" dirty="0">
                <a:solidFill>
                  <a:srgbClr val="002060"/>
                </a:solidFill>
                <a:cs typeface="Times New Roman" panose="02020603050405020304" pitchFamily="18" charset="0"/>
              </a:rPr>
              <a:t>Διαγράμματα ροής</a:t>
            </a:r>
            <a:r>
              <a:rPr lang="en-US" sz="4800" b="1" dirty="0">
                <a:solidFill>
                  <a:srgbClr val="002060"/>
                </a:solidFill>
                <a:cs typeface="Times New Roman" panose="02020603050405020304" pitchFamily="18" charset="0"/>
              </a:rPr>
              <a:t>: </a:t>
            </a:r>
            <a:r>
              <a:rPr lang="el-GR" sz="4800" dirty="0">
                <a:solidFill>
                  <a:srgbClr val="002060"/>
                </a:solidFill>
                <a:cs typeface="Times New Roman" panose="02020603050405020304" pitchFamily="18" charset="0"/>
              </a:rPr>
              <a:t>γραμμική ή άλλης μορφής ροή </a:t>
            </a:r>
          </a:p>
          <a:p>
            <a:pPr algn="l">
              <a:defRPr/>
            </a:pPr>
            <a:r>
              <a:rPr lang="el-GR" sz="4800" dirty="0">
                <a:solidFill>
                  <a:srgbClr val="002060"/>
                </a:solidFill>
                <a:cs typeface="Times New Roman" panose="02020603050405020304" pitchFamily="18" charset="0"/>
              </a:rPr>
              <a:t> </a:t>
            </a:r>
            <a:endParaRPr lang="el-GR" sz="4800" b="1" dirty="0">
              <a:solidFill>
                <a:srgbClr val="002060"/>
              </a:solidFill>
              <a:cs typeface="Times New Roman" pitchFamily="18" charset="0"/>
            </a:endParaRPr>
          </a:p>
          <a:p>
            <a:pPr marL="457200" indent="-457200" algn="l">
              <a:defRPr/>
            </a:pPr>
            <a:r>
              <a:rPr lang="en-US" sz="5600" b="1" dirty="0">
                <a:solidFill>
                  <a:srgbClr val="002060"/>
                </a:solidFill>
                <a:latin typeface="Times New Roman" pitchFamily="18" charset="0"/>
                <a:cs typeface="Times New Roman" pitchFamily="18" charset="0"/>
              </a:rPr>
              <a:t> </a:t>
            </a:r>
            <a:endParaRPr lang="el-GR" sz="5600" b="1" dirty="0">
              <a:solidFill>
                <a:srgbClr val="002060"/>
              </a:solidFill>
              <a:latin typeface="Times New Roman" pitchFamily="18" charset="0"/>
              <a:cs typeface="Times New Roman" pitchFamily="18" charset="0"/>
            </a:endParaRPr>
          </a:p>
          <a:p>
            <a:pPr marL="457200" indent="-457200" algn="l">
              <a:defRPr/>
            </a:pPr>
            <a:r>
              <a:rPr lang="el-GR" altLang="el-GR" sz="4800" b="1" dirty="0">
                <a:solidFill>
                  <a:srgbClr val="002060"/>
                </a:solidFill>
                <a:cs typeface="Times New Roman" pitchFamily="18" charset="0"/>
              </a:rPr>
              <a:t>Αξιοποίηση του υλικού για διδακτικές  στρατηγικές και στόχους</a:t>
            </a:r>
            <a:br>
              <a:rPr lang="el-GR" altLang="el-GR" sz="4800" b="1" dirty="0">
                <a:solidFill>
                  <a:srgbClr val="002060"/>
                </a:solidFill>
                <a:cs typeface="Times New Roman" pitchFamily="18" charset="0"/>
              </a:rPr>
            </a:br>
            <a:r>
              <a:rPr lang="el-GR" altLang="el-GR" sz="4800" b="1" dirty="0">
                <a:solidFill>
                  <a:srgbClr val="002060"/>
                </a:solidFill>
                <a:cs typeface="Times New Roman" pitchFamily="18" charset="0"/>
              </a:rPr>
              <a:t/>
            </a:r>
            <a:br>
              <a:rPr lang="el-GR" altLang="el-GR" sz="4800" b="1" dirty="0">
                <a:solidFill>
                  <a:srgbClr val="002060"/>
                </a:solidFill>
                <a:cs typeface="Times New Roman" pitchFamily="18" charset="0"/>
              </a:rPr>
            </a:br>
            <a:r>
              <a:rPr lang="el-GR" altLang="el-GR" sz="4800" b="1" dirty="0">
                <a:solidFill>
                  <a:srgbClr val="002060"/>
                </a:solidFill>
                <a:cs typeface="Times New Roman" pitchFamily="18" charset="0"/>
              </a:rPr>
              <a:t>Ιωάννα Μπέλλου </a:t>
            </a:r>
            <a:br>
              <a:rPr lang="el-GR" altLang="el-GR" sz="4800" b="1" dirty="0">
                <a:solidFill>
                  <a:srgbClr val="002060"/>
                </a:solidFill>
                <a:cs typeface="Times New Roman" pitchFamily="18" charset="0"/>
              </a:rPr>
            </a:br>
            <a:r>
              <a:rPr lang="en-US" altLang="el-GR" sz="4800" b="1" dirty="0">
                <a:solidFill>
                  <a:srgbClr val="002060"/>
                </a:solidFill>
                <a:cs typeface="Times New Roman" pitchFamily="18" charset="0"/>
              </a:rPr>
              <a:t> </a:t>
            </a:r>
            <a:r>
              <a:rPr lang="en-US" altLang="el-GR" sz="4800" b="1" dirty="0">
                <a:solidFill>
                  <a:srgbClr val="002060"/>
                </a:solidFill>
                <a:cs typeface="Times New Roman" pitchFamily="18" charset="0"/>
                <a:hlinkClick r:id="rId2"/>
              </a:rPr>
              <a:t>http://users.sch.gr/ibellou/articles/TeachingStrategies.pdf</a:t>
            </a:r>
            <a:r>
              <a:rPr lang="el-GR" altLang="el-GR" sz="4800" b="1" dirty="0">
                <a:solidFill>
                  <a:srgbClr val="002060"/>
                </a:solidFill>
                <a:cs typeface="Times New Roman" pitchFamily="18" charset="0"/>
              </a:rPr>
              <a:t>   το τμήμα που αφορά τους εννοιολογικούς χάρτες </a:t>
            </a:r>
          </a:p>
          <a:p>
            <a:pPr marL="457200" indent="-457200" algn="l">
              <a:defRPr/>
            </a:pPr>
            <a:endParaRPr lang="el-GR" altLang="el-GR" sz="4800" b="1" dirty="0">
              <a:solidFill>
                <a:srgbClr val="002060"/>
              </a:solidFill>
              <a:cs typeface="Times New Roman" pitchFamily="18" charset="0"/>
            </a:endParaRPr>
          </a:p>
          <a:p>
            <a:pPr marL="457200" indent="-457200" algn="l">
              <a:defRPr/>
            </a:pPr>
            <a:endParaRPr lang="el-GR" altLang="el-GR" sz="4800" b="1" dirty="0">
              <a:solidFill>
                <a:srgbClr val="002060"/>
              </a:solidFill>
              <a:cs typeface="Times New Roman" pitchFamily="18" charset="0"/>
            </a:endParaRPr>
          </a:p>
          <a:p>
            <a:pPr>
              <a:defRPr/>
            </a:pPr>
            <a:r>
              <a:rPr lang="el-GR" altLang="el-GR" sz="4800" b="1" dirty="0">
                <a:solidFill>
                  <a:srgbClr val="002060"/>
                </a:solidFill>
                <a:cs typeface="Times New Roman" pitchFamily="18" charset="0"/>
              </a:rPr>
              <a:t>Χρονοσειρές στην εκπαίδευση με χρήση λογισμικών π.χ. </a:t>
            </a:r>
            <a:r>
              <a:rPr lang="el-GR" sz="4800" u="sng" dirty="0">
                <a:hlinkClick r:id="rId3"/>
              </a:rPr>
              <a:t>https://www.sutori.com/story/beginner-s-guide-teacher-tutorial--TyRfCRgfCyi2y3trphFMvJKi</a:t>
            </a:r>
            <a:endParaRPr lang="el-GR" sz="4800" dirty="0"/>
          </a:p>
          <a:p>
            <a:pPr>
              <a:defRPr/>
            </a:pPr>
            <a:r>
              <a:rPr lang="el-GR" sz="4800" dirty="0">
                <a:cs typeface="Times New Roman" panose="02020603050405020304" pitchFamily="18" charset="0"/>
              </a:rPr>
              <a:t> </a:t>
            </a:r>
            <a:r>
              <a:rPr lang="en-US" sz="4800" dirty="0">
                <a:cs typeface="Times New Roman" panose="02020603050405020304" pitchFamily="18" charset="0"/>
                <a:hlinkClick r:id="rId4"/>
              </a:rPr>
              <a:t>https://www.sutori.com/story/my-learning-diary--ksLS8iURdYkEvUUreiXAzWrr</a:t>
            </a:r>
            <a:endParaRPr lang="el-GR" sz="4800" dirty="0">
              <a:cs typeface="Times New Roman" panose="02020603050405020304" pitchFamily="18" charset="0"/>
            </a:endParaRPr>
          </a:p>
          <a:p>
            <a:pPr>
              <a:defRPr/>
            </a:pPr>
            <a:r>
              <a:rPr lang="el-GR" sz="4800" u="sng" dirty="0">
                <a:hlinkClick r:id="rId5"/>
              </a:rPr>
              <a:t>https://www.officetimeline.com/</a:t>
            </a:r>
            <a:endParaRPr lang="el-GR" sz="4800" dirty="0"/>
          </a:p>
          <a:p>
            <a:pPr marL="457200" indent="-457200" algn="l">
              <a:defRPr/>
            </a:pPr>
            <a:endParaRPr lang="en-GB" sz="5600" b="1" dirty="0">
              <a:solidFill>
                <a:srgbClr val="002060"/>
              </a:solidFill>
              <a:latin typeface="Times New Roman" pitchFamily="18" charset="0"/>
              <a:cs typeface="Times New Roman" pitchFamily="18" charset="0"/>
            </a:endParaRPr>
          </a:p>
          <a:p>
            <a:pPr marL="457200" indent="-457200" algn="l">
              <a:buFont typeface="Arial" charset="0"/>
              <a:buNone/>
              <a:defRPr/>
            </a:pPr>
            <a:r>
              <a:rPr lang="el-GR" sz="5600" b="1" dirty="0">
                <a:solidFill>
                  <a:srgbClr val="002060"/>
                </a:solidFill>
                <a:latin typeface="Times New Roman" pitchFamily="18" charset="0"/>
                <a:cs typeface="Times New Roman" pitchFamily="18" charset="0"/>
              </a:rPr>
              <a:t> </a:t>
            </a:r>
            <a:endParaRPr lang="el-GR" sz="5600" dirty="0">
              <a:solidFill>
                <a:srgbClr val="002060"/>
              </a:solidFill>
              <a:latin typeface="Times New Roman" pitchFamily="18" charset="0"/>
              <a:cs typeface="Times New Roman" pitchFamily="18" charset="0"/>
            </a:endParaRPr>
          </a:p>
          <a:p>
            <a:pPr algn="l">
              <a:buFont typeface="Arial" charset="0"/>
              <a:buNone/>
              <a:defRPr/>
            </a:pPr>
            <a:endParaRPr lang="en-GB" sz="5600" b="1" dirty="0">
              <a:solidFill>
                <a:srgbClr val="002060"/>
              </a:solidFill>
              <a:latin typeface="Times New Roman" pitchFamily="18" charset="0"/>
              <a:cs typeface="Times New Roman" pitchFamily="18" charset="0"/>
            </a:endParaRPr>
          </a:p>
        </p:txBody>
      </p:sp>
      <p:sp>
        <p:nvSpPr>
          <p:cNvPr id="4" name="Rectangle 4"/>
          <p:cNvSpPr/>
          <p:nvPr/>
        </p:nvSpPr>
        <p:spPr>
          <a:xfrm>
            <a:off x="271463" y="188913"/>
            <a:ext cx="755650" cy="863600"/>
          </a:xfrm>
          <a:prstGeom prst="rect">
            <a:avLst/>
          </a:prstGeom>
          <a:gradFill flip="none" rotWithShape="1">
            <a:gsLst>
              <a:gs pos="60000">
                <a:srgbClr val="C00000"/>
              </a:gs>
              <a:gs pos="95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 name="Rectangle 5"/>
          <p:cNvSpPr/>
          <p:nvPr/>
        </p:nvSpPr>
        <p:spPr>
          <a:xfrm>
            <a:off x="1027113" y="1431925"/>
            <a:ext cx="7632700" cy="1444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35174" name="object 6"/>
          <p:cNvSpPr>
            <a:spLocks noChangeArrowheads="1"/>
          </p:cNvSpPr>
          <p:nvPr/>
        </p:nvSpPr>
        <p:spPr bwMode="auto">
          <a:xfrm>
            <a:off x="119063" y="1395413"/>
            <a:ext cx="755650" cy="21590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l-GR" altLang="el-GR" sz="1800">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47167</TotalTime>
  <Words>10505</Words>
  <Application>Microsoft Office PowerPoint</Application>
  <PresentationFormat>Προβολή στην οθόνη (4:3)</PresentationFormat>
  <Paragraphs>1503</Paragraphs>
  <Slides>123</Slides>
  <Notes>6</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123</vt:i4>
      </vt:variant>
    </vt:vector>
  </HeadingPairs>
  <TitlesOfParts>
    <vt:vector size="131" baseType="lpstr">
      <vt:lpstr>SimSun</vt:lpstr>
      <vt:lpstr>Arial</vt:lpstr>
      <vt:lpstr>Calibri</vt:lpstr>
      <vt:lpstr>Carlito</vt:lpstr>
      <vt:lpstr>Times New Roman</vt:lpstr>
      <vt:lpstr>Verdana</vt:lpstr>
      <vt:lpstr>Wingdings 2</vt:lpstr>
      <vt:lpstr>Θέμα του Office</vt:lpstr>
      <vt:lpstr>Παρουσίαση του PowerPoint</vt:lpstr>
      <vt:lpstr>Παιδαγωγικές Εφαρμογές ΗΥ  Εισαγωγή</vt:lpstr>
      <vt:lpstr>Παιδαγωγικές Εφαρμογές ΗΥ  Εισαγωγή</vt:lpstr>
      <vt:lpstr>Παιδαγωγικές Εφαρμογές ΗΥ  Περιεχόμενα </vt:lpstr>
      <vt:lpstr>Παιδαγωγικές Εφαρμογές ΗΥ  Περιεχόμενα </vt:lpstr>
      <vt:lpstr>Οι Θεωρίες Μάθησης </vt:lpstr>
      <vt:lpstr>Οι Θεωρίες Μάθησης(Συνοπτικά) </vt:lpstr>
      <vt:lpstr>Παιδαγωγική της Επιστήμης των Υπολογιστών </vt:lpstr>
      <vt:lpstr>Η Υπολογιστική Σκέψη  </vt:lpstr>
      <vt:lpstr>Η Υπολογιστική Σκέψη  </vt:lpstr>
      <vt:lpstr>   </vt:lpstr>
      <vt:lpstr>Παρουσίαση του PowerPoint</vt:lpstr>
      <vt:lpstr>Παρουσίαση του PowerPoint</vt:lpstr>
      <vt:lpstr>        </vt:lpstr>
      <vt:lpstr>        </vt:lpstr>
      <vt:lpstr>        </vt:lpstr>
      <vt:lpstr>        </vt:lpstr>
      <vt:lpstr>        </vt:lpstr>
      <vt:lpstr>        </vt:lpstr>
      <vt:lpstr> </vt:lpstr>
      <vt:lpstr> </vt:lpstr>
      <vt:lpstr> </vt:lpstr>
      <vt:lpstr>        </vt:lpstr>
      <vt:lpstr>        </vt:lpstr>
      <vt:lpstr>        </vt:lpstr>
      <vt:lpstr>    Η Υπολογιστική Σκέψη-Όχι μόνο δεξιότητες/ικανότητες αλλά και στάσεις     </vt:lpstr>
      <vt:lpstr>  </vt:lpstr>
      <vt:lpstr> </vt:lpstr>
      <vt:lpstr> </vt:lpstr>
      <vt:lpstr>Παρουσίαση του PowerPoint</vt:lpstr>
      <vt:lpstr> </vt:lpstr>
      <vt:lpstr>Τα μαγικά/μυστήρια Τρίγωνα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Η Υπολογιστική Επιστήμη. Το Υπολογιστικό Πείραμα          </vt:lpstr>
      <vt:lpstr>  Η Υπολογιστική Επιστήμη. Το Υπολογιστικό Πείραμα         </vt:lpstr>
      <vt:lpstr>   Η Υπολογιστική Επιστήμη. Το Υπολογιστικό Πείραμα         </vt:lpstr>
      <vt:lpstr>Παρουσίαση του PowerPoint</vt:lpstr>
      <vt:lpstr>Παρουσίαση του PowerPoint</vt:lpstr>
      <vt:lpstr>Παρουσίαση του PowerPoint</vt:lpstr>
      <vt:lpstr>Η Επιστημολογία των Μηχανικών και η Επιστημολογία του STEM    </vt:lpstr>
      <vt:lpstr>Η Επιστημολογία των Μηχανικών και η Επιστημολογία του STEM    </vt:lpstr>
      <vt:lpstr>  Η Επιστημολογία των Μηχανικών    </vt:lpstr>
      <vt:lpstr>  Η Επιστημολογία των Μηχανικών     </vt:lpstr>
      <vt:lpstr>  Η Επιστημολογία των Μηχανικών     </vt:lpstr>
      <vt:lpstr>  Η Επιστημολογία των Μηχανικών Οι διαστάσεις για την Σχολική Εκπαίδευση     </vt:lpstr>
      <vt:lpstr>  Η Επιστημολογία των Μηχανικών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   </vt:lpstr>
      <vt:lpstr>  Physical Computing, Οπτικός προγραμματισμός -Arduino-Raspberry,Labview-Η Εκπαιδευτική Ρομποτική   </vt:lpstr>
      <vt:lpstr>  Physical Computing, Οπτικός προγραμματισμός -Arduino-Raspberry,Labview   </vt:lpstr>
      <vt:lpstr>Physical Computing, Οπτικός προγραμματισμός -Arduino-Raspberry,Labview-microbit-Η Εκπαιδευτική Ρομποτική  Tinkercad-Διαστάσεις της Υ.Σ.   </vt:lpstr>
      <vt:lpstr>Physical Computing, Οπτικός προγραμματισμός -Arduino-Raspberry,Labview-microbit-Η Εκπαιδευτική Ρομποτική  Tinkercad-Διαστάσεις της Υ.Σ.   </vt:lpstr>
      <vt:lpstr>Physical Computing, Οπτικός προγραμματισμός -Arduino-Raspberry,Labview-microbit-Η Εκπαιδευτική Ρομποτική  Tinkercad-Διαστάσεις της Υ.Σ.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Διαστάσεις της Υ.Σ.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  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Ελεγχος της απόστασης με τον αισθητήρα απόστασης     </vt:lpstr>
      <vt:lpstr>Physical Computing, Οπτικός προγραμματισμός -Arduino-Raspberry,Labview-microbit- 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Micro bit  </vt:lpstr>
      <vt:lpstr>Physical Computing, Οπτικός προγραμματισμός -Arduino-Raspberry,Labview-microbit-Η Εκπαιδευτική Ρομποτική  Micro bit  </vt:lpstr>
      <vt:lpstr>Physical Computing, Οπτικός προγραμματισμός -Arduino-Raspberry,Labview-microbit-Η Εκπαιδευτική Ρομποτική  Micro bit  </vt:lpstr>
      <vt:lpstr>Physical Computing, Οπτικός προγραμματισμός -Arduino-Raspberry,Labview-microbit-Η Εκπαιδευτική Ρομποτική  Micro bit-Το ψαλίδι που ανοιγοκλείνει  </vt:lpstr>
      <vt:lpstr>Physical Computing, Οπτικός προγραμματισμός -Arduino-Raspberry,Labview-microbit-Η Εκπαιδευτική Ρομποτική  Micro bit-Love meter  </vt:lpstr>
      <vt:lpstr>Physical Computing, Οπτικός προγραμματισμός -Arduino-Raspberry,Labview-microbit-Η Εκπαιδευτική Ρομποτική  Micro bit-Ο Σταυρός του φαρμακείου  </vt:lpstr>
      <vt:lpstr>Physical Computing, Οπτικός προγραμματισμός -Arduino-Raspberry,Labview-microbit-Η Εκπαιδευτική Ρομποτική  Micro bit-Servo κινητήρας  </vt:lpstr>
      <vt:lpstr>Physical Computing, Οπτικός προγραμματισμός -Arduino-Raspberry,Labview-microbit-Η Εκπαιδευτική Ρομποτική  Micro bit-Servo κινητήρας </vt:lpstr>
      <vt:lpstr>Physical Computing, Οπτικός προγραμματισμός -Arduino-Raspberry,Labview-microbit-Η Εκπαιδευτική Ρομποτική  Micro bit  Αισθητήρας Θερμοκρασίας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Micro bit  και επιτάχυνση </vt:lpstr>
      <vt:lpstr>Microbit    Παράδειγμα από https://makecode.microbit.org/#editor</vt:lpstr>
      <vt:lpstr>Physical Computing, Οπτικός προγραμματισμός -Arduino-     Microbit Παράδειγμα από https://makecode.microbit.org/#editor σε Python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-Arduino-Raspberry,Labview-microbit-Η Εκπαιδευτική Ρομποτική   </vt:lpstr>
      <vt:lpstr>Physical Computing, Οπτικός προγραμματισμός -Arduino-Raspberry,Labview-Η Εκπαιδευτική Ρομποτική Εκπαίδευση με χρήση κινητών συσκευών  </vt:lpstr>
      <vt:lpstr>Παρουσίαση του PowerPoint</vt:lpstr>
      <vt:lpstr>Παρουσίαση του PowerPoint</vt:lpstr>
      <vt:lpstr>Παρουσίαση του PowerPoint</vt:lpstr>
      <vt:lpstr>Παρουσίαση του PowerPoint</vt:lpstr>
      <vt:lpstr>Εκπαιδευτική Ρομποτική Θεωρητικά στοιχεία Αξιοποιηση της αναφοράς    </vt:lpstr>
      <vt:lpstr>Physical Computing, Οπτικός προγραμματισμός -Arduino-Raspberry,Labview-Η Εκπαιδευτική Ρομποτική   </vt:lpstr>
      <vt:lpstr>Το Διαδίκτυο των Πραγμάτων   </vt:lpstr>
      <vt:lpstr>Το Διαδίκτυο των Πραγμάτων </vt:lpstr>
      <vt:lpstr>Το Διαδίκτυο των Πραγμάτων </vt:lpstr>
      <vt:lpstr>Το Διαδίκτυο των Πραγμάτων   </vt:lpstr>
      <vt:lpstr>Το Διαδίκτυο των Πραγμάτων </vt:lpstr>
      <vt:lpstr>Εκπαιδευτικές εφαρμογές με την γλώσσα Python </vt:lpstr>
      <vt:lpstr>Το Διαδίκτυο των Πραγμάτων</vt:lpstr>
      <vt:lpstr>Εργαλεία για Διδακτική Αξιοποίηση- Εννοιολογικοί Χάρτες-Αξιοποίηση-Είδη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Μεθοδολογία Εκπαιδευτικής Έρευνας</dc:title>
  <dc:creator>Sarantos</dc:creator>
  <cp:lastModifiedBy>dell</cp:lastModifiedBy>
  <cp:revision>1438</cp:revision>
  <dcterms:created xsi:type="dcterms:W3CDTF">2013-09-30T19:56:31Z</dcterms:created>
  <dcterms:modified xsi:type="dcterms:W3CDTF">2026-10-05T10:50:43Z</dcterms:modified>
</cp:coreProperties>
</file>