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446" r:id="rId2"/>
    <p:sldId id="613" r:id="rId3"/>
    <p:sldId id="448" r:id="rId4"/>
    <p:sldId id="449" r:id="rId5"/>
    <p:sldId id="450" r:id="rId6"/>
    <p:sldId id="451" r:id="rId7"/>
    <p:sldId id="452" r:id="rId8"/>
    <p:sldId id="453" r:id="rId9"/>
    <p:sldId id="627" r:id="rId10"/>
    <p:sldId id="628" r:id="rId11"/>
    <p:sldId id="616" r:id="rId12"/>
    <p:sldId id="633" r:id="rId13"/>
    <p:sldId id="641" r:id="rId14"/>
    <p:sldId id="618" r:id="rId15"/>
    <p:sldId id="455" r:id="rId16"/>
    <p:sldId id="460" r:id="rId17"/>
    <p:sldId id="712" r:id="rId18"/>
    <p:sldId id="649" r:id="rId19"/>
    <p:sldId id="462" r:id="rId20"/>
    <p:sldId id="464" r:id="rId21"/>
    <p:sldId id="428" r:id="rId22"/>
    <p:sldId id="707" r:id="rId23"/>
    <p:sldId id="708" r:id="rId24"/>
    <p:sldId id="429" r:id="rId25"/>
    <p:sldId id="702" r:id="rId26"/>
    <p:sldId id="509" r:id="rId27"/>
    <p:sldId id="703" r:id="rId28"/>
    <p:sldId id="704" r:id="rId29"/>
    <p:sldId id="705" r:id="rId30"/>
    <p:sldId id="706" r:id="rId31"/>
    <p:sldId id="670" r:id="rId32"/>
    <p:sldId id="722" r:id="rId33"/>
    <p:sldId id="714" r:id="rId34"/>
    <p:sldId id="715" r:id="rId35"/>
    <p:sldId id="716" r:id="rId36"/>
    <p:sldId id="718" r:id="rId37"/>
    <p:sldId id="723" r:id="rId38"/>
    <p:sldId id="721" r:id="rId39"/>
    <p:sldId id="709" r:id="rId40"/>
    <p:sldId id="636" r:id="rId41"/>
    <p:sldId id="637" r:id="rId42"/>
    <p:sldId id="638" r:id="rId43"/>
    <p:sldId id="639" r:id="rId44"/>
    <p:sldId id="634" r:id="rId45"/>
    <p:sldId id="724" r:id="rId46"/>
    <p:sldId id="719" r:id="rId47"/>
    <p:sldId id="720" r:id="rId48"/>
    <p:sldId id="683" r:id="rId49"/>
    <p:sldId id="684" r:id="rId50"/>
    <p:sldId id="685" r:id="rId51"/>
    <p:sldId id="686" r:id="rId52"/>
    <p:sldId id="687" r:id="rId53"/>
    <p:sldId id="688" r:id="rId54"/>
    <p:sldId id="680" r:id="rId55"/>
    <p:sldId id="681" r:id="rId56"/>
    <p:sldId id="682" r:id="rId57"/>
    <p:sldId id="690" r:id="rId58"/>
    <p:sldId id="691" r:id="rId59"/>
    <p:sldId id="692" r:id="rId60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004" autoAdjust="0"/>
  </p:normalViewPr>
  <p:slideViewPr>
    <p:cSldViewPr>
      <p:cViewPr varScale="1">
        <p:scale>
          <a:sx n="80" d="100"/>
          <a:sy n="80" d="100"/>
        </p:scale>
        <p:origin x="13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12" d="100"/>
          <a:sy n="112" d="100"/>
        </p:scale>
        <p:origin x="-1620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8C25EA-FC76-4194-8C32-6FD4C6ED62DB}" type="datetimeFigureOut">
              <a:rPr lang="en-GB"/>
              <a:pPr>
                <a:defRPr/>
              </a:pPr>
              <a:t>06/10/2026</a:t>
            </a:fld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n-GB" noProof="0"/>
              <a:t>Δεύτερου επιπέδου</a:t>
            </a:r>
          </a:p>
          <a:p>
            <a:pPr lvl="2"/>
            <a:r>
              <a:rPr lang="en-GB" noProof="0"/>
              <a:t>Τρίτου επιπέδου</a:t>
            </a:r>
          </a:p>
          <a:p>
            <a:pPr lvl="3"/>
            <a:r>
              <a:rPr lang="en-GB" noProof="0"/>
              <a:t>Τέταρτου επιπέδου</a:t>
            </a:r>
          </a:p>
          <a:p>
            <a:pPr lvl="4"/>
            <a:r>
              <a:rPr lang="en-GB" noProof="0"/>
              <a:t>Πέμπτου επιπέδου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D4D8709-AD9E-4468-AEDF-BC668D4C2007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265D2C-F3F0-4C5B-A10E-C6EF35E8401D}" type="slidenum">
              <a:rPr lang="en-GB" altLang="el-GR" smtClean="0"/>
              <a:pPr/>
              <a:t>21</a:t>
            </a:fld>
            <a:endParaRPr lang="en-GB" altLang="el-GR" smtClean="0"/>
          </a:p>
        </p:txBody>
      </p:sp>
      <p:sp>
        <p:nvSpPr>
          <p:cNvPr id="2458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923E93F-7D38-4FF6-A88C-603C24F18F93}" type="slidenum">
              <a:rPr lang="en-GB" altLang="el-GR" smtClean="0"/>
              <a:pPr/>
              <a:t>22</a:t>
            </a:fld>
            <a:endParaRPr lang="en-GB" altLang="el-GR" smtClean="0"/>
          </a:p>
        </p:txBody>
      </p:sp>
      <p:sp>
        <p:nvSpPr>
          <p:cNvPr id="2662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B0928CE-0AC1-40C2-8617-C5927683AB14}" type="slidenum">
              <a:rPr lang="en-GB" altLang="el-GR" smtClean="0"/>
              <a:pPr/>
              <a:t>23</a:t>
            </a:fld>
            <a:endParaRPr lang="en-GB" altLang="el-GR" smtClean="0"/>
          </a:p>
        </p:txBody>
      </p:sp>
      <p:sp>
        <p:nvSpPr>
          <p:cNvPr id="2867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723544D-5C96-4159-8BF4-D1C452A809B5}" type="slidenum">
              <a:rPr lang="en-GB" altLang="el-GR" smtClean="0"/>
              <a:pPr/>
              <a:t>24</a:t>
            </a:fld>
            <a:endParaRPr lang="en-GB" altLang="el-GR" smtClean="0"/>
          </a:p>
        </p:txBody>
      </p:sp>
      <p:sp>
        <p:nvSpPr>
          <p:cNvPr id="3072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77344E5-7BEA-43B3-9965-7D8D94AE1020}" type="slidenum">
              <a:rPr lang="en-GB" altLang="el-GR" smtClean="0"/>
              <a:pPr/>
              <a:t>25</a:t>
            </a:fld>
            <a:endParaRPr lang="en-GB" altLang="el-GR" smtClean="0"/>
          </a:p>
        </p:txBody>
      </p:sp>
      <p:sp>
        <p:nvSpPr>
          <p:cNvPr id="3277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EB6BFFB-C1C2-495A-9DE8-773D2C1B9002}" type="slidenum">
              <a:rPr lang="en-GB" altLang="el-GR" smtClean="0"/>
              <a:pPr/>
              <a:t>26</a:t>
            </a:fld>
            <a:endParaRPr lang="en-GB" altLang="el-GR" smtClean="0"/>
          </a:p>
        </p:txBody>
      </p:sp>
      <p:sp>
        <p:nvSpPr>
          <p:cNvPr id="3482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0A50F06-B206-43D6-B353-EE2D79332949}" type="slidenum">
              <a:rPr lang="en-GB" altLang="el-GR" smtClean="0"/>
              <a:pPr/>
              <a:t>27</a:t>
            </a:fld>
            <a:endParaRPr lang="en-GB" altLang="el-GR" smtClean="0"/>
          </a:p>
        </p:txBody>
      </p:sp>
      <p:sp>
        <p:nvSpPr>
          <p:cNvPr id="3686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6086852-3CC1-40E1-9BB2-5B5FF8BB2298}" type="slidenum">
              <a:rPr lang="en-GB" altLang="el-GR" smtClean="0"/>
              <a:pPr/>
              <a:t>28</a:t>
            </a:fld>
            <a:endParaRPr lang="en-GB" altLang="el-GR" smtClean="0"/>
          </a:p>
        </p:txBody>
      </p:sp>
      <p:sp>
        <p:nvSpPr>
          <p:cNvPr id="3891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8849B1F-B734-4E53-8360-503BCAB60318}" type="slidenum">
              <a:rPr lang="en-GB" altLang="el-GR" smtClean="0"/>
              <a:pPr/>
              <a:t>29</a:t>
            </a:fld>
            <a:endParaRPr lang="en-GB" altLang="el-GR" smtClean="0"/>
          </a:p>
        </p:txBody>
      </p:sp>
      <p:sp>
        <p:nvSpPr>
          <p:cNvPr id="4096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1C78B72-1A7E-4832-AB1D-7C05A1550D28}" type="slidenum">
              <a:rPr lang="en-GB" altLang="el-GR" smtClean="0"/>
              <a:pPr/>
              <a:t>30</a:t>
            </a:fld>
            <a:endParaRPr lang="en-GB" altLang="el-GR" smtClean="0"/>
          </a:p>
        </p:txBody>
      </p:sp>
      <p:sp>
        <p:nvSpPr>
          <p:cNvPr id="4301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BD05FC1-5E6B-417D-AAE3-5E5100FD605A}" type="slidenum">
              <a:rPr lang="en-GB" altLang="el-GR" smtClean="0"/>
              <a:pPr/>
              <a:t>31</a:t>
            </a:fld>
            <a:endParaRPr lang="en-GB" altLang="el-GR" smtClean="0"/>
          </a:p>
        </p:txBody>
      </p:sp>
      <p:sp>
        <p:nvSpPr>
          <p:cNvPr id="4506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20E44A4-B898-4D6A-A289-8DD554DFDF12}" type="slidenum">
              <a:rPr lang="en-GB" altLang="el-GR" smtClean="0"/>
              <a:pPr/>
              <a:t>32</a:t>
            </a:fld>
            <a:endParaRPr lang="en-GB" altLang="el-GR" smtClean="0"/>
          </a:p>
        </p:txBody>
      </p:sp>
      <p:sp>
        <p:nvSpPr>
          <p:cNvPr id="4710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FAE140E-1095-4902-BCD3-7B94CA10502A}" type="slidenum">
              <a:rPr lang="en-GB" altLang="el-GR" smtClean="0"/>
              <a:pPr/>
              <a:t>33</a:t>
            </a:fld>
            <a:endParaRPr lang="en-GB" altLang="el-GR" smtClean="0"/>
          </a:p>
        </p:txBody>
      </p:sp>
      <p:sp>
        <p:nvSpPr>
          <p:cNvPr id="4915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81A2EB7-9CEF-46C5-97AF-37E2C3DD4106}" type="slidenum">
              <a:rPr lang="en-GB" altLang="el-GR" smtClean="0"/>
              <a:pPr/>
              <a:t>34</a:t>
            </a:fld>
            <a:endParaRPr lang="en-GB" altLang="el-GR" smtClean="0"/>
          </a:p>
        </p:txBody>
      </p:sp>
      <p:sp>
        <p:nvSpPr>
          <p:cNvPr id="5120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45D485-883D-47E6-8B36-B4C29E99492B}" type="slidenum">
              <a:rPr lang="en-GB" altLang="el-GR" smtClean="0"/>
              <a:pPr/>
              <a:t>35</a:t>
            </a:fld>
            <a:endParaRPr lang="en-GB" altLang="el-GR" smtClean="0"/>
          </a:p>
        </p:txBody>
      </p:sp>
      <p:sp>
        <p:nvSpPr>
          <p:cNvPr id="5325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4D97BDF-6AD4-4186-B90A-7B6BF672703D}" type="slidenum">
              <a:rPr lang="en-GB" altLang="el-GR" smtClean="0"/>
              <a:pPr/>
              <a:t>36</a:t>
            </a:fld>
            <a:endParaRPr lang="en-GB" altLang="el-GR" smtClean="0"/>
          </a:p>
        </p:txBody>
      </p:sp>
      <p:sp>
        <p:nvSpPr>
          <p:cNvPr id="5530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E733C56-EAF7-465D-B4D2-938A6BA0F2E7}" type="slidenum">
              <a:rPr lang="en-GB" altLang="el-GR" smtClean="0"/>
              <a:pPr/>
              <a:t>37</a:t>
            </a:fld>
            <a:endParaRPr lang="en-GB" altLang="el-GR" smtClean="0"/>
          </a:p>
        </p:txBody>
      </p:sp>
      <p:sp>
        <p:nvSpPr>
          <p:cNvPr id="5734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  <p:sp>
        <p:nvSpPr>
          <p:cNvPr id="57349" name="Θέση σημειώσεων 1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l-GR" altLang="el-GR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224B0A-E01D-4C71-B086-AD072EB82F5F}" type="slidenum">
              <a:rPr lang="en-GB" altLang="el-GR" smtClean="0"/>
              <a:pPr/>
              <a:t>38</a:t>
            </a:fld>
            <a:endParaRPr lang="en-GB" altLang="el-GR" smtClean="0"/>
          </a:p>
        </p:txBody>
      </p:sp>
      <p:sp>
        <p:nvSpPr>
          <p:cNvPr id="5939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A93213-CC77-4541-9078-C43EFC535A68}" type="slidenum">
              <a:rPr lang="en-GB" altLang="el-GR" smtClean="0"/>
              <a:pPr/>
              <a:t>39</a:t>
            </a:fld>
            <a:endParaRPr lang="en-GB" altLang="el-GR" smtClean="0"/>
          </a:p>
        </p:txBody>
      </p:sp>
      <p:sp>
        <p:nvSpPr>
          <p:cNvPr id="6144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3BC5EE2-9FD6-4D5C-9986-D220C7FE48FF}" type="slidenum">
              <a:rPr lang="en-GB" altLang="el-GR" smtClean="0"/>
              <a:pPr/>
              <a:t>40</a:t>
            </a:fld>
            <a:endParaRPr lang="en-GB" altLang="el-GR" smtClean="0"/>
          </a:p>
        </p:txBody>
      </p:sp>
      <p:sp>
        <p:nvSpPr>
          <p:cNvPr id="6349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97CFE4-757B-4493-8F99-DD4CF72DB6A4}" type="slidenum">
              <a:rPr lang="en-GB" altLang="el-GR" smtClean="0"/>
              <a:pPr/>
              <a:t>41</a:t>
            </a:fld>
            <a:endParaRPr lang="en-GB" altLang="el-GR" smtClean="0"/>
          </a:p>
        </p:txBody>
      </p:sp>
      <p:sp>
        <p:nvSpPr>
          <p:cNvPr id="6554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030D1CF-04F9-43AC-AFB7-5A527D4B2E2B}" type="slidenum">
              <a:rPr lang="en-GB" altLang="el-GR" smtClean="0"/>
              <a:pPr/>
              <a:t>42</a:t>
            </a:fld>
            <a:endParaRPr lang="en-GB" altLang="el-GR" smtClean="0"/>
          </a:p>
        </p:txBody>
      </p:sp>
      <p:sp>
        <p:nvSpPr>
          <p:cNvPr id="6758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6782EB-C050-42BC-8340-2F2156562EFC}" type="slidenum">
              <a:rPr lang="en-GB" altLang="el-GR" smtClean="0"/>
              <a:pPr/>
              <a:t>43</a:t>
            </a:fld>
            <a:endParaRPr lang="en-GB" altLang="el-GR" smtClean="0"/>
          </a:p>
        </p:txBody>
      </p:sp>
      <p:sp>
        <p:nvSpPr>
          <p:cNvPr id="6963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C37EB05-792D-4FD7-90A4-16AF3F869D05}" type="slidenum">
              <a:rPr lang="en-GB" altLang="el-GR" smtClean="0"/>
              <a:pPr/>
              <a:t>44</a:t>
            </a:fld>
            <a:endParaRPr lang="en-GB" altLang="el-GR" smtClean="0"/>
          </a:p>
        </p:txBody>
      </p:sp>
      <p:sp>
        <p:nvSpPr>
          <p:cNvPr id="7168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79B3441-2BAA-4DEA-B9DB-FA128E1CB5E6}" type="slidenum">
              <a:rPr lang="en-GB" altLang="el-GR" smtClean="0"/>
              <a:pPr/>
              <a:t>45</a:t>
            </a:fld>
            <a:endParaRPr lang="en-GB" altLang="el-GR" smtClean="0"/>
          </a:p>
        </p:txBody>
      </p:sp>
      <p:sp>
        <p:nvSpPr>
          <p:cNvPr id="7373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63D417-2DEA-4DAA-8929-4AE994A6DACF}" type="slidenum">
              <a:rPr lang="en-GB" altLang="el-GR" smtClean="0"/>
              <a:pPr/>
              <a:t>46</a:t>
            </a:fld>
            <a:endParaRPr lang="en-GB" altLang="el-GR" smtClean="0"/>
          </a:p>
        </p:txBody>
      </p:sp>
      <p:sp>
        <p:nvSpPr>
          <p:cNvPr id="7578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92E671-2D46-4F35-8E09-FE3A688F2CBA}" type="slidenum">
              <a:rPr lang="en-GB" altLang="el-GR" smtClean="0"/>
              <a:pPr/>
              <a:t>47</a:t>
            </a:fld>
            <a:endParaRPr lang="en-GB" altLang="el-GR" smtClean="0"/>
          </a:p>
        </p:txBody>
      </p:sp>
      <p:sp>
        <p:nvSpPr>
          <p:cNvPr id="7782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9CFDC5-9304-45E1-9BF8-35EB796F262F}" type="slidenum">
              <a:rPr lang="en-GB" altLang="el-GR" smtClean="0"/>
              <a:pPr/>
              <a:t>48</a:t>
            </a:fld>
            <a:endParaRPr lang="en-GB" altLang="el-GR" smtClean="0"/>
          </a:p>
        </p:txBody>
      </p:sp>
      <p:sp>
        <p:nvSpPr>
          <p:cNvPr id="7987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776207-CA11-450C-99A4-89DE5E1C4816}" type="slidenum">
              <a:rPr lang="en-GB" altLang="el-GR" smtClean="0"/>
              <a:pPr/>
              <a:t>49</a:t>
            </a:fld>
            <a:endParaRPr lang="en-GB" altLang="el-GR" smtClean="0"/>
          </a:p>
        </p:txBody>
      </p:sp>
      <p:sp>
        <p:nvSpPr>
          <p:cNvPr id="8192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E3F319-893C-41B3-B978-35EB9F8A170D}" type="slidenum">
              <a:rPr lang="en-GB" altLang="el-GR" smtClean="0"/>
              <a:pPr/>
              <a:t>50</a:t>
            </a:fld>
            <a:endParaRPr lang="en-GB" altLang="el-GR" smtClean="0"/>
          </a:p>
        </p:txBody>
      </p:sp>
      <p:sp>
        <p:nvSpPr>
          <p:cNvPr id="8397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183DBB-786B-464F-9B8C-A96272AF0CE2}" type="slidenum">
              <a:rPr lang="en-GB" altLang="el-GR" smtClean="0"/>
              <a:pPr/>
              <a:t>51</a:t>
            </a:fld>
            <a:endParaRPr lang="en-GB" altLang="el-GR" smtClean="0"/>
          </a:p>
        </p:txBody>
      </p:sp>
      <p:sp>
        <p:nvSpPr>
          <p:cNvPr id="8602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6667BE-7679-49EF-A4FD-7DFF2E9377DE}" type="slidenum">
              <a:rPr lang="en-GB" altLang="el-GR" smtClean="0"/>
              <a:pPr/>
              <a:t>52</a:t>
            </a:fld>
            <a:endParaRPr lang="en-GB" altLang="el-GR" smtClean="0"/>
          </a:p>
        </p:txBody>
      </p:sp>
      <p:sp>
        <p:nvSpPr>
          <p:cNvPr id="8806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27202A-AAE4-45D7-8CE8-21A029197A01}" type="slidenum">
              <a:rPr lang="en-GB" altLang="el-GR" smtClean="0"/>
              <a:pPr/>
              <a:t>53</a:t>
            </a:fld>
            <a:endParaRPr lang="en-GB" altLang="el-GR" smtClean="0"/>
          </a:p>
        </p:txBody>
      </p:sp>
      <p:sp>
        <p:nvSpPr>
          <p:cNvPr id="9011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AE96E29-1BF9-4E77-BEC8-B55E9900A044}" type="slidenum">
              <a:rPr lang="en-GB" altLang="el-GR" smtClean="0"/>
              <a:pPr/>
              <a:t>54</a:t>
            </a:fld>
            <a:endParaRPr lang="en-GB" altLang="el-GR" smtClean="0"/>
          </a:p>
        </p:txBody>
      </p:sp>
      <p:sp>
        <p:nvSpPr>
          <p:cNvPr id="9216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64A8798-016E-4F6D-BE3E-142158D418F2}" type="slidenum">
              <a:rPr lang="en-GB" altLang="el-GR" smtClean="0"/>
              <a:pPr/>
              <a:t>55</a:t>
            </a:fld>
            <a:endParaRPr lang="en-GB" altLang="el-GR" smtClean="0"/>
          </a:p>
        </p:txBody>
      </p:sp>
      <p:sp>
        <p:nvSpPr>
          <p:cNvPr id="94212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ABF403-016D-4208-84C7-B2462DCF52D0}" type="slidenum">
              <a:rPr lang="en-GB" altLang="el-GR" smtClean="0"/>
              <a:pPr/>
              <a:t>56</a:t>
            </a:fld>
            <a:endParaRPr lang="en-GB" altLang="el-GR" smtClean="0"/>
          </a:p>
        </p:txBody>
      </p:sp>
      <p:sp>
        <p:nvSpPr>
          <p:cNvPr id="96260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26B2FFE-B54C-4300-8F90-E88217095BAC}" type="slidenum">
              <a:rPr lang="en-GB" altLang="el-GR" smtClean="0"/>
              <a:pPr/>
              <a:t>57</a:t>
            </a:fld>
            <a:endParaRPr lang="en-GB" altLang="el-GR" smtClean="0"/>
          </a:p>
        </p:txBody>
      </p:sp>
      <p:sp>
        <p:nvSpPr>
          <p:cNvPr id="98308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A807756-C92D-44B1-BEBA-4BAB2C66ACA5}" type="slidenum">
              <a:rPr lang="en-GB" altLang="el-GR" smtClean="0"/>
              <a:pPr/>
              <a:t>58</a:t>
            </a:fld>
            <a:endParaRPr lang="en-GB" altLang="el-GR" smtClean="0"/>
          </a:p>
        </p:txBody>
      </p:sp>
      <p:sp>
        <p:nvSpPr>
          <p:cNvPr id="100356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4C580E-89AC-49C0-BCAC-955D7F13D807}" type="slidenum">
              <a:rPr lang="en-GB" altLang="el-GR" smtClean="0"/>
              <a:pPr/>
              <a:t>59</a:t>
            </a:fld>
            <a:endParaRPr lang="en-GB" altLang="el-GR" smtClean="0"/>
          </a:p>
        </p:txBody>
      </p:sp>
      <p:sp>
        <p:nvSpPr>
          <p:cNvPr id="102404" name="5 - Θέση σημειώσεων"/>
          <p:cNvSpPr>
            <a:spLocks noGrp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30000"/>
              </a:spcBef>
            </a:pPr>
            <a:endParaRPr lang="el-GR" altLang="el-GR" sz="120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58050-E3FF-4574-B80A-3C4BECABF46E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148A1-1905-4F32-82CD-032C6D43CFA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60976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7D01F-2A82-44E2-BEE5-0C8A3E760BB7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C332BE-522E-4D7D-BBDC-E71555EEEF0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17126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1617A0-DE23-47A8-BF86-2085B622F95B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DC23A-88B6-45A7-B1F1-6340A331D21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10973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E7C0E-5F43-4754-A5F7-50B43F8C0B3B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DA64A-68FA-4273-BCA6-8547A89C34E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309411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A365F1-CC98-492E-9007-92D13FD3F409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8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591E5-C22E-4674-8328-443D461998F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6268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E1724F-4C3D-4EB4-802B-7268D8B75CC5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4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408D-0229-4A8D-959C-7715D623378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9494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387EA-BD76-4179-8260-7C40F55C3896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3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4CFDAE-4066-425E-8176-724B4133A95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77332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1B47F-9AD8-45D6-8334-CEFE2779C129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8ACC-A481-4476-B216-83F4B8ACEFB2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28661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F0354-0F9F-42D5-BDB3-F1BA9A7904D0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6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79B43-01D1-41CE-9867-5693697CCD1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63608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DCACF-FCFC-46F4-B5AF-EE7E27FA02BA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9EA05-AE84-4425-9D9B-66B521F1B73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888954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4BC1DF-ABE4-41A7-9E05-7FEAEF5D5D6B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E7750-00EC-4436-A0DC-434AEF73163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17148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- Θέση τίτλου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επεξεργασία του τίτλου</a:t>
            </a:r>
          </a:p>
        </p:txBody>
      </p:sp>
      <p:sp>
        <p:nvSpPr>
          <p:cNvPr id="1027" name="2 - Θέση κειμένου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AC6C83C-BD2A-4844-A2AD-9394F6D8FD7D}" type="datetimeFigureOut">
              <a:rPr lang="el-GR"/>
              <a:pPr>
                <a:defRPr/>
              </a:pPr>
              <a:t>6/10/2026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7C87005-9C00-47D2-8A59-3D0B12CE52C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psycharis@aspete.g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epository.kallipos.gr/handle/11419/5075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hdl.handle.net/11419/5818" TargetMode="External"/><Relationship Id="rId2" Type="http://schemas.openxmlformats.org/officeDocument/2006/relationships/hyperlink" Target="https://repository.kallipos.gr/handle/11419/5818-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-schools.gr/programs/epim_stelexoi/praktika/praktika.pdf" TargetMode="External"/><Relationship Id="rId2" Type="http://schemas.openxmlformats.org/officeDocument/2006/relationships/hyperlink" Target="http://www.eokcy.org/index.php?id=praktik-sunedron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etpe.gr/" TargetMode="External"/><Relationship Id="rId4" Type="http://schemas.openxmlformats.org/officeDocument/2006/relationships/hyperlink" Target="http://www.enephet.gr/index.php?page=proceedings-conference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okcy.org/data/uploads/docs/praktika/praktika_1ou_synedriou.pdf" TargetMode="External"/><Relationship Id="rId2" Type="http://schemas.openxmlformats.org/officeDocument/2006/relationships/hyperlink" Target="https://www.etpe.gr/custom/pdf/etpe1893.pdf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tpe.gr/wp-content/uploads/pdfs/etpe2097.pdf" TargetMode="Externa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course.uoi.gr/course/view.php?id=1583(&#913;&#957;&#942;&#954;&#949;&#953;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kallipos.gr/handle/11419/5826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ecourse.uoi.gr/course/view.php?id=1583(&#913;&#957;&#942;&#954;&#949;&#953;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eclass.uoa.gr/modules/document/file.php/PRIMEDU294/Notes%20Stats%200.9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a.gr/gpapadopoulos/files/clth-10-1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khanacademy.org/math/ap-statistics/sampling-distribution-ap/sampling-distribution-mean/v/central-limit-theorem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pergamos.lib.uoa.gr/uoa/dl/frontend/file/lib/default/data/2656219/theFile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b.auth.gr/sites/default/files/docs_files/APA-examples-gre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eclass.uoa.gr/modules/document/file.php/PRIMEDU294/Notes%20Stats%200.9.pdf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0550" y="1863725"/>
            <a:ext cx="6478588" cy="16367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 Λογική Σκέψη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για την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αναζήτηση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της αλήθειας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5" name="Rectangle 3"/>
          <p:cNvSpPr>
            <a:spLocks noGrp="1"/>
          </p:cNvSpPr>
          <p:nvPr>
            <p:ph type="subTitle" idx="1"/>
          </p:nvPr>
        </p:nvSpPr>
        <p:spPr>
          <a:xfrm>
            <a:off x="406400" y="4425950"/>
            <a:ext cx="6400800" cy="2112963"/>
          </a:xfrm>
        </p:spPr>
        <p:txBody>
          <a:bodyPr/>
          <a:lstStyle/>
          <a:p>
            <a:pPr eaLnBrk="1" hangingPunct="1"/>
            <a:r>
              <a:rPr lang="el-GR" altLang="el-GR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el-GR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Σαράντος Ψυχάρης 2026-27</a:t>
            </a:r>
          </a:p>
          <a:p>
            <a:pPr eaLnBrk="1" hangingPunct="1"/>
            <a:r>
              <a:rPr lang="en-US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Email: </a:t>
            </a:r>
            <a:endParaRPr lang="el-GR" altLang="el-GR" sz="18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spsycharis@aspete.gr</a:t>
            </a:r>
            <a:endParaRPr lang="en-US" altLang="el-GR" sz="18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spsycharis@gmail.com</a:t>
            </a:r>
            <a:endParaRPr lang="en-CA" altLang="el-GR" sz="18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12725" y="201613"/>
            <a:ext cx="755650" cy="8636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5"/>
          <p:cNvSpPr/>
          <p:nvPr/>
        </p:nvSpPr>
        <p:spPr>
          <a:xfrm>
            <a:off x="428625" y="4051300"/>
            <a:ext cx="7632700" cy="1444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76375" y="201613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9" name="Rectangle 4"/>
          <p:cNvSpPr/>
          <p:nvPr/>
        </p:nvSpPr>
        <p:spPr>
          <a:xfrm>
            <a:off x="212725" y="129540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1730375"/>
            <a:ext cx="7394575" cy="1646238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 Λογική Σκέψη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για την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αναζήτηση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της αλήθειας</a:t>
            </a:r>
            <a:b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Rectangle 3"/>
          <p:cNvSpPr>
            <a:spLocks noGrp="1"/>
          </p:cNvSpPr>
          <p:nvPr>
            <p:ph type="subTitle" idx="1"/>
          </p:nvPr>
        </p:nvSpPr>
        <p:spPr>
          <a:xfrm>
            <a:off x="747713" y="3521075"/>
            <a:ext cx="6400800" cy="2860675"/>
          </a:xfrm>
        </p:spPr>
        <p:txBody>
          <a:bodyPr/>
          <a:lstStyle/>
          <a:p>
            <a:pPr eaLnBrk="1" hangingPunct="1"/>
            <a:r>
              <a:rPr lang="el-GR" altLang="el-GR" sz="1600" b="1" dirty="0" smtClean="0">
                <a:solidFill>
                  <a:srgbClr val="002060"/>
                </a:solidFill>
              </a:rPr>
              <a:t>Απαγωγική/Παραγωγική-Αριστοτέλης(νοητικά πειράματα </a:t>
            </a:r>
            <a:r>
              <a:rPr lang="en-US" altLang="el-GR" sz="1600" b="1" dirty="0" smtClean="0">
                <a:solidFill>
                  <a:srgbClr val="002060"/>
                </a:solidFill>
              </a:rPr>
              <a:t>Einstein</a:t>
            </a:r>
            <a:r>
              <a:rPr lang="el-GR" altLang="el-GR" sz="1600" b="1" dirty="0" smtClean="0">
                <a:solidFill>
                  <a:srgbClr val="002060"/>
                </a:solidFill>
              </a:rPr>
              <a:t> </a:t>
            </a:r>
            <a:endParaRPr lang="el-GR" altLang="el-GR" sz="1600" b="1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l-GR" altLang="el-GR" sz="1600" b="1" dirty="0" smtClean="0">
                <a:solidFill>
                  <a:srgbClr val="002060"/>
                </a:solidFill>
              </a:rPr>
              <a:t>Η ταχύτητα του φωτός είναι  η ίδια σε όλους τους αδρανειακούς παρατηρητές-</a:t>
            </a:r>
            <a:r>
              <a:rPr lang="en-US" altLang="el-GR" sz="1600" b="1" dirty="0" smtClean="0">
                <a:solidFill>
                  <a:srgbClr val="002060"/>
                </a:solidFill>
              </a:rPr>
              <a:t> </a:t>
            </a:r>
            <a:r>
              <a:rPr lang="el-GR" altLang="el-GR" sz="1600" b="1" dirty="0" smtClean="0">
                <a:solidFill>
                  <a:srgbClr val="002060"/>
                </a:solidFill>
              </a:rPr>
              <a:t>Ειδική Θεωρία της Σχετικότητας </a:t>
            </a:r>
            <a:endParaRPr lang="en-US" altLang="el-GR" sz="1600" b="1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l-GR" altLang="el-GR" sz="1600" b="1" dirty="0" smtClean="0">
                <a:solidFill>
                  <a:srgbClr val="002060"/>
                </a:solidFill>
              </a:rPr>
              <a:t> </a:t>
            </a:r>
          </a:p>
          <a:p>
            <a:pPr eaLnBrk="1" hangingPunct="1"/>
            <a:r>
              <a:rPr lang="el-GR" altLang="el-GR" sz="1600" b="1" dirty="0" smtClean="0">
                <a:solidFill>
                  <a:srgbClr val="002060"/>
                </a:solidFill>
              </a:rPr>
              <a:t>Επαγωγική-</a:t>
            </a:r>
            <a:r>
              <a:rPr lang="en-US" altLang="el-GR" sz="1600" b="1" dirty="0" smtClean="0">
                <a:solidFill>
                  <a:srgbClr val="002060"/>
                </a:solidFill>
              </a:rPr>
              <a:t>Bacon-</a:t>
            </a:r>
            <a:r>
              <a:rPr lang="el-GR" altLang="el-GR" sz="1600" b="1" dirty="0" smtClean="0">
                <a:solidFill>
                  <a:srgbClr val="002060"/>
                </a:solidFill>
              </a:rPr>
              <a:t>Συλλογή δεδομένων-Στο μάθημα θα ακολουθήσουμε αυτή την μέθοδο</a:t>
            </a:r>
            <a:r>
              <a:rPr lang="en-US" altLang="el-GR" sz="1600" b="1" dirty="0" smtClean="0">
                <a:solidFill>
                  <a:srgbClr val="002060"/>
                </a:solidFill>
              </a:rPr>
              <a:t>-</a:t>
            </a:r>
            <a:r>
              <a:rPr lang="el-GR" altLang="el-GR" sz="1600" b="1" dirty="0" smtClean="0">
                <a:solidFill>
                  <a:srgbClr val="002060"/>
                </a:solidFill>
              </a:rPr>
              <a:t>Παράδειγμα Ο Νόμος του </a:t>
            </a:r>
            <a:r>
              <a:rPr lang="en-US" altLang="el-GR" sz="1600" b="1" dirty="0" smtClean="0">
                <a:solidFill>
                  <a:srgbClr val="002060"/>
                </a:solidFill>
              </a:rPr>
              <a:t>Coulomb</a:t>
            </a:r>
            <a:endParaRPr lang="el-GR" altLang="el-GR" sz="1600" b="1" dirty="0" smtClean="0">
              <a:solidFill>
                <a:srgbClr val="002060"/>
              </a:solidFill>
            </a:endParaRPr>
          </a:p>
          <a:p>
            <a:pPr eaLnBrk="1" hangingPunct="1"/>
            <a:endParaRPr lang="el-GR" altLang="el-GR" sz="1600" b="1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l-GR" altLang="el-GR" sz="1600" b="1" dirty="0" smtClean="0">
                <a:solidFill>
                  <a:srgbClr val="002060"/>
                </a:solidFill>
              </a:rPr>
              <a:t>Συνδυασμός</a:t>
            </a:r>
            <a:endParaRPr lang="en-GB" altLang="el-GR" sz="1600" b="1" dirty="0" smtClean="0">
              <a:solidFill>
                <a:srgbClr val="002060"/>
              </a:solidFill>
            </a:endParaRPr>
          </a:p>
        </p:txBody>
      </p:sp>
      <p:sp>
        <p:nvSpPr>
          <p:cNvPr id="6" name="Rectangle 4"/>
          <p:cNvSpPr/>
          <p:nvPr/>
        </p:nvSpPr>
        <p:spPr>
          <a:xfrm>
            <a:off x="250825" y="296863"/>
            <a:ext cx="755650" cy="8636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5"/>
          <p:cNvSpPr/>
          <p:nvPr/>
        </p:nvSpPr>
        <p:spPr>
          <a:xfrm>
            <a:off x="539750" y="1898650"/>
            <a:ext cx="7632700" cy="1444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476375" y="31115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ΕΙΣΑΓΩΓΗ </a:t>
            </a:r>
          </a:p>
        </p:txBody>
      </p:sp>
      <p:sp>
        <p:nvSpPr>
          <p:cNvPr id="9" name="Rectangle 4"/>
          <p:cNvSpPr/>
          <p:nvPr/>
        </p:nvSpPr>
        <p:spPr>
          <a:xfrm>
            <a:off x="250825" y="1430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ctrTitle"/>
          </p:nvPr>
        </p:nvSpPr>
        <p:spPr>
          <a:xfrm>
            <a:off x="777875" y="908050"/>
            <a:ext cx="7843838" cy="2087563"/>
          </a:xfrm>
        </p:spPr>
        <p:txBody>
          <a:bodyPr/>
          <a:lstStyle/>
          <a:p>
            <a:pPr eaLnBrk="1" hangingPunct="1"/>
            <a:r>
              <a:rPr lang="en-US" altLang="el-G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altLang="el-GR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Μεθοδολογία Εκπαιδευτικής Έρευνας</a:t>
            </a:r>
            <a:r>
              <a:rPr lang="en-US" altLang="el-G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Αρχές του Μαθήματος</a:t>
            </a:r>
            <a:br>
              <a:rPr lang="el-GR" altLang="el-GR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l-GR" altLang="el-G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GB" altLang="el-GR" sz="24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2565400"/>
            <a:ext cx="7416800" cy="4292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CA" b="1" dirty="0">
              <a:solidFill>
                <a:srgbClr val="FF0000"/>
              </a:solidFill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Το μάθημα αποσκοπεί </a:t>
            </a:r>
            <a:r>
              <a:rPr lang="el-GR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στη μελέτη και διερεύνηση της παραγωγής της γνώσης</a:t>
            </a: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και των νέων ιδεών και προτάσεων στον χώρο της 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εκπαίδευσης</a:t>
            </a: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καθώς και του τρόπου </a:t>
            </a:r>
            <a:r>
              <a:rPr lang="el-GR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εξαγωγής συμπερασμάτων </a:t>
            </a: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μέσα από τη συλλογή και ανάλυση δεδομένων με συστηματικό τρόπο, σύμφωνα με τις αρχές και μεθόδους της επιστημονικής μεθοδολογίας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Πιο συγκεκριμένα οι μέθοδοι και οι διαδικασίες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εργαλεία που χρησιμοποιούνται για να μελετηθούν 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τα εκπαιδευτικά ζητήματα</a:t>
            </a:r>
            <a:r>
              <a:rPr 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να τεθούν νέα , να διερευνηθούν και δοθούν έγκυρες και αξιόπιστες απαντήσεις  σχετικά ερευνητικά ερωτήματα ανήκουν στο πεδίο της Μεθοδολογίας Εκπαιδευτικής Έρευνας.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1400" b="1" dirty="0">
                <a:solidFill>
                  <a:srgbClr val="FF0000"/>
                </a:solidFill>
              </a:rPr>
              <a:t> </a:t>
            </a:r>
            <a:endParaRPr lang="en-GB" sz="1400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GB" b="1" dirty="0"/>
          </a:p>
        </p:txBody>
      </p:sp>
      <p:sp>
        <p:nvSpPr>
          <p:cNvPr id="4" name="Rectangle 4"/>
          <p:cNvSpPr/>
          <p:nvPr/>
        </p:nvSpPr>
        <p:spPr>
          <a:xfrm>
            <a:off x="400050" y="25241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777875" y="2347913"/>
            <a:ext cx="7632700" cy="1444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126" name="TextBox 4"/>
          <p:cNvSpPr txBox="1">
            <a:spLocks noChangeArrowheads="1"/>
          </p:cNvSpPr>
          <p:nvPr/>
        </p:nvSpPr>
        <p:spPr bwMode="auto">
          <a:xfrm>
            <a:off x="1735138" y="5876925"/>
            <a:ext cx="79930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Καθηγητής Σαράντος Ψυχάρης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</a:t>
            </a:r>
            <a:r>
              <a:rPr lang="el-GR" alt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spsycharis@aspete.gr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Email spsycharis@gmail.com</a:t>
            </a:r>
            <a:endParaRPr lang="en-CA" altLang="el-GR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19250" y="1793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8" name="Rectangle 4"/>
          <p:cNvSpPr/>
          <p:nvPr/>
        </p:nvSpPr>
        <p:spPr>
          <a:xfrm>
            <a:off x="400050" y="146685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ctrTitle"/>
          </p:nvPr>
        </p:nvSpPr>
        <p:spPr>
          <a:xfrm>
            <a:off x="755650" y="620713"/>
            <a:ext cx="7843838" cy="2087562"/>
          </a:xfrm>
        </p:spPr>
        <p:txBody>
          <a:bodyPr/>
          <a:lstStyle/>
          <a:p>
            <a:pPr eaLnBrk="1" hangingPunct="1"/>
            <a:r>
              <a:rPr lang="en-US" altLang="el-GR" sz="2400" b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Μεθοδολογία Εκπαιδευτικής Έρευνας</a:t>
            </a:r>
            <a: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Αρχές του Μαθήματος</a:t>
            </a:r>
            <a:endParaRPr lang="en-GB" altLang="el-GR" sz="24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565400"/>
            <a:ext cx="7561263" cy="3095625"/>
          </a:xfrm>
        </p:spPr>
        <p:txBody>
          <a:bodyPr rtlCol="0">
            <a:normAutofit fontScale="2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CA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Κυρίαρχος σκοπός του επιστημονικού αυτού πεδίου</a:t>
            </a:r>
            <a:r>
              <a:rPr lang="el-GR" sz="7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είναι η βελτίωση των διδακτικών και άλλων εκπαιδευτικών διαδικασιών/προσεγγίσεων </a:t>
            </a: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μέσα από τη συστηματική θεωρητική έρευνα, αλλά και την πρακτική εφαρμογή των θεωρητικών συμπερασμάτων.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7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Η ενασχόληση με το πεδίο αυτό στηρίζει τον μελλοντικό εκπαιδευτικό </a:t>
            </a: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στην επαγγελματική του ανάπτυξη τόσο μέσα από την εφαρμογή κατάλληλων ερευνητικών στρατηγικών-μεθοδολογιών  και πρακτικών στο διδακτικό του έργο, όσο και σε πιθανές μελλοντικές πιο ερευνητικά προσανατολισμένες ενασχολήσεις του.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7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Δραστηριότητα/Εργασία</a:t>
            </a:r>
            <a:r>
              <a:rPr lang="en-US" sz="72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Βιβλιογραφική επισκόπηση για την αξιοποίηση των </a:t>
            </a:r>
            <a:r>
              <a:rPr lang="en-US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Big Data</a:t>
            </a: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-Μεγάλα Δεδομένα-</a:t>
            </a:r>
            <a:r>
              <a:rPr lang="en-US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7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στην εκπαίδευση-Κατάλληλη για εργασία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7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6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6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sz="6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sz="6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GB" b="1" dirty="0"/>
          </a:p>
        </p:txBody>
      </p:sp>
      <p:sp>
        <p:nvSpPr>
          <p:cNvPr id="5" name="Rectangle 4"/>
          <p:cNvSpPr/>
          <p:nvPr/>
        </p:nvSpPr>
        <p:spPr>
          <a:xfrm>
            <a:off x="341313" y="29686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82625" y="2270125"/>
            <a:ext cx="7634288" cy="1444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663700" y="3190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8" name="Rectangle 4"/>
          <p:cNvSpPr/>
          <p:nvPr/>
        </p:nvSpPr>
        <p:spPr>
          <a:xfrm>
            <a:off x="377825" y="15843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/>
          <a:lstStyle/>
          <a:p>
            <a:pPr eaLnBrk="1" hangingPunct="1"/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Μεθοδολογία Εκπαιδευτικής Έρευνας</a:t>
            </a:r>
            <a: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 στόχοι του Μαθήματος</a:t>
            </a:r>
            <a:endParaRPr lang="en-GB" altLang="el-GR" sz="24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2565400"/>
            <a:ext cx="7632700" cy="47244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CA" sz="17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 typeface="Arial" charset="0"/>
              <a:buNone/>
              <a:defRPr/>
            </a:pPr>
            <a:r>
              <a:rPr lang="el-GR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Οι φοιτητές ολοκληρώνοντας το μάθημα αναμένεται να είναι σε θέση:</a:t>
            </a: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προσδιορίζουν/οριοθετούν την έννοια της  </a:t>
            </a:r>
            <a:r>
              <a:rPr lang="el-GR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εμπειρικής/εκπαιδευτικής έρευνας </a:t>
            </a: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και να περιγράφουν  τα βασικά χαρακτηριστικά της όταν εφαρμόζεται σε διάφορα εκπαιδευτικά ζητήματα</a:t>
            </a: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αναγνωρίζουν </a:t>
            </a:r>
            <a:r>
              <a:rPr lang="el-GR" sz="23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τις βασικές κατηγορίες της εκπαιδευτικής έρευνας </a:t>
            </a: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και τα δομικά στοιχεία μιας δημοσιευμένης εκπαιδευτικής  μελέτης </a:t>
            </a: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προσδιορίζουν εκπαιδευτικά θέματα-ζητήματα  που χρειάζεται να μελετηθούν και να διερευνηθούν σε πραγματικά εκπαιδευτικά περιβάλλοντα και να τα συνδυάσουν/σχολιάζουν με αντίστοιχα ευρήματα της ερευνητικής βιβλιογραφίας.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sz="1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GB" b="1" dirty="0"/>
          </a:p>
        </p:txBody>
      </p:sp>
      <p:sp>
        <p:nvSpPr>
          <p:cNvPr id="4" name="Rectangle 4"/>
          <p:cNvSpPr/>
          <p:nvPr/>
        </p:nvSpPr>
        <p:spPr>
          <a:xfrm>
            <a:off x="377825" y="292100"/>
            <a:ext cx="755650" cy="8636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825500" y="2205038"/>
            <a:ext cx="7632700" cy="1444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874838" y="115888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7" name="Rectangle 4"/>
          <p:cNvSpPr/>
          <p:nvPr/>
        </p:nvSpPr>
        <p:spPr>
          <a:xfrm>
            <a:off x="377825" y="142875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/>
          <a:lstStyle/>
          <a:p>
            <a:pPr eaLnBrk="1" hangingPunct="1"/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Μεθοδολογία Εκπαιδευτικής Έρευνας</a:t>
            </a:r>
            <a: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l-GR" altLang="el-GR" sz="24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 στόχοι του Μαθήματος</a:t>
            </a:r>
            <a:endParaRPr lang="en-GB" altLang="el-GR" sz="24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2565400"/>
            <a:ext cx="7412038" cy="4724400"/>
          </a:xfrm>
        </p:spPr>
        <p:txBody>
          <a:bodyPr rtlCol="0">
            <a:normAutofit fontScale="77500" lnSpcReduction="20000"/>
          </a:bodyPr>
          <a:lstStyle/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σχεδιάζουν και υλοποιούν ένα σχέδιο εμπειρικής  έρευνας εκπαιδευτικού ζητήματος  του ενδιαφέροντος τους ακολουθώντας τα βασικά βήματα της ερευνητικής διαδικασίας.</a:t>
            </a: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αναζητούν συνθετικά βιβλιογραφικές αναφορές και να συγγράφουν εργασία με τον επιστημονικό τρόπο(π.χ. </a:t>
            </a:r>
            <a:r>
              <a:rPr lang="en-US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APA style)</a:t>
            </a: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buFontTx/>
              <a:buChar char="•"/>
              <a:defRPr/>
            </a:pPr>
            <a:endParaRPr lang="en-CA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l-GR" sz="2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Να αναζητούν και υιοθετούν κατάλληλες μεθόδους συλλογής, ανάλυσης και παρουσίασης  δεδομένων, τρόπους καταγραφής αναφορών </a:t>
            </a:r>
            <a:r>
              <a:rPr lang="el-GR" sz="2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κλπ.</a:t>
            </a: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l-GR" sz="2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endParaRPr lang="el-GR" sz="21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sz="21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sz="21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b="1" dirty="0">
              <a:solidFill>
                <a:srgbClr val="FF0000"/>
              </a:solidFill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GB" b="1" dirty="0"/>
          </a:p>
        </p:txBody>
      </p:sp>
      <p:sp>
        <p:nvSpPr>
          <p:cNvPr id="4" name="Rectangle 4"/>
          <p:cNvSpPr/>
          <p:nvPr/>
        </p:nvSpPr>
        <p:spPr>
          <a:xfrm>
            <a:off x="377825" y="549275"/>
            <a:ext cx="755650" cy="8636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87450" y="2205038"/>
            <a:ext cx="7632700" cy="14446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7" name="Rectangle 4"/>
          <p:cNvSpPr/>
          <p:nvPr/>
        </p:nvSpPr>
        <p:spPr>
          <a:xfrm>
            <a:off x="377825" y="17732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Διδακτικά Βοηθήματα</a:t>
            </a:r>
            <a: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03237" y="2498725"/>
            <a:ext cx="8348663" cy="4292600"/>
          </a:xfrm>
        </p:spPr>
        <p:txBody>
          <a:bodyPr/>
          <a:lstStyle/>
          <a:p>
            <a:pPr algn="l">
              <a:defRPr/>
            </a:pPr>
            <a:r>
              <a:rPr lang="el-GR" altLang="el-G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Βασικές Βιβλιογραφικές Πηγές </a:t>
            </a:r>
            <a:endParaRPr lang="en-US" altLang="el-GR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r>
              <a:rPr lang="el-GR" alt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Προτεινόμενο Σύγγραμμα </a:t>
            </a:r>
            <a:endParaRPr lang="en-US" altLang="el-GR" sz="1600" b="1" dirty="0" smtClean="0">
              <a:solidFill>
                <a:srgbClr val="FF0000"/>
              </a:solidFill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Η Πειραματική μέθοδος στην επιστημονική έρευνα</a:t>
            </a:r>
          </a:p>
          <a:p>
            <a:pPr algn="l">
              <a:defRPr/>
            </a:pPr>
            <a:r>
              <a:rPr lang="el-GR" alt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Συγγραφέας</a:t>
            </a:r>
            <a:r>
              <a:rPr lang="en-US" alt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:</a:t>
            </a:r>
            <a:r>
              <a:rPr lang="el-GR" altLang="el-GR" sz="1600" b="1" dirty="0" err="1" smtClean="0">
                <a:solidFill>
                  <a:srgbClr val="FF0000"/>
                </a:solidFill>
                <a:cs typeface="Times New Roman" panose="02020603050405020304" pitchFamily="18" charset="0"/>
              </a:rPr>
              <a:t>Larry</a:t>
            </a:r>
            <a:r>
              <a:rPr lang="el-GR" alt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l-GR" altLang="el-GR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Christensen</a:t>
            </a:r>
            <a:r>
              <a:rPr lang="el-GR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 Επιστημονική Επιμέλεια -Εισαγωγή </a:t>
            </a:r>
            <a:r>
              <a:rPr lang="el-GR" altLang="el-GR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Μπετίνα</a:t>
            </a:r>
            <a:r>
              <a:rPr lang="el-GR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l-GR" altLang="el-GR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Ντάβου</a:t>
            </a:r>
            <a:r>
              <a:rPr lang="el-GR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Εκδόσεις </a:t>
            </a:r>
            <a:r>
              <a:rPr lang="el-GR" altLang="el-GR" sz="16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Παπαζήση</a:t>
            </a:r>
            <a:r>
              <a:rPr lang="el-GR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 ISBN: 978-960-02-2054-4</a:t>
            </a:r>
            <a:r>
              <a:rPr lang="en-US" alt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. </a:t>
            </a:r>
            <a:r>
              <a:rPr lang="el-GR" sz="1600" b="1" dirty="0">
                <a:solidFill>
                  <a:srgbClr val="FF0000"/>
                </a:solidFill>
              </a:rPr>
              <a:t> </a:t>
            </a:r>
            <a:r>
              <a:rPr 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Κωδικός </a:t>
            </a:r>
            <a:r>
              <a:rPr lang="el-GR" sz="1600" b="1" dirty="0">
                <a:solidFill>
                  <a:srgbClr val="FF0000"/>
                </a:solidFill>
                <a:cs typeface="Times New Roman" panose="02020603050405020304" pitchFamily="18" charset="0"/>
              </a:rPr>
              <a:t>Βιβλίου στον Εύδοξο: </a:t>
            </a:r>
            <a:r>
              <a:rPr lang="el-GR" sz="16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30087</a:t>
            </a:r>
          </a:p>
          <a:p>
            <a:pPr algn="l">
              <a:defRPr/>
            </a:pPr>
            <a:endParaRPr lang="en-US" altLang="el-GR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Άλλες πηγές</a:t>
            </a:r>
            <a:endParaRPr lang="el-GR" altLang="el-GR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Creswell,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J.W.(2016).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έρευνα στην εκπαίδευση. Σχεδιασμός, διεξαγωγή και αξιολόγηση ποσοτικής και ποιοτικής 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έρευνας.Αθήνα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Ιων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defRPr/>
            </a:pP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Cohen,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L.,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Manion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L. &amp; 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Morisson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K.  (2008). Μεθοδολογία Εκπαιδευτικής έρευνας. Αθήνα: Εκδόσεις Μεταίχμιο</a:t>
            </a:r>
          </a:p>
          <a:p>
            <a:pPr algn="l" eaLnBrk="1" hangingPunct="1">
              <a:defRPr/>
            </a:pPr>
            <a:r>
              <a:rPr lang="en-US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Altrichter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en-US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Posch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P., </a:t>
            </a:r>
            <a:r>
              <a:rPr lang="en-US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Somekh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B. (2001).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 εκπαιδευτικοί ερευνούν το έργο τους. Μια εισαγωγή στις μεθόδους της έρευνας δράσης.  Δεληγιάννη, Μ. (μτφ.). Αθήνα: 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εκδ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Μεταίχμιο.</a:t>
            </a:r>
          </a:p>
          <a:p>
            <a:pPr algn="l" eaLnBrk="1" hangingPunct="1">
              <a:defRPr/>
            </a:pP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Mason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(2003). Η διεξαγωγή της ποιοτικής έρευνας. Κυριαζή, Ν. (επιστημονική επιμέλεια). Δημητριάδου, Ε. (μτφ.). Αθήνα: 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εκδ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Ελληνικά Γράμματα. </a:t>
            </a:r>
          </a:p>
          <a:p>
            <a:pPr algn="l" eaLnBrk="1" hangingPunct="1">
              <a:defRPr/>
            </a:pP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Παπαναστασίου, Κ., </a:t>
            </a:r>
            <a:r>
              <a:rPr lang="el-GR" altLang="el-GR" sz="16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Παπαναστασίου,Ε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Κ. (2005). Μεθοδολογία Εκπαιδευτικής Έρευνας. </a:t>
            </a:r>
          </a:p>
          <a:p>
            <a:pPr algn="l" eaLnBrk="1" hangingPunct="1">
              <a:defRPr/>
            </a:pPr>
            <a:r>
              <a:rPr lang="el-GR" alt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defRPr/>
            </a:pP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15900" y="398463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28713" y="2020888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7" name="Rectangle 4"/>
          <p:cNvSpPr/>
          <p:nvPr/>
        </p:nvSpPr>
        <p:spPr>
          <a:xfrm>
            <a:off x="263525" y="15081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Διδακτικά Βοηθήματα</a:t>
            </a:r>
            <a: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/>
          </p:cNvSpPr>
          <p:nvPr>
            <p:ph type="subTitle" idx="1"/>
          </p:nvPr>
        </p:nvSpPr>
        <p:spPr>
          <a:xfrm>
            <a:off x="1331913" y="2565400"/>
            <a:ext cx="6400800" cy="4292600"/>
          </a:xfrm>
        </p:spPr>
        <p:txBody>
          <a:bodyPr/>
          <a:lstStyle/>
          <a:p>
            <a:pPr algn="l" eaLnBrk="1" hangingPunct="1"/>
            <a:r>
              <a:rPr lang="el-GR" altLang="el-GR" sz="1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sz="16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6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Javeau, C. (1996). Η Έρευνα με Ερωτηματολόγιο: Το εγχειρίδιο του καλού ερευνητή. (Κ. Τζαννόνε - Τζωρτζή, Eπιμ. έκδ. και μετάφρασης). Αθήνα: Τυπωθήτω – Γιώργος Δαρδάνος.</a:t>
            </a:r>
          </a:p>
          <a:p>
            <a:pPr algn="l" eaLnBrk="1" hangingPunct="1"/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n-US" altLang="el-GR" sz="1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in the Disciplines of Education Studies-Critical Reading Task 1: Historical Educational Research. Extract taken from Paul Smeyers &amp; Marc Depaepe (2008): “A method has been found? On educational research and its methodological preoccupations”, </a:t>
            </a:r>
            <a:r>
              <a:rPr lang="en-US" altLang="el-GR" sz="1600" i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Paedagogica Historica: International Journal of the History of Education, </a:t>
            </a:r>
            <a:r>
              <a:rPr lang="en-US" altLang="el-GR" sz="16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44:6, pp. 628-630.</a:t>
            </a:r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GB" altLang="el-GR" sz="12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77825" y="620713"/>
            <a:ext cx="755650" cy="8636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87450" y="21336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968500" y="6238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7" name="Rectangle 4"/>
          <p:cNvSpPr/>
          <p:nvPr/>
        </p:nvSpPr>
        <p:spPr>
          <a:xfrm>
            <a:off x="323850" y="180975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Διδακτικά Βοηθήματα</a:t>
            </a:r>
            <a: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7188" y="2143125"/>
            <a:ext cx="8348662" cy="4292600"/>
          </a:xfrm>
        </p:spPr>
        <p:txBody>
          <a:bodyPr/>
          <a:lstStyle/>
          <a:p>
            <a:pPr algn="l" eaLnBrk="1" hangingPunct="1">
              <a:defRPr/>
            </a:pPr>
            <a:endParaRPr lang="el-GR" altLang="el-G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Βασικές Βιβλιογραφικές Πηγές </a:t>
            </a:r>
          </a:p>
          <a:p>
            <a:pPr algn="l">
              <a:defRPr/>
            </a:pP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Βιβλία </a:t>
            </a:r>
            <a:r>
              <a:rPr lang="el-GR" altLang="el-GR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την βάση 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Kallipos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τα οποία μπορείτε να κατεβάσετε ελεύθερα και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θα αξιοποιηθούν στην διδασκαλία </a:t>
            </a:r>
            <a:endParaRPr lang="el-GR" alt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1200" b="1" dirty="0"/>
              <a:t>Μεθοδολογία Έρευνας και Εισαγωγή στη Στατιστική Ανάλυση Δεδομένων με το IBM SPSS STATISTICS </a:t>
            </a:r>
            <a:endParaRPr lang="el-GR" sz="1200" dirty="0"/>
          </a:p>
          <a:p>
            <a:pPr>
              <a:defRPr/>
            </a:pPr>
            <a:r>
              <a:rPr lang="el-GR" sz="1200" b="1" i="1" dirty="0"/>
              <a:t>Συγγραφή </a:t>
            </a:r>
            <a:endParaRPr lang="el-GR" sz="1200" dirty="0"/>
          </a:p>
          <a:p>
            <a:pPr>
              <a:defRPr/>
            </a:pPr>
            <a:r>
              <a:rPr lang="el-GR" sz="1200" dirty="0"/>
              <a:t>Μιλτιάδης </a:t>
            </a:r>
            <a:r>
              <a:rPr lang="el-GR" sz="1200" dirty="0" err="1"/>
              <a:t>Χαλικιάς</a:t>
            </a:r>
            <a:r>
              <a:rPr lang="el-GR" sz="1200" dirty="0"/>
              <a:t>  Αλεξάνδρα </a:t>
            </a:r>
            <a:r>
              <a:rPr lang="el-GR" sz="1200" dirty="0" err="1"/>
              <a:t>Μανωλέσου</a:t>
            </a:r>
            <a:r>
              <a:rPr lang="el-GR" sz="1200" dirty="0"/>
              <a:t> </a:t>
            </a:r>
          </a:p>
          <a:p>
            <a:pPr>
              <a:defRPr/>
            </a:pPr>
            <a:r>
              <a:rPr lang="el-GR" sz="1200" dirty="0"/>
              <a:t>Παναγιώτα Λάλου </a:t>
            </a:r>
          </a:p>
          <a:p>
            <a:pPr>
              <a:defRPr/>
            </a:pPr>
            <a:r>
              <a:rPr lang="el-GR" sz="1200" b="1" i="1" dirty="0"/>
              <a:t>Κριτικός αναγνώστης </a:t>
            </a:r>
            <a:endParaRPr lang="el-GR" sz="1200" dirty="0"/>
          </a:p>
          <a:p>
            <a:pPr>
              <a:defRPr/>
            </a:pPr>
            <a:r>
              <a:rPr lang="el-GR" sz="1200" dirty="0"/>
              <a:t>Χρήστος Κίτσος </a:t>
            </a:r>
            <a:endParaRPr lang="en-US" sz="1200" dirty="0"/>
          </a:p>
          <a:p>
            <a:pPr>
              <a:defRPr/>
            </a:pPr>
            <a:r>
              <a:rPr lang="en-US" sz="1200" dirty="0">
                <a:hlinkClick r:id="rId2"/>
              </a:rPr>
              <a:t>https://repository.kallipos.gr/handle/11419/5075</a:t>
            </a:r>
            <a:endParaRPr lang="en-US" sz="1200" dirty="0"/>
          </a:p>
          <a:p>
            <a:pPr>
              <a:defRPr/>
            </a:pPr>
            <a:endParaRPr lang="en-US" sz="1200" dirty="0"/>
          </a:p>
          <a:p>
            <a:pPr>
              <a:defRPr/>
            </a:pPr>
            <a:endParaRPr lang="en-US" sz="1200" dirty="0"/>
          </a:p>
          <a:p>
            <a:pPr>
              <a:defRPr/>
            </a:pPr>
            <a:endParaRPr lang="en-US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https://repository.kallipos.gr/handle/11419/5332</a:t>
            </a:r>
          </a:p>
        </p:txBody>
      </p:sp>
      <p:sp>
        <p:nvSpPr>
          <p:cNvPr id="4" name="Rectangle 4"/>
          <p:cNvSpPr/>
          <p:nvPr/>
        </p:nvSpPr>
        <p:spPr>
          <a:xfrm>
            <a:off x="357188" y="5175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87450" y="21336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graphicFrame>
        <p:nvGraphicFramePr>
          <p:cNvPr id="2" name="Πίνακας 1"/>
          <p:cNvGraphicFramePr>
            <a:graphicFrameLocks noGrp="1"/>
          </p:cNvGraphicFramePr>
          <p:nvPr/>
        </p:nvGraphicFramePr>
        <p:xfrm>
          <a:off x="1201738" y="4941888"/>
          <a:ext cx="6659562" cy="449268"/>
        </p:xfrm>
        <a:graphic>
          <a:graphicData uri="http://schemas.openxmlformats.org/drawingml/2006/table">
            <a:tbl>
              <a:tblPr/>
              <a:tblGrid>
                <a:gridCol w="3329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9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4631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Τίτλος: </a:t>
                      </a:r>
                    </a:p>
                  </a:txBody>
                  <a:tcPr marL="91462" marR="47636" marT="28497" marB="2849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Μαθησιακές δυσκολίες - διδακτικές παρεμβάσεις</a:t>
                      </a:r>
                    </a:p>
                  </a:txBody>
                  <a:tcPr marL="95273" marR="91462" marT="28497" marB="2849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631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Συγγραφείς:</a:t>
                      </a:r>
                    </a:p>
                  </a:txBody>
                  <a:tcPr marL="91462" marR="47636" marT="28497" marB="2849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Τζιβινίκου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, Σωτηρία</a:t>
                      </a:r>
                    </a:p>
                  </a:txBody>
                  <a:tcPr marL="95273" marR="91462" marT="28497" marB="2849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Rectangle 4"/>
          <p:cNvSpPr/>
          <p:nvPr/>
        </p:nvSpPr>
        <p:spPr>
          <a:xfrm>
            <a:off x="249238" y="156210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Διδακτικά Βοηθήματα</a:t>
            </a:r>
            <a: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12750" y="2276475"/>
            <a:ext cx="8348663" cy="4508500"/>
          </a:xfrm>
        </p:spPr>
        <p:txBody>
          <a:bodyPr/>
          <a:lstStyle/>
          <a:p>
            <a:pPr algn="l" eaLnBrk="1" hangingPunct="1">
              <a:defRPr/>
            </a:pPr>
            <a:endParaRPr lang="el-GR" altLang="el-G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Βασικές Βιβλιογραφικές Πηγές  </a:t>
            </a:r>
          </a:p>
          <a:p>
            <a:pPr algn="l">
              <a:defRPr/>
            </a:pP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Βιβλίο </a:t>
            </a:r>
            <a:r>
              <a:rPr lang="el-GR" altLang="el-GR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</a:t>
            </a:r>
            <a:r>
              <a:rPr lang="el-GR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την βάση </a:t>
            </a:r>
            <a:r>
              <a:rPr lang="en-US" altLang="el-GR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Kallipos </a:t>
            </a:r>
            <a:endParaRPr lang="el-GR" alt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1200" b="1" dirty="0"/>
              <a:t> </a:t>
            </a:r>
            <a:endParaRPr lang="en-US" sz="1200" b="1" dirty="0"/>
          </a:p>
          <a:p>
            <a:pPr>
              <a:defRPr/>
            </a:pP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Εισαγωγή στην ποιοτική έρευνα </a:t>
            </a:r>
          </a:p>
          <a:p>
            <a:pPr>
              <a:defRPr/>
            </a:pPr>
            <a:endParaRPr lang="el-GR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GB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https://repository.kallipos.gr/handle/11419/5818</a:t>
            </a:r>
            <a:r>
              <a:rPr lang="el-GR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-</a:t>
            </a:r>
            <a:r>
              <a:rPr lang="el-GR" altLang="el-GR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Θα αξιοποιηθούν τμήματα κατά την διάρκεια της διδασκαλίας </a:t>
            </a:r>
          </a:p>
          <a:p>
            <a:pPr>
              <a:defRPr/>
            </a:pPr>
            <a:endParaRPr lang="en-GB" altLang="el-GR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65100" y="398463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87450" y="21336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graphicFrame>
        <p:nvGraphicFramePr>
          <p:cNvPr id="3" name="Πίνακας 2"/>
          <p:cNvGraphicFramePr>
            <a:graphicFrameLocks noGrp="1"/>
          </p:cNvGraphicFramePr>
          <p:nvPr/>
        </p:nvGraphicFramePr>
        <p:xfrm>
          <a:off x="1246188" y="4648200"/>
          <a:ext cx="6134100" cy="1820863"/>
        </p:xfrm>
        <a:graphic>
          <a:graphicData uri="http://schemas.openxmlformats.org/drawingml/2006/table">
            <a:tbl>
              <a:tblPr/>
              <a:tblGrid>
                <a:gridCol w="306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904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Είδος Τεκμηρίου: </a:t>
                      </a:r>
                    </a:p>
                  </a:txBody>
                  <a:tcPr marR="47625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Κεφάλαιο Συγγράμματος</a:t>
                      </a:r>
                    </a:p>
                  </a:txBody>
                  <a:tcPr marL="95250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873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i="0" u="none" strike="noStrike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URI: </a:t>
                      </a:r>
                    </a:p>
                  </a:txBody>
                  <a:tcPr marR="47625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rgbClr val="487792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http://hdl.handle.net/11419/5818</a:t>
                      </a:r>
                      <a:endParaRPr lang="en-US" sz="1100" b="0" i="0" u="none" strike="noStrike" dirty="0">
                        <a:solidFill>
                          <a:srgbClr val="6D6E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1086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Βιβλιογραφική Αναφορά:</a:t>
                      </a:r>
                    </a:p>
                  </a:txBody>
                  <a:tcPr marR="47625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Ίσαρη, Φ., </a:t>
                      </a:r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Πουρκός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, Μ. 2015. Εισαγωγή στην Ποιοτική Έρευνα. [Κεφάλαιο Συγγράμματος]. Στο Ίσαρη, Φ., </a:t>
                      </a:r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Πουρκός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, Μ. 2015. </a:t>
                      </a:r>
                      <a:r>
                        <a:rPr lang="el-GR" sz="1100" b="0" i="1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Ποιοτική μεθοδολογία έρευνας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. [ηλεκτρ. βιβλ.] </a:t>
                      </a:r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Αθήνα:Σύνδεσμος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 Ελληνικών Ακαδημαϊκών Βιβλιοθηκών. κεφ 1. Διαθέσιμο στο: http://hdl.handle.net/11419/5818</a:t>
                      </a:r>
                    </a:p>
                  </a:txBody>
                  <a:tcPr marL="95250" marT="28585" marB="28585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Rectangle 4"/>
          <p:cNvSpPr/>
          <p:nvPr/>
        </p:nvSpPr>
        <p:spPr>
          <a:xfrm>
            <a:off x="279400" y="14827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9788" y="474663"/>
            <a:ext cx="7843837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Περιεχόμενα </a:t>
            </a:r>
            <a: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subTitle" idx="1"/>
          </p:nvPr>
        </p:nvSpPr>
        <p:spPr>
          <a:xfrm>
            <a:off x="395288" y="2001838"/>
            <a:ext cx="7969250" cy="4410075"/>
          </a:xfrm>
        </p:spPr>
        <p:txBody>
          <a:bodyPr/>
          <a:lstStyle/>
          <a:p>
            <a:pPr algn="l" eaLnBrk="1" hangingPunct="1"/>
            <a:r>
              <a:rPr lang="el-GR" altLang="el-GR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Ενότητα 1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εισαγωγή του Βιβλίου 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Larry Christensen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–εύρεση από το Διαδίκτυο –ελεύθερη πρόσβαση </a:t>
            </a:r>
            <a:r>
              <a:rPr lang="el-GR" altLang="el-GR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Μπετίνα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Ντάβου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Περί μεθόδου στην Επιστημονική Έρευνα</a:t>
            </a:r>
          </a:p>
          <a:p>
            <a:pPr algn="l" eaLnBrk="1" hangingPunct="1"/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http://www2.media.uoa.gr/davou/imageup/38_Eisagogi_peri_methodou.pdf</a:t>
            </a:r>
          </a:p>
          <a:p>
            <a:pPr algn="l" eaLnBrk="1" hangingPunct="1"/>
            <a:endParaRPr lang="el-GR" altLang="el-GR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Ενότητα 2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έννοια της Επιστήμης-Η Επιστημονική Έρευνα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Επιστημολογικά θέματα. Ερευνητικό Πρόβλημα/Ερώτημα.  </a:t>
            </a:r>
          </a:p>
          <a:p>
            <a:pPr algn="l" eaLnBrk="1" hangingPunct="1"/>
            <a:endParaRPr lang="el-GR" altLang="el-GR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Ενότητες  3,4  Ποσοτική και Ποιοτική Έρευνα-Μορφές τους.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-Ο κύκλος της ερευνητικής διαδικασίας .Ποσοτική 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Ποιοτική Έρευνα 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-Αρχική  προσέγγιση</a:t>
            </a:r>
          </a:p>
          <a:p>
            <a:pPr algn="l" eaLnBrk="1" hangingPunct="1"/>
            <a:endParaRPr lang="el-GR" altLang="el-GR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Ενότητες 5,6  Ποιοτική Έρευνα  </a:t>
            </a:r>
          </a:p>
          <a:p>
            <a:pPr algn="l" eaLnBrk="1" hangingPunct="1"/>
            <a:r>
              <a:rPr lang="el-GR" altLang="el-GR" sz="1400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Ενότητες  7 ,8, 9,10. Εισαγωγή στην Ποσοτική Έρευνα -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Επαγωγική Στατιστική, Δειγματοληψία, Συλλογή δεδομένων, Ανάλυση αποτελεσμάτων, Στατιστική σημαντικότητα, Στατιστικά 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test,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 λογισμικό </a:t>
            </a:r>
            <a:r>
              <a:rPr lang="en-US" altLang="el-GR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Jamovi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Στοιχεία κατανομών -Παρουσίαση αποτελεσμάτων –Εγκυρότητα-Αξιοπιστία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 ποσοτικές και ποιοτικές έρευνες.</a:t>
            </a:r>
          </a:p>
          <a:p>
            <a:pPr algn="l" eaLnBrk="1" hangingPunct="1"/>
            <a:endParaRPr lang="el-GR" altLang="el-GR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Ενότητες 10,11, Παραδείγματα-Ανάλυση άρθρων </a:t>
            </a:r>
          </a:p>
          <a:p>
            <a:pPr algn="l" eaLnBrk="1" hangingPunct="1"/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Ενότητες 12,13 Ανασκόπηση </a:t>
            </a:r>
          </a:p>
          <a:p>
            <a:pPr algn="l" eaLnBrk="1" hangingPunct="1"/>
            <a:r>
              <a:rPr lang="el-GR" altLang="el-GR" sz="1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Σημείωση</a:t>
            </a:r>
            <a:r>
              <a:rPr lang="en-US" altLang="el-GR" sz="1400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: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Σε όποια διαφάνεια υπάρχει η λέξη «Δραστηριότητα»</a:t>
            </a:r>
            <a:r>
              <a:rPr lang="en-US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, </a:t>
            </a:r>
            <a:r>
              <a:rPr lang="el-GR" altLang="el-GR" sz="140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η διαφάνεια είναι εκτός εξεταστέας ύλης.</a:t>
            </a:r>
          </a:p>
          <a:p>
            <a:pPr algn="l" eaLnBrk="1" hangingPunct="1"/>
            <a:endParaRPr lang="el-GR" altLang="el-GR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l-GR" altLang="el-GR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US" altLang="el-GR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l-GR" altLang="el-GR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GB" altLang="el-GR" sz="1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76225" y="3429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236663" y="18288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968500" y="474663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 </a:t>
            </a:r>
          </a:p>
        </p:txBody>
      </p:sp>
      <p:sp>
        <p:nvSpPr>
          <p:cNvPr id="7" name="Rectangle 4"/>
          <p:cNvSpPr/>
          <p:nvPr/>
        </p:nvSpPr>
        <p:spPr>
          <a:xfrm>
            <a:off x="271463" y="13382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77925" y="1482725"/>
            <a:ext cx="7858125" cy="4292600"/>
          </a:xfrm>
        </p:spPr>
        <p:txBody>
          <a:bodyPr/>
          <a:lstStyle/>
          <a:p>
            <a:pPr algn="l" eaLnBrk="1" hangingPunct="1">
              <a:defRPr/>
            </a:pPr>
            <a:r>
              <a:rPr lang="el-GR" altLang="el-GR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l-GR" altLang="el-GR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	Ενδεικτικά εκπαιδευτικά αποθετήρια  </a:t>
            </a:r>
          </a:p>
          <a:p>
            <a:pPr algn="l" eaLnBrk="1" hangingPunct="1">
              <a:defRPr/>
            </a:pPr>
            <a:endParaRPr lang="el-GR" altLang="el-GR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Μπορούν να αναληφθούν εργασίες από τα παρακάτω αποθετήρια ή άλλα σχετικά αποθετήρια </a:t>
            </a:r>
          </a:p>
          <a:p>
            <a:pPr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hlinkClick r:id="rId2"/>
              </a:rPr>
              <a:t>http://www.eokcy.org/index.php?id=praktik-sunedron</a:t>
            </a:r>
            <a:endParaRPr lang="el-GR" sz="1800" dirty="0"/>
          </a:p>
          <a:p>
            <a:pPr>
              <a:defRPr/>
            </a:pPr>
            <a:r>
              <a:rPr lang="el-GR" sz="1800" dirty="0"/>
              <a:t>Γενικά Εκπαιδευτικά θέματα</a:t>
            </a:r>
          </a:p>
          <a:p>
            <a:pPr>
              <a:defRPr/>
            </a:pPr>
            <a:r>
              <a:rPr lang="el-GR" sz="1800" dirty="0"/>
              <a:t>…………………………………………………….</a:t>
            </a:r>
          </a:p>
          <a:p>
            <a:pPr>
              <a:defRPr/>
            </a:pPr>
            <a:r>
              <a:rPr lang="en-US" sz="1800" dirty="0">
                <a:hlinkClick r:id="rId3"/>
              </a:rPr>
              <a:t>http://www.pi-schools.gr/programs/epim_stelexoi/praktika/praktika.pdf</a:t>
            </a:r>
            <a:endParaRPr lang="el-GR" sz="1800" dirty="0"/>
          </a:p>
          <a:p>
            <a:pPr>
              <a:defRPr/>
            </a:pPr>
            <a:r>
              <a:rPr lang="el-GR" sz="1800" dirty="0"/>
              <a:t>Γενικά εκπαιδευτικά ζητήματα , π.χ. Η Ηγεσία στην Εκπαίδευση </a:t>
            </a:r>
            <a:r>
              <a:rPr lang="el-GR" sz="1800" dirty="0" err="1"/>
              <a:t>κλπ</a:t>
            </a:r>
            <a:endParaRPr lang="el-GR" sz="1800" dirty="0"/>
          </a:p>
          <a:p>
            <a:pPr>
              <a:defRPr/>
            </a:pPr>
            <a:r>
              <a:rPr lang="el-GR" sz="1800" dirty="0"/>
              <a:t>………………………………………………………………….</a:t>
            </a:r>
          </a:p>
          <a:p>
            <a:pPr>
              <a:defRPr/>
            </a:pPr>
            <a:r>
              <a:rPr lang="en-US" sz="1800" dirty="0">
                <a:hlinkClick r:id="rId4"/>
              </a:rPr>
              <a:t>http://www.enephet.gr/index.php?page=proceedings-conferences</a:t>
            </a:r>
            <a:endParaRPr lang="el-GR" sz="1800" dirty="0"/>
          </a:p>
          <a:p>
            <a:pPr>
              <a:defRPr/>
            </a:pPr>
            <a:r>
              <a:rPr lang="el-GR" sz="1800" dirty="0"/>
              <a:t>Ζητήματα Διδακτικής Επιστημών </a:t>
            </a:r>
            <a:endParaRPr lang="en-US" sz="1800" dirty="0"/>
          </a:p>
          <a:p>
            <a:pPr>
              <a:defRPr/>
            </a:pPr>
            <a:r>
              <a:rPr lang="el-GR" sz="1800" dirty="0"/>
              <a:t>………………………………………………………………………….</a:t>
            </a:r>
            <a:endParaRPr lang="en-US" sz="1800" dirty="0"/>
          </a:p>
          <a:p>
            <a:pPr>
              <a:defRPr/>
            </a:pPr>
            <a:r>
              <a:rPr lang="en-US" sz="1800" dirty="0">
                <a:hlinkClick r:id="rId5"/>
              </a:rPr>
              <a:t>www.etpe.gr</a:t>
            </a:r>
            <a:r>
              <a:rPr lang="en-US" sz="1800" dirty="0"/>
              <a:t>...</a:t>
            </a:r>
            <a:r>
              <a:rPr lang="el-GR" sz="1800" dirty="0"/>
              <a:t>Συνέδρια&gt;Πρακτικά Συνεδρίων  </a:t>
            </a:r>
          </a:p>
          <a:p>
            <a:pPr>
              <a:defRPr/>
            </a:pPr>
            <a:r>
              <a:rPr lang="el-GR" sz="1800" dirty="0"/>
              <a:t> </a:t>
            </a:r>
            <a:endParaRPr lang="el-GR" altLang="el-GR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endParaRPr lang="el-GR" altLang="el-GR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endParaRPr lang="en-GB" altLang="el-GR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33375" y="18415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092200" y="21336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33538" y="206375"/>
            <a:ext cx="6945312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7" name="Rectangle 4"/>
          <p:cNvSpPr/>
          <p:nvPr/>
        </p:nvSpPr>
        <p:spPr>
          <a:xfrm>
            <a:off x="336550" y="13874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1704975"/>
            <a:ext cx="7416800" cy="4292600"/>
          </a:xfrm>
        </p:spPr>
        <p:txBody>
          <a:bodyPr/>
          <a:lstStyle/>
          <a:p>
            <a:pPr algn="l" eaLnBrk="1" hangingPunct="1">
              <a:defRPr/>
            </a:pPr>
            <a:r>
              <a:rPr lang="el-GR" altLang="el-GR" sz="1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l-GR" altLang="el-GR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1800" dirty="0"/>
          </a:p>
          <a:p>
            <a:pPr>
              <a:defRPr/>
            </a:pPr>
            <a:r>
              <a:rPr lang="el-GR" sz="1800" b="1" dirty="0">
                <a:solidFill>
                  <a:srgbClr val="FF0000"/>
                </a:solidFill>
              </a:rPr>
              <a:t>Ενδεικτικές  έρευνες </a:t>
            </a:r>
            <a:endParaRPr lang="en-US" sz="1800" b="1" dirty="0">
              <a:solidFill>
                <a:srgbClr val="FF0000"/>
              </a:solidFill>
            </a:endParaRPr>
          </a:p>
          <a:p>
            <a:pPr algn="l" eaLnBrk="1" hangingPunct="1">
              <a:defRPr/>
            </a:pP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Οι Θεωρίες Μάθησης και η Ενσωμάτωσή τους στο Εκπαιδευτικό Λογισμικό: Μία </a:t>
            </a:r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εμπειρική έρευνα 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Δήμητρα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Αποστολοπούλου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Χρήστος Παναγιωτακόπουλος, Ανθή </a:t>
            </a:r>
            <a:r>
              <a:rPr lang="el-GR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Καρατράντου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https://www.etpe.gr/custom/pdf/etpe1893.pdf</a:t>
            </a:r>
            <a:endParaRPr lang="el-GR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………………………………………………………………………………</a:t>
            </a:r>
          </a:p>
          <a:p>
            <a:pPr algn="l" eaLnBrk="1" hangingPunct="1"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Λεωνίδας Κυριακίδης Παιδαγωγικό Ινστιτούτο Κύπρου Η ΖΩΗ ΤΩΝ ΜΑΘΗΤΩΝ ΚΑΙ ΟΙ ΣΤΑΣΕΙΣ ΤΟΥΣ ΑΠΕΝΑΝΤΙ ΣΤΟ ΣΧΟΛΕΙΟ: ΤΡΕΙΣ ΠΕΡΙΠΤΩΣΙΑΚΕΣ ΜΕΛΕΤΕΣ ΑΠΟ ΤΟ ΔΗΜΟΤΙΚΟ ΣΧΟΛΕΙΟ</a:t>
            </a:r>
          </a:p>
          <a:p>
            <a:pPr algn="l" eaLnBrk="1" hangingPunct="1">
              <a:defRPr/>
            </a:pPr>
            <a:endParaRPr lang="el-GR" altLang="el-GR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http://www.eokcy.org/data/uploads/docs/praktika/praktika_1ou_synedriou.pdf</a:t>
            </a: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σελ.43</a:t>
            </a:r>
            <a:endParaRPr lang="el-GR" altLang="el-GR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eaLnBrk="1" hangingPunct="1">
              <a:defRPr/>
            </a:pPr>
            <a:endParaRPr lang="en-GB" altLang="el-GR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68313" y="4270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768350" y="2690813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54175" y="487363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7" name="Rectangle 4"/>
          <p:cNvSpPr/>
          <p:nvPr/>
        </p:nvSpPr>
        <p:spPr>
          <a:xfrm>
            <a:off x="442913" y="16176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3"/>
          <p:cNvSpPr>
            <a:spLocks noGrp="1"/>
          </p:cNvSpPr>
          <p:nvPr>
            <p:ph type="subTitle" idx="1"/>
          </p:nvPr>
        </p:nvSpPr>
        <p:spPr>
          <a:xfrm>
            <a:off x="1285875" y="2286000"/>
            <a:ext cx="6400800" cy="4292600"/>
          </a:xfrm>
        </p:spPr>
        <p:txBody>
          <a:bodyPr/>
          <a:lstStyle/>
          <a:p>
            <a:pPr algn="l" eaLnBrk="1" hangingPunct="1"/>
            <a:r>
              <a:rPr lang="el-GR" altLang="el-GR" sz="1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εισαγωγή της Μπετίνας Ντάβου για το βιβλίο της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Γενική εισαγωγή  Ανήκει στην εξεταστέα ύλη</a:t>
            </a:r>
          </a:p>
          <a:p>
            <a:pPr algn="l" eaLnBrk="1" hangingPunct="1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431800" y="51911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87450" y="2133600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654175" y="48895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7" name="Rectangle 4"/>
          <p:cNvSpPr/>
          <p:nvPr/>
        </p:nvSpPr>
        <p:spPr>
          <a:xfrm>
            <a:off x="455613" y="1662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11188" y="1685925"/>
            <a:ext cx="7988300" cy="4959350"/>
          </a:xfrm>
        </p:spPr>
        <p:txBody>
          <a:bodyPr/>
          <a:lstStyle/>
          <a:p>
            <a:pPr algn="l" eaLnBrk="1" hangingPunct="1">
              <a:defRPr/>
            </a:pPr>
            <a:r>
              <a:rPr lang="el-GR" altLang="el-GR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Εισαγωγή </a:t>
            </a: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(Μπετίνας Ντάβου) για το βιβλίο </a:t>
            </a:r>
            <a:r>
              <a:rPr lang="el-GR" altLang="el-GR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el-GR" sz="18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  <a:r>
              <a:rPr lang="el-GR" altLang="el-GR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-Βασικά στοιχεία </a:t>
            </a:r>
          </a:p>
          <a:p>
            <a:pPr algn="l" eaLnBrk="1" hangingPunct="1">
              <a:defRPr/>
            </a:pPr>
            <a:r>
              <a:rPr lang="el-GR" altLang="el-GR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Περί «σκληρής» και «απαλής» επιστήμης (σελίδα 5) μέχρι Τα κριτήρια της ισχυρής επιστημονικής έρευνας ανεξαρτήτως προσέγγισης (σελίδα 10)-Ανήκει στην εξεταστέα ύλη</a:t>
            </a:r>
            <a:endParaRPr lang="el-GR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πειραματική προσέγγιση </a:t>
            </a:r>
            <a:r>
              <a:rPr lang="el-GR" alt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θέτει πέντε κριτήρια βάσει των οποίων ορίζεται η επιστημονική </a:t>
            </a:r>
            <a:r>
              <a:rPr lang="el-GR" altLang="el-GR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μέθοδος</a:t>
            </a:r>
            <a:r>
              <a:rPr lang="en-US" altLang="el-GR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altLang="el-GR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Ποσοτική προσέγγιση  -σελίδα </a:t>
            </a:r>
            <a:r>
              <a:rPr lang="el-GR" alt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Αυτά είναι: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έλεγχος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Μπορείτε να δώσετε ένα παράδειγμα «σταθερών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παραγόντων»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Επιχειρείται η ανεύρεση </a:t>
            </a: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αιτίου-αποτελέσματος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l-GR" altLang="el-GR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ανεξάρτητη μεταβλητή (</a:t>
            </a:r>
            <a:r>
              <a:rPr lang="en-US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και η εξαρτημένη μεταβλητή </a:t>
            </a:r>
            <a:r>
              <a:rPr lang="en-US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l-GR" alt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Είναι ο παράγων του οποίου η επίδραση ερευνάται στην εξαρτημένη μεταβλητή</a:t>
            </a:r>
          </a:p>
          <a:p>
            <a:pPr algn="l">
              <a:defRPr/>
            </a:pPr>
            <a:r>
              <a:rPr lang="en-US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=Τρόπος διδασκαλίας, </a:t>
            </a:r>
            <a:r>
              <a:rPr lang="en-US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y=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μαθησιακή επίδοση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λειτουργικός ορισμός</a:t>
            </a:r>
            <a:endParaRPr lang="el-GR" altLang="el-GR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αξιοπιστία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η οποία στην πειραματική μέθοδο αξιολογείται βάσει της </a:t>
            </a:r>
            <a:r>
              <a:rPr lang="el-GR" altLang="el-GR" sz="1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επαναληψιμότητας</a:t>
            </a:r>
            <a:r>
              <a:rPr lang="el-GR" alt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της σταθερότητας των ερευνητικών αποτελεσμάτων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l-GR" alt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εγκυρότητα</a:t>
            </a:r>
            <a:r>
              <a:rPr lang="el-GR" alt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αφορά την επιβεβαίωση ότι η εξαρτημένη μεταβλητή (είναι ο παράγων που επιλέχθηκε ως εκδήλωση του αποτελέσματος) όπως ορίζεται λειτουργικά σε κάθε συγκεκριμένη έρευνα, πραγματικά αναπαριστά την υπό μελέτη θεωρητική έννοια </a:t>
            </a:r>
          </a:p>
          <a:p>
            <a:pPr algn="l" eaLnBrk="1" hangingPunct="1">
              <a:defRPr/>
            </a:pPr>
            <a:endParaRPr lang="el-GR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en-GB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33363" y="376238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623888" y="3128963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535113" y="303213"/>
            <a:ext cx="6945312" cy="1012825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8" name="Rectangle 4"/>
          <p:cNvSpPr/>
          <p:nvPr/>
        </p:nvSpPr>
        <p:spPr>
          <a:xfrm>
            <a:off x="246063" y="14716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subTitle" idx="1"/>
          </p:nvPr>
        </p:nvSpPr>
        <p:spPr>
          <a:xfrm>
            <a:off x="1277938" y="2019300"/>
            <a:ext cx="6400800" cy="4959350"/>
          </a:xfrm>
        </p:spPr>
        <p:txBody>
          <a:bodyPr/>
          <a:lstStyle/>
          <a:p>
            <a:pPr algn="l" eaLnBrk="1" hangingPunct="1"/>
            <a:r>
              <a:rPr lang="el-GR" altLang="el-GR" sz="1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εισαγωγή (Μπετίνας Ντάβου) για το βιβλίο της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</a:p>
          <a:p>
            <a:pPr algn="l"/>
            <a:r>
              <a:rPr lang="en-US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Λειτουργικός Ορισμός</a:t>
            </a:r>
            <a:endParaRPr lang="el-GR" altLang="el-GR" sz="18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12725" y="455613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931863" y="3452813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8438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713" y="3789363"/>
            <a:ext cx="7239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654175" y="455613"/>
            <a:ext cx="6945313" cy="1012825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9" name="Rectangle 4"/>
          <p:cNvSpPr/>
          <p:nvPr/>
        </p:nvSpPr>
        <p:spPr>
          <a:xfrm>
            <a:off x="249238" y="19351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5" name="Rectangle 3"/>
          <p:cNvSpPr>
            <a:spLocks noGrp="1"/>
          </p:cNvSpPr>
          <p:nvPr>
            <p:ph type="subTitle" idx="1"/>
          </p:nvPr>
        </p:nvSpPr>
        <p:spPr>
          <a:xfrm>
            <a:off x="1331913" y="3716338"/>
            <a:ext cx="6400800" cy="4959350"/>
          </a:xfrm>
        </p:spPr>
        <p:txBody>
          <a:bodyPr/>
          <a:lstStyle/>
          <a:p>
            <a:pPr algn="l" eaLnBrk="1" hangingPunct="1">
              <a:defRPr/>
            </a:pPr>
            <a:r>
              <a:rPr lang="el-GR" sz="1600" dirty="0" smtClean="0"/>
              <a:t>Μελέτη του άρθρου στην τάξη</a:t>
            </a:r>
          </a:p>
          <a:p>
            <a:pPr algn="l" eaLnBrk="1" hangingPunct="1">
              <a:defRPr/>
            </a:pPr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www.etpe.gr/wp-content/uploads/pdfs/etpe2097.pdf</a:t>
            </a:r>
            <a:endParaRPr lang="el-GR" sz="1600" dirty="0" smtClean="0"/>
          </a:p>
          <a:p>
            <a:pPr algn="l" eaLnBrk="1" hangingPunct="1">
              <a:defRPr/>
            </a:pPr>
            <a:r>
              <a:rPr lang="el-GR" sz="1600" dirty="0" smtClean="0"/>
              <a:t> </a:t>
            </a:r>
          </a:p>
          <a:p>
            <a:pPr algn="l" eaLnBrk="1" hangingPunct="1">
              <a:defRPr/>
            </a:pPr>
            <a:r>
              <a:rPr lang="el-GR" sz="1600" dirty="0" smtClean="0">
                <a:solidFill>
                  <a:srgbClr val="FF0000"/>
                </a:solidFill>
              </a:rPr>
              <a:t>Λειτουργικοί ορισμοί </a:t>
            </a:r>
          </a:p>
          <a:p>
            <a:pPr algn="l" eaLnBrk="1" hangingPunct="1">
              <a:defRPr/>
            </a:pPr>
            <a:endParaRPr lang="el-GR" sz="1600" dirty="0" smtClean="0"/>
          </a:p>
          <a:p>
            <a:pPr algn="l" eaLnBrk="1" hangingPunct="1">
              <a:defRPr/>
            </a:pPr>
            <a:r>
              <a:rPr lang="el-GR" sz="1600" dirty="0" smtClean="0"/>
              <a:t>Μελέτη </a:t>
            </a:r>
            <a:r>
              <a:rPr lang="el-GR" sz="1600" dirty="0"/>
              <a:t>των αναπαραστάσεων παιδιών προσχολικής και πρώτης σχολικής ηλικίας για έννοιες κατεύθυνσης και προσανατολισμού μέσα από τη χρήση του προγραμματιζόμενου παιχνιδιού </a:t>
            </a:r>
            <a:r>
              <a:rPr lang="el-GR" sz="1600" dirty="0" err="1"/>
              <a:t>Bee-Bot</a:t>
            </a:r>
            <a:r>
              <a:rPr lang="el-GR" sz="1600" dirty="0"/>
              <a:t> </a:t>
            </a:r>
            <a:endParaRPr lang="el-GR" sz="1600" dirty="0" smtClean="0"/>
          </a:p>
          <a:p>
            <a:pPr algn="l" eaLnBrk="1" hangingPunct="1">
              <a:defRPr/>
            </a:pPr>
            <a:r>
              <a:rPr lang="el-GR" sz="1600" dirty="0" err="1" smtClean="0"/>
              <a:t>Κοκκόση</a:t>
            </a:r>
            <a:r>
              <a:rPr lang="el-GR" sz="1600" dirty="0" smtClean="0"/>
              <a:t> Αγγελική  </a:t>
            </a:r>
            <a:r>
              <a:rPr lang="el-GR" sz="1600" dirty="0"/>
              <a:t>, Μισιρλή Αναστασία </a:t>
            </a:r>
            <a:r>
              <a:rPr lang="el-GR" sz="1600" dirty="0" smtClean="0"/>
              <a:t> , </a:t>
            </a:r>
            <a:r>
              <a:rPr lang="el-GR" sz="1600" dirty="0"/>
              <a:t>Λαβίδας </a:t>
            </a:r>
            <a:r>
              <a:rPr lang="el-GR" sz="1600" dirty="0" smtClean="0"/>
              <a:t>Κωνσταντίνος  </a:t>
            </a:r>
            <a:r>
              <a:rPr lang="el-GR" sz="1600" dirty="0"/>
              <a:t>, Κόμης </a:t>
            </a:r>
            <a:r>
              <a:rPr lang="el-GR" sz="1600" dirty="0" smtClean="0"/>
              <a:t>Βασίλης  </a:t>
            </a:r>
            <a:endParaRPr lang="en-GB" altLang="el-GR" sz="1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12725" y="455613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931863" y="3452813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654175" y="455613"/>
            <a:ext cx="6945313" cy="1012825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9" name="Rectangle 4"/>
          <p:cNvSpPr/>
          <p:nvPr/>
        </p:nvSpPr>
        <p:spPr>
          <a:xfrm>
            <a:off x="249238" y="19351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type="subTitle" idx="1"/>
          </p:nvPr>
        </p:nvSpPr>
        <p:spPr>
          <a:xfrm>
            <a:off x="611188" y="2019300"/>
            <a:ext cx="8208962" cy="4959350"/>
          </a:xfrm>
        </p:spPr>
        <p:txBody>
          <a:bodyPr/>
          <a:lstStyle/>
          <a:p>
            <a:pPr algn="l" eaLnBrk="1" hangingPunct="1"/>
            <a:r>
              <a:rPr lang="el-GR" altLang="el-GR" sz="16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altLang="el-GR" sz="16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 eaLnBrk="1" hangingPunct="1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Η εισαγωγή (Μπετίνας Ντάβου) για το βιβλίο της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</a:p>
          <a:p>
            <a:pPr algn="l"/>
            <a:r>
              <a:rPr lang="en-US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Λειτουργικός Ορισμός</a:t>
            </a:r>
            <a:endParaRPr lang="el-GR" altLang="el-GR" sz="180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Δραστηριότητα</a:t>
            </a:r>
          </a:p>
          <a:p>
            <a:pPr algn="l" eaLnBrk="1" hangingPunct="1"/>
            <a:endParaRPr lang="el-GR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Να αναζητήσετε από την βιβλιογραφία δυο παραδείγματα λειτουργικών  ορισμών</a:t>
            </a:r>
          </a:p>
          <a:p>
            <a:pPr algn="l" eaLnBrk="1" hangingPunct="1"/>
            <a:endParaRPr lang="en-GB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209550" y="528638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755650" y="3494088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520825" y="461963"/>
            <a:ext cx="6945313" cy="1244600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1  </a:t>
            </a:r>
          </a:p>
        </p:txBody>
      </p:sp>
      <p:sp>
        <p:nvSpPr>
          <p:cNvPr id="7" name="Rectangle 4"/>
          <p:cNvSpPr/>
          <p:nvPr/>
        </p:nvSpPr>
        <p:spPr>
          <a:xfrm>
            <a:off x="306388" y="17240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843838" cy="172878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Μεθοδολογία Εκπαιδευτικής Έρευνας</a:t>
            </a:r>
            <a: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l-GR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l-GR" sz="2400" dirty="0"/>
              <a:t/>
            </a:r>
            <a:br>
              <a:rPr lang="el-GR" sz="2400" dirty="0"/>
            </a:br>
            <a:endParaRPr lang="en-GB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2475" y="1625600"/>
            <a:ext cx="7419975" cy="5443538"/>
          </a:xfrm>
        </p:spPr>
        <p:txBody>
          <a:bodyPr/>
          <a:lstStyle/>
          <a:p>
            <a:pPr algn="l">
              <a:defRPr/>
            </a:pPr>
            <a:endParaRPr lang="el-G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el-GR" sz="1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endParaRPr lang="el-GR" sz="18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l-GR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 είναι η Επιστήμη (1ο Κεφάλαιο)-</a:t>
            </a:r>
            <a:r>
              <a:rPr lang="el-GR" alt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βιβλίο </a:t>
            </a:r>
            <a:r>
              <a:rPr lang="en-US" altLang="el-GR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  <a:r>
              <a:rPr lang="el-GR" altLang="el-GR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συγγράμματα από </a:t>
            </a:r>
            <a:r>
              <a:rPr lang="el-GR" altLang="el-GR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τη </a:t>
            </a:r>
            <a:r>
              <a:rPr lang="el-GR" alt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βάση </a:t>
            </a:r>
            <a:r>
              <a:rPr lang="en-US" alt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Kallipos </a:t>
            </a:r>
          </a:p>
          <a:p>
            <a:pPr algn="l">
              <a:defRPr/>
            </a:pPr>
            <a:endParaRPr 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Μέθοδοι απόκτησης γνώσης</a:t>
            </a:r>
            <a:endParaRPr lang="el-GR" sz="18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</a:t>
            </a:r>
            <a:r>
              <a:rPr lang="el-GR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Helmstadter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(1970) υποστήριξε ότι υπάρχουν τουλάχιστον </a:t>
            </a: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έξι διαφορετικές προσεγγίσεις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στην απόκτηση της γνώσης και μόνο μία από αυτές είναι η επιστημονική μέθοδος. Αυτές είναι:</a:t>
            </a: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Εμμονή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Απλή Έκθεση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Διαίσθηση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Αυθεντία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l-GR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Δεν ασχολούμαστε με τα παραπάνω</a:t>
            </a:r>
            <a:endParaRPr 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Ορθολογισμός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l-GR" sz="1800" dirty="0"/>
          </a:p>
          <a:p>
            <a:pPr>
              <a:defRPr/>
            </a:pPr>
            <a:r>
              <a:rPr lang="el-GR" sz="1800" b="1" dirty="0"/>
              <a:t> </a:t>
            </a:r>
            <a:endParaRPr lang="en-GB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390525" y="50165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1128713" y="1989138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</a:t>
            </a:r>
          </a:p>
        </p:txBody>
      </p:sp>
      <p:sp>
        <p:nvSpPr>
          <p:cNvPr id="8" name="Rectangle 4"/>
          <p:cNvSpPr/>
          <p:nvPr/>
        </p:nvSpPr>
        <p:spPr>
          <a:xfrm>
            <a:off x="390525" y="162560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28688" y="2133600"/>
            <a:ext cx="6400800" cy="4395788"/>
          </a:xfrm>
        </p:spPr>
        <p:txBody>
          <a:bodyPr/>
          <a:lstStyle/>
          <a:p>
            <a:pPr algn="l">
              <a:defRPr/>
            </a:pPr>
            <a:endParaRPr lang="el-G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eaLnBrk="1" hangingPunct="1">
              <a:defRPr/>
            </a:pPr>
            <a:r>
              <a:rPr lang="el-GR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Τι είναι η Επιστήμη (1ο Κεφάλαιο)-</a:t>
            </a:r>
            <a:r>
              <a:rPr lang="el-GR" alt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βιβλίο </a:t>
            </a:r>
            <a:r>
              <a:rPr lang="en-US" altLang="el-GR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  <a:endParaRPr lang="en-US" altLang="el-G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Επιστήμη</a:t>
            </a:r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endParaRPr lang="el-GR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μια λογική αναζήτησης 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πληροφοριών ή μια συγκεκριμένη μέθοδο που πρέπει να ακολουθηθεί για την επίλυση προβλημάτων, με συγκεκριμένη μεθοδολογία  και την απόκτηση ενός συνόλου γνώσεων που ελέγχεται και με  </a:t>
            </a:r>
            <a:r>
              <a:rPr lang="el-GR" sz="1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επαναληψιμότητα</a:t>
            </a:r>
            <a:r>
              <a:rPr 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defRPr/>
            </a:pPr>
            <a:r>
              <a:rPr lang="el-GR" sz="1800" dirty="0"/>
              <a:t> </a:t>
            </a:r>
          </a:p>
          <a:p>
            <a:pPr>
              <a:defRPr/>
            </a:pPr>
            <a:r>
              <a:rPr lang="el-GR" sz="1800" b="1" dirty="0"/>
              <a:t> </a:t>
            </a:r>
            <a:endParaRPr lang="en-GB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73038" y="566738"/>
            <a:ext cx="755650" cy="866775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" name="Rectangle 5"/>
          <p:cNvSpPr/>
          <p:nvPr/>
        </p:nvSpPr>
        <p:spPr>
          <a:xfrm>
            <a:off x="438150" y="2932113"/>
            <a:ext cx="763270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471613" y="587375"/>
            <a:ext cx="6945312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 </a:t>
            </a:r>
          </a:p>
        </p:txBody>
      </p:sp>
      <p:sp>
        <p:nvSpPr>
          <p:cNvPr id="6" name="Rectangle 4"/>
          <p:cNvSpPr/>
          <p:nvPr/>
        </p:nvSpPr>
        <p:spPr>
          <a:xfrm>
            <a:off x="196850" y="191770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ubtitle 2"/>
          <p:cNvSpPr>
            <a:spLocks noGrp="1"/>
          </p:cNvSpPr>
          <p:nvPr>
            <p:ph type="subTitle" idx="1"/>
          </p:nvPr>
        </p:nvSpPr>
        <p:spPr>
          <a:xfrm>
            <a:off x="954088" y="1700213"/>
            <a:ext cx="7921625" cy="4752975"/>
          </a:xfrm>
        </p:spPr>
        <p:txBody>
          <a:bodyPr/>
          <a:lstStyle/>
          <a:p>
            <a:pPr>
              <a:defRPr/>
            </a:pPr>
            <a:r>
              <a:rPr lang="el-GR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l-GR" alt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Ορισμός Έρευνας </a:t>
            </a:r>
            <a:endParaRPr lang="en-US" altLang="el-GR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altLang="el-GR" sz="18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altLang="el-GR" sz="18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u="sng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Προτεινόμενο Σύγγραμμα </a:t>
            </a:r>
          </a:p>
          <a:p>
            <a:pPr algn="l">
              <a:defRPr/>
            </a:pPr>
            <a:r>
              <a:rPr lang="en-US" altLang="el-GR" sz="1800" u="sng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Creswell</a:t>
            </a:r>
            <a:r>
              <a:rPr lang="en-US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l-GR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J.W.(2016).</a:t>
            </a:r>
            <a:r>
              <a:rPr lang="el-GR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έρευνα στην εκπαίδευση. Σχεδιασμός, διεξαγωγή και αξιολόγηση ποσοτικής και ποιοτικής έρευνας. Αθήνα</a:t>
            </a:r>
            <a:r>
              <a:rPr lang="en-US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altLang="el-GR" sz="1800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Ιων</a:t>
            </a:r>
            <a:r>
              <a:rPr lang="el-GR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l-GR" altLang="el-GR" sz="1800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Ελλην</a:t>
            </a:r>
            <a:r>
              <a:rPr lang="el-GR" altLang="el-GR" sz="18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defRPr/>
            </a:pPr>
            <a:endParaRPr lang="el-GR" altLang="el-GR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Μια διαδικασία σταδίων για τη συγκέντρωση και ανάλυση πληροφοριών ώστε να αυξήσουμε την κατανόηση ενός θέματος ή ζητήματος</a:t>
            </a:r>
          </a:p>
          <a:p>
            <a:pPr algn="l">
              <a:defRPr/>
            </a:pPr>
            <a:r>
              <a:rPr lang="el-GR" alt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Γενικά </a:t>
            </a:r>
            <a:r>
              <a:rPr lang="en-US" alt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ή έρευνα αποτελείται από  τρία στάδια</a:t>
            </a:r>
            <a:r>
              <a:rPr lang="en-US" altLang="el-GR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Θέτουμε ένα ερώτημα 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Συγκεντρώνουμε δεδομένα για να απαντήσουμε στο ερώτημα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Παρουσιάζουμε μια απάντηση στο ερώτημα </a:t>
            </a:r>
          </a:p>
          <a:p>
            <a:pPr algn="l">
              <a:defRPr/>
            </a:pPr>
            <a:endParaRPr lang="el-GR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63513" y="20605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954088" y="24622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65100" y="54451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3559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816100" y="4714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4"/>
          <p:cNvSpPr txBox="1">
            <a:spLocks noChangeArrowheads="1"/>
          </p:cNvSpPr>
          <p:nvPr/>
        </p:nvSpPr>
        <p:spPr bwMode="auto">
          <a:xfrm>
            <a:off x="107950" y="5684838"/>
            <a:ext cx="799306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endParaRPr lang="el-GR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l-GR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53988" y="13747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871538" y="238918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539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5606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2198688" y="1273175"/>
            <a:ext cx="5761037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(4ο Κεφάλαιο- </a:t>
            </a:r>
            <a:r>
              <a:rPr lang="en-US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L.Christensen)</a:t>
            </a:r>
            <a:endParaRPr 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858838" y="2701925"/>
            <a:ext cx="8440737" cy="4025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Ορισμός του Ερευνητικού Προβλήματος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Ερευνητικό πρόβλημα: </a:t>
            </a:r>
          </a:p>
          <a:p>
            <a:pPr>
              <a:defRPr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Είναι μια </a:t>
            </a:r>
            <a:r>
              <a:rPr 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διερευνητική πρόταση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που ορίζει τη σχέση ανάμεσα σε δύο μεταβλητές. Ορίζει δηλαδή ποια ή ποιες μεταβλητές θα είναι εξαρτημένες ή ανεξάρτητες.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6287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85850" y="19970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41116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7653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1035050" y="2462213"/>
            <a:ext cx="8058150" cy="40259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Τρία κριτήρια πρέπει να ικανοποιούνται ώστε ένα πρόβλημα να θεωρηθεί κατάλληλο για έρευνα (</a:t>
            </a:r>
            <a:r>
              <a:rPr lang="en-US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Kerlinger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1973)</a:t>
            </a:r>
            <a:r>
              <a:rPr 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endParaRPr 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 μεταβλητές του προβλήματος πρέπει να εκφράζουν μια σχέση</a:t>
            </a:r>
          </a:p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Το πρόβλημα πρέπει  να διατυπωθεί με τη μορφή ερώτησης </a:t>
            </a:r>
          </a:p>
          <a:p>
            <a:pPr>
              <a:defRPr/>
            </a:pPr>
            <a:r>
              <a:rPr lang="el-G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Η διατύπωση του προβλήματος πρέπει να είναι τέτοια ώστε να υπαινίσσεται δυνατότητες εμπειρικής εξέτασης. </a:t>
            </a:r>
          </a:p>
          <a:p>
            <a:pPr>
              <a:defRPr/>
            </a:pPr>
            <a:endParaRPr lang="el-G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κριτήριο αυτό διαχωρίζει τα προβλήματα που μπορούν να διερευνηθούν από εκείνα που δεν μπορούν</a:t>
            </a:r>
            <a:endParaRPr lang="el-G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92263" y="261938"/>
            <a:ext cx="6943725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</a:t>
            </a:r>
          </a:p>
        </p:txBody>
      </p:sp>
      <p:sp>
        <p:nvSpPr>
          <p:cNvPr id="27656" name="Ορθογώνιο 1"/>
          <p:cNvSpPr>
            <a:spLocks noChangeArrowheads="1"/>
          </p:cNvSpPr>
          <p:nvPr/>
        </p:nvSpPr>
        <p:spPr bwMode="auto">
          <a:xfrm>
            <a:off x="3779838" y="2889250"/>
            <a:ext cx="1574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L.Christensen</a:t>
            </a:r>
            <a:endParaRPr lang="el-GR" altLang="el-GR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ubtitle 2"/>
          <p:cNvSpPr>
            <a:spLocks noGrp="1"/>
          </p:cNvSpPr>
          <p:nvPr>
            <p:ph type="subTitle" idx="1"/>
          </p:nvPr>
        </p:nvSpPr>
        <p:spPr>
          <a:xfrm>
            <a:off x="1116013" y="1722438"/>
            <a:ext cx="7921625" cy="3641725"/>
          </a:xfrm>
        </p:spPr>
        <p:txBody>
          <a:bodyPr/>
          <a:lstStyle/>
          <a:p>
            <a:pPr>
              <a:defRPr/>
            </a:pPr>
            <a:r>
              <a:rPr lang="el-GR" altLang="el-GR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l-GR" altLang="el-GR" sz="1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επιστημονική μέθοδος </a:t>
            </a:r>
          </a:p>
          <a:p>
            <a:pPr>
              <a:defRPr/>
            </a:pPr>
            <a:endParaRPr lang="el-GR" altLang="el-GR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AutoNum type="arabicPeriod"/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Εντοπισμός του προβλήματος που καθορίζει το στόχο της έρευνας </a:t>
            </a:r>
          </a:p>
          <a:p>
            <a:pPr marL="342900" indent="-342900" algn="l">
              <a:buFont typeface="Arial" panose="020B0604020202020204" pitchFamily="34" charset="0"/>
              <a:buAutoNum type="arabicPeriod"/>
              <a:defRPr/>
            </a:pPr>
            <a:endParaRPr lang="el-GR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Πρόβλεψη, η οποία αν επιβεβαιωθεί, λύνει το πρόβλημα</a:t>
            </a:r>
          </a:p>
          <a:p>
            <a:pPr algn="l">
              <a:defRPr/>
            </a:pPr>
            <a:endParaRPr lang="el-GR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Συγκέντρωση δεδομένων που σχετίζονται με τη πρόβλεψη</a:t>
            </a:r>
          </a:p>
          <a:p>
            <a:pPr algn="l">
              <a:defRPr/>
            </a:pPr>
            <a:endParaRPr lang="el-GR" altLang="el-GR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Ανάλυση και ερμηνεία των δεδομένων για να δούμε αν υποστηρίζουν την πρόβλεψη και επιλύουν το ζήτημα  που οδήγησε στο ξεκίνημα της έρευνας </a:t>
            </a: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99" name="TextBox 4"/>
          <p:cNvSpPr txBox="1">
            <a:spLocks noChangeArrowheads="1"/>
          </p:cNvSpPr>
          <p:nvPr/>
        </p:nvSpPr>
        <p:spPr bwMode="auto">
          <a:xfrm>
            <a:off x="179388" y="5805488"/>
            <a:ext cx="7993062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r>
              <a:rPr lang="el-GR" altLang="el-GR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Σαράντος Ψυχάρης </a:t>
            </a:r>
            <a:r>
              <a:rPr lang="en-US" altLang="el-GR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spsycharis@gmail.com</a:t>
            </a:r>
            <a:r>
              <a:rPr lang="el-GR" altLang="el-GR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l-GR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11125" y="13620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79500" y="147002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30175" y="2111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9703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704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5659438"/>
            <a:ext cx="825341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585913" y="350838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Ενότητα 2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4"/>
          <p:cNvSpPr txBox="1">
            <a:spLocks noChangeArrowheads="1"/>
          </p:cNvSpPr>
          <p:nvPr/>
        </p:nvSpPr>
        <p:spPr bwMode="auto">
          <a:xfrm>
            <a:off x="107950" y="5684838"/>
            <a:ext cx="799306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endParaRPr lang="el-GR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l-GR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07950" y="16287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85850" y="1879600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48418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1750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906463" y="2205038"/>
            <a:ext cx="8058150" cy="42687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Μελέτη από</a:t>
            </a:r>
            <a:r>
              <a:rPr lang="en-US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:</a:t>
            </a: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Εισαγωγή στα σχέδια έρευνας</a:t>
            </a:r>
            <a:r>
              <a:rPr lang="en-US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Μεθοδολογικές προσεγγίσεις στην ψυχολογική έρευνα</a:t>
            </a:r>
            <a:r>
              <a:rPr lang="en-US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</a:t>
            </a:r>
            <a:r>
              <a:rPr lang="el-GR" sz="14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Επίκ</a:t>
            </a: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Καθηγήτρια Ελένη </a:t>
            </a:r>
            <a:r>
              <a:rPr lang="el-GR" sz="14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Ζιώρη</a:t>
            </a:r>
            <a:r>
              <a:rPr lang="el-GR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(Μια πρώτη προσέγγιση)</a:t>
            </a:r>
            <a:endParaRPr lang="el-GR" sz="14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1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hlinkClick r:id="rId3"/>
              </a:rPr>
              <a:t>http://ecourse.uoi.gr/course/view.php?id=1583</a:t>
            </a:r>
            <a:endParaRPr lang="el-GR" sz="1400" dirty="0">
              <a:solidFill>
                <a:srgbClr val="002060"/>
              </a:solidFill>
              <a:hlinkClick r:id="rId3"/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1</a:t>
            </a:r>
            <a:r>
              <a:rPr lang="en-US" sz="1400" dirty="0">
                <a:solidFill>
                  <a:srgbClr val="002060"/>
                </a:solidFill>
              </a:rPr>
              <a:t>: </a:t>
            </a:r>
            <a:r>
              <a:rPr lang="el-GR" sz="1400" dirty="0">
                <a:solidFill>
                  <a:srgbClr val="002060"/>
                </a:solidFill>
              </a:rPr>
              <a:t> Από το Κεφάλαιο 1 τα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 Τυχαίο Δείγμα-Πληθυσμός-Συντελεστής </a:t>
            </a:r>
            <a:r>
              <a:rPr lang="en-US" sz="1400" dirty="0">
                <a:solidFill>
                  <a:srgbClr val="002060"/>
                </a:solidFill>
              </a:rPr>
              <a:t>Pearson r 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2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 Ερευνητική υπόθεση και δειγματοληψία-όλο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3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 Μέτρηση-Κλίμακες Μέτρησης-όλο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4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 Αξιοπιστία Εγκυρότητα όλο</a:t>
            </a:r>
            <a:endParaRPr lang="en-US" sz="14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5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Δεοντολογία Έρευνας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6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 Ερωτηματολόγιο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7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όχι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Κεφάλαιο </a:t>
            </a:r>
            <a:r>
              <a:rPr lang="en-US" sz="1400" dirty="0">
                <a:solidFill>
                  <a:srgbClr val="002060"/>
                </a:solidFill>
              </a:rPr>
              <a:t>8</a:t>
            </a:r>
            <a:r>
              <a:rPr lang="el-GR" sz="1400" dirty="0">
                <a:solidFill>
                  <a:srgbClr val="002060"/>
                </a:solidFill>
              </a:rPr>
              <a:t> </a:t>
            </a:r>
            <a:r>
              <a:rPr lang="en-US" sz="1400" dirty="0">
                <a:solidFill>
                  <a:srgbClr val="002060"/>
                </a:solidFill>
              </a:rPr>
              <a:t>:</a:t>
            </a:r>
            <a:r>
              <a:rPr lang="el-GR" sz="1400" dirty="0">
                <a:solidFill>
                  <a:srgbClr val="002060"/>
                </a:solidFill>
              </a:rPr>
              <a:t>Συγγραφή Έρευνας όλο (αφού τελειώσει η διδασκαλία των εννοιών και αρχίσει η ανάλυση άρθρων)  </a:t>
            </a:r>
            <a:endParaRPr lang="en-US" dirty="0">
              <a:solidFill>
                <a:srgbClr val="002060"/>
              </a:solidFill>
            </a:endParaRPr>
          </a:p>
          <a:p>
            <a:pPr>
              <a:defRPr/>
            </a:pPr>
            <a:endParaRPr lang="en-US" dirty="0">
              <a:solidFill>
                <a:srgbClr val="002060"/>
              </a:solidFill>
            </a:endParaRPr>
          </a:p>
          <a:p>
            <a:pPr>
              <a:defRPr/>
            </a:pPr>
            <a:endParaRPr lang="en-US" dirty="0">
              <a:solidFill>
                <a:srgbClr val="002060"/>
              </a:solidFill>
            </a:endParaRPr>
          </a:p>
          <a:p>
            <a:pPr>
              <a:defRPr/>
            </a:pPr>
            <a:endParaRPr lang="el-GR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3,4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4"/>
          <p:cNvSpPr txBox="1">
            <a:spLocks noChangeArrowheads="1"/>
          </p:cNvSpPr>
          <p:nvPr/>
        </p:nvSpPr>
        <p:spPr bwMode="auto">
          <a:xfrm>
            <a:off x="107950" y="5684838"/>
            <a:ext cx="799306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endParaRPr lang="el-GR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l-GR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57150" y="11858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865188" y="337026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7150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33798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116013" y="1379538"/>
            <a:ext cx="7705725" cy="827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Η Διαδικασία της </a:t>
            </a:r>
            <a:r>
              <a:rPr lang="el-GR" sz="2000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Ερευνας</a:t>
            </a:r>
            <a:endParaRPr 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617538" y="2362200"/>
            <a:ext cx="8440737" cy="4030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 Διαδικασία της Έρευνας-Τα Έξι Στάδια στη διαδικασία </a:t>
            </a:r>
            <a:r>
              <a:rPr lang="el-GR" altLang="el-G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τα</a:t>
            </a:r>
          </a:p>
          <a:p>
            <a:pPr>
              <a:defRPr/>
            </a:pPr>
            <a:endParaRPr lang="el-GR" altLang="el-GR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ης έρευνας </a:t>
            </a:r>
          </a:p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	Αναγνώριση ενός ερευνητικού προβλήματος</a:t>
            </a:r>
          </a:p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	Ανασκόπηση της Βιβλιογραφίας</a:t>
            </a:r>
          </a:p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	Προσδιορισμός του σκοπού της έρευνας</a:t>
            </a:r>
          </a:p>
          <a:p>
            <a:pPr marL="457200" indent="-457200">
              <a:buFont typeface="Arial" panose="020B0604020202020204" pitchFamily="34" charset="0"/>
              <a:buAutoNum type="arabicPeriod" startAt="4"/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Συγκέντρωση των δεδομένων</a:t>
            </a:r>
          </a:p>
          <a:p>
            <a:pPr marL="457200" indent="-457200">
              <a:buFont typeface="Arial" panose="020B0604020202020204" pitchFamily="34" charset="0"/>
              <a:buAutoNum type="arabicPeriod" startAt="4"/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 και ερμηνεία των δεδομένων</a:t>
            </a:r>
          </a:p>
          <a:p>
            <a:pPr marL="457200" indent="-457200">
              <a:buFont typeface="Arial" panose="020B0604020202020204" pitchFamily="34" charset="0"/>
              <a:buAutoNum type="arabicPeriod" startAt="4"/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Αναφορά και αξιολόγηση της έρευνας </a:t>
            </a:r>
          </a:p>
          <a:p>
            <a:pPr>
              <a:defRPr/>
            </a:pP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801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5999163"/>
            <a:ext cx="8255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95425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Προϋποθέσεις του ερευνητικού σχεδιασμού</a:t>
            </a:r>
          </a:p>
        </p:txBody>
      </p:sp>
      <p:sp>
        <p:nvSpPr>
          <p:cNvPr id="9" name="Rectangle 4"/>
          <p:cNvSpPr/>
          <p:nvPr/>
        </p:nvSpPr>
        <p:spPr>
          <a:xfrm>
            <a:off x="39688" y="12684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71563" y="13414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39688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</p:txBody>
      </p:sp>
      <p:pic>
        <p:nvPicPr>
          <p:cNvPr id="35847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2924175"/>
            <a:ext cx="61912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ubtitle 2"/>
          <p:cNvSpPr>
            <a:spLocks noGrp="1"/>
          </p:cNvSpPr>
          <p:nvPr>
            <p:ph type="subTitle" idx="1"/>
          </p:nvPr>
        </p:nvSpPr>
        <p:spPr>
          <a:xfrm>
            <a:off x="850900" y="1906588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95250" y="14144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979488" y="147002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95250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5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349500"/>
            <a:ext cx="684847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Προϋποθέσεις του ερευνητικού σχεδιασμού</a:t>
            </a:r>
          </a:p>
        </p:txBody>
      </p:sp>
      <p:sp>
        <p:nvSpPr>
          <p:cNvPr id="9" name="Rectangle 4"/>
          <p:cNvSpPr/>
          <p:nvPr/>
        </p:nvSpPr>
        <p:spPr>
          <a:xfrm>
            <a:off x="9525" y="13446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0288" y="130968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0" y="1746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</p:txBody>
      </p:sp>
      <p:pic>
        <p:nvPicPr>
          <p:cNvPr id="39943" name="Εικόνα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570163"/>
            <a:ext cx="6238875" cy="310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4"/>
          <p:cNvSpPr txBox="1">
            <a:spLocks noChangeArrowheads="1"/>
          </p:cNvSpPr>
          <p:nvPr/>
        </p:nvSpPr>
        <p:spPr bwMode="auto">
          <a:xfrm>
            <a:off x="107950" y="5684838"/>
            <a:ext cx="7993063" cy="166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			</a:t>
            </a:r>
            <a:endParaRPr lang="el-GR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4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0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endParaRPr lang="el-GR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CA" altLang="el-GR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5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GB" altLang="el-GR" sz="25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203200" y="12414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42988" y="22050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203200" y="11747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1990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119188" y="982663"/>
            <a:ext cx="7705725" cy="793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Ποσοτική-</a:t>
            </a:r>
            <a:r>
              <a:rPr lang="en-US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vs</a:t>
            </a: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Ποιοτική Έρευνα</a:t>
            </a:r>
            <a:r>
              <a:rPr lang="en-US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92" name="Εικόνα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13" y="2495550"/>
            <a:ext cx="74168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47813" y="88900"/>
            <a:ext cx="6946900" cy="819150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94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1677988"/>
            <a:ext cx="82550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82550" y="1154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990600" y="393382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7150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" name="Ορθογώνιο 20"/>
          <p:cNvSpPr/>
          <p:nvPr/>
        </p:nvSpPr>
        <p:spPr>
          <a:xfrm>
            <a:off x="1116013" y="1260475"/>
            <a:ext cx="7705725" cy="9461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l-GR" sz="2000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Η Διαδικασία της </a:t>
            </a:r>
            <a:r>
              <a:rPr lang="el-GR" sz="2000" b="1" u="sng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Ερευνας</a:t>
            </a:r>
            <a:endParaRPr 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893763" y="2419350"/>
            <a:ext cx="8440737" cy="40306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l-GR" alt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Δραστηριότητα </a:t>
            </a:r>
          </a:p>
          <a:p>
            <a:pPr>
              <a:defRPr/>
            </a:pPr>
            <a:endParaRPr lang="el-GR" altLang="el-GR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Να αναζητήσετε από την βιβλιογραφία 2 άρθρα που να ακολουθούν τον σχεδιασμό έρευνας και να σχολιάσετε με ποιο τρόπο υλοποιείται </a:t>
            </a:r>
          </a:p>
          <a:p>
            <a:pPr>
              <a:defRPr/>
            </a:pP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Επίσης να σχολιάσετε αν ικανοποιούνται τα τρία κριτήρια για να είναι ερευνητικό πρόβλημα 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95425" y="92075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2477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08013" y="26701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20955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6085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090613" y="1277938"/>
            <a:ext cx="7705725" cy="7715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Ερευνητικοί σχεδιασμοί στην Ποιοτική Έρευνα</a:t>
            </a:r>
            <a:r>
              <a:rPr lang="en-US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541338" y="2420938"/>
            <a:ext cx="8770937" cy="4441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>
              <a:defRPr/>
            </a:pPr>
            <a:r>
              <a:rPr lang="el-GR" sz="1400" dirty="0">
                <a:solidFill>
                  <a:srgbClr val="002060"/>
                </a:solidFill>
              </a:rPr>
              <a:t>Από  </a:t>
            </a:r>
            <a:r>
              <a:rPr lang="el-GR" sz="1400" dirty="0" err="1">
                <a:solidFill>
                  <a:srgbClr val="002060"/>
                </a:solidFill>
              </a:rPr>
              <a:t>Ίσαρη</a:t>
            </a:r>
            <a:r>
              <a:rPr lang="el-GR" sz="1400" dirty="0">
                <a:solidFill>
                  <a:srgbClr val="002060"/>
                </a:solidFill>
              </a:rPr>
              <a:t>, Φ., </a:t>
            </a:r>
            <a:r>
              <a:rPr lang="el-GR" sz="1400" dirty="0" err="1">
                <a:solidFill>
                  <a:srgbClr val="002060"/>
                </a:solidFill>
              </a:rPr>
              <a:t>Πουρκός</a:t>
            </a:r>
            <a:r>
              <a:rPr lang="el-GR" sz="1400" dirty="0">
                <a:solidFill>
                  <a:srgbClr val="002060"/>
                </a:solidFill>
              </a:rPr>
              <a:t>, Μ. 2015. </a:t>
            </a:r>
            <a:r>
              <a:rPr lang="el-GR" sz="1400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sz="1400" dirty="0">
                <a:solidFill>
                  <a:srgbClr val="002060"/>
                </a:solidFill>
              </a:rPr>
              <a:t>. [ηλεκτρ. βιβλ.] </a:t>
            </a:r>
            <a:r>
              <a:rPr lang="el-GR" sz="1400" dirty="0" err="1">
                <a:solidFill>
                  <a:srgbClr val="002060"/>
                </a:solidFill>
              </a:rPr>
              <a:t>Αθήνα:Σύνδεσμος</a:t>
            </a:r>
            <a:r>
              <a:rPr lang="el-GR" sz="1400" dirty="0">
                <a:solidFill>
                  <a:srgbClr val="002060"/>
                </a:solidFill>
              </a:rPr>
              <a:t> Ελληνικών Ακαδημαϊκών Βιβλιοθηκών.  Διαθέσιμο στο: 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αυτή την 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αναφορά να μελετηθούν 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το Κεφάλαιο 1 οι Ενότητες 1 και 5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το Κεφάλαιο 3 οι Ενότητες 1,2,3,</a:t>
            </a:r>
            <a:r>
              <a:rPr lang="en-US" altLang="el-GR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</a:t>
            </a:r>
            <a:r>
              <a:rPr lang="el-GR" altLang="el-GR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,6,7</a:t>
            </a:r>
            <a:endParaRPr lang="el-GR" altLang="el-GR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το Κεφάλαιο 4  οι Ενότητες 1,2,3,4,5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το Κεφάλαιο 5  Από Σελίδα 115 έως την Ενότητα  4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το Κεφάλαιο 6  από την Σελίδα 128 έως  και την Ενότητα 1.12 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Παράρτημα 1 (όλο)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Σημείωση</a:t>
            </a:r>
            <a:r>
              <a:rPr lang="en-US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Από τις παραπάνω ενότητες στην εξεταστέα ύλη ανήκουν </a:t>
            </a:r>
          </a:p>
          <a:p>
            <a:pPr>
              <a:defRPr/>
            </a:pPr>
            <a:r>
              <a:rPr lang="el-GR" altLang="el-GR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μόνο τα υπογραμμισμένα  σημεία.</a:t>
            </a:r>
          </a:p>
          <a:p>
            <a:pPr>
              <a:defRPr/>
            </a:pPr>
            <a:endParaRPr lang="en-US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Πίνακας 11"/>
          <p:cNvGraphicFramePr>
            <a:graphicFrameLocks noGrp="1"/>
          </p:cNvGraphicFramePr>
          <p:nvPr/>
        </p:nvGraphicFramePr>
        <p:xfrm>
          <a:off x="7956550" y="2647950"/>
          <a:ext cx="806450" cy="14085888"/>
        </p:xfrm>
        <a:graphic>
          <a:graphicData uri="http://schemas.openxmlformats.org/drawingml/2006/table">
            <a:tbl>
              <a:tblPr/>
              <a:tblGrid>
                <a:gridCol w="403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39468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Είδος Τεκμηρίου: </a:t>
                      </a:r>
                    </a:p>
                  </a:txBody>
                  <a:tcPr marL="91434" marR="47623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Κεφάλαιο </a:t>
                      </a:r>
                      <a:r>
                        <a:rPr lang="el-GR" sz="1100" b="0" i="0" u="none" strike="noStrike" dirty="0" smtClean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Συγγράμματος</a:t>
                      </a:r>
                    </a:p>
                    <a:p>
                      <a:pPr algn="l" fontAlgn="t"/>
                      <a:r>
                        <a:rPr lang="el-GR" sz="1100" b="0" i="0" u="none" strike="noStrike" dirty="0" smtClean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Διαθέσιμο στο: </a:t>
                      </a:r>
                      <a:endParaRPr lang="el-GR" sz="1100" b="0" i="0" u="none" strike="noStrike" dirty="0">
                        <a:solidFill>
                          <a:srgbClr val="6D6E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44" marR="91434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7110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URI: </a:t>
                      </a:r>
                    </a:p>
                  </a:txBody>
                  <a:tcPr marL="91434" marR="47623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 smtClean="0">
                          <a:solidFill>
                            <a:srgbClr val="487792"/>
                          </a:solidFill>
                          <a:effectLst/>
                          <a:latin typeface="Arial" panose="020B0604020202020204" pitchFamily="34" charset="0"/>
                        </a:rPr>
                        <a:t>https://repository.kallipos.gr/handle/11419/5826</a:t>
                      </a:r>
                      <a:endParaRPr lang="en-US" sz="1100" b="0" i="0" u="none" strike="noStrike" dirty="0">
                        <a:solidFill>
                          <a:srgbClr val="6D6E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44" marR="91434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39310"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Βιβλιογραφική Αναφορά:</a:t>
                      </a:r>
                    </a:p>
                  </a:txBody>
                  <a:tcPr marL="91434" marR="47623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Ίσαρη, Φ., </a:t>
                      </a:r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Πουρκός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, Μ. 2015. Εισαγωγή στην Ποιοτική </a:t>
                      </a:r>
                      <a:r>
                        <a:rPr lang="el-GR" sz="1100" b="0" i="0" u="none" strike="noStrike" dirty="0" smtClean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Έρευνα. 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[ηλεκτρ. βιβλ.] </a:t>
                      </a:r>
                      <a:r>
                        <a:rPr lang="el-GR" sz="1100" b="0" i="0" u="none" strike="noStrike" dirty="0" err="1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Αθήνα:Σύνδεσμος</a:t>
                      </a:r>
                      <a:r>
                        <a:rPr lang="el-GR" sz="1100" b="0" i="0" u="none" strike="noStrike" dirty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 Ελληνικών Ακαδημαϊκών Βιβλιοθηκών. </a:t>
                      </a:r>
                      <a:r>
                        <a:rPr lang="el-GR" sz="1100" b="0" i="0" u="none" strike="noStrike" dirty="0" smtClean="0">
                          <a:solidFill>
                            <a:srgbClr val="6D6E70"/>
                          </a:solidFill>
                          <a:effectLst/>
                          <a:latin typeface="Arial" panose="020B0604020202020204" pitchFamily="34" charset="0"/>
                        </a:rPr>
                        <a:t> .  </a:t>
                      </a:r>
                      <a:endParaRPr lang="el-GR" sz="1100" b="0" i="0" u="none" strike="noStrike" dirty="0">
                        <a:solidFill>
                          <a:srgbClr val="6D6E7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44" marR="91434" marT="28594" marB="28594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1128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52463" y="24622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587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8133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322388" y="1471613"/>
            <a:ext cx="6945312" cy="88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Ποιοτική Έρευνα-Τι είναι-Μορφές της  </a:t>
            </a:r>
          </a:p>
        </p:txBody>
      </p:sp>
      <p:sp>
        <p:nvSpPr>
          <p:cNvPr id="14" name="Ορθογώνιο 13"/>
          <p:cNvSpPr/>
          <p:nvPr/>
        </p:nvSpPr>
        <p:spPr>
          <a:xfrm>
            <a:off x="652463" y="2205038"/>
            <a:ext cx="8548687" cy="48910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altLang="el-GR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altLang="el-GR" b="1" dirty="0">
                <a:solidFill>
                  <a:srgbClr val="002060"/>
                </a:solidFill>
                <a:cs typeface="Times New Roman" panose="02020603050405020304" pitchFamily="18" charset="0"/>
              </a:rPr>
              <a:t>Από </a:t>
            </a:r>
            <a:r>
              <a:rPr lang="el-GR" dirty="0" err="1">
                <a:solidFill>
                  <a:srgbClr val="002060"/>
                </a:solidFill>
              </a:rPr>
              <a:t>Ίσαρη</a:t>
            </a:r>
            <a:r>
              <a:rPr lang="el-GR" dirty="0">
                <a:solidFill>
                  <a:srgbClr val="002060"/>
                </a:solidFill>
              </a:rPr>
              <a:t>, Φ., </a:t>
            </a:r>
            <a:r>
              <a:rPr lang="el-GR" dirty="0" err="1">
                <a:solidFill>
                  <a:srgbClr val="002060"/>
                </a:solidFill>
              </a:rPr>
              <a:t>Πουρκός</a:t>
            </a:r>
            <a:r>
              <a:rPr lang="el-GR" dirty="0">
                <a:solidFill>
                  <a:srgbClr val="002060"/>
                </a:solidFill>
              </a:rPr>
              <a:t>, Μ. 2015. </a:t>
            </a:r>
            <a:r>
              <a:rPr lang="el-GR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dirty="0">
                <a:solidFill>
                  <a:srgbClr val="002060"/>
                </a:solidFill>
              </a:rPr>
              <a:t>. [ηλεκτρ. βιβλ.] </a:t>
            </a:r>
            <a:r>
              <a:rPr lang="el-GR" dirty="0" err="1">
                <a:solidFill>
                  <a:srgbClr val="002060"/>
                </a:solidFill>
              </a:rPr>
              <a:t>Αθήνα:Σύνδεσμος</a:t>
            </a:r>
            <a:r>
              <a:rPr lang="el-GR" dirty="0">
                <a:solidFill>
                  <a:srgbClr val="002060"/>
                </a:solidFill>
              </a:rPr>
              <a:t> Ελληνικών Ακαδημαϊκών Βιβλιοθηκών.  Διαθέσιμο στο: </a:t>
            </a: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defRPr/>
            </a:pPr>
            <a:endParaRPr lang="el-GR" altLang="el-G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«Σε γενικές γραμμές, διαπιστώνουμε ότι σε αντιδιαστολή </a:t>
            </a:r>
            <a:r>
              <a:rPr lang="el-GR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 την ποσοτική έρευνα που εδράζεται στο υποθετικό-απαγωγικό μοντέλο,</a:t>
            </a:r>
            <a:r>
              <a:rPr lang="el-GR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στην </a:t>
            </a:r>
            <a:r>
              <a:rPr lang="el-GR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ποιοτική έρευνα χρησιμοποιείται η αναλυτική επαγωγή και ανάλυση των δεδομένων </a:t>
            </a:r>
            <a:r>
              <a:rPr lang="el-GR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l-GR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Lund</a:t>
            </a:r>
            <a:r>
              <a:rPr lang="el-GR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2005)».</a:t>
            </a:r>
            <a:endParaRPr lang="el-GR" altLang="el-GR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altLang="el-GR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l-G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l-G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1128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84213" y="176688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587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50181" name="13 - Ορθογώνιο"/>
          <p:cNvSpPr>
            <a:spLocks noChangeArrowheads="1"/>
          </p:cNvSpPr>
          <p:nvPr/>
        </p:nvSpPr>
        <p:spPr bwMode="auto">
          <a:xfrm>
            <a:off x="1908175" y="2276475"/>
            <a:ext cx="3743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Ορθογώνιο 20"/>
          <p:cNvSpPr/>
          <p:nvPr/>
        </p:nvSpPr>
        <p:spPr>
          <a:xfrm>
            <a:off x="1476375" y="1054100"/>
            <a:ext cx="6945313" cy="673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Ποιοτική Έρευνα-Τι είναι-Μορφές της  </a:t>
            </a:r>
            <a:r>
              <a:rPr lang="en-US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863600" y="1766888"/>
            <a:ext cx="8548688" cy="4441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l-GR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altLang="el-GR" b="1" dirty="0">
                <a:solidFill>
                  <a:srgbClr val="002060"/>
                </a:solidFill>
                <a:cs typeface="Times New Roman" panose="02020603050405020304" pitchFamily="18" charset="0"/>
              </a:rPr>
              <a:t>Από </a:t>
            </a:r>
            <a:r>
              <a:rPr lang="el-GR" dirty="0" err="1">
                <a:solidFill>
                  <a:srgbClr val="002060"/>
                </a:solidFill>
              </a:rPr>
              <a:t>Ίσαρη</a:t>
            </a:r>
            <a:r>
              <a:rPr lang="el-GR" dirty="0">
                <a:solidFill>
                  <a:srgbClr val="002060"/>
                </a:solidFill>
              </a:rPr>
              <a:t>, Φ., </a:t>
            </a:r>
            <a:r>
              <a:rPr lang="el-GR" dirty="0" err="1">
                <a:solidFill>
                  <a:srgbClr val="002060"/>
                </a:solidFill>
              </a:rPr>
              <a:t>Πουρκός</a:t>
            </a:r>
            <a:r>
              <a:rPr lang="el-GR" dirty="0">
                <a:solidFill>
                  <a:srgbClr val="002060"/>
                </a:solidFill>
              </a:rPr>
              <a:t>, Μ. 2015. </a:t>
            </a:r>
            <a:r>
              <a:rPr lang="el-GR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dirty="0">
                <a:solidFill>
                  <a:srgbClr val="002060"/>
                </a:solidFill>
              </a:rPr>
              <a:t>. [ηλεκτρ. βιβλ.] </a:t>
            </a:r>
            <a:r>
              <a:rPr lang="el-GR" dirty="0" err="1">
                <a:solidFill>
                  <a:srgbClr val="002060"/>
                </a:solidFill>
              </a:rPr>
              <a:t>Αθήνα:Σύνδεσμος</a:t>
            </a:r>
            <a:r>
              <a:rPr lang="el-GR" dirty="0">
                <a:solidFill>
                  <a:srgbClr val="002060"/>
                </a:solidFill>
              </a:rPr>
              <a:t> Ελληνικών Ακαδημαϊκών Βιβλιοθηκών. </a:t>
            </a: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Τύποι Ποιοτικών μεθόδων έρευνας </a:t>
            </a:r>
          </a:p>
          <a:p>
            <a:pPr>
              <a:defRPr/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 </a:t>
            </a:r>
            <a:r>
              <a:rPr lang="el-GR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Μια από τις πιο γνωστές ταξινομήσεις είναι αυτή της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Renata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Tesch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(1990), η οποία διέκρινε 28 προσεγγίσεις τις οποίες κατέταξε με βάση την κύρια εστίαση του ενδιαφέροντος στους ακόλουθους τέσσερις βασικούς τύπους: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Προσεγγίσεις που το ενδιαφέρον τους εστιάζεται στα χαρακτηριστικά της γλώσσας: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ανάλυση περιεχομένου, ανάλυση λόγου, εθνογραφία της επικοινωνίας,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εθνοεπιστήμη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δομική εθνογραφία, η προσέγγιση της συμβολικής αλληλεπίδρασης και </a:t>
            </a:r>
            <a:r>
              <a:rPr lang="el-GR" sz="1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εθνομεθοδολογία</a:t>
            </a:r>
            <a:r>
              <a:rPr lang="el-GR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Προσεγγίσεις που το ενδιαφέρον τους εστιάζεται </a:t>
            </a:r>
            <a:r>
              <a:rPr lang="el-GR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ανακάλυψη κανονικοτήτων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εθνογραφική ανάλυση περιεχομένου, δομική ανάλυση συμβάντων, οικολογική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ψυχολογία,θεμελιωμένη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θεωρία, </a:t>
            </a:r>
            <a:r>
              <a:rPr lang="el-GR" sz="14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φαινομενογραφία</a:t>
            </a:r>
            <a:r>
              <a:rPr lang="el-GR" sz="1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ποιοτική αξιολόγηση, έρευνα-δράση,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χειραφετηική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/κριτική έρευνα, εκπαιδευτική εθνογραφία και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νατουραλιστική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έρευνα.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Προσεγγίσεις που το ενδιαφέρον τους </a:t>
            </a:r>
            <a:r>
              <a:rPr lang="el-GR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εστιάζεται στην κατανόηση του νοήματος του</a:t>
            </a:r>
          </a:p>
          <a:p>
            <a:pPr>
              <a:defRPr/>
            </a:pPr>
            <a:r>
              <a:rPr lang="el-GR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κειμένου ή της δράσης: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φαινομενολογική έρευνα, υπαρξιακή-φαινομενολογική ψυχολογία, εμπειρική φαινομενολογία, διαλογική φαινομενολογία, βιωματική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φαινομενολογία,ανάλυση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περίπτωσης, ιστορίες ζωής και ερμηνευτική έρευνα.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Προσεγγίσεις που το ενδιαφέρον τους εστιάζεται </a:t>
            </a:r>
            <a:r>
              <a:rPr lang="el-GR" sz="1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στον </a:t>
            </a:r>
            <a:r>
              <a:rPr lang="el-GR" sz="14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αναστοχασμό</a:t>
            </a:r>
            <a:r>
              <a:rPr lang="el-GR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εκπαιδευτική</a:t>
            </a:r>
          </a:p>
          <a:p>
            <a:pPr>
              <a:defRPr/>
            </a:pP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εμπειρογνωμοσύνη/ειδημοσύνη,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αναστοχαστική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φαινομενολογία και </a:t>
            </a:r>
            <a:r>
              <a:rPr lang="el-GR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ευρετική</a:t>
            </a:r>
            <a:r>
              <a:rPr lang="el-GR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έρευνα».</a:t>
            </a:r>
            <a:endParaRPr lang="en-US" altLang="el-GR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l-GR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1128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84213" y="18494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587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1" name="Ορθογώνιο 20"/>
          <p:cNvSpPr/>
          <p:nvPr/>
        </p:nvSpPr>
        <p:spPr>
          <a:xfrm>
            <a:off x="1454150" y="1160463"/>
            <a:ext cx="6945313" cy="6254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Ποιοτική Έρευνα  </a:t>
            </a:r>
            <a:r>
              <a:rPr lang="en-US" altLang="el-GR" sz="2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Ορθογώνιο 13"/>
          <p:cNvSpPr/>
          <p:nvPr/>
        </p:nvSpPr>
        <p:spPr>
          <a:xfrm>
            <a:off x="863600" y="1368425"/>
            <a:ext cx="8550275" cy="4419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dirty="0">
                <a:solidFill>
                  <a:srgbClr val="002060"/>
                </a:solidFill>
              </a:rPr>
              <a:t>Από  </a:t>
            </a:r>
            <a:r>
              <a:rPr lang="el-GR" dirty="0" err="1">
                <a:solidFill>
                  <a:srgbClr val="002060"/>
                </a:solidFill>
              </a:rPr>
              <a:t>Ίσαρη</a:t>
            </a:r>
            <a:r>
              <a:rPr lang="el-GR" dirty="0">
                <a:solidFill>
                  <a:srgbClr val="002060"/>
                </a:solidFill>
              </a:rPr>
              <a:t>, Φ., </a:t>
            </a:r>
            <a:r>
              <a:rPr lang="el-GR" dirty="0" err="1">
                <a:solidFill>
                  <a:srgbClr val="002060"/>
                </a:solidFill>
              </a:rPr>
              <a:t>Πουρκός</a:t>
            </a:r>
            <a:r>
              <a:rPr lang="el-GR" dirty="0">
                <a:solidFill>
                  <a:srgbClr val="002060"/>
                </a:solidFill>
              </a:rPr>
              <a:t>, Μ. 2015. </a:t>
            </a:r>
            <a:r>
              <a:rPr lang="el-GR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dirty="0">
                <a:solidFill>
                  <a:srgbClr val="002060"/>
                </a:solidFill>
              </a:rPr>
              <a:t>. [ηλεκτρ. βιβλ.] </a:t>
            </a:r>
            <a:r>
              <a:rPr lang="el-GR" dirty="0" err="1">
                <a:solidFill>
                  <a:srgbClr val="002060"/>
                </a:solidFill>
              </a:rPr>
              <a:t>Αθήνα:Σύνδεσμος</a:t>
            </a:r>
            <a:r>
              <a:rPr lang="el-GR" dirty="0">
                <a:solidFill>
                  <a:srgbClr val="002060"/>
                </a:solidFill>
              </a:rPr>
              <a:t> Ελληνικών Ακαδημαϊκών Βιβλιοθηκών.  Διαθέσιμο στο: </a:t>
            </a: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n-US" b="1" dirty="0">
                <a:solidFill>
                  <a:srgbClr val="FF0000"/>
                </a:solidFill>
              </a:rPr>
              <a:t>	</a:t>
            </a:r>
            <a:r>
              <a:rPr lang="el-GR" b="1" dirty="0">
                <a:solidFill>
                  <a:srgbClr val="FF0000"/>
                </a:solidFill>
              </a:rPr>
              <a:t>Γιατί χρησιμοποιούμε την ποιοτική μεθοδολογία </a:t>
            </a:r>
            <a:endParaRPr lang="el-GR" altLang="el-GR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231" name="Ορθογώνιο 1"/>
          <p:cNvSpPr>
            <a:spLocks noChangeArrowheads="1"/>
          </p:cNvSpPr>
          <p:nvPr/>
        </p:nvSpPr>
        <p:spPr bwMode="auto">
          <a:xfrm>
            <a:off x="1401763" y="4129088"/>
            <a:ext cx="6875462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«Οι ποιοτικές μέθοδοι έρευνας βοηθούν στη διερεύνηση καινούριων ζητημάτων και στην κατασκευή θεωρίας </a:t>
            </a:r>
            <a:r>
              <a:rPr lang="el-GR" altLang="el-GR" sz="1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επαγωγικά,</a:t>
            </a:r>
            <a:r>
              <a:rPr lang="el-GR" altLang="el-GR" sz="1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από τα κάτω.</a:t>
            </a:r>
          </a:p>
          <a:p>
            <a:pPr>
              <a:spcBef>
                <a:spcPct val="0"/>
              </a:spcBef>
              <a:buFontTx/>
              <a:buNone/>
            </a:pPr>
            <a:endParaRPr lang="el-GR" altLang="el-GR" sz="1800" b="1" i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el-GR" sz="1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ερευνητική διαδικασία στις ποιοτικές προσεγγίσεις είναι </a:t>
            </a:r>
            <a:r>
              <a:rPr lang="el-GR" altLang="el-GR" sz="18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αναδυόμενη και δυναμική</a:t>
            </a:r>
            <a:r>
              <a:rPr lang="el-GR" altLang="el-GR" sz="1800" b="1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1800" i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1128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84213" y="18494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587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Ορθογώνιο 13"/>
          <p:cNvSpPr/>
          <p:nvPr/>
        </p:nvSpPr>
        <p:spPr>
          <a:xfrm>
            <a:off x="1116013" y="2254250"/>
            <a:ext cx="8548687" cy="1390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dirty="0">
                <a:solidFill>
                  <a:srgbClr val="002060"/>
                </a:solidFill>
              </a:rPr>
              <a:t>Από </a:t>
            </a:r>
            <a:r>
              <a:rPr lang="el-GR" dirty="0" err="1">
                <a:solidFill>
                  <a:srgbClr val="002060"/>
                </a:solidFill>
              </a:rPr>
              <a:t>Ίσαρη</a:t>
            </a:r>
            <a:r>
              <a:rPr lang="el-GR" dirty="0">
                <a:solidFill>
                  <a:srgbClr val="002060"/>
                </a:solidFill>
              </a:rPr>
              <a:t>, Φ., </a:t>
            </a:r>
            <a:r>
              <a:rPr lang="el-GR" dirty="0" err="1">
                <a:solidFill>
                  <a:srgbClr val="002060"/>
                </a:solidFill>
              </a:rPr>
              <a:t>Πουρκός</a:t>
            </a:r>
            <a:r>
              <a:rPr lang="el-GR" dirty="0">
                <a:solidFill>
                  <a:srgbClr val="002060"/>
                </a:solidFill>
              </a:rPr>
              <a:t>, Μ. 2015. </a:t>
            </a:r>
            <a:r>
              <a:rPr lang="el-GR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dirty="0">
                <a:solidFill>
                  <a:srgbClr val="002060"/>
                </a:solidFill>
              </a:rPr>
              <a:t>. [ηλεκτρ. βιβλ.] </a:t>
            </a:r>
            <a:r>
              <a:rPr lang="el-GR" dirty="0" err="1">
                <a:solidFill>
                  <a:srgbClr val="002060"/>
                </a:solidFill>
              </a:rPr>
              <a:t>Αθήνα:Σύνδεσμος</a:t>
            </a:r>
            <a:r>
              <a:rPr lang="el-GR" dirty="0">
                <a:solidFill>
                  <a:srgbClr val="002060"/>
                </a:solidFill>
              </a:rPr>
              <a:t> Ελληνικών Ακαδημαϊκών Βιβλιοθηκών.  Διαθέσιμο στο: </a:t>
            </a: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b="1" dirty="0">
                <a:solidFill>
                  <a:srgbClr val="FF0000"/>
                </a:solidFill>
              </a:rPr>
              <a:t>  </a:t>
            </a:r>
            <a:endParaRPr lang="el-GR" altLang="el-GR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Ορθογώνιο 1"/>
          <p:cNvSpPr>
            <a:spLocks noChangeArrowheads="1"/>
          </p:cNvSpPr>
          <p:nvPr/>
        </p:nvSpPr>
        <p:spPr bwMode="auto">
          <a:xfrm>
            <a:off x="971550" y="3716338"/>
            <a:ext cx="6875463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l-GR" altLang="el-GR" sz="1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l-GR" altLang="el-GR" sz="16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Κεφάλαιο 1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l-GR" altLang="el-GR" sz="1600" b="1" i="1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l-GR" altLang="el-GR" sz="16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Πίνακας 2   Σελίδα 28 και 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l-GR" altLang="el-GR" sz="16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Πίνακας 3    Σελίδα 35</a:t>
            </a:r>
            <a:endParaRPr lang="el-GR" altLang="el-GR" sz="16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857250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/>
          <p:nvPr/>
        </p:nvSpPr>
        <p:spPr>
          <a:xfrm>
            <a:off x="107950" y="11128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684213" y="18494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07950" y="5873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4" name="Ορθογώνιο 13"/>
          <p:cNvSpPr/>
          <p:nvPr/>
        </p:nvSpPr>
        <p:spPr>
          <a:xfrm>
            <a:off x="1116013" y="2254250"/>
            <a:ext cx="8548687" cy="1390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fontAlgn="t">
              <a:defRPr/>
            </a:pPr>
            <a:r>
              <a:rPr lang="el-GR" altLang="el-GR" b="1" dirty="0">
                <a:solidFill>
                  <a:srgbClr val="002060"/>
                </a:solidFill>
                <a:cs typeface="Times New Roman" panose="02020603050405020304" pitchFamily="18" charset="0"/>
              </a:rPr>
              <a:t>Από </a:t>
            </a:r>
            <a:r>
              <a:rPr lang="el-GR" dirty="0">
                <a:solidFill>
                  <a:srgbClr val="002060"/>
                </a:solidFill>
              </a:rPr>
              <a:t>Στο </a:t>
            </a:r>
            <a:r>
              <a:rPr lang="el-GR" dirty="0" err="1">
                <a:solidFill>
                  <a:srgbClr val="002060"/>
                </a:solidFill>
              </a:rPr>
              <a:t>Ίσαρη</a:t>
            </a:r>
            <a:r>
              <a:rPr lang="el-GR" dirty="0">
                <a:solidFill>
                  <a:srgbClr val="002060"/>
                </a:solidFill>
              </a:rPr>
              <a:t>, Φ., </a:t>
            </a:r>
            <a:r>
              <a:rPr lang="el-GR" dirty="0" err="1">
                <a:solidFill>
                  <a:srgbClr val="002060"/>
                </a:solidFill>
              </a:rPr>
              <a:t>Πουρκός</a:t>
            </a:r>
            <a:r>
              <a:rPr lang="el-GR" dirty="0">
                <a:solidFill>
                  <a:srgbClr val="002060"/>
                </a:solidFill>
              </a:rPr>
              <a:t>, Μ. 2015. </a:t>
            </a:r>
            <a:r>
              <a:rPr lang="el-GR" i="1" dirty="0">
                <a:solidFill>
                  <a:srgbClr val="002060"/>
                </a:solidFill>
              </a:rPr>
              <a:t>Ποιοτική μεθοδολογία έρευνας</a:t>
            </a:r>
            <a:r>
              <a:rPr lang="el-GR" dirty="0">
                <a:solidFill>
                  <a:srgbClr val="002060"/>
                </a:solidFill>
              </a:rPr>
              <a:t>. [ηλεκτρ. βιβλ.] </a:t>
            </a:r>
            <a:r>
              <a:rPr lang="el-GR" dirty="0" err="1">
                <a:solidFill>
                  <a:srgbClr val="002060"/>
                </a:solidFill>
              </a:rPr>
              <a:t>Αθήνα:Σύνδεσμος</a:t>
            </a:r>
            <a:r>
              <a:rPr lang="el-GR" dirty="0">
                <a:solidFill>
                  <a:srgbClr val="002060"/>
                </a:solidFill>
              </a:rPr>
              <a:t> Ελληνικών Ακαδημαϊκών Βιβλιοθηκών.  Διαθέσιμο στο: </a:t>
            </a:r>
            <a:r>
              <a:rPr lang="en-US" altLang="el-GR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https://repository.kallipos.gr/handle/11419/5826</a:t>
            </a:r>
            <a:endParaRPr lang="el-GR" altLang="el-GR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279" name="Ορθογώνιο 1"/>
          <p:cNvSpPr>
            <a:spLocks noChangeArrowheads="1"/>
          </p:cNvSpPr>
          <p:nvPr/>
        </p:nvSpPr>
        <p:spPr bwMode="auto">
          <a:xfrm>
            <a:off x="971550" y="3716338"/>
            <a:ext cx="68754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el-GR" altLang="el-GR" sz="18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el-GR" altLang="el-GR" sz="16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Τα Κεφάλαια που έχουν οριστεί εντός ύλης </a:t>
            </a:r>
            <a:endParaRPr lang="el-GR" altLang="el-GR" sz="1600" dirty="0" smtClean="0">
              <a:solidFill>
                <a:srgbClr val="00206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331913" y="411163"/>
            <a:ext cx="6945312" cy="857250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Ενότητες 5,6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23813" y="14779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23813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graphicFrame>
        <p:nvGraphicFramePr>
          <p:cNvPr id="12" name="11 - Πίνακας"/>
          <p:cNvGraphicFramePr>
            <a:graphicFrameLocks noGrp="1"/>
          </p:cNvGraphicFramePr>
          <p:nvPr/>
        </p:nvGraphicFramePr>
        <p:xfrm>
          <a:off x="1700213" y="2020888"/>
          <a:ext cx="60960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55073">
                <a:tc>
                  <a:txBody>
                    <a:bodyPr/>
                    <a:lstStyle/>
                    <a:p>
                      <a:r>
                        <a:rPr lang="el-GR" dirty="0"/>
                        <a:t>Πειραματική Ομάδα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  πριν την πειραματική διαδικασία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Πειραματική συνθήκη, π.χ. αξιοποίηση συγκριμένου λογισμικού, εξ αποστάσεως εκπαίδευση κλπ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 μετά την πειραματική διαδικασία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Ομάδα Ελέγχου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 πριν την πειραματική διαδικασία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Μέτρηση μετά την πειραματική διαδικασία</a:t>
                      </a: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l-GR" dirty="0"/>
                        <a:t> Πρακτική της εμπειρικής έρευνας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06488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Μελέτη </a:t>
            </a:r>
            <a:r>
              <a:rPr lang="el-GR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επίσης από</a:t>
            </a:r>
            <a:r>
              <a:rPr lang="en-US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:</a:t>
            </a:r>
            <a:r>
              <a:rPr lang="el-GR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Μεθοδολογικές προσεγγίσεις στην ψυχολογική έρευνα</a:t>
            </a:r>
            <a:br>
              <a:rPr lang="el-G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el-GR" sz="2000" b="1" dirty="0" err="1" smtClean="0">
                <a:solidFill>
                  <a:srgbClr val="002060"/>
                </a:solidFill>
                <a:cs typeface="Times New Roman" panose="02020603050405020304" pitchFamily="18" charset="0"/>
              </a:rPr>
              <a:t>Επίκ</a:t>
            </a:r>
            <a:r>
              <a:rPr lang="el-G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. Καθηγήτρια Ελένη </a:t>
            </a:r>
            <a:r>
              <a:rPr lang="el-GR" sz="20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Ζιώρη</a:t>
            </a:r>
            <a:r>
              <a:rPr lang="el-GR" sz="2000" b="1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l-GR" sz="20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  <a:hlinkClick r:id="rId3"/>
              </a:rPr>
              <a:t>http://ecourse.uoi.gr/course/view.php?id=1583</a:t>
            </a:r>
            <a:endParaRPr lang="el-GR" sz="2000" dirty="0">
              <a:solidFill>
                <a:srgbClr val="002060"/>
              </a:solidFill>
              <a:hlinkClick r:id="rId3"/>
            </a:endParaRPr>
          </a:p>
          <a:p>
            <a:pPr>
              <a:defRPr/>
            </a:pPr>
            <a:r>
              <a:rPr lang="el-GR" sz="2000" dirty="0" smtClean="0">
                <a:solidFill>
                  <a:srgbClr val="002060"/>
                </a:solidFill>
              </a:rPr>
              <a:t> </a:t>
            </a:r>
            <a:endParaRPr lang="el-GR" sz="20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altLang="el-GR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2684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98550" y="2349500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44450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042988" y="598488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Επαγωγική Στατιστική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defRPr/>
            </a:pPr>
            <a:r>
              <a:rPr lang="el-GR" sz="1800" dirty="0">
                <a:solidFill>
                  <a:srgbClr val="002060"/>
                </a:solidFill>
                <a:cs typeface="Times New Roman" pitchFamily="18" charset="0"/>
              </a:rPr>
              <a:t>Έλεγχος Στατιστικών Υποθέσεων(ουσιαστικά </a:t>
            </a:r>
            <a:r>
              <a:rPr lang="el-GR" sz="1800" u="sng" dirty="0">
                <a:solidFill>
                  <a:srgbClr val="002060"/>
                </a:solidFill>
                <a:cs typeface="Times New Roman" pitchFamily="18" charset="0"/>
              </a:rPr>
              <a:t>προβλέψεων</a:t>
            </a:r>
            <a:r>
              <a:rPr lang="el-GR" sz="1800" dirty="0">
                <a:solidFill>
                  <a:srgbClr val="002060"/>
                </a:solidFill>
                <a:cs typeface="Times New Roman" pitchFamily="18" charset="0"/>
              </a:rPr>
              <a:t> για την επίδραση της ανεξάρτητης μεταβλητής στην εξαρτημένη μεταβλητή)</a:t>
            </a:r>
          </a:p>
          <a:p>
            <a:pPr algn="l">
              <a:defRPr/>
            </a:pPr>
            <a:r>
              <a:rPr lang="el-GR" sz="1800" dirty="0">
                <a:solidFill>
                  <a:srgbClr val="002060"/>
                </a:solidFill>
                <a:cs typeface="Times New Roman" pitchFamily="18" charset="0"/>
              </a:rPr>
              <a:t>Διατύπωση υποθέσεων</a:t>
            </a:r>
          </a:p>
          <a:p>
            <a:pPr algn="l">
              <a:defRPr/>
            </a:pPr>
            <a:r>
              <a:rPr lang="el-GR" sz="1800" dirty="0">
                <a:solidFill>
                  <a:srgbClr val="002060"/>
                </a:solidFill>
                <a:cs typeface="Times New Roman" pitchFamily="18" charset="0"/>
              </a:rPr>
              <a:t>Η0 =οι αλλαγές στην ανεξάρτητη μεταβλητή δεν επιδρούν στην εξαρτημένη μεταβλητή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cs typeface="Times New Roman" pitchFamily="18" charset="0"/>
              </a:rPr>
              <a:t>π.χ. η διαφορά των μέσων τιμών ΔΕΝ είναι στατιστικά σημαντική(</a:t>
            </a:r>
            <a:r>
              <a:rPr lang="en-US" altLang="el-GR" sz="1800" dirty="0">
                <a:solidFill>
                  <a:srgbClr val="002060"/>
                </a:solidFill>
                <a:cs typeface="Times New Roman" pitchFamily="18" charset="0"/>
              </a:rPr>
              <a:t>p&gt;a)</a:t>
            </a:r>
            <a:endParaRPr lang="el-GR" altLang="el-GR" sz="1800" dirty="0">
              <a:solidFill>
                <a:srgbClr val="002060"/>
              </a:solidFill>
              <a:cs typeface="Times New Roman" pitchFamily="18" charset="0"/>
            </a:endParaRP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cs typeface="Times New Roman" pitchFamily="18" charset="0"/>
              </a:rPr>
              <a:t>Η1=</a:t>
            </a:r>
            <a:r>
              <a:rPr lang="el-GR" sz="1800" dirty="0">
                <a:solidFill>
                  <a:srgbClr val="002060"/>
                </a:solidFill>
                <a:cs typeface="Times New Roman" pitchFamily="18" charset="0"/>
              </a:rPr>
              <a:t> οι αλλαγές στην ανεξάρτητη μεταβλητή επιδρούν στην εξαρτημένη μεταβλητή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cs typeface="Times New Roman" pitchFamily="18" charset="0"/>
              </a:rPr>
              <a:t>Π.χ. η διαφορά των μέσων </a:t>
            </a:r>
            <a:r>
              <a:rPr lang="el-GR" altLang="el-GR" sz="1800">
                <a:solidFill>
                  <a:srgbClr val="002060"/>
                </a:solidFill>
                <a:cs typeface="Times New Roman" pitchFamily="18" charset="0"/>
              </a:rPr>
              <a:t>τιμών </a:t>
            </a:r>
            <a:r>
              <a:rPr lang="el-GR" altLang="el-GR" sz="1800" smtClean="0">
                <a:solidFill>
                  <a:srgbClr val="002060"/>
                </a:solidFill>
                <a:cs typeface="Times New Roman" pitchFamily="18" charset="0"/>
              </a:rPr>
              <a:t>είναι </a:t>
            </a:r>
            <a:r>
              <a:rPr lang="el-GR" altLang="el-GR" sz="1800" dirty="0">
                <a:solidFill>
                  <a:srgbClr val="002060"/>
                </a:solidFill>
                <a:cs typeface="Times New Roman" pitchFamily="18" charset="0"/>
              </a:rPr>
              <a:t>στατιστικά σημαντική(</a:t>
            </a:r>
            <a:r>
              <a:rPr lang="en-US" altLang="el-GR" sz="1800" dirty="0">
                <a:solidFill>
                  <a:srgbClr val="002060"/>
                </a:solidFill>
                <a:cs typeface="Times New Roman" pitchFamily="18" charset="0"/>
              </a:rPr>
              <a:t>p&lt;a)</a:t>
            </a:r>
            <a:endParaRPr lang="el-GR" altLang="el-GR" sz="1800" dirty="0">
              <a:solidFill>
                <a:srgbClr val="002060"/>
              </a:solidFill>
              <a:cs typeface="Times New Roman" pitchFamily="18" charset="0"/>
            </a:endParaRPr>
          </a:p>
          <a:p>
            <a:pPr algn="l">
              <a:defRPr/>
            </a:pPr>
            <a:r>
              <a:rPr lang="el-GR" altLang="el-GR" sz="1800" b="1" dirty="0" smtClean="0">
                <a:solidFill>
                  <a:srgbClr val="002060"/>
                </a:solidFill>
                <a:cs typeface="Times New Roman" pitchFamily="18" charset="0"/>
              </a:rPr>
              <a:t>  Από «Σημειώσεις </a:t>
            </a:r>
            <a:r>
              <a:rPr lang="el-GR" altLang="el-GR" sz="1800" b="1" dirty="0">
                <a:solidFill>
                  <a:srgbClr val="002060"/>
                </a:solidFill>
                <a:cs typeface="Times New Roman" pitchFamily="18" charset="0"/>
              </a:rPr>
              <a:t>Στατιστικής Σαράντος Ψυχάρης» </a:t>
            </a:r>
            <a:r>
              <a:rPr lang="el-GR" altLang="el-GR" sz="1800" b="1" dirty="0" smtClean="0">
                <a:solidFill>
                  <a:srgbClr val="002060"/>
                </a:solidFill>
                <a:cs typeface="Times New Roman" pitchFamily="18" charset="0"/>
              </a:rPr>
              <a:t> και</a:t>
            </a:r>
          </a:p>
          <a:p>
            <a:pPr algn="l">
              <a:defRPr/>
            </a:pPr>
            <a:r>
              <a:rPr lang="el-GR" altLang="el-GR" sz="1800" b="1" dirty="0" smtClean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el-GR" altLang="el-GR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Α.Εμβαλωτής, </a:t>
            </a:r>
            <a:r>
              <a:rPr lang="el-GR" altLang="el-GR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Α.Κατσής</a:t>
            </a:r>
            <a:r>
              <a:rPr lang="el-GR" altLang="el-GR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,</a:t>
            </a:r>
            <a:r>
              <a:rPr lang="el-GR" altLang="el-GR" sz="18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Γ.Σιδερίδης</a:t>
            </a:r>
            <a:r>
              <a:rPr lang="el-GR" altLang="el-GR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endParaRPr lang="en-US" altLang="el-GR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hlinkClick r:id="rId3"/>
              </a:rPr>
              <a:t>https://eclass.uoa.gr/modules/document/file.php/PRIMEDU294/Notes%20Stats%200.9.pdf</a:t>
            </a:r>
            <a:r>
              <a:rPr lang="el-GR" sz="1800" b="1" dirty="0">
                <a:solidFill>
                  <a:srgbClr val="002060"/>
                </a:solidFill>
              </a:rPr>
              <a:t>  </a:t>
            </a:r>
            <a:r>
              <a:rPr lang="el-GR" sz="1800" b="1" dirty="0" smtClean="0">
                <a:solidFill>
                  <a:srgbClr val="002060"/>
                </a:solidFill>
              </a:rPr>
              <a:t> </a:t>
            </a:r>
            <a:r>
              <a:rPr lang="el-GR" sz="1800" dirty="0" smtClean="0">
                <a:solidFill>
                  <a:srgbClr val="002060"/>
                </a:solidFill>
              </a:rPr>
              <a:t>Σελίδες 4 έως 8 ,13 έως 19(μέχρι την παράγραφο 2.2   </a:t>
            </a:r>
            <a:r>
              <a:rPr lang="el-GR" sz="1800" dirty="0">
                <a:solidFill>
                  <a:srgbClr val="002060"/>
                </a:solidFill>
                <a:cs typeface="Times New Roman" panose="02020603050405020304" pitchFamily="18" charset="0"/>
              </a:rPr>
              <a:t>Σελίδα 30 έως </a:t>
            </a:r>
            <a:r>
              <a:rPr lang="el-GR" sz="18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39(μέχρι την παράγραφο 3.2) </a:t>
            </a:r>
            <a:endParaRPr lang="el-GR" sz="1800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altLang="el-GR" sz="1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2684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208088" y="17732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44450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Επαγωγική Στατιστική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Σκοπός του ερευνητή να ελέγξει τις υποθέσεις, δηλαδή να απορίψει ή όχι την μηδενική υπόθεση με με κάποιο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βαθμό βεβαιότητας στην απόφασή του. Ο βαθμός βεβαιότητας συνδέεται με την πιθανότητα να έιναι λάθος τα αποτελέσματά του 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Η πιθανότητα αυτή   εκφράζεται με  το επίπεδο σημαντικότητας α   (</a:t>
            </a:r>
            <a:r>
              <a:rPr lang="el-GR" sz="2000" b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significance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0163" y="12604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112838" y="14049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3975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Επαγωγική Στατιστική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Αν  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α=0.01,  επιθυμώ  να είμαι βέβαιος κατά 99% ότι τα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συμπεράσματά μου δεν είναι εσφαλμένα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19063" y="12684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42988" y="24209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19063" y="188913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1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Επαγωγική Στατιστική</a:t>
            </a:r>
            <a:endParaRPr lang="en-US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Παράδειγμα μηδενικής υπόθεσης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"Η εφαρμογή της μεθοδολογίας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STEM 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δεν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επιδρά</a:t>
            </a: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θετικά στη βαθμολογία των φοιτητών στο μάθημα </a:t>
            </a:r>
            <a:r>
              <a:rPr lang="en-US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",  και επιχειρεί να την απορίψει αν έχει τέτοιες ενδείξεις  </a:t>
            </a: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20638" y="12668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769938" y="26368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20638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4488" y="255588"/>
            <a:ext cx="6945312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Εκτίμηση Παραμέτρων</a:t>
            </a:r>
          </a:p>
          <a:p>
            <a:pPr algn="l">
              <a:defRPr/>
            </a:pPr>
            <a:endParaRPr lang="el-G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l-GR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Διαστήματα Εμπιστοσύνης </a:t>
            </a:r>
            <a:r>
              <a:rPr lang="en-US" sz="1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για εκιμήσεις οχι σημειακών τιμών(που γίνεται απο στατιστικές συναρτήσεις) , αλλά για εκτιμήσεις διαστημάτων μέσα στα οποία βρίσκεται –με κάποια πιθανότητα- η τιμή μιας παραμέτρου που μας ενδιαφέρει</a:t>
            </a:r>
            <a:endParaRPr lang="el-GR" altLang="el-GR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defRPr/>
            </a:pPr>
            <a:r>
              <a:rPr lang="el-G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Εχουμε ενα διάστημα (</a:t>
            </a:r>
            <a:r>
              <a:rPr lang="en-US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c,d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μέσα στο οποίο είμαστε σίγουροι κατά 100.(1-α)% ότι η ΑΓΝΩΣΤΗ τιμή της παραμέτρου που αναζητούμε βρίσκεται μέσα στο διάστημα (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c,</a:t>
            </a: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d)</a:t>
            </a:r>
          </a:p>
          <a:p>
            <a:pPr algn="l"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α=επίπεδο σημαντικότητας </a:t>
            </a:r>
          </a:p>
          <a:p>
            <a:pPr>
              <a:defRPr/>
            </a:pPr>
            <a:endParaRPr lang="el-GR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Μελέτη και του κεντρικού οριακού θεωρήματος </a:t>
            </a:r>
          </a:p>
          <a:p>
            <a:pPr>
              <a:defRPr/>
            </a:pPr>
            <a:r>
              <a:rPr lang="el-GR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Βλ.π.χ. </a:t>
            </a:r>
            <a:r>
              <a:rPr lang="en-US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https://www.aua.gr/gpapadopoulos/files/clth-10-1.pdf</a:t>
            </a:r>
            <a:endParaRPr 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6513" y="11969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971550" y="20605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36513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Ενότητες 7,8,9,10 </a:t>
            </a:r>
          </a:p>
        </p:txBody>
      </p:sp>
      <p:sp>
        <p:nvSpPr>
          <p:cNvPr id="70663" name="Rectangle 6"/>
          <p:cNvSpPr>
            <a:spLocks noChangeArrowheads="1"/>
          </p:cNvSpPr>
          <p:nvPr/>
        </p:nvSpPr>
        <p:spPr bwMode="auto">
          <a:xfrm>
            <a:off x="1143000" y="5786438"/>
            <a:ext cx="7000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1800">
                <a:latin typeface="Arial" panose="020B0604020202020204" pitchFamily="34" charset="0"/>
                <a:hlinkClick r:id="rId4"/>
              </a:rPr>
              <a:t>https://www.khanacademy.org/math/ap-statistics/sampling-distribution-ap/sampling-distribution-mean/v/central-limit-theorem</a:t>
            </a:r>
            <a:endParaRPr lang="en-US" altLang="el-GR" sz="18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el-GR" altLang="el-GR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dirty="0" smtClean="0"/>
          </a:p>
          <a:p>
            <a:pPr>
              <a:defRPr/>
            </a:pPr>
            <a:r>
              <a:rPr lang="el-GR" sz="2000" dirty="0">
                <a:solidFill>
                  <a:schemeClr val="tx2"/>
                </a:solidFill>
              </a:rPr>
              <a:t>Σύνταξη Βιβλιογραφικών Αναφορών με το APA (7η </a:t>
            </a:r>
            <a:r>
              <a:rPr lang="el-GR" sz="2000" dirty="0" err="1">
                <a:solidFill>
                  <a:schemeClr val="tx2"/>
                </a:solidFill>
              </a:rPr>
              <a:t>έκδ</a:t>
            </a:r>
            <a:r>
              <a:rPr lang="el-GR" sz="2000" dirty="0">
                <a:solidFill>
                  <a:schemeClr val="tx2"/>
                </a:solidFill>
              </a:rPr>
              <a:t>.) Βασικές Οδηγίες και Παραδείγματα </a:t>
            </a:r>
          </a:p>
          <a:p>
            <a:pPr>
              <a:defRPr/>
            </a:pPr>
            <a:endParaRPr lang="el-GR" sz="2000" dirty="0" smtClean="0">
              <a:solidFill>
                <a:schemeClr val="tx2"/>
              </a:solidFill>
            </a:endParaRPr>
          </a:p>
          <a:p>
            <a:pPr>
              <a:defRPr/>
            </a:pPr>
            <a:endParaRPr lang="el-GR" sz="20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l-GR" sz="2000" dirty="0" smtClean="0">
                <a:solidFill>
                  <a:schemeClr val="tx2"/>
                </a:solidFill>
              </a:rPr>
              <a:t>Βιβλιοθήκη </a:t>
            </a:r>
            <a:r>
              <a:rPr lang="el-GR" sz="2000" dirty="0">
                <a:solidFill>
                  <a:schemeClr val="tx2"/>
                </a:solidFill>
              </a:rPr>
              <a:t>&amp; Κέντρο Πληροφόρησης ΑΠΘ, Εκπαίδευση Χρηστών. (2023). Σύνταξη βιβλιογραφικών αναφορών με το APA (7η </a:t>
            </a:r>
            <a:r>
              <a:rPr lang="el-GR" sz="2000" dirty="0" err="1">
                <a:solidFill>
                  <a:schemeClr val="tx2"/>
                </a:solidFill>
              </a:rPr>
              <a:t>έκδ</a:t>
            </a:r>
            <a:r>
              <a:rPr lang="el-GR" sz="2000" dirty="0">
                <a:solidFill>
                  <a:schemeClr val="tx2"/>
                </a:solidFill>
              </a:rPr>
              <a:t>.): Βασικές οδηγίες και παραδείγματα. https://www.lib.auth.gr/el/%CF%86%CF%85%CE%BB%CE%BB%CE%AC%CE%B4%CE%B9%CE %B1?title_field_value=APA</a:t>
            </a: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36513" y="119697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971550" y="17002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36513" y="165100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Δεοντολογία Έρευνας- Βιβλιογραφία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62050" y="650875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Ανάλυση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Άρθρων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altLang="el-GR" sz="1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1400" dirty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el-G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2018_ΔΙΑΛΟΓΟΙ ΣΤΗΝ ΕΚΠΑΙΔΕΥΣΗ_ΕΝΤΑΞΗ ΠΑΙΔΙΩΝ ΠΡΟΣΦΥΓΩΝ</a:t>
            </a:r>
          </a:p>
          <a:p>
            <a:pPr algn="l">
              <a:defRPr/>
            </a:pP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Διαπολιτισμική εκπαίδευση και κοινωνική ένταξη των παιδιών-προσφύγων: Αντιλήψεις εκπαιδευτικών</a:t>
            </a:r>
          </a:p>
          <a:p>
            <a:pPr algn="l">
              <a:defRPr/>
            </a:pPr>
            <a:r>
              <a:rPr lang="el-GR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Σγούρα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Α, </a:t>
            </a:r>
            <a:r>
              <a:rPr lang="el-GR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Μάνεσης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Ν και Μητροπούλου Φ </a:t>
            </a:r>
          </a:p>
          <a:p>
            <a:pPr algn="l">
              <a:defRPr/>
            </a:pP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http://dx.doi.org/10.12681/dial.16278</a:t>
            </a:r>
            <a:endParaRPr 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Διαπολιτισμική εκπαίδευση και κοινωνική ένταξη των παιδιών-προσφύγων: Αντιλήψεις εκπαιδευτικών Αγγελική </a:t>
            </a:r>
            <a:r>
              <a:rPr lang="el-GR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Σγούρα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Νικόλαος </a:t>
            </a:r>
            <a:r>
              <a:rPr lang="el-GR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Μάνεσης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Φωτεινή Μητροπούλου </a:t>
            </a:r>
            <a:r>
              <a:rPr lang="el-GR" sz="1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10.12681/dial.16278 </a:t>
            </a:r>
          </a:p>
          <a:p>
            <a:pPr algn="l">
              <a:defRPr/>
            </a:pPr>
            <a:endParaRPr 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Πουλιοπούλου_ Ι. </a:t>
            </a:r>
          </a:p>
          <a:p>
            <a:pPr algn="l">
              <a:defRPr/>
            </a:pP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Συναισθηματική Νοημοσύνη, Κίνητρα Μάθησης και Ακαδημαϊκά Συναισθήματα σε μαθητές Γυμνασίου</a:t>
            </a:r>
          </a:p>
          <a:p>
            <a:pPr algn="l">
              <a:defRPr/>
            </a:pPr>
            <a:r>
              <a:rPr lang="en-US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https://pergamos.lib.uoa.gr/uoa/dl/frontend/file/lib/default/data/2656219/theFile</a:t>
            </a:r>
            <a:endParaRPr 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l-GR" sz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Σύγκριση κινήτρων μάθησης φοιτητών. Παπαδόπουλος Δ, Δημητριάδης Σ και Λαζαρίδης Π. Ανοικτή Εκπαίδευση: το περιοδικό για την Ανοικτή και εξ Αποστάσεως Εκπαίδευση και την Εκπαιδευτική Τεχνολογία</a:t>
            </a:r>
          </a:p>
          <a:p>
            <a:pPr>
              <a:defRPr/>
            </a:pPr>
            <a:endParaRPr lang="el-GR" sz="2000" dirty="0"/>
          </a:p>
          <a:p>
            <a:pPr>
              <a:defRPr/>
            </a:pP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222375" y="17732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Ενότητες 11,12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62050" y="650875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altLang="el-GR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1400" dirty="0">
              <a:solidFill>
                <a:srgbClr val="002060"/>
              </a:solidFill>
            </a:endParaRPr>
          </a:p>
          <a:p>
            <a:pPr algn="l">
              <a:defRPr/>
            </a:pPr>
            <a:r>
              <a:rPr lang="el-GR" sz="1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Ακολουθούν Παραδείγματα- Ανασκόπηση </a:t>
            </a:r>
          </a:p>
          <a:p>
            <a:pPr algn="l">
              <a:defRPr/>
            </a:pPr>
            <a:r>
              <a:rPr lang="el-GR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l-GR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2000" dirty="0"/>
          </a:p>
          <a:p>
            <a:pPr>
              <a:defRPr/>
            </a:pP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222375" y="17732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162050" y="650875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altLang="el-G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Όταν η μεταβλητή «επίπεδο σχολικής εκπαίδευσης» ταξινομείται ως</a:t>
            </a:r>
            <a:r>
              <a:rPr lang="en-US" altLang="el-G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l-GR" altLang="el-G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1=πρωτοβάθμια εκπαίδευση, 2=γυμνασιακή εκπαίδευση , 3=</a:t>
            </a:r>
            <a:r>
              <a:rPr lang="el-GR" altLang="el-GR" sz="1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λυκειακή</a:t>
            </a:r>
            <a:r>
              <a:rPr lang="el-GR" altLang="el-GR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εκπαίδευση, αυτή η μεταβλητή ονομάζεται:</a:t>
            </a:r>
            <a:endParaRPr lang="en-US" altLang="el-GR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Συνεχής μεταβλητή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Κατηγορική μεταβλητή (Σ)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r>
              <a:rPr lang="el-GR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Ποια από τα τις παρακάτω είναι συνεχής  μεταβλητή;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Ύψος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Αρτηριακή Πίεση 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3)Βάρος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Οι τρείς  επιλογές που παρουσιάζονται (Σ)</a:t>
            </a:r>
          </a:p>
          <a:p>
            <a:pPr>
              <a:defRPr/>
            </a:pPr>
            <a:endParaRPr lang="el-GR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Παράδειγμα </a:t>
            </a:r>
            <a:r>
              <a:rPr lang="en-US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 style</a:t>
            </a:r>
            <a:endParaRPr lang="el-GR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https://www.lib.auth.gr/sites/default/files/docs_files/APA-examples-gre.pdf</a:t>
            </a:r>
            <a:endParaRPr lang="el-GR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Στη βιβλιογραφική αναφορά ………με πλάγια γράμματα αποδίδεται: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 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Ο τίτλος  του περιοδικού καθώς και ο τόμος </a:t>
            </a: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 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l-GR" sz="2000" dirty="0"/>
          </a:p>
          <a:p>
            <a:pPr>
              <a:defRPr/>
            </a:pPr>
            <a:endParaRPr lang="el-GR" sz="2000" dirty="0"/>
          </a:p>
          <a:p>
            <a:pPr>
              <a:defRPr/>
            </a:pP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222375" y="1773238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042988" y="549275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Ποιο/</a:t>
            </a:r>
            <a:r>
              <a:rPr lang="el-GR" sz="2000" dirty="0" err="1">
                <a:solidFill>
                  <a:srgbClr val="FF0000"/>
                </a:solidFill>
              </a:rPr>
              <a:t>ποιά</a:t>
            </a:r>
            <a:r>
              <a:rPr lang="el-GR" sz="2000" dirty="0">
                <a:solidFill>
                  <a:srgbClr val="FF0000"/>
                </a:solidFill>
              </a:rPr>
              <a:t> από τα παρακάτω αποτελούν στοιχεία της ερευνητικής διαδικασίας</a:t>
            </a:r>
            <a:r>
              <a:rPr lang="en-US" sz="2000" dirty="0">
                <a:solidFill>
                  <a:srgbClr val="FF0000"/>
                </a:solidFill>
              </a:rPr>
              <a:t>;</a:t>
            </a:r>
            <a:endParaRPr lang="el-GR" sz="20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Επισκόπηση της βιβλιογραφίας(Σ)</a:t>
            </a: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Περιγραφή εργαλείων μέτρησης(Σ)</a:t>
            </a: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Παράθεση σκοπού και επιμέρους στόχων της έρευνας(Σ)</a:t>
            </a: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 </a:t>
            </a: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17475" y="15462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54100" y="176212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44463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766763" y="1665288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Ποιό/</a:t>
            </a:r>
            <a:r>
              <a:rPr lang="el-GR" sz="2000" dirty="0" err="1">
                <a:solidFill>
                  <a:srgbClr val="FF0000"/>
                </a:solidFill>
              </a:rPr>
              <a:t>ποιά</a:t>
            </a:r>
            <a:r>
              <a:rPr lang="el-GR" sz="2000" dirty="0">
                <a:solidFill>
                  <a:srgbClr val="FF0000"/>
                </a:solidFill>
              </a:rPr>
              <a:t> από τα παρακάτω αποτελούν είναι σωστά</a:t>
            </a:r>
            <a:r>
              <a:rPr lang="en-US" sz="2000" dirty="0">
                <a:solidFill>
                  <a:srgbClr val="FF0000"/>
                </a:solidFill>
              </a:rPr>
              <a:t>;</a:t>
            </a: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Η στρατηγική δειγματοληψίας με «χιονοστιβάδα» ανήκει στην ευρύτερη κατηγορία της:</a:t>
            </a:r>
            <a:endParaRPr lang="el-GR" sz="2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l-GR" sz="2000" dirty="0">
                <a:solidFill>
                  <a:srgbClr val="002060"/>
                </a:solidFill>
              </a:rPr>
              <a:t>Μη Πιθανοτικής δειγματοληψίας (Σ)</a:t>
            </a:r>
            <a:endParaRPr lang="en-US" sz="2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l-GR" sz="2000" dirty="0">
                <a:solidFill>
                  <a:srgbClr val="002060"/>
                </a:solidFill>
              </a:rPr>
              <a:t>Πιθανοτικής δειγματοληψίας</a:t>
            </a:r>
            <a:endParaRPr lang="en-US" sz="2000" dirty="0">
              <a:solidFill>
                <a:srgbClr val="002060"/>
              </a:solidFill>
            </a:endParaRP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r>
              <a:rPr lang="el-GR" sz="2000" dirty="0">
                <a:solidFill>
                  <a:srgbClr val="002060"/>
                </a:solidFill>
              </a:rPr>
              <a:t>Άλλοτε Πιθανοτικής και άλλοτε μη Πιθανοτικής δειγματοληψίας  </a:t>
            </a:r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endParaRPr lang="el-GR" sz="2000" dirty="0"/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165225" y="20605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766763" y="1665288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Επανάληψη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Ποια ή ποιες από τις παρακάτω προτάσεις είναι σωστή  </a:t>
            </a:r>
            <a:r>
              <a:rPr lang="en-US" sz="2000" dirty="0">
                <a:solidFill>
                  <a:srgbClr val="FF0000"/>
                </a:solidFill>
              </a:rPr>
              <a:t>;</a:t>
            </a: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 </a:t>
            </a:r>
          </a:p>
          <a:p>
            <a:pPr>
              <a:defRPr/>
            </a:pPr>
            <a:r>
              <a:rPr lang="el-GR" sz="1400" b="1" dirty="0" smtClean="0">
                <a:solidFill>
                  <a:srgbClr val="002060"/>
                </a:solidFill>
              </a:rPr>
              <a:t>Ποια </a:t>
            </a:r>
            <a:r>
              <a:rPr lang="el-GR" sz="1400" b="1" dirty="0">
                <a:solidFill>
                  <a:srgbClr val="002060"/>
                </a:solidFill>
              </a:rPr>
              <a:t>από τις παρακάτω δραστηριότητες δεν περιλαμβάνεται στο «Στάδιο πριν την έρευνα»;</a:t>
            </a:r>
            <a:endParaRPr lang="el-GR" sz="1400" dirty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el-GR" sz="1400" dirty="0">
                <a:solidFill>
                  <a:srgbClr val="002060"/>
                </a:solidFill>
              </a:rPr>
              <a:t>Ο καθορισμός του ερευνητικού θέματος</a:t>
            </a:r>
          </a:p>
          <a:p>
            <a:pPr lvl="1">
              <a:defRPr/>
            </a:pPr>
            <a:r>
              <a:rPr lang="el-GR" sz="1400" dirty="0">
                <a:solidFill>
                  <a:srgbClr val="002060"/>
                </a:solidFill>
              </a:rPr>
              <a:t>Η βιβλιογραφική επισκόπηση</a:t>
            </a:r>
          </a:p>
          <a:p>
            <a:pPr lvl="1">
              <a:defRPr/>
            </a:pPr>
            <a:r>
              <a:rPr lang="el-GR" sz="1400" dirty="0">
                <a:solidFill>
                  <a:srgbClr val="002060"/>
                </a:solidFill>
              </a:rPr>
              <a:t>Ο πειραματικός σχεδιασμός της έρευνας </a:t>
            </a:r>
            <a:endParaRPr lang="en-US" sz="1400" dirty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el-GR" sz="1400" u="sng" dirty="0">
                <a:solidFill>
                  <a:srgbClr val="FF0000"/>
                </a:solidFill>
              </a:rPr>
              <a:t>Η επεξεργασία των δεδομένων (Σ)</a:t>
            </a:r>
            <a:endParaRPr lang="el-GR" sz="1400" dirty="0">
              <a:solidFill>
                <a:srgbClr val="FF0000"/>
              </a:solidFill>
            </a:endParaRPr>
          </a:p>
          <a:p>
            <a:pPr lvl="1">
              <a:defRPr/>
            </a:pPr>
            <a:endParaRPr lang="el-GR" sz="1400" dirty="0"/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endParaRPr lang="el-GR" sz="2000" dirty="0"/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165225" y="20605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1066800" y="711200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Ποια ή ποιες από τις παρακάτω προτάσεις είναι σωστή  </a:t>
            </a:r>
            <a:r>
              <a:rPr lang="en-US" sz="2000" dirty="0">
                <a:solidFill>
                  <a:srgbClr val="FF0000"/>
                </a:solidFill>
              </a:rPr>
              <a:t>;</a:t>
            </a:r>
            <a:endParaRPr lang="el-GR" sz="2000" dirty="0">
              <a:solidFill>
                <a:srgbClr val="FF000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FF000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Σε ποιο από τα διαγράμματα παρουσιάζεται θετική συσχέτιση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l-GR" sz="1400" dirty="0">
                <a:solidFill>
                  <a:srgbClr val="002060"/>
                </a:solidFill>
              </a:rPr>
              <a:t> </a:t>
            </a:r>
            <a:endParaRPr lang="el-GR" sz="1400" dirty="0"/>
          </a:p>
          <a:p>
            <a:pPr marL="457200" indent="-457200">
              <a:buFont typeface="Arial" panose="020B0604020202020204" pitchFamily="34" charset="0"/>
              <a:buAutoNum type="arabicPeriod"/>
              <a:defRPr/>
            </a:pPr>
            <a:endParaRPr lang="el-GR" sz="2000" dirty="0"/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endParaRPr lang="el-GR" sz="20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2060"/>
                </a:solidFill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71625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66800" y="1789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</a:t>
            </a:r>
          </a:p>
        </p:txBody>
      </p:sp>
      <p:pic>
        <p:nvPicPr>
          <p:cNvPr id="87047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675" y="3832225"/>
            <a:ext cx="517207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ubtitle 2"/>
          <p:cNvSpPr>
            <a:spLocks noGrp="1"/>
          </p:cNvSpPr>
          <p:nvPr>
            <p:ph type="subTitle" idx="1"/>
          </p:nvPr>
        </p:nvSpPr>
        <p:spPr>
          <a:xfrm>
            <a:off x="766763" y="1665288"/>
            <a:ext cx="7264400" cy="4527550"/>
          </a:xfrm>
        </p:spPr>
        <p:txBody>
          <a:bodyPr/>
          <a:lstStyle/>
          <a:p>
            <a:pPr>
              <a:defRPr/>
            </a:pPr>
            <a:r>
              <a:rPr lang="en-US" altLang="el-GR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2000" dirty="0"/>
              <a:t> </a:t>
            </a:r>
            <a:endParaRPr lang="el-GR" altLang="el-GR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l-GR" sz="2000" dirty="0">
                <a:solidFill>
                  <a:srgbClr val="002060"/>
                </a:solidFill>
              </a:rPr>
              <a:t>Η βαθμολογία 10 μαθητών σε ένα διαγώνισμα ήταν: 16, 13, 20, 9, 13, 25, 19, 20, 9, 11. Να υπολογίσετε τα τρία μέτρα θέσης: μέση τιμή, διάμεσο και επικρατούσα τιμή.</a:t>
            </a: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Ο μέσος όρος είναι 14,7</a:t>
            </a:r>
            <a:r>
              <a:rPr lang="en-US" sz="2000" dirty="0">
                <a:solidFill>
                  <a:srgbClr val="FF0000"/>
                </a:solidFill>
              </a:rPr>
              <a:t>(</a:t>
            </a:r>
            <a:r>
              <a:rPr lang="el-GR" sz="2000" dirty="0">
                <a:solidFill>
                  <a:srgbClr val="FF0000"/>
                </a:solidFill>
              </a:rPr>
              <a:t>Λ)</a:t>
            </a: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Ο μέσος όρος είναι 14  και η διάμεσος 13(Λ)</a:t>
            </a:r>
          </a:p>
          <a:p>
            <a:pPr>
              <a:defRPr/>
            </a:pPr>
            <a:r>
              <a:rPr lang="el-GR" sz="2000" dirty="0">
                <a:solidFill>
                  <a:srgbClr val="FF0000"/>
                </a:solidFill>
              </a:rPr>
              <a:t>Οι επικρατούσες τιμές είναι οι     9, 13 και 20  (Σ)</a:t>
            </a:r>
          </a:p>
          <a:p>
            <a:pPr>
              <a:defRPr/>
            </a:pPr>
            <a:r>
              <a:rPr lang="en-US" altLang="el-GR" sz="20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l-GR" altLang="el-GR" sz="2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0" y="1557338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165225" y="2060575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52388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Επανάληψη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ubtitle 2"/>
          <p:cNvSpPr>
            <a:spLocks noGrp="1"/>
          </p:cNvSpPr>
          <p:nvPr>
            <p:ph type="subTitle" idx="1"/>
          </p:nvPr>
        </p:nvSpPr>
        <p:spPr>
          <a:xfrm>
            <a:off x="1116013" y="1268413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23825" y="1498600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71450" y="192088"/>
            <a:ext cx="755650" cy="865187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449388" y="165100"/>
            <a:ext cx="6945312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2" name="11 - Πίνακας"/>
          <p:cNvGraphicFramePr>
            <a:graphicFrameLocks noGrp="1"/>
          </p:cNvGraphicFramePr>
          <p:nvPr/>
        </p:nvGraphicFramePr>
        <p:xfrm>
          <a:off x="1639888" y="2036763"/>
          <a:ext cx="60960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55073">
                <a:tc>
                  <a:txBody>
                    <a:bodyPr/>
                    <a:lstStyle/>
                    <a:p>
                      <a:r>
                        <a:rPr lang="el-GR" dirty="0"/>
                        <a:t>Πειραματική Ομάδα –εφαρμόζεται παρέμβαση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  </a:t>
                      </a:r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πριν</a:t>
                      </a:r>
                      <a:r>
                        <a:rPr lang="el-GR" dirty="0"/>
                        <a:t> την πειραματική διαδικασία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Πειραματική συνθήκη, π.χ. αξιοποίηση συγκριμένου λογισμικού, εξ αποστάσεως εκπαίδευση κλπ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 </a:t>
                      </a:r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μετά</a:t>
                      </a:r>
                      <a:r>
                        <a:rPr lang="el-GR" dirty="0"/>
                        <a:t> την πειραματική διαδικασία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Ομάδα Ελέγχου-δεν γίνεται παρέμβαση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Μέτρηση</a:t>
                      </a:r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l-GR" b="1" dirty="0">
                          <a:solidFill>
                            <a:srgbClr val="FF0000"/>
                          </a:solidFill>
                        </a:rPr>
                        <a:t>πριν</a:t>
                      </a:r>
                      <a:r>
                        <a:rPr lang="el-GR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l-GR" dirty="0"/>
                        <a:t>την πειραματική διαδικασία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Μέτρηση </a:t>
                      </a:r>
                      <a:r>
                        <a:rPr lang="el-GR" b="1" dirty="0">
                          <a:solidFill>
                            <a:srgbClr val="FF0000"/>
                          </a:solidFill>
                        </a:rPr>
                        <a:t>μετά </a:t>
                      </a:r>
                      <a:r>
                        <a:rPr lang="el-GR" dirty="0"/>
                        <a:t>την πειραματική διαδικασία</a:t>
                      </a:r>
                    </a:p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4">
                  <a:txBody>
                    <a:bodyPr/>
                    <a:lstStyle/>
                    <a:p>
                      <a:r>
                        <a:rPr lang="el-GR" dirty="0"/>
                        <a:t>                         «Πρακτική» της εμπειρικής έρευνας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ubtitle 2"/>
          <p:cNvSpPr>
            <a:spLocks noGrp="1"/>
          </p:cNvSpPr>
          <p:nvPr>
            <p:ph type="subTitle" idx="1"/>
          </p:nvPr>
        </p:nvSpPr>
        <p:spPr>
          <a:xfrm>
            <a:off x="1038225" y="1089025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Παρέμβαση στην πειραματική. π.χ. διδασκαλία μέσω λογισμικών-στην πειραματική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Ομάδα ελέγχου-παραδοσιακή διδασκαλία 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στις δυο ομάδες κάνουμε μετρήσεις </a:t>
            </a:r>
          </a:p>
          <a:p>
            <a:pPr algn="l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Πριν κάνουμε την παρέμβαση  θέλουμε να μετρήσουμε π.χ. να έχουμε μετρήσεις για μια ποσότητα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Π.χ. Γνώσεις σε κάποιες έννοιες –Δίνουμε ένα ερωτηματολόγιο πριν 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Κάνουμε την παρέμβαση στην πειραματική ομάδα  και μετράμε ΜΕΤΑ και στις δυο  ομάδες </a:t>
            </a:r>
          </a:p>
          <a:p>
            <a:pPr algn="l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Γιατί είναι καλύτερα να κάνουμε και μετρήσεις ΠΡΙΝ και όχι μόνο ΜΕΤΑ</a:t>
            </a:r>
            <a:r>
              <a:rPr lang="en-US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l-GR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23813" y="147796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23813" y="23812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Επανάληψη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ubtitle 2"/>
          <p:cNvSpPr>
            <a:spLocks noGrp="1"/>
          </p:cNvSpPr>
          <p:nvPr>
            <p:ph type="subTitle" idx="1"/>
          </p:nvPr>
        </p:nvSpPr>
        <p:spPr>
          <a:xfrm>
            <a:off x="1038225" y="1176338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Επιθυμώ να ξεκινώ από το ίδιο επίπεδο </a:t>
            </a:r>
          </a:p>
          <a:p>
            <a:pPr algn="l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Δηλαδή ΠΡΙΝ να έχω «ισοδύναμες ομάδες» </a:t>
            </a:r>
          </a:p>
          <a:p>
            <a:pPr algn="l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επιτυγχάνω με μεθόδους τυχαιότητας –έλεγχο εξωγενών μεταβλητών, π.χ. της νοημοσύνης </a:t>
            </a:r>
          </a:p>
          <a:p>
            <a:pPr algn="l"/>
            <a:r>
              <a:rPr lang="el-GR" altLang="el-GR" sz="18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Εξωγενής  μεταβλητή 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στα μαθησιακά αποτελέσματα είναι π.χ. </a:t>
            </a:r>
            <a:r>
              <a:rPr lang="el-GR" altLang="el-GR" sz="18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το επίπεδο νοημοσύνης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Αρα θα μπορούσα να δώσω ένα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για το επίπεδο νοημοσύνης και στην συνέχεια να έχω –όσο το </a:t>
            </a:r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δυνατόν-ισοδύναμα τμήματα-ομάδες</a:t>
            </a:r>
          </a:p>
          <a:p>
            <a:pPr algn="l"/>
            <a:endParaRPr lang="el-GR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b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Υποθέσεις μόνο στην πειραματική ποσοτική </a:t>
            </a:r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Ποσοτική Πειραματική αναζητούμε σχέσεις αιτίου αποτελέσματος </a:t>
            </a:r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95263" y="1535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95263" y="23177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543050" y="166688"/>
            <a:ext cx="6945313" cy="1011237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Επανάληψη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ubtitle 2"/>
          <p:cNvSpPr>
            <a:spLocks noGrp="1"/>
          </p:cNvSpPr>
          <p:nvPr>
            <p:ph type="subTitle" idx="1"/>
          </p:nvPr>
        </p:nvSpPr>
        <p:spPr>
          <a:xfrm>
            <a:off x="1458913" y="1341438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Από τις σημειώσεις Στατιστικής Σ.Ψυχάρης μελέτη πότε η διαφορά μέσων τιμών είναι στατιστικά σημαντική και να γνωρίζουν οι εκπαιδευόμενοι πότε χρησιμοποιείται το κάθε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 </a:t>
            </a:r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Related=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συσχετισμένα-ίδια άτομα,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unrelated=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μη συσχετισμένα-διαφορετικά άτομα,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paired=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ίδια άτομα </a:t>
            </a:r>
          </a:p>
          <a:p>
            <a:pPr algn="l"/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95263" y="1535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95263" y="23177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Επανάληψη</a:t>
            </a:r>
          </a:p>
        </p:txBody>
      </p:sp>
      <p:pic>
        <p:nvPicPr>
          <p:cNvPr id="97287" name="Εικόνα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305300"/>
            <a:ext cx="527685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ubtitle 2"/>
          <p:cNvSpPr>
            <a:spLocks noGrp="1"/>
          </p:cNvSpPr>
          <p:nvPr>
            <p:ph type="subTitle" idx="1"/>
          </p:nvPr>
        </p:nvSpPr>
        <p:spPr>
          <a:xfrm>
            <a:off x="1187450" y="236538"/>
            <a:ext cx="7264400" cy="5353050"/>
          </a:xfrm>
        </p:spPr>
        <p:txBody>
          <a:bodyPr/>
          <a:lstStyle/>
          <a:p>
            <a:pPr algn="l">
              <a:defRPr/>
            </a:pP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endParaRPr lang="el-GR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Η  γραμμική παλινδρόμηση-ανάλυση παλινδρόμησης 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Α.Εμβαλωτής, </a:t>
            </a:r>
            <a:r>
              <a:rPr lang="el-GR" altLang="el-GR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Α.Κατσής</a:t>
            </a: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</a:t>
            </a:r>
            <a:r>
              <a:rPr lang="el-GR" altLang="el-GR" sz="1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Γ.Σιδερίδης</a:t>
            </a: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sz="1600" b="1" dirty="0">
                <a:hlinkClick r:id="rId3"/>
              </a:rPr>
              <a:t>https://eclass.uoa.gr/modules/document/file.php/PRIMEDU294/Notes%20Stats%200.9.pdf</a:t>
            </a:r>
            <a:r>
              <a:rPr lang="el-GR" sz="1600" b="1" dirty="0"/>
              <a:t>   </a:t>
            </a:r>
            <a:r>
              <a:rPr 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Σελίδα 30 έως 40 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Έστω η ανεξάρτητη μεταβλητή «ώρες διαβάσματος» και «μαθησιακή επίδοση» η εξαρτημένη μεταβλητή.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 συντελεστής </a:t>
            </a:r>
            <a:r>
              <a:rPr lang="en-US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R^2 </a:t>
            </a: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στην ανάλυση παλινδρόμησης εξηγεί το ποσοστό της διακύμανσης της εξαρτημένης μεταβλητής που οφείλεται στην ανεξάρτητη μεταβλητή.</a:t>
            </a: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π.χ. αν </a:t>
            </a:r>
            <a:r>
              <a:rPr lang="en-US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R^2=0,546  </a:t>
            </a: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τότε αυτό σημαίνει ότι μπορούμε να κατανοήσουμε κατά 55% περίπου ότι η μαθησιακή επίδοση καθορίζεται από τις ώρες διαβάσματος </a:t>
            </a:r>
          </a:p>
          <a:p>
            <a:pPr algn="l">
              <a:defRPr/>
            </a:pPr>
            <a:endParaRPr lang="el-GR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l-GR" altLang="el-GR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l-GR" sz="1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95263" y="1535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95263" y="23177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Επανάληψη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ubtitle 2"/>
          <p:cNvSpPr>
            <a:spLocks noGrp="1"/>
          </p:cNvSpPr>
          <p:nvPr>
            <p:ph type="subTitle" idx="1"/>
          </p:nvPr>
        </p:nvSpPr>
        <p:spPr>
          <a:xfrm>
            <a:off x="1038225" y="1176338"/>
            <a:ext cx="7264400" cy="4527550"/>
          </a:xfrm>
        </p:spPr>
        <p:txBody>
          <a:bodyPr/>
          <a:lstStyle/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Οι φοιτητές θα πρέπει να γνωρίζουν από τις «Σημειώσεις Στατιστικής Σ.Ψυχάρης» 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Την διαφορά μηδενικής και εναλλακτικής υπόθεσης και το νόημα του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p-value 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και του </a:t>
            </a:r>
            <a:r>
              <a:rPr lang="en-US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significance level(</a:t>
            </a:r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επίπεδο σημαντικότητας) 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Την έννοια της συσχέτισης και πότε χρησιμοποιούνται οι δείκτες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Πότε τα αποτελέσματα είναι στατιστικά σημαντικά, π.χ. για ίδια ή διαφορετικά άτομα δειγμάτων</a:t>
            </a:r>
          </a:p>
          <a:p>
            <a:pPr algn="l"/>
            <a:r>
              <a:rPr lang="el-GR" altLang="el-GR" sz="180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Την έννοια της γραμμικής παλινδρόμησης και σε το διαφέρει από την συσχέτιση </a:t>
            </a:r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l-GR" altLang="el-GR" sz="1800" b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l-GR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en-US" altLang="el-GR" sz="180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/>
          <p:cNvSpPr/>
          <p:nvPr/>
        </p:nvSpPr>
        <p:spPr>
          <a:xfrm>
            <a:off x="195263" y="1535113"/>
            <a:ext cx="755650" cy="215900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5"/>
          <p:cNvSpPr/>
          <p:nvPr/>
        </p:nvSpPr>
        <p:spPr>
          <a:xfrm>
            <a:off x="1038225" y="1535113"/>
            <a:ext cx="7956550" cy="1428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4"/>
          <p:cNvSpPr/>
          <p:nvPr/>
        </p:nvSpPr>
        <p:spPr>
          <a:xfrm>
            <a:off x="195263" y="231775"/>
            <a:ext cx="755650" cy="865188"/>
          </a:xfrm>
          <a:prstGeom prst="rect">
            <a:avLst/>
          </a:prstGeom>
          <a:gradFill flip="none" rotWithShape="1">
            <a:gsLst>
              <a:gs pos="60000">
                <a:srgbClr val="C00000"/>
              </a:gs>
              <a:gs pos="95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19250" y="165100"/>
            <a:ext cx="6945313" cy="1011238"/>
          </a:xfrm>
          <a:prstGeom prst="rect">
            <a:avLst/>
          </a:prstGeom>
          <a:gradFill rotWithShape="0">
            <a:gsLst>
              <a:gs pos="0">
                <a:srgbClr val="C0504D"/>
              </a:gs>
              <a:gs pos="100000">
                <a:srgbClr val="923633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dist="28398" dir="3806097" algn="ctr" rotWithShape="0">
              <a:srgbClr val="622423"/>
            </a:outerShdw>
          </a:effectLst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ΜΕΘΟΔΟΛΟΓΙΑ ΕΚΠΑΙΔΕΥΤΙΚΗΣ ΕΡΕΥΝΑΣ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l-GR" altLang="el-GR" sz="1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19746</TotalTime>
  <Words>4498</Words>
  <Application>Microsoft Office PowerPoint</Application>
  <PresentationFormat>Προβολή στην οθόνη (4:3)</PresentationFormat>
  <Paragraphs>819</Paragraphs>
  <Slides>59</Slides>
  <Notes>39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59</vt:i4>
      </vt:variant>
    </vt:vector>
  </HeadingPairs>
  <TitlesOfParts>
    <vt:vector size="63" baseType="lpstr">
      <vt:lpstr>Arial</vt:lpstr>
      <vt:lpstr>Calibri</vt:lpstr>
      <vt:lpstr>Times New Roman</vt:lpstr>
      <vt:lpstr>Θέμα του Office</vt:lpstr>
      <vt:lpstr>   Η Λογική Σκέψη  για την  αναζήτηση  της αλήθειας </vt:lpstr>
      <vt:lpstr>   Η Λογική Σκέψη  για την  αναζήτηση  της αλήθειας </vt:lpstr>
      <vt:lpstr>  Μεθοδολογία Εκπαιδευτικής Έρευνας Αρχές του Μαθήματος  </vt:lpstr>
      <vt:lpstr> Μεθοδολογία Εκπαιδευτικής Έρευνας Αρχές του Μαθήματος</vt:lpstr>
      <vt:lpstr>Μεθοδολογία Εκπαιδευτικής Έρευνας Οι στόχοι του Μαθήματος</vt:lpstr>
      <vt:lpstr>Μεθοδολογία Εκπαιδευτικής Έρευνας Οι στόχοι του Μαθήματος</vt:lpstr>
      <vt:lpstr>  Μεθοδολογία Εκπαιδευτικής Έρευνας   Διδακτικά Βοηθήματα   </vt:lpstr>
      <vt:lpstr>  Μεθοδολογία Εκπαιδευτικής Έρευνας   Διδακτικά Βοηθήματα   </vt:lpstr>
      <vt:lpstr>  Μεθοδολογία Εκπαιδευτικής Έρευνας   Διδακτικά Βοηθήματα   </vt:lpstr>
      <vt:lpstr>  Μεθοδολογία Εκπαιδευτικής Έρευνας   Διδακτικά Βοηθήματα   </vt:lpstr>
      <vt:lpstr>  Μεθοδολογία Εκπαιδευτικής Έρευνας   Περιεχόμενα    </vt:lpstr>
      <vt:lpstr>Παρουσίαση του PowerPoint</vt:lpstr>
      <vt:lpstr>  Μεθοδολογία Εκπαιδευτικής Έρευνας      </vt:lpstr>
      <vt:lpstr>  Μεθοδολογία Εκπαιδευτικής Έρευνας      </vt:lpstr>
      <vt:lpstr>        </vt:lpstr>
      <vt:lpstr>  Μεθοδολογία Εκπαιδευτικής Έρευνας      </vt:lpstr>
      <vt:lpstr>  Μεθοδολογία Εκπαιδευτικής Έρευνας      </vt:lpstr>
      <vt:lpstr>  Μεθοδολογία Εκπαιδευτικής Έρευνας      </vt:lpstr>
      <vt:lpstr>  Μεθοδολογία Εκπαιδευτικής Έρευνας     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Τί είναι το gnuplot?</dc:title>
  <dc:creator>Giorgis</dc:creator>
  <cp:lastModifiedBy>dell</cp:lastModifiedBy>
  <cp:revision>570</cp:revision>
  <dcterms:created xsi:type="dcterms:W3CDTF">2011-02-22T12:12:44Z</dcterms:created>
  <dcterms:modified xsi:type="dcterms:W3CDTF">2026-10-06T12:55:42Z</dcterms:modified>
</cp:coreProperties>
</file>