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3" r:id="rId3"/>
    <p:sldId id="268" r:id="rId4"/>
    <p:sldId id="263" r:id="rId5"/>
    <p:sldId id="269" r:id="rId6"/>
    <p:sldId id="270" r:id="rId7"/>
    <p:sldId id="276" r:id="rId8"/>
    <p:sldId id="277" r:id="rId9"/>
    <p:sldId id="278" r:id="rId10"/>
    <p:sldId id="279" r:id="rId11"/>
    <p:sldId id="309" r:id="rId12"/>
    <p:sldId id="310" r:id="rId13"/>
    <p:sldId id="311" r:id="rId14"/>
    <p:sldId id="282" r:id="rId15"/>
    <p:sldId id="312" r:id="rId16"/>
  </p:sldIdLst>
  <p:sldSz cx="9144000" cy="6858000" type="screen4x3"/>
  <p:notesSz cx="7077075" cy="9077325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D15"/>
    <a:srgbClr val="A4E91B"/>
    <a:srgbClr val="D0F488"/>
    <a:srgbClr val="D1F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8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29B192-C914-4FBC-8118-2EDD641C7CD4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1713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621713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6684FF-C435-4D01-9C73-230EC4F1A4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468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7B01E89-7B60-4328-A24D-7748956BFED9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8025" y="4311650"/>
            <a:ext cx="5661025" cy="40846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21713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4008438" y="8621713"/>
            <a:ext cx="306705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0D5A97-3750-40E8-B24F-86D3635D583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1570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/>
            </a:lvl1pPr>
          </a:lstStyle>
          <a:p>
            <a:pPr>
              <a:defRPr/>
            </a:pPr>
            <a:fld id="{E92A6105-5513-413F-AFEC-9979CFAE16A2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4C94906-A947-4A23-81D4-2495D84ED8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0A37-A0B0-4F58-BE3A-073D2D73DCF9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7620-ADF0-40FE-81C8-C94DA58C1D5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7D1C6-8A2A-4C3F-8D5F-B3204C018B73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9020-ECB1-4501-8F81-5A65A3FBD3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823EC-31A8-48FB-9484-835079BF83FF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987DB-E615-436E-9F9B-7C64F33477D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54A81-943E-4421-86CA-7EA7FFA8DF5F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D42D5-F7D5-44AE-95B6-054DD4295D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23738-414F-4B75-8352-4B7779C91C34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62146-AC4F-4641-9386-0E042539304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AD5D1-0926-4032-8A44-E6FD15AF2249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6EEBB-2BB5-4CBD-AC3A-88B8BCFB5EF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4A2F0-6F6F-4995-AA1E-E09B1F491392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FE286-278A-41CD-AA3D-CD398A46A3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42793-5810-4FB1-9841-768C20A4BB60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19CCD-F145-4594-96D0-0D128066A3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F7D0-0270-4E22-9F06-3E838BE47E01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12C8D-C37C-4CB6-9A35-A0C92375C87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D5419-569F-40EC-AD52-492AB8B425A8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61C21-C799-42AB-B66D-E871493A10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C9359C67-ACB3-4A06-943C-60B0017ECE79}" type="datetimeFigureOut">
              <a:rPr lang="el-GR"/>
              <a:pPr>
                <a:defRPr/>
              </a:pPr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0E33682E-E0B1-4370-9882-E84BE8EE9AB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3068960"/>
            <a:ext cx="7416823" cy="1152128"/>
          </a:xfrm>
          <a:solidFill>
            <a:schemeClr val="bg2">
              <a:lumMod val="50000"/>
            </a:schemeClr>
          </a:solidFill>
        </p:spPr>
        <p:txBody>
          <a:bodyPr rtlCol="0" anchor="ctr">
            <a:norm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</a:rPr>
              <a:t>ΓΛΩΣΣΑ ΠΡΟΓΡΑΜΜΑΤΙΣΜΟΥ Ρ</a:t>
            </a:r>
            <a:r>
              <a:rPr lang="en-US" sz="2800" b="1" dirty="0">
                <a:solidFill>
                  <a:schemeClr val="bg1"/>
                </a:solidFill>
              </a:rPr>
              <a:t>YTHON </a:t>
            </a:r>
            <a:r>
              <a:rPr lang="el-G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l-G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sz="2000" b="1" dirty="0">
                <a:solidFill>
                  <a:schemeClr val="bg1"/>
                </a:solidFill>
              </a:rPr>
              <a:t>ΔΟΜΕΣ ΕΛΕΓΧΟΥ ΡΟΗΣ ΠΡΟΓΡΑΜΜΑΤΟΣ (ΕΠΙΛΟΓΗΣ)</a:t>
            </a:r>
            <a:endParaRPr lang="el-GR" sz="27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4859338" y="333375"/>
            <a:ext cx="32416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l-GR" sz="2000" b="1">
                <a:solidFill>
                  <a:srgbClr val="FFFFFF"/>
                </a:solidFill>
                <a:latin typeface="Verdana" pitchFamily="34" charset="0"/>
              </a:rPr>
              <a:t>Α.Σ.ΠΑΙ.Τ.Ε.</a:t>
            </a:r>
          </a:p>
          <a:p>
            <a:pPr algn="ctr"/>
            <a:endParaRPr lang="el-GR" sz="2000" b="1">
              <a:solidFill>
                <a:srgbClr val="FFFFFF"/>
              </a:solidFill>
              <a:latin typeface="Verdana" pitchFamily="34" charset="0"/>
            </a:endParaRPr>
          </a:p>
          <a:p>
            <a:pPr algn="ctr"/>
            <a:endParaRPr lang="el-GR" sz="2000" b="1">
              <a:solidFill>
                <a:srgbClr val="FFFFFF"/>
              </a:solidFill>
              <a:latin typeface="Verdana" pitchFamily="34" charset="0"/>
            </a:endParaRPr>
          </a:p>
          <a:p>
            <a:pPr algn="ctr"/>
            <a:r>
              <a:rPr lang="el-GR" sz="1600" b="1">
                <a:solidFill>
                  <a:srgbClr val="FFFFFF"/>
                </a:solidFill>
                <a:latin typeface="Calibri" pitchFamily="34" charset="0"/>
              </a:rPr>
              <a:t>ΤΜΗΜΑ ΕΚΠΑΙΔΕΥΤΙΚΩΝ ΗΛΕΚΤΡΟΛΟΓΩΝ ΜΗΧΑΝΙΚΩΝ &amp; ΕΚΠΑΙΔΕΥΤΙΚΩΝ ΗΛΕΚΤΡΟΝΙΚΩΝ ΜΗΧΑΝΙΚΩΝ</a:t>
            </a:r>
          </a:p>
          <a:p>
            <a:pPr algn="ctr"/>
            <a:endParaRPr lang="el-GR" sz="16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536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0"/>
            <a:ext cx="156051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643438" y="5013176"/>
            <a:ext cx="34575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Σπύρος </a:t>
            </a:r>
            <a:r>
              <a:rPr lang="el-GR" sz="2800" dirty="0" err="1" smtClean="0"/>
              <a:t>Πανέτσος</a:t>
            </a:r>
            <a:endParaRPr lang="el-GR" sz="2800" dirty="0" smtClean="0"/>
          </a:p>
          <a:p>
            <a:r>
              <a:rPr lang="el-GR" sz="2800" dirty="0" smtClean="0"/>
              <a:t>Καθ. Πληροφορικής</a:t>
            </a:r>
            <a:endParaRPr lang="el-GR" sz="2800" dirty="0"/>
          </a:p>
        </p:txBody>
      </p:sp>
      <p:sp>
        <p:nvSpPr>
          <p:cNvPr id="4" name="AutoShape 2" descr="Αποτέλεσμα εικόνας για pyth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4" descr="Αποτέλεσμα εικόνας για pyth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9" name="Εικόνα 8" descr="Pyth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37112"/>
            <a:ext cx="2448272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13300"/>
            <a:ext cx="813670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Οι δομές </a:t>
            </a:r>
            <a:r>
              <a:rPr lang="en-US" sz="2400" dirty="0"/>
              <a:t>if</a:t>
            </a:r>
            <a:r>
              <a:rPr lang="el-GR" sz="2400" dirty="0"/>
              <a:t> ή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/>
              <a:t>else </a:t>
            </a:r>
            <a:r>
              <a:rPr lang="el-GR" sz="2400" dirty="0"/>
              <a:t>μπορούν επίσης να περιέχουν κι άλλες δομές </a:t>
            </a:r>
            <a:r>
              <a:rPr lang="en-US" sz="2400" dirty="0"/>
              <a:t>if</a:t>
            </a:r>
            <a:r>
              <a:rPr lang="el-GR" sz="2400" dirty="0"/>
              <a:t> ή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/>
              <a:t>else</a:t>
            </a:r>
            <a:r>
              <a:rPr lang="el-GR" sz="2400" dirty="0"/>
              <a:t>. </a:t>
            </a:r>
            <a:endParaRPr lang="el-GR" sz="2400" dirty="0" smtClean="0"/>
          </a:p>
          <a:p>
            <a:r>
              <a:rPr lang="el-GR" sz="2400" dirty="0" smtClean="0"/>
              <a:t>Μια </a:t>
            </a:r>
            <a:r>
              <a:rPr lang="el-GR" sz="2400" dirty="0"/>
              <a:t>ολόκληρη δομή </a:t>
            </a:r>
            <a:r>
              <a:rPr lang="en-US" sz="2400" dirty="0"/>
              <a:t>if </a:t>
            </a:r>
            <a:r>
              <a:rPr lang="el-GR" sz="2400" dirty="0"/>
              <a:t>ή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/>
              <a:t>else</a:t>
            </a:r>
            <a:r>
              <a:rPr lang="el-GR" sz="2400" dirty="0"/>
              <a:t>, μπορεί να εμφανιστεί στο εσωτερικό μιας άλλης εντολής </a:t>
            </a:r>
            <a:r>
              <a:rPr lang="en-US" sz="2400" dirty="0"/>
              <a:t>if</a:t>
            </a:r>
            <a:r>
              <a:rPr lang="el-GR" sz="2400" dirty="0"/>
              <a:t> ή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/>
              <a:t>else </a:t>
            </a:r>
            <a:r>
              <a:rPr lang="el-GR" sz="2400" dirty="0"/>
              <a:t>(στην περίπτωση αυτή η εντολή ονομάζεται φωλιασμένο </a:t>
            </a:r>
            <a:r>
              <a:rPr lang="en-US" sz="2400" dirty="0"/>
              <a:t>if</a:t>
            </a:r>
            <a:r>
              <a:rPr lang="el-GR" sz="2400" dirty="0"/>
              <a:t>)  όπως φαίνεται στις παρακάτω </a:t>
            </a:r>
            <a:r>
              <a:rPr lang="el-GR" sz="2400" dirty="0" smtClean="0"/>
              <a:t>περιπτώσεις</a:t>
            </a:r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r>
              <a:rPr lang="el-GR" sz="2400" b="1" i="1" dirty="0"/>
              <a:t>Κάθε </a:t>
            </a:r>
            <a:r>
              <a:rPr lang="en-US" sz="2400" b="1" i="1" dirty="0"/>
              <a:t>else</a:t>
            </a:r>
            <a:r>
              <a:rPr lang="el-GR" sz="2400" b="1" i="1" dirty="0"/>
              <a:t> αντιστοιχεί με το πλέον πρόσφατο </a:t>
            </a:r>
            <a:r>
              <a:rPr lang="en-US" sz="2400" b="1" i="1" dirty="0"/>
              <a:t>if</a:t>
            </a:r>
            <a:r>
              <a:rPr lang="el-GR" sz="2400" b="1" i="1" dirty="0"/>
              <a:t>.</a:t>
            </a:r>
            <a:endParaRPr lang="el-GR" sz="2400" b="1" dirty="0" smtClean="0"/>
          </a:p>
          <a:p>
            <a:endParaRPr lang="el-GR" sz="2400" b="1" dirty="0"/>
          </a:p>
        </p:txBody>
      </p:sp>
      <p:sp>
        <p:nvSpPr>
          <p:cNvPr id="5" name="Ορθογώνιο 4"/>
          <p:cNvSpPr/>
          <p:nvPr/>
        </p:nvSpPr>
        <p:spPr>
          <a:xfrm>
            <a:off x="4644008" y="-24271"/>
            <a:ext cx="3609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92D050"/>
                </a:solidFill>
              </a:rPr>
              <a:t>Η εμφωλευμένη δομή </a:t>
            </a:r>
            <a:r>
              <a:rPr lang="el-GR" b="1" dirty="0" smtClean="0">
                <a:solidFill>
                  <a:srgbClr val="92D050"/>
                </a:solidFill>
              </a:rPr>
              <a:t>επιλογής</a:t>
            </a:r>
            <a:endParaRPr lang="el-GR" dirty="0">
              <a:solidFill>
                <a:srgbClr val="92D050"/>
              </a:solidFill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283636"/>
              </p:ext>
            </p:extLst>
          </p:nvPr>
        </p:nvGraphicFramePr>
        <p:xfrm>
          <a:off x="1187624" y="292494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συνθήκη1: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συνθήκη2: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εντολή1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else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: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εντολή2</a:t>
                      </a:r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endParaRPr lang="el-GR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συνθήκη1: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συνθήκη2: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εντολή1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else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: 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 συνθήκη3: </a:t>
                      </a:r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    εντολή2</a:t>
                      </a:r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else: </a:t>
                      </a:r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     εντολή3</a:t>
                      </a:r>
                    </a:p>
                    <a:p>
                      <a:endParaRPr lang="el-GR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552" y="404664"/>
            <a:ext cx="8064698" cy="597708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273" y="496022"/>
            <a:ext cx="799697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γίνει πρόγραμμα </a:t>
            </a:r>
            <a:r>
              <a:rPr lang="el-GR" sz="2000" dirty="0" smtClean="0"/>
              <a:t>που </a:t>
            </a:r>
            <a:r>
              <a:rPr lang="el-GR" sz="2000" dirty="0"/>
              <a:t>να υπολογίζει τις ρίζες μίας δευτεροβάθμιας εξίσωσης</a:t>
            </a:r>
            <a:r>
              <a:rPr lang="el-GR" sz="2000" dirty="0" smtClean="0"/>
              <a:t>.</a:t>
            </a:r>
          </a:p>
          <a:p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math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Δώσε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τιμή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'))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Δώσε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τιμή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b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'))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τιμή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'))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delta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 b * b - 4 * a *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a == 0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('Η εξίσωση είναι πρώτου βαθμού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else: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 delta &gt;= 0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x1 = (-b +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(delta)) / (2 * 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x2 = (-b 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(delta)) / (2 * 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print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('Λύση1 = {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0:7.2f}'.format(x1))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('Λύση2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{1:7.2f}'.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format(x2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('Δεν υπάρχουν πραγματικές λύσεις')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4597829" y="0"/>
            <a:ext cx="36411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92D050"/>
                </a:solidFill>
              </a:rPr>
              <a:t>Η εμφωλευμένη δομή επιλογής</a:t>
            </a:r>
            <a:endParaRPr lang="el-G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71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88024" y="0"/>
            <a:ext cx="2817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92D050"/>
                </a:solidFill>
              </a:rPr>
              <a:t>Η δομή </a:t>
            </a:r>
            <a:r>
              <a:rPr lang="el-GR" b="1" dirty="0" smtClean="0">
                <a:solidFill>
                  <a:srgbClr val="92D050"/>
                </a:solidFill>
              </a:rPr>
              <a:t>επιλογής </a:t>
            </a:r>
            <a:r>
              <a:rPr lang="en-US" b="1" dirty="0">
                <a:solidFill>
                  <a:srgbClr val="92D050"/>
                </a:solidFill>
              </a:rPr>
              <a:t>if</a:t>
            </a:r>
            <a:r>
              <a:rPr lang="el-GR" b="1" dirty="0">
                <a:solidFill>
                  <a:srgbClr val="92D050"/>
                </a:solidFill>
              </a:rPr>
              <a:t>…</a:t>
            </a:r>
            <a:r>
              <a:rPr lang="en-US" b="1" dirty="0" err="1">
                <a:solidFill>
                  <a:srgbClr val="92D050"/>
                </a:solidFill>
              </a:rPr>
              <a:t>elif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750" y="404813"/>
            <a:ext cx="82087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2000" b="1" dirty="0" smtClean="0"/>
              <a:t>if </a:t>
            </a:r>
            <a:r>
              <a:rPr lang="el-GR" sz="2000" b="1" dirty="0"/>
              <a:t>συνθήκη1: </a:t>
            </a:r>
          </a:p>
          <a:p>
            <a:pPr hangingPunct="0"/>
            <a:r>
              <a:rPr lang="el-GR" sz="2000" dirty="0"/>
              <a:t>    εντολή1 που εκτελείται αν η συνθήκη1 είναι αληθής  </a:t>
            </a:r>
          </a:p>
          <a:p>
            <a:pPr hangingPunct="0"/>
            <a:r>
              <a:rPr lang="en-US" sz="2000" b="1" dirty="0" err="1"/>
              <a:t>elif</a:t>
            </a:r>
            <a:r>
              <a:rPr lang="en-US" sz="2000" b="1" dirty="0"/>
              <a:t> </a:t>
            </a:r>
            <a:r>
              <a:rPr lang="el-GR" sz="2000" b="1" dirty="0"/>
              <a:t>συνθήκη2:  </a:t>
            </a:r>
          </a:p>
          <a:p>
            <a:pPr hangingPunct="0"/>
            <a:r>
              <a:rPr lang="el-GR" sz="2000" b="1" dirty="0"/>
              <a:t>    </a:t>
            </a:r>
            <a:r>
              <a:rPr lang="el-GR" sz="2000" dirty="0"/>
              <a:t>εντολή2 που εκτελείται αν η συνθήκη2 είναι αληθής</a:t>
            </a:r>
          </a:p>
          <a:p>
            <a:pPr hangingPunct="0"/>
            <a:r>
              <a:rPr lang="en-US" sz="2000" b="1" dirty="0" err="1"/>
              <a:t>elif</a:t>
            </a:r>
            <a:r>
              <a:rPr lang="en-US" sz="2000" b="1" dirty="0"/>
              <a:t> </a:t>
            </a:r>
            <a:r>
              <a:rPr lang="el-GR" sz="2000" b="1" dirty="0"/>
              <a:t>συνθήκη3:  </a:t>
            </a:r>
          </a:p>
          <a:p>
            <a:pPr hangingPunct="0"/>
            <a:r>
              <a:rPr lang="el-GR" sz="2000" b="1" dirty="0"/>
              <a:t>    </a:t>
            </a:r>
            <a:r>
              <a:rPr lang="el-GR" sz="2000" dirty="0"/>
              <a:t>εντολή3 που εκτελείται αν η συνθήκη3 είναι αληθής</a:t>
            </a:r>
          </a:p>
          <a:p>
            <a:pPr hangingPunct="0"/>
            <a:r>
              <a:rPr lang="en-US" sz="2000" dirty="0"/>
              <a:t>…..</a:t>
            </a:r>
            <a:endParaRPr lang="el-GR" sz="2000" dirty="0"/>
          </a:p>
          <a:p>
            <a:r>
              <a:rPr lang="en-US" sz="2000" dirty="0"/>
              <a:t>…...</a:t>
            </a:r>
            <a:endParaRPr lang="el-GR" sz="2000" dirty="0"/>
          </a:p>
          <a:p>
            <a:pPr hangingPunct="0"/>
            <a:r>
              <a:rPr lang="en-US" sz="2000" b="1" dirty="0" err="1"/>
              <a:t>elif</a:t>
            </a:r>
            <a:r>
              <a:rPr lang="en-US" sz="2000" b="1" dirty="0"/>
              <a:t> </a:t>
            </a:r>
            <a:r>
              <a:rPr lang="el-GR" sz="2000" b="1" dirty="0"/>
              <a:t>συνθήκη</a:t>
            </a:r>
            <a:r>
              <a:rPr lang="en-US" sz="2000" b="1" dirty="0"/>
              <a:t>N</a:t>
            </a:r>
            <a:r>
              <a:rPr lang="el-GR" sz="2000" b="1" dirty="0"/>
              <a:t>:  </a:t>
            </a:r>
          </a:p>
          <a:p>
            <a:pPr hangingPunct="0"/>
            <a:r>
              <a:rPr lang="el-GR" sz="2000" b="1" dirty="0"/>
              <a:t>    </a:t>
            </a:r>
            <a:r>
              <a:rPr lang="el-GR" sz="2000" dirty="0"/>
              <a:t>εντολή</a:t>
            </a:r>
            <a:r>
              <a:rPr lang="en-US" sz="2000" dirty="0" smtClean="0"/>
              <a:t>N</a:t>
            </a:r>
            <a:r>
              <a:rPr lang="el-GR" sz="2000" dirty="0" smtClean="0"/>
              <a:t> </a:t>
            </a:r>
            <a:r>
              <a:rPr lang="el-GR" sz="2000" dirty="0"/>
              <a:t>που εκτελούνται αν η συνθήκη</a:t>
            </a:r>
            <a:r>
              <a:rPr lang="en-US" sz="2000" dirty="0"/>
              <a:t>N</a:t>
            </a:r>
            <a:r>
              <a:rPr lang="el-GR" sz="2000" dirty="0"/>
              <a:t> είναι αληθής</a:t>
            </a:r>
          </a:p>
          <a:p>
            <a:r>
              <a:rPr lang="en-US" sz="2000" b="1" dirty="0"/>
              <a:t>else</a:t>
            </a:r>
            <a:r>
              <a:rPr lang="el-GR" sz="2000" b="1" dirty="0"/>
              <a:t>:</a:t>
            </a:r>
          </a:p>
          <a:p>
            <a:r>
              <a:rPr lang="el-GR" sz="2000" dirty="0"/>
              <a:t>    εντολή</a:t>
            </a:r>
            <a:r>
              <a:rPr lang="en-US" sz="2000" dirty="0"/>
              <a:t>N</a:t>
            </a:r>
            <a:r>
              <a:rPr lang="el-GR" sz="2000" dirty="0"/>
              <a:t>+1 που εκτελείται αν καμία συνθήκη δεν είναι </a:t>
            </a:r>
            <a:r>
              <a:rPr lang="el-GR" sz="2000" dirty="0" smtClean="0"/>
              <a:t>αληθής</a:t>
            </a:r>
          </a:p>
          <a:p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3568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88024" y="0"/>
            <a:ext cx="2817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92D050"/>
                </a:solidFill>
              </a:rPr>
              <a:t>Η δομή επιλογής </a:t>
            </a:r>
            <a:r>
              <a:rPr lang="en-US" b="1" dirty="0">
                <a:solidFill>
                  <a:srgbClr val="92D050"/>
                </a:solidFill>
              </a:rPr>
              <a:t>if</a:t>
            </a:r>
            <a:r>
              <a:rPr lang="el-GR" b="1" dirty="0">
                <a:solidFill>
                  <a:srgbClr val="92D050"/>
                </a:solidFill>
              </a:rPr>
              <a:t>…</a:t>
            </a:r>
            <a:r>
              <a:rPr lang="en-US" b="1" dirty="0" err="1">
                <a:solidFill>
                  <a:srgbClr val="92D050"/>
                </a:solidFill>
              </a:rPr>
              <a:t>elif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155" y="404813"/>
            <a:ext cx="808009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/>
              <a:t>Κατά την εκτέλεση της εντολής υπολογίζεται πρώτα η λογική τιμή της συνθήκης1. 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συνθήκης1 είναι </a:t>
            </a:r>
            <a:r>
              <a:rPr lang="en-US" sz="2000" dirty="0"/>
              <a:t>True</a:t>
            </a:r>
            <a:r>
              <a:rPr lang="el-GR" sz="2000" dirty="0"/>
              <a:t> τότε εκτελείται η εντολή1</a:t>
            </a:r>
            <a:r>
              <a:rPr lang="el-GR" sz="2000" i="1" dirty="0"/>
              <a:t> </a:t>
            </a:r>
            <a:r>
              <a:rPr lang="el-GR" sz="2000" dirty="0"/>
              <a:t>που βρίσκεται μεταξύ του </a:t>
            </a:r>
            <a:r>
              <a:rPr lang="en-US" sz="2000" dirty="0"/>
              <a:t>if </a:t>
            </a:r>
            <a:r>
              <a:rPr lang="el-GR" sz="2000" dirty="0"/>
              <a:t>και του </a:t>
            </a:r>
            <a:r>
              <a:rPr lang="en-US" sz="2000" dirty="0" err="1"/>
              <a:t>elif</a:t>
            </a:r>
            <a:r>
              <a:rPr lang="el-GR" sz="2000" dirty="0"/>
              <a:t>, το υπόλοιπο τμήμα της εντολής αγνοείται. 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συνθήκης1 είναι </a:t>
            </a:r>
            <a:r>
              <a:rPr lang="en-US" sz="2000" dirty="0"/>
              <a:t>False</a:t>
            </a:r>
            <a:r>
              <a:rPr lang="el-GR" sz="2000" dirty="0"/>
              <a:t> τότε υπολογίζεται πρώτα η λογική τιμή της συνθήκης2. </a:t>
            </a:r>
          </a:p>
          <a:p>
            <a:pPr marL="1257300" lvl="2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συνθήκης2 είναι </a:t>
            </a:r>
            <a:r>
              <a:rPr lang="en-US" sz="2000" dirty="0"/>
              <a:t>True</a:t>
            </a:r>
            <a:r>
              <a:rPr lang="el-GR" sz="2000" dirty="0"/>
              <a:t> τότε εκτελείται η εντολή2</a:t>
            </a:r>
            <a:r>
              <a:rPr lang="el-GR" sz="2000" i="1" dirty="0"/>
              <a:t> </a:t>
            </a:r>
            <a:r>
              <a:rPr lang="el-GR" sz="2000" dirty="0"/>
              <a:t>που βρίσκεται μεταξύ των δύο </a:t>
            </a:r>
            <a:r>
              <a:rPr lang="en-US" sz="2000" dirty="0" err="1"/>
              <a:t>elif</a:t>
            </a:r>
            <a:r>
              <a:rPr lang="el-GR" sz="2000" dirty="0"/>
              <a:t>, το υπόλοιπο τμήμα της εντολής αγνοείται. </a:t>
            </a:r>
          </a:p>
          <a:p>
            <a:pPr marL="1257300" lvl="2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συνθήκης2 είναι </a:t>
            </a:r>
            <a:r>
              <a:rPr lang="en-US" sz="2000" dirty="0"/>
              <a:t>False</a:t>
            </a:r>
            <a:r>
              <a:rPr lang="el-GR" sz="2000" dirty="0"/>
              <a:t> τότε υπολογίζεται πρώτα η λογική τιμή της συνθήκης3.</a:t>
            </a:r>
          </a:p>
          <a:p>
            <a:pPr marL="1714500" lvl="3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συνθήκης3 είναι </a:t>
            </a:r>
            <a:r>
              <a:rPr lang="en-US" sz="2000" dirty="0"/>
              <a:t>True</a:t>
            </a:r>
            <a:r>
              <a:rPr lang="el-GR" sz="2000" dirty="0"/>
              <a:t> τότε εκτελείται η εντολή3</a:t>
            </a:r>
            <a:r>
              <a:rPr lang="el-GR" sz="2000" i="1" dirty="0"/>
              <a:t> </a:t>
            </a:r>
            <a:r>
              <a:rPr lang="el-GR" sz="2000" dirty="0"/>
              <a:t>που βρίσκεται μεταξύ των δύο </a:t>
            </a:r>
            <a:r>
              <a:rPr lang="en-US" sz="2000" dirty="0" err="1"/>
              <a:t>elif</a:t>
            </a:r>
            <a:r>
              <a:rPr lang="el-GR" sz="2000" dirty="0"/>
              <a:t>, το υπόλοιπο τμήμα της εντολής αγνοείται. </a:t>
            </a:r>
          </a:p>
          <a:p>
            <a:pPr marL="1714500" lvl="3" indent="-342900">
              <a:buFont typeface="Courier New" pitchFamily="49" charset="0"/>
              <a:buChar char="o"/>
            </a:pPr>
            <a:r>
              <a:rPr lang="el-GR" sz="2000" dirty="0"/>
              <a:t>Αν η τιμή της συνθήκης3 είναι </a:t>
            </a:r>
            <a:r>
              <a:rPr lang="en-US" sz="2000" dirty="0"/>
              <a:t>False</a:t>
            </a:r>
            <a:r>
              <a:rPr lang="el-GR" sz="2000" dirty="0"/>
              <a:t> τότε υπολογίζεται πρώτα η λογική τιμή της συνθήκης3 κλπ.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533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548680"/>
            <a:ext cx="792068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Να γραφεί πρόγραμμα σε </a:t>
            </a:r>
            <a:r>
              <a:rPr lang="en-US" sz="2000" dirty="0"/>
              <a:t>Python</a:t>
            </a:r>
            <a:r>
              <a:rPr lang="el-GR" sz="2000" dirty="0"/>
              <a:t> που να διαβάζει ένα ακέραιο </a:t>
            </a:r>
            <a:r>
              <a:rPr lang="el-GR" sz="2000" dirty="0" smtClean="0"/>
              <a:t> από 1 </a:t>
            </a:r>
            <a:r>
              <a:rPr lang="el-GR" sz="2000" dirty="0"/>
              <a:t>έως </a:t>
            </a:r>
            <a:r>
              <a:rPr lang="el-GR" sz="2000" dirty="0" smtClean="0"/>
              <a:t>7 </a:t>
            </a:r>
            <a:r>
              <a:rPr lang="el-GR" sz="2000" dirty="0"/>
              <a:t>και να τυπώνει το όνομα της αντίστοιχης </a:t>
            </a:r>
            <a:r>
              <a:rPr lang="el-GR" sz="2000" dirty="0" smtClean="0"/>
              <a:t>ημέρας..</a:t>
            </a:r>
            <a:endParaRPr lang="el-GR" sz="2000" dirty="0"/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έναν ακέραιο 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1-7 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: '))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number == 1: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Κυρι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ακ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' 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2: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Δευτ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έ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ρα  ')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3: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Τρ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ί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τη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 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4: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Τετ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ά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ρτη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 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5: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Π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έ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μπ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τη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 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6: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 (' Παρα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σκευ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 )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number == 7: 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 Σάββατο ') 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l-G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 Αριθμός εκτός ορίου ')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4731611" y="0"/>
            <a:ext cx="33843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92D050"/>
                </a:solidFill>
              </a:rPr>
              <a:t>Η δομή επιλογής </a:t>
            </a:r>
            <a:r>
              <a:rPr lang="en-US" sz="2000" b="1" dirty="0">
                <a:solidFill>
                  <a:srgbClr val="92D050"/>
                </a:solidFill>
              </a:rPr>
              <a:t>if</a:t>
            </a:r>
            <a:r>
              <a:rPr lang="el-GR" sz="2000" b="1" dirty="0">
                <a:solidFill>
                  <a:srgbClr val="92D050"/>
                </a:solidFill>
              </a:rPr>
              <a:t>…</a:t>
            </a:r>
            <a:r>
              <a:rPr lang="en-US" sz="2000" b="1" dirty="0" err="1">
                <a:solidFill>
                  <a:srgbClr val="92D050"/>
                </a:solidFill>
              </a:rPr>
              <a:t>elif</a:t>
            </a:r>
            <a:endParaRPr lang="el-GR" sz="20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88024" y="0"/>
            <a:ext cx="2817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92D050"/>
                </a:solidFill>
              </a:rPr>
              <a:t>Η δομή επιλογής </a:t>
            </a:r>
            <a:r>
              <a:rPr lang="en-US" b="1" dirty="0">
                <a:solidFill>
                  <a:srgbClr val="92D050"/>
                </a:solidFill>
              </a:rPr>
              <a:t>if</a:t>
            </a:r>
            <a:r>
              <a:rPr lang="el-GR" b="1" dirty="0">
                <a:solidFill>
                  <a:srgbClr val="92D050"/>
                </a:solidFill>
              </a:rPr>
              <a:t>…</a:t>
            </a:r>
            <a:r>
              <a:rPr lang="en-US" b="1" dirty="0" err="1">
                <a:solidFill>
                  <a:srgbClr val="92D050"/>
                </a:solidFill>
              </a:rPr>
              <a:t>elif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750" y="407583"/>
            <a:ext cx="80645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Να γραφεί πρόγραμμα σε </a:t>
            </a:r>
            <a:r>
              <a:rPr lang="en-US" sz="2000" dirty="0"/>
              <a:t>Python</a:t>
            </a:r>
            <a:r>
              <a:rPr lang="el-GR" sz="2000" dirty="0"/>
              <a:t> που να διαβάζει το συνολικό ποσό μιας αγοράς και να υπολογίζει το ποσό που πρέπει να πληρωθεί αφού πρώτα αφαιρεθεί η </a:t>
            </a:r>
            <a:r>
              <a:rPr lang="el-GR" sz="2000" dirty="0" smtClean="0"/>
              <a:t>έκπτωση. </a:t>
            </a:r>
            <a:r>
              <a:rPr lang="el-GR" sz="2000" dirty="0"/>
              <a:t>Η </a:t>
            </a:r>
            <a:r>
              <a:rPr lang="el-GR" sz="2000" dirty="0" smtClean="0"/>
              <a:t>έκπτωση </a:t>
            </a:r>
            <a:r>
              <a:rPr lang="el-GR" sz="2000" dirty="0"/>
              <a:t>υπολογίζεται ως εξής: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/>
              <a:t>Ποσό αγοράς μικρότερο από 200 ευρώ έκπτωση 7%.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/>
              <a:t>Ποσό αγοράς από 200 ευρώ μέχρι 400 ευρώ έκπτωση 13%.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/>
              <a:t>Ποσό αγοράς από 400 ευρώ μέχρι 600 ευρώ έκπτωση 18%.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/>
              <a:t>Ποσό αγοράς </a:t>
            </a:r>
            <a:r>
              <a:rPr lang="el-GR" sz="2000" dirty="0" smtClean="0"/>
              <a:t>πάνω </a:t>
            </a:r>
            <a:r>
              <a:rPr lang="el-GR" sz="2000" dirty="0"/>
              <a:t>από 600 ευρώ έκπτωση 25%.</a:t>
            </a:r>
          </a:p>
          <a:p>
            <a:r>
              <a:rPr lang="el-GR" sz="2000" dirty="0"/>
              <a:t> </a:t>
            </a:r>
            <a:r>
              <a:rPr lang="el-GR" sz="2000" dirty="0" err="1" smtClean="0">
                <a:latin typeface="Courier New" pitchFamily="49" charset="0"/>
                <a:cs typeface="Courier New" pitchFamily="49" charset="0"/>
              </a:rPr>
              <a:t>total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σύνολο αγορών: '))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total &lt; 200: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discount =0.07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200 &lt;= total &lt;400: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discount =0.13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400 &lt;= total &lt;600: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discount = 0.18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total &gt;=600: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discount = 0.25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discount  &gt; 0 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total  = total  - discount * total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Ποσό πληρωμής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{0:7.2f}'.format(total))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551969" y="476672"/>
            <a:ext cx="805228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/>
              <a:t>Η γλώσσα </a:t>
            </a:r>
            <a:r>
              <a:rPr lang="en-US" sz="2400" dirty="0"/>
              <a:t>Python</a:t>
            </a:r>
            <a:r>
              <a:rPr lang="el-GR" sz="2400" dirty="0"/>
              <a:t> παρέχει </a:t>
            </a:r>
            <a:r>
              <a:rPr lang="el-GR" sz="2400" dirty="0" smtClean="0"/>
              <a:t>μία δομή </a:t>
            </a:r>
            <a:r>
              <a:rPr lang="el-GR" sz="2400" dirty="0"/>
              <a:t>ελέγχου ροής προγράμματος για την εκτέλεση </a:t>
            </a:r>
            <a:r>
              <a:rPr lang="el-GR" sz="2400" dirty="0" smtClean="0"/>
              <a:t>αποφάσεων με </a:t>
            </a:r>
            <a:r>
              <a:rPr lang="el-GR" sz="2400" dirty="0"/>
              <a:t>τρεις διαφορετικές μορφές: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smtClean="0"/>
              <a:t>if</a:t>
            </a:r>
            <a:endParaRPr lang="el-GR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smtClean="0"/>
              <a:t>if…else</a:t>
            </a:r>
            <a:endParaRPr lang="el-GR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smtClean="0"/>
              <a:t>if…</a:t>
            </a:r>
            <a:r>
              <a:rPr lang="en-US" sz="2400" dirty="0" err="1" smtClean="0"/>
              <a:t>elif</a:t>
            </a:r>
            <a:endParaRPr lang="el-GR" sz="2400" dirty="0"/>
          </a:p>
          <a:p>
            <a:endParaRPr lang="el-GR" sz="2400" dirty="0" smtClean="0"/>
          </a:p>
          <a:p>
            <a:r>
              <a:rPr lang="el-GR" sz="2400" dirty="0" smtClean="0"/>
              <a:t>Αυτές </a:t>
            </a:r>
            <a:r>
              <a:rPr lang="el-GR" sz="2400" dirty="0"/>
              <a:t>οι δομές μπορούν να εκφράσουν και να ελέγχουν οποιαδήποτε </a:t>
            </a:r>
            <a:r>
              <a:rPr lang="el-GR" sz="2400" dirty="0" smtClean="0"/>
              <a:t>απλή </a:t>
            </a:r>
            <a:r>
              <a:rPr lang="el-GR" sz="2400" dirty="0"/>
              <a:t>ή </a:t>
            </a:r>
            <a:r>
              <a:rPr lang="el-GR" sz="2400" dirty="0" smtClean="0"/>
              <a:t>σύνθετη διαδικασία </a:t>
            </a:r>
            <a:r>
              <a:rPr lang="el-GR" sz="2400" dirty="0"/>
              <a:t>λήψης </a:t>
            </a:r>
            <a:r>
              <a:rPr lang="el-GR" sz="2400" dirty="0" smtClean="0"/>
              <a:t>απόφασης. </a:t>
            </a:r>
          </a:p>
          <a:p>
            <a:r>
              <a:rPr lang="el-GR" sz="2400" dirty="0" smtClean="0"/>
              <a:t>Χρησιμοποιώντας </a:t>
            </a:r>
            <a:r>
              <a:rPr lang="el-GR" sz="2400" dirty="0"/>
              <a:t>με σύνεση τις εντολές </a:t>
            </a:r>
            <a:r>
              <a:rPr lang="en-US" sz="2400" dirty="0"/>
              <a:t>if</a:t>
            </a:r>
            <a:r>
              <a:rPr lang="el-GR" sz="2400" dirty="0"/>
              <a:t>,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/>
              <a:t>else</a:t>
            </a:r>
            <a:r>
              <a:rPr lang="el-GR" sz="2400" dirty="0"/>
              <a:t>, </a:t>
            </a:r>
            <a:r>
              <a:rPr lang="en-US" sz="2400" dirty="0"/>
              <a:t>if</a:t>
            </a:r>
            <a:r>
              <a:rPr lang="el-GR" sz="2400" dirty="0"/>
              <a:t>…</a:t>
            </a:r>
            <a:r>
              <a:rPr lang="en-US" sz="2400" dirty="0" err="1"/>
              <a:t>elif</a:t>
            </a:r>
            <a:r>
              <a:rPr lang="en-US" sz="2400" dirty="0"/>
              <a:t> </a:t>
            </a:r>
            <a:r>
              <a:rPr lang="el-GR" sz="2400" dirty="0"/>
              <a:t>μπορούμε να μεταφράσουμε οποιαδήποτε διαδικασία απόφασης, οσοδήποτε σύνθετη και πολύπλευρη, σε μια καθαρά εκφρασμένη και λογική σειρά εντολών της </a:t>
            </a:r>
            <a:r>
              <a:rPr lang="en-US" sz="2400" dirty="0"/>
              <a:t>Python</a:t>
            </a:r>
            <a:r>
              <a:rPr lang="el-GR" sz="2400" dirty="0"/>
              <a:t>.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5802981" y="0"/>
            <a:ext cx="964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rgbClr val="A4E91B"/>
                </a:solidFill>
              </a:rPr>
              <a:t>Γενικά</a:t>
            </a:r>
            <a:endParaRPr lang="el-GR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A4E9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9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586678" y="548680"/>
            <a:ext cx="8033953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/>
            <a:r>
              <a:rPr lang="en-US" sz="2400" b="1" dirty="0" smtClean="0"/>
              <a:t>if </a:t>
            </a:r>
            <a:r>
              <a:rPr lang="el-GR" sz="2400" b="1" dirty="0"/>
              <a:t>συνθήκη:</a:t>
            </a:r>
          </a:p>
          <a:p>
            <a:r>
              <a:rPr lang="en-US" sz="2400" dirty="0"/>
              <a:t>    </a:t>
            </a:r>
            <a:r>
              <a:rPr lang="en-US" sz="2000" dirty="0" err="1"/>
              <a:t>εντολή</a:t>
            </a:r>
            <a:r>
              <a:rPr lang="en-US" sz="2000" dirty="0"/>
              <a:t> ή </a:t>
            </a:r>
            <a:r>
              <a:rPr lang="en-US" sz="2000" dirty="0" err="1" smtClean="0"/>
              <a:t>εντολ</a:t>
            </a:r>
            <a:r>
              <a:rPr lang="el-GR" sz="2000" dirty="0" err="1" smtClean="0"/>
              <a:t>ές</a:t>
            </a:r>
            <a:r>
              <a:rPr lang="en-US" sz="2000" dirty="0" smtClean="0"/>
              <a:t> </a:t>
            </a:r>
            <a:r>
              <a:rPr lang="en-US" sz="2000" dirty="0"/>
              <a:t>που εκτελούνται αν η συνθήκη είναι </a:t>
            </a:r>
            <a:r>
              <a:rPr lang="en-US" sz="2000" dirty="0" smtClean="0"/>
              <a:t>αληθής</a:t>
            </a:r>
            <a:endParaRPr lang="el-GR" sz="2000" dirty="0" smtClean="0"/>
          </a:p>
          <a:p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/>
              <a:t>Κατά την εκτέλεση της εντολής υπολογίζεται πρώτα η λογική τιμή της συνθήκης. 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400" dirty="0"/>
              <a:t>Αν η τιμή αυτή είναι </a:t>
            </a:r>
            <a:r>
              <a:rPr lang="en-US" sz="2400" dirty="0"/>
              <a:t>True</a:t>
            </a:r>
            <a:r>
              <a:rPr lang="el-GR" sz="2400" dirty="0"/>
              <a:t> τότε εκτελείται η εντολή ή οι εντολές που ακολουθούν σε εσοχή. Η πρώτη εντολή που βρίσκεται εκτός εσοχής προσδιορίζει και το τέλος της ομάδας εντολών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400" dirty="0"/>
              <a:t>Αν η τιμή αυτή είναι </a:t>
            </a:r>
            <a:r>
              <a:rPr lang="en-US" sz="2400" dirty="0"/>
              <a:t>False</a:t>
            </a:r>
            <a:r>
              <a:rPr lang="el-GR" sz="2400" dirty="0"/>
              <a:t> τότε παραλείπονται οι εντολές ή η εντολή που ακολουθούν σε εσοχή και εκτελείται η εντολή που ακολουθεί το </a:t>
            </a:r>
            <a:r>
              <a:rPr lang="en-US" sz="2400" dirty="0"/>
              <a:t>if</a:t>
            </a:r>
            <a:r>
              <a:rPr lang="el-GR" sz="2400" dirty="0"/>
              <a:t> και δεν είναι γραμμένη σε εσοχή</a:t>
            </a:r>
            <a:r>
              <a:rPr lang="el-GR" sz="2400" dirty="0" smtClean="0"/>
              <a:t>.</a:t>
            </a:r>
            <a:endParaRPr lang="el-GR" sz="2400" dirty="0"/>
          </a:p>
          <a:p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4644107" y="-5855"/>
            <a:ext cx="3528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92D050"/>
                </a:solidFill>
              </a:rPr>
              <a:t>H </a:t>
            </a:r>
            <a:r>
              <a:rPr lang="el-GR" b="1" dirty="0">
                <a:solidFill>
                  <a:srgbClr val="92D050"/>
                </a:solidFill>
              </a:rPr>
              <a:t>εντολή</a:t>
            </a:r>
            <a:r>
              <a:rPr lang="en-US" b="1" dirty="0">
                <a:solidFill>
                  <a:srgbClr val="92D050"/>
                </a:solidFill>
              </a:rPr>
              <a:t> if 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shade val="94000"/>
                <a:satMod val="114000"/>
                <a:lumMod val="96000"/>
              </a:schemeClr>
            </a:gs>
            <a:gs pos="76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611188" y="404813"/>
            <a:ext cx="7993062" cy="58324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3" name="Ορθογώνιο 4"/>
          <p:cNvSpPr/>
          <p:nvPr/>
        </p:nvSpPr>
        <p:spPr>
          <a:xfrm>
            <a:off x="4427984" y="0"/>
            <a:ext cx="3672408" cy="548680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92D050"/>
                </a:solidFill>
              </a:rPr>
              <a:t>H </a:t>
            </a:r>
            <a:r>
              <a:rPr lang="el-GR" sz="2000" b="1" dirty="0">
                <a:solidFill>
                  <a:srgbClr val="92D050"/>
                </a:solidFill>
              </a:rPr>
              <a:t>εντολή</a:t>
            </a:r>
            <a:r>
              <a:rPr lang="en-US" sz="2000" b="1" dirty="0">
                <a:solidFill>
                  <a:srgbClr val="92D050"/>
                </a:solidFill>
              </a:rPr>
              <a:t> if </a:t>
            </a:r>
            <a:endParaRPr lang="el-GR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101" y="843460"/>
            <a:ext cx="7777236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 smtClean="0"/>
              <a:t>Παράδειγμα</a:t>
            </a:r>
            <a:endParaRPr lang="el-GR" sz="2000" dirty="0"/>
          </a:p>
          <a:p>
            <a:r>
              <a:rPr lang="el-GR" sz="2000" dirty="0"/>
              <a:t>Να γραφεί η αντίστοιχη εντολή της </a:t>
            </a:r>
            <a:r>
              <a:rPr lang="en-US" sz="2000" dirty="0"/>
              <a:t>Python</a:t>
            </a:r>
            <a:r>
              <a:rPr lang="el-GR" sz="2000" dirty="0"/>
              <a:t> για την διαδικασία  </a:t>
            </a:r>
            <a:endParaRPr lang="el-GR" sz="2000" dirty="0" smtClean="0"/>
          </a:p>
          <a:p>
            <a:r>
              <a:rPr lang="el-GR" sz="2000" dirty="0" smtClean="0"/>
              <a:t>«</a:t>
            </a:r>
            <a:r>
              <a:rPr lang="el-GR" sz="2000" dirty="0"/>
              <a:t>Αν </a:t>
            </a:r>
            <a:r>
              <a:rPr lang="en-US" sz="2000" dirty="0"/>
              <a:t>x</a:t>
            </a:r>
            <a:r>
              <a:rPr lang="el-GR" sz="2000" dirty="0"/>
              <a:t>&gt;0 τότε </a:t>
            </a:r>
            <a:r>
              <a:rPr lang="en-US" sz="2000" dirty="0"/>
              <a:t>y</a:t>
            </a:r>
            <a:r>
              <a:rPr lang="el-GR" sz="2000" dirty="0"/>
              <a:t>=</a:t>
            </a:r>
            <a:r>
              <a:rPr lang="en-US" sz="2000" dirty="0"/>
              <a:t>y</a:t>
            </a:r>
            <a:r>
              <a:rPr lang="el-GR" sz="2000" dirty="0"/>
              <a:t>+</a:t>
            </a:r>
            <a:r>
              <a:rPr lang="en-US" sz="2000" dirty="0"/>
              <a:t>x</a:t>
            </a:r>
            <a:r>
              <a:rPr lang="el-GR" sz="2000" dirty="0"/>
              <a:t>»</a:t>
            </a:r>
          </a:p>
          <a:p>
            <a:endParaRPr lang="el-GR" sz="2000" dirty="0" smtClean="0"/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l-GR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= 3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y = 5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if x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&gt;0:</a:t>
            </a:r>
          </a:p>
          <a:p>
            <a:r>
              <a:rPr lang="el-GR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y 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x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Στο </a:t>
            </a:r>
            <a:r>
              <a:rPr lang="el-GR" sz="2000" dirty="0"/>
              <a:t>παραπάνω παράδειγμα </a:t>
            </a:r>
            <a:endParaRPr lang="el-GR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l-GR" sz="2000" dirty="0" smtClean="0"/>
              <a:t>εξετάζεται </a:t>
            </a:r>
            <a:r>
              <a:rPr lang="el-GR" sz="2000" dirty="0"/>
              <a:t>αν η τιμή της μεταβλητής </a:t>
            </a:r>
            <a:r>
              <a:rPr lang="en-US" sz="2000" dirty="0"/>
              <a:t>x</a:t>
            </a:r>
            <a:r>
              <a:rPr lang="el-GR" sz="2000" dirty="0"/>
              <a:t> είναι θετική. </a:t>
            </a:r>
            <a:endParaRPr lang="el-GR" sz="2000" dirty="0" smtClean="0"/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000" dirty="0"/>
              <a:t>αν η τιμή της </a:t>
            </a:r>
            <a:r>
              <a:rPr lang="en-US" sz="2000" dirty="0"/>
              <a:t>x</a:t>
            </a:r>
            <a:r>
              <a:rPr lang="el-GR" sz="2000" dirty="0"/>
              <a:t> είναι </a:t>
            </a:r>
            <a:r>
              <a:rPr lang="el-GR" sz="2000" dirty="0" smtClean="0"/>
              <a:t>θετική, τότε </a:t>
            </a:r>
            <a:r>
              <a:rPr lang="el-GR" sz="2000" dirty="0"/>
              <a:t>εκτελείται η εντολή </a:t>
            </a:r>
            <a:r>
              <a:rPr lang="en-US" sz="2000" dirty="0"/>
              <a:t>y</a:t>
            </a:r>
            <a:r>
              <a:rPr lang="el-GR" sz="2000" dirty="0"/>
              <a:t>=</a:t>
            </a:r>
            <a:r>
              <a:rPr lang="en-US" sz="2000" dirty="0"/>
              <a:t>y</a:t>
            </a:r>
            <a:r>
              <a:rPr lang="el-GR" sz="2000" dirty="0"/>
              <a:t>+</a:t>
            </a:r>
            <a:r>
              <a:rPr lang="en-US" sz="2000" dirty="0"/>
              <a:t>x</a:t>
            </a:r>
            <a:r>
              <a:rPr lang="el-GR" sz="2000" dirty="0"/>
              <a:t>, </a:t>
            </a:r>
            <a:endParaRPr lang="el-GR" sz="2000" dirty="0" smtClean="0"/>
          </a:p>
          <a:p>
            <a:pPr marL="800100" lvl="1" indent="-342900">
              <a:buFont typeface="Courier New" pitchFamily="49" charset="0"/>
              <a:buChar char="o"/>
            </a:pPr>
            <a:r>
              <a:rPr lang="el-GR" sz="2000" dirty="0" smtClean="0"/>
              <a:t>αν </a:t>
            </a:r>
            <a:r>
              <a:rPr lang="el-GR" sz="2000" dirty="0"/>
              <a:t>η τιμή της </a:t>
            </a:r>
            <a:r>
              <a:rPr lang="en-US" sz="2000" dirty="0"/>
              <a:t>x</a:t>
            </a:r>
            <a:r>
              <a:rPr lang="el-GR" sz="2000" dirty="0"/>
              <a:t> είναι αρνητική ή </a:t>
            </a:r>
            <a:r>
              <a:rPr lang="el-GR" sz="2000" dirty="0" smtClean="0"/>
              <a:t>μηδέν, </a:t>
            </a:r>
            <a:r>
              <a:rPr lang="el-GR" sz="2000" dirty="0"/>
              <a:t>τότε </a:t>
            </a:r>
            <a:r>
              <a:rPr lang="el-GR" sz="2000" b="1" dirty="0"/>
              <a:t>δεν</a:t>
            </a:r>
            <a:r>
              <a:rPr lang="el-GR" sz="2000" dirty="0"/>
              <a:t> εκτελείται η εντολή </a:t>
            </a:r>
            <a:r>
              <a:rPr lang="en-US" sz="2000" dirty="0"/>
              <a:t>y</a:t>
            </a:r>
            <a:r>
              <a:rPr lang="el-GR" sz="2000" dirty="0"/>
              <a:t>=</a:t>
            </a:r>
            <a:r>
              <a:rPr lang="en-US" sz="2000" dirty="0"/>
              <a:t>y</a:t>
            </a:r>
            <a:r>
              <a:rPr lang="el-GR" sz="2000" dirty="0"/>
              <a:t>+</a:t>
            </a:r>
            <a:r>
              <a:rPr lang="en-US" sz="2000" dirty="0"/>
              <a:t>x</a:t>
            </a:r>
            <a:r>
              <a:rPr lang="el-GR" sz="2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75556" y="404813"/>
            <a:ext cx="8064698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575556" y="439165"/>
            <a:ext cx="799269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/>
              <a:t>Να γραφεί πρόγραμμα </a:t>
            </a:r>
            <a:r>
              <a:rPr lang="en-US" sz="2400" dirty="0"/>
              <a:t>Python</a:t>
            </a:r>
            <a:r>
              <a:rPr lang="el-GR" sz="2400" dirty="0"/>
              <a:t> που να διαβάζει δύο αριθμούς και να τυπώνει τον μεγαλύτερο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Λύση</a:t>
            </a:r>
            <a:endParaRPr lang="el-GR" sz="2400" dirty="0"/>
          </a:p>
          <a:p>
            <a:r>
              <a:rPr lang="el-GR" sz="2000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int(input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τιμή x  '))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('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Δώσε τιμή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y  '))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max = x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y&gt;x: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max=y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('Μεγαλύτερος είναι ο {0:7.2f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}'.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format(max))</a:t>
            </a:r>
          </a:p>
          <a:p>
            <a:endParaRPr lang="el-GR" sz="2000" dirty="0" smtClean="0"/>
          </a:p>
          <a:p>
            <a:r>
              <a:rPr lang="el-GR" sz="2000" dirty="0" smtClean="0"/>
              <a:t>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Λύση</a:t>
            </a:r>
          </a:p>
          <a:p>
            <a:r>
              <a:rPr lang="el-GR" sz="2000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int(input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τιμή x  '))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('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Δώσε τιμή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y  '))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y&lt;=x: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max=x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if y&gt;x: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max=y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('Μεγαλύτερος είναι ο {0:7.2f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}'.format(max))</a:t>
            </a:r>
            <a:endParaRPr lang="el-GR" sz="2400" dirty="0"/>
          </a:p>
        </p:txBody>
      </p:sp>
      <p:sp>
        <p:nvSpPr>
          <p:cNvPr id="2" name="Ορθογώνιο 1"/>
          <p:cNvSpPr/>
          <p:nvPr/>
        </p:nvSpPr>
        <p:spPr>
          <a:xfrm>
            <a:off x="5696932" y="-31129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92D050"/>
                </a:solidFill>
              </a:rPr>
              <a:t>H </a:t>
            </a:r>
            <a:r>
              <a:rPr lang="el-GR" b="1" dirty="0">
                <a:solidFill>
                  <a:srgbClr val="92D050"/>
                </a:solidFill>
              </a:rPr>
              <a:t>εντολή</a:t>
            </a:r>
            <a:r>
              <a:rPr lang="en-US" b="1" dirty="0">
                <a:solidFill>
                  <a:srgbClr val="92D050"/>
                </a:solidFill>
              </a:rPr>
              <a:t> if 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494179" y="721461"/>
            <a:ext cx="8135938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hangingPunct="0"/>
            <a:r>
              <a:rPr lang="en-US" sz="2000" b="1" dirty="0"/>
              <a:t>if </a:t>
            </a:r>
            <a:r>
              <a:rPr lang="el-GR" sz="2000" b="1" dirty="0"/>
              <a:t>συνθήκη: </a:t>
            </a:r>
          </a:p>
          <a:p>
            <a:pPr hangingPunct="0"/>
            <a:r>
              <a:rPr lang="el-GR" sz="2000" dirty="0"/>
              <a:t>    εντολή1 </a:t>
            </a:r>
            <a:r>
              <a:rPr lang="el-GR" sz="2000" dirty="0" smtClean="0"/>
              <a:t>ή ομάδα εντολών1 εκτελούνται </a:t>
            </a:r>
            <a:r>
              <a:rPr lang="el-GR" sz="2000" dirty="0"/>
              <a:t>αν η συνθήκη είναι αληθής  </a:t>
            </a:r>
          </a:p>
          <a:p>
            <a:pPr hangingPunct="0"/>
            <a:r>
              <a:rPr lang="en-US" sz="2000" b="1" dirty="0"/>
              <a:t>else</a:t>
            </a:r>
            <a:r>
              <a:rPr lang="el-GR" sz="2000" b="1" dirty="0"/>
              <a:t>:  </a:t>
            </a:r>
          </a:p>
          <a:p>
            <a:pPr hangingPunct="0"/>
            <a:r>
              <a:rPr lang="el-GR" sz="2000" dirty="0"/>
              <a:t>    εντολή2 </a:t>
            </a:r>
            <a:r>
              <a:rPr lang="el-GR" sz="2000" dirty="0" smtClean="0"/>
              <a:t>ή ομάδα εντολών2 εκτελούνται αν </a:t>
            </a:r>
            <a:r>
              <a:rPr lang="el-GR" sz="2000" dirty="0"/>
              <a:t>η συνθήκη είναι ψευδής</a:t>
            </a:r>
            <a:r>
              <a:rPr lang="el-GR" sz="2000" dirty="0" smtClean="0"/>
              <a:t>.</a:t>
            </a:r>
          </a:p>
          <a:p>
            <a:pPr hangingPunct="0"/>
            <a:endParaRPr lang="el-GR" sz="2000" dirty="0" smtClean="0"/>
          </a:p>
          <a:p>
            <a:pPr hangingPunct="0"/>
            <a:endParaRPr lang="el-GR" sz="2000" dirty="0"/>
          </a:p>
          <a:p>
            <a:pPr marL="342900" indent="-342900" hangingPunct="0">
              <a:buFont typeface="Arial" pitchFamily="34" charset="0"/>
              <a:buChar char="•"/>
            </a:pPr>
            <a:r>
              <a:rPr lang="el-GR" sz="2000" dirty="0"/>
              <a:t>Κατά τη διάρκεια της εκτέλεσης η </a:t>
            </a:r>
            <a:r>
              <a:rPr lang="en-US" sz="2000" dirty="0"/>
              <a:t>Python</a:t>
            </a:r>
            <a:r>
              <a:rPr lang="el-GR" sz="2000" dirty="0"/>
              <a:t> ξεκινάει υπολογίζοντας τη συνθήκη της εντολής </a:t>
            </a:r>
            <a:r>
              <a:rPr lang="en-US" sz="2000" dirty="0"/>
              <a:t>if</a:t>
            </a:r>
            <a:r>
              <a:rPr lang="el-GR" sz="2000" dirty="0"/>
              <a:t>. </a:t>
            </a:r>
            <a:endParaRPr lang="el-GR" sz="2000" dirty="0" smtClean="0"/>
          </a:p>
          <a:p>
            <a:pPr marL="800100" lvl="1" indent="-342900" hangingPunct="0">
              <a:buFont typeface="Courier New" pitchFamily="49" charset="0"/>
              <a:buChar char="o"/>
            </a:pPr>
            <a:r>
              <a:rPr lang="el-GR" sz="2000" dirty="0" smtClean="0"/>
              <a:t>Αν </a:t>
            </a:r>
            <a:r>
              <a:rPr lang="el-GR" sz="2000" dirty="0"/>
              <a:t>η συνθήκη είναι αληθής, τότε εκτελείται η εντολή ή οι εντολές που βρίσκονται ανάμεσα στο </a:t>
            </a:r>
            <a:r>
              <a:rPr lang="en-US" sz="2000" dirty="0"/>
              <a:t>if</a:t>
            </a:r>
            <a:r>
              <a:rPr lang="el-GR" sz="2000" dirty="0"/>
              <a:t> και το </a:t>
            </a:r>
            <a:r>
              <a:rPr lang="en-US" sz="2000" dirty="0"/>
              <a:t>else</a:t>
            </a:r>
            <a:r>
              <a:rPr lang="el-GR" sz="2000" dirty="0"/>
              <a:t> και είναι γραμμένες σε εσοχή και η εκτέλεση υπερπηδά την εντολή ή τις εντολές που ακολουθούν το </a:t>
            </a:r>
            <a:r>
              <a:rPr lang="en-US" sz="2000" dirty="0"/>
              <a:t>else</a:t>
            </a:r>
            <a:r>
              <a:rPr lang="el-GR" sz="2000" dirty="0"/>
              <a:t>. </a:t>
            </a:r>
            <a:endParaRPr lang="el-GR" sz="2000" dirty="0" smtClean="0"/>
          </a:p>
          <a:p>
            <a:pPr marL="800100" lvl="1" indent="-342900" hangingPunct="0">
              <a:buFont typeface="Courier New" pitchFamily="49" charset="0"/>
              <a:buChar char="o"/>
            </a:pPr>
            <a:r>
              <a:rPr lang="el-GR" sz="2000" dirty="0" smtClean="0"/>
              <a:t>Αλλιώς</a:t>
            </a:r>
            <a:r>
              <a:rPr lang="el-GR" sz="2000" dirty="0"/>
              <a:t>, αν η έκφραση είναι ψευδής, η εκτέλεση θα περάσει απευθείας στην εντολή ή στις εντολές που βρίσκονται μετά από τον όρο </a:t>
            </a:r>
            <a:r>
              <a:rPr lang="en-US" sz="2000" dirty="0"/>
              <a:t>else</a:t>
            </a:r>
            <a:r>
              <a:rPr lang="el-GR" sz="2000" dirty="0"/>
              <a:t> και είναι γραμμένες σε εσοχή. 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5352231" y="0"/>
            <a:ext cx="2172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92D050"/>
                </a:solidFill>
              </a:rPr>
              <a:t>H </a:t>
            </a:r>
            <a:r>
              <a:rPr lang="el-GR" b="1" dirty="0">
                <a:solidFill>
                  <a:srgbClr val="92D050"/>
                </a:solidFill>
              </a:rPr>
              <a:t>εντολή</a:t>
            </a:r>
            <a:r>
              <a:rPr lang="en-US" b="1" dirty="0">
                <a:solidFill>
                  <a:srgbClr val="92D050"/>
                </a:solidFill>
              </a:rPr>
              <a:t> </a:t>
            </a:r>
            <a:r>
              <a:rPr lang="en-US" b="1" dirty="0" smtClean="0">
                <a:solidFill>
                  <a:srgbClr val="92D050"/>
                </a:solidFill>
              </a:rPr>
              <a:t>if</a:t>
            </a:r>
            <a:r>
              <a:rPr lang="en-US" b="1" dirty="0">
                <a:solidFill>
                  <a:srgbClr val="92D050"/>
                </a:solidFill>
              </a:rPr>
              <a:t>…else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9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602791" y="1288504"/>
            <a:ext cx="8135938" cy="40934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l-GR" sz="2400" dirty="0"/>
              <a:t>Να γραφεί </a:t>
            </a:r>
            <a:r>
              <a:rPr lang="el-GR" sz="2400" dirty="0" smtClean="0"/>
              <a:t>εντολή </a:t>
            </a:r>
            <a:r>
              <a:rPr lang="el-GR" sz="2400" dirty="0"/>
              <a:t>της </a:t>
            </a:r>
            <a:r>
              <a:rPr lang="en-US" sz="2400" dirty="0"/>
              <a:t>Python</a:t>
            </a:r>
            <a:r>
              <a:rPr lang="el-GR" sz="2400" dirty="0"/>
              <a:t> για την διαδικασία</a:t>
            </a:r>
          </a:p>
          <a:p>
            <a:r>
              <a:rPr lang="el-GR" sz="2400" dirty="0"/>
              <a:t>Αν  </a:t>
            </a:r>
            <a:r>
              <a:rPr lang="en-US" sz="2400" dirty="0"/>
              <a:t>X</a:t>
            </a:r>
            <a:r>
              <a:rPr lang="el-GR" sz="2400" dirty="0"/>
              <a:t>&gt;=0 τότε </a:t>
            </a:r>
            <a:r>
              <a:rPr lang="en-US" sz="2400" dirty="0"/>
              <a:t>SUM</a:t>
            </a:r>
            <a:r>
              <a:rPr lang="el-GR" sz="2400" dirty="0"/>
              <a:t>1=</a:t>
            </a:r>
            <a:r>
              <a:rPr lang="en-US" sz="2400" dirty="0"/>
              <a:t>SUM</a:t>
            </a:r>
            <a:r>
              <a:rPr lang="el-GR" sz="2400" dirty="0"/>
              <a:t>1+</a:t>
            </a:r>
            <a:r>
              <a:rPr lang="en-US" sz="2400" dirty="0"/>
              <a:t>X</a:t>
            </a:r>
            <a:r>
              <a:rPr lang="el-GR" sz="2400" dirty="0"/>
              <a:t> και </a:t>
            </a:r>
            <a:r>
              <a:rPr lang="en-US" sz="2400" dirty="0"/>
              <a:t>SUM</a:t>
            </a:r>
            <a:r>
              <a:rPr lang="el-GR" sz="2400" dirty="0"/>
              <a:t>2=</a:t>
            </a:r>
            <a:r>
              <a:rPr lang="en-US" sz="2400" dirty="0"/>
              <a:t>SUM</a:t>
            </a:r>
            <a:r>
              <a:rPr lang="el-GR" sz="2400" dirty="0"/>
              <a:t>2+</a:t>
            </a:r>
            <a:r>
              <a:rPr lang="en-US" sz="2400" dirty="0"/>
              <a:t>X</a:t>
            </a:r>
            <a:r>
              <a:rPr lang="el-GR" sz="2400" dirty="0"/>
              <a:t> </a:t>
            </a:r>
            <a:endParaRPr lang="el-GR" sz="2400" dirty="0" smtClean="0"/>
          </a:p>
          <a:p>
            <a:r>
              <a:rPr lang="el-GR" sz="2400" dirty="0" smtClean="0"/>
              <a:t>διαφορετικά </a:t>
            </a:r>
            <a:r>
              <a:rPr lang="en-US" sz="2400" dirty="0"/>
              <a:t>SUM</a:t>
            </a:r>
            <a:r>
              <a:rPr lang="el-GR" sz="2400" dirty="0"/>
              <a:t>1=</a:t>
            </a:r>
            <a:r>
              <a:rPr lang="en-US" sz="2400" dirty="0"/>
              <a:t>SUM</a:t>
            </a:r>
            <a:r>
              <a:rPr lang="el-GR" sz="2400" dirty="0"/>
              <a:t>1-</a:t>
            </a:r>
            <a:r>
              <a:rPr lang="en-US" sz="2400" dirty="0"/>
              <a:t>X</a:t>
            </a:r>
            <a:r>
              <a:rPr lang="el-GR" sz="2400" dirty="0"/>
              <a:t> και </a:t>
            </a:r>
            <a:r>
              <a:rPr lang="en-US" sz="2400" dirty="0"/>
              <a:t>SUM</a:t>
            </a:r>
            <a:r>
              <a:rPr lang="el-GR" sz="2400" dirty="0"/>
              <a:t>2=</a:t>
            </a:r>
            <a:r>
              <a:rPr lang="en-US" sz="2400" dirty="0"/>
              <a:t>SUM</a:t>
            </a:r>
            <a:r>
              <a:rPr lang="el-GR" sz="2400" dirty="0"/>
              <a:t>2-</a:t>
            </a:r>
            <a:r>
              <a:rPr lang="en-US" sz="2400" dirty="0" smtClean="0"/>
              <a:t>X</a:t>
            </a:r>
            <a:endParaRPr lang="el-GR" sz="2400" dirty="0" smtClean="0"/>
          </a:p>
          <a:p>
            <a:endParaRPr lang="el-GR" sz="2400" dirty="0"/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if x&gt;=0: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sum1 = sum1 + x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sum2 = sum2 + x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else: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sum1 = sum1 - x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sum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2 =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sum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2 –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x</a:t>
            </a:r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5202752" y="4703"/>
            <a:ext cx="2391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92D050"/>
                </a:solidFill>
              </a:rPr>
              <a:t>H </a:t>
            </a:r>
            <a:r>
              <a:rPr lang="el-GR" sz="2000" b="1" dirty="0">
                <a:solidFill>
                  <a:srgbClr val="92D050"/>
                </a:solidFill>
              </a:rPr>
              <a:t>εντολή</a:t>
            </a:r>
            <a:r>
              <a:rPr lang="en-US" sz="2000" b="1" dirty="0">
                <a:solidFill>
                  <a:srgbClr val="92D050"/>
                </a:solidFill>
              </a:rPr>
              <a:t> if…else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92D050"/>
                </a:solidFill>
              </a:rPr>
              <a:t> </a:t>
            </a:r>
            <a:endParaRPr lang="el-GR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750" y="404813"/>
            <a:ext cx="8064500" cy="597651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539750" y="908720"/>
            <a:ext cx="8135938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l-GR" sz="2000" dirty="0" smtClean="0"/>
              <a:t>Πρόγραμμα </a:t>
            </a:r>
            <a:r>
              <a:rPr lang="el-GR" sz="2000" dirty="0"/>
              <a:t>επιλογής του μεγαλύτερου από δύο </a:t>
            </a:r>
            <a:r>
              <a:rPr lang="el-GR" sz="2000" dirty="0" smtClean="0"/>
              <a:t>αριθμούς.</a:t>
            </a:r>
            <a:endParaRPr lang="el-GR" sz="2000" dirty="0"/>
          </a:p>
          <a:p>
            <a:endParaRPr lang="el-GR" sz="2000" dirty="0" smtClean="0"/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('Δώσε τιμή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'))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Δώσε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τιμή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y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'))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y&lt;=x:    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max=x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   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max=y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('Μεγαλύτερος είναι ο {0:7.2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} ' .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format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max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)) </a:t>
            </a:r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l-GR" sz="2000" dirty="0"/>
          </a:p>
          <a:p>
            <a:endParaRPr lang="el-GR" sz="2000" dirty="0" smtClean="0"/>
          </a:p>
          <a:p>
            <a:r>
              <a:rPr lang="el-GR" sz="2000" dirty="0" smtClean="0"/>
              <a:t>Στο </a:t>
            </a:r>
            <a:r>
              <a:rPr lang="el-GR" sz="2000" dirty="0"/>
              <a:t>πρόγραμμα αυτό θα γίνει μόνο μία σύγκριση (η </a:t>
            </a:r>
            <a:r>
              <a:rPr lang="en-US" sz="2000" dirty="0" smtClean="0"/>
              <a:t>y</a:t>
            </a:r>
            <a:r>
              <a:rPr lang="el-GR" sz="2000" dirty="0" smtClean="0"/>
              <a:t>&lt;=</a:t>
            </a:r>
            <a:r>
              <a:rPr lang="en-US" sz="2000" dirty="0" smtClean="0"/>
              <a:t>x</a:t>
            </a:r>
            <a:r>
              <a:rPr lang="el-GR" sz="2000" dirty="0"/>
              <a:t>) και ανάλογα από την τιμή της θα εκτελεστεί μία μόνο από τις εντολές </a:t>
            </a:r>
            <a:r>
              <a:rPr lang="en-US" sz="2000" i="1" dirty="0"/>
              <a:t>max </a:t>
            </a:r>
            <a:r>
              <a:rPr lang="el-GR" sz="2000" i="1" dirty="0"/>
              <a:t>= </a:t>
            </a:r>
            <a:r>
              <a:rPr lang="en-US" sz="2000" i="1" dirty="0"/>
              <a:t>y </a:t>
            </a:r>
            <a:r>
              <a:rPr lang="el-GR" sz="2000" dirty="0"/>
              <a:t>ή</a:t>
            </a:r>
            <a:r>
              <a:rPr lang="el-GR" sz="2000" i="1" dirty="0"/>
              <a:t>  </a:t>
            </a:r>
            <a:r>
              <a:rPr lang="en-US" sz="2000" i="1" dirty="0"/>
              <a:t>max </a:t>
            </a:r>
            <a:r>
              <a:rPr lang="el-GR" sz="2000" i="1" dirty="0"/>
              <a:t>= </a:t>
            </a:r>
            <a:r>
              <a:rPr lang="en-US" sz="2000" i="1" dirty="0"/>
              <a:t>x</a:t>
            </a:r>
            <a:r>
              <a:rPr lang="el-GR" sz="2000" i="1" dirty="0"/>
              <a:t>.</a:t>
            </a:r>
            <a:endParaRPr lang="el-GR" sz="2000" dirty="0"/>
          </a:p>
        </p:txBody>
      </p:sp>
      <p:sp>
        <p:nvSpPr>
          <p:cNvPr id="7" name="Ορθογώνιο 6"/>
          <p:cNvSpPr/>
          <p:nvPr/>
        </p:nvSpPr>
        <p:spPr>
          <a:xfrm>
            <a:off x="5087912" y="31648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92D050"/>
                </a:solidFill>
              </a:rPr>
              <a:t>H </a:t>
            </a:r>
            <a:r>
              <a:rPr lang="el-GR" b="1" dirty="0">
                <a:solidFill>
                  <a:srgbClr val="92D050"/>
                </a:solidFill>
              </a:rPr>
              <a:t>εντολή</a:t>
            </a:r>
            <a:r>
              <a:rPr lang="en-US" b="1" dirty="0">
                <a:solidFill>
                  <a:srgbClr val="92D050"/>
                </a:solidFill>
              </a:rPr>
              <a:t> if…else</a:t>
            </a:r>
            <a:r>
              <a:rPr lang="en-US" b="1" dirty="0"/>
              <a:t> </a:t>
            </a:r>
            <a:r>
              <a:rPr lang="en-US" b="1" dirty="0">
                <a:solidFill>
                  <a:srgbClr val="92D050"/>
                </a:solidFill>
              </a:rPr>
              <a:t> </a:t>
            </a:r>
            <a:endParaRPr lang="el-G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539552" y="404664"/>
            <a:ext cx="8064698" cy="597708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l-GR" sz="20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273" y="496022"/>
            <a:ext cx="8135938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2000" dirty="0"/>
              <a:t>H Python</a:t>
            </a:r>
            <a:r>
              <a:rPr lang="el-GR" sz="2000" dirty="0"/>
              <a:t> διαθέτει μια ειδική μορφή της εντολής </a:t>
            </a:r>
            <a:r>
              <a:rPr lang="en-US" sz="2000" dirty="0"/>
              <a:t>if</a:t>
            </a:r>
            <a:r>
              <a:rPr lang="el-GR" sz="2000" dirty="0"/>
              <a:t>:</a:t>
            </a:r>
          </a:p>
          <a:p>
            <a:pPr algn="ctr"/>
            <a:endParaRPr lang="el-GR" sz="2000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sz="2000" dirty="0" smtClean="0">
                <a:latin typeface="Courier New" pitchFamily="49" charset="0"/>
                <a:cs typeface="Courier New" pitchFamily="49" charset="0"/>
              </a:rPr>
              <a:t>εντολή1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έκφραση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l-GR" sz="2000" dirty="0">
                <a:latin typeface="Courier New" pitchFamily="49" charset="0"/>
                <a:cs typeface="Courier New" pitchFamily="49" charset="0"/>
              </a:rPr>
              <a:t> εντολή2</a:t>
            </a:r>
          </a:p>
          <a:p>
            <a:endParaRPr lang="el-GR" sz="2000" dirty="0" smtClean="0"/>
          </a:p>
          <a:p>
            <a:r>
              <a:rPr lang="el-GR" sz="2000" dirty="0" smtClean="0"/>
              <a:t>Αρχικά </a:t>
            </a:r>
            <a:r>
              <a:rPr lang="el-GR" sz="2000" dirty="0"/>
              <a:t>αποτιμάται η έκφραση και αν αυτή είναι αληθής εκτελείται η εντολή1, διαφορετικά  η εντολή2. </a:t>
            </a:r>
            <a:endParaRPr lang="el-GR" sz="2000" dirty="0" smtClean="0"/>
          </a:p>
          <a:p>
            <a:endParaRPr lang="el-GR" sz="2000" dirty="0" smtClean="0"/>
          </a:p>
          <a:p>
            <a:r>
              <a:rPr lang="el-GR" sz="2000" dirty="0" smtClean="0"/>
              <a:t>Το </a:t>
            </a:r>
            <a:r>
              <a:rPr lang="el-GR" sz="2000" dirty="0"/>
              <a:t>επόμενο παράδειγμα τυπώνει στην οθόνη τον μεγαλύτερο από δύο αριθμούς:</a:t>
            </a:r>
          </a:p>
          <a:p>
            <a:endParaRPr lang="el-GR" sz="2000" dirty="0" smtClean="0"/>
          </a:p>
          <a:p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GB" sz="2000" dirty="0">
                <a:latin typeface="Courier New" pitchFamily="49" charset="0"/>
                <a:cs typeface="Courier New" pitchFamily="49" charset="0"/>
              </a:rPr>
              <a:t>= 7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000" dirty="0">
                <a:latin typeface="Courier New" pitchFamily="49" charset="0"/>
                <a:cs typeface="Courier New" pitchFamily="49" charset="0"/>
              </a:rPr>
              <a:t>b = 13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000" dirty="0">
                <a:latin typeface="Courier New" pitchFamily="49" charset="0"/>
                <a:cs typeface="Courier New" pitchFamily="49" charset="0"/>
              </a:rPr>
              <a:t>max = a if a &gt; b else b</a:t>
            </a:r>
            <a:endParaRPr lang="el-GR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000" dirty="0">
                <a:latin typeface="Courier New" pitchFamily="49" charset="0"/>
                <a:cs typeface="Courier New" pitchFamily="49" charset="0"/>
              </a:rPr>
              <a:t>print ('%d is greater ' % max</a:t>
            </a:r>
            <a:r>
              <a:rPr lang="en-GB" sz="2000" dirty="0" smtClean="0"/>
              <a:t>)</a:t>
            </a:r>
            <a:endParaRPr lang="el-GR" sz="2000" dirty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4675242" y="-57923"/>
            <a:ext cx="34971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92D050"/>
                </a:solidFill>
              </a:rPr>
              <a:t>H </a:t>
            </a:r>
            <a:r>
              <a:rPr lang="el-GR" sz="2000" b="1" dirty="0">
                <a:solidFill>
                  <a:srgbClr val="92D050"/>
                </a:solidFill>
              </a:rPr>
              <a:t>εντολή</a:t>
            </a:r>
            <a:r>
              <a:rPr lang="en-US" sz="2000" b="1" dirty="0">
                <a:solidFill>
                  <a:srgbClr val="92D050"/>
                </a:solidFill>
              </a:rPr>
              <a:t> if…else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92D050"/>
                </a:solidFill>
              </a:rPr>
              <a:t> </a:t>
            </a:r>
            <a:endParaRPr lang="el-GR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5284</TotalTime>
  <Words>1266</Words>
  <Application>Microsoft Office PowerPoint</Application>
  <PresentationFormat>Προβολή στην οθόνη (4:3)</PresentationFormat>
  <Paragraphs>206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Verdana</vt:lpstr>
      <vt:lpstr>Wingdings 2</vt:lpstr>
      <vt:lpstr>Austin</vt:lpstr>
      <vt:lpstr>ΓΛΩΣΣΑ ΠΡΟΓΡΑΜΜΑΤΙΣΜΟΥ ΡYTHON  ΔΟΜΕΣ ΕΛΕΓΧΟΥ ΡΟΗΣ ΠΡΟΓΡΑΜΜΑΤΟΣ (ΕΠΙΛΟΓΗΣ)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Ιάκωβος</dc:creator>
  <cp:lastModifiedBy>spanetsos</cp:lastModifiedBy>
  <cp:revision>218</cp:revision>
  <dcterms:created xsi:type="dcterms:W3CDTF">2011-12-29T07:56:36Z</dcterms:created>
  <dcterms:modified xsi:type="dcterms:W3CDTF">2020-04-06T06:06:01Z</dcterms:modified>
</cp:coreProperties>
</file>