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71" r:id="rId11"/>
    <p:sldId id="265" r:id="rId12"/>
    <p:sldId id="268" r:id="rId13"/>
    <p:sldId id="267" r:id="rId14"/>
    <p:sldId id="266" r:id="rId15"/>
    <p:sldId id="269" r:id="rId16"/>
    <p:sldId id="270" r:id="rId17"/>
    <p:sldId id="272" r:id="rId18"/>
    <p:sldId id="273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5" autoAdjust="0"/>
    <p:restoredTop sz="94660"/>
  </p:normalViewPr>
  <p:slideViewPr>
    <p:cSldViewPr>
      <p:cViewPr varScale="1">
        <p:scale>
          <a:sx n="92" d="100"/>
          <a:sy n="92" d="100"/>
        </p:scale>
        <p:origin x="113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B403A-5594-4C76-82FF-F7E7E62170B4}" type="datetimeFigureOut">
              <a:rPr lang="el-GR" smtClean="0"/>
              <a:t>26/12/2020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1BD18-1052-4D48-A957-5F6981D70B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4929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1BD18-1052-4D48-A957-5F6981D70B22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1392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8608F-D897-474B-BAE1-280C126CC8F5}" type="datetimeFigureOut">
              <a:rPr lang="el-GR" smtClean="0"/>
              <a:t>26/12/2020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65CDD-295D-49D0-8B5D-6BA3453413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3359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8608F-D897-474B-BAE1-280C126CC8F5}" type="datetimeFigureOut">
              <a:rPr lang="el-GR" smtClean="0"/>
              <a:t>26/12/2020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65CDD-295D-49D0-8B5D-6BA3453413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1753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8608F-D897-474B-BAE1-280C126CC8F5}" type="datetimeFigureOut">
              <a:rPr lang="el-GR" smtClean="0"/>
              <a:t>26/12/2020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65CDD-295D-49D0-8B5D-6BA3453413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7527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8608F-D897-474B-BAE1-280C126CC8F5}" type="datetimeFigureOut">
              <a:rPr lang="el-GR" smtClean="0"/>
              <a:t>26/12/2020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65CDD-295D-49D0-8B5D-6BA3453413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9820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8608F-D897-474B-BAE1-280C126CC8F5}" type="datetimeFigureOut">
              <a:rPr lang="el-GR" smtClean="0"/>
              <a:t>26/12/2020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65CDD-295D-49D0-8B5D-6BA3453413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6811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8608F-D897-474B-BAE1-280C126CC8F5}" type="datetimeFigureOut">
              <a:rPr lang="el-GR" smtClean="0"/>
              <a:t>26/12/2020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65CDD-295D-49D0-8B5D-6BA3453413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6133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8608F-D897-474B-BAE1-280C126CC8F5}" type="datetimeFigureOut">
              <a:rPr lang="el-GR" smtClean="0"/>
              <a:t>26/12/2020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65CDD-295D-49D0-8B5D-6BA3453413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8747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8608F-D897-474B-BAE1-280C126CC8F5}" type="datetimeFigureOut">
              <a:rPr lang="el-GR" smtClean="0"/>
              <a:t>26/12/2020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65CDD-295D-49D0-8B5D-6BA3453413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6538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8608F-D897-474B-BAE1-280C126CC8F5}" type="datetimeFigureOut">
              <a:rPr lang="el-GR" smtClean="0"/>
              <a:t>26/12/2020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65CDD-295D-49D0-8B5D-6BA3453413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2631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8608F-D897-474B-BAE1-280C126CC8F5}" type="datetimeFigureOut">
              <a:rPr lang="el-GR" smtClean="0"/>
              <a:t>26/12/2020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65CDD-295D-49D0-8B5D-6BA3453413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7020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8608F-D897-474B-BAE1-280C126CC8F5}" type="datetimeFigureOut">
              <a:rPr lang="el-GR" smtClean="0"/>
              <a:t>26/12/2020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65CDD-295D-49D0-8B5D-6BA3453413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4649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8608F-D897-474B-BAE1-280C126CC8F5}" type="datetimeFigureOut">
              <a:rPr lang="el-GR" smtClean="0"/>
              <a:t>26/12/2020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65CDD-295D-49D0-8B5D-6BA3453413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2370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1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0.png"/><Relationship Id="rId11" Type="http://schemas.openxmlformats.org/officeDocument/2006/relationships/image" Target="../media/image44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19" Type="http://schemas.openxmlformats.org/officeDocument/2006/relationships/image" Target="../media/image52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7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41.png"/><Relationship Id="rId5" Type="http://schemas.openxmlformats.org/officeDocument/2006/relationships/image" Target="../media/image36.png"/><Relationship Id="rId10" Type="http://schemas.openxmlformats.org/officeDocument/2006/relationships/image" Target="../media/image40.pn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86767"/>
            <a:ext cx="7772400" cy="1470025"/>
          </a:xfrm>
        </p:spPr>
        <p:txBody>
          <a:bodyPr>
            <a:normAutofit/>
          </a:bodyPr>
          <a:lstStyle/>
          <a:p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ΠΑΡΑΜΟΡΦΩΣΕΙΣ – ΕΛΑΣΤΙΚΟΤΗΤΑ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1844824"/>
            <a:ext cx="6400800" cy="4248472"/>
          </a:xfrm>
        </p:spPr>
        <p:txBody>
          <a:bodyPr/>
          <a:lstStyle/>
          <a:p>
            <a:r>
              <a:rPr lang="el-G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Παραμόρφωση Εφελκυσμού</a:t>
            </a:r>
          </a:p>
          <a:p>
            <a:endParaRPr lang="el-G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Ισοτροπική Παραμόρφωση Όγκου</a:t>
            </a:r>
          </a:p>
          <a:p>
            <a:endParaRPr lang="el-G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Διατμητική</a:t>
            </a:r>
            <a:r>
              <a:rPr lang="el-G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Παραμόρφωση</a:t>
            </a:r>
          </a:p>
          <a:p>
            <a:endParaRPr lang="el-G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Παραμόρφωση Κάμψης</a:t>
            </a:r>
          </a:p>
          <a:p>
            <a:endParaRPr lang="el-G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5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08000" cy="576000"/>
          </a:xfrm>
        </p:spPr>
        <p:txBody>
          <a:bodyPr>
            <a:noAutofit/>
          </a:bodyPr>
          <a:lstStyle/>
          <a:p>
            <a:r>
              <a:rPr lang="el-GR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Διατμητική</a:t>
            </a:r>
            <a:r>
              <a:rPr lang="el-GR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Παραμόρφωση</a:t>
            </a:r>
            <a:endParaRPr lang="el-GR" sz="3600" dirty="0"/>
          </a:p>
        </p:txBody>
      </p:sp>
      <p:grpSp>
        <p:nvGrpSpPr>
          <p:cNvPr id="20" name="Ομάδα 19"/>
          <p:cNvGrpSpPr/>
          <p:nvPr/>
        </p:nvGrpSpPr>
        <p:grpSpPr>
          <a:xfrm>
            <a:off x="2843808" y="2546447"/>
            <a:ext cx="3670126" cy="666529"/>
            <a:chOff x="3203848" y="2519789"/>
            <a:chExt cx="3670126" cy="666529"/>
          </a:xfrm>
        </p:grpSpPr>
        <p:sp>
          <p:nvSpPr>
            <p:cNvPr id="21" name="Τίτλος 1"/>
            <p:cNvSpPr txBox="1">
              <a:spLocks/>
            </p:cNvSpPr>
            <p:nvPr/>
          </p:nvSpPr>
          <p:spPr>
            <a:xfrm>
              <a:off x="3203848" y="2564904"/>
              <a:ext cx="2592288" cy="576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l-GR" sz="2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Διατμητική</a:t>
              </a:r>
              <a:r>
                <a:rPr lang="el-GR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Τάση:</a:t>
              </a:r>
              <a:endParaRPr lang="el-GR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5768928" y="2519789"/>
                  <a:ext cx="1105046" cy="6665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000" b="1" i="1" smtClean="0">
                                <a:latin typeface="Cambria Math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/>
                              </a:rPr>
                              <m:t>𝒔</m:t>
                            </m:r>
                          </m:sub>
                        </m:sSub>
                        <m:r>
                          <a:rPr lang="el-GR" sz="2000" b="1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l-GR" sz="20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l-GR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el-GR" sz="2000" b="1" i="1" smtClean="0">
                                    <a:latin typeface="Cambria Math"/>
                                    <a:ea typeface="Cambria Math"/>
                                  </a:rPr>
                                  <m:t>∥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000" b="1" i="1" smtClean="0">
                                <a:latin typeface="Cambria Math"/>
                              </a:rPr>
                              <m:t>𝑨</m:t>
                            </m:r>
                          </m:den>
                        </m:f>
                      </m:oMath>
                    </m:oMathPara>
                  </a14:m>
                  <a:endParaRPr lang="el-GR" sz="2000" b="1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8928" y="2519789"/>
                  <a:ext cx="1105046" cy="66652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Ομάδα 26"/>
          <p:cNvGrpSpPr/>
          <p:nvPr/>
        </p:nvGrpSpPr>
        <p:grpSpPr>
          <a:xfrm>
            <a:off x="1619672" y="3398388"/>
            <a:ext cx="4898618" cy="678684"/>
            <a:chOff x="2123728" y="3363929"/>
            <a:chExt cx="4898618" cy="678684"/>
          </a:xfrm>
        </p:grpSpPr>
        <p:sp>
          <p:nvSpPr>
            <p:cNvPr id="28" name="Τίτλος 1"/>
            <p:cNvSpPr txBox="1">
              <a:spLocks/>
            </p:cNvSpPr>
            <p:nvPr/>
          </p:nvSpPr>
          <p:spPr>
            <a:xfrm>
              <a:off x="2123728" y="3466613"/>
              <a:ext cx="2448272" cy="576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l-GR" sz="2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Διατμητική</a:t>
              </a:r>
              <a:r>
                <a:rPr lang="el-GR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Παραμόρφωση:</a:t>
              </a:r>
              <a:endParaRPr lang="el-GR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4283968" y="3363929"/>
                  <a:ext cx="2738378" cy="66967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000" b="1" i="1" smtClean="0">
                                <a:latin typeface="Cambria Math"/>
                              </a:rPr>
                              <m:t>𝜺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/>
                              </a:rPr>
                              <m:t>𝒔</m:t>
                            </m:r>
                          </m:sub>
                        </m:sSub>
                        <m:r>
                          <a:rPr lang="el-GR" sz="2000" b="1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l-GR" sz="20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sz="2000" b="1" i="0" smtClean="0">
                                <a:latin typeface="Cambria Math"/>
                              </a:rPr>
                              <m:t>𝚫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/>
                              </a:rPr>
                              <m:t>𝒉</m:t>
                            </m:r>
                          </m:den>
                        </m:f>
                        <m:r>
                          <a:rPr lang="el-GR" sz="20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l-GR" sz="20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𝒉</m:t>
                            </m:r>
                          </m:den>
                        </m:f>
                        <m:r>
                          <a:rPr lang="el-GR" sz="2000" b="1" i="0" smtClean="0">
                            <a:latin typeface="Cambria Math" panose="02040503050406030204" pitchFamily="18" charset="0"/>
                          </a:rPr>
                          <m:t>𝚫</m:t>
                        </m:r>
                        <m:r>
                          <a:rPr lang="el-GR" sz="2000" b="1" i="1" smtClean="0">
                            <a:latin typeface="Cambria Math" panose="02040503050406030204" pitchFamily="18" charset="0"/>
                          </a:rPr>
                          <m:t>𝝋</m:t>
                        </m:r>
                        <m:r>
                          <a:rPr lang="el-GR" sz="2000" b="1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𝒓𝒂𝒅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l-GR" sz="2000" b="1" i="1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3968" y="3363929"/>
                  <a:ext cx="2738378" cy="66967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Ομάδα 43"/>
          <p:cNvGrpSpPr/>
          <p:nvPr/>
        </p:nvGrpSpPr>
        <p:grpSpPr>
          <a:xfrm>
            <a:off x="3203848" y="836712"/>
            <a:ext cx="5773535" cy="566437"/>
            <a:chOff x="3203848" y="836712"/>
            <a:chExt cx="5773535" cy="566437"/>
          </a:xfrm>
        </p:grpSpPr>
        <p:sp>
          <p:nvSpPr>
            <p:cNvPr id="16" name="TextBox 15"/>
            <p:cNvSpPr txBox="1"/>
            <p:nvPr/>
          </p:nvSpPr>
          <p:spPr>
            <a:xfrm>
              <a:off x="3203848" y="864443"/>
              <a:ext cx="21451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Μέτρο διάτμησης</a:t>
              </a:r>
              <a:endParaRPr lang="el-G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5292080" y="836712"/>
                  <a:ext cx="3685303" cy="5664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≡</m:t>
                        </m:r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𝚫𝛊𝛂𝛕𝛍𝛈𝛕𝛊𝛋𝛈</m:t>
                            </m:r>
                            <m:r>
                              <a:rPr lang="el-GR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l-GR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𝚻𝛂𝛔𝛈</m:t>
                            </m:r>
                          </m:num>
                          <m:den>
                            <m:r>
                              <a:rPr lang="el-GR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𝚫𝛊𝛂𝛕𝛍𝛈𝛕𝛊𝛋𝛈</m:t>
                            </m:r>
                            <m:r>
                              <a:rPr lang="el-GR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l-GR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𝚷𝛂𝛒𝛂𝛍</m:t>
                            </m:r>
                            <m:r>
                              <m:rPr>
                                <m:sty m:val="p"/>
                              </m:rPr>
                              <a:rPr lang="el-GR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ό</m:t>
                            </m:r>
                            <m:r>
                              <a:rPr lang="el-GR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𝛒𝛗𝛚𝛔𝛈</m:t>
                            </m:r>
                          </m:den>
                        </m:f>
                      </m:oMath>
                    </m:oMathPara>
                  </a14:m>
                  <a:endParaRPr lang="el-GR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2080" y="836712"/>
                  <a:ext cx="3685303" cy="566437"/>
                </a:xfrm>
                <a:prstGeom prst="rect">
                  <a:avLst/>
                </a:prstGeom>
                <a:blipFill>
                  <a:blip r:embed="rId9"/>
                  <a:stretch>
                    <a:fillRect r="-165" b="-860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Ομάδα 30"/>
          <p:cNvGrpSpPr/>
          <p:nvPr/>
        </p:nvGrpSpPr>
        <p:grpSpPr>
          <a:xfrm>
            <a:off x="3350014" y="1772816"/>
            <a:ext cx="3100606" cy="673646"/>
            <a:chOff x="3350014" y="3491346"/>
            <a:chExt cx="3100606" cy="673646"/>
          </a:xfrm>
        </p:grpSpPr>
        <p:sp>
          <p:nvSpPr>
            <p:cNvPr id="32" name="TextBox 31"/>
            <p:cNvSpPr txBox="1"/>
            <p:nvPr/>
          </p:nvSpPr>
          <p:spPr>
            <a:xfrm>
              <a:off x="3350014" y="3566986"/>
              <a:ext cx="22300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Μέτρο διάτμησης</a:t>
              </a:r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l-G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Ορθογώνιο 32"/>
                <p:cNvSpPr/>
                <p:nvPr/>
              </p:nvSpPr>
              <p:spPr>
                <a:xfrm>
                  <a:off x="5460413" y="3491346"/>
                  <a:ext cx="990207" cy="67364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  <m:r>
                          <a:rPr lang="en-US" sz="2000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l-GR" sz="2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2000" b="1" i="1" smtClean="0">
                                    <a:latin typeface="Cambria Math" panose="02040503050406030204" pitchFamily="18" charset="0"/>
                                  </a:rPr>
                                  <m:t>𝝈</m:t>
                                </m:r>
                              </m:e>
                              <m:sub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𝒔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l-GR" sz="2000" b="1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2000" b="1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𝜺</m:t>
                                </m:r>
                              </m:e>
                              <m:sub>
                                <m:r>
                                  <a:rPr lang="en-US" sz="2000" b="1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𝒔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l-GR" b="1" dirty="0">
                    <a:effectLst/>
                  </a:endParaRPr>
                </a:p>
              </p:txBody>
            </p:sp>
          </mc:Choice>
          <mc:Fallback xmlns="">
            <p:sp>
              <p:nvSpPr>
                <p:cNvPr id="33" name="Ορθογώνιο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0413" y="3491346"/>
                  <a:ext cx="990207" cy="673646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4" name="Εικόνα 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649" y="736302"/>
            <a:ext cx="1828800" cy="2505075"/>
          </a:xfrm>
          <a:prstGeom prst="rect">
            <a:avLst/>
          </a:prstGeom>
        </p:spPr>
      </p:pic>
      <p:grpSp>
        <p:nvGrpSpPr>
          <p:cNvPr id="45" name="Ομάδα 44"/>
          <p:cNvGrpSpPr/>
          <p:nvPr/>
        </p:nvGrpSpPr>
        <p:grpSpPr>
          <a:xfrm>
            <a:off x="6535898" y="1834168"/>
            <a:ext cx="2546960" cy="2026880"/>
            <a:chOff x="6535898" y="1834168"/>
            <a:chExt cx="2546960" cy="2026880"/>
          </a:xfrm>
        </p:grpSpPr>
        <p:grpSp>
          <p:nvGrpSpPr>
            <p:cNvPr id="23" name="Ομάδα 22"/>
            <p:cNvGrpSpPr/>
            <p:nvPr/>
          </p:nvGrpSpPr>
          <p:grpSpPr>
            <a:xfrm>
              <a:off x="6535898" y="1834168"/>
              <a:ext cx="684558" cy="2026880"/>
              <a:chOff x="7055754" y="2663805"/>
              <a:chExt cx="684558" cy="1378808"/>
            </a:xfrm>
          </p:grpSpPr>
          <p:sp>
            <p:nvSpPr>
              <p:cNvPr id="24" name="Δεξιό άγκιστρο 11"/>
              <p:cNvSpPr/>
              <p:nvPr/>
            </p:nvSpPr>
            <p:spPr>
              <a:xfrm>
                <a:off x="7055754" y="2663805"/>
                <a:ext cx="396566" cy="1378808"/>
              </a:xfrm>
              <a:prstGeom prst="rightBrace">
                <a:avLst>
                  <a:gd name="adj1" fmla="val 37826"/>
                  <a:gd name="adj2" fmla="val 50000"/>
                </a:avLst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 sz="2000"/>
              </a:p>
            </p:txBody>
          </p:sp>
          <p:cxnSp>
            <p:nvCxnSpPr>
              <p:cNvPr id="25" name="Ευθύγραμμο βέλος σύνδεσης 24"/>
              <p:cNvCxnSpPr/>
              <p:nvPr/>
            </p:nvCxnSpPr>
            <p:spPr>
              <a:xfrm rot="16200000">
                <a:off x="7560312" y="3169793"/>
                <a:ext cx="0" cy="360000"/>
              </a:xfrm>
              <a:prstGeom prst="straightConnector1">
                <a:avLst/>
              </a:prstGeom>
              <a:ln w="3810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Ορθογώνιο 34"/>
                <p:cNvSpPr/>
                <p:nvPr/>
              </p:nvSpPr>
              <p:spPr>
                <a:xfrm>
                  <a:off x="7275953" y="2302523"/>
                  <a:ext cx="1806905" cy="109017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l-GR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>
                                        <a:latin typeface="Cambria Math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el-GR" sz="2000" b="1" i="1">
                                        <a:latin typeface="Cambria Math"/>
                                        <a:ea typeface="Cambria Math"/>
                                      </a:rPr>
                                      <m:t>∥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𝑨</m:t>
                                </m:r>
                              </m:den>
                            </m:f>
                          </m:num>
                          <m:den>
                            <m:f>
                              <m:f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𝒓</m:t>
                                </m:r>
                              </m:num>
                              <m:den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𝒉</m:t>
                                </m:r>
                              </m:den>
                            </m:f>
                            <m:r>
                              <a:rPr lang="el-GR" sz="2000" b="1" i="0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𝚫</m:t>
                            </m:r>
                            <m:r>
                              <a:rPr lang="el-GR" sz="2000" b="1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𝝋</m:t>
                            </m:r>
                          </m:den>
                        </m:f>
                        <m:r>
                          <a:rPr lang="el-GR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⇒</m:t>
                        </m:r>
                      </m:oMath>
                    </m:oMathPara>
                  </a14:m>
                  <a:endParaRPr lang="el-GR" sz="2000" dirty="0"/>
                </a:p>
              </p:txBody>
            </p:sp>
          </mc:Choice>
          <mc:Fallback xmlns="">
            <p:sp>
              <p:nvSpPr>
                <p:cNvPr id="35" name="Ορθογώνιο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5953" y="2302523"/>
                  <a:ext cx="1806905" cy="109017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Ορθογώνιο 35"/>
              <p:cNvSpPr/>
              <p:nvPr/>
            </p:nvSpPr>
            <p:spPr>
              <a:xfrm>
                <a:off x="4067944" y="4320260"/>
                <a:ext cx="2222595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l-GR" sz="2000" b="1" i="1">
                                  <a:latin typeface="Cambria Math"/>
                                  <a:ea typeface="Cambria Math"/>
                                </a:rPr>
                                <m:t>∥</m:t>
                              </m:r>
                            </m:sub>
                          </m:sSub>
                        </m:num>
                        <m:den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den>
                      </m:f>
                      <m:r>
                        <a:rPr lang="el-GR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𝑺</m:t>
                      </m:r>
                      <m:f>
                        <m:f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/>
                            </a:rPr>
                            <m:t>𝒓</m:t>
                          </m:r>
                        </m:num>
                        <m:den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/>
                            </a:rPr>
                            <m:t>𝒉</m:t>
                          </m:r>
                        </m:den>
                      </m:f>
                      <m:r>
                        <a:rPr lang="el-GR" sz="2000" b="1">
                          <a:latin typeface="Cambria Math" panose="02040503050406030204" pitchFamily="18" charset="0"/>
                          <a:ea typeface="Cambria Math"/>
                        </a:rPr>
                        <m:t>𝚫</m:t>
                      </m:r>
                      <m:r>
                        <a:rPr lang="el-GR" sz="2000" b="1" i="1">
                          <a:latin typeface="Cambria Math" panose="02040503050406030204" pitchFamily="18" charset="0"/>
                          <a:ea typeface="Cambria Math"/>
                        </a:rPr>
                        <m:t>𝝋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/>
                        </a:rPr>
                        <m:t>  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   </m:t>
                      </m:r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36" name="Ορθογώνιο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4320260"/>
                <a:ext cx="2222595" cy="66851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Ορθογώνιο 36"/>
              <p:cNvSpPr/>
              <p:nvPr/>
            </p:nvSpPr>
            <p:spPr>
              <a:xfrm>
                <a:off x="6084168" y="4303487"/>
                <a:ext cx="2318392" cy="6694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l-GR" sz="2000" b="1" i="1">
                              <a:latin typeface="Cambria Math"/>
                              <a:ea typeface="Cambria Math"/>
                            </a:rPr>
                            <m:t>∥</m:t>
                          </m:r>
                        </m:sub>
                      </m:sSub>
                      <m:r>
                        <a:rPr lang="el-GR" sz="2000" b="1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𝑺</m:t>
                      </m:r>
                      <m:f>
                        <m:f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/>
                            </a:rPr>
                            <m:t>𝒓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𝑨</m:t>
                          </m:r>
                        </m:num>
                        <m:den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/>
                            </a:rPr>
                            <m:t>𝒉</m:t>
                          </m:r>
                        </m:den>
                      </m:f>
                      <m:r>
                        <a:rPr lang="el-GR" sz="2000" b="1">
                          <a:latin typeface="Cambria Math" panose="02040503050406030204" pitchFamily="18" charset="0"/>
                          <a:ea typeface="Cambria Math"/>
                        </a:rPr>
                        <m:t>𝚫</m:t>
                      </m:r>
                      <m:r>
                        <a:rPr lang="el-GR" sz="2000" b="1" i="1">
                          <a:latin typeface="Cambria Math" panose="02040503050406030204" pitchFamily="18" charset="0"/>
                          <a:ea typeface="Cambria Math"/>
                        </a:rPr>
                        <m:t>𝝋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/>
                        </a:rPr>
                        <m:t>   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37" name="Ορθογώνιο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4303487"/>
                <a:ext cx="2318392" cy="66941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Ορθογώνιο 37"/>
              <p:cNvSpPr/>
              <p:nvPr/>
            </p:nvSpPr>
            <p:spPr>
              <a:xfrm>
                <a:off x="815403" y="5199085"/>
                <a:ext cx="2340577" cy="6726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l-GR" b="1" i="1">
                              <a:latin typeface="Cambria Math"/>
                              <a:ea typeface="Cambria Math"/>
                            </a:rPr>
                            <m:t>∥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  <a:ea typeface="Cambria Math"/>
                        </a:rPr>
                        <m:t>𝒓</m:t>
                      </m:r>
                      <m:r>
                        <a:rPr lang="el-GR" b="1" i="1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𝑺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 panose="02040503050406030204" pitchFamily="18" charset="0"/>
                              <a:ea typeface="Cambria Math"/>
                            </a:rPr>
                            <m:t>𝑨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  <a:ea typeface="Cambria Math"/>
                            </a:rPr>
                            <m:t>𝒉</m:t>
                          </m:r>
                        </m:den>
                      </m:f>
                      <m:r>
                        <a:rPr lang="el-GR" b="1">
                          <a:latin typeface="Cambria Math" panose="02040503050406030204" pitchFamily="18" charset="0"/>
                          <a:ea typeface="Cambria Math"/>
                        </a:rPr>
                        <m:t>𝚫</m:t>
                      </m:r>
                      <m:r>
                        <a:rPr lang="el-GR" b="1" i="1">
                          <a:latin typeface="Cambria Math" panose="02040503050406030204" pitchFamily="18" charset="0"/>
                          <a:ea typeface="Cambria Math"/>
                        </a:rPr>
                        <m:t>𝝋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/>
                        </a:rPr>
                        <m:t>    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8" name="Ορθογώνιο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403" y="5199085"/>
                <a:ext cx="2340577" cy="6726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Ορθογώνιο 38"/>
              <p:cNvSpPr/>
              <p:nvPr/>
            </p:nvSpPr>
            <p:spPr>
              <a:xfrm>
                <a:off x="3008410" y="5205415"/>
                <a:ext cx="2444772" cy="6551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l-GR" b="1" i="1">
                              <a:latin typeface="Cambria Math"/>
                              <a:ea typeface="Cambria Math"/>
                            </a:rPr>
                            <m:t>∥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  <a:ea typeface="Cambria Math"/>
                        </a:rPr>
                        <m:t>𝒓</m:t>
                      </m:r>
                      <m:r>
                        <a:rPr lang="el-GR" b="1" i="1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𝑺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l-GR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𝝅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 panose="02040503050406030204" pitchFamily="18" charset="0"/>
                              <a:ea typeface="Cambria Math"/>
                            </a:rPr>
                            <m:t>𝑨</m:t>
                          </m:r>
                        </m:num>
                        <m:den>
                          <m:r>
                            <a:rPr lang="el-GR" b="1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𝝅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/>
                            </a:rPr>
                            <m:t>𝒉</m:t>
                          </m:r>
                        </m:den>
                      </m:f>
                      <m:r>
                        <a:rPr lang="el-GR" b="1">
                          <a:latin typeface="Cambria Math" panose="02040503050406030204" pitchFamily="18" charset="0"/>
                          <a:ea typeface="Cambria Math"/>
                        </a:rPr>
                        <m:t>𝚫</m:t>
                      </m:r>
                      <m:r>
                        <a:rPr lang="el-GR" b="1" i="1">
                          <a:latin typeface="Cambria Math" panose="02040503050406030204" pitchFamily="18" charset="0"/>
                          <a:ea typeface="Cambria Math"/>
                        </a:rPr>
                        <m:t>𝝋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/>
                        </a:rPr>
                        <m:t>    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9" name="Ορθογώνιο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410" y="5205415"/>
                <a:ext cx="2444772" cy="65517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Ορθογώνιο 39"/>
              <p:cNvSpPr/>
              <p:nvPr/>
            </p:nvSpPr>
            <p:spPr>
              <a:xfrm>
                <a:off x="5321503" y="5201311"/>
                <a:ext cx="1962397" cy="6551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1" smtClean="0">
                          <a:latin typeface="Cambria Math" panose="02040503050406030204" pitchFamily="18" charset="0"/>
                          <a:ea typeface="Cambria Math"/>
                        </a:rPr>
                        <m:t>𝝉</m:t>
                      </m:r>
                      <m:r>
                        <a:rPr lang="el-GR" b="1" i="1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𝑺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l-GR" b="1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𝝅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/>
                            </a:rPr>
                            <m:t>𝒉</m:t>
                          </m:r>
                        </m:den>
                      </m:f>
                      <m:r>
                        <a:rPr lang="el-GR" b="1">
                          <a:latin typeface="Cambria Math" panose="02040503050406030204" pitchFamily="18" charset="0"/>
                          <a:ea typeface="Cambria Math"/>
                        </a:rPr>
                        <m:t>𝚫</m:t>
                      </m:r>
                      <m:r>
                        <a:rPr lang="el-GR" b="1" i="1">
                          <a:latin typeface="Cambria Math" panose="02040503050406030204" pitchFamily="18" charset="0"/>
                          <a:ea typeface="Cambria Math"/>
                        </a:rPr>
                        <m:t>𝝋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/>
                        </a:rPr>
                        <m:t>   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40" name="Ορθογώνιο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1503" y="5201311"/>
                <a:ext cx="1962397" cy="65517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Ορθογώνιο 40"/>
              <p:cNvSpPr/>
              <p:nvPr/>
            </p:nvSpPr>
            <p:spPr>
              <a:xfrm>
                <a:off x="7251516" y="5311599"/>
                <a:ext cx="1496948" cy="461665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1" i="1" smtClean="0">
                          <a:latin typeface="Cambria Math" panose="02040503050406030204" pitchFamily="18" charset="0"/>
                          <a:ea typeface="Cambria Math"/>
                        </a:rPr>
                        <m:t>𝝉</m:t>
                      </m:r>
                      <m:r>
                        <a:rPr lang="el-GR" sz="2400" b="1" i="1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l-G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𝜿</m:t>
                      </m:r>
                      <m:r>
                        <a:rPr lang="el-G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l-GR" sz="2400" b="1">
                          <a:latin typeface="Cambria Math" panose="02040503050406030204" pitchFamily="18" charset="0"/>
                          <a:ea typeface="Cambria Math"/>
                        </a:rPr>
                        <m:t>𝚫</m:t>
                      </m:r>
                      <m:r>
                        <a:rPr lang="el-GR" sz="2400" b="1" i="1">
                          <a:latin typeface="Cambria Math" panose="02040503050406030204" pitchFamily="18" charset="0"/>
                          <a:ea typeface="Cambria Math"/>
                        </a:rPr>
                        <m:t>𝝋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41" name="Ορθογώνιο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516" y="5311599"/>
                <a:ext cx="1496948" cy="461665"/>
              </a:xfrm>
              <a:prstGeom prst="rect">
                <a:avLst/>
              </a:prstGeom>
              <a:blipFill>
                <a:blip r:embed="rId18"/>
                <a:stretch>
                  <a:fillRect b="-6173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Ομάδα 45"/>
          <p:cNvGrpSpPr/>
          <p:nvPr/>
        </p:nvGrpSpPr>
        <p:grpSpPr>
          <a:xfrm>
            <a:off x="3699175" y="6048010"/>
            <a:ext cx="4833265" cy="655179"/>
            <a:chOff x="3699175" y="6048010"/>
            <a:chExt cx="4833265" cy="6551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Ορθογώνιο 41"/>
                <p:cNvSpPr/>
                <p:nvPr/>
              </p:nvSpPr>
              <p:spPr>
                <a:xfrm>
                  <a:off x="3699175" y="6048010"/>
                  <a:ext cx="1154483" cy="65517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1" i="1" smtClean="0">
                            <a:latin typeface="Cambria Math" panose="02040503050406030204" pitchFamily="18" charset="0"/>
                            <a:ea typeface="Cambria Math"/>
                          </a:rPr>
                          <m:t>𝜿</m:t>
                        </m:r>
                        <m:r>
                          <a:rPr lang="el-GR" b="1" i="1">
                            <a:latin typeface="Cambria Math" panose="02040503050406030204" pitchFamily="18" charset="0"/>
                            <a:ea typeface="Cambria Math"/>
                          </a:rPr>
                          <m:t>=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l-GR" b="1" i="1">
                                <a:latin typeface="Cambria Math" panose="02040503050406030204" pitchFamily="18" charset="0"/>
                                <a:ea typeface="Cambria Math"/>
                              </a:rPr>
                              <m:t>𝝅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/>
                              </a:rPr>
                              <m:t>𝒉</m:t>
                            </m:r>
                          </m:den>
                        </m:f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42" name="Ορθογώνιο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9175" y="6048010"/>
                  <a:ext cx="1154483" cy="655179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TextBox 42"/>
            <p:cNvSpPr txBox="1"/>
            <p:nvPr/>
          </p:nvSpPr>
          <p:spPr>
            <a:xfrm>
              <a:off x="4932040" y="6197242"/>
              <a:ext cx="3600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Σταθερά επαναφοράς στρέψης</a:t>
              </a:r>
              <a:endPara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002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08000" cy="576000"/>
          </a:xfrm>
        </p:spPr>
        <p:txBody>
          <a:bodyPr>
            <a:noAutofit/>
          </a:bodyPr>
          <a:lstStyle/>
          <a:p>
            <a:r>
              <a:rPr lang="el-GR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Παραμόρφωση Κάμψης</a:t>
            </a:r>
            <a:endParaRPr lang="el-GR" sz="3600" dirty="0"/>
          </a:p>
        </p:txBody>
      </p:sp>
      <p:grpSp>
        <p:nvGrpSpPr>
          <p:cNvPr id="6" name="Ομάδα 5"/>
          <p:cNvGrpSpPr/>
          <p:nvPr/>
        </p:nvGrpSpPr>
        <p:grpSpPr>
          <a:xfrm>
            <a:off x="107504" y="1231741"/>
            <a:ext cx="6912768" cy="1981235"/>
            <a:chOff x="107504" y="1231741"/>
            <a:chExt cx="6912768" cy="1981235"/>
          </a:xfrm>
        </p:grpSpPr>
        <p:grpSp>
          <p:nvGrpSpPr>
            <p:cNvPr id="1051" name="Ομάδα 1050"/>
            <p:cNvGrpSpPr/>
            <p:nvPr/>
          </p:nvGrpSpPr>
          <p:grpSpPr>
            <a:xfrm>
              <a:off x="1171590" y="1231741"/>
              <a:ext cx="4817110" cy="372959"/>
              <a:chOff x="2251710" y="1231741"/>
              <a:chExt cx="4817110" cy="372959"/>
            </a:xfrm>
          </p:grpSpPr>
          <p:sp>
            <p:nvSpPr>
              <p:cNvPr id="40" name="Line 40"/>
              <p:cNvSpPr>
                <a:spLocks noChangeShapeType="1"/>
              </p:cNvSpPr>
              <p:nvPr/>
            </p:nvSpPr>
            <p:spPr bwMode="auto">
              <a:xfrm>
                <a:off x="2251710" y="1604700"/>
                <a:ext cx="481711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 type="triangle" w="med" len="lg"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62" name="Text Box 18"/>
              <p:cNvSpPr txBox="1">
                <a:spLocks noChangeArrowheads="1"/>
              </p:cNvSpPr>
              <p:nvPr/>
            </p:nvSpPr>
            <p:spPr bwMode="auto">
              <a:xfrm>
                <a:off x="4611370" y="1231741"/>
                <a:ext cx="424180" cy="3041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l-GR" b="1" i="1" u="none" strike="noStrike" cap="none" normalizeH="0" baseline="0" dirty="0" smtClean="0">
                    <a:ln>
                      <a:noFill/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endParaRPr kumimoji="0" lang="en-US" altLang="el-GR" sz="2400" b="0" i="0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42" name="Ομάδα 1041"/>
            <p:cNvGrpSpPr/>
            <p:nvPr/>
          </p:nvGrpSpPr>
          <p:grpSpPr>
            <a:xfrm>
              <a:off x="107504" y="1678069"/>
              <a:ext cx="6912768" cy="1534907"/>
              <a:chOff x="1187624" y="1678069"/>
              <a:chExt cx="6912768" cy="1534907"/>
            </a:xfrm>
          </p:grpSpPr>
          <p:grpSp>
            <p:nvGrpSpPr>
              <p:cNvPr id="1039" name="Ομάδα 1038"/>
              <p:cNvGrpSpPr/>
              <p:nvPr/>
            </p:nvGrpSpPr>
            <p:grpSpPr>
              <a:xfrm>
                <a:off x="1960880" y="1678069"/>
                <a:ext cx="5386070" cy="1526373"/>
                <a:chOff x="1960880" y="1678069"/>
                <a:chExt cx="5386070" cy="1526373"/>
              </a:xfrm>
            </p:grpSpPr>
            <p:sp>
              <p:nvSpPr>
                <p:cNvPr id="10" name="Freeform 70"/>
                <p:cNvSpPr>
                  <a:spLocks/>
                </p:cNvSpPr>
                <p:nvPr/>
              </p:nvSpPr>
              <p:spPr bwMode="auto">
                <a:xfrm>
                  <a:off x="6771640" y="1681126"/>
                  <a:ext cx="551180" cy="874314"/>
                </a:xfrm>
                <a:custGeom>
                  <a:avLst/>
                  <a:gdLst>
                    <a:gd name="T0" fmla="*/ 360 w 772"/>
                    <a:gd name="T1" fmla="*/ 62 h 1182"/>
                    <a:gd name="T2" fmla="*/ 2 w 772"/>
                    <a:gd name="T3" fmla="*/ 870 h 1182"/>
                    <a:gd name="T4" fmla="*/ 350 w 772"/>
                    <a:gd name="T5" fmla="*/ 1164 h 1182"/>
                    <a:gd name="T6" fmla="*/ 712 w 772"/>
                    <a:gd name="T7" fmla="*/ 979 h 1182"/>
                    <a:gd name="T8" fmla="*/ 712 w 772"/>
                    <a:gd name="T9" fmla="*/ 237 h 1182"/>
                    <a:gd name="T10" fmla="*/ 360 w 772"/>
                    <a:gd name="T11" fmla="*/ 62 h 1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72" h="1182">
                      <a:moveTo>
                        <a:pt x="360" y="62"/>
                      </a:moveTo>
                      <a:cubicBezTo>
                        <a:pt x="242" y="168"/>
                        <a:pt x="4" y="686"/>
                        <a:pt x="2" y="870"/>
                      </a:cubicBezTo>
                      <a:cubicBezTo>
                        <a:pt x="0" y="1054"/>
                        <a:pt x="232" y="1146"/>
                        <a:pt x="350" y="1164"/>
                      </a:cubicBezTo>
                      <a:cubicBezTo>
                        <a:pt x="468" y="1182"/>
                        <a:pt x="651" y="1133"/>
                        <a:pt x="712" y="979"/>
                      </a:cubicBezTo>
                      <a:cubicBezTo>
                        <a:pt x="772" y="824"/>
                        <a:pt x="770" y="389"/>
                        <a:pt x="712" y="237"/>
                      </a:cubicBezTo>
                      <a:cubicBezTo>
                        <a:pt x="653" y="84"/>
                        <a:pt x="481" y="0"/>
                        <a:pt x="360" y="62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38100">
                  <a:solidFill>
                    <a:schemeClr val="accent2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19" name="Line 61"/>
                <p:cNvSpPr>
                  <a:spLocks noChangeShapeType="1"/>
                </p:cNvSpPr>
                <p:nvPr/>
              </p:nvSpPr>
              <p:spPr bwMode="auto">
                <a:xfrm>
                  <a:off x="2252123" y="1710168"/>
                  <a:ext cx="4817110" cy="0"/>
                </a:xfrm>
                <a:prstGeom prst="line">
                  <a:avLst/>
                </a:prstGeom>
                <a:noFill/>
                <a:ln w="38100">
                  <a:solidFill>
                    <a:schemeClr val="accent2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32" name="AutoShape 48"/>
                <p:cNvSpPr>
                  <a:spLocks noChangeArrowheads="1"/>
                </p:cNvSpPr>
                <p:nvPr/>
              </p:nvSpPr>
              <p:spPr bwMode="auto">
                <a:xfrm>
                  <a:off x="2123440" y="2592442"/>
                  <a:ext cx="229870" cy="6120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00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33" name="AutoShape 47"/>
                <p:cNvSpPr>
                  <a:spLocks noChangeArrowheads="1"/>
                </p:cNvSpPr>
                <p:nvPr/>
              </p:nvSpPr>
              <p:spPr bwMode="auto">
                <a:xfrm>
                  <a:off x="6936740" y="2566140"/>
                  <a:ext cx="229870" cy="6120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00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58" name="Freeform 22"/>
                <p:cNvSpPr>
                  <a:spLocks/>
                </p:cNvSpPr>
                <p:nvPr/>
              </p:nvSpPr>
              <p:spPr bwMode="auto">
                <a:xfrm>
                  <a:off x="1960880" y="1678069"/>
                  <a:ext cx="328930" cy="892656"/>
                </a:xfrm>
                <a:custGeom>
                  <a:avLst/>
                  <a:gdLst>
                    <a:gd name="T0" fmla="*/ 327 w 327"/>
                    <a:gd name="T1" fmla="*/ 35 h 754"/>
                    <a:gd name="T2" fmla="*/ 287 w 327"/>
                    <a:gd name="T3" fmla="*/ 34 h 754"/>
                    <a:gd name="T4" fmla="*/ 139 w 327"/>
                    <a:gd name="T5" fmla="*/ 236 h 754"/>
                    <a:gd name="T6" fmla="*/ 1 w 327"/>
                    <a:gd name="T7" fmla="*/ 573 h 754"/>
                    <a:gd name="T8" fmla="*/ 148 w 327"/>
                    <a:gd name="T9" fmla="*/ 705 h 754"/>
                    <a:gd name="T10" fmla="*/ 284 w 327"/>
                    <a:gd name="T11" fmla="*/ 754 h 7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7" h="754">
                      <a:moveTo>
                        <a:pt x="327" y="35"/>
                      </a:moveTo>
                      <a:cubicBezTo>
                        <a:pt x="319" y="35"/>
                        <a:pt x="319" y="0"/>
                        <a:pt x="287" y="34"/>
                      </a:cubicBezTo>
                      <a:cubicBezTo>
                        <a:pt x="255" y="68"/>
                        <a:pt x="185" y="146"/>
                        <a:pt x="139" y="236"/>
                      </a:cubicBezTo>
                      <a:cubicBezTo>
                        <a:pt x="91" y="326"/>
                        <a:pt x="0" y="495"/>
                        <a:pt x="1" y="573"/>
                      </a:cubicBezTo>
                      <a:cubicBezTo>
                        <a:pt x="2" y="651"/>
                        <a:pt x="101" y="675"/>
                        <a:pt x="148" y="705"/>
                      </a:cubicBezTo>
                      <a:cubicBezTo>
                        <a:pt x="195" y="735"/>
                        <a:pt x="256" y="744"/>
                        <a:pt x="284" y="754"/>
                      </a:cubicBezTo>
                    </a:path>
                  </a:pathLst>
                </a:custGeom>
                <a:noFill/>
                <a:ln w="38100">
                  <a:solidFill>
                    <a:schemeClr val="accent2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59" name="Line 21"/>
                <p:cNvSpPr>
                  <a:spLocks noChangeShapeType="1"/>
                </p:cNvSpPr>
                <p:nvPr/>
              </p:nvSpPr>
              <p:spPr bwMode="auto">
                <a:xfrm>
                  <a:off x="2214880" y="2566140"/>
                  <a:ext cx="4817110" cy="1529"/>
                </a:xfrm>
                <a:prstGeom prst="line">
                  <a:avLst/>
                </a:prstGeom>
                <a:noFill/>
                <a:ln w="38100">
                  <a:solidFill>
                    <a:schemeClr val="accent2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11" name="Freeform 69"/>
                <p:cNvSpPr>
                  <a:spLocks/>
                </p:cNvSpPr>
                <p:nvPr/>
              </p:nvSpPr>
              <p:spPr bwMode="auto">
                <a:xfrm>
                  <a:off x="1978660" y="2158024"/>
                  <a:ext cx="5368290" cy="204822"/>
                </a:xfrm>
                <a:custGeom>
                  <a:avLst/>
                  <a:gdLst>
                    <a:gd name="T0" fmla="*/ 0 w 5322"/>
                    <a:gd name="T1" fmla="*/ 168 h 168"/>
                    <a:gd name="T2" fmla="*/ 4750 w 5322"/>
                    <a:gd name="T3" fmla="*/ 166 h 168"/>
                    <a:gd name="T4" fmla="*/ 5322 w 5322"/>
                    <a:gd name="T5" fmla="*/ 0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322" h="168">
                      <a:moveTo>
                        <a:pt x="0" y="168"/>
                      </a:moveTo>
                      <a:lnTo>
                        <a:pt x="4750" y="166"/>
                      </a:lnTo>
                      <a:lnTo>
                        <a:pt x="5322" y="0"/>
                      </a:ln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</p:grpSp>
          <p:cxnSp>
            <p:nvCxnSpPr>
              <p:cNvPr id="1041" name="Ευθεία γραμμή σύνδεσης 1040"/>
              <p:cNvCxnSpPr/>
              <p:nvPr/>
            </p:nvCxnSpPr>
            <p:spPr>
              <a:xfrm>
                <a:off x="1187624" y="3212976"/>
                <a:ext cx="6912768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50" name="Ομάδα 1049"/>
          <p:cNvGrpSpPr/>
          <p:nvPr/>
        </p:nvGrpSpPr>
        <p:grpSpPr>
          <a:xfrm>
            <a:off x="887110" y="1736153"/>
            <a:ext cx="5369560" cy="804002"/>
            <a:chOff x="1967230" y="1736153"/>
            <a:chExt cx="5369560" cy="804002"/>
          </a:xfrm>
        </p:grpSpPr>
        <p:grpSp>
          <p:nvGrpSpPr>
            <p:cNvPr id="1049" name="Ομάδα 1048"/>
            <p:cNvGrpSpPr/>
            <p:nvPr/>
          </p:nvGrpSpPr>
          <p:grpSpPr>
            <a:xfrm>
              <a:off x="1967230" y="1736153"/>
              <a:ext cx="5369560" cy="761203"/>
              <a:chOff x="1967230" y="1736153"/>
              <a:chExt cx="5369560" cy="761203"/>
            </a:xfrm>
          </p:grpSpPr>
          <p:sp>
            <p:nvSpPr>
              <p:cNvPr id="16" name="Freeform 64"/>
              <p:cNvSpPr>
                <a:spLocks/>
              </p:cNvSpPr>
              <p:nvPr/>
            </p:nvSpPr>
            <p:spPr bwMode="auto">
              <a:xfrm>
                <a:off x="2170874" y="1736153"/>
                <a:ext cx="5024120" cy="87126"/>
              </a:xfrm>
              <a:custGeom>
                <a:avLst/>
                <a:gdLst>
                  <a:gd name="T0" fmla="*/ 0 w 4982"/>
                  <a:gd name="T1" fmla="*/ 72 h 72"/>
                  <a:gd name="T2" fmla="*/ 4770 w 4982"/>
                  <a:gd name="T3" fmla="*/ 72 h 72"/>
                  <a:gd name="T4" fmla="*/ 4982 w 4982"/>
                  <a:gd name="T5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982" h="72">
                    <a:moveTo>
                      <a:pt x="0" y="72"/>
                    </a:moveTo>
                    <a:lnTo>
                      <a:pt x="4770" y="72"/>
                    </a:lnTo>
                    <a:lnTo>
                      <a:pt x="4982" y="0"/>
                    </a:lnTo>
                  </a:path>
                </a:pathLst>
              </a:custGeom>
              <a:noFill/>
              <a:ln w="19050">
                <a:solidFill>
                  <a:srgbClr val="99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15" name="Freeform 65"/>
              <p:cNvSpPr>
                <a:spLocks/>
              </p:cNvSpPr>
              <p:nvPr/>
            </p:nvSpPr>
            <p:spPr bwMode="auto">
              <a:xfrm>
                <a:off x="2118360" y="1809522"/>
                <a:ext cx="5156200" cy="129924"/>
              </a:xfrm>
              <a:custGeom>
                <a:avLst/>
                <a:gdLst>
                  <a:gd name="T0" fmla="*/ 0 w 5112"/>
                  <a:gd name="T1" fmla="*/ 108 h 108"/>
                  <a:gd name="T2" fmla="*/ 4770 w 5112"/>
                  <a:gd name="T3" fmla="*/ 108 h 108"/>
                  <a:gd name="T4" fmla="*/ 5112 w 5112"/>
                  <a:gd name="T5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112" h="108">
                    <a:moveTo>
                      <a:pt x="0" y="108"/>
                    </a:moveTo>
                    <a:lnTo>
                      <a:pt x="4770" y="108"/>
                    </a:lnTo>
                    <a:lnTo>
                      <a:pt x="5112" y="0"/>
                    </a:lnTo>
                  </a:path>
                </a:pathLst>
              </a:custGeom>
              <a:noFill/>
              <a:ln w="19050">
                <a:solidFill>
                  <a:srgbClr val="99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14" name="Freeform 66"/>
              <p:cNvSpPr>
                <a:spLocks/>
              </p:cNvSpPr>
              <p:nvPr/>
            </p:nvSpPr>
            <p:spPr bwMode="auto">
              <a:xfrm>
                <a:off x="2070100" y="1896647"/>
                <a:ext cx="5222240" cy="152852"/>
              </a:xfrm>
              <a:custGeom>
                <a:avLst/>
                <a:gdLst>
                  <a:gd name="T0" fmla="*/ 0 w 5178"/>
                  <a:gd name="T1" fmla="*/ 126 h 126"/>
                  <a:gd name="T2" fmla="*/ 4770 w 5178"/>
                  <a:gd name="T3" fmla="*/ 126 h 126"/>
                  <a:gd name="T4" fmla="*/ 5178 w 5178"/>
                  <a:gd name="T5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178" h="126">
                    <a:moveTo>
                      <a:pt x="0" y="126"/>
                    </a:moveTo>
                    <a:lnTo>
                      <a:pt x="4770" y="126"/>
                    </a:lnTo>
                    <a:lnTo>
                      <a:pt x="5178" y="0"/>
                    </a:lnTo>
                  </a:path>
                </a:pathLst>
              </a:custGeom>
              <a:noFill/>
              <a:ln w="19050">
                <a:solidFill>
                  <a:srgbClr val="99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13" name="Freeform 67"/>
              <p:cNvSpPr>
                <a:spLocks/>
              </p:cNvSpPr>
              <p:nvPr/>
            </p:nvSpPr>
            <p:spPr bwMode="auto">
              <a:xfrm>
                <a:off x="2033270" y="1983773"/>
                <a:ext cx="5265420" cy="174251"/>
              </a:xfrm>
              <a:custGeom>
                <a:avLst/>
                <a:gdLst>
                  <a:gd name="T0" fmla="*/ 0 w 5220"/>
                  <a:gd name="T1" fmla="*/ 144 h 144"/>
                  <a:gd name="T2" fmla="*/ 4770 w 5220"/>
                  <a:gd name="T3" fmla="*/ 144 h 144"/>
                  <a:gd name="T4" fmla="*/ 5220 w 5220"/>
                  <a:gd name="T5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20" h="144">
                    <a:moveTo>
                      <a:pt x="0" y="144"/>
                    </a:moveTo>
                    <a:lnTo>
                      <a:pt x="4770" y="144"/>
                    </a:lnTo>
                    <a:lnTo>
                      <a:pt x="5220" y="0"/>
                    </a:lnTo>
                  </a:path>
                </a:pathLst>
              </a:custGeom>
              <a:noFill/>
              <a:ln w="19050">
                <a:solidFill>
                  <a:srgbClr val="99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12" name="Freeform 68"/>
              <p:cNvSpPr>
                <a:spLocks/>
              </p:cNvSpPr>
              <p:nvPr/>
            </p:nvSpPr>
            <p:spPr bwMode="auto">
              <a:xfrm>
                <a:off x="1967230" y="2079176"/>
                <a:ext cx="5336540" cy="188008"/>
              </a:xfrm>
              <a:custGeom>
                <a:avLst/>
                <a:gdLst>
                  <a:gd name="T0" fmla="*/ 0 w 5292"/>
                  <a:gd name="T1" fmla="*/ 156 h 156"/>
                  <a:gd name="T2" fmla="*/ 4782 w 5292"/>
                  <a:gd name="T3" fmla="*/ 156 h 156"/>
                  <a:gd name="T4" fmla="*/ 5292 w 5292"/>
                  <a:gd name="T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92" h="156">
                    <a:moveTo>
                      <a:pt x="0" y="156"/>
                    </a:moveTo>
                    <a:lnTo>
                      <a:pt x="4782" y="156"/>
                    </a:lnTo>
                    <a:lnTo>
                      <a:pt x="5292" y="0"/>
                    </a:lnTo>
                  </a:path>
                </a:pathLst>
              </a:custGeom>
              <a:noFill/>
              <a:ln w="19050">
                <a:solidFill>
                  <a:srgbClr val="99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17" name="Freeform 63"/>
              <p:cNvSpPr>
                <a:spLocks/>
              </p:cNvSpPr>
              <p:nvPr/>
            </p:nvSpPr>
            <p:spPr bwMode="auto">
              <a:xfrm>
                <a:off x="2021840" y="2268078"/>
                <a:ext cx="5306060" cy="166609"/>
              </a:xfrm>
              <a:custGeom>
                <a:avLst/>
                <a:gdLst>
                  <a:gd name="T0" fmla="*/ 0 w 5292"/>
                  <a:gd name="T1" fmla="*/ 156 h 156"/>
                  <a:gd name="T2" fmla="*/ 4794 w 5292"/>
                  <a:gd name="T3" fmla="*/ 156 h 156"/>
                  <a:gd name="T4" fmla="*/ 5292 w 5292"/>
                  <a:gd name="T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92" h="156">
                    <a:moveTo>
                      <a:pt x="0" y="156"/>
                    </a:moveTo>
                    <a:lnTo>
                      <a:pt x="4794" y="156"/>
                    </a:lnTo>
                    <a:lnTo>
                      <a:pt x="5292" y="0"/>
                    </a:lnTo>
                  </a:path>
                </a:pathLst>
              </a:custGeom>
              <a:noFill/>
              <a:ln w="19050">
                <a:solidFill>
                  <a:srgbClr val="99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18" name="Freeform 62"/>
              <p:cNvSpPr>
                <a:spLocks/>
              </p:cNvSpPr>
              <p:nvPr/>
            </p:nvSpPr>
            <p:spPr bwMode="auto">
              <a:xfrm>
                <a:off x="2045970" y="2348195"/>
                <a:ext cx="5290820" cy="149161"/>
              </a:xfrm>
              <a:custGeom>
                <a:avLst/>
                <a:gdLst>
                  <a:gd name="T0" fmla="*/ 0 w 5246"/>
                  <a:gd name="T1" fmla="*/ 142 h 142"/>
                  <a:gd name="T2" fmla="*/ 4810 w 5246"/>
                  <a:gd name="T3" fmla="*/ 142 h 142"/>
                  <a:gd name="T4" fmla="*/ 5246 w 5246"/>
                  <a:gd name="T5" fmla="*/ 0 h 142"/>
                  <a:gd name="connsiteX0" fmla="*/ 0 w 10000"/>
                  <a:gd name="connsiteY0" fmla="*/ 8713 h 8713"/>
                  <a:gd name="connsiteX1" fmla="*/ 9169 w 10000"/>
                  <a:gd name="connsiteY1" fmla="*/ 8713 h 8713"/>
                  <a:gd name="connsiteX2" fmla="*/ 10000 w 10000"/>
                  <a:gd name="connsiteY2" fmla="*/ 0 h 8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0" h="8713">
                    <a:moveTo>
                      <a:pt x="0" y="8713"/>
                    </a:moveTo>
                    <a:lnTo>
                      <a:pt x="9169" y="8713"/>
                    </a:lnTo>
                    <a:cubicBezTo>
                      <a:pt x="9446" y="5380"/>
                      <a:pt x="9723" y="3333"/>
                      <a:pt x="10000" y="0"/>
                    </a:cubicBezTo>
                  </a:path>
                </a:pathLst>
              </a:custGeom>
              <a:noFill/>
              <a:ln w="19050">
                <a:solidFill>
                  <a:srgbClr val="99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</p:grpSp>
        <p:sp>
          <p:nvSpPr>
            <p:cNvPr id="20" name="Freeform 60"/>
            <p:cNvSpPr>
              <a:spLocks/>
            </p:cNvSpPr>
            <p:nvPr/>
          </p:nvSpPr>
          <p:spPr bwMode="auto">
            <a:xfrm>
              <a:off x="2153920" y="2438371"/>
              <a:ext cx="5136484" cy="101784"/>
            </a:xfrm>
            <a:custGeom>
              <a:avLst/>
              <a:gdLst>
                <a:gd name="T0" fmla="*/ 5082 w 5082"/>
                <a:gd name="T1" fmla="*/ 0 h 102"/>
                <a:gd name="T2" fmla="*/ 4764 w 5082"/>
                <a:gd name="T3" fmla="*/ 102 h 102"/>
                <a:gd name="T4" fmla="*/ 0 w 5082"/>
                <a:gd name="T5" fmla="*/ 102 h 102"/>
                <a:gd name="connsiteX0" fmla="*/ 10000 w 10000"/>
                <a:gd name="connsiteY0" fmla="*/ 0 h 10890"/>
                <a:gd name="connsiteX1" fmla="*/ 9374 w 10000"/>
                <a:gd name="connsiteY1" fmla="*/ 10890 h 10890"/>
                <a:gd name="connsiteX2" fmla="*/ 0 w 10000"/>
                <a:gd name="connsiteY2" fmla="*/ 10890 h 10890"/>
                <a:gd name="connsiteX0" fmla="*/ 10021 w 10021"/>
                <a:gd name="connsiteY0" fmla="*/ 0 h 8221"/>
                <a:gd name="connsiteX1" fmla="*/ 9374 w 10021"/>
                <a:gd name="connsiteY1" fmla="*/ 8221 h 8221"/>
                <a:gd name="connsiteX2" fmla="*/ 0 w 10021"/>
                <a:gd name="connsiteY2" fmla="*/ 8221 h 8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21" h="8221">
                  <a:moveTo>
                    <a:pt x="10021" y="0"/>
                  </a:moveTo>
                  <a:cubicBezTo>
                    <a:pt x="9812" y="3630"/>
                    <a:pt x="9583" y="4591"/>
                    <a:pt x="9374" y="8221"/>
                  </a:cubicBezTo>
                  <a:lnTo>
                    <a:pt x="0" y="8221"/>
                  </a:lnTo>
                </a:path>
              </a:pathLst>
            </a:custGeom>
            <a:noFill/>
            <a:ln w="19050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732240" y="1196752"/>
            <a:ext cx="22322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Διαιρούμε τη ράβδο σε παράλληλες λωρίδες πάχους </a:t>
            </a:r>
            <a:r>
              <a:rPr lang="en-US" b="1" i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dy</a:t>
            </a:r>
            <a:r>
              <a:rPr lang="el-GR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1" name="Ομάδα 70"/>
          <p:cNvGrpSpPr/>
          <p:nvPr/>
        </p:nvGrpSpPr>
        <p:grpSpPr>
          <a:xfrm>
            <a:off x="107504" y="2636912"/>
            <a:ext cx="8856984" cy="3744304"/>
            <a:chOff x="107504" y="2636912"/>
            <a:chExt cx="8856984" cy="3744304"/>
          </a:xfrm>
        </p:grpSpPr>
        <p:grpSp>
          <p:nvGrpSpPr>
            <p:cNvPr id="46" name="Ομάδα 45"/>
            <p:cNvGrpSpPr/>
            <p:nvPr/>
          </p:nvGrpSpPr>
          <p:grpSpPr>
            <a:xfrm>
              <a:off x="107504" y="3212976"/>
              <a:ext cx="6912768" cy="3168240"/>
              <a:chOff x="1187624" y="3212976"/>
              <a:chExt cx="6912768" cy="3168240"/>
            </a:xfrm>
          </p:grpSpPr>
          <p:grpSp>
            <p:nvGrpSpPr>
              <p:cNvPr id="72" name="Ομάδα 71"/>
              <p:cNvGrpSpPr/>
              <p:nvPr/>
            </p:nvGrpSpPr>
            <p:grpSpPr>
              <a:xfrm>
                <a:off x="1187624" y="3212976"/>
                <a:ext cx="6912768" cy="3168240"/>
                <a:chOff x="1187624" y="3212976"/>
                <a:chExt cx="6912768" cy="3168240"/>
              </a:xfrm>
            </p:grpSpPr>
            <p:grpSp>
              <p:nvGrpSpPr>
                <p:cNvPr id="1043" name="Ομάδα 1042"/>
                <p:cNvGrpSpPr/>
                <p:nvPr/>
              </p:nvGrpSpPr>
              <p:grpSpPr>
                <a:xfrm>
                  <a:off x="1187624" y="3212976"/>
                  <a:ext cx="6912768" cy="2673532"/>
                  <a:chOff x="1187624" y="3169905"/>
                  <a:chExt cx="6912768" cy="2673532"/>
                </a:xfrm>
              </p:grpSpPr>
              <p:sp>
                <p:nvSpPr>
                  <p:cNvPr id="21" name="Freeform 59"/>
                  <p:cNvSpPr>
                    <a:spLocks/>
                  </p:cNvSpPr>
                  <p:nvPr/>
                </p:nvSpPr>
                <p:spPr bwMode="auto">
                  <a:xfrm rot="20113970">
                    <a:off x="6789420" y="4305597"/>
                    <a:ext cx="551180" cy="888071"/>
                  </a:xfrm>
                  <a:custGeom>
                    <a:avLst/>
                    <a:gdLst>
                      <a:gd name="T0" fmla="*/ 360 w 772"/>
                      <a:gd name="T1" fmla="*/ 62 h 1182"/>
                      <a:gd name="T2" fmla="*/ 2 w 772"/>
                      <a:gd name="T3" fmla="*/ 870 h 1182"/>
                      <a:gd name="T4" fmla="*/ 350 w 772"/>
                      <a:gd name="T5" fmla="*/ 1164 h 1182"/>
                      <a:gd name="T6" fmla="*/ 712 w 772"/>
                      <a:gd name="T7" fmla="*/ 979 h 1182"/>
                      <a:gd name="T8" fmla="*/ 712 w 772"/>
                      <a:gd name="T9" fmla="*/ 237 h 1182"/>
                      <a:gd name="T10" fmla="*/ 360 w 772"/>
                      <a:gd name="T11" fmla="*/ 62 h 11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72" h="1182">
                        <a:moveTo>
                          <a:pt x="360" y="62"/>
                        </a:moveTo>
                        <a:cubicBezTo>
                          <a:pt x="242" y="168"/>
                          <a:pt x="4" y="686"/>
                          <a:pt x="2" y="870"/>
                        </a:cubicBezTo>
                        <a:cubicBezTo>
                          <a:pt x="0" y="1054"/>
                          <a:pt x="232" y="1146"/>
                          <a:pt x="350" y="1164"/>
                        </a:cubicBezTo>
                        <a:cubicBezTo>
                          <a:pt x="468" y="1182"/>
                          <a:pt x="651" y="1133"/>
                          <a:pt x="712" y="979"/>
                        </a:cubicBezTo>
                        <a:cubicBezTo>
                          <a:pt x="772" y="824"/>
                          <a:pt x="770" y="389"/>
                          <a:pt x="712" y="237"/>
                        </a:cubicBezTo>
                        <a:cubicBezTo>
                          <a:pt x="653" y="84"/>
                          <a:pt x="481" y="0"/>
                          <a:pt x="360" y="62"/>
                        </a:cubicBezTo>
                        <a:close/>
                      </a:path>
                    </a:pathLst>
                  </a:custGeom>
                  <a:solidFill>
                    <a:srgbClr val="C0C0C0"/>
                  </a:solidFill>
                  <a:ln w="38100">
                    <a:solidFill>
                      <a:schemeClr val="accent2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  <p:sp>
                <p:nvSpPr>
                  <p:cNvPr id="41" name="Line 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850380" y="4619578"/>
                    <a:ext cx="447040" cy="342389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  <p:sp>
                <p:nvSpPr>
                  <p:cNvPr id="47" name="Arc 33"/>
                  <p:cNvSpPr>
                    <a:spLocks/>
                  </p:cNvSpPr>
                  <p:nvPr/>
                </p:nvSpPr>
                <p:spPr bwMode="auto">
                  <a:xfrm flipV="1">
                    <a:off x="1996440" y="3738515"/>
                    <a:ext cx="4860290" cy="1601890"/>
                  </a:xfrm>
                  <a:custGeom>
                    <a:avLst/>
                    <a:gdLst>
                      <a:gd name="G0" fmla="+- 15579 0 0"/>
                      <a:gd name="G1" fmla="+- 21600 0 0"/>
                      <a:gd name="G2" fmla="+- 21600 0 0"/>
                      <a:gd name="T0" fmla="*/ 0 w 29654"/>
                      <a:gd name="T1" fmla="*/ 6638 h 21600"/>
                      <a:gd name="T2" fmla="*/ 29654 w 29654"/>
                      <a:gd name="T3" fmla="*/ 5216 h 21600"/>
                      <a:gd name="T4" fmla="*/ 15579 w 29654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9654" h="21600" fill="none" extrusionOk="0">
                        <a:moveTo>
                          <a:pt x="0" y="6638"/>
                        </a:moveTo>
                        <a:cubicBezTo>
                          <a:pt x="4073" y="2397"/>
                          <a:pt x="9698" y="0"/>
                          <a:pt x="15579" y="0"/>
                        </a:cubicBezTo>
                        <a:cubicBezTo>
                          <a:pt x="20743" y="0"/>
                          <a:pt x="25736" y="1850"/>
                          <a:pt x="29654" y="5215"/>
                        </a:cubicBezTo>
                      </a:path>
                      <a:path w="29654" h="21600" stroke="0" extrusionOk="0">
                        <a:moveTo>
                          <a:pt x="0" y="6638"/>
                        </a:moveTo>
                        <a:cubicBezTo>
                          <a:pt x="4073" y="2397"/>
                          <a:pt x="9698" y="0"/>
                          <a:pt x="15579" y="0"/>
                        </a:cubicBezTo>
                        <a:cubicBezTo>
                          <a:pt x="20743" y="0"/>
                          <a:pt x="25736" y="1850"/>
                          <a:pt x="29654" y="5215"/>
                        </a:cubicBezTo>
                        <a:lnTo>
                          <a:pt x="15579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  <p:sp>
                <p:nvSpPr>
                  <p:cNvPr id="55" name="Arc 25"/>
                  <p:cNvSpPr>
                    <a:spLocks/>
                  </p:cNvSpPr>
                  <p:nvPr/>
                </p:nvSpPr>
                <p:spPr bwMode="auto">
                  <a:xfrm flipV="1">
                    <a:off x="2313083" y="3169905"/>
                    <a:ext cx="4701540" cy="1640103"/>
                  </a:xfrm>
                  <a:custGeom>
                    <a:avLst/>
                    <a:gdLst>
                      <a:gd name="G0" fmla="+- 15277 0 0"/>
                      <a:gd name="G1" fmla="+- 21600 0 0"/>
                      <a:gd name="G2" fmla="+- 21600 0 0"/>
                      <a:gd name="T0" fmla="*/ 0 w 30741"/>
                      <a:gd name="T1" fmla="*/ 6330 h 21600"/>
                      <a:gd name="T2" fmla="*/ 30741 w 30741"/>
                      <a:gd name="T3" fmla="*/ 6519 h 21600"/>
                      <a:gd name="T4" fmla="*/ 15277 w 3074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741" h="21600" fill="none" extrusionOk="0">
                        <a:moveTo>
                          <a:pt x="-1" y="6329"/>
                        </a:moveTo>
                        <a:cubicBezTo>
                          <a:pt x="4051" y="2277"/>
                          <a:pt x="9546" y="0"/>
                          <a:pt x="15277" y="0"/>
                        </a:cubicBezTo>
                        <a:cubicBezTo>
                          <a:pt x="21099" y="0"/>
                          <a:pt x="26675" y="2350"/>
                          <a:pt x="30740" y="6519"/>
                        </a:cubicBezTo>
                      </a:path>
                      <a:path w="30741" h="21600" stroke="0" extrusionOk="0">
                        <a:moveTo>
                          <a:pt x="-1" y="6329"/>
                        </a:moveTo>
                        <a:cubicBezTo>
                          <a:pt x="4051" y="2277"/>
                          <a:pt x="9546" y="0"/>
                          <a:pt x="15277" y="0"/>
                        </a:cubicBezTo>
                        <a:cubicBezTo>
                          <a:pt x="21099" y="0"/>
                          <a:pt x="26675" y="2350"/>
                          <a:pt x="30740" y="6519"/>
                        </a:cubicBezTo>
                        <a:lnTo>
                          <a:pt x="15277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accent2">
                        <a:lumMod val="50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  <p:sp>
                <p:nvSpPr>
                  <p:cNvPr id="56" name="Arc 24"/>
                  <p:cNvSpPr>
                    <a:spLocks/>
                  </p:cNvSpPr>
                  <p:nvPr/>
                </p:nvSpPr>
                <p:spPr bwMode="auto">
                  <a:xfrm flipV="1">
                    <a:off x="2054322" y="4123703"/>
                    <a:ext cx="5122447" cy="1507122"/>
                  </a:xfrm>
                  <a:custGeom>
                    <a:avLst/>
                    <a:gdLst>
                      <a:gd name="G0" fmla="+- 15579 0 0"/>
                      <a:gd name="G1" fmla="+- 21600 0 0"/>
                      <a:gd name="G2" fmla="+- 21600 0 0"/>
                      <a:gd name="T0" fmla="*/ 0 w 31176"/>
                      <a:gd name="T1" fmla="*/ 6638 h 21600"/>
                      <a:gd name="T2" fmla="*/ 31176 w 31176"/>
                      <a:gd name="T3" fmla="*/ 6657 h 21600"/>
                      <a:gd name="T4" fmla="*/ 15579 w 31176"/>
                      <a:gd name="T5" fmla="*/ 21600 h 21600"/>
                      <a:gd name="connsiteX0" fmla="*/ 205 w 31381"/>
                      <a:gd name="connsiteY0" fmla="*/ 6638 h 21600"/>
                      <a:gd name="connsiteX1" fmla="*/ 15784 w 31381"/>
                      <a:gd name="connsiteY1" fmla="*/ 0 h 21600"/>
                      <a:gd name="connsiteX2" fmla="*/ 31381 w 31381"/>
                      <a:gd name="connsiteY2" fmla="*/ 6656 h 21600"/>
                      <a:gd name="connsiteX0" fmla="*/ 0 w 31381"/>
                      <a:gd name="connsiteY0" fmla="*/ 7270 h 21600"/>
                      <a:gd name="connsiteX1" fmla="*/ 15784 w 31381"/>
                      <a:gd name="connsiteY1" fmla="*/ 0 h 21600"/>
                      <a:gd name="connsiteX2" fmla="*/ 31381 w 31381"/>
                      <a:gd name="connsiteY2" fmla="*/ 6656 h 21600"/>
                      <a:gd name="connsiteX3" fmla="*/ 15784 w 31381"/>
                      <a:gd name="connsiteY3" fmla="*/ 21600 h 21600"/>
                      <a:gd name="connsiteX4" fmla="*/ 0 w 31381"/>
                      <a:gd name="connsiteY4" fmla="*/ 7270 h 21600"/>
                      <a:gd name="connsiteX0" fmla="*/ 546 w 31722"/>
                      <a:gd name="connsiteY0" fmla="*/ 6638 h 21600"/>
                      <a:gd name="connsiteX1" fmla="*/ 16125 w 31722"/>
                      <a:gd name="connsiteY1" fmla="*/ 0 h 21600"/>
                      <a:gd name="connsiteX2" fmla="*/ 31722 w 31722"/>
                      <a:gd name="connsiteY2" fmla="*/ 6656 h 21600"/>
                      <a:gd name="connsiteX0" fmla="*/ 0 w 31722"/>
                      <a:gd name="connsiteY0" fmla="*/ 7428 h 21600"/>
                      <a:gd name="connsiteX1" fmla="*/ 16125 w 31722"/>
                      <a:gd name="connsiteY1" fmla="*/ 0 h 21600"/>
                      <a:gd name="connsiteX2" fmla="*/ 31722 w 31722"/>
                      <a:gd name="connsiteY2" fmla="*/ 6656 h 21600"/>
                      <a:gd name="connsiteX3" fmla="*/ 16125 w 31722"/>
                      <a:gd name="connsiteY3" fmla="*/ 21600 h 21600"/>
                      <a:gd name="connsiteX4" fmla="*/ 0 w 31722"/>
                      <a:gd name="connsiteY4" fmla="*/ 7428 h 21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722" h="21600" fill="none" extrusionOk="0">
                        <a:moveTo>
                          <a:pt x="546" y="6638"/>
                        </a:moveTo>
                        <a:cubicBezTo>
                          <a:pt x="4619" y="2397"/>
                          <a:pt x="10244" y="0"/>
                          <a:pt x="16125" y="0"/>
                        </a:cubicBezTo>
                        <a:cubicBezTo>
                          <a:pt x="22014" y="0"/>
                          <a:pt x="27647" y="2404"/>
                          <a:pt x="31722" y="6656"/>
                        </a:cubicBezTo>
                      </a:path>
                      <a:path w="31722" h="21600" stroke="0" extrusionOk="0">
                        <a:moveTo>
                          <a:pt x="0" y="7428"/>
                        </a:moveTo>
                        <a:cubicBezTo>
                          <a:pt x="4073" y="3187"/>
                          <a:pt x="10244" y="0"/>
                          <a:pt x="16125" y="0"/>
                        </a:cubicBezTo>
                        <a:cubicBezTo>
                          <a:pt x="22014" y="0"/>
                          <a:pt x="27647" y="2404"/>
                          <a:pt x="31722" y="6656"/>
                        </a:cubicBezTo>
                        <a:lnTo>
                          <a:pt x="16125" y="21600"/>
                        </a:lnTo>
                        <a:cubicBezTo>
                          <a:pt x="10932" y="16613"/>
                          <a:pt x="5193" y="12415"/>
                          <a:pt x="0" y="7428"/>
                        </a:cubicBezTo>
                        <a:close/>
                      </a:path>
                    </a:pathLst>
                  </a:custGeom>
                  <a:noFill/>
                  <a:ln w="38100">
                    <a:solidFill>
                      <a:schemeClr val="accent2">
                        <a:lumMod val="50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  <p:sp>
                <p:nvSpPr>
                  <p:cNvPr id="57" name="Freeform 23"/>
                  <p:cNvSpPr>
                    <a:spLocks/>
                  </p:cNvSpPr>
                  <p:nvPr/>
                </p:nvSpPr>
                <p:spPr bwMode="auto">
                  <a:xfrm>
                    <a:off x="1983327" y="4313874"/>
                    <a:ext cx="330200" cy="914056"/>
                  </a:xfrm>
                  <a:custGeom>
                    <a:avLst/>
                    <a:gdLst>
                      <a:gd name="T0" fmla="*/ 327 w 327"/>
                      <a:gd name="T1" fmla="*/ 35 h 754"/>
                      <a:gd name="T2" fmla="*/ 287 w 327"/>
                      <a:gd name="T3" fmla="*/ 34 h 754"/>
                      <a:gd name="T4" fmla="*/ 139 w 327"/>
                      <a:gd name="T5" fmla="*/ 236 h 754"/>
                      <a:gd name="T6" fmla="*/ 1 w 327"/>
                      <a:gd name="T7" fmla="*/ 573 h 754"/>
                      <a:gd name="T8" fmla="*/ 148 w 327"/>
                      <a:gd name="T9" fmla="*/ 705 h 754"/>
                      <a:gd name="T10" fmla="*/ 284 w 327"/>
                      <a:gd name="T11" fmla="*/ 754 h 7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27" h="754">
                        <a:moveTo>
                          <a:pt x="327" y="35"/>
                        </a:moveTo>
                        <a:cubicBezTo>
                          <a:pt x="319" y="35"/>
                          <a:pt x="319" y="0"/>
                          <a:pt x="287" y="34"/>
                        </a:cubicBezTo>
                        <a:cubicBezTo>
                          <a:pt x="255" y="68"/>
                          <a:pt x="185" y="146"/>
                          <a:pt x="139" y="236"/>
                        </a:cubicBezTo>
                        <a:cubicBezTo>
                          <a:pt x="91" y="326"/>
                          <a:pt x="0" y="495"/>
                          <a:pt x="1" y="573"/>
                        </a:cubicBezTo>
                        <a:cubicBezTo>
                          <a:pt x="2" y="651"/>
                          <a:pt x="101" y="675"/>
                          <a:pt x="148" y="705"/>
                        </a:cubicBezTo>
                        <a:cubicBezTo>
                          <a:pt x="195" y="735"/>
                          <a:pt x="256" y="744"/>
                          <a:pt x="284" y="754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accent2">
                        <a:lumMod val="50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  <p:cxnSp>
                <p:nvCxnSpPr>
                  <p:cNvPr id="83" name="Ευθεία γραμμή σύνδεσης 82"/>
                  <p:cNvCxnSpPr/>
                  <p:nvPr/>
                </p:nvCxnSpPr>
                <p:spPr>
                  <a:xfrm>
                    <a:off x="1187624" y="5843437"/>
                    <a:ext cx="6912768" cy="0"/>
                  </a:xfrm>
                  <a:prstGeom prst="line">
                    <a:avLst/>
                  </a:prstGeom>
                  <a:ln w="762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9" name="Line 51"/>
                <p:cNvSpPr>
                  <a:spLocks noChangeShapeType="1"/>
                </p:cNvSpPr>
                <p:nvPr/>
              </p:nvSpPr>
              <p:spPr bwMode="auto">
                <a:xfrm flipH="1">
                  <a:off x="4598670" y="5373216"/>
                  <a:ext cx="0" cy="100800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 type="stealth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1029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4644008" y="6003616"/>
                  <a:ext cx="295910" cy="30570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l-GR" b="1" i="1" u="none" strike="noStrike" cap="none" normalizeH="0" baseline="0" dirty="0" smtClean="0">
                      <a:ln>
                        <a:noFill/>
                      </a:ln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F</a:t>
                  </a:r>
                  <a:endParaRPr kumimoji="0" lang="en-US" altLang="el-GR" sz="3200" b="1" i="0" u="none" strike="noStrike" cap="none" normalizeH="0" baseline="0" dirty="0" smtClean="0">
                    <a:ln>
                      <a:noFill/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94" name="AutoShape 48"/>
              <p:cNvSpPr>
                <a:spLocks noChangeArrowheads="1"/>
              </p:cNvSpPr>
              <p:nvPr/>
            </p:nvSpPr>
            <p:spPr bwMode="auto">
              <a:xfrm>
                <a:off x="2114492" y="5265272"/>
                <a:ext cx="229870" cy="612000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95" name="AutoShape 48"/>
              <p:cNvSpPr>
                <a:spLocks noChangeArrowheads="1"/>
              </p:cNvSpPr>
              <p:nvPr/>
            </p:nvSpPr>
            <p:spPr bwMode="auto">
              <a:xfrm>
                <a:off x="6978315" y="5247495"/>
                <a:ext cx="229870" cy="612000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</p:grpSp>
        <p:grpSp>
          <p:nvGrpSpPr>
            <p:cNvPr id="28" name="Ομάδα 27"/>
            <p:cNvGrpSpPr/>
            <p:nvPr/>
          </p:nvGrpSpPr>
          <p:grpSpPr>
            <a:xfrm>
              <a:off x="903207" y="2636912"/>
              <a:ext cx="8061281" cy="3052212"/>
              <a:chOff x="903207" y="2636912"/>
              <a:chExt cx="8061281" cy="3052212"/>
            </a:xfrm>
          </p:grpSpPr>
          <p:grpSp>
            <p:nvGrpSpPr>
              <p:cNvPr id="1047" name="Ομάδα 1046"/>
              <p:cNvGrpSpPr/>
              <p:nvPr/>
            </p:nvGrpSpPr>
            <p:grpSpPr>
              <a:xfrm>
                <a:off x="1014110" y="4334638"/>
                <a:ext cx="5246370" cy="540000"/>
                <a:chOff x="2094230" y="4334638"/>
                <a:chExt cx="5246370" cy="540000"/>
              </a:xfrm>
            </p:grpSpPr>
            <p:sp>
              <p:nvSpPr>
                <p:cNvPr id="34" name="Line 46"/>
                <p:cNvSpPr>
                  <a:spLocks noChangeShapeType="1"/>
                </p:cNvSpPr>
                <p:nvPr/>
              </p:nvSpPr>
              <p:spPr bwMode="auto">
                <a:xfrm>
                  <a:off x="2094230" y="4361575"/>
                  <a:ext cx="5246370" cy="611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35" name="Line 45"/>
                <p:cNvSpPr>
                  <a:spLocks noChangeShapeType="1"/>
                </p:cNvSpPr>
                <p:nvPr/>
              </p:nvSpPr>
              <p:spPr bwMode="auto">
                <a:xfrm flipH="1" flipV="1">
                  <a:off x="4587240" y="4334638"/>
                  <a:ext cx="0" cy="54000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stealth" w="med" len="lg"/>
                  <a:tailEnd type="stealth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63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4644008" y="4437049"/>
                  <a:ext cx="114300" cy="27054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l-GR" altLang="el-GR" b="1" i="1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λ</a:t>
                  </a:r>
                  <a:endParaRPr kumimoji="0" lang="el-GR" altLang="el-GR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48" name="Ομάδα 1047"/>
              <p:cNvGrpSpPr/>
              <p:nvPr/>
            </p:nvGrpSpPr>
            <p:grpSpPr>
              <a:xfrm>
                <a:off x="1225972" y="3636840"/>
                <a:ext cx="5002212" cy="744511"/>
                <a:chOff x="2306092" y="3625823"/>
                <a:chExt cx="5002212" cy="744511"/>
              </a:xfrm>
            </p:grpSpPr>
            <p:sp>
              <p:nvSpPr>
                <p:cNvPr id="30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2331968" y="3843407"/>
                  <a:ext cx="0" cy="502883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 type="stealth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31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6971030" y="3866334"/>
                  <a:ext cx="0" cy="50400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 type="stealth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1024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306092" y="3625823"/>
                  <a:ext cx="393700" cy="30723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l-GR" b="1" i="1" u="none" strike="noStrike" cap="none" normalizeH="0" baseline="0" dirty="0" smtClean="0">
                      <a:ln>
                        <a:noFill/>
                      </a:ln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F/</a:t>
                  </a:r>
                  <a:r>
                    <a:rPr kumimoji="0" lang="en-US" altLang="el-GR" b="1" u="none" strike="noStrike" cap="none" normalizeH="0" baseline="0" dirty="0" smtClean="0">
                      <a:ln>
                        <a:noFill/>
                      </a:ln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kumimoji="0" lang="en-US" altLang="el-GR" sz="3200" b="0" u="none" strike="noStrike" cap="none" normalizeH="0" baseline="0" dirty="0" smtClean="0">
                    <a:ln>
                      <a:noFill/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1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6914604" y="3645024"/>
                  <a:ext cx="393700" cy="30723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l-GR" b="1" i="1" u="none" strike="noStrike" cap="none" normalizeH="0" baseline="0" dirty="0" smtClean="0">
                      <a:ln>
                        <a:noFill/>
                      </a:ln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F/</a:t>
                  </a:r>
                  <a:r>
                    <a:rPr kumimoji="0" lang="en-US" altLang="el-GR" b="1" u="none" strike="noStrike" cap="none" normalizeH="0" baseline="0" dirty="0" smtClean="0">
                      <a:ln>
                        <a:noFill/>
                      </a:ln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kumimoji="0" lang="en-US" altLang="el-GR" sz="3200" b="0" u="none" strike="noStrike" cap="none" normalizeH="0" baseline="0" dirty="0" smtClean="0">
                    <a:ln>
                      <a:noFill/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7" name="Ομάδα 26"/>
              <p:cNvGrpSpPr/>
              <p:nvPr/>
            </p:nvGrpSpPr>
            <p:grpSpPr>
              <a:xfrm>
                <a:off x="903207" y="2636912"/>
                <a:ext cx="8061281" cy="3052212"/>
                <a:chOff x="903207" y="2636912"/>
                <a:chExt cx="8061281" cy="3052212"/>
              </a:xfrm>
            </p:grpSpPr>
            <p:grpSp>
              <p:nvGrpSpPr>
                <p:cNvPr id="68" name="Ομάδα 67"/>
                <p:cNvGrpSpPr/>
                <p:nvPr/>
              </p:nvGrpSpPr>
              <p:grpSpPr>
                <a:xfrm>
                  <a:off x="903207" y="3265308"/>
                  <a:ext cx="5399363" cy="2423816"/>
                  <a:chOff x="1983327" y="3265308"/>
                  <a:chExt cx="5399363" cy="2423816"/>
                </a:xfrm>
              </p:grpSpPr>
              <p:grpSp>
                <p:nvGrpSpPr>
                  <p:cNvPr id="3" name="Ομάδα 2"/>
                  <p:cNvGrpSpPr/>
                  <p:nvPr/>
                </p:nvGrpSpPr>
                <p:grpSpPr>
                  <a:xfrm>
                    <a:off x="2188654" y="3330400"/>
                    <a:ext cx="4930654" cy="1661502"/>
                    <a:chOff x="2166620" y="3330400"/>
                    <a:chExt cx="4930654" cy="1661502"/>
                  </a:xfrm>
                </p:grpSpPr>
                <p:sp>
                  <p:nvSpPr>
                    <p:cNvPr id="49" name="Arc 31"/>
                    <p:cNvSpPr>
                      <a:spLocks/>
                    </p:cNvSpPr>
                    <p:nvPr/>
                  </p:nvSpPr>
                  <p:spPr bwMode="auto">
                    <a:xfrm flipV="1">
                      <a:off x="2166620" y="3330400"/>
                      <a:ext cx="4707890" cy="1661502"/>
                    </a:xfrm>
                    <a:custGeom>
                      <a:avLst/>
                      <a:gdLst>
                        <a:gd name="G0" fmla="+- 15374 0 0"/>
                        <a:gd name="G1" fmla="+- 21600 0 0"/>
                        <a:gd name="G2" fmla="+- 21600 0 0"/>
                        <a:gd name="T0" fmla="*/ 0 w 29950"/>
                        <a:gd name="T1" fmla="*/ 6428 h 21600"/>
                        <a:gd name="T2" fmla="*/ 29950 w 29950"/>
                        <a:gd name="T3" fmla="*/ 5659 h 21600"/>
                        <a:gd name="T4" fmla="*/ 15374 w 2995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9950" h="21600" fill="none" extrusionOk="0">
                          <a:moveTo>
                            <a:pt x="-1" y="6427"/>
                          </a:moveTo>
                          <a:cubicBezTo>
                            <a:pt x="4058" y="2315"/>
                            <a:pt x="9595" y="0"/>
                            <a:pt x="15374" y="0"/>
                          </a:cubicBezTo>
                          <a:cubicBezTo>
                            <a:pt x="20768" y="0"/>
                            <a:pt x="25968" y="2018"/>
                            <a:pt x="29949" y="5659"/>
                          </a:cubicBezTo>
                        </a:path>
                        <a:path w="29950" h="21600" stroke="0" extrusionOk="0">
                          <a:moveTo>
                            <a:pt x="-1" y="6427"/>
                          </a:moveTo>
                          <a:cubicBezTo>
                            <a:pt x="4058" y="2315"/>
                            <a:pt x="9595" y="0"/>
                            <a:pt x="15374" y="0"/>
                          </a:cubicBezTo>
                          <a:cubicBezTo>
                            <a:pt x="20768" y="0"/>
                            <a:pt x="25968" y="2018"/>
                            <a:pt x="29949" y="5659"/>
                          </a:cubicBezTo>
                          <a:lnTo>
                            <a:pt x="15374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4" name="Line 3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6850379" y="4396398"/>
                      <a:ext cx="246895" cy="18000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67" name="Ομάδα 66"/>
                  <p:cNvGrpSpPr/>
                  <p:nvPr/>
                </p:nvGrpSpPr>
                <p:grpSpPr>
                  <a:xfrm>
                    <a:off x="1983327" y="3265308"/>
                    <a:ext cx="5399363" cy="2423816"/>
                    <a:chOff x="1983327" y="3265308"/>
                    <a:chExt cx="5399363" cy="2423816"/>
                  </a:xfrm>
                </p:grpSpPr>
                <p:grpSp>
                  <p:nvGrpSpPr>
                    <p:cNvPr id="66" name="Ομάδα 65"/>
                    <p:cNvGrpSpPr/>
                    <p:nvPr/>
                  </p:nvGrpSpPr>
                  <p:grpSpPr>
                    <a:xfrm>
                      <a:off x="1983327" y="3427908"/>
                      <a:ext cx="5399363" cy="2261216"/>
                      <a:chOff x="1972310" y="3427908"/>
                      <a:chExt cx="5399363" cy="2261216"/>
                    </a:xfrm>
                  </p:grpSpPr>
                  <p:grpSp>
                    <p:nvGrpSpPr>
                      <p:cNvPr id="4" name="Ομάδα 3"/>
                      <p:cNvGrpSpPr/>
                      <p:nvPr/>
                    </p:nvGrpSpPr>
                    <p:grpSpPr>
                      <a:xfrm>
                        <a:off x="2124710" y="3427908"/>
                        <a:ext cx="5058410" cy="1640103"/>
                        <a:chOff x="2124710" y="3427908"/>
                        <a:chExt cx="5058410" cy="1640103"/>
                      </a:xfrm>
                    </p:grpSpPr>
                    <p:sp>
                      <p:nvSpPr>
                        <p:cNvPr id="48" name="Arc 32"/>
                        <p:cNvSpPr>
                          <a:spLocks/>
                        </p:cNvSpPr>
                        <p:nvPr/>
                      </p:nvSpPr>
                      <p:spPr bwMode="auto">
                        <a:xfrm flipV="1">
                          <a:off x="2124710" y="3427908"/>
                          <a:ext cx="4719320" cy="1640103"/>
                        </a:xfrm>
                        <a:custGeom>
                          <a:avLst/>
                          <a:gdLst>
                            <a:gd name="G0" fmla="+- 15492 0 0"/>
                            <a:gd name="G1" fmla="+- 21600 0 0"/>
                            <a:gd name="G2" fmla="+- 21600 0 0"/>
                            <a:gd name="T0" fmla="*/ 0 w 29621"/>
                            <a:gd name="T1" fmla="*/ 6548 h 21600"/>
                            <a:gd name="T2" fmla="*/ 29621 w 29621"/>
                            <a:gd name="T3" fmla="*/ 5262 h 21600"/>
                            <a:gd name="T4" fmla="*/ 15492 w 29621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9621" h="21600" fill="none" extrusionOk="0">
                              <a:moveTo>
                                <a:pt x="0" y="6548"/>
                              </a:moveTo>
                              <a:cubicBezTo>
                                <a:pt x="4067" y="2361"/>
                                <a:pt x="9655" y="0"/>
                                <a:pt x="15492" y="0"/>
                              </a:cubicBezTo>
                              <a:cubicBezTo>
                                <a:pt x="20680" y="0"/>
                                <a:pt x="25696" y="1867"/>
                                <a:pt x="29621" y="5261"/>
                              </a:cubicBezTo>
                            </a:path>
                            <a:path w="29621" h="21600" stroke="0" extrusionOk="0">
                              <a:moveTo>
                                <a:pt x="0" y="6548"/>
                              </a:moveTo>
                              <a:cubicBezTo>
                                <a:pt x="4067" y="2361"/>
                                <a:pt x="9655" y="0"/>
                                <a:pt x="15492" y="0"/>
                              </a:cubicBezTo>
                              <a:cubicBezTo>
                                <a:pt x="20680" y="0"/>
                                <a:pt x="25696" y="1867"/>
                                <a:pt x="29621" y="5261"/>
                              </a:cubicBezTo>
                              <a:lnTo>
                                <a:pt x="15492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rgbClr val="9933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43" name="Line 3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826250" y="4440424"/>
                          <a:ext cx="356870" cy="25526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rgbClr val="9933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l-GR"/>
                        </a:p>
                      </p:txBody>
                    </p:sp>
                  </p:grpSp>
                  <p:grpSp>
                    <p:nvGrpSpPr>
                      <p:cNvPr id="65" name="Ομάδα 64"/>
                      <p:cNvGrpSpPr/>
                      <p:nvPr/>
                    </p:nvGrpSpPr>
                    <p:grpSpPr>
                      <a:xfrm>
                        <a:off x="1972310" y="3600689"/>
                        <a:ext cx="5399363" cy="2088435"/>
                        <a:chOff x="1972310" y="3600689"/>
                        <a:chExt cx="5399363" cy="2088435"/>
                      </a:xfrm>
                    </p:grpSpPr>
                    <p:grpSp>
                      <p:nvGrpSpPr>
                        <p:cNvPr id="36" name="Ομάδα 35"/>
                        <p:cNvGrpSpPr/>
                        <p:nvPr/>
                      </p:nvGrpSpPr>
                      <p:grpSpPr>
                        <a:xfrm>
                          <a:off x="1972310" y="3806184"/>
                          <a:ext cx="5355590" cy="1694568"/>
                          <a:chOff x="1972310" y="3806184"/>
                          <a:chExt cx="5355590" cy="1694568"/>
                        </a:xfrm>
                      </p:grpSpPr>
                      <p:sp>
                        <p:nvSpPr>
                          <p:cNvPr id="50" name="Arc 30"/>
                          <p:cNvSpPr>
                            <a:spLocks/>
                          </p:cNvSpPr>
                          <p:nvPr/>
                        </p:nvSpPr>
                        <p:spPr bwMode="auto">
                          <a:xfrm flipV="1">
                            <a:off x="1972310" y="3806184"/>
                            <a:ext cx="4954771" cy="1694568"/>
                          </a:xfrm>
                          <a:custGeom>
                            <a:avLst/>
                            <a:gdLst>
                              <a:gd name="G0" fmla="+- 15579 0 0"/>
                              <a:gd name="G1" fmla="+- 21600 0 0"/>
                              <a:gd name="G2" fmla="+- 21600 0 0"/>
                              <a:gd name="T0" fmla="*/ 0 w 29654"/>
                              <a:gd name="T1" fmla="*/ 6638 h 21600"/>
                              <a:gd name="T2" fmla="*/ 29654 w 29654"/>
                              <a:gd name="T3" fmla="*/ 5216 h 21600"/>
                              <a:gd name="T4" fmla="*/ 15579 w 29654"/>
                              <a:gd name="T5" fmla="*/ 21600 h 21600"/>
                              <a:gd name="connsiteX0" fmla="*/ 0 w 30124"/>
                              <a:gd name="connsiteY0" fmla="*/ 6638 h 21600"/>
                              <a:gd name="connsiteX1" fmla="*/ 15579 w 30124"/>
                              <a:gd name="connsiteY1" fmla="*/ 0 h 21600"/>
                              <a:gd name="connsiteX2" fmla="*/ 29654 w 30124"/>
                              <a:gd name="connsiteY2" fmla="*/ 5215 h 21600"/>
                              <a:gd name="connsiteX0" fmla="*/ 0 w 30124"/>
                              <a:gd name="connsiteY0" fmla="*/ 6638 h 21600"/>
                              <a:gd name="connsiteX1" fmla="*/ 15579 w 30124"/>
                              <a:gd name="connsiteY1" fmla="*/ 0 h 21600"/>
                              <a:gd name="connsiteX2" fmla="*/ 30124 w 30124"/>
                              <a:gd name="connsiteY2" fmla="*/ 4229 h 21600"/>
                              <a:gd name="connsiteX3" fmla="*/ 15579 w 30124"/>
                              <a:gd name="connsiteY3" fmla="*/ 21600 h 21600"/>
                              <a:gd name="connsiteX4" fmla="*/ 0 w 30124"/>
                              <a:gd name="connsiteY4" fmla="*/ 6638 h 21600"/>
                              <a:gd name="connsiteX0" fmla="*/ 0 w 30393"/>
                              <a:gd name="connsiteY0" fmla="*/ 6638 h 21600"/>
                              <a:gd name="connsiteX1" fmla="*/ 15579 w 30393"/>
                              <a:gd name="connsiteY1" fmla="*/ 0 h 21600"/>
                              <a:gd name="connsiteX2" fmla="*/ 29654 w 30393"/>
                              <a:gd name="connsiteY2" fmla="*/ 5215 h 21600"/>
                              <a:gd name="connsiteX0" fmla="*/ 0 w 30393"/>
                              <a:gd name="connsiteY0" fmla="*/ 6638 h 21600"/>
                              <a:gd name="connsiteX1" fmla="*/ 15579 w 30393"/>
                              <a:gd name="connsiteY1" fmla="*/ 0 h 21600"/>
                              <a:gd name="connsiteX2" fmla="*/ 30393 w 30393"/>
                              <a:gd name="connsiteY2" fmla="*/ 3947 h 21600"/>
                              <a:gd name="connsiteX3" fmla="*/ 15579 w 30393"/>
                              <a:gd name="connsiteY3" fmla="*/ 21600 h 21600"/>
                              <a:gd name="connsiteX4" fmla="*/ 0 w 30393"/>
                              <a:gd name="connsiteY4" fmla="*/ 6638 h 21600"/>
                              <a:gd name="connsiteX0" fmla="*/ 0 w 30393"/>
                              <a:gd name="connsiteY0" fmla="*/ 6638 h 21600"/>
                              <a:gd name="connsiteX1" fmla="*/ 15579 w 30393"/>
                              <a:gd name="connsiteY1" fmla="*/ 0 h 21600"/>
                              <a:gd name="connsiteX2" fmla="*/ 29654 w 30393"/>
                              <a:gd name="connsiteY2" fmla="*/ 5215 h 21600"/>
                              <a:gd name="connsiteX0" fmla="*/ 0 w 30393"/>
                              <a:gd name="connsiteY0" fmla="*/ 6638 h 21600"/>
                              <a:gd name="connsiteX1" fmla="*/ 15713 w 30393"/>
                              <a:gd name="connsiteY1" fmla="*/ 0 h 21600"/>
                              <a:gd name="connsiteX2" fmla="*/ 30393 w 30393"/>
                              <a:gd name="connsiteY2" fmla="*/ 3947 h 21600"/>
                              <a:gd name="connsiteX3" fmla="*/ 15579 w 30393"/>
                              <a:gd name="connsiteY3" fmla="*/ 21600 h 21600"/>
                              <a:gd name="connsiteX4" fmla="*/ 0 w 30393"/>
                              <a:gd name="connsiteY4" fmla="*/ 6638 h 21600"/>
                              <a:gd name="connsiteX0" fmla="*/ 0 w 30393"/>
                              <a:gd name="connsiteY0" fmla="*/ 6638 h 21600"/>
                              <a:gd name="connsiteX1" fmla="*/ 15579 w 30393"/>
                              <a:gd name="connsiteY1" fmla="*/ 0 h 21600"/>
                              <a:gd name="connsiteX2" fmla="*/ 29855 w 30393"/>
                              <a:gd name="connsiteY2" fmla="*/ 4511 h 21600"/>
                              <a:gd name="connsiteX0" fmla="*/ 0 w 30393"/>
                              <a:gd name="connsiteY0" fmla="*/ 6638 h 21600"/>
                              <a:gd name="connsiteX1" fmla="*/ 15713 w 30393"/>
                              <a:gd name="connsiteY1" fmla="*/ 0 h 21600"/>
                              <a:gd name="connsiteX2" fmla="*/ 30393 w 30393"/>
                              <a:gd name="connsiteY2" fmla="*/ 3947 h 21600"/>
                              <a:gd name="connsiteX3" fmla="*/ 15579 w 30393"/>
                              <a:gd name="connsiteY3" fmla="*/ 21600 h 21600"/>
                              <a:gd name="connsiteX4" fmla="*/ 0 w 30393"/>
                              <a:gd name="connsiteY4" fmla="*/ 6638 h 21600"/>
                              <a:gd name="connsiteX0" fmla="*/ 0 w 30192"/>
                              <a:gd name="connsiteY0" fmla="*/ 6638 h 21600"/>
                              <a:gd name="connsiteX1" fmla="*/ 15579 w 30192"/>
                              <a:gd name="connsiteY1" fmla="*/ 0 h 21600"/>
                              <a:gd name="connsiteX2" fmla="*/ 29855 w 30192"/>
                              <a:gd name="connsiteY2" fmla="*/ 4511 h 21600"/>
                              <a:gd name="connsiteX0" fmla="*/ 0 w 30192"/>
                              <a:gd name="connsiteY0" fmla="*/ 6638 h 21600"/>
                              <a:gd name="connsiteX1" fmla="*/ 15713 w 30192"/>
                              <a:gd name="connsiteY1" fmla="*/ 0 h 21600"/>
                              <a:gd name="connsiteX2" fmla="*/ 30192 w 30192"/>
                              <a:gd name="connsiteY2" fmla="*/ 4511 h 21600"/>
                              <a:gd name="connsiteX3" fmla="*/ 15579 w 30192"/>
                              <a:gd name="connsiteY3" fmla="*/ 21600 h 21600"/>
                              <a:gd name="connsiteX4" fmla="*/ 0 w 30192"/>
                              <a:gd name="connsiteY4" fmla="*/ 6638 h 21600"/>
                              <a:gd name="connsiteX0" fmla="*/ 0 w 30192"/>
                              <a:gd name="connsiteY0" fmla="*/ 6638 h 21600"/>
                              <a:gd name="connsiteX1" fmla="*/ 15579 w 30192"/>
                              <a:gd name="connsiteY1" fmla="*/ 0 h 21600"/>
                              <a:gd name="connsiteX2" fmla="*/ 30191 w 30192"/>
                              <a:gd name="connsiteY2" fmla="*/ 5215 h 21600"/>
                              <a:gd name="connsiteX0" fmla="*/ 0 w 30192"/>
                              <a:gd name="connsiteY0" fmla="*/ 6638 h 21600"/>
                              <a:gd name="connsiteX1" fmla="*/ 15713 w 30192"/>
                              <a:gd name="connsiteY1" fmla="*/ 0 h 21600"/>
                              <a:gd name="connsiteX2" fmla="*/ 30192 w 30192"/>
                              <a:gd name="connsiteY2" fmla="*/ 4511 h 21600"/>
                              <a:gd name="connsiteX3" fmla="*/ 15579 w 30192"/>
                              <a:gd name="connsiteY3" fmla="*/ 21600 h 21600"/>
                              <a:gd name="connsiteX4" fmla="*/ 0 w 30192"/>
                              <a:gd name="connsiteY4" fmla="*/ 6638 h 21600"/>
                              <a:gd name="connsiteX0" fmla="*/ 0 w 30191"/>
                              <a:gd name="connsiteY0" fmla="*/ 6652 h 21614"/>
                              <a:gd name="connsiteX1" fmla="*/ 15579 w 30191"/>
                              <a:gd name="connsiteY1" fmla="*/ 14 h 21614"/>
                              <a:gd name="connsiteX2" fmla="*/ 30191 w 30191"/>
                              <a:gd name="connsiteY2" fmla="*/ 5229 h 21614"/>
                              <a:gd name="connsiteX0" fmla="*/ 0 w 30191"/>
                              <a:gd name="connsiteY0" fmla="*/ 6652 h 21614"/>
                              <a:gd name="connsiteX1" fmla="*/ 15713 w 30191"/>
                              <a:gd name="connsiteY1" fmla="*/ 14 h 21614"/>
                              <a:gd name="connsiteX2" fmla="*/ 29789 w 30191"/>
                              <a:gd name="connsiteY2" fmla="*/ 5370 h 21614"/>
                              <a:gd name="connsiteX3" fmla="*/ 15579 w 30191"/>
                              <a:gd name="connsiteY3" fmla="*/ 21614 h 21614"/>
                              <a:gd name="connsiteX4" fmla="*/ 0 w 30191"/>
                              <a:gd name="connsiteY4" fmla="*/ 6652 h 21614"/>
                              <a:gd name="connsiteX0" fmla="*/ 0 w 29855"/>
                              <a:gd name="connsiteY0" fmla="*/ 6652 h 21614"/>
                              <a:gd name="connsiteX1" fmla="*/ 15579 w 29855"/>
                              <a:gd name="connsiteY1" fmla="*/ 14 h 21614"/>
                              <a:gd name="connsiteX2" fmla="*/ 29855 w 29855"/>
                              <a:gd name="connsiteY2" fmla="*/ 5370 h 21614"/>
                              <a:gd name="connsiteX0" fmla="*/ 0 w 29855"/>
                              <a:gd name="connsiteY0" fmla="*/ 6652 h 21614"/>
                              <a:gd name="connsiteX1" fmla="*/ 15713 w 29855"/>
                              <a:gd name="connsiteY1" fmla="*/ 14 h 21614"/>
                              <a:gd name="connsiteX2" fmla="*/ 29789 w 29855"/>
                              <a:gd name="connsiteY2" fmla="*/ 5370 h 21614"/>
                              <a:gd name="connsiteX3" fmla="*/ 15579 w 29855"/>
                              <a:gd name="connsiteY3" fmla="*/ 21614 h 21614"/>
                              <a:gd name="connsiteX4" fmla="*/ 0 w 29855"/>
                              <a:gd name="connsiteY4" fmla="*/ 6652 h 21614"/>
                              <a:gd name="connsiteX0" fmla="*/ 0 w 29923"/>
                              <a:gd name="connsiteY0" fmla="*/ 6666 h 21628"/>
                              <a:gd name="connsiteX1" fmla="*/ 15579 w 29923"/>
                              <a:gd name="connsiteY1" fmla="*/ 28 h 21628"/>
                              <a:gd name="connsiteX2" fmla="*/ 29855 w 29923"/>
                              <a:gd name="connsiteY2" fmla="*/ 5384 h 21628"/>
                              <a:gd name="connsiteX0" fmla="*/ 0 w 29923"/>
                              <a:gd name="connsiteY0" fmla="*/ 6666 h 21628"/>
                              <a:gd name="connsiteX1" fmla="*/ 15713 w 29923"/>
                              <a:gd name="connsiteY1" fmla="*/ 28 h 21628"/>
                              <a:gd name="connsiteX2" fmla="*/ 29923 w 29923"/>
                              <a:gd name="connsiteY2" fmla="*/ 4961 h 21628"/>
                              <a:gd name="connsiteX3" fmla="*/ 15579 w 29923"/>
                              <a:gd name="connsiteY3" fmla="*/ 21628 h 21628"/>
                              <a:gd name="connsiteX4" fmla="*/ 0 w 29923"/>
                              <a:gd name="connsiteY4" fmla="*/ 6666 h 21628"/>
                              <a:gd name="connsiteX0" fmla="*/ 0 w 29990"/>
                              <a:gd name="connsiteY0" fmla="*/ 6673 h 21635"/>
                              <a:gd name="connsiteX1" fmla="*/ 15579 w 29990"/>
                              <a:gd name="connsiteY1" fmla="*/ 35 h 21635"/>
                              <a:gd name="connsiteX2" fmla="*/ 29855 w 29990"/>
                              <a:gd name="connsiteY2" fmla="*/ 5391 h 21635"/>
                              <a:gd name="connsiteX0" fmla="*/ 0 w 29990"/>
                              <a:gd name="connsiteY0" fmla="*/ 6673 h 21635"/>
                              <a:gd name="connsiteX1" fmla="*/ 15713 w 29990"/>
                              <a:gd name="connsiteY1" fmla="*/ 35 h 21635"/>
                              <a:gd name="connsiteX2" fmla="*/ 29990 w 29990"/>
                              <a:gd name="connsiteY2" fmla="*/ 4827 h 21635"/>
                              <a:gd name="connsiteX3" fmla="*/ 15579 w 29990"/>
                              <a:gd name="connsiteY3" fmla="*/ 21635 h 21635"/>
                              <a:gd name="connsiteX4" fmla="*/ 0 w 29990"/>
                              <a:gd name="connsiteY4" fmla="*/ 6673 h 21635"/>
                              <a:gd name="connsiteX0" fmla="*/ 0 w 30191"/>
                              <a:gd name="connsiteY0" fmla="*/ 6709 h 21671"/>
                              <a:gd name="connsiteX1" fmla="*/ 15579 w 30191"/>
                              <a:gd name="connsiteY1" fmla="*/ 71 h 21671"/>
                              <a:gd name="connsiteX2" fmla="*/ 29855 w 30191"/>
                              <a:gd name="connsiteY2" fmla="*/ 5427 h 21671"/>
                              <a:gd name="connsiteX0" fmla="*/ 0 w 30191"/>
                              <a:gd name="connsiteY0" fmla="*/ 6709 h 21671"/>
                              <a:gd name="connsiteX1" fmla="*/ 15713 w 30191"/>
                              <a:gd name="connsiteY1" fmla="*/ 71 h 21671"/>
                              <a:gd name="connsiteX2" fmla="*/ 30191 w 30191"/>
                              <a:gd name="connsiteY2" fmla="*/ 4299 h 21671"/>
                              <a:gd name="connsiteX3" fmla="*/ 15579 w 30191"/>
                              <a:gd name="connsiteY3" fmla="*/ 21671 h 21671"/>
                              <a:gd name="connsiteX4" fmla="*/ 0 w 30191"/>
                              <a:gd name="connsiteY4" fmla="*/ 6709 h 21671"/>
                              <a:gd name="connsiteX0" fmla="*/ 0 w 30191"/>
                              <a:gd name="connsiteY0" fmla="*/ 6709 h 21671"/>
                              <a:gd name="connsiteX1" fmla="*/ 15579 w 30191"/>
                              <a:gd name="connsiteY1" fmla="*/ 71 h 21671"/>
                              <a:gd name="connsiteX2" fmla="*/ 30191 w 30191"/>
                              <a:gd name="connsiteY2" fmla="*/ 5427 h 21671"/>
                              <a:gd name="connsiteX0" fmla="*/ 0 w 30191"/>
                              <a:gd name="connsiteY0" fmla="*/ 6709 h 21671"/>
                              <a:gd name="connsiteX1" fmla="*/ 15713 w 30191"/>
                              <a:gd name="connsiteY1" fmla="*/ 71 h 21671"/>
                              <a:gd name="connsiteX2" fmla="*/ 30191 w 30191"/>
                              <a:gd name="connsiteY2" fmla="*/ 4299 h 21671"/>
                              <a:gd name="connsiteX3" fmla="*/ 15579 w 30191"/>
                              <a:gd name="connsiteY3" fmla="*/ 21671 h 21671"/>
                              <a:gd name="connsiteX4" fmla="*/ 0 w 30191"/>
                              <a:gd name="connsiteY4" fmla="*/ 6709 h 21671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30191" h="21671" fill="none" extrusionOk="0">
                                <a:moveTo>
                                  <a:pt x="0" y="6709"/>
                                </a:moveTo>
                                <a:cubicBezTo>
                                  <a:pt x="4073" y="2468"/>
                                  <a:pt x="9698" y="71"/>
                                  <a:pt x="15579" y="71"/>
                                </a:cubicBezTo>
                                <a:cubicBezTo>
                                  <a:pt x="20743" y="71"/>
                                  <a:pt x="26273" y="2062"/>
                                  <a:pt x="30191" y="5427"/>
                                </a:cubicBezTo>
                              </a:path>
                              <a:path w="30191" h="21671" stroke="0" extrusionOk="0">
                                <a:moveTo>
                                  <a:pt x="0" y="6709"/>
                                </a:moveTo>
                                <a:cubicBezTo>
                                  <a:pt x="4073" y="2468"/>
                                  <a:pt x="10681" y="473"/>
                                  <a:pt x="15713" y="71"/>
                                </a:cubicBezTo>
                                <a:cubicBezTo>
                                  <a:pt x="20745" y="-331"/>
                                  <a:pt x="26273" y="934"/>
                                  <a:pt x="30191" y="4299"/>
                                </a:cubicBezTo>
                                <a:lnTo>
                                  <a:pt x="15579" y="21671"/>
                                </a:lnTo>
                                <a:lnTo>
                                  <a:pt x="0" y="6709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rgbClr val="9933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l-GR"/>
                          </a:p>
                        </p:txBody>
                      </p:sp>
                      <p:sp>
                        <p:nvSpPr>
                          <p:cNvPr id="24" name="Line 5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6880860" y="4747178"/>
                            <a:ext cx="447040" cy="342389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9933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l-GR"/>
                          </a:p>
                        </p:txBody>
                      </p:sp>
                    </p:grpSp>
                    <p:grpSp>
                      <p:nvGrpSpPr>
                        <p:cNvPr id="64" name="Ομάδα 63"/>
                        <p:cNvGrpSpPr/>
                        <p:nvPr/>
                      </p:nvGrpSpPr>
                      <p:grpSpPr>
                        <a:xfrm>
                          <a:off x="1989678" y="3834499"/>
                          <a:ext cx="5377623" cy="1757016"/>
                          <a:chOff x="1989678" y="3834499"/>
                          <a:chExt cx="5377623" cy="1757016"/>
                        </a:xfrm>
                      </p:grpSpPr>
                      <p:sp>
                        <p:nvSpPr>
                          <p:cNvPr id="51" name="Arc 29"/>
                          <p:cNvSpPr>
                            <a:spLocks/>
                          </p:cNvSpPr>
                          <p:nvPr/>
                        </p:nvSpPr>
                        <p:spPr bwMode="auto">
                          <a:xfrm flipV="1">
                            <a:off x="1989678" y="3834499"/>
                            <a:ext cx="5014807" cy="1757016"/>
                          </a:xfrm>
                          <a:custGeom>
                            <a:avLst/>
                            <a:gdLst>
                              <a:gd name="G0" fmla="+- 15579 0 0"/>
                              <a:gd name="G1" fmla="+- 21600 0 0"/>
                              <a:gd name="G2" fmla="+- 21600 0 0"/>
                              <a:gd name="T0" fmla="*/ 0 w 29865"/>
                              <a:gd name="T1" fmla="*/ 6638 h 21600"/>
                              <a:gd name="T2" fmla="*/ 29865 w 29865"/>
                              <a:gd name="T3" fmla="*/ 5399 h 21600"/>
                              <a:gd name="T4" fmla="*/ 15579 w 29865"/>
                              <a:gd name="T5" fmla="*/ 21600 h 21600"/>
                              <a:gd name="connsiteX0" fmla="*/ 0 w 30464"/>
                              <a:gd name="connsiteY0" fmla="*/ 6638 h 21600"/>
                              <a:gd name="connsiteX1" fmla="*/ 15579 w 30464"/>
                              <a:gd name="connsiteY1" fmla="*/ 0 h 21600"/>
                              <a:gd name="connsiteX2" fmla="*/ 29864 w 30464"/>
                              <a:gd name="connsiteY2" fmla="*/ 5399 h 21600"/>
                              <a:gd name="connsiteX0" fmla="*/ 0 w 30464"/>
                              <a:gd name="connsiteY0" fmla="*/ 6638 h 21600"/>
                              <a:gd name="connsiteX1" fmla="*/ 15579 w 30464"/>
                              <a:gd name="connsiteY1" fmla="*/ 0 h 21600"/>
                              <a:gd name="connsiteX2" fmla="*/ 30464 w 30464"/>
                              <a:gd name="connsiteY2" fmla="*/ 5263 h 21600"/>
                              <a:gd name="connsiteX3" fmla="*/ 15579 w 30464"/>
                              <a:gd name="connsiteY3" fmla="*/ 21600 h 21600"/>
                              <a:gd name="connsiteX4" fmla="*/ 0 w 30464"/>
                              <a:gd name="connsiteY4" fmla="*/ 6638 h 21600"/>
                              <a:gd name="connsiteX0" fmla="*/ 0 w 30464"/>
                              <a:gd name="connsiteY0" fmla="*/ 6638 h 21600"/>
                              <a:gd name="connsiteX1" fmla="*/ 15579 w 30464"/>
                              <a:gd name="connsiteY1" fmla="*/ 0 h 21600"/>
                              <a:gd name="connsiteX2" fmla="*/ 30464 w 30464"/>
                              <a:gd name="connsiteY2" fmla="*/ 4857 h 21600"/>
                              <a:gd name="connsiteX0" fmla="*/ 0 w 30464"/>
                              <a:gd name="connsiteY0" fmla="*/ 6638 h 21600"/>
                              <a:gd name="connsiteX1" fmla="*/ 15579 w 30464"/>
                              <a:gd name="connsiteY1" fmla="*/ 0 h 21600"/>
                              <a:gd name="connsiteX2" fmla="*/ 30464 w 30464"/>
                              <a:gd name="connsiteY2" fmla="*/ 5263 h 21600"/>
                              <a:gd name="connsiteX3" fmla="*/ 15579 w 30464"/>
                              <a:gd name="connsiteY3" fmla="*/ 21600 h 21600"/>
                              <a:gd name="connsiteX4" fmla="*/ 0 w 30464"/>
                              <a:gd name="connsiteY4" fmla="*/ 6638 h 21600"/>
                              <a:gd name="connsiteX0" fmla="*/ 0 w 30464"/>
                              <a:gd name="connsiteY0" fmla="*/ 6638 h 21600"/>
                              <a:gd name="connsiteX1" fmla="*/ 15579 w 30464"/>
                              <a:gd name="connsiteY1" fmla="*/ 0 h 21600"/>
                              <a:gd name="connsiteX2" fmla="*/ 30464 w 30464"/>
                              <a:gd name="connsiteY2" fmla="*/ 4857 h 21600"/>
                              <a:gd name="connsiteX0" fmla="*/ 0 w 30464"/>
                              <a:gd name="connsiteY0" fmla="*/ 6638 h 21600"/>
                              <a:gd name="connsiteX1" fmla="*/ 15579 w 30464"/>
                              <a:gd name="connsiteY1" fmla="*/ 0 h 21600"/>
                              <a:gd name="connsiteX2" fmla="*/ 29998 w 30464"/>
                              <a:gd name="connsiteY2" fmla="*/ 5399 h 21600"/>
                              <a:gd name="connsiteX3" fmla="*/ 15579 w 30464"/>
                              <a:gd name="connsiteY3" fmla="*/ 21600 h 21600"/>
                              <a:gd name="connsiteX4" fmla="*/ 0 w 30464"/>
                              <a:gd name="connsiteY4" fmla="*/ 6638 h 21600"/>
                              <a:gd name="connsiteX0" fmla="*/ 0 w 30464"/>
                              <a:gd name="connsiteY0" fmla="*/ 6638 h 21600"/>
                              <a:gd name="connsiteX1" fmla="*/ 15579 w 30464"/>
                              <a:gd name="connsiteY1" fmla="*/ 0 h 21600"/>
                              <a:gd name="connsiteX2" fmla="*/ 30464 w 30464"/>
                              <a:gd name="connsiteY2" fmla="*/ 4857 h 21600"/>
                              <a:gd name="connsiteX0" fmla="*/ 0 w 30464"/>
                              <a:gd name="connsiteY0" fmla="*/ 6638 h 21600"/>
                              <a:gd name="connsiteX1" fmla="*/ 15579 w 30464"/>
                              <a:gd name="connsiteY1" fmla="*/ 0 h 21600"/>
                              <a:gd name="connsiteX2" fmla="*/ 29865 w 30464"/>
                              <a:gd name="connsiteY2" fmla="*/ 5399 h 21600"/>
                              <a:gd name="connsiteX3" fmla="*/ 15579 w 30464"/>
                              <a:gd name="connsiteY3" fmla="*/ 21600 h 21600"/>
                              <a:gd name="connsiteX4" fmla="*/ 0 w 30464"/>
                              <a:gd name="connsiteY4" fmla="*/ 6638 h 21600"/>
                              <a:gd name="connsiteX0" fmla="*/ 0 w 30464"/>
                              <a:gd name="connsiteY0" fmla="*/ 6638 h 21600"/>
                              <a:gd name="connsiteX1" fmla="*/ 15579 w 30464"/>
                              <a:gd name="connsiteY1" fmla="*/ 0 h 21600"/>
                              <a:gd name="connsiteX2" fmla="*/ 30464 w 30464"/>
                              <a:gd name="connsiteY2" fmla="*/ 4857 h 21600"/>
                              <a:gd name="connsiteX0" fmla="*/ 0 w 30464"/>
                              <a:gd name="connsiteY0" fmla="*/ 6638 h 21600"/>
                              <a:gd name="connsiteX1" fmla="*/ 15579 w 30464"/>
                              <a:gd name="connsiteY1" fmla="*/ 0 h 21600"/>
                              <a:gd name="connsiteX2" fmla="*/ 30065 w 30464"/>
                              <a:gd name="connsiteY2" fmla="*/ 5399 h 21600"/>
                              <a:gd name="connsiteX3" fmla="*/ 15579 w 30464"/>
                              <a:gd name="connsiteY3" fmla="*/ 21600 h 21600"/>
                              <a:gd name="connsiteX4" fmla="*/ 0 w 30464"/>
                              <a:gd name="connsiteY4" fmla="*/ 6638 h 21600"/>
                              <a:gd name="connsiteX0" fmla="*/ 0 w 30065"/>
                              <a:gd name="connsiteY0" fmla="*/ 6638 h 21600"/>
                              <a:gd name="connsiteX1" fmla="*/ 15579 w 30065"/>
                              <a:gd name="connsiteY1" fmla="*/ 0 h 21600"/>
                              <a:gd name="connsiteX2" fmla="*/ 29998 w 30065"/>
                              <a:gd name="connsiteY2" fmla="*/ 5535 h 21600"/>
                              <a:gd name="connsiteX0" fmla="*/ 0 w 30065"/>
                              <a:gd name="connsiteY0" fmla="*/ 6638 h 21600"/>
                              <a:gd name="connsiteX1" fmla="*/ 15579 w 30065"/>
                              <a:gd name="connsiteY1" fmla="*/ 0 h 21600"/>
                              <a:gd name="connsiteX2" fmla="*/ 30065 w 30065"/>
                              <a:gd name="connsiteY2" fmla="*/ 5399 h 21600"/>
                              <a:gd name="connsiteX3" fmla="*/ 15579 w 30065"/>
                              <a:gd name="connsiteY3" fmla="*/ 21600 h 21600"/>
                              <a:gd name="connsiteX4" fmla="*/ 0 w 30065"/>
                              <a:gd name="connsiteY4" fmla="*/ 6638 h 21600"/>
                              <a:gd name="connsiteX0" fmla="*/ 0 w 30398"/>
                              <a:gd name="connsiteY0" fmla="*/ 6638 h 21600"/>
                              <a:gd name="connsiteX1" fmla="*/ 15579 w 30398"/>
                              <a:gd name="connsiteY1" fmla="*/ 0 h 21600"/>
                              <a:gd name="connsiteX2" fmla="*/ 29998 w 30398"/>
                              <a:gd name="connsiteY2" fmla="*/ 5535 h 21600"/>
                              <a:gd name="connsiteX0" fmla="*/ 0 w 30398"/>
                              <a:gd name="connsiteY0" fmla="*/ 6638 h 21600"/>
                              <a:gd name="connsiteX1" fmla="*/ 15579 w 30398"/>
                              <a:gd name="connsiteY1" fmla="*/ 0 h 21600"/>
                              <a:gd name="connsiteX2" fmla="*/ 30398 w 30398"/>
                              <a:gd name="connsiteY2" fmla="*/ 5128 h 21600"/>
                              <a:gd name="connsiteX3" fmla="*/ 15579 w 30398"/>
                              <a:gd name="connsiteY3" fmla="*/ 21600 h 21600"/>
                              <a:gd name="connsiteX4" fmla="*/ 0 w 30398"/>
                              <a:gd name="connsiteY4" fmla="*/ 6638 h 21600"/>
                              <a:gd name="connsiteX0" fmla="*/ 0 w 30731"/>
                              <a:gd name="connsiteY0" fmla="*/ 6638 h 21600"/>
                              <a:gd name="connsiteX1" fmla="*/ 15579 w 30731"/>
                              <a:gd name="connsiteY1" fmla="*/ 0 h 21600"/>
                              <a:gd name="connsiteX2" fmla="*/ 29998 w 30731"/>
                              <a:gd name="connsiteY2" fmla="*/ 5535 h 21600"/>
                              <a:gd name="connsiteX0" fmla="*/ 0 w 30731"/>
                              <a:gd name="connsiteY0" fmla="*/ 6638 h 21600"/>
                              <a:gd name="connsiteX1" fmla="*/ 15579 w 30731"/>
                              <a:gd name="connsiteY1" fmla="*/ 0 h 21600"/>
                              <a:gd name="connsiteX2" fmla="*/ 30731 w 30731"/>
                              <a:gd name="connsiteY2" fmla="*/ 4992 h 21600"/>
                              <a:gd name="connsiteX3" fmla="*/ 15579 w 30731"/>
                              <a:gd name="connsiteY3" fmla="*/ 21600 h 21600"/>
                              <a:gd name="connsiteX4" fmla="*/ 0 w 30731"/>
                              <a:gd name="connsiteY4" fmla="*/ 6638 h 21600"/>
                              <a:gd name="connsiteX0" fmla="*/ 0 w 30731"/>
                              <a:gd name="connsiteY0" fmla="*/ 6638 h 21600"/>
                              <a:gd name="connsiteX1" fmla="*/ 15579 w 30731"/>
                              <a:gd name="connsiteY1" fmla="*/ 0 h 21600"/>
                              <a:gd name="connsiteX2" fmla="*/ 30265 w 30731"/>
                              <a:gd name="connsiteY2" fmla="*/ 5264 h 21600"/>
                              <a:gd name="connsiteX0" fmla="*/ 0 w 30731"/>
                              <a:gd name="connsiteY0" fmla="*/ 6638 h 21600"/>
                              <a:gd name="connsiteX1" fmla="*/ 15579 w 30731"/>
                              <a:gd name="connsiteY1" fmla="*/ 0 h 21600"/>
                              <a:gd name="connsiteX2" fmla="*/ 30731 w 30731"/>
                              <a:gd name="connsiteY2" fmla="*/ 4992 h 21600"/>
                              <a:gd name="connsiteX3" fmla="*/ 15579 w 30731"/>
                              <a:gd name="connsiteY3" fmla="*/ 21600 h 21600"/>
                              <a:gd name="connsiteX4" fmla="*/ 0 w 30731"/>
                              <a:gd name="connsiteY4" fmla="*/ 6638 h 21600"/>
                              <a:gd name="connsiteX0" fmla="*/ 0 w 30864"/>
                              <a:gd name="connsiteY0" fmla="*/ 6638 h 21600"/>
                              <a:gd name="connsiteX1" fmla="*/ 15579 w 30864"/>
                              <a:gd name="connsiteY1" fmla="*/ 0 h 21600"/>
                              <a:gd name="connsiteX2" fmla="*/ 30265 w 30864"/>
                              <a:gd name="connsiteY2" fmla="*/ 5264 h 21600"/>
                              <a:gd name="connsiteX0" fmla="*/ 0 w 30864"/>
                              <a:gd name="connsiteY0" fmla="*/ 6638 h 21600"/>
                              <a:gd name="connsiteX1" fmla="*/ 15579 w 30864"/>
                              <a:gd name="connsiteY1" fmla="*/ 0 h 21600"/>
                              <a:gd name="connsiteX2" fmla="*/ 30864 w 30864"/>
                              <a:gd name="connsiteY2" fmla="*/ 4992 h 21600"/>
                              <a:gd name="connsiteX3" fmla="*/ 15579 w 30864"/>
                              <a:gd name="connsiteY3" fmla="*/ 21600 h 21600"/>
                              <a:gd name="connsiteX4" fmla="*/ 0 w 30864"/>
                              <a:gd name="connsiteY4" fmla="*/ 6638 h 21600"/>
                              <a:gd name="connsiteX0" fmla="*/ 0 w 30864"/>
                              <a:gd name="connsiteY0" fmla="*/ 6638 h 21600"/>
                              <a:gd name="connsiteX1" fmla="*/ 15579 w 30864"/>
                              <a:gd name="connsiteY1" fmla="*/ 0 h 21600"/>
                              <a:gd name="connsiteX2" fmla="*/ 30398 w 30864"/>
                              <a:gd name="connsiteY2" fmla="*/ 5128 h 21600"/>
                              <a:gd name="connsiteX0" fmla="*/ 0 w 30864"/>
                              <a:gd name="connsiteY0" fmla="*/ 6638 h 21600"/>
                              <a:gd name="connsiteX1" fmla="*/ 15579 w 30864"/>
                              <a:gd name="connsiteY1" fmla="*/ 0 h 21600"/>
                              <a:gd name="connsiteX2" fmla="*/ 30864 w 30864"/>
                              <a:gd name="connsiteY2" fmla="*/ 4992 h 21600"/>
                              <a:gd name="connsiteX3" fmla="*/ 15579 w 30864"/>
                              <a:gd name="connsiteY3" fmla="*/ 21600 h 21600"/>
                              <a:gd name="connsiteX4" fmla="*/ 0 w 30864"/>
                              <a:gd name="connsiteY4" fmla="*/ 6638 h 21600"/>
                              <a:gd name="connsiteX0" fmla="*/ 0 w 30864"/>
                              <a:gd name="connsiteY0" fmla="*/ 6638 h 21600"/>
                              <a:gd name="connsiteX1" fmla="*/ 15579 w 30864"/>
                              <a:gd name="connsiteY1" fmla="*/ 0 h 21600"/>
                              <a:gd name="connsiteX2" fmla="*/ 29998 w 30864"/>
                              <a:gd name="connsiteY2" fmla="*/ 5535 h 21600"/>
                              <a:gd name="connsiteX0" fmla="*/ 0 w 30864"/>
                              <a:gd name="connsiteY0" fmla="*/ 6638 h 21600"/>
                              <a:gd name="connsiteX1" fmla="*/ 15579 w 30864"/>
                              <a:gd name="connsiteY1" fmla="*/ 0 h 21600"/>
                              <a:gd name="connsiteX2" fmla="*/ 30864 w 30864"/>
                              <a:gd name="connsiteY2" fmla="*/ 4992 h 21600"/>
                              <a:gd name="connsiteX3" fmla="*/ 15579 w 30864"/>
                              <a:gd name="connsiteY3" fmla="*/ 21600 h 21600"/>
                              <a:gd name="connsiteX4" fmla="*/ 0 w 30864"/>
                              <a:gd name="connsiteY4" fmla="*/ 6638 h 21600"/>
                              <a:gd name="connsiteX0" fmla="*/ 0 w 30131"/>
                              <a:gd name="connsiteY0" fmla="*/ 6648 h 21610"/>
                              <a:gd name="connsiteX1" fmla="*/ 15579 w 30131"/>
                              <a:gd name="connsiteY1" fmla="*/ 10 h 21610"/>
                              <a:gd name="connsiteX2" fmla="*/ 29998 w 30131"/>
                              <a:gd name="connsiteY2" fmla="*/ 5545 h 21610"/>
                              <a:gd name="connsiteX0" fmla="*/ 0 w 30131"/>
                              <a:gd name="connsiteY0" fmla="*/ 6648 h 21610"/>
                              <a:gd name="connsiteX1" fmla="*/ 15579 w 30131"/>
                              <a:gd name="connsiteY1" fmla="*/ 10 h 21610"/>
                              <a:gd name="connsiteX2" fmla="*/ 30131 w 30131"/>
                              <a:gd name="connsiteY2" fmla="*/ 5544 h 21610"/>
                              <a:gd name="connsiteX3" fmla="*/ 15579 w 30131"/>
                              <a:gd name="connsiteY3" fmla="*/ 21610 h 21610"/>
                              <a:gd name="connsiteX4" fmla="*/ 0 w 30131"/>
                              <a:gd name="connsiteY4" fmla="*/ 6648 h 21610"/>
                              <a:gd name="connsiteX0" fmla="*/ 0 w 30331"/>
                              <a:gd name="connsiteY0" fmla="*/ 6651 h 21613"/>
                              <a:gd name="connsiteX1" fmla="*/ 15579 w 30331"/>
                              <a:gd name="connsiteY1" fmla="*/ 13 h 21613"/>
                              <a:gd name="connsiteX2" fmla="*/ 29998 w 30331"/>
                              <a:gd name="connsiteY2" fmla="*/ 5548 h 21613"/>
                              <a:gd name="connsiteX0" fmla="*/ 0 w 30331"/>
                              <a:gd name="connsiteY0" fmla="*/ 6651 h 21613"/>
                              <a:gd name="connsiteX1" fmla="*/ 15579 w 30331"/>
                              <a:gd name="connsiteY1" fmla="*/ 13 h 21613"/>
                              <a:gd name="connsiteX2" fmla="*/ 30331 w 30331"/>
                              <a:gd name="connsiteY2" fmla="*/ 5411 h 21613"/>
                              <a:gd name="connsiteX3" fmla="*/ 15579 w 30331"/>
                              <a:gd name="connsiteY3" fmla="*/ 21613 h 21613"/>
                              <a:gd name="connsiteX4" fmla="*/ 0 w 30331"/>
                              <a:gd name="connsiteY4" fmla="*/ 6651 h 21613"/>
                              <a:gd name="connsiteX0" fmla="*/ 0 w 30531"/>
                              <a:gd name="connsiteY0" fmla="*/ 6651 h 21613"/>
                              <a:gd name="connsiteX1" fmla="*/ 15579 w 30531"/>
                              <a:gd name="connsiteY1" fmla="*/ 13 h 21613"/>
                              <a:gd name="connsiteX2" fmla="*/ 29998 w 30531"/>
                              <a:gd name="connsiteY2" fmla="*/ 5548 h 21613"/>
                              <a:gd name="connsiteX0" fmla="*/ 0 w 30531"/>
                              <a:gd name="connsiteY0" fmla="*/ 6651 h 21613"/>
                              <a:gd name="connsiteX1" fmla="*/ 15579 w 30531"/>
                              <a:gd name="connsiteY1" fmla="*/ 13 h 21613"/>
                              <a:gd name="connsiteX2" fmla="*/ 30531 w 30531"/>
                              <a:gd name="connsiteY2" fmla="*/ 5411 h 21613"/>
                              <a:gd name="connsiteX3" fmla="*/ 15579 w 30531"/>
                              <a:gd name="connsiteY3" fmla="*/ 21613 h 21613"/>
                              <a:gd name="connsiteX4" fmla="*/ 0 w 30531"/>
                              <a:gd name="connsiteY4" fmla="*/ 6651 h 21613"/>
                              <a:gd name="connsiteX0" fmla="*/ 0 w 30398"/>
                              <a:gd name="connsiteY0" fmla="*/ 6660 h 21622"/>
                              <a:gd name="connsiteX1" fmla="*/ 15579 w 30398"/>
                              <a:gd name="connsiteY1" fmla="*/ 22 h 21622"/>
                              <a:gd name="connsiteX2" fmla="*/ 29998 w 30398"/>
                              <a:gd name="connsiteY2" fmla="*/ 5557 h 21622"/>
                              <a:gd name="connsiteX0" fmla="*/ 0 w 30398"/>
                              <a:gd name="connsiteY0" fmla="*/ 6660 h 21622"/>
                              <a:gd name="connsiteX1" fmla="*/ 15579 w 30398"/>
                              <a:gd name="connsiteY1" fmla="*/ 22 h 21622"/>
                              <a:gd name="connsiteX2" fmla="*/ 30398 w 30398"/>
                              <a:gd name="connsiteY2" fmla="*/ 5149 h 21622"/>
                              <a:gd name="connsiteX3" fmla="*/ 15579 w 30398"/>
                              <a:gd name="connsiteY3" fmla="*/ 21622 h 21622"/>
                              <a:gd name="connsiteX4" fmla="*/ 0 w 30398"/>
                              <a:gd name="connsiteY4" fmla="*/ 6660 h 21622"/>
                              <a:gd name="connsiteX0" fmla="*/ 0 w 30398"/>
                              <a:gd name="connsiteY0" fmla="*/ 6660 h 21622"/>
                              <a:gd name="connsiteX1" fmla="*/ 15579 w 30398"/>
                              <a:gd name="connsiteY1" fmla="*/ 22 h 21622"/>
                              <a:gd name="connsiteX2" fmla="*/ 30398 w 30398"/>
                              <a:gd name="connsiteY2" fmla="*/ 5015 h 21622"/>
                              <a:gd name="connsiteX0" fmla="*/ 0 w 30398"/>
                              <a:gd name="connsiteY0" fmla="*/ 6660 h 21622"/>
                              <a:gd name="connsiteX1" fmla="*/ 15579 w 30398"/>
                              <a:gd name="connsiteY1" fmla="*/ 22 h 21622"/>
                              <a:gd name="connsiteX2" fmla="*/ 30398 w 30398"/>
                              <a:gd name="connsiteY2" fmla="*/ 5149 h 21622"/>
                              <a:gd name="connsiteX3" fmla="*/ 15579 w 30398"/>
                              <a:gd name="connsiteY3" fmla="*/ 21622 h 21622"/>
                              <a:gd name="connsiteX4" fmla="*/ 0 w 30398"/>
                              <a:gd name="connsiteY4" fmla="*/ 6660 h 21622"/>
                              <a:gd name="connsiteX0" fmla="*/ 0 w 30398"/>
                              <a:gd name="connsiteY0" fmla="*/ 6649 h 21611"/>
                              <a:gd name="connsiteX1" fmla="*/ 15579 w 30398"/>
                              <a:gd name="connsiteY1" fmla="*/ 11 h 21611"/>
                              <a:gd name="connsiteX2" fmla="*/ 30398 w 30398"/>
                              <a:gd name="connsiteY2" fmla="*/ 5004 h 21611"/>
                              <a:gd name="connsiteX0" fmla="*/ 0 w 30398"/>
                              <a:gd name="connsiteY0" fmla="*/ 6649 h 21611"/>
                              <a:gd name="connsiteX1" fmla="*/ 15579 w 30398"/>
                              <a:gd name="connsiteY1" fmla="*/ 11 h 21611"/>
                              <a:gd name="connsiteX2" fmla="*/ 29865 w 30398"/>
                              <a:gd name="connsiteY2" fmla="*/ 5545 h 21611"/>
                              <a:gd name="connsiteX3" fmla="*/ 15579 w 30398"/>
                              <a:gd name="connsiteY3" fmla="*/ 21611 h 21611"/>
                              <a:gd name="connsiteX4" fmla="*/ 0 w 30398"/>
                              <a:gd name="connsiteY4" fmla="*/ 6649 h 21611"/>
                              <a:gd name="connsiteX0" fmla="*/ 0 w 29865"/>
                              <a:gd name="connsiteY0" fmla="*/ 6649 h 21611"/>
                              <a:gd name="connsiteX1" fmla="*/ 15579 w 29865"/>
                              <a:gd name="connsiteY1" fmla="*/ 11 h 21611"/>
                              <a:gd name="connsiteX2" fmla="*/ 29865 w 29865"/>
                              <a:gd name="connsiteY2" fmla="*/ 5818 h 21611"/>
                              <a:gd name="connsiteX0" fmla="*/ 0 w 29865"/>
                              <a:gd name="connsiteY0" fmla="*/ 6649 h 21611"/>
                              <a:gd name="connsiteX1" fmla="*/ 15579 w 29865"/>
                              <a:gd name="connsiteY1" fmla="*/ 11 h 21611"/>
                              <a:gd name="connsiteX2" fmla="*/ 29865 w 29865"/>
                              <a:gd name="connsiteY2" fmla="*/ 5545 h 21611"/>
                              <a:gd name="connsiteX3" fmla="*/ 15579 w 29865"/>
                              <a:gd name="connsiteY3" fmla="*/ 21611 h 21611"/>
                              <a:gd name="connsiteX4" fmla="*/ 0 w 29865"/>
                              <a:gd name="connsiteY4" fmla="*/ 6649 h 21611"/>
                              <a:gd name="connsiteX0" fmla="*/ 0 w 30132"/>
                              <a:gd name="connsiteY0" fmla="*/ 6655 h 21617"/>
                              <a:gd name="connsiteX1" fmla="*/ 15579 w 30132"/>
                              <a:gd name="connsiteY1" fmla="*/ 17 h 21617"/>
                              <a:gd name="connsiteX2" fmla="*/ 29865 w 30132"/>
                              <a:gd name="connsiteY2" fmla="*/ 5824 h 21617"/>
                              <a:gd name="connsiteX0" fmla="*/ 0 w 30132"/>
                              <a:gd name="connsiteY0" fmla="*/ 6655 h 21617"/>
                              <a:gd name="connsiteX1" fmla="*/ 15579 w 30132"/>
                              <a:gd name="connsiteY1" fmla="*/ 17 h 21617"/>
                              <a:gd name="connsiteX2" fmla="*/ 30132 w 30132"/>
                              <a:gd name="connsiteY2" fmla="*/ 5280 h 21617"/>
                              <a:gd name="connsiteX3" fmla="*/ 15579 w 30132"/>
                              <a:gd name="connsiteY3" fmla="*/ 21617 h 21617"/>
                              <a:gd name="connsiteX4" fmla="*/ 0 w 30132"/>
                              <a:gd name="connsiteY4" fmla="*/ 6655 h 21617"/>
                              <a:gd name="connsiteX0" fmla="*/ 0 w 30265"/>
                              <a:gd name="connsiteY0" fmla="*/ 6706 h 21668"/>
                              <a:gd name="connsiteX1" fmla="*/ 15579 w 30265"/>
                              <a:gd name="connsiteY1" fmla="*/ 68 h 21668"/>
                              <a:gd name="connsiteX2" fmla="*/ 29865 w 30265"/>
                              <a:gd name="connsiteY2" fmla="*/ 5875 h 21668"/>
                              <a:gd name="connsiteX0" fmla="*/ 0 w 30265"/>
                              <a:gd name="connsiteY0" fmla="*/ 6706 h 21668"/>
                              <a:gd name="connsiteX1" fmla="*/ 15579 w 30265"/>
                              <a:gd name="connsiteY1" fmla="*/ 68 h 21668"/>
                              <a:gd name="connsiteX2" fmla="*/ 30265 w 30265"/>
                              <a:gd name="connsiteY2" fmla="*/ 4382 h 21668"/>
                              <a:gd name="connsiteX3" fmla="*/ 15579 w 30265"/>
                              <a:gd name="connsiteY3" fmla="*/ 21668 h 21668"/>
                              <a:gd name="connsiteX4" fmla="*/ 0 w 30265"/>
                              <a:gd name="connsiteY4" fmla="*/ 6706 h 21668"/>
                              <a:gd name="connsiteX0" fmla="*/ 0 w 30065"/>
                              <a:gd name="connsiteY0" fmla="*/ 6652 h 21614"/>
                              <a:gd name="connsiteX1" fmla="*/ 15579 w 30065"/>
                              <a:gd name="connsiteY1" fmla="*/ 14 h 21614"/>
                              <a:gd name="connsiteX2" fmla="*/ 29865 w 30065"/>
                              <a:gd name="connsiteY2" fmla="*/ 5821 h 21614"/>
                              <a:gd name="connsiteX0" fmla="*/ 0 w 30065"/>
                              <a:gd name="connsiteY0" fmla="*/ 6652 h 21614"/>
                              <a:gd name="connsiteX1" fmla="*/ 15579 w 30065"/>
                              <a:gd name="connsiteY1" fmla="*/ 14 h 21614"/>
                              <a:gd name="connsiteX2" fmla="*/ 30065 w 30065"/>
                              <a:gd name="connsiteY2" fmla="*/ 5413 h 21614"/>
                              <a:gd name="connsiteX3" fmla="*/ 15579 w 30065"/>
                              <a:gd name="connsiteY3" fmla="*/ 21614 h 21614"/>
                              <a:gd name="connsiteX4" fmla="*/ 0 w 30065"/>
                              <a:gd name="connsiteY4" fmla="*/ 6652 h 21614"/>
                              <a:gd name="connsiteX0" fmla="*/ 0 w 30198"/>
                              <a:gd name="connsiteY0" fmla="*/ 6671 h 21633"/>
                              <a:gd name="connsiteX1" fmla="*/ 15579 w 30198"/>
                              <a:gd name="connsiteY1" fmla="*/ 33 h 21633"/>
                              <a:gd name="connsiteX2" fmla="*/ 29865 w 30198"/>
                              <a:gd name="connsiteY2" fmla="*/ 5840 h 21633"/>
                              <a:gd name="connsiteX0" fmla="*/ 0 w 30198"/>
                              <a:gd name="connsiteY0" fmla="*/ 6671 h 21633"/>
                              <a:gd name="connsiteX1" fmla="*/ 15579 w 30198"/>
                              <a:gd name="connsiteY1" fmla="*/ 33 h 21633"/>
                              <a:gd name="connsiteX2" fmla="*/ 30198 w 30198"/>
                              <a:gd name="connsiteY2" fmla="*/ 4890 h 21633"/>
                              <a:gd name="connsiteX3" fmla="*/ 15579 w 30198"/>
                              <a:gd name="connsiteY3" fmla="*/ 21633 h 21633"/>
                              <a:gd name="connsiteX4" fmla="*/ 0 w 30198"/>
                              <a:gd name="connsiteY4" fmla="*/ 6671 h 21633"/>
                              <a:gd name="connsiteX0" fmla="*/ 0 w 30198"/>
                              <a:gd name="connsiteY0" fmla="*/ 6671 h 21633"/>
                              <a:gd name="connsiteX1" fmla="*/ 15579 w 30198"/>
                              <a:gd name="connsiteY1" fmla="*/ 33 h 21633"/>
                              <a:gd name="connsiteX2" fmla="*/ 29865 w 30198"/>
                              <a:gd name="connsiteY2" fmla="*/ 5569 h 21633"/>
                              <a:gd name="connsiteX0" fmla="*/ 0 w 30198"/>
                              <a:gd name="connsiteY0" fmla="*/ 6671 h 21633"/>
                              <a:gd name="connsiteX1" fmla="*/ 15579 w 30198"/>
                              <a:gd name="connsiteY1" fmla="*/ 33 h 21633"/>
                              <a:gd name="connsiteX2" fmla="*/ 30198 w 30198"/>
                              <a:gd name="connsiteY2" fmla="*/ 4890 h 21633"/>
                              <a:gd name="connsiteX3" fmla="*/ 15579 w 30198"/>
                              <a:gd name="connsiteY3" fmla="*/ 21633 h 21633"/>
                              <a:gd name="connsiteX4" fmla="*/ 0 w 30198"/>
                              <a:gd name="connsiteY4" fmla="*/ 6671 h 21633"/>
                              <a:gd name="connsiteX0" fmla="*/ 0 w 30198"/>
                              <a:gd name="connsiteY0" fmla="*/ 6671 h 21633"/>
                              <a:gd name="connsiteX1" fmla="*/ 15579 w 30198"/>
                              <a:gd name="connsiteY1" fmla="*/ 33 h 21633"/>
                              <a:gd name="connsiteX2" fmla="*/ 29865 w 30198"/>
                              <a:gd name="connsiteY2" fmla="*/ 5569 h 21633"/>
                              <a:gd name="connsiteX0" fmla="*/ 0 w 30198"/>
                              <a:gd name="connsiteY0" fmla="*/ 6671 h 21633"/>
                              <a:gd name="connsiteX1" fmla="*/ 15579 w 30198"/>
                              <a:gd name="connsiteY1" fmla="*/ 33 h 21633"/>
                              <a:gd name="connsiteX2" fmla="*/ 30198 w 30198"/>
                              <a:gd name="connsiteY2" fmla="*/ 4890 h 21633"/>
                              <a:gd name="connsiteX3" fmla="*/ 15579 w 30198"/>
                              <a:gd name="connsiteY3" fmla="*/ 21633 h 21633"/>
                              <a:gd name="connsiteX4" fmla="*/ 0 w 30198"/>
                              <a:gd name="connsiteY4" fmla="*/ 6671 h 21633"/>
                              <a:gd name="connsiteX0" fmla="*/ 0 w 30331"/>
                              <a:gd name="connsiteY0" fmla="*/ 6696 h 21658"/>
                              <a:gd name="connsiteX1" fmla="*/ 15579 w 30331"/>
                              <a:gd name="connsiteY1" fmla="*/ 58 h 21658"/>
                              <a:gd name="connsiteX2" fmla="*/ 29865 w 30331"/>
                              <a:gd name="connsiteY2" fmla="*/ 5594 h 21658"/>
                              <a:gd name="connsiteX0" fmla="*/ 0 w 30331"/>
                              <a:gd name="connsiteY0" fmla="*/ 6696 h 21658"/>
                              <a:gd name="connsiteX1" fmla="*/ 15579 w 30331"/>
                              <a:gd name="connsiteY1" fmla="*/ 58 h 21658"/>
                              <a:gd name="connsiteX2" fmla="*/ 30331 w 30331"/>
                              <a:gd name="connsiteY2" fmla="*/ 4508 h 21658"/>
                              <a:gd name="connsiteX3" fmla="*/ 15579 w 30331"/>
                              <a:gd name="connsiteY3" fmla="*/ 21658 h 21658"/>
                              <a:gd name="connsiteX4" fmla="*/ 0 w 30331"/>
                              <a:gd name="connsiteY4" fmla="*/ 6696 h 21658"/>
                              <a:gd name="connsiteX0" fmla="*/ 0 w 30198"/>
                              <a:gd name="connsiteY0" fmla="*/ 6649 h 21611"/>
                              <a:gd name="connsiteX1" fmla="*/ 15579 w 30198"/>
                              <a:gd name="connsiteY1" fmla="*/ 11 h 21611"/>
                              <a:gd name="connsiteX2" fmla="*/ 29865 w 30198"/>
                              <a:gd name="connsiteY2" fmla="*/ 5547 h 21611"/>
                              <a:gd name="connsiteX0" fmla="*/ 0 w 30198"/>
                              <a:gd name="connsiteY0" fmla="*/ 6649 h 21611"/>
                              <a:gd name="connsiteX1" fmla="*/ 15579 w 30198"/>
                              <a:gd name="connsiteY1" fmla="*/ 11 h 21611"/>
                              <a:gd name="connsiteX2" fmla="*/ 30198 w 30198"/>
                              <a:gd name="connsiteY2" fmla="*/ 5546 h 21611"/>
                              <a:gd name="connsiteX3" fmla="*/ 15579 w 30198"/>
                              <a:gd name="connsiteY3" fmla="*/ 21611 h 21611"/>
                              <a:gd name="connsiteX4" fmla="*/ 0 w 30198"/>
                              <a:gd name="connsiteY4" fmla="*/ 6649 h 21611"/>
                              <a:gd name="connsiteX0" fmla="*/ 0 w 30131"/>
                              <a:gd name="connsiteY0" fmla="*/ 6665 h 21627"/>
                              <a:gd name="connsiteX1" fmla="*/ 15579 w 30131"/>
                              <a:gd name="connsiteY1" fmla="*/ 27 h 21627"/>
                              <a:gd name="connsiteX2" fmla="*/ 29865 w 30131"/>
                              <a:gd name="connsiteY2" fmla="*/ 5563 h 21627"/>
                              <a:gd name="connsiteX0" fmla="*/ 0 w 30131"/>
                              <a:gd name="connsiteY0" fmla="*/ 6665 h 21627"/>
                              <a:gd name="connsiteX1" fmla="*/ 15579 w 30131"/>
                              <a:gd name="connsiteY1" fmla="*/ 27 h 21627"/>
                              <a:gd name="connsiteX2" fmla="*/ 30131 w 30131"/>
                              <a:gd name="connsiteY2" fmla="*/ 5020 h 21627"/>
                              <a:gd name="connsiteX3" fmla="*/ 15579 w 30131"/>
                              <a:gd name="connsiteY3" fmla="*/ 21627 h 21627"/>
                              <a:gd name="connsiteX4" fmla="*/ 0 w 30131"/>
                              <a:gd name="connsiteY4" fmla="*/ 6665 h 21627"/>
                              <a:gd name="connsiteX0" fmla="*/ 0 w 30464"/>
                              <a:gd name="connsiteY0" fmla="*/ 6678 h 21640"/>
                              <a:gd name="connsiteX1" fmla="*/ 15579 w 30464"/>
                              <a:gd name="connsiteY1" fmla="*/ 40 h 21640"/>
                              <a:gd name="connsiteX2" fmla="*/ 29865 w 30464"/>
                              <a:gd name="connsiteY2" fmla="*/ 5576 h 21640"/>
                              <a:gd name="connsiteX0" fmla="*/ 0 w 30464"/>
                              <a:gd name="connsiteY0" fmla="*/ 6678 h 21640"/>
                              <a:gd name="connsiteX1" fmla="*/ 15579 w 30464"/>
                              <a:gd name="connsiteY1" fmla="*/ 40 h 21640"/>
                              <a:gd name="connsiteX2" fmla="*/ 30464 w 30464"/>
                              <a:gd name="connsiteY2" fmla="*/ 4762 h 21640"/>
                              <a:gd name="connsiteX3" fmla="*/ 15579 w 30464"/>
                              <a:gd name="connsiteY3" fmla="*/ 21640 h 21640"/>
                              <a:gd name="connsiteX4" fmla="*/ 0 w 30464"/>
                              <a:gd name="connsiteY4" fmla="*/ 6678 h 21640"/>
                              <a:gd name="connsiteX0" fmla="*/ 0 w 30331"/>
                              <a:gd name="connsiteY0" fmla="*/ 6666 h 21628"/>
                              <a:gd name="connsiteX1" fmla="*/ 15579 w 30331"/>
                              <a:gd name="connsiteY1" fmla="*/ 28 h 21628"/>
                              <a:gd name="connsiteX2" fmla="*/ 29865 w 30331"/>
                              <a:gd name="connsiteY2" fmla="*/ 5564 h 21628"/>
                              <a:gd name="connsiteX0" fmla="*/ 0 w 30331"/>
                              <a:gd name="connsiteY0" fmla="*/ 6666 h 21628"/>
                              <a:gd name="connsiteX1" fmla="*/ 15579 w 30331"/>
                              <a:gd name="connsiteY1" fmla="*/ 28 h 21628"/>
                              <a:gd name="connsiteX2" fmla="*/ 30331 w 30331"/>
                              <a:gd name="connsiteY2" fmla="*/ 5021 h 21628"/>
                              <a:gd name="connsiteX3" fmla="*/ 15579 w 30331"/>
                              <a:gd name="connsiteY3" fmla="*/ 21628 h 21628"/>
                              <a:gd name="connsiteX4" fmla="*/ 0 w 30331"/>
                              <a:gd name="connsiteY4" fmla="*/ 6666 h 21628"/>
                              <a:gd name="connsiteX0" fmla="*/ 0 w 30331"/>
                              <a:gd name="connsiteY0" fmla="*/ 6666 h 21628"/>
                              <a:gd name="connsiteX1" fmla="*/ 15579 w 30331"/>
                              <a:gd name="connsiteY1" fmla="*/ 28 h 21628"/>
                              <a:gd name="connsiteX2" fmla="*/ 30065 w 30331"/>
                              <a:gd name="connsiteY2" fmla="*/ 5428 h 21628"/>
                              <a:gd name="connsiteX0" fmla="*/ 0 w 30331"/>
                              <a:gd name="connsiteY0" fmla="*/ 6666 h 21628"/>
                              <a:gd name="connsiteX1" fmla="*/ 15579 w 30331"/>
                              <a:gd name="connsiteY1" fmla="*/ 28 h 21628"/>
                              <a:gd name="connsiteX2" fmla="*/ 30331 w 30331"/>
                              <a:gd name="connsiteY2" fmla="*/ 5021 h 21628"/>
                              <a:gd name="connsiteX3" fmla="*/ 15579 w 30331"/>
                              <a:gd name="connsiteY3" fmla="*/ 21628 h 21628"/>
                              <a:gd name="connsiteX4" fmla="*/ 0 w 30331"/>
                              <a:gd name="connsiteY4" fmla="*/ 6666 h 2162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30331" h="21628" fill="none" extrusionOk="0">
                                <a:moveTo>
                                  <a:pt x="0" y="6666"/>
                                </a:moveTo>
                                <a:cubicBezTo>
                                  <a:pt x="4073" y="2425"/>
                                  <a:pt x="9698" y="28"/>
                                  <a:pt x="15579" y="28"/>
                                </a:cubicBezTo>
                                <a:cubicBezTo>
                                  <a:pt x="20839" y="28"/>
                                  <a:pt x="26120" y="1948"/>
                                  <a:pt x="30065" y="5428"/>
                                </a:cubicBezTo>
                              </a:path>
                              <a:path w="30331" h="21628" stroke="0" extrusionOk="0">
                                <a:moveTo>
                                  <a:pt x="0" y="6666"/>
                                </a:moveTo>
                                <a:cubicBezTo>
                                  <a:pt x="4073" y="2425"/>
                                  <a:pt x="10524" y="302"/>
                                  <a:pt x="15579" y="28"/>
                                </a:cubicBezTo>
                                <a:cubicBezTo>
                                  <a:pt x="20634" y="-246"/>
                                  <a:pt x="26386" y="1541"/>
                                  <a:pt x="30331" y="5021"/>
                                </a:cubicBezTo>
                                <a:lnTo>
                                  <a:pt x="15579" y="21628"/>
                                </a:lnTo>
                                <a:lnTo>
                                  <a:pt x="0" y="666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rgbClr val="9933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l-GR"/>
                          </a:p>
                        </p:txBody>
                      </p:sp>
                      <p:sp>
                        <p:nvSpPr>
                          <p:cNvPr id="25" name="Line 5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6931691" y="4852122"/>
                            <a:ext cx="435610" cy="327104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9933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l-GR"/>
                          </a:p>
                        </p:txBody>
                      </p:sp>
                    </p:grpSp>
                    <p:grpSp>
                      <p:nvGrpSpPr>
                        <p:cNvPr id="8" name="Ομάδα 7"/>
                        <p:cNvGrpSpPr/>
                        <p:nvPr/>
                      </p:nvGrpSpPr>
                      <p:grpSpPr>
                        <a:xfrm>
                          <a:off x="2045970" y="3600689"/>
                          <a:ext cx="5204873" cy="1700519"/>
                          <a:chOff x="2045970" y="3600689"/>
                          <a:chExt cx="5204873" cy="1700519"/>
                        </a:xfrm>
                      </p:grpSpPr>
                      <p:sp>
                        <p:nvSpPr>
                          <p:cNvPr id="54" name="Arc 26"/>
                          <p:cNvSpPr>
                            <a:spLocks/>
                          </p:cNvSpPr>
                          <p:nvPr/>
                        </p:nvSpPr>
                        <p:spPr bwMode="auto">
                          <a:xfrm flipV="1">
                            <a:off x="2094230" y="3600689"/>
                            <a:ext cx="4756150" cy="1572848"/>
                          </a:xfrm>
                          <a:custGeom>
                            <a:avLst/>
                            <a:gdLst>
                              <a:gd name="G0" fmla="+- 15579 0 0"/>
                              <a:gd name="G1" fmla="+- 21600 0 0"/>
                              <a:gd name="G2" fmla="+- 21600 0 0"/>
                              <a:gd name="T0" fmla="*/ 0 w 29698"/>
                              <a:gd name="T1" fmla="*/ 6638 h 21600"/>
                              <a:gd name="T2" fmla="*/ 29698 w 29698"/>
                              <a:gd name="T3" fmla="*/ 5254 h 21600"/>
                              <a:gd name="T4" fmla="*/ 15579 w 29698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9698" h="21600" fill="none" extrusionOk="0">
                                <a:moveTo>
                                  <a:pt x="0" y="6638"/>
                                </a:moveTo>
                                <a:cubicBezTo>
                                  <a:pt x="4073" y="2397"/>
                                  <a:pt x="9698" y="0"/>
                                  <a:pt x="15579" y="0"/>
                                </a:cubicBezTo>
                                <a:cubicBezTo>
                                  <a:pt x="20763" y="0"/>
                                  <a:pt x="25774" y="1864"/>
                                  <a:pt x="29698" y="5253"/>
                                </a:cubicBezTo>
                              </a:path>
                              <a:path w="29698" h="21600" stroke="0" extrusionOk="0">
                                <a:moveTo>
                                  <a:pt x="0" y="6638"/>
                                </a:moveTo>
                                <a:cubicBezTo>
                                  <a:pt x="4073" y="2397"/>
                                  <a:pt x="9698" y="0"/>
                                  <a:pt x="15579" y="0"/>
                                </a:cubicBezTo>
                                <a:cubicBezTo>
                                  <a:pt x="20763" y="0"/>
                                  <a:pt x="25774" y="1864"/>
                                  <a:pt x="29698" y="5253"/>
                                </a:cubicBezTo>
                                <a:lnTo>
                                  <a:pt x="15579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rgbClr val="9933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l-GR"/>
                          </a:p>
                        </p:txBody>
                      </p:sp>
                      <p:grpSp>
                        <p:nvGrpSpPr>
                          <p:cNvPr id="7" name="Ομάδα 6"/>
                          <p:cNvGrpSpPr/>
                          <p:nvPr/>
                        </p:nvGrpSpPr>
                        <p:grpSpPr>
                          <a:xfrm>
                            <a:off x="2045970" y="3677919"/>
                            <a:ext cx="5204873" cy="1623289"/>
                            <a:chOff x="2045970" y="3677919"/>
                            <a:chExt cx="5204873" cy="1623289"/>
                          </a:xfrm>
                        </p:grpSpPr>
                        <p:grpSp>
                          <p:nvGrpSpPr>
                            <p:cNvPr id="2" name="Ομάδα 1"/>
                            <p:cNvGrpSpPr/>
                            <p:nvPr/>
                          </p:nvGrpSpPr>
                          <p:grpSpPr>
                            <a:xfrm>
                              <a:off x="2045970" y="3677919"/>
                              <a:ext cx="5204873" cy="1623289"/>
                              <a:chOff x="2045970" y="3677919"/>
                              <a:chExt cx="5204873" cy="1623289"/>
                            </a:xfrm>
                          </p:grpSpPr>
                          <p:sp>
                            <p:nvSpPr>
                              <p:cNvPr id="53" name="Arc 2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 flipV="1">
                                <a:off x="2045970" y="3677919"/>
                                <a:ext cx="4804410" cy="1623289"/>
                              </a:xfrm>
                              <a:custGeom>
                                <a:avLst/>
                                <a:gdLst>
                                  <a:gd name="G0" fmla="+- 15579 0 0"/>
                                  <a:gd name="G1" fmla="+- 21600 0 0"/>
                                  <a:gd name="G2" fmla="+- 21600 0 0"/>
                                  <a:gd name="T0" fmla="*/ 0 w 29818"/>
                                  <a:gd name="T1" fmla="*/ 6638 h 21600"/>
                                  <a:gd name="T2" fmla="*/ 29818 w 29818"/>
                                  <a:gd name="T3" fmla="*/ 5357 h 21600"/>
                                  <a:gd name="T4" fmla="*/ 15579 w 29818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9818" h="21600" fill="none" extrusionOk="0">
                                    <a:moveTo>
                                      <a:pt x="0" y="6638"/>
                                    </a:moveTo>
                                    <a:cubicBezTo>
                                      <a:pt x="4073" y="2397"/>
                                      <a:pt x="9698" y="0"/>
                                      <a:pt x="15579" y="0"/>
                                    </a:cubicBezTo>
                                    <a:cubicBezTo>
                                      <a:pt x="20817" y="0"/>
                                      <a:pt x="25878" y="1903"/>
                                      <a:pt x="29817" y="5357"/>
                                    </a:cubicBezTo>
                                  </a:path>
                                  <a:path w="29818" h="21600" stroke="0" extrusionOk="0">
                                    <a:moveTo>
                                      <a:pt x="0" y="6638"/>
                                    </a:moveTo>
                                    <a:cubicBezTo>
                                      <a:pt x="4073" y="2397"/>
                                      <a:pt x="9698" y="0"/>
                                      <a:pt x="15579" y="0"/>
                                    </a:cubicBezTo>
                                    <a:cubicBezTo>
                                      <a:pt x="20817" y="0"/>
                                      <a:pt x="25878" y="1903"/>
                                      <a:pt x="29817" y="5357"/>
                                    </a:cubicBezTo>
                                    <a:lnTo>
                                      <a:pt x="15579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19050">
                                <a:solidFill>
                                  <a:srgbClr val="9933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el-GR"/>
                              </a:p>
                            </p:txBody>
                          </p:sp>
                          <p:sp>
                            <p:nvSpPr>
                              <p:cNvPr id="42" name="Line 3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6821583" y="4596507"/>
                                <a:ext cx="429260" cy="305704"/>
                              </a:xfrm>
                              <a:prstGeom prst="line">
                                <a:avLst/>
                              </a:prstGeom>
                              <a:noFill/>
                              <a:ln w="19050">
                                <a:solidFill>
                                  <a:srgbClr val="9933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el-GR"/>
                              </a:p>
                            </p:txBody>
                          </p:sp>
                        </p:grpSp>
                        <p:sp>
                          <p:nvSpPr>
                            <p:cNvPr id="23" name="Freeform 5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6856730" y="4517167"/>
                              <a:ext cx="368300" cy="267491"/>
                            </a:xfrm>
                            <a:custGeom>
                              <a:avLst/>
                              <a:gdLst>
                                <a:gd name="T0" fmla="*/ 0 w 366"/>
                                <a:gd name="T1" fmla="*/ 220 h 220"/>
                                <a:gd name="T2" fmla="*/ 366 w 366"/>
                                <a:gd name="T3" fmla="*/ 0 h 22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</a:cxnLst>
                              <a:rect l="0" t="0" r="r" b="b"/>
                              <a:pathLst>
                                <a:path w="366" h="220">
                                  <a:moveTo>
                                    <a:pt x="0" y="220"/>
                                  </a:moveTo>
                                  <a:lnTo>
                                    <a:pt x="366" y="0"/>
                                  </a:lnTo>
                                </a:path>
                              </a:pathLst>
                            </a:custGeom>
                            <a:noFill/>
                            <a:ln w="19050">
                              <a:solidFill>
                                <a:srgbClr val="9933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el-GR"/>
                            </a:p>
                          </p:txBody>
                        </p:sp>
                      </p:grpSp>
                    </p:grpSp>
                    <p:grpSp>
                      <p:nvGrpSpPr>
                        <p:cNvPr id="37" name="Ομάδα 36"/>
                        <p:cNvGrpSpPr/>
                        <p:nvPr/>
                      </p:nvGrpSpPr>
                      <p:grpSpPr>
                        <a:xfrm>
                          <a:off x="2062738" y="3999158"/>
                          <a:ext cx="5308935" cy="1689966"/>
                          <a:chOff x="2062738" y="3999158"/>
                          <a:chExt cx="5308935" cy="1689966"/>
                        </a:xfrm>
                      </p:grpSpPr>
                      <p:sp>
                        <p:nvSpPr>
                          <p:cNvPr id="26" name="Line 5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7047673" y="4952185"/>
                            <a:ext cx="324000" cy="252000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9933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l-GR"/>
                          </a:p>
                        </p:txBody>
                      </p:sp>
                      <p:sp>
                        <p:nvSpPr>
                          <p:cNvPr id="87" name="Arc 29"/>
                          <p:cNvSpPr>
                            <a:spLocks/>
                          </p:cNvSpPr>
                          <p:nvPr/>
                        </p:nvSpPr>
                        <p:spPr bwMode="auto">
                          <a:xfrm flipV="1">
                            <a:off x="2062738" y="3999158"/>
                            <a:ext cx="5058952" cy="1689966"/>
                          </a:xfrm>
                          <a:custGeom>
                            <a:avLst/>
                            <a:gdLst>
                              <a:gd name="G0" fmla="+- 15579 0 0"/>
                              <a:gd name="G1" fmla="+- 21600 0 0"/>
                              <a:gd name="G2" fmla="+- 21600 0 0"/>
                              <a:gd name="T0" fmla="*/ 0 w 29865"/>
                              <a:gd name="T1" fmla="*/ 6638 h 21600"/>
                              <a:gd name="T2" fmla="*/ 29865 w 29865"/>
                              <a:gd name="T3" fmla="*/ 5399 h 21600"/>
                              <a:gd name="T4" fmla="*/ 15579 w 29865"/>
                              <a:gd name="T5" fmla="*/ 21600 h 21600"/>
                              <a:gd name="connsiteX0" fmla="*/ 0 w 30464"/>
                              <a:gd name="connsiteY0" fmla="*/ 6638 h 21600"/>
                              <a:gd name="connsiteX1" fmla="*/ 15579 w 30464"/>
                              <a:gd name="connsiteY1" fmla="*/ 0 h 21600"/>
                              <a:gd name="connsiteX2" fmla="*/ 29864 w 30464"/>
                              <a:gd name="connsiteY2" fmla="*/ 5399 h 21600"/>
                              <a:gd name="connsiteX0" fmla="*/ 0 w 30464"/>
                              <a:gd name="connsiteY0" fmla="*/ 6638 h 21600"/>
                              <a:gd name="connsiteX1" fmla="*/ 15579 w 30464"/>
                              <a:gd name="connsiteY1" fmla="*/ 0 h 21600"/>
                              <a:gd name="connsiteX2" fmla="*/ 30464 w 30464"/>
                              <a:gd name="connsiteY2" fmla="*/ 5263 h 21600"/>
                              <a:gd name="connsiteX3" fmla="*/ 15579 w 30464"/>
                              <a:gd name="connsiteY3" fmla="*/ 21600 h 21600"/>
                              <a:gd name="connsiteX4" fmla="*/ 0 w 30464"/>
                              <a:gd name="connsiteY4" fmla="*/ 6638 h 21600"/>
                              <a:gd name="connsiteX0" fmla="*/ 0 w 30464"/>
                              <a:gd name="connsiteY0" fmla="*/ 6638 h 21600"/>
                              <a:gd name="connsiteX1" fmla="*/ 15579 w 30464"/>
                              <a:gd name="connsiteY1" fmla="*/ 0 h 21600"/>
                              <a:gd name="connsiteX2" fmla="*/ 30464 w 30464"/>
                              <a:gd name="connsiteY2" fmla="*/ 4857 h 21600"/>
                              <a:gd name="connsiteX0" fmla="*/ 0 w 30464"/>
                              <a:gd name="connsiteY0" fmla="*/ 6638 h 21600"/>
                              <a:gd name="connsiteX1" fmla="*/ 15579 w 30464"/>
                              <a:gd name="connsiteY1" fmla="*/ 0 h 21600"/>
                              <a:gd name="connsiteX2" fmla="*/ 30464 w 30464"/>
                              <a:gd name="connsiteY2" fmla="*/ 5263 h 21600"/>
                              <a:gd name="connsiteX3" fmla="*/ 15579 w 30464"/>
                              <a:gd name="connsiteY3" fmla="*/ 21600 h 21600"/>
                              <a:gd name="connsiteX4" fmla="*/ 0 w 30464"/>
                              <a:gd name="connsiteY4" fmla="*/ 6638 h 21600"/>
                              <a:gd name="connsiteX0" fmla="*/ 0 w 30464"/>
                              <a:gd name="connsiteY0" fmla="*/ 6638 h 21600"/>
                              <a:gd name="connsiteX1" fmla="*/ 15579 w 30464"/>
                              <a:gd name="connsiteY1" fmla="*/ 0 h 21600"/>
                              <a:gd name="connsiteX2" fmla="*/ 30464 w 30464"/>
                              <a:gd name="connsiteY2" fmla="*/ 4857 h 21600"/>
                              <a:gd name="connsiteX0" fmla="*/ 0 w 30464"/>
                              <a:gd name="connsiteY0" fmla="*/ 6638 h 21600"/>
                              <a:gd name="connsiteX1" fmla="*/ 15579 w 30464"/>
                              <a:gd name="connsiteY1" fmla="*/ 0 h 21600"/>
                              <a:gd name="connsiteX2" fmla="*/ 29998 w 30464"/>
                              <a:gd name="connsiteY2" fmla="*/ 5399 h 21600"/>
                              <a:gd name="connsiteX3" fmla="*/ 15579 w 30464"/>
                              <a:gd name="connsiteY3" fmla="*/ 21600 h 21600"/>
                              <a:gd name="connsiteX4" fmla="*/ 0 w 30464"/>
                              <a:gd name="connsiteY4" fmla="*/ 6638 h 21600"/>
                              <a:gd name="connsiteX0" fmla="*/ 0 w 30464"/>
                              <a:gd name="connsiteY0" fmla="*/ 6638 h 21600"/>
                              <a:gd name="connsiteX1" fmla="*/ 15579 w 30464"/>
                              <a:gd name="connsiteY1" fmla="*/ 0 h 21600"/>
                              <a:gd name="connsiteX2" fmla="*/ 30464 w 30464"/>
                              <a:gd name="connsiteY2" fmla="*/ 4857 h 21600"/>
                              <a:gd name="connsiteX0" fmla="*/ 0 w 30464"/>
                              <a:gd name="connsiteY0" fmla="*/ 6638 h 21600"/>
                              <a:gd name="connsiteX1" fmla="*/ 15579 w 30464"/>
                              <a:gd name="connsiteY1" fmla="*/ 0 h 21600"/>
                              <a:gd name="connsiteX2" fmla="*/ 29865 w 30464"/>
                              <a:gd name="connsiteY2" fmla="*/ 5399 h 21600"/>
                              <a:gd name="connsiteX3" fmla="*/ 15579 w 30464"/>
                              <a:gd name="connsiteY3" fmla="*/ 21600 h 21600"/>
                              <a:gd name="connsiteX4" fmla="*/ 0 w 30464"/>
                              <a:gd name="connsiteY4" fmla="*/ 6638 h 21600"/>
                              <a:gd name="connsiteX0" fmla="*/ 0 w 30464"/>
                              <a:gd name="connsiteY0" fmla="*/ 6638 h 21600"/>
                              <a:gd name="connsiteX1" fmla="*/ 15579 w 30464"/>
                              <a:gd name="connsiteY1" fmla="*/ 0 h 21600"/>
                              <a:gd name="connsiteX2" fmla="*/ 30464 w 30464"/>
                              <a:gd name="connsiteY2" fmla="*/ 4857 h 21600"/>
                              <a:gd name="connsiteX0" fmla="*/ 0 w 30464"/>
                              <a:gd name="connsiteY0" fmla="*/ 6638 h 21600"/>
                              <a:gd name="connsiteX1" fmla="*/ 15579 w 30464"/>
                              <a:gd name="connsiteY1" fmla="*/ 0 h 21600"/>
                              <a:gd name="connsiteX2" fmla="*/ 30065 w 30464"/>
                              <a:gd name="connsiteY2" fmla="*/ 5399 h 21600"/>
                              <a:gd name="connsiteX3" fmla="*/ 15579 w 30464"/>
                              <a:gd name="connsiteY3" fmla="*/ 21600 h 21600"/>
                              <a:gd name="connsiteX4" fmla="*/ 0 w 30464"/>
                              <a:gd name="connsiteY4" fmla="*/ 6638 h 21600"/>
                              <a:gd name="connsiteX0" fmla="*/ 0 w 30065"/>
                              <a:gd name="connsiteY0" fmla="*/ 6638 h 21600"/>
                              <a:gd name="connsiteX1" fmla="*/ 15579 w 30065"/>
                              <a:gd name="connsiteY1" fmla="*/ 0 h 21600"/>
                              <a:gd name="connsiteX2" fmla="*/ 29998 w 30065"/>
                              <a:gd name="connsiteY2" fmla="*/ 5535 h 21600"/>
                              <a:gd name="connsiteX0" fmla="*/ 0 w 30065"/>
                              <a:gd name="connsiteY0" fmla="*/ 6638 h 21600"/>
                              <a:gd name="connsiteX1" fmla="*/ 15579 w 30065"/>
                              <a:gd name="connsiteY1" fmla="*/ 0 h 21600"/>
                              <a:gd name="connsiteX2" fmla="*/ 30065 w 30065"/>
                              <a:gd name="connsiteY2" fmla="*/ 5399 h 21600"/>
                              <a:gd name="connsiteX3" fmla="*/ 15579 w 30065"/>
                              <a:gd name="connsiteY3" fmla="*/ 21600 h 21600"/>
                              <a:gd name="connsiteX4" fmla="*/ 0 w 30065"/>
                              <a:gd name="connsiteY4" fmla="*/ 6638 h 21600"/>
                              <a:gd name="connsiteX0" fmla="*/ 0 w 30398"/>
                              <a:gd name="connsiteY0" fmla="*/ 6638 h 21600"/>
                              <a:gd name="connsiteX1" fmla="*/ 15579 w 30398"/>
                              <a:gd name="connsiteY1" fmla="*/ 0 h 21600"/>
                              <a:gd name="connsiteX2" fmla="*/ 29998 w 30398"/>
                              <a:gd name="connsiteY2" fmla="*/ 5535 h 21600"/>
                              <a:gd name="connsiteX0" fmla="*/ 0 w 30398"/>
                              <a:gd name="connsiteY0" fmla="*/ 6638 h 21600"/>
                              <a:gd name="connsiteX1" fmla="*/ 15579 w 30398"/>
                              <a:gd name="connsiteY1" fmla="*/ 0 h 21600"/>
                              <a:gd name="connsiteX2" fmla="*/ 30398 w 30398"/>
                              <a:gd name="connsiteY2" fmla="*/ 5128 h 21600"/>
                              <a:gd name="connsiteX3" fmla="*/ 15579 w 30398"/>
                              <a:gd name="connsiteY3" fmla="*/ 21600 h 21600"/>
                              <a:gd name="connsiteX4" fmla="*/ 0 w 30398"/>
                              <a:gd name="connsiteY4" fmla="*/ 6638 h 21600"/>
                              <a:gd name="connsiteX0" fmla="*/ 0 w 30731"/>
                              <a:gd name="connsiteY0" fmla="*/ 6638 h 21600"/>
                              <a:gd name="connsiteX1" fmla="*/ 15579 w 30731"/>
                              <a:gd name="connsiteY1" fmla="*/ 0 h 21600"/>
                              <a:gd name="connsiteX2" fmla="*/ 29998 w 30731"/>
                              <a:gd name="connsiteY2" fmla="*/ 5535 h 21600"/>
                              <a:gd name="connsiteX0" fmla="*/ 0 w 30731"/>
                              <a:gd name="connsiteY0" fmla="*/ 6638 h 21600"/>
                              <a:gd name="connsiteX1" fmla="*/ 15579 w 30731"/>
                              <a:gd name="connsiteY1" fmla="*/ 0 h 21600"/>
                              <a:gd name="connsiteX2" fmla="*/ 30731 w 30731"/>
                              <a:gd name="connsiteY2" fmla="*/ 4992 h 21600"/>
                              <a:gd name="connsiteX3" fmla="*/ 15579 w 30731"/>
                              <a:gd name="connsiteY3" fmla="*/ 21600 h 21600"/>
                              <a:gd name="connsiteX4" fmla="*/ 0 w 30731"/>
                              <a:gd name="connsiteY4" fmla="*/ 6638 h 21600"/>
                              <a:gd name="connsiteX0" fmla="*/ 0 w 30731"/>
                              <a:gd name="connsiteY0" fmla="*/ 6638 h 21600"/>
                              <a:gd name="connsiteX1" fmla="*/ 15579 w 30731"/>
                              <a:gd name="connsiteY1" fmla="*/ 0 h 21600"/>
                              <a:gd name="connsiteX2" fmla="*/ 30265 w 30731"/>
                              <a:gd name="connsiteY2" fmla="*/ 5264 h 21600"/>
                              <a:gd name="connsiteX0" fmla="*/ 0 w 30731"/>
                              <a:gd name="connsiteY0" fmla="*/ 6638 h 21600"/>
                              <a:gd name="connsiteX1" fmla="*/ 15579 w 30731"/>
                              <a:gd name="connsiteY1" fmla="*/ 0 h 21600"/>
                              <a:gd name="connsiteX2" fmla="*/ 30731 w 30731"/>
                              <a:gd name="connsiteY2" fmla="*/ 4992 h 21600"/>
                              <a:gd name="connsiteX3" fmla="*/ 15579 w 30731"/>
                              <a:gd name="connsiteY3" fmla="*/ 21600 h 21600"/>
                              <a:gd name="connsiteX4" fmla="*/ 0 w 30731"/>
                              <a:gd name="connsiteY4" fmla="*/ 6638 h 21600"/>
                              <a:gd name="connsiteX0" fmla="*/ 0 w 30864"/>
                              <a:gd name="connsiteY0" fmla="*/ 6638 h 21600"/>
                              <a:gd name="connsiteX1" fmla="*/ 15579 w 30864"/>
                              <a:gd name="connsiteY1" fmla="*/ 0 h 21600"/>
                              <a:gd name="connsiteX2" fmla="*/ 30265 w 30864"/>
                              <a:gd name="connsiteY2" fmla="*/ 5264 h 21600"/>
                              <a:gd name="connsiteX0" fmla="*/ 0 w 30864"/>
                              <a:gd name="connsiteY0" fmla="*/ 6638 h 21600"/>
                              <a:gd name="connsiteX1" fmla="*/ 15579 w 30864"/>
                              <a:gd name="connsiteY1" fmla="*/ 0 h 21600"/>
                              <a:gd name="connsiteX2" fmla="*/ 30864 w 30864"/>
                              <a:gd name="connsiteY2" fmla="*/ 4992 h 21600"/>
                              <a:gd name="connsiteX3" fmla="*/ 15579 w 30864"/>
                              <a:gd name="connsiteY3" fmla="*/ 21600 h 21600"/>
                              <a:gd name="connsiteX4" fmla="*/ 0 w 30864"/>
                              <a:gd name="connsiteY4" fmla="*/ 6638 h 21600"/>
                              <a:gd name="connsiteX0" fmla="*/ 0 w 30864"/>
                              <a:gd name="connsiteY0" fmla="*/ 6638 h 21600"/>
                              <a:gd name="connsiteX1" fmla="*/ 15579 w 30864"/>
                              <a:gd name="connsiteY1" fmla="*/ 0 h 21600"/>
                              <a:gd name="connsiteX2" fmla="*/ 30398 w 30864"/>
                              <a:gd name="connsiteY2" fmla="*/ 5128 h 21600"/>
                              <a:gd name="connsiteX0" fmla="*/ 0 w 30864"/>
                              <a:gd name="connsiteY0" fmla="*/ 6638 h 21600"/>
                              <a:gd name="connsiteX1" fmla="*/ 15579 w 30864"/>
                              <a:gd name="connsiteY1" fmla="*/ 0 h 21600"/>
                              <a:gd name="connsiteX2" fmla="*/ 30864 w 30864"/>
                              <a:gd name="connsiteY2" fmla="*/ 4992 h 21600"/>
                              <a:gd name="connsiteX3" fmla="*/ 15579 w 30864"/>
                              <a:gd name="connsiteY3" fmla="*/ 21600 h 21600"/>
                              <a:gd name="connsiteX4" fmla="*/ 0 w 30864"/>
                              <a:gd name="connsiteY4" fmla="*/ 6638 h 21600"/>
                              <a:gd name="connsiteX0" fmla="*/ 0 w 30864"/>
                              <a:gd name="connsiteY0" fmla="*/ 6638 h 21600"/>
                              <a:gd name="connsiteX1" fmla="*/ 15579 w 30864"/>
                              <a:gd name="connsiteY1" fmla="*/ 0 h 21600"/>
                              <a:gd name="connsiteX2" fmla="*/ 29998 w 30864"/>
                              <a:gd name="connsiteY2" fmla="*/ 5535 h 21600"/>
                              <a:gd name="connsiteX0" fmla="*/ 0 w 30864"/>
                              <a:gd name="connsiteY0" fmla="*/ 6638 h 21600"/>
                              <a:gd name="connsiteX1" fmla="*/ 15579 w 30864"/>
                              <a:gd name="connsiteY1" fmla="*/ 0 h 21600"/>
                              <a:gd name="connsiteX2" fmla="*/ 30864 w 30864"/>
                              <a:gd name="connsiteY2" fmla="*/ 4992 h 21600"/>
                              <a:gd name="connsiteX3" fmla="*/ 15579 w 30864"/>
                              <a:gd name="connsiteY3" fmla="*/ 21600 h 21600"/>
                              <a:gd name="connsiteX4" fmla="*/ 0 w 30864"/>
                              <a:gd name="connsiteY4" fmla="*/ 6638 h 21600"/>
                              <a:gd name="connsiteX0" fmla="*/ 0 w 30131"/>
                              <a:gd name="connsiteY0" fmla="*/ 6648 h 21610"/>
                              <a:gd name="connsiteX1" fmla="*/ 15579 w 30131"/>
                              <a:gd name="connsiteY1" fmla="*/ 10 h 21610"/>
                              <a:gd name="connsiteX2" fmla="*/ 29998 w 30131"/>
                              <a:gd name="connsiteY2" fmla="*/ 5545 h 21610"/>
                              <a:gd name="connsiteX0" fmla="*/ 0 w 30131"/>
                              <a:gd name="connsiteY0" fmla="*/ 6648 h 21610"/>
                              <a:gd name="connsiteX1" fmla="*/ 15579 w 30131"/>
                              <a:gd name="connsiteY1" fmla="*/ 10 h 21610"/>
                              <a:gd name="connsiteX2" fmla="*/ 30131 w 30131"/>
                              <a:gd name="connsiteY2" fmla="*/ 5544 h 21610"/>
                              <a:gd name="connsiteX3" fmla="*/ 15579 w 30131"/>
                              <a:gd name="connsiteY3" fmla="*/ 21610 h 21610"/>
                              <a:gd name="connsiteX4" fmla="*/ 0 w 30131"/>
                              <a:gd name="connsiteY4" fmla="*/ 6648 h 21610"/>
                              <a:gd name="connsiteX0" fmla="*/ 0 w 30331"/>
                              <a:gd name="connsiteY0" fmla="*/ 6651 h 21613"/>
                              <a:gd name="connsiteX1" fmla="*/ 15579 w 30331"/>
                              <a:gd name="connsiteY1" fmla="*/ 13 h 21613"/>
                              <a:gd name="connsiteX2" fmla="*/ 29998 w 30331"/>
                              <a:gd name="connsiteY2" fmla="*/ 5548 h 21613"/>
                              <a:gd name="connsiteX0" fmla="*/ 0 w 30331"/>
                              <a:gd name="connsiteY0" fmla="*/ 6651 h 21613"/>
                              <a:gd name="connsiteX1" fmla="*/ 15579 w 30331"/>
                              <a:gd name="connsiteY1" fmla="*/ 13 h 21613"/>
                              <a:gd name="connsiteX2" fmla="*/ 30331 w 30331"/>
                              <a:gd name="connsiteY2" fmla="*/ 5411 h 21613"/>
                              <a:gd name="connsiteX3" fmla="*/ 15579 w 30331"/>
                              <a:gd name="connsiteY3" fmla="*/ 21613 h 21613"/>
                              <a:gd name="connsiteX4" fmla="*/ 0 w 30331"/>
                              <a:gd name="connsiteY4" fmla="*/ 6651 h 21613"/>
                              <a:gd name="connsiteX0" fmla="*/ 0 w 30531"/>
                              <a:gd name="connsiteY0" fmla="*/ 6651 h 21613"/>
                              <a:gd name="connsiteX1" fmla="*/ 15579 w 30531"/>
                              <a:gd name="connsiteY1" fmla="*/ 13 h 21613"/>
                              <a:gd name="connsiteX2" fmla="*/ 29998 w 30531"/>
                              <a:gd name="connsiteY2" fmla="*/ 5548 h 21613"/>
                              <a:gd name="connsiteX0" fmla="*/ 0 w 30531"/>
                              <a:gd name="connsiteY0" fmla="*/ 6651 h 21613"/>
                              <a:gd name="connsiteX1" fmla="*/ 15579 w 30531"/>
                              <a:gd name="connsiteY1" fmla="*/ 13 h 21613"/>
                              <a:gd name="connsiteX2" fmla="*/ 30531 w 30531"/>
                              <a:gd name="connsiteY2" fmla="*/ 5411 h 21613"/>
                              <a:gd name="connsiteX3" fmla="*/ 15579 w 30531"/>
                              <a:gd name="connsiteY3" fmla="*/ 21613 h 21613"/>
                              <a:gd name="connsiteX4" fmla="*/ 0 w 30531"/>
                              <a:gd name="connsiteY4" fmla="*/ 6651 h 21613"/>
                              <a:gd name="connsiteX0" fmla="*/ 0 w 30398"/>
                              <a:gd name="connsiteY0" fmla="*/ 6660 h 21622"/>
                              <a:gd name="connsiteX1" fmla="*/ 15579 w 30398"/>
                              <a:gd name="connsiteY1" fmla="*/ 22 h 21622"/>
                              <a:gd name="connsiteX2" fmla="*/ 29998 w 30398"/>
                              <a:gd name="connsiteY2" fmla="*/ 5557 h 21622"/>
                              <a:gd name="connsiteX0" fmla="*/ 0 w 30398"/>
                              <a:gd name="connsiteY0" fmla="*/ 6660 h 21622"/>
                              <a:gd name="connsiteX1" fmla="*/ 15579 w 30398"/>
                              <a:gd name="connsiteY1" fmla="*/ 22 h 21622"/>
                              <a:gd name="connsiteX2" fmla="*/ 30398 w 30398"/>
                              <a:gd name="connsiteY2" fmla="*/ 5149 h 21622"/>
                              <a:gd name="connsiteX3" fmla="*/ 15579 w 30398"/>
                              <a:gd name="connsiteY3" fmla="*/ 21622 h 21622"/>
                              <a:gd name="connsiteX4" fmla="*/ 0 w 30398"/>
                              <a:gd name="connsiteY4" fmla="*/ 6660 h 21622"/>
                              <a:gd name="connsiteX0" fmla="*/ 0 w 30398"/>
                              <a:gd name="connsiteY0" fmla="*/ 6660 h 21622"/>
                              <a:gd name="connsiteX1" fmla="*/ 15579 w 30398"/>
                              <a:gd name="connsiteY1" fmla="*/ 22 h 21622"/>
                              <a:gd name="connsiteX2" fmla="*/ 30398 w 30398"/>
                              <a:gd name="connsiteY2" fmla="*/ 5015 h 21622"/>
                              <a:gd name="connsiteX0" fmla="*/ 0 w 30398"/>
                              <a:gd name="connsiteY0" fmla="*/ 6660 h 21622"/>
                              <a:gd name="connsiteX1" fmla="*/ 15579 w 30398"/>
                              <a:gd name="connsiteY1" fmla="*/ 22 h 21622"/>
                              <a:gd name="connsiteX2" fmla="*/ 30398 w 30398"/>
                              <a:gd name="connsiteY2" fmla="*/ 5149 h 21622"/>
                              <a:gd name="connsiteX3" fmla="*/ 15579 w 30398"/>
                              <a:gd name="connsiteY3" fmla="*/ 21622 h 21622"/>
                              <a:gd name="connsiteX4" fmla="*/ 0 w 30398"/>
                              <a:gd name="connsiteY4" fmla="*/ 6660 h 21622"/>
                              <a:gd name="connsiteX0" fmla="*/ 0 w 30398"/>
                              <a:gd name="connsiteY0" fmla="*/ 6649 h 21611"/>
                              <a:gd name="connsiteX1" fmla="*/ 15579 w 30398"/>
                              <a:gd name="connsiteY1" fmla="*/ 11 h 21611"/>
                              <a:gd name="connsiteX2" fmla="*/ 30398 w 30398"/>
                              <a:gd name="connsiteY2" fmla="*/ 5004 h 21611"/>
                              <a:gd name="connsiteX0" fmla="*/ 0 w 30398"/>
                              <a:gd name="connsiteY0" fmla="*/ 6649 h 21611"/>
                              <a:gd name="connsiteX1" fmla="*/ 15579 w 30398"/>
                              <a:gd name="connsiteY1" fmla="*/ 11 h 21611"/>
                              <a:gd name="connsiteX2" fmla="*/ 29865 w 30398"/>
                              <a:gd name="connsiteY2" fmla="*/ 5545 h 21611"/>
                              <a:gd name="connsiteX3" fmla="*/ 15579 w 30398"/>
                              <a:gd name="connsiteY3" fmla="*/ 21611 h 21611"/>
                              <a:gd name="connsiteX4" fmla="*/ 0 w 30398"/>
                              <a:gd name="connsiteY4" fmla="*/ 6649 h 21611"/>
                              <a:gd name="connsiteX0" fmla="*/ 0 w 29865"/>
                              <a:gd name="connsiteY0" fmla="*/ 6649 h 21611"/>
                              <a:gd name="connsiteX1" fmla="*/ 15579 w 29865"/>
                              <a:gd name="connsiteY1" fmla="*/ 11 h 21611"/>
                              <a:gd name="connsiteX2" fmla="*/ 29865 w 29865"/>
                              <a:gd name="connsiteY2" fmla="*/ 5818 h 21611"/>
                              <a:gd name="connsiteX0" fmla="*/ 0 w 29865"/>
                              <a:gd name="connsiteY0" fmla="*/ 6649 h 21611"/>
                              <a:gd name="connsiteX1" fmla="*/ 15579 w 29865"/>
                              <a:gd name="connsiteY1" fmla="*/ 11 h 21611"/>
                              <a:gd name="connsiteX2" fmla="*/ 29865 w 29865"/>
                              <a:gd name="connsiteY2" fmla="*/ 5545 h 21611"/>
                              <a:gd name="connsiteX3" fmla="*/ 15579 w 29865"/>
                              <a:gd name="connsiteY3" fmla="*/ 21611 h 21611"/>
                              <a:gd name="connsiteX4" fmla="*/ 0 w 29865"/>
                              <a:gd name="connsiteY4" fmla="*/ 6649 h 21611"/>
                              <a:gd name="connsiteX0" fmla="*/ 0 w 30132"/>
                              <a:gd name="connsiteY0" fmla="*/ 6655 h 21617"/>
                              <a:gd name="connsiteX1" fmla="*/ 15579 w 30132"/>
                              <a:gd name="connsiteY1" fmla="*/ 17 h 21617"/>
                              <a:gd name="connsiteX2" fmla="*/ 29865 w 30132"/>
                              <a:gd name="connsiteY2" fmla="*/ 5824 h 21617"/>
                              <a:gd name="connsiteX0" fmla="*/ 0 w 30132"/>
                              <a:gd name="connsiteY0" fmla="*/ 6655 h 21617"/>
                              <a:gd name="connsiteX1" fmla="*/ 15579 w 30132"/>
                              <a:gd name="connsiteY1" fmla="*/ 17 h 21617"/>
                              <a:gd name="connsiteX2" fmla="*/ 30132 w 30132"/>
                              <a:gd name="connsiteY2" fmla="*/ 5280 h 21617"/>
                              <a:gd name="connsiteX3" fmla="*/ 15579 w 30132"/>
                              <a:gd name="connsiteY3" fmla="*/ 21617 h 21617"/>
                              <a:gd name="connsiteX4" fmla="*/ 0 w 30132"/>
                              <a:gd name="connsiteY4" fmla="*/ 6655 h 21617"/>
                              <a:gd name="connsiteX0" fmla="*/ 0 w 30265"/>
                              <a:gd name="connsiteY0" fmla="*/ 6706 h 21668"/>
                              <a:gd name="connsiteX1" fmla="*/ 15579 w 30265"/>
                              <a:gd name="connsiteY1" fmla="*/ 68 h 21668"/>
                              <a:gd name="connsiteX2" fmla="*/ 29865 w 30265"/>
                              <a:gd name="connsiteY2" fmla="*/ 5875 h 21668"/>
                              <a:gd name="connsiteX0" fmla="*/ 0 w 30265"/>
                              <a:gd name="connsiteY0" fmla="*/ 6706 h 21668"/>
                              <a:gd name="connsiteX1" fmla="*/ 15579 w 30265"/>
                              <a:gd name="connsiteY1" fmla="*/ 68 h 21668"/>
                              <a:gd name="connsiteX2" fmla="*/ 30265 w 30265"/>
                              <a:gd name="connsiteY2" fmla="*/ 4382 h 21668"/>
                              <a:gd name="connsiteX3" fmla="*/ 15579 w 30265"/>
                              <a:gd name="connsiteY3" fmla="*/ 21668 h 21668"/>
                              <a:gd name="connsiteX4" fmla="*/ 0 w 30265"/>
                              <a:gd name="connsiteY4" fmla="*/ 6706 h 21668"/>
                              <a:gd name="connsiteX0" fmla="*/ 0 w 30065"/>
                              <a:gd name="connsiteY0" fmla="*/ 6652 h 21614"/>
                              <a:gd name="connsiteX1" fmla="*/ 15579 w 30065"/>
                              <a:gd name="connsiteY1" fmla="*/ 14 h 21614"/>
                              <a:gd name="connsiteX2" fmla="*/ 29865 w 30065"/>
                              <a:gd name="connsiteY2" fmla="*/ 5821 h 21614"/>
                              <a:gd name="connsiteX0" fmla="*/ 0 w 30065"/>
                              <a:gd name="connsiteY0" fmla="*/ 6652 h 21614"/>
                              <a:gd name="connsiteX1" fmla="*/ 15579 w 30065"/>
                              <a:gd name="connsiteY1" fmla="*/ 14 h 21614"/>
                              <a:gd name="connsiteX2" fmla="*/ 30065 w 30065"/>
                              <a:gd name="connsiteY2" fmla="*/ 5413 h 21614"/>
                              <a:gd name="connsiteX3" fmla="*/ 15579 w 30065"/>
                              <a:gd name="connsiteY3" fmla="*/ 21614 h 21614"/>
                              <a:gd name="connsiteX4" fmla="*/ 0 w 30065"/>
                              <a:gd name="connsiteY4" fmla="*/ 6652 h 21614"/>
                              <a:gd name="connsiteX0" fmla="*/ 0 w 30198"/>
                              <a:gd name="connsiteY0" fmla="*/ 6671 h 21633"/>
                              <a:gd name="connsiteX1" fmla="*/ 15579 w 30198"/>
                              <a:gd name="connsiteY1" fmla="*/ 33 h 21633"/>
                              <a:gd name="connsiteX2" fmla="*/ 29865 w 30198"/>
                              <a:gd name="connsiteY2" fmla="*/ 5840 h 21633"/>
                              <a:gd name="connsiteX0" fmla="*/ 0 w 30198"/>
                              <a:gd name="connsiteY0" fmla="*/ 6671 h 21633"/>
                              <a:gd name="connsiteX1" fmla="*/ 15579 w 30198"/>
                              <a:gd name="connsiteY1" fmla="*/ 33 h 21633"/>
                              <a:gd name="connsiteX2" fmla="*/ 30198 w 30198"/>
                              <a:gd name="connsiteY2" fmla="*/ 4890 h 21633"/>
                              <a:gd name="connsiteX3" fmla="*/ 15579 w 30198"/>
                              <a:gd name="connsiteY3" fmla="*/ 21633 h 21633"/>
                              <a:gd name="connsiteX4" fmla="*/ 0 w 30198"/>
                              <a:gd name="connsiteY4" fmla="*/ 6671 h 21633"/>
                              <a:gd name="connsiteX0" fmla="*/ 0 w 30198"/>
                              <a:gd name="connsiteY0" fmla="*/ 6671 h 21633"/>
                              <a:gd name="connsiteX1" fmla="*/ 15579 w 30198"/>
                              <a:gd name="connsiteY1" fmla="*/ 33 h 21633"/>
                              <a:gd name="connsiteX2" fmla="*/ 29865 w 30198"/>
                              <a:gd name="connsiteY2" fmla="*/ 5569 h 21633"/>
                              <a:gd name="connsiteX0" fmla="*/ 0 w 30198"/>
                              <a:gd name="connsiteY0" fmla="*/ 6671 h 21633"/>
                              <a:gd name="connsiteX1" fmla="*/ 15579 w 30198"/>
                              <a:gd name="connsiteY1" fmla="*/ 33 h 21633"/>
                              <a:gd name="connsiteX2" fmla="*/ 30198 w 30198"/>
                              <a:gd name="connsiteY2" fmla="*/ 4890 h 21633"/>
                              <a:gd name="connsiteX3" fmla="*/ 15579 w 30198"/>
                              <a:gd name="connsiteY3" fmla="*/ 21633 h 21633"/>
                              <a:gd name="connsiteX4" fmla="*/ 0 w 30198"/>
                              <a:gd name="connsiteY4" fmla="*/ 6671 h 21633"/>
                              <a:gd name="connsiteX0" fmla="*/ 0 w 30198"/>
                              <a:gd name="connsiteY0" fmla="*/ 6671 h 21633"/>
                              <a:gd name="connsiteX1" fmla="*/ 15579 w 30198"/>
                              <a:gd name="connsiteY1" fmla="*/ 33 h 21633"/>
                              <a:gd name="connsiteX2" fmla="*/ 29865 w 30198"/>
                              <a:gd name="connsiteY2" fmla="*/ 5569 h 21633"/>
                              <a:gd name="connsiteX0" fmla="*/ 0 w 30198"/>
                              <a:gd name="connsiteY0" fmla="*/ 6671 h 21633"/>
                              <a:gd name="connsiteX1" fmla="*/ 15579 w 30198"/>
                              <a:gd name="connsiteY1" fmla="*/ 33 h 21633"/>
                              <a:gd name="connsiteX2" fmla="*/ 30198 w 30198"/>
                              <a:gd name="connsiteY2" fmla="*/ 4890 h 21633"/>
                              <a:gd name="connsiteX3" fmla="*/ 15579 w 30198"/>
                              <a:gd name="connsiteY3" fmla="*/ 21633 h 21633"/>
                              <a:gd name="connsiteX4" fmla="*/ 0 w 30198"/>
                              <a:gd name="connsiteY4" fmla="*/ 6671 h 21633"/>
                              <a:gd name="connsiteX0" fmla="*/ 0 w 30331"/>
                              <a:gd name="connsiteY0" fmla="*/ 6696 h 21658"/>
                              <a:gd name="connsiteX1" fmla="*/ 15579 w 30331"/>
                              <a:gd name="connsiteY1" fmla="*/ 58 h 21658"/>
                              <a:gd name="connsiteX2" fmla="*/ 29865 w 30331"/>
                              <a:gd name="connsiteY2" fmla="*/ 5594 h 21658"/>
                              <a:gd name="connsiteX0" fmla="*/ 0 w 30331"/>
                              <a:gd name="connsiteY0" fmla="*/ 6696 h 21658"/>
                              <a:gd name="connsiteX1" fmla="*/ 15579 w 30331"/>
                              <a:gd name="connsiteY1" fmla="*/ 58 h 21658"/>
                              <a:gd name="connsiteX2" fmla="*/ 30331 w 30331"/>
                              <a:gd name="connsiteY2" fmla="*/ 4508 h 21658"/>
                              <a:gd name="connsiteX3" fmla="*/ 15579 w 30331"/>
                              <a:gd name="connsiteY3" fmla="*/ 21658 h 21658"/>
                              <a:gd name="connsiteX4" fmla="*/ 0 w 30331"/>
                              <a:gd name="connsiteY4" fmla="*/ 6696 h 21658"/>
                              <a:gd name="connsiteX0" fmla="*/ 0 w 30198"/>
                              <a:gd name="connsiteY0" fmla="*/ 6649 h 21611"/>
                              <a:gd name="connsiteX1" fmla="*/ 15579 w 30198"/>
                              <a:gd name="connsiteY1" fmla="*/ 11 h 21611"/>
                              <a:gd name="connsiteX2" fmla="*/ 29865 w 30198"/>
                              <a:gd name="connsiteY2" fmla="*/ 5547 h 21611"/>
                              <a:gd name="connsiteX0" fmla="*/ 0 w 30198"/>
                              <a:gd name="connsiteY0" fmla="*/ 6649 h 21611"/>
                              <a:gd name="connsiteX1" fmla="*/ 15579 w 30198"/>
                              <a:gd name="connsiteY1" fmla="*/ 11 h 21611"/>
                              <a:gd name="connsiteX2" fmla="*/ 30198 w 30198"/>
                              <a:gd name="connsiteY2" fmla="*/ 5546 h 21611"/>
                              <a:gd name="connsiteX3" fmla="*/ 15579 w 30198"/>
                              <a:gd name="connsiteY3" fmla="*/ 21611 h 21611"/>
                              <a:gd name="connsiteX4" fmla="*/ 0 w 30198"/>
                              <a:gd name="connsiteY4" fmla="*/ 6649 h 21611"/>
                              <a:gd name="connsiteX0" fmla="*/ 0 w 30131"/>
                              <a:gd name="connsiteY0" fmla="*/ 6665 h 21627"/>
                              <a:gd name="connsiteX1" fmla="*/ 15579 w 30131"/>
                              <a:gd name="connsiteY1" fmla="*/ 27 h 21627"/>
                              <a:gd name="connsiteX2" fmla="*/ 29865 w 30131"/>
                              <a:gd name="connsiteY2" fmla="*/ 5563 h 21627"/>
                              <a:gd name="connsiteX0" fmla="*/ 0 w 30131"/>
                              <a:gd name="connsiteY0" fmla="*/ 6665 h 21627"/>
                              <a:gd name="connsiteX1" fmla="*/ 15579 w 30131"/>
                              <a:gd name="connsiteY1" fmla="*/ 27 h 21627"/>
                              <a:gd name="connsiteX2" fmla="*/ 30131 w 30131"/>
                              <a:gd name="connsiteY2" fmla="*/ 5020 h 21627"/>
                              <a:gd name="connsiteX3" fmla="*/ 15579 w 30131"/>
                              <a:gd name="connsiteY3" fmla="*/ 21627 h 21627"/>
                              <a:gd name="connsiteX4" fmla="*/ 0 w 30131"/>
                              <a:gd name="connsiteY4" fmla="*/ 6665 h 21627"/>
                              <a:gd name="connsiteX0" fmla="*/ 0 w 30464"/>
                              <a:gd name="connsiteY0" fmla="*/ 6678 h 21640"/>
                              <a:gd name="connsiteX1" fmla="*/ 15579 w 30464"/>
                              <a:gd name="connsiteY1" fmla="*/ 40 h 21640"/>
                              <a:gd name="connsiteX2" fmla="*/ 29865 w 30464"/>
                              <a:gd name="connsiteY2" fmla="*/ 5576 h 21640"/>
                              <a:gd name="connsiteX0" fmla="*/ 0 w 30464"/>
                              <a:gd name="connsiteY0" fmla="*/ 6678 h 21640"/>
                              <a:gd name="connsiteX1" fmla="*/ 15579 w 30464"/>
                              <a:gd name="connsiteY1" fmla="*/ 40 h 21640"/>
                              <a:gd name="connsiteX2" fmla="*/ 30464 w 30464"/>
                              <a:gd name="connsiteY2" fmla="*/ 4762 h 21640"/>
                              <a:gd name="connsiteX3" fmla="*/ 15579 w 30464"/>
                              <a:gd name="connsiteY3" fmla="*/ 21640 h 21640"/>
                              <a:gd name="connsiteX4" fmla="*/ 0 w 30464"/>
                              <a:gd name="connsiteY4" fmla="*/ 6678 h 21640"/>
                              <a:gd name="connsiteX0" fmla="*/ 0 w 30331"/>
                              <a:gd name="connsiteY0" fmla="*/ 6666 h 21628"/>
                              <a:gd name="connsiteX1" fmla="*/ 15579 w 30331"/>
                              <a:gd name="connsiteY1" fmla="*/ 28 h 21628"/>
                              <a:gd name="connsiteX2" fmla="*/ 29865 w 30331"/>
                              <a:gd name="connsiteY2" fmla="*/ 5564 h 21628"/>
                              <a:gd name="connsiteX0" fmla="*/ 0 w 30331"/>
                              <a:gd name="connsiteY0" fmla="*/ 6666 h 21628"/>
                              <a:gd name="connsiteX1" fmla="*/ 15579 w 30331"/>
                              <a:gd name="connsiteY1" fmla="*/ 28 h 21628"/>
                              <a:gd name="connsiteX2" fmla="*/ 30331 w 30331"/>
                              <a:gd name="connsiteY2" fmla="*/ 5021 h 21628"/>
                              <a:gd name="connsiteX3" fmla="*/ 15579 w 30331"/>
                              <a:gd name="connsiteY3" fmla="*/ 21628 h 21628"/>
                              <a:gd name="connsiteX4" fmla="*/ 0 w 30331"/>
                              <a:gd name="connsiteY4" fmla="*/ 6666 h 21628"/>
                              <a:gd name="connsiteX0" fmla="*/ 0 w 30331"/>
                              <a:gd name="connsiteY0" fmla="*/ 6666 h 21628"/>
                              <a:gd name="connsiteX1" fmla="*/ 15579 w 30331"/>
                              <a:gd name="connsiteY1" fmla="*/ 28 h 21628"/>
                              <a:gd name="connsiteX2" fmla="*/ 30065 w 30331"/>
                              <a:gd name="connsiteY2" fmla="*/ 5428 h 21628"/>
                              <a:gd name="connsiteX0" fmla="*/ 0 w 30331"/>
                              <a:gd name="connsiteY0" fmla="*/ 6666 h 21628"/>
                              <a:gd name="connsiteX1" fmla="*/ 15579 w 30331"/>
                              <a:gd name="connsiteY1" fmla="*/ 28 h 21628"/>
                              <a:gd name="connsiteX2" fmla="*/ 30331 w 30331"/>
                              <a:gd name="connsiteY2" fmla="*/ 5021 h 21628"/>
                              <a:gd name="connsiteX3" fmla="*/ 15579 w 30331"/>
                              <a:gd name="connsiteY3" fmla="*/ 21628 h 21628"/>
                              <a:gd name="connsiteX4" fmla="*/ 0 w 30331"/>
                              <a:gd name="connsiteY4" fmla="*/ 6666 h 21628"/>
                              <a:gd name="connsiteX0" fmla="*/ 0 w 30398"/>
                              <a:gd name="connsiteY0" fmla="*/ 6640 h 21602"/>
                              <a:gd name="connsiteX1" fmla="*/ 15579 w 30398"/>
                              <a:gd name="connsiteY1" fmla="*/ 2 h 21602"/>
                              <a:gd name="connsiteX2" fmla="*/ 30065 w 30398"/>
                              <a:gd name="connsiteY2" fmla="*/ 5402 h 21602"/>
                              <a:gd name="connsiteX0" fmla="*/ 0 w 30398"/>
                              <a:gd name="connsiteY0" fmla="*/ 6640 h 21602"/>
                              <a:gd name="connsiteX1" fmla="*/ 15579 w 30398"/>
                              <a:gd name="connsiteY1" fmla="*/ 2 h 21602"/>
                              <a:gd name="connsiteX2" fmla="*/ 30398 w 30398"/>
                              <a:gd name="connsiteY2" fmla="*/ 6262 h 21602"/>
                              <a:gd name="connsiteX3" fmla="*/ 15579 w 30398"/>
                              <a:gd name="connsiteY3" fmla="*/ 21602 h 21602"/>
                              <a:gd name="connsiteX4" fmla="*/ 0 w 30398"/>
                              <a:gd name="connsiteY4" fmla="*/ 6640 h 21602"/>
                              <a:gd name="connsiteX0" fmla="*/ 0 w 30398"/>
                              <a:gd name="connsiteY0" fmla="*/ 6640 h 21602"/>
                              <a:gd name="connsiteX1" fmla="*/ 15579 w 30398"/>
                              <a:gd name="connsiteY1" fmla="*/ 2 h 21602"/>
                              <a:gd name="connsiteX2" fmla="*/ 30065 w 30398"/>
                              <a:gd name="connsiteY2" fmla="*/ 6529 h 21602"/>
                              <a:gd name="connsiteX0" fmla="*/ 0 w 30398"/>
                              <a:gd name="connsiteY0" fmla="*/ 6640 h 21602"/>
                              <a:gd name="connsiteX1" fmla="*/ 15579 w 30398"/>
                              <a:gd name="connsiteY1" fmla="*/ 2 h 21602"/>
                              <a:gd name="connsiteX2" fmla="*/ 30398 w 30398"/>
                              <a:gd name="connsiteY2" fmla="*/ 6262 h 21602"/>
                              <a:gd name="connsiteX3" fmla="*/ 15579 w 30398"/>
                              <a:gd name="connsiteY3" fmla="*/ 21602 h 21602"/>
                              <a:gd name="connsiteX4" fmla="*/ 0 w 30398"/>
                              <a:gd name="connsiteY4" fmla="*/ 6640 h 21602"/>
                              <a:gd name="connsiteX0" fmla="*/ 0 w 30598"/>
                              <a:gd name="connsiteY0" fmla="*/ 6640 h 21602"/>
                              <a:gd name="connsiteX1" fmla="*/ 15579 w 30598"/>
                              <a:gd name="connsiteY1" fmla="*/ 2 h 21602"/>
                              <a:gd name="connsiteX2" fmla="*/ 30065 w 30598"/>
                              <a:gd name="connsiteY2" fmla="*/ 6529 h 21602"/>
                              <a:gd name="connsiteX0" fmla="*/ 0 w 30598"/>
                              <a:gd name="connsiteY0" fmla="*/ 6640 h 21602"/>
                              <a:gd name="connsiteX1" fmla="*/ 15579 w 30598"/>
                              <a:gd name="connsiteY1" fmla="*/ 2 h 21602"/>
                              <a:gd name="connsiteX2" fmla="*/ 30598 w 30598"/>
                              <a:gd name="connsiteY2" fmla="*/ 6262 h 21602"/>
                              <a:gd name="connsiteX3" fmla="*/ 15579 w 30598"/>
                              <a:gd name="connsiteY3" fmla="*/ 21602 h 21602"/>
                              <a:gd name="connsiteX4" fmla="*/ 0 w 30598"/>
                              <a:gd name="connsiteY4" fmla="*/ 6640 h 21602"/>
                              <a:gd name="connsiteX0" fmla="*/ 0 w 30598"/>
                              <a:gd name="connsiteY0" fmla="*/ 6640 h 21602"/>
                              <a:gd name="connsiteX1" fmla="*/ 15579 w 30598"/>
                              <a:gd name="connsiteY1" fmla="*/ 2 h 21602"/>
                              <a:gd name="connsiteX2" fmla="*/ 30065 w 30598"/>
                              <a:gd name="connsiteY2" fmla="*/ 6107 h 21602"/>
                              <a:gd name="connsiteX0" fmla="*/ 0 w 30598"/>
                              <a:gd name="connsiteY0" fmla="*/ 6640 h 21602"/>
                              <a:gd name="connsiteX1" fmla="*/ 15579 w 30598"/>
                              <a:gd name="connsiteY1" fmla="*/ 2 h 21602"/>
                              <a:gd name="connsiteX2" fmla="*/ 30598 w 30598"/>
                              <a:gd name="connsiteY2" fmla="*/ 6262 h 21602"/>
                              <a:gd name="connsiteX3" fmla="*/ 15579 w 30598"/>
                              <a:gd name="connsiteY3" fmla="*/ 21602 h 21602"/>
                              <a:gd name="connsiteX4" fmla="*/ 0 w 30598"/>
                              <a:gd name="connsiteY4" fmla="*/ 6640 h 2160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30598" h="21602" fill="none" extrusionOk="0">
                                <a:moveTo>
                                  <a:pt x="0" y="6640"/>
                                </a:moveTo>
                                <a:cubicBezTo>
                                  <a:pt x="4073" y="2399"/>
                                  <a:pt x="9698" y="2"/>
                                  <a:pt x="15579" y="2"/>
                                </a:cubicBezTo>
                                <a:cubicBezTo>
                                  <a:pt x="20839" y="2"/>
                                  <a:pt x="26120" y="2627"/>
                                  <a:pt x="30065" y="6107"/>
                                </a:cubicBezTo>
                              </a:path>
                              <a:path w="30598" h="21602" stroke="0" extrusionOk="0">
                                <a:moveTo>
                                  <a:pt x="0" y="6640"/>
                                </a:moveTo>
                                <a:cubicBezTo>
                                  <a:pt x="4073" y="2399"/>
                                  <a:pt x="10479" y="65"/>
                                  <a:pt x="15579" y="2"/>
                                </a:cubicBezTo>
                                <a:cubicBezTo>
                                  <a:pt x="20679" y="-61"/>
                                  <a:pt x="26653" y="2782"/>
                                  <a:pt x="30598" y="6262"/>
                                </a:cubicBezTo>
                                <a:lnTo>
                                  <a:pt x="15579" y="21602"/>
                                </a:lnTo>
                                <a:lnTo>
                                  <a:pt x="0" y="664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19050">
                            <a:solidFill>
                              <a:srgbClr val="9933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l-GR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9" name="Ομάδα 8"/>
                    <p:cNvGrpSpPr/>
                    <p:nvPr/>
                  </p:nvGrpSpPr>
                  <p:grpSpPr>
                    <a:xfrm>
                      <a:off x="2247931" y="3265308"/>
                      <a:ext cx="4801912" cy="1661502"/>
                      <a:chOff x="2247931" y="3265308"/>
                      <a:chExt cx="4801912" cy="1661502"/>
                    </a:xfrm>
                  </p:grpSpPr>
                  <p:sp>
                    <p:nvSpPr>
                      <p:cNvPr id="52" name="Arc 28"/>
                      <p:cNvSpPr>
                        <a:spLocks/>
                      </p:cNvSpPr>
                      <p:nvPr/>
                    </p:nvSpPr>
                    <p:spPr bwMode="auto">
                      <a:xfrm flipV="1">
                        <a:off x="2247931" y="3265308"/>
                        <a:ext cx="4644000" cy="1661502"/>
                      </a:xfrm>
                      <a:custGeom>
                        <a:avLst/>
                        <a:gdLst>
                          <a:gd name="G0" fmla="+- 15453 0 0"/>
                          <a:gd name="G1" fmla="+- 21600 0 0"/>
                          <a:gd name="G2" fmla="+- 21600 0 0"/>
                          <a:gd name="T0" fmla="*/ 0 w 30208"/>
                          <a:gd name="T1" fmla="*/ 6508 h 21600"/>
                          <a:gd name="T2" fmla="*/ 30208 w 30208"/>
                          <a:gd name="T3" fmla="*/ 5825 h 21600"/>
                          <a:gd name="T4" fmla="*/ 15453 w 30208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30208" h="21600" fill="none" extrusionOk="0">
                            <a:moveTo>
                              <a:pt x="0" y="6508"/>
                            </a:moveTo>
                            <a:cubicBezTo>
                              <a:pt x="4064" y="2346"/>
                              <a:pt x="9635" y="0"/>
                              <a:pt x="15453" y="0"/>
                            </a:cubicBezTo>
                            <a:cubicBezTo>
                              <a:pt x="20932" y="0"/>
                              <a:pt x="26206" y="2082"/>
                              <a:pt x="30207" y="5825"/>
                            </a:cubicBezTo>
                          </a:path>
                          <a:path w="30208" h="21600" stroke="0" extrusionOk="0">
                            <a:moveTo>
                              <a:pt x="0" y="6508"/>
                            </a:moveTo>
                            <a:cubicBezTo>
                              <a:pt x="4064" y="2346"/>
                              <a:pt x="9635" y="0"/>
                              <a:pt x="15453" y="0"/>
                            </a:cubicBezTo>
                            <a:cubicBezTo>
                              <a:pt x="20932" y="0"/>
                              <a:pt x="26206" y="2082"/>
                              <a:pt x="30207" y="5825"/>
                            </a:cubicBezTo>
                            <a:lnTo>
                              <a:pt x="15453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9933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45" name="Line 3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6869843" y="4375967"/>
                        <a:ext cx="180000" cy="10800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9933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l-GR"/>
                      </a:p>
                    </p:txBody>
                  </p:sp>
                </p:grpSp>
              </p:grpSp>
            </p:grpSp>
            <p:sp>
              <p:nvSpPr>
                <p:cNvPr id="96" name="TextBox 95"/>
                <p:cNvSpPr txBox="1"/>
                <p:nvPr/>
              </p:nvSpPr>
              <p:spPr>
                <a:xfrm>
                  <a:off x="6732240" y="2636912"/>
                  <a:ext cx="2232248" cy="110799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16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Μια δύναμη </a:t>
                  </a:r>
                  <a:r>
                    <a:rPr lang="en-US" b="1" i="1" dirty="0" smtClean="0"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</a:t>
                  </a:r>
                  <a:r>
                    <a:rPr lang="en-US" sz="1600" b="1" i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l-GR" sz="16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κάμπτει τη ράβδο κάμπτοντας παράλληλα και τις λωρίδες.</a:t>
                  </a:r>
                  <a:endParaRPr lang="el-GR" b="1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70" name="Ομάδα 69"/>
          <p:cNvGrpSpPr/>
          <p:nvPr/>
        </p:nvGrpSpPr>
        <p:grpSpPr>
          <a:xfrm>
            <a:off x="598820" y="1991416"/>
            <a:ext cx="8272807" cy="3120611"/>
            <a:chOff x="598820" y="1991416"/>
            <a:chExt cx="8272807" cy="3120611"/>
          </a:xfrm>
        </p:grpSpPr>
        <p:grpSp>
          <p:nvGrpSpPr>
            <p:cNvPr id="73" name="Ομάδα 72"/>
            <p:cNvGrpSpPr/>
            <p:nvPr/>
          </p:nvGrpSpPr>
          <p:grpSpPr>
            <a:xfrm>
              <a:off x="598820" y="1991416"/>
              <a:ext cx="5982970" cy="3120611"/>
              <a:chOff x="1678940" y="1991416"/>
              <a:chExt cx="5982970" cy="3120611"/>
            </a:xfrm>
          </p:grpSpPr>
          <p:grpSp>
            <p:nvGrpSpPr>
              <p:cNvPr id="69" name="Ομάδα 68"/>
              <p:cNvGrpSpPr/>
              <p:nvPr/>
            </p:nvGrpSpPr>
            <p:grpSpPr>
              <a:xfrm>
                <a:off x="1678940" y="1991416"/>
                <a:ext cx="5982970" cy="551796"/>
                <a:chOff x="1678940" y="1991416"/>
                <a:chExt cx="5982970" cy="551796"/>
              </a:xfrm>
            </p:grpSpPr>
            <p:sp>
              <p:nvSpPr>
                <p:cNvPr id="60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1678940" y="2235979"/>
                  <a:ext cx="289560" cy="307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l-GR" b="1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K</a:t>
                  </a:r>
                  <a:endParaRPr kumimoji="0" lang="en-US" altLang="el-GR" sz="3200" b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7285990" y="1991416"/>
                  <a:ext cx="375920" cy="2766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l-GR" b="1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M</a:t>
                  </a:r>
                  <a:endParaRPr kumimoji="0" lang="en-US" altLang="el-GR" sz="3200" b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30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6557423" y="2102412"/>
                  <a:ext cx="259080" cy="3148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l-GR" altLang="el-GR" b="1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Λ</a:t>
                  </a:r>
                  <a:endParaRPr kumimoji="0" lang="en-US" altLang="el-GR" sz="3200" b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85" name="Text Box 20"/>
              <p:cNvSpPr txBox="1">
                <a:spLocks noChangeArrowheads="1"/>
              </p:cNvSpPr>
              <p:nvPr/>
            </p:nvSpPr>
            <p:spPr bwMode="auto">
              <a:xfrm>
                <a:off x="1729109" y="4761410"/>
                <a:ext cx="289560" cy="307233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l-GR" b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endParaRPr kumimoji="0" lang="en-US" altLang="el-GR" sz="3200" b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" name="Text Box 19"/>
              <p:cNvSpPr txBox="1">
                <a:spLocks noChangeArrowheads="1"/>
              </p:cNvSpPr>
              <p:nvPr/>
            </p:nvSpPr>
            <p:spPr bwMode="auto">
              <a:xfrm>
                <a:off x="7258330" y="4480183"/>
                <a:ext cx="375920" cy="276662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l-GR" b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endParaRPr kumimoji="0" lang="en-US" altLang="el-GR" sz="3200" b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8" name="Text Box 13"/>
              <p:cNvSpPr txBox="1">
                <a:spLocks noChangeArrowheads="1"/>
              </p:cNvSpPr>
              <p:nvPr/>
            </p:nvSpPr>
            <p:spPr bwMode="auto">
              <a:xfrm>
                <a:off x="6610258" y="4797152"/>
                <a:ext cx="259080" cy="31487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altLang="el-GR" b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endParaRPr kumimoji="0" lang="en-US" altLang="el-GR" sz="3200" b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6711387" y="3789040"/>
              <a:ext cx="216024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Ο λωρίδες που είναι πάνω από τη λωρίδα </a:t>
              </a:r>
              <a:r>
                <a:rPr lang="el-GR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ΚΛΜ</a:t>
              </a:r>
              <a:r>
                <a:rPr lang="el-GR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συνθλίβονται.</a:t>
              </a:r>
              <a:endParaRPr lang="el-GR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9" name="TextBox 98"/>
          <p:cNvSpPr txBox="1"/>
          <p:nvPr/>
        </p:nvSpPr>
        <p:spPr>
          <a:xfrm>
            <a:off x="6732240" y="4725144"/>
            <a:ext cx="21602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Ο λωρίδες που είναι κάτω από τη λωρίδα </a:t>
            </a:r>
            <a:r>
              <a:rPr lang="el-GR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ΚΛΜ</a:t>
            </a:r>
            <a:r>
              <a:rPr lang="el-G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εφελκύονται.</a:t>
            </a:r>
            <a:endParaRPr lang="el-GR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732891" y="5589240"/>
            <a:ext cx="2160240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Η λωρίδα </a:t>
            </a:r>
            <a:r>
              <a:rPr lang="el-GR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ΚΛΜ</a:t>
            </a:r>
            <a:r>
              <a:rPr lang="el-G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ονομάζεται ουδέτερη.</a:t>
            </a:r>
            <a:endParaRPr lang="el-GR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176550" y="6237312"/>
            <a:ext cx="3643922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Η λωρίδα </a:t>
            </a:r>
            <a:r>
              <a:rPr lang="el-GR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ΚΛΜ</a:t>
            </a:r>
            <a:r>
              <a:rPr lang="el-G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δεν συνθλίβεται ούτε εφελκύεται.</a:t>
            </a:r>
            <a:endParaRPr lang="el-GR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66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99" grpId="0"/>
      <p:bldP spid="100" grpId="0" animBg="1"/>
      <p:bldP spid="10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Ομάδα 8"/>
          <p:cNvGrpSpPr/>
          <p:nvPr/>
        </p:nvGrpSpPr>
        <p:grpSpPr>
          <a:xfrm>
            <a:off x="454975" y="3625823"/>
            <a:ext cx="8509513" cy="2836749"/>
            <a:chOff x="454975" y="3625823"/>
            <a:chExt cx="8509513" cy="2836749"/>
          </a:xfrm>
        </p:grpSpPr>
        <p:grpSp>
          <p:nvGrpSpPr>
            <p:cNvPr id="2" name="Ομάδα 1"/>
            <p:cNvGrpSpPr/>
            <p:nvPr/>
          </p:nvGrpSpPr>
          <p:grpSpPr>
            <a:xfrm>
              <a:off x="454975" y="3625823"/>
              <a:ext cx="3180921" cy="2836749"/>
              <a:chOff x="454975" y="3625823"/>
              <a:chExt cx="3180921" cy="2836749"/>
            </a:xfrm>
          </p:grpSpPr>
          <p:pic>
            <p:nvPicPr>
              <p:cNvPr id="203" name="Εικόνα 20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4975" y="4273919"/>
                <a:ext cx="3180921" cy="1320382"/>
              </a:xfrm>
              <a:prstGeom prst="rect">
                <a:avLst/>
              </a:prstGeom>
            </p:spPr>
          </p:pic>
          <p:cxnSp>
            <p:nvCxnSpPr>
              <p:cNvPr id="205" name="Ευθεία γραμμή σύνδεσης 204"/>
              <p:cNvCxnSpPr/>
              <p:nvPr/>
            </p:nvCxnSpPr>
            <p:spPr>
              <a:xfrm rot="5400000">
                <a:off x="395584" y="4293048"/>
                <a:ext cx="864000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Ευθεία γραμμή σύνδεσης 205"/>
              <p:cNvCxnSpPr/>
              <p:nvPr/>
            </p:nvCxnSpPr>
            <p:spPr>
              <a:xfrm rot="5400000">
                <a:off x="395584" y="6030572"/>
                <a:ext cx="864000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Ευθεία γραμμή σύνδεσης 206"/>
              <p:cNvCxnSpPr/>
              <p:nvPr/>
            </p:nvCxnSpPr>
            <p:spPr>
              <a:xfrm rot="10800000">
                <a:off x="791888" y="6444100"/>
                <a:ext cx="2772000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8" name="Line 49"/>
              <p:cNvSpPr>
                <a:spLocks noChangeShapeType="1"/>
              </p:cNvSpPr>
              <p:nvPr/>
            </p:nvSpPr>
            <p:spPr bwMode="auto">
              <a:xfrm flipV="1">
                <a:off x="3141076" y="3777734"/>
                <a:ext cx="0" cy="50400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209" name="Text Box 16"/>
              <p:cNvSpPr txBox="1">
                <a:spLocks noChangeArrowheads="1"/>
              </p:cNvSpPr>
              <p:nvPr/>
            </p:nvSpPr>
            <p:spPr bwMode="auto">
              <a:xfrm>
                <a:off x="3170188" y="3625823"/>
                <a:ext cx="393700" cy="3072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l-GR" b="1" i="1" u="none" strike="noStrike" cap="none" normalizeH="0" baseline="0" dirty="0" smtClean="0">
                    <a:ln>
                      <a:noFill/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F/</a:t>
                </a:r>
                <a:r>
                  <a:rPr kumimoji="0" lang="en-US" altLang="el-GR" b="1" u="none" strike="noStrike" cap="none" normalizeH="0" baseline="0" dirty="0" smtClean="0">
                    <a:ln>
                      <a:noFill/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kumimoji="0" lang="en-US" altLang="el-GR" sz="3200" b="0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5" name="Line 45"/>
              <p:cNvSpPr>
                <a:spLocks noChangeShapeType="1"/>
              </p:cNvSpPr>
              <p:nvPr/>
            </p:nvSpPr>
            <p:spPr bwMode="auto">
              <a:xfrm flipH="1" flipV="1">
                <a:off x="3436620" y="5107702"/>
                <a:ext cx="0" cy="540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stealth" w="med" len="lg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216" name="Text Box 17"/>
              <p:cNvSpPr txBox="1">
                <a:spLocks noChangeArrowheads="1"/>
              </p:cNvSpPr>
              <p:nvPr/>
            </p:nvSpPr>
            <p:spPr bwMode="auto">
              <a:xfrm>
                <a:off x="3521596" y="5182405"/>
                <a:ext cx="114300" cy="27054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altLang="el-GR" b="1" i="1" u="none" strike="noStrike" cap="none" normalizeH="0" baseline="0" dirty="0" smtClean="0">
                    <a:ln>
                      <a:noFill/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endParaRPr kumimoji="0" lang="el-GR" altLang="el-GR" sz="3200" b="0" i="0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1" name="Line 40"/>
              <p:cNvSpPr>
                <a:spLocks noChangeShapeType="1"/>
              </p:cNvSpPr>
              <p:nvPr/>
            </p:nvSpPr>
            <p:spPr bwMode="auto">
              <a:xfrm>
                <a:off x="794188" y="5640560"/>
                <a:ext cx="25920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 type="triangle" w="med" len="lg"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222" name="Text Box 18"/>
              <p:cNvSpPr txBox="1">
                <a:spLocks noChangeArrowheads="1"/>
              </p:cNvSpPr>
              <p:nvPr/>
            </p:nvSpPr>
            <p:spPr bwMode="auto">
              <a:xfrm>
                <a:off x="1915572" y="5573096"/>
                <a:ext cx="424180" cy="3041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l-GR" b="1" i="1" u="none" strike="noStrike" cap="none" normalizeH="0" baseline="0" dirty="0" smtClean="0">
                    <a:ln>
                      <a:noFill/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L/</a:t>
                </a:r>
                <a:r>
                  <a:rPr kumimoji="0" lang="en-US" altLang="el-GR" b="1" u="none" strike="noStrike" cap="none" normalizeH="0" baseline="0" dirty="0" smtClean="0">
                    <a:ln>
                      <a:noFill/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kumimoji="0" lang="en-US" altLang="el-GR" sz="2400" b="0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4139952" y="3658366"/>
              <a:ext cx="4824536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Η δύναμη </a:t>
              </a:r>
              <a:r>
                <a:rPr lang="en-US" b="1" i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F/</a:t>
              </a:r>
              <a:r>
                <a:rPr lang="en-US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l-GR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κάμπτει προς τα πάνω το δεξιό άκρο της ράβδου κατά διάστημα </a:t>
              </a:r>
              <a:r>
                <a:rPr lang="el-GR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λ.</a:t>
              </a:r>
              <a:endParaRPr lang="el-GR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08000" cy="576000"/>
          </a:xfrm>
        </p:spPr>
        <p:txBody>
          <a:bodyPr>
            <a:noAutofit/>
          </a:bodyPr>
          <a:lstStyle/>
          <a:p>
            <a:r>
              <a:rPr lang="el-GR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Παραμόρφωση Κάμψης</a:t>
            </a:r>
            <a:endParaRPr lang="el-GR" sz="3600" dirty="0"/>
          </a:p>
        </p:txBody>
      </p:sp>
      <p:grpSp>
        <p:nvGrpSpPr>
          <p:cNvPr id="212" name="Ομάδα 211"/>
          <p:cNvGrpSpPr/>
          <p:nvPr/>
        </p:nvGrpSpPr>
        <p:grpSpPr>
          <a:xfrm>
            <a:off x="584530" y="764704"/>
            <a:ext cx="2997830" cy="2601524"/>
            <a:chOff x="584530" y="764704"/>
            <a:chExt cx="2997830" cy="2601524"/>
          </a:xfrm>
        </p:grpSpPr>
        <p:grpSp>
          <p:nvGrpSpPr>
            <p:cNvPr id="211" name="Ομάδα 210"/>
            <p:cNvGrpSpPr/>
            <p:nvPr/>
          </p:nvGrpSpPr>
          <p:grpSpPr>
            <a:xfrm>
              <a:off x="584530" y="1179026"/>
              <a:ext cx="2901950" cy="1380247"/>
              <a:chOff x="584530" y="1179026"/>
              <a:chExt cx="2901950" cy="1380247"/>
            </a:xfrm>
          </p:grpSpPr>
          <p:pic>
            <p:nvPicPr>
              <p:cNvPr id="153" name="Εικόνα 15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4530" y="1551985"/>
                <a:ext cx="2901950" cy="1007288"/>
              </a:xfrm>
              <a:prstGeom prst="rect">
                <a:avLst/>
              </a:prstGeom>
            </p:spPr>
          </p:pic>
          <p:grpSp>
            <p:nvGrpSpPr>
              <p:cNvPr id="200" name="Ομάδα 199"/>
              <p:cNvGrpSpPr/>
              <p:nvPr/>
            </p:nvGrpSpPr>
            <p:grpSpPr>
              <a:xfrm>
                <a:off x="846056" y="1179026"/>
                <a:ext cx="2376000" cy="372959"/>
                <a:chOff x="4752832" y="1231741"/>
                <a:chExt cx="2376000" cy="372959"/>
              </a:xfrm>
            </p:grpSpPr>
            <p:sp>
              <p:nvSpPr>
                <p:cNvPr id="201" name="Line 40"/>
                <p:cNvSpPr>
                  <a:spLocks noChangeShapeType="1"/>
                </p:cNvSpPr>
                <p:nvPr/>
              </p:nvSpPr>
              <p:spPr bwMode="auto">
                <a:xfrm>
                  <a:off x="4752832" y="1604700"/>
                  <a:ext cx="237600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 type="triangle" w="med" len="lg"/>
                  <a:tailEnd type="triangle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202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5659988" y="1231741"/>
                  <a:ext cx="424180" cy="30417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l-GR" b="1" i="1" u="none" strike="noStrike" cap="none" normalizeH="0" baseline="0" dirty="0" smtClean="0">
                      <a:ln>
                        <a:noFill/>
                      </a:ln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L/</a:t>
                  </a:r>
                  <a:r>
                    <a:rPr kumimoji="0" lang="en-US" altLang="el-GR" b="1" u="none" strike="noStrike" cap="none" normalizeH="0" baseline="0" dirty="0" smtClean="0">
                      <a:ln>
                        <a:noFill/>
                      </a:ln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kumimoji="0" lang="en-US" altLang="el-GR" sz="2400" b="0" u="none" strike="noStrike" cap="none" normalizeH="0" baseline="0" dirty="0" smtClean="0">
                    <a:ln>
                      <a:noFill/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210" name="Ομάδα 209"/>
            <p:cNvGrpSpPr/>
            <p:nvPr/>
          </p:nvGrpSpPr>
          <p:grpSpPr>
            <a:xfrm>
              <a:off x="810360" y="764704"/>
              <a:ext cx="2772000" cy="2601524"/>
              <a:chOff x="810360" y="764704"/>
              <a:chExt cx="2772000" cy="2601524"/>
            </a:xfrm>
          </p:grpSpPr>
          <p:cxnSp>
            <p:nvCxnSpPr>
              <p:cNvPr id="126" name="Ευθεία γραμμή σύνδεσης 125"/>
              <p:cNvCxnSpPr/>
              <p:nvPr/>
            </p:nvCxnSpPr>
            <p:spPr>
              <a:xfrm rot="10800000">
                <a:off x="810360" y="3356992"/>
                <a:ext cx="2772000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Ευθεία γραμμή σύνδεσης 124"/>
              <p:cNvCxnSpPr/>
              <p:nvPr/>
            </p:nvCxnSpPr>
            <p:spPr>
              <a:xfrm rot="5400000">
                <a:off x="414056" y="1196704"/>
                <a:ext cx="864000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Ευθεία γραμμή σύνδεσης 203"/>
              <p:cNvCxnSpPr/>
              <p:nvPr/>
            </p:nvCxnSpPr>
            <p:spPr>
              <a:xfrm rot="5400000">
                <a:off x="414056" y="2934228"/>
                <a:ext cx="864000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" name="Ομάδα 34"/>
          <p:cNvGrpSpPr/>
          <p:nvPr/>
        </p:nvGrpSpPr>
        <p:grpSpPr>
          <a:xfrm>
            <a:off x="3994252" y="5136147"/>
            <a:ext cx="3746100" cy="516745"/>
            <a:chOff x="4885652" y="1169044"/>
            <a:chExt cx="3746100" cy="516745"/>
          </a:xfrm>
        </p:grpSpPr>
        <p:sp>
          <p:nvSpPr>
            <p:cNvPr id="36" name="TextBox 35"/>
            <p:cNvSpPr txBox="1"/>
            <p:nvPr/>
          </p:nvSpPr>
          <p:spPr>
            <a:xfrm>
              <a:off x="4885652" y="1252233"/>
              <a:ext cx="29267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Συνολική ροπή στη θέση  </a:t>
              </a:r>
              <a:r>
                <a:rPr lang="en-US" sz="2000" b="1" i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7841471" y="1169044"/>
                  <a:ext cx="790281" cy="51674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𝝉</m:t>
                        </m:r>
                        <m:r>
                          <a:rPr lang="en-US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l-GR" b="1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1471" y="1169044"/>
                  <a:ext cx="790281" cy="51674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0" name="TextBox 39"/>
          <p:cNvSpPr txBox="1"/>
          <p:nvPr/>
        </p:nvSpPr>
        <p:spPr>
          <a:xfrm>
            <a:off x="4211960" y="1556792"/>
            <a:ext cx="4909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Εξετάζουμε το δεξιό ήμισυ της ράβδου δεχόμενοι ότι η ράβδος είναι στερεωμένη στο μέσο της.</a:t>
            </a:r>
            <a:endParaRPr lang="el-GR" sz="2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Ομάδα 7"/>
          <p:cNvGrpSpPr/>
          <p:nvPr/>
        </p:nvGrpSpPr>
        <p:grpSpPr>
          <a:xfrm>
            <a:off x="1187624" y="1619564"/>
            <a:ext cx="7934064" cy="1305380"/>
            <a:chOff x="1187624" y="1619564"/>
            <a:chExt cx="7934064" cy="1305380"/>
          </a:xfrm>
        </p:grpSpPr>
        <p:grpSp>
          <p:nvGrpSpPr>
            <p:cNvPr id="218" name="Ομάδα 217"/>
            <p:cNvGrpSpPr/>
            <p:nvPr/>
          </p:nvGrpSpPr>
          <p:grpSpPr>
            <a:xfrm>
              <a:off x="1187624" y="1619564"/>
              <a:ext cx="1990090" cy="1200078"/>
              <a:chOff x="1187624" y="1619564"/>
              <a:chExt cx="1990090" cy="1200078"/>
            </a:xfrm>
          </p:grpSpPr>
          <p:sp>
            <p:nvSpPr>
              <p:cNvPr id="17" name="Line 9"/>
              <p:cNvSpPr>
                <a:spLocks noChangeShapeType="1"/>
              </p:cNvSpPr>
              <p:nvPr/>
            </p:nvSpPr>
            <p:spPr bwMode="auto">
              <a:xfrm flipH="1">
                <a:off x="1846754" y="2616348"/>
                <a:ext cx="1330960" cy="152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triangle" w="med" len="lg"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18" name="Line 8"/>
              <p:cNvSpPr>
                <a:spLocks noChangeShapeType="1"/>
              </p:cNvSpPr>
              <p:nvPr/>
            </p:nvSpPr>
            <p:spPr bwMode="auto">
              <a:xfrm>
                <a:off x="1187624" y="2623991"/>
                <a:ext cx="36830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19" name="Text Box 7"/>
              <p:cNvSpPr txBox="1">
                <a:spLocks noChangeArrowheads="1"/>
              </p:cNvSpPr>
              <p:nvPr/>
            </p:nvSpPr>
            <p:spPr bwMode="auto">
              <a:xfrm>
                <a:off x="2401530" y="2507193"/>
                <a:ext cx="221408" cy="30989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l-GR" b="1" i="1" u="none" strike="noStrike" cap="none" normalizeH="0" baseline="0" dirty="0" smtClean="0">
                    <a:ln>
                      <a:noFill/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kumimoji="0" lang="en-US" altLang="el-GR" sz="3200" b="1" i="0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 Box 6"/>
              <p:cNvSpPr txBox="1">
                <a:spLocks noChangeArrowheads="1"/>
              </p:cNvSpPr>
              <p:nvPr/>
            </p:nvSpPr>
            <p:spPr bwMode="auto">
              <a:xfrm>
                <a:off x="1562274" y="2513938"/>
                <a:ext cx="267970" cy="30570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altLang="el-GR" b="1" i="0" u="none" strike="noStrike" cap="none" normalizeH="0" baseline="0" dirty="0" smtClean="0">
                    <a:ln>
                      <a:noFill/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kumimoji="0" lang="en-US" altLang="el-GR" b="1" i="1" u="none" strike="noStrike" cap="none" normalizeH="0" baseline="0" dirty="0" smtClean="0">
                    <a:ln>
                      <a:noFill/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kumimoji="0" lang="en-US" altLang="el-GR" sz="3200" b="1" i="0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4" name="Freeform 42"/>
              <p:cNvSpPr>
                <a:spLocks/>
              </p:cNvSpPr>
              <p:nvPr/>
            </p:nvSpPr>
            <p:spPr bwMode="auto">
              <a:xfrm>
                <a:off x="1629590" y="1619564"/>
                <a:ext cx="274320" cy="859029"/>
              </a:xfrm>
              <a:custGeom>
                <a:avLst/>
                <a:gdLst>
                  <a:gd name="T0" fmla="*/ 272 w 272"/>
                  <a:gd name="T1" fmla="*/ 0 h 708"/>
                  <a:gd name="T2" fmla="*/ 130 w 272"/>
                  <a:gd name="T3" fmla="*/ 238 h 708"/>
                  <a:gd name="T4" fmla="*/ 2 w 272"/>
                  <a:gd name="T5" fmla="*/ 546 h 708"/>
                  <a:gd name="T6" fmla="*/ 120 w 272"/>
                  <a:gd name="T7" fmla="*/ 668 h 708"/>
                  <a:gd name="T8" fmla="*/ 230 w 272"/>
                  <a:gd name="T9" fmla="*/ 708 h 7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2" h="708">
                    <a:moveTo>
                      <a:pt x="272" y="0"/>
                    </a:moveTo>
                    <a:cubicBezTo>
                      <a:pt x="248" y="40"/>
                      <a:pt x="175" y="147"/>
                      <a:pt x="130" y="238"/>
                    </a:cubicBezTo>
                    <a:cubicBezTo>
                      <a:pt x="85" y="329"/>
                      <a:pt x="4" y="474"/>
                      <a:pt x="2" y="546"/>
                    </a:cubicBezTo>
                    <a:cubicBezTo>
                      <a:pt x="0" y="618"/>
                      <a:pt x="82" y="641"/>
                      <a:pt x="120" y="668"/>
                    </a:cubicBezTo>
                    <a:cubicBezTo>
                      <a:pt x="158" y="695"/>
                      <a:pt x="207" y="700"/>
                      <a:pt x="230" y="708"/>
                    </a:cubicBezTo>
                  </a:path>
                </a:pathLst>
              </a:custGeom>
              <a:noFill/>
              <a:ln w="28575">
                <a:solidFill>
                  <a:schemeClr val="accent2">
                    <a:lumMod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15" name="Freeform 42"/>
              <p:cNvSpPr>
                <a:spLocks/>
              </p:cNvSpPr>
              <p:nvPr/>
            </p:nvSpPr>
            <p:spPr bwMode="auto">
              <a:xfrm>
                <a:off x="1332322" y="1628800"/>
                <a:ext cx="274320" cy="859029"/>
              </a:xfrm>
              <a:custGeom>
                <a:avLst/>
                <a:gdLst>
                  <a:gd name="T0" fmla="*/ 272 w 272"/>
                  <a:gd name="T1" fmla="*/ 0 h 708"/>
                  <a:gd name="T2" fmla="*/ 130 w 272"/>
                  <a:gd name="T3" fmla="*/ 238 h 708"/>
                  <a:gd name="T4" fmla="*/ 2 w 272"/>
                  <a:gd name="T5" fmla="*/ 546 h 708"/>
                  <a:gd name="T6" fmla="*/ 120 w 272"/>
                  <a:gd name="T7" fmla="*/ 668 h 708"/>
                  <a:gd name="T8" fmla="*/ 230 w 272"/>
                  <a:gd name="T9" fmla="*/ 708 h 7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2" h="708">
                    <a:moveTo>
                      <a:pt x="272" y="0"/>
                    </a:moveTo>
                    <a:cubicBezTo>
                      <a:pt x="248" y="40"/>
                      <a:pt x="175" y="147"/>
                      <a:pt x="130" y="238"/>
                    </a:cubicBezTo>
                    <a:cubicBezTo>
                      <a:pt x="85" y="329"/>
                      <a:pt x="4" y="474"/>
                      <a:pt x="2" y="546"/>
                    </a:cubicBezTo>
                    <a:cubicBezTo>
                      <a:pt x="0" y="618"/>
                      <a:pt x="82" y="641"/>
                      <a:pt x="120" y="668"/>
                    </a:cubicBezTo>
                    <a:cubicBezTo>
                      <a:pt x="158" y="695"/>
                      <a:pt x="207" y="700"/>
                      <a:pt x="230" y="708"/>
                    </a:cubicBezTo>
                  </a:path>
                </a:pathLst>
              </a:custGeom>
              <a:noFill/>
              <a:ln w="28575">
                <a:solidFill>
                  <a:schemeClr val="accent2">
                    <a:lumMod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4211960" y="2278613"/>
              <a:ext cx="49097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Επιλέγουμε τμήμα της ράβδου με μήκος </a:t>
              </a:r>
              <a:r>
                <a:rPr lang="en-US" b="1" i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l-GR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Δ</a:t>
              </a:r>
              <a:r>
                <a:rPr lang="en-US" b="1" i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l-GR" b="1" i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l-GR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που απέχει απόσταση </a:t>
              </a:r>
              <a:r>
                <a:rPr lang="en-US" b="1" i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l-GR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από το δεξιό άκρο της.</a:t>
              </a:r>
              <a:endParaRPr lang="el-GR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Ομάδα 10"/>
          <p:cNvGrpSpPr/>
          <p:nvPr/>
        </p:nvGrpSpPr>
        <p:grpSpPr>
          <a:xfrm>
            <a:off x="3378375" y="928232"/>
            <a:ext cx="2180622" cy="1197989"/>
            <a:chOff x="3378375" y="928232"/>
            <a:chExt cx="2180622" cy="1197989"/>
          </a:xfrm>
        </p:grpSpPr>
        <p:cxnSp>
          <p:nvCxnSpPr>
            <p:cNvPr id="5" name="Ευθεία γραμμή σύνδεσης 4"/>
            <p:cNvCxnSpPr/>
            <p:nvPr/>
          </p:nvCxnSpPr>
          <p:spPr>
            <a:xfrm flipH="1">
              <a:off x="3378375" y="1163680"/>
              <a:ext cx="627214" cy="962541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Ορθογώνιο 6"/>
            <p:cNvSpPr/>
            <p:nvPr/>
          </p:nvSpPr>
          <p:spPr>
            <a:xfrm>
              <a:off x="3957276" y="928232"/>
              <a:ext cx="160172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Ουδέτερη λωρίδα </a:t>
              </a:r>
              <a:endParaRPr lang="el-GR" sz="1400" dirty="0"/>
            </a:p>
          </p:txBody>
        </p:sp>
      </p:grpSp>
      <p:grpSp>
        <p:nvGrpSpPr>
          <p:cNvPr id="10" name="Ομάδα 9"/>
          <p:cNvGrpSpPr/>
          <p:nvPr/>
        </p:nvGrpSpPr>
        <p:grpSpPr>
          <a:xfrm>
            <a:off x="1273344" y="4409580"/>
            <a:ext cx="7677840" cy="1201717"/>
            <a:chOff x="1273344" y="4409580"/>
            <a:chExt cx="7677840" cy="1201717"/>
          </a:xfrm>
        </p:grpSpPr>
        <p:grpSp>
          <p:nvGrpSpPr>
            <p:cNvPr id="3" name="Ομάδα 2"/>
            <p:cNvGrpSpPr/>
            <p:nvPr/>
          </p:nvGrpSpPr>
          <p:grpSpPr>
            <a:xfrm>
              <a:off x="1273344" y="4693789"/>
              <a:ext cx="2146536" cy="917508"/>
              <a:chOff x="1273344" y="4693789"/>
              <a:chExt cx="2146536" cy="917508"/>
            </a:xfrm>
          </p:grpSpPr>
          <p:sp>
            <p:nvSpPr>
              <p:cNvPr id="38" name="Line 40"/>
              <p:cNvSpPr>
                <a:spLocks noChangeShapeType="1"/>
              </p:cNvSpPr>
              <p:nvPr/>
            </p:nvSpPr>
            <p:spPr bwMode="auto">
              <a:xfrm>
                <a:off x="1691880" y="5517232"/>
                <a:ext cx="17280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 type="triangle" w="med" len="lg"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39" name="Text Box 18"/>
              <p:cNvSpPr txBox="1">
                <a:spLocks noChangeArrowheads="1"/>
              </p:cNvSpPr>
              <p:nvPr/>
            </p:nvSpPr>
            <p:spPr bwMode="auto">
              <a:xfrm>
                <a:off x="2554784" y="5339308"/>
                <a:ext cx="289024" cy="271989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l-GR" b="1" i="1" u="none" strike="noStrike" cap="none" normalizeH="0" baseline="0" dirty="0" smtClean="0">
                    <a:ln>
                      <a:noFill/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kumimoji="0" lang="en-US" altLang="el-GR" sz="2400" b="0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20" name="Ομάδα 219"/>
              <p:cNvGrpSpPr/>
              <p:nvPr/>
            </p:nvGrpSpPr>
            <p:grpSpPr>
              <a:xfrm>
                <a:off x="1273344" y="4693789"/>
                <a:ext cx="505116" cy="859029"/>
                <a:chOff x="1273344" y="4693789"/>
                <a:chExt cx="505116" cy="859029"/>
              </a:xfrm>
            </p:grpSpPr>
            <p:sp>
              <p:nvSpPr>
                <p:cNvPr id="213" name="Freeform 42"/>
                <p:cNvSpPr>
                  <a:spLocks/>
                </p:cNvSpPr>
                <p:nvPr/>
              </p:nvSpPr>
              <p:spPr bwMode="auto">
                <a:xfrm rot="20659618">
                  <a:off x="1562460" y="4693789"/>
                  <a:ext cx="216000" cy="859029"/>
                </a:xfrm>
                <a:custGeom>
                  <a:avLst/>
                  <a:gdLst>
                    <a:gd name="T0" fmla="*/ 272 w 272"/>
                    <a:gd name="T1" fmla="*/ 0 h 708"/>
                    <a:gd name="T2" fmla="*/ 130 w 272"/>
                    <a:gd name="T3" fmla="*/ 238 h 708"/>
                    <a:gd name="T4" fmla="*/ 2 w 272"/>
                    <a:gd name="T5" fmla="*/ 546 h 708"/>
                    <a:gd name="T6" fmla="*/ 120 w 272"/>
                    <a:gd name="T7" fmla="*/ 668 h 708"/>
                    <a:gd name="T8" fmla="*/ 230 w 272"/>
                    <a:gd name="T9" fmla="*/ 708 h 7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2" h="708">
                      <a:moveTo>
                        <a:pt x="272" y="0"/>
                      </a:moveTo>
                      <a:cubicBezTo>
                        <a:pt x="248" y="40"/>
                        <a:pt x="175" y="147"/>
                        <a:pt x="130" y="238"/>
                      </a:cubicBezTo>
                      <a:cubicBezTo>
                        <a:pt x="85" y="329"/>
                        <a:pt x="4" y="474"/>
                        <a:pt x="2" y="546"/>
                      </a:cubicBezTo>
                      <a:cubicBezTo>
                        <a:pt x="0" y="618"/>
                        <a:pt x="82" y="641"/>
                        <a:pt x="120" y="668"/>
                      </a:cubicBezTo>
                      <a:cubicBezTo>
                        <a:pt x="158" y="695"/>
                        <a:pt x="207" y="700"/>
                        <a:pt x="230" y="708"/>
                      </a:cubicBezTo>
                    </a:path>
                  </a:pathLst>
                </a:custGeom>
                <a:noFill/>
                <a:ln w="28575">
                  <a:solidFill>
                    <a:schemeClr val="accent2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214" name="Freeform 42"/>
                <p:cNvSpPr>
                  <a:spLocks/>
                </p:cNvSpPr>
                <p:nvPr/>
              </p:nvSpPr>
              <p:spPr bwMode="auto">
                <a:xfrm>
                  <a:off x="1273344" y="4704383"/>
                  <a:ext cx="274320" cy="828000"/>
                </a:xfrm>
                <a:custGeom>
                  <a:avLst/>
                  <a:gdLst>
                    <a:gd name="T0" fmla="*/ 272 w 272"/>
                    <a:gd name="T1" fmla="*/ 0 h 708"/>
                    <a:gd name="T2" fmla="*/ 130 w 272"/>
                    <a:gd name="T3" fmla="*/ 238 h 708"/>
                    <a:gd name="T4" fmla="*/ 2 w 272"/>
                    <a:gd name="T5" fmla="*/ 546 h 708"/>
                    <a:gd name="T6" fmla="*/ 120 w 272"/>
                    <a:gd name="T7" fmla="*/ 668 h 708"/>
                    <a:gd name="T8" fmla="*/ 230 w 272"/>
                    <a:gd name="T9" fmla="*/ 708 h 7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2" h="708">
                      <a:moveTo>
                        <a:pt x="272" y="0"/>
                      </a:moveTo>
                      <a:cubicBezTo>
                        <a:pt x="248" y="40"/>
                        <a:pt x="175" y="147"/>
                        <a:pt x="130" y="238"/>
                      </a:cubicBezTo>
                      <a:cubicBezTo>
                        <a:pt x="85" y="329"/>
                        <a:pt x="4" y="474"/>
                        <a:pt x="2" y="546"/>
                      </a:cubicBezTo>
                      <a:cubicBezTo>
                        <a:pt x="0" y="618"/>
                        <a:pt x="82" y="641"/>
                        <a:pt x="120" y="668"/>
                      </a:cubicBezTo>
                      <a:cubicBezTo>
                        <a:pt x="158" y="695"/>
                        <a:pt x="207" y="700"/>
                        <a:pt x="230" y="708"/>
                      </a:cubicBezTo>
                    </a:path>
                  </a:pathLst>
                </a:custGeom>
                <a:noFill/>
                <a:ln w="28575">
                  <a:solidFill>
                    <a:schemeClr val="accent2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</p:grpSp>
        </p:grpSp>
        <p:sp>
          <p:nvSpPr>
            <p:cNvPr id="48" name="TextBox 47"/>
            <p:cNvSpPr txBox="1"/>
            <p:nvPr/>
          </p:nvSpPr>
          <p:spPr>
            <a:xfrm>
              <a:off x="4126648" y="4409580"/>
              <a:ext cx="482453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Το επιλεγμένο τμήμα της ράβδου παραμορφώνεται.</a:t>
              </a:r>
              <a:endParaRPr lang="el-GR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412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Ομάδα 155"/>
          <p:cNvGrpSpPr/>
          <p:nvPr/>
        </p:nvGrpSpPr>
        <p:grpSpPr>
          <a:xfrm>
            <a:off x="611560" y="4424506"/>
            <a:ext cx="2088572" cy="2381584"/>
            <a:chOff x="611560" y="4208479"/>
            <a:chExt cx="2088572" cy="2381584"/>
          </a:xfrm>
        </p:grpSpPr>
        <p:grpSp>
          <p:nvGrpSpPr>
            <p:cNvPr id="34" name="Ομάδα 33"/>
            <p:cNvGrpSpPr/>
            <p:nvPr/>
          </p:nvGrpSpPr>
          <p:grpSpPr>
            <a:xfrm>
              <a:off x="621904" y="4208479"/>
              <a:ext cx="2060582" cy="2381584"/>
              <a:chOff x="611560" y="1333389"/>
              <a:chExt cx="1923210" cy="1819022"/>
            </a:xfrm>
          </p:grpSpPr>
          <p:sp>
            <p:nvSpPr>
              <p:cNvPr id="35" name="Line 5"/>
              <p:cNvSpPr>
                <a:spLocks noChangeShapeType="1"/>
              </p:cNvSpPr>
              <p:nvPr/>
            </p:nvSpPr>
            <p:spPr bwMode="auto">
              <a:xfrm>
                <a:off x="1204838" y="1400372"/>
                <a:ext cx="504000" cy="0"/>
              </a:xfrm>
              <a:prstGeom prst="line">
                <a:avLst/>
              </a:prstGeom>
              <a:noFill/>
              <a:ln w="38100">
                <a:solidFill>
                  <a:srgbClr val="99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grpSp>
            <p:nvGrpSpPr>
              <p:cNvPr id="36" name="Ομάδα 35"/>
              <p:cNvGrpSpPr/>
              <p:nvPr/>
            </p:nvGrpSpPr>
            <p:grpSpPr>
              <a:xfrm>
                <a:off x="611560" y="1333389"/>
                <a:ext cx="1923210" cy="1819022"/>
                <a:chOff x="611560" y="1333389"/>
                <a:chExt cx="1923210" cy="1819022"/>
              </a:xfrm>
            </p:grpSpPr>
            <p:sp>
              <p:nvSpPr>
                <p:cNvPr id="37" name="Freeform 2"/>
                <p:cNvSpPr>
                  <a:spLocks/>
                </p:cNvSpPr>
                <p:nvPr/>
              </p:nvSpPr>
              <p:spPr bwMode="auto">
                <a:xfrm>
                  <a:off x="611560" y="1350293"/>
                  <a:ext cx="1044000" cy="1476000"/>
                </a:xfrm>
                <a:custGeom>
                  <a:avLst/>
                  <a:gdLst>
                    <a:gd name="T0" fmla="*/ 360 w 772"/>
                    <a:gd name="T1" fmla="*/ 62 h 1182"/>
                    <a:gd name="T2" fmla="*/ 2 w 772"/>
                    <a:gd name="T3" fmla="*/ 870 h 1182"/>
                    <a:gd name="T4" fmla="*/ 350 w 772"/>
                    <a:gd name="T5" fmla="*/ 1164 h 1182"/>
                    <a:gd name="T6" fmla="*/ 712 w 772"/>
                    <a:gd name="T7" fmla="*/ 979 h 1182"/>
                    <a:gd name="T8" fmla="*/ 712 w 772"/>
                    <a:gd name="T9" fmla="*/ 237 h 1182"/>
                    <a:gd name="T10" fmla="*/ 360 w 772"/>
                    <a:gd name="T11" fmla="*/ 62 h 1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72" h="1182">
                      <a:moveTo>
                        <a:pt x="360" y="62"/>
                      </a:moveTo>
                      <a:cubicBezTo>
                        <a:pt x="242" y="168"/>
                        <a:pt x="4" y="686"/>
                        <a:pt x="2" y="870"/>
                      </a:cubicBezTo>
                      <a:cubicBezTo>
                        <a:pt x="0" y="1054"/>
                        <a:pt x="232" y="1146"/>
                        <a:pt x="350" y="1164"/>
                      </a:cubicBezTo>
                      <a:cubicBezTo>
                        <a:pt x="468" y="1182"/>
                        <a:pt x="651" y="1133"/>
                        <a:pt x="712" y="979"/>
                      </a:cubicBezTo>
                      <a:cubicBezTo>
                        <a:pt x="772" y="824"/>
                        <a:pt x="770" y="389"/>
                        <a:pt x="712" y="237"/>
                      </a:cubicBezTo>
                      <a:cubicBezTo>
                        <a:pt x="653" y="84"/>
                        <a:pt x="481" y="0"/>
                        <a:pt x="360" y="62"/>
                      </a:cubicBez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6">
                      <a:lumMod val="5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38" name="Rectangle 3"/>
                <p:cNvSpPr>
                  <a:spLocks noChangeArrowheads="1"/>
                </p:cNvSpPr>
                <p:nvPr/>
              </p:nvSpPr>
              <p:spPr bwMode="auto">
                <a:xfrm>
                  <a:off x="1204839" y="1415231"/>
                  <a:ext cx="562109" cy="140231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39" name="Line 4"/>
                <p:cNvSpPr>
                  <a:spLocks noChangeShapeType="1"/>
                </p:cNvSpPr>
                <p:nvPr/>
              </p:nvSpPr>
              <p:spPr bwMode="auto">
                <a:xfrm>
                  <a:off x="1082012" y="2921323"/>
                  <a:ext cx="117600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stealth" w="med" len="lg"/>
                  <a:tailEnd type="stealth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40" name="Line 6"/>
                <p:cNvSpPr>
                  <a:spLocks noChangeShapeType="1"/>
                </p:cNvSpPr>
                <p:nvPr/>
              </p:nvSpPr>
              <p:spPr bwMode="auto">
                <a:xfrm>
                  <a:off x="1139565" y="2816700"/>
                  <a:ext cx="940800" cy="0"/>
                </a:xfrm>
                <a:prstGeom prst="line">
                  <a:avLst/>
                </a:prstGeom>
                <a:noFill/>
                <a:ln w="38100">
                  <a:solidFill>
                    <a:srgbClr val="99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4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403648" y="2882982"/>
                  <a:ext cx="386531" cy="26942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l-GR" altLang="el-GR" b="0" i="0" u="none" strike="noStrike" cap="none" normalizeH="0" baseline="0" dirty="0" smtClean="0">
                      <a:ln>
                        <a:noFill/>
                      </a:ln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Δ</a:t>
                  </a:r>
                  <a:r>
                    <a:rPr kumimoji="0" lang="en-US" altLang="el-GR" b="1" i="1" u="none" strike="noStrike" cap="none" normalizeH="0" baseline="0" dirty="0" smtClean="0">
                      <a:ln>
                        <a:noFill/>
                      </a:ln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endParaRPr kumimoji="0" lang="el-GR" altLang="el-GR" sz="3200" b="0" i="0" u="none" strike="noStrike" cap="none" normalizeH="0" baseline="0" dirty="0" smtClean="0">
                    <a:ln>
                      <a:noFill/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2" name="Freeform 8"/>
                <p:cNvSpPr>
                  <a:spLocks/>
                </p:cNvSpPr>
                <p:nvPr/>
              </p:nvSpPr>
              <p:spPr bwMode="auto">
                <a:xfrm rot="19785964">
                  <a:off x="1325170" y="1333389"/>
                  <a:ext cx="1209600" cy="1526046"/>
                </a:xfrm>
                <a:custGeom>
                  <a:avLst/>
                  <a:gdLst>
                    <a:gd name="T0" fmla="*/ 360 w 772"/>
                    <a:gd name="T1" fmla="*/ 62 h 1182"/>
                    <a:gd name="T2" fmla="*/ 2 w 772"/>
                    <a:gd name="T3" fmla="*/ 870 h 1182"/>
                    <a:gd name="T4" fmla="*/ 350 w 772"/>
                    <a:gd name="T5" fmla="*/ 1164 h 1182"/>
                    <a:gd name="T6" fmla="*/ 712 w 772"/>
                    <a:gd name="T7" fmla="*/ 979 h 1182"/>
                    <a:gd name="T8" fmla="*/ 712 w 772"/>
                    <a:gd name="T9" fmla="*/ 237 h 1182"/>
                    <a:gd name="T10" fmla="*/ 360 w 772"/>
                    <a:gd name="T11" fmla="*/ 62 h 1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72" h="1182">
                      <a:moveTo>
                        <a:pt x="360" y="62"/>
                      </a:moveTo>
                      <a:cubicBezTo>
                        <a:pt x="242" y="168"/>
                        <a:pt x="4" y="686"/>
                        <a:pt x="2" y="870"/>
                      </a:cubicBezTo>
                      <a:cubicBezTo>
                        <a:pt x="0" y="1054"/>
                        <a:pt x="232" y="1146"/>
                        <a:pt x="350" y="1164"/>
                      </a:cubicBezTo>
                      <a:cubicBezTo>
                        <a:pt x="468" y="1182"/>
                        <a:pt x="651" y="1133"/>
                        <a:pt x="712" y="979"/>
                      </a:cubicBezTo>
                      <a:cubicBezTo>
                        <a:pt x="772" y="824"/>
                        <a:pt x="770" y="389"/>
                        <a:pt x="712" y="237"/>
                      </a:cubicBezTo>
                      <a:cubicBezTo>
                        <a:pt x="653" y="84"/>
                        <a:pt x="481" y="0"/>
                        <a:pt x="360" y="62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8100" cmpd="sng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</p:grpSp>
        </p:grpSp>
        <p:sp>
          <p:nvSpPr>
            <p:cNvPr id="45" name="Ελεύθερη σχεδίαση 44"/>
            <p:cNvSpPr/>
            <p:nvPr/>
          </p:nvSpPr>
          <p:spPr>
            <a:xfrm>
              <a:off x="611560" y="5085184"/>
              <a:ext cx="2088572" cy="436419"/>
            </a:xfrm>
            <a:custGeom>
              <a:avLst/>
              <a:gdLst>
                <a:gd name="connsiteX0" fmla="*/ 0 w 2015836"/>
                <a:gd name="connsiteY0" fmla="*/ 394854 h 405245"/>
                <a:gd name="connsiteX1" fmla="*/ 987136 w 2015836"/>
                <a:gd name="connsiteY1" fmla="*/ 405245 h 405245"/>
                <a:gd name="connsiteX2" fmla="*/ 2015836 w 2015836"/>
                <a:gd name="connsiteY2" fmla="*/ 0 h 405245"/>
                <a:gd name="connsiteX3" fmla="*/ 2015836 w 2015836"/>
                <a:gd name="connsiteY3" fmla="*/ 0 h 405245"/>
                <a:gd name="connsiteX4" fmla="*/ 2015836 w 2015836"/>
                <a:gd name="connsiteY4" fmla="*/ 0 h 405245"/>
                <a:gd name="connsiteX0" fmla="*/ 0 w 2098963"/>
                <a:gd name="connsiteY0" fmla="*/ 446809 h 457200"/>
                <a:gd name="connsiteX1" fmla="*/ 987136 w 2098963"/>
                <a:gd name="connsiteY1" fmla="*/ 457200 h 457200"/>
                <a:gd name="connsiteX2" fmla="*/ 2015836 w 2098963"/>
                <a:gd name="connsiteY2" fmla="*/ 51955 h 457200"/>
                <a:gd name="connsiteX3" fmla="*/ 2015836 w 2098963"/>
                <a:gd name="connsiteY3" fmla="*/ 51955 h 457200"/>
                <a:gd name="connsiteX4" fmla="*/ 2098963 w 2098963"/>
                <a:gd name="connsiteY4" fmla="*/ 0 h 457200"/>
                <a:gd name="connsiteX0" fmla="*/ 0 w 2088572"/>
                <a:gd name="connsiteY0" fmla="*/ 426028 h 436419"/>
                <a:gd name="connsiteX1" fmla="*/ 987136 w 2088572"/>
                <a:gd name="connsiteY1" fmla="*/ 436419 h 436419"/>
                <a:gd name="connsiteX2" fmla="*/ 2015836 w 2088572"/>
                <a:gd name="connsiteY2" fmla="*/ 31174 h 436419"/>
                <a:gd name="connsiteX3" fmla="*/ 2015836 w 2088572"/>
                <a:gd name="connsiteY3" fmla="*/ 31174 h 436419"/>
                <a:gd name="connsiteX4" fmla="*/ 2088572 w 2088572"/>
                <a:gd name="connsiteY4" fmla="*/ 0 h 43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8572" h="436419">
                  <a:moveTo>
                    <a:pt x="0" y="426028"/>
                  </a:moveTo>
                  <a:lnTo>
                    <a:pt x="987136" y="436419"/>
                  </a:lnTo>
                  <a:lnTo>
                    <a:pt x="2015836" y="31174"/>
                  </a:lnTo>
                  <a:lnTo>
                    <a:pt x="2015836" y="31174"/>
                  </a:lnTo>
                  <a:lnTo>
                    <a:pt x="208857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08000" cy="576000"/>
          </a:xfrm>
        </p:spPr>
        <p:txBody>
          <a:bodyPr>
            <a:noAutofit/>
          </a:bodyPr>
          <a:lstStyle/>
          <a:p>
            <a:r>
              <a:rPr lang="el-GR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Παραμόρφωση Κάμψης</a:t>
            </a:r>
            <a:endParaRPr lang="el-GR" sz="3600" dirty="0"/>
          </a:p>
        </p:txBody>
      </p:sp>
      <p:grpSp>
        <p:nvGrpSpPr>
          <p:cNvPr id="138" name="Ομάδα 137"/>
          <p:cNvGrpSpPr/>
          <p:nvPr/>
        </p:nvGrpSpPr>
        <p:grpSpPr>
          <a:xfrm>
            <a:off x="611560" y="908720"/>
            <a:ext cx="2160240" cy="2359455"/>
            <a:chOff x="611560" y="908720"/>
            <a:chExt cx="2160240" cy="2359455"/>
          </a:xfrm>
        </p:grpSpPr>
        <p:grpSp>
          <p:nvGrpSpPr>
            <p:cNvPr id="23" name="Ομάδα 22"/>
            <p:cNvGrpSpPr/>
            <p:nvPr/>
          </p:nvGrpSpPr>
          <p:grpSpPr>
            <a:xfrm>
              <a:off x="611560" y="908720"/>
              <a:ext cx="2160240" cy="2359455"/>
              <a:chOff x="611560" y="1350293"/>
              <a:chExt cx="2016224" cy="1802119"/>
            </a:xfrm>
          </p:grpSpPr>
          <p:sp>
            <p:nvSpPr>
              <p:cNvPr id="9" name="Line 5"/>
              <p:cNvSpPr>
                <a:spLocks noChangeShapeType="1"/>
              </p:cNvSpPr>
              <p:nvPr/>
            </p:nvSpPr>
            <p:spPr bwMode="auto">
              <a:xfrm>
                <a:off x="1204838" y="1400372"/>
                <a:ext cx="972000" cy="0"/>
              </a:xfrm>
              <a:prstGeom prst="line">
                <a:avLst/>
              </a:prstGeom>
              <a:noFill/>
              <a:ln w="38100">
                <a:solidFill>
                  <a:srgbClr val="99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grpSp>
            <p:nvGrpSpPr>
              <p:cNvPr id="22" name="Ομάδα 21"/>
              <p:cNvGrpSpPr/>
              <p:nvPr/>
            </p:nvGrpSpPr>
            <p:grpSpPr>
              <a:xfrm>
                <a:off x="611560" y="1350293"/>
                <a:ext cx="2016224" cy="1802119"/>
                <a:chOff x="611560" y="1350293"/>
                <a:chExt cx="2016224" cy="1802119"/>
              </a:xfrm>
            </p:grpSpPr>
            <p:sp>
              <p:nvSpPr>
                <p:cNvPr id="6" name="Freeform 2"/>
                <p:cNvSpPr>
                  <a:spLocks/>
                </p:cNvSpPr>
                <p:nvPr/>
              </p:nvSpPr>
              <p:spPr bwMode="auto">
                <a:xfrm>
                  <a:off x="611560" y="1350293"/>
                  <a:ext cx="1044000" cy="1476000"/>
                </a:xfrm>
                <a:custGeom>
                  <a:avLst/>
                  <a:gdLst>
                    <a:gd name="T0" fmla="*/ 360 w 772"/>
                    <a:gd name="T1" fmla="*/ 62 h 1182"/>
                    <a:gd name="T2" fmla="*/ 2 w 772"/>
                    <a:gd name="T3" fmla="*/ 870 h 1182"/>
                    <a:gd name="T4" fmla="*/ 350 w 772"/>
                    <a:gd name="T5" fmla="*/ 1164 h 1182"/>
                    <a:gd name="T6" fmla="*/ 712 w 772"/>
                    <a:gd name="T7" fmla="*/ 979 h 1182"/>
                    <a:gd name="T8" fmla="*/ 712 w 772"/>
                    <a:gd name="T9" fmla="*/ 237 h 1182"/>
                    <a:gd name="T10" fmla="*/ 360 w 772"/>
                    <a:gd name="T11" fmla="*/ 62 h 1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72" h="1182">
                      <a:moveTo>
                        <a:pt x="360" y="62"/>
                      </a:moveTo>
                      <a:cubicBezTo>
                        <a:pt x="242" y="168"/>
                        <a:pt x="4" y="686"/>
                        <a:pt x="2" y="870"/>
                      </a:cubicBezTo>
                      <a:cubicBezTo>
                        <a:pt x="0" y="1054"/>
                        <a:pt x="232" y="1146"/>
                        <a:pt x="350" y="1164"/>
                      </a:cubicBezTo>
                      <a:cubicBezTo>
                        <a:pt x="468" y="1182"/>
                        <a:pt x="651" y="1133"/>
                        <a:pt x="712" y="979"/>
                      </a:cubicBezTo>
                      <a:cubicBezTo>
                        <a:pt x="772" y="824"/>
                        <a:pt x="770" y="389"/>
                        <a:pt x="712" y="237"/>
                      </a:cubicBezTo>
                      <a:cubicBezTo>
                        <a:pt x="653" y="84"/>
                        <a:pt x="481" y="0"/>
                        <a:pt x="360" y="62"/>
                      </a:cubicBez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6">
                      <a:lumMod val="5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7" name="Rectangle 3"/>
                <p:cNvSpPr>
                  <a:spLocks noChangeArrowheads="1"/>
                </p:cNvSpPr>
                <p:nvPr/>
              </p:nvSpPr>
              <p:spPr bwMode="auto">
                <a:xfrm>
                  <a:off x="1204838" y="1415231"/>
                  <a:ext cx="777875" cy="140231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8" name="Line 4"/>
                <p:cNvSpPr>
                  <a:spLocks noChangeShapeType="1"/>
                </p:cNvSpPr>
                <p:nvPr/>
              </p:nvSpPr>
              <p:spPr bwMode="auto">
                <a:xfrm>
                  <a:off x="1082012" y="2921323"/>
                  <a:ext cx="117600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stealth" w="med" len="lg"/>
                  <a:tailEnd type="stealth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10" name="Line 6"/>
                <p:cNvSpPr>
                  <a:spLocks noChangeShapeType="1"/>
                </p:cNvSpPr>
                <p:nvPr/>
              </p:nvSpPr>
              <p:spPr bwMode="auto">
                <a:xfrm>
                  <a:off x="1187624" y="2809646"/>
                  <a:ext cx="900000" cy="1587"/>
                </a:xfrm>
                <a:prstGeom prst="line">
                  <a:avLst/>
                </a:prstGeom>
                <a:noFill/>
                <a:ln w="38100">
                  <a:solidFill>
                    <a:srgbClr val="99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1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403648" y="2882983"/>
                  <a:ext cx="386531" cy="26942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l-GR" altLang="el-GR" b="0" i="0" u="none" strike="noStrike" cap="none" normalizeH="0" baseline="0" dirty="0" smtClean="0">
                      <a:ln>
                        <a:noFill/>
                      </a:ln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Δ</a:t>
                  </a:r>
                  <a:r>
                    <a:rPr kumimoji="0" lang="en-US" altLang="el-GR" b="1" i="1" u="none" strike="noStrike" cap="none" normalizeH="0" baseline="0" dirty="0" smtClean="0">
                      <a:ln>
                        <a:noFill/>
                      </a:ln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endParaRPr kumimoji="0" lang="el-GR" altLang="el-GR" sz="3200" b="0" i="0" u="none" strike="noStrike" cap="none" normalizeH="0" baseline="0" dirty="0" smtClean="0">
                    <a:ln>
                      <a:noFill/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" name="Freeform 8"/>
                <p:cNvSpPr>
                  <a:spLocks/>
                </p:cNvSpPr>
                <p:nvPr/>
              </p:nvSpPr>
              <p:spPr bwMode="auto">
                <a:xfrm>
                  <a:off x="1583784" y="1351158"/>
                  <a:ext cx="1044000" cy="1476000"/>
                </a:xfrm>
                <a:custGeom>
                  <a:avLst/>
                  <a:gdLst>
                    <a:gd name="T0" fmla="*/ 360 w 772"/>
                    <a:gd name="T1" fmla="*/ 62 h 1182"/>
                    <a:gd name="T2" fmla="*/ 2 w 772"/>
                    <a:gd name="T3" fmla="*/ 870 h 1182"/>
                    <a:gd name="T4" fmla="*/ 350 w 772"/>
                    <a:gd name="T5" fmla="*/ 1164 h 1182"/>
                    <a:gd name="T6" fmla="*/ 712 w 772"/>
                    <a:gd name="T7" fmla="*/ 979 h 1182"/>
                    <a:gd name="T8" fmla="*/ 712 w 772"/>
                    <a:gd name="T9" fmla="*/ 237 h 1182"/>
                    <a:gd name="T10" fmla="*/ 360 w 772"/>
                    <a:gd name="T11" fmla="*/ 62 h 1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72" h="1182">
                      <a:moveTo>
                        <a:pt x="360" y="62"/>
                      </a:moveTo>
                      <a:cubicBezTo>
                        <a:pt x="242" y="168"/>
                        <a:pt x="4" y="686"/>
                        <a:pt x="2" y="870"/>
                      </a:cubicBezTo>
                      <a:cubicBezTo>
                        <a:pt x="0" y="1054"/>
                        <a:pt x="232" y="1146"/>
                        <a:pt x="350" y="1164"/>
                      </a:cubicBezTo>
                      <a:cubicBezTo>
                        <a:pt x="468" y="1182"/>
                        <a:pt x="651" y="1133"/>
                        <a:pt x="712" y="979"/>
                      </a:cubicBezTo>
                      <a:cubicBezTo>
                        <a:pt x="772" y="824"/>
                        <a:pt x="770" y="389"/>
                        <a:pt x="712" y="237"/>
                      </a:cubicBezTo>
                      <a:cubicBezTo>
                        <a:pt x="653" y="84"/>
                        <a:pt x="481" y="0"/>
                        <a:pt x="360" y="62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8100" cmpd="sng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</p:grpSp>
        </p:grpSp>
        <p:sp>
          <p:nvSpPr>
            <p:cNvPr id="21" name="Ελεύθερη σχεδίαση 20"/>
            <p:cNvSpPr/>
            <p:nvPr/>
          </p:nvSpPr>
          <p:spPr>
            <a:xfrm>
              <a:off x="650814" y="1830929"/>
              <a:ext cx="2088572" cy="436419"/>
            </a:xfrm>
            <a:custGeom>
              <a:avLst/>
              <a:gdLst>
                <a:gd name="connsiteX0" fmla="*/ 0 w 2015836"/>
                <a:gd name="connsiteY0" fmla="*/ 394854 h 405245"/>
                <a:gd name="connsiteX1" fmla="*/ 987136 w 2015836"/>
                <a:gd name="connsiteY1" fmla="*/ 405245 h 405245"/>
                <a:gd name="connsiteX2" fmla="*/ 2015836 w 2015836"/>
                <a:gd name="connsiteY2" fmla="*/ 0 h 405245"/>
                <a:gd name="connsiteX3" fmla="*/ 2015836 w 2015836"/>
                <a:gd name="connsiteY3" fmla="*/ 0 h 405245"/>
                <a:gd name="connsiteX4" fmla="*/ 2015836 w 2015836"/>
                <a:gd name="connsiteY4" fmla="*/ 0 h 405245"/>
                <a:gd name="connsiteX0" fmla="*/ 0 w 2098963"/>
                <a:gd name="connsiteY0" fmla="*/ 446809 h 457200"/>
                <a:gd name="connsiteX1" fmla="*/ 987136 w 2098963"/>
                <a:gd name="connsiteY1" fmla="*/ 457200 h 457200"/>
                <a:gd name="connsiteX2" fmla="*/ 2015836 w 2098963"/>
                <a:gd name="connsiteY2" fmla="*/ 51955 h 457200"/>
                <a:gd name="connsiteX3" fmla="*/ 2015836 w 2098963"/>
                <a:gd name="connsiteY3" fmla="*/ 51955 h 457200"/>
                <a:gd name="connsiteX4" fmla="*/ 2098963 w 2098963"/>
                <a:gd name="connsiteY4" fmla="*/ 0 h 457200"/>
                <a:gd name="connsiteX0" fmla="*/ 0 w 2088572"/>
                <a:gd name="connsiteY0" fmla="*/ 426028 h 436419"/>
                <a:gd name="connsiteX1" fmla="*/ 987136 w 2088572"/>
                <a:gd name="connsiteY1" fmla="*/ 436419 h 436419"/>
                <a:gd name="connsiteX2" fmla="*/ 2015836 w 2088572"/>
                <a:gd name="connsiteY2" fmla="*/ 31174 h 436419"/>
                <a:gd name="connsiteX3" fmla="*/ 2015836 w 2088572"/>
                <a:gd name="connsiteY3" fmla="*/ 31174 h 436419"/>
                <a:gd name="connsiteX4" fmla="*/ 2088572 w 2088572"/>
                <a:gd name="connsiteY4" fmla="*/ 0 h 43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8572" h="436419">
                  <a:moveTo>
                    <a:pt x="0" y="426028"/>
                  </a:moveTo>
                  <a:lnTo>
                    <a:pt x="987136" y="436419"/>
                  </a:lnTo>
                  <a:lnTo>
                    <a:pt x="2015836" y="31174"/>
                  </a:lnTo>
                  <a:lnTo>
                    <a:pt x="2015836" y="31174"/>
                  </a:lnTo>
                  <a:lnTo>
                    <a:pt x="2088572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137" name="Ομάδα 136"/>
          <p:cNvGrpSpPr/>
          <p:nvPr/>
        </p:nvGrpSpPr>
        <p:grpSpPr>
          <a:xfrm>
            <a:off x="660049" y="2204649"/>
            <a:ext cx="2122131" cy="398991"/>
            <a:chOff x="660049" y="2204649"/>
            <a:chExt cx="2122131" cy="398991"/>
          </a:xfrm>
        </p:grpSpPr>
        <p:grpSp>
          <p:nvGrpSpPr>
            <p:cNvPr id="136" name="Ομάδα 135"/>
            <p:cNvGrpSpPr/>
            <p:nvPr/>
          </p:nvGrpSpPr>
          <p:grpSpPr>
            <a:xfrm>
              <a:off x="660049" y="2320775"/>
              <a:ext cx="2083264" cy="282865"/>
              <a:chOff x="660049" y="2320775"/>
              <a:chExt cx="2083264" cy="282865"/>
            </a:xfrm>
          </p:grpSpPr>
          <p:sp>
            <p:nvSpPr>
              <p:cNvPr id="30" name="Παραλληλόγραμμο 29"/>
              <p:cNvSpPr/>
              <p:nvPr/>
            </p:nvSpPr>
            <p:spPr>
              <a:xfrm rot="20297758" flipV="1">
                <a:off x="1657149" y="2320775"/>
                <a:ext cx="1086164" cy="116567"/>
              </a:xfrm>
              <a:prstGeom prst="parallelogram">
                <a:avLst>
                  <a:gd name="adj" fmla="val 52206"/>
                </a:avLst>
              </a:prstGeom>
              <a:solidFill>
                <a:srgbClr val="99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31" name="Παραλληλόγραμμο 30"/>
              <p:cNvSpPr/>
              <p:nvPr/>
            </p:nvSpPr>
            <p:spPr>
              <a:xfrm flipV="1">
                <a:off x="660049" y="2516520"/>
                <a:ext cx="1116000" cy="87120"/>
              </a:xfrm>
              <a:prstGeom prst="parallelogram">
                <a:avLst>
                  <a:gd name="adj" fmla="val 66477"/>
                </a:avLst>
              </a:prstGeom>
              <a:solidFill>
                <a:srgbClr val="996600"/>
              </a:solidFill>
              <a:ln>
                <a:solidFill>
                  <a:srgbClr val="99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32" name="Παραλληλόγραμμο 31"/>
            <p:cNvSpPr/>
            <p:nvPr/>
          </p:nvSpPr>
          <p:spPr>
            <a:xfrm rot="20297758">
              <a:off x="2206180" y="2204649"/>
              <a:ext cx="576000" cy="108189"/>
            </a:xfrm>
            <a:prstGeom prst="parallelogram">
              <a:avLst>
                <a:gd name="adj" fmla="val 49157"/>
              </a:avLst>
            </a:prstGeom>
            <a:solidFill>
              <a:srgbClr val="99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135" name="Ομάδα 134"/>
          <p:cNvGrpSpPr/>
          <p:nvPr/>
        </p:nvGrpSpPr>
        <p:grpSpPr>
          <a:xfrm>
            <a:off x="756170" y="1115220"/>
            <a:ext cx="2001071" cy="918960"/>
            <a:chOff x="756170" y="1115220"/>
            <a:chExt cx="2001071" cy="918960"/>
          </a:xfrm>
        </p:grpSpPr>
        <p:sp>
          <p:nvSpPr>
            <p:cNvPr id="17" name="Line 13"/>
            <p:cNvSpPr>
              <a:spLocks noChangeShapeType="1"/>
            </p:cNvSpPr>
            <p:nvPr/>
          </p:nvSpPr>
          <p:spPr bwMode="auto">
            <a:xfrm flipH="1" flipV="1">
              <a:off x="2259806" y="1598580"/>
              <a:ext cx="0" cy="43560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2143437" y="1619276"/>
              <a:ext cx="105835" cy="24675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l-GR" b="1" i="1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endParaRPr kumimoji="0" lang="el-GR" altLang="el-GR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7" name="Ομάδα 26"/>
            <p:cNvGrpSpPr/>
            <p:nvPr/>
          </p:nvGrpSpPr>
          <p:grpSpPr>
            <a:xfrm>
              <a:off x="756170" y="1299851"/>
              <a:ext cx="2001071" cy="458397"/>
              <a:chOff x="756170" y="1741423"/>
              <a:chExt cx="2001071" cy="458397"/>
            </a:xfrm>
          </p:grpSpPr>
          <p:sp>
            <p:nvSpPr>
              <p:cNvPr id="14" name="Freeform 10"/>
              <p:cNvSpPr>
                <a:spLocks/>
              </p:cNvSpPr>
              <p:nvPr/>
            </p:nvSpPr>
            <p:spPr bwMode="auto">
              <a:xfrm>
                <a:off x="827584" y="1741423"/>
                <a:ext cx="1851148" cy="324717"/>
              </a:xfrm>
              <a:custGeom>
                <a:avLst/>
                <a:gdLst>
                  <a:gd name="T0" fmla="*/ 0 w 2200"/>
                  <a:gd name="T1" fmla="*/ 391 h 396"/>
                  <a:gd name="T2" fmla="*/ 1188 w 2200"/>
                  <a:gd name="T3" fmla="*/ 396 h 396"/>
                  <a:gd name="T4" fmla="*/ 2200 w 2200"/>
                  <a:gd name="T5" fmla="*/ 0 h 396"/>
                  <a:gd name="connsiteX0" fmla="*/ 0 w 10055"/>
                  <a:gd name="connsiteY0" fmla="*/ 12344 h 12470"/>
                  <a:gd name="connsiteX1" fmla="*/ 5400 w 10055"/>
                  <a:gd name="connsiteY1" fmla="*/ 12470 h 12470"/>
                  <a:gd name="connsiteX2" fmla="*/ 10055 w 10055"/>
                  <a:gd name="connsiteY2" fmla="*/ 0 h 12470"/>
                  <a:gd name="connsiteX0" fmla="*/ 0 w 10278"/>
                  <a:gd name="connsiteY0" fmla="*/ 12770 h 12896"/>
                  <a:gd name="connsiteX1" fmla="*/ 5400 w 10278"/>
                  <a:gd name="connsiteY1" fmla="*/ 12896 h 12896"/>
                  <a:gd name="connsiteX2" fmla="*/ 10278 w 10278"/>
                  <a:gd name="connsiteY2" fmla="*/ 0 h 12896"/>
                  <a:gd name="connsiteX0" fmla="*/ 0 w 10278"/>
                  <a:gd name="connsiteY0" fmla="*/ 14049 h 14175"/>
                  <a:gd name="connsiteX1" fmla="*/ 5400 w 10278"/>
                  <a:gd name="connsiteY1" fmla="*/ 14175 h 14175"/>
                  <a:gd name="connsiteX2" fmla="*/ 10278 w 10278"/>
                  <a:gd name="connsiteY2" fmla="*/ 0 h 14175"/>
                  <a:gd name="connsiteX0" fmla="*/ 0 w 9943"/>
                  <a:gd name="connsiteY0" fmla="*/ 13196 h 13322"/>
                  <a:gd name="connsiteX1" fmla="*/ 5400 w 9943"/>
                  <a:gd name="connsiteY1" fmla="*/ 13322 h 13322"/>
                  <a:gd name="connsiteX2" fmla="*/ 9943 w 9943"/>
                  <a:gd name="connsiteY2" fmla="*/ 0 h 13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943" h="13322">
                    <a:moveTo>
                      <a:pt x="0" y="13196"/>
                    </a:moveTo>
                    <a:lnTo>
                      <a:pt x="5400" y="13322"/>
                    </a:lnTo>
                    <a:cubicBezTo>
                      <a:pt x="6933" y="9989"/>
                      <a:pt x="8410" y="3333"/>
                      <a:pt x="9943" y="0"/>
                    </a:cubicBezTo>
                  </a:path>
                </a:pathLst>
              </a:custGeom>
              <a:noFill/>
              <a:ln w="19050" cmpd="sng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26" name="Παραλληλόγραμμο 25"/>
              <p:cNvSpPr/>
              <p:nvPr/>
            </p:nvSpPr>
            <p:spPr>
              <a:xfrm rot="20297758">
                <a:off x="1749241" y="1924384"/>
                <a:ext cx="1008000" cy="108000"/>
              </a:xfrm>
              <a:prstGeom prst="parallelogram">
                <a:avLst>
                  <a:gd name="adj" fmla="val 52206"/>
                </a:avLst>
              </a:prstGeom>
              <a:solidFill>
                <a:srgbClr val="99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25" name="Παραλληλόγραμμο 24"/>
              <p:cNvSpPr/>
              <p:nvPr/>
            </p:nvSpPr>
            <p:spPr>
              <a:xfrm>
                <a:off x="756170" y="2082201"/>
                <a:ext cx="1107805" cy="117619"/>
              </a:xfrm>
              <a:prstGeom prst="parallelogram">
                <a:avLst>
                  <a:gd name="adj" fmla="val 52206"/>
                </a:avLst>
              </a:prstGeom>
              <a:solidFill>
                <a:srgbClr val="99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43" name="Line 13"/>
            <p:cNvSpPr>
              <a:spLocks noChangeShapeType="1"/>
            </p:cNvSpPr>
            <p:nvPr/>
          </p:nvSpPr>
          <p:spPr bwMode="auto">
            <a:xfrm>
              <a:off x="2236355" y="1276434"/>
              <a:ext cx="1515" cy="22877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44" name="Text Box 14"/>
            <p:cNvSpPr txBox="1">
              <a:spLocks noChangeArrowheads="1"/>
            </p:cNvSpPr>
            <p:nvPr/>
          </p:nvSpPr>
          <p:spPr bwMode="auto">
            <a:xfrm>
              <a:off x="2252389" y="1115220"/>
              <a:ext cx="249851" cy="24675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l-GR" b="1" i="1" u="none" strike="noStrike" cap="none" normalizeH="0" baseline="0" dirty="0" err="1" smtClean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dz</a:t>
              </a:r>
              <a:endParaRPr kumimoji="0" lang="el-GR" altLang="el-GR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5" name="Ομάδα 154"/>
          <p:cNvGrpSpPr/>
          <p:nvPr/>
        </p:nvGrpSpPr>
        <p:grpSpPr>
          <a:xfrm>
            <a:off x="4365212" y="971204"/>
            <a:ext cx="3951204" cy="2224962"/>
            <a:chOff x="4725252" y="971204"/>
            <a:chExt cx="3951204" cy="2224962"/>
          </a:xfrm>
        </p:grpSpPr>
        <p:grpSp>
          <p:nvGrpSpPr>
            <p:cNvPr id="154" name="Ομάδα 153"/>
            <p:cNvGrpSpPr/>
            <p:nvPr/>
          </p:nvGrpSpPr>
          <p:grpSpPr>
            <a:xfrm>
              <a:off x="4733992" y="2014564"/>
              <a:ext cx="3918826" cy="900856"/>
              <a:chOff x="4733992" y="2014564"/>
              <a:chExt cx="3918826" cy="900856"/>
            </a:xfrm>
          </p:grpSpPr>
          <p:cxnSp>
            <p:nvCxnSpPr>
              <p:cNvPr id="15" name="Ευθεία γραμμή σύνδεσης 14"/>
              <p:cNvCxnSpPr/>
              <p:nvPr/>
            </p:nvCxnSpPr>
            <p:spPr>
              <a:xfrm flipV="1">
                <a:off x="4735827" y="2014564"/>
                <a:ext cx="118800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Line 4"/>
              <p:cNvSpPr>
                <a:spLocks noChangeShapeType="1"/>
              </p:cNvSpPr>
              <p:nvPr/>
            </p:nvSpPr>
            <p:spPr bwMode="auto">
              <a:xfrm>
                <a:off x="4733992" y="2915420"/>
                <a:ext cx="126000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stealth" w="med" len="lg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cxnSp>
            <p:nvCxnSpPr>
              <p:cNvPr id="80" name="Ευθεία γραμμή σύνδεσης 79"/>
              <p:cNvCxnSpPr/>
              <p:nvPr/>
            </p:nvCxnSpPr>
            <p:spPr>
              <a:xfrm flipV="1">
                <a:off x="5916818" y="2014564"/>
                <a:ext cx="273600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3" name="Ομάδα 152"/>
            <p:cNvGrpSpPr/>
            <p:nvPr/>
          </p:nvGrpSpPr>
          <p:grpSpPr>
            <a:xfrm>
              <a:off x="4725252" y="971204"/>
              <a:ext cx="3951204" cy="2224962"/>
              <a:chOff x="4725252" y="971204"/>
              <a:chExt cx="3951204" cy="2224962"/>
            </a:xfrm>
          </p:grpSpPr>
          <p:sp>
            <p:nvSpPr>
              <p:cNvPr id="58" name="Line 6"/>
              <p:cNvSpPr>
                <a:spLocks noChangeShapeType="1"/>
              </p:cNvSpPr>
              <p:nvPr/>
            </p:nvSpPr>
            <p:spPr bwMode="auto">
              <a:xfrm rot="5400000">
                <a:off x="3833383" y="1889204"/>
                <a:ext cx="1836000" cy="0"/>
              </a:xfrm>
              <a:prstGeom prst="line">
                <a:avLst/>
              </a:prstGeom>
              <a:noFill/>
              <a:ln w="38100">
                <a:solidFill>
                  <a:srgbClr val="99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76" name="Line 6"/>
              <p:cNvSpPr>
                <a:spLocks noChangeShapeType="1"/>
              </p:cNvSpPr>
              <p:nvPr/>
            </p:nvSpPr>
            <p:spPr bwMode="auto">
              <a:xfrm rot="5400000">
                <a:off x="5013219" y="1889204"/>
                <a:ext cx="1836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91" name="Line 6"/>
              <p:cNvSpPr>
                <a:spLocks noChangeShapeType="1"/>
              </p:cNvSpPr>
              <p:nvPr/>
            </p:nvSpPr>
            <p:spPr bwMode="auto">
              <a:xfrm rot="5400000">
                <a:off x="7749524" y="1889204"/>
                <a:ext cx="1836000" cy="0"/>
              </a:xfrm>
              <a:prstGeom prst="line">
                <a:avLst/>
              </a:prstGeom>
              <a:noFill/>
              <a:ln w="38100">
                <a:solidFill>
                  <a:srgbClr val="99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141" name="Ορθογώνιο 140"/>
              <p:cNvSpPr/>
              <p:nvPr/>
            </p:nvSpPr>
            <p:spPr>
              <a:xfrm>
                <a:off x="4752960" y="2283456"/>
                <a:ext cx="1152000" cy="128196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grpSp>
            <p:nvGrpSpPr>
              <p:cNvPr id="152" name="Ομάδα 151"/>
              <p:cNvGrpSpPr/>
              <p:nvPr/>
            </p:nvGrpSpPr>
            <p:grpSpPr>
              <a:xfrm>
                <a:off x="4725252" y="971204"/>
                <a:ext cx="3951204" cy="2224962"/>
                <a:chOff x="4725252" y="971204"/>
                <a:chExt cx="3951204" cy="2224962"/>
              </a:xfrm>
            </p:grpSpPr>
            <p:grpSp>
              <p:nvGrpSpPr>
                <p:cNvPr id="142" name="Ομάδα 141"/>
                <p:cNvGrpSpPr/>
                <p:nvPr/>
              </p:nvGrpSpPr>
              <p:grpSpPr>
                <a:xfrm>
                  <a:off x="4727303" y="971204"/>
                  <a:ext cx="3949153" cy="2224962"/>
                  <a:chOff x="4727303" y="971204"/>
                  <a:chExt cx="3949153" cy="2224962"/>
                </a:xfrm>
              </p:grpSpPr>
              <p:sp>
                <p:nvSpPr>
                  <p:cNvPr id="82" name="Ορθογώνιο 81"/>
                  <p:cNvSpPr/>
                  <p:nvPr/>
                </p:nvSpPr>
                <p:spPr>
                  <a:xfrm>
                    <a:off x="5930860" y="1744048"/>
                    <a:ext cx="2736000" cy="128196"/>
                  </a:xfrm>
                  <a:prstGeom prst="rect">
                    <a:avLst/>
                  </a:prstGeom>
                  <a:noFill/>
                  <a:ln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sp>
                <p:nvSpPr>
                  <p:cNvPr id="86" name="Ορθογώνιο 85"/>
                  <p:cNvSpPr/>
                  <p:nvPr/>
                </p:nvSpPr>
                <p:spPr>
                  <a:xfrm>
                    <a:off x="5938576" y="1347064"/>
                    <a:ext cx="2736000" cy="128196"/>
                  </a:xfrm>
                  <a:prstGeom prst="rect">
                    <a:avLst/>
                  </a:prstGeom>
                  <a:noFill/>
                  <a:ln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grpSp>
                <p:nvGrpSpPr>
                  <p:cNvPr id="140" name="Ομάδα 139"/>
                  <p:cNvGrpSpPr/>
                  <p:nvPr/>
                </p:nvGrpSpPr>
                <p:grpSpPr>
                  <a:xfrm>
                    <a:off x="4727303" y="971204"/>
                    <a:ext cx="3949153" cy="2224962"/>
                    <a:chOff x="4727303" y="971204"/>
                    <a:chExt cx="3949153" cy="2224962"/>
                  </a:xfrm>
                </p:grpSpPr>
                <p:sp>
                  <p:nvSpPr>
                    <p:cNvPr id="78" name="Ορθογώνιο 77"/>
                    <p:cNvSpPr/>
                    <p:nvPr/>
                  </p:nvSpPr>
                  <p:spPr>
                    <a:xfrm>
                      <a:off x="5940456" y="1475260"/>
                      <a:ext cx="2736000" cy="128196"/>
                    </a:xfrm>
                    <a:prstGeom prst="rect">
                      <a:avLst/>
                    </a:prstGeom>
                    <a:solidFill>
                      <a:schemeClr val="accent2">
                        <a:lumMod val="50000"/>
                      </a:schemeClr>
                    </a:solidFill>
                    <a:ln>
                      <a:solidFill>
                        <a:schemeClr val="accent2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l-GR"/>
                    </a:p>
                  </p:txBody>
                </p:sp>
                <p:grpSp>
                  <p:nvGrpSpPr>
                    <p:cNvPr id="139" name="Ομάδα 138"/>
                    <p:cNvGrpSpPr/>
                    <p:nvPr/>
                  </p:nvGrpSpPr>
                  <p:grpSpPr>
                    <a:xfrm>
                      <a:off x="4727303" y="971204"/>
                      <a:ext cx="3949153" cy="2224962"/>
                      <a:chOff x="4727303" y="971204"/>
                      <a:chExt cx="3949153" cy="2224962"/>
                    </a:xfrm>
                  </p:grpSpPr>
                  <p:sp>
                    <p:nvSpPr>
                      <p:cNvPr id="46" name="Line 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27303" y="971204"/>
                        <a:ext cx="1224000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9933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56" name="Line 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27331" y="2816320"/>
                        <a:ext cx="1224000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9933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5" name="Ορθογώνιο 4"/>
                      <p:cNvSpPr/>
                      <p:nvPr/>
                    </p:nvSpPr>
                    <p:spPr>
                      <a:xfrm>
                        <a:off x="4769856" y="1475260"/>
                        <a:ext cx="1152000" cy="128196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50000"/>
                        </a:schemeClr>
                      </a:solidFill>
                      <a:ln>
                        <a:solidFill>
                          <a:schemeClr val="accent2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l-GR"/>
                      </a:p>
                    </p:txBody>
                  </p:sp>
                  <p:sp>
                    <p:nvSpPr>
                      <p:cNvPr id="72" name="Text Box 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147804" y="2843412"/>
                        <a:ext cx="414140" cy="35275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0" tIns="0" rIns="0" bIns="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8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l-GR" altLang="el-GR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Δ</a:t>
                        </a:r>
                        <a:r>
                          <a:rPr kumimoji="0" lang="en-US" altLang="el-GR" b="1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x</a:t>
                        </a:r>
                        <a:endParaRPr kumimoji="0" lang="el-GR" altLang="el-G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74" name="Line 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897903" y="971204"/>
                        <a:ext cx="2772000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9933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75" name="Line 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897931" y="2816320"/>
                        <a:ext cx="2772000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9933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79" name="Ορθογώνιο 78"/>
                      <p:cNvSpPr/>
                      <p:nvPr/>
                    </p:nvSpPr>
                    <p:spPr>
                      <a:xfrm>
                        <a:off x="5940456" y="2283168"/>
                        <a:ext cx="2736000" cy="128196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50000"/>
                        </a:schemeClr>
                      </a:solidFill>
                      <a:ln>
                        <a:solidFill>
                          <a:schemeClr val="accent2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l-GR"/>
                      </a:p>
                    </p:txBody>
                  </p:sp>
                  <p:sp>
                    <p:nvSpPr>
                      <p:cNvPr id="84" name="Ορθογώνιο 83"/>
                      <p:cNvSpPr/>
                      <p:nvPr/>
                    </p:nvSpPr>
                    <p:spPr>
                      <a:xfrm>
                        <a:off x="5931220" y="2022844"/>
                        <a:ext cx="2736000" cy="12819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2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l-GR"/>
                      </a:p>
                    </p:txBody>
                  </p:sp>
                  <p:sp>
                    <p:nvSpPr>
                      <p:cNvPr id="85" name="Ορθογώνιο 84"/>
                      <p:cNvSpPr/>
                      <p:nvPr/>
                    </p:nvSpPr>
                    <p:spPr>
                      <a:xfrm>
                        <a:off x="5917012" y="2554608"/>
                        <a:ext cx="2736000" cy="12819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2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l-GR"/>
                      </a:p>
                    </p:txBody>
                  </p:sp>
                  <p:sp>
                    <p:nvSpPr>
                      <p:cNvPr id="88" name="Ορθογώνιο 87"/>
                      <p:cNvSpPr/>
                      <p:nvPr/>
                    </p:nvSpPr>
                    <p:spPr>
                      <a:xfrm>
                        <a:off x="5926248" y="1096748"/>
                        <a:ext cx="2736000" cy="12819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2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l-GR"/>
                      </a:p>
                    </p:txBody>
                  </p:sp>
                  <p:sp>
                    <p:nvSpPr>
                      <p:cNvPr id="89" name="Line 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904592" y="2915420"/>
                        <a:ext cx="2736000" cy="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stealth" w="med" len="lg"/>
                        <a:tailEnd type="stealth" w="med" len="lg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90" name="Text Box 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6965396" y="2843412"/>
                        <a:ext cx="324740" cy="35275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0" tIns="0" rIns="0" bIns="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8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el-GR" b="1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x</a:t>
                        </a:r>
                        <a:endParaRPr kumimoji="0" lang="el-GR" altLang="el-G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</p:grpSp>
            </p:grpSp>
            <p:cxnSp>
              <p:nvCxnSpPr>
                <p:cNvPr id="144" name="Ευθεία γραμμή σύνδεσης 143"/>
                <p:cNvCxnSpPr/>
                <p:nvPr/>
              </p:nvCxnSpPr>
              <p:spPr>
                <a:xfrm>
                  <a:off x="4743724" y="1097036"/>
                  <a:ext cx="1152000" cy="0"/>
                </a:xfrm>
                <a:prstGeom prst="line">
                  <a:avLst/>
                </a:prstGeom>
                <a:ln w="28575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Ευθεία γραμμή σύνδεσης 144"/>
                <p:cNvCxnSpPr/>
                <p:nvPr/>
              </p:nvCxnSpPr>
              <p:spPr>
                <a:xfrm>
                  <a:off x="4734488" y="1230964"/>
                  <a:ext cx="1152000" cy="0"/>
                </a:xfrm>
                <a:prstGeom prst="line">
                  <a:avLst/>
                </a:prstGeom>
                <a:ln w="28575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Ευθεία γραμμή σύνδεσης 145"/>
                <p:cNvCxnSpPr/>
                <p:nvPr/>
              </p:nvCxnSpPr>
              <p:spPr>
                <a:xfrm>
                  <a:off x="4760316" y="1350004"/>
                  <a:ext cx="1152000" cy="0"/>
                </a:xfrm>
                <a:prstGeom prst="line">
                  <a:avLst/>
                </a:prstGeom>
                <a:ln w="28575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Ευθεία γραμμή σύνδεσης 146"/>
                <p:cNvCxnSpPr/>
                <p:nvPr/>
              </p:nvCxnSpPr>
              <p:spPr>
                <a:xfrm>
                  <a:off x="4750248" y="1739530"/>
                  <a:ext cx="1152000" cy="0"/>
                </a:xfrm>
                <a:prstGeom prst="line">
                  <a:avLst/>
                </a:prstGeom>
                <a:ln w="28575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Ευθεία γραμμή σύνδεσης 147"/>
                <p:cNvCxnSpPr/>
                <p:nvPr/>
              </p:nvCxnSpPr>
              <p:spPr>
                <a:xfrm>
                  <a:off x="4743852" y="1876765"/>
                  <a:ext cx="1152000" cy="0"/>
                </a:xfrm>
                <a:prstGeom prst="line">
                  <a:avLst/>
                </a:prstGeom>
                <a:ln w="28575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Ευθεία γραμμή σύνδεσης 148"/>
                <p:cNvCxnSpPr/>
                <p:nvPr/>
              </p:nvCxnSpPr>
              <p:spPr>
                <a:xfrm>
                  <a:off x="4743908" y="2151040"/>
                  <a:ext cx="1152000" cy="0"/>
                </a:xfrm>
                <a:prstGeom prst="line">
                  <a:avLst/>
                </a:prstGeom>
                <a:ln w="28575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Ευθεία γραμμή σύνδεσης 149"/>
                <p:cNvCxnSpPr/>
                <p:nvPr/>
              </p:nvCxnSpPr>
              <p:spPr>
                <a:xfrm>
                  <a:off x="4725252" y="2556104"/>
                  <a:ext cx="1152000" cy="0"/>
                </a:xfrm>
                <a:prstGeom prst="line">
                  <a:avLst/>
                </a:prstGeom>
                <a:ln w="28575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Ευθεία γραμμή σύνδεσης 150"/>
                <p:cNvCxnSpPr/>
                <p:nvPr/>
              </p:nvCxnSpPr>
              <p:spPr>
                <a:xfrm>
                  <a:off x="4751080" y="2682804"/>
                  <a:ext cx="1152000" cy="0"/>
                </a:xfrm>
                <a:prstGeom prst="line">
                  <a:avLst/>
                </a:prstGeom>
                <a:ln w="28575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71" name="Ομάδα 170"/>
          <p:cNvGrpSpPr/>
          <p:nvPr/>
        </p:nvGrpSpPr>
        <p:grpSpPr>
          <a:xfrm>
            <a:off x="4338584" y="3049759"/>
            <a:ext cx="4553896" cy="3756331"/>
            <a:chOff x="4338584" y="3049759"/>
            <a:chExt cx="4553896" cy="3756331"/>
          </a:xfrm>
        </p:grpSpPr>
        <p:grpSp>
          <p:nvGrpSpPr>
            <p:cNvPr id="164" name="Ομάδα 163"/>
            <p:cNvGrpSpPr/>
            <p:nvPr/>
          </p:nvGrpSpPr>
          <p:grpSpPr>
            <a:xfrm>
              <a:off x="4355976" y="3049759"/>
              <a:ext cx="4536504" cy="3619332"/>
              <a:chOff x="4355976" y="3049759"/>
              <a:chExt cx="4536504" cy="3619332"/>
            </a:xfrm>
          </p:grpSpPr>
          <p:grpSp>
            <p:nvGrpSpPr>
              <p:cNvPr id="159" name="Ομάδα 158"/>
              <p:cNvGrpSpPr/>
              <p:nvPr/>
            </p:nvGrpSpPr>
            <p:grpSpPr>
              <a:xfrm>
                <a:off x="4355976" y="3552785"/>
                <a:ext cx="4529217" cy="3116306"/>
                <a:chOff x="4716016" y="3336758"/>
                <a:chExt cx="4529217" cy="3116306"/>
              </a:xfrm>
            </p:grpSpPr>
            <p:cxnSp>
              <p:nvCxnSpPr>
                <p:cNvPr id="19" name="Ευθεία γραμμή σύνδεσης 18"/>
                <p:cNvCxnSpPr/>
                <p:nvPr/>
              </p:nvCxnSpPr>
              <p:spPr>
                <a:xfrm>
                  <a:off x="5598584" y="4283020"/>
                  <a:ext cx="706470" cy="188006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Ευθεία γραμμή σύνδεσης 91"/>
                <p:cNvCxnSpPr/>
                <p:nvPr/>
              </p:nvCxnSpPr>
              <p:spPr>
                <a:xfrm>
                  <a:off x="5967860" y="4005064"/>
                  <a:ext cx="0" cy="2448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3" name="Line 5"/>
                <p:cNvSpPr>
                  <a:spLocks noChangeShapeType="1"/>
                </p:cNvSpPr>
                <p:nvPr/>
              </p:nvSpPr>
              <p:spPr bwMode="auto">
                <a:xfrm>
                  <a:off x="4743724" y="4293096"/>
                  <a:ext cx="864000" cy="0"/>
                </a:xfrm>
                <a:prstGeom prst="line">
                  <a:avLst/>
                </a:prstGeom>
                <a:noFill/>
                <a:ln w="38100">
                  <a:solidFill>
                    <a:srgbClr val="99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94" name="Line 6"/>
                <p:cNvSpPr>
                  <a:spLocks noChangeShapeType="1"/>
                </p:cNvSpPr>
                <p:nvPr/>
              </p:nvSpPr>
              <p:spPr bwMode="auto">
                <a:xfrm>
                  <a:off x="4743752" y="6146832"/>
                  <a:ext cx="1548000" cy="0"/>
                </a:xfrm>
                <a:prstGeom prst="line">
                  <a:avLst/>
                </a:prstGeom>
                <a:noFill/>
                <a:ln w="38100">
                  <a:solidFill>
                    <a:srgbClr val="99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95" name="Line 6"/>
                <p:cNvSpPr>
                  <a:spLocks noChangeShapeType="1"/>
                </p:cNvSpPr>
                <p:nvPr/>
              </p:nvSpPr>
              <p:spPr bwMode="auto">
                <a:xfrm rot="5400000">
                  <a:off x="3849804" y="5219716"/>
                  <a:ext cx="1836000" cy="0"/>
                </a:xfrm>
                <a:prstGeom prst="line">
                  <a:avLst/>
                </a:prstGeom>
                <a:noFill/>
                <a:ln w="38100">
                  <a:solidFill>
                    <a:srgbClr val="99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96" name="Ορθογώνιο 95"/>
                <p:cNvSpPr/>
                <p:nvPr/>
              </p:nvSpPr>
              <p:spPr>
                <a:xfrm>
                  <a:off x="4754349" y="4805772"/>
                  <a:ext cx="1044000" cy="128196"/>
                </a:xfrm>
                <a:prstGeom prst="rect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97" name="Ορθογώνιο 96"/>
                <p:cNvSpPr/>
                <p:nvPr/>
              </p:nvSpPr>
              <p:spPr>
                <a:xfrm>
                  <a:off x="4786277" y="5613680"/>
                  <a:ext cx="1296000" cy="128196"/>
                </a:xfrm>
                <a:prstGeom prst="rect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98" name="Ορθογώνιο 97"/>
                <p:cNvSpPr/>
                <p:nvPr/>
              </p:nvSpPr>
              <p:spPr>
                <a:xfrm>
                  <a:off x="4776681" y="5074560"/>
                  <a:ext cx="1116000" cy="128196"/>
                </a:xfrm>
                <a:prstGeom prst="rect">
                  <a:avLst/>
                </a:prstGeom>
                <a:noFill/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99" name="Ορθογώνιο 98"/>
                <p:cNvSpPr/>
                <p:nvPr/>
              </p:nvSpPr>
              <p:spPr>
                <a:xfrm>
                  <a:off x="4777041" y="5344120"/>
                  <a:ext cx="1224000" cy="144000"/>
                </a:xfrm>
                <a:prstGeom prst="rect">
                  <a:avLst/>
                </a:prstGeom>
                <a:noFill/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00" name="Ορθογώνιο 99"/>
                <p:cNvSpPr/>
                <p:nvPr/>
              </p:nvSpPr>
              <p:spPr>
                <a:xfrm>
                  <a:off x="4762833" y="5885120"/>
                  <a:ext cx="1440000" cy="128196"/>
                </a:xfrm>
                <a:prstGeom prst="rect">
                  <a:avLst/>
                </a:prstGeom>
                <a:noFill/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01" name="Ορθογώνιο 100"/>
                <p:cNvSpPr/>
                <p:nvPr/>
              </p:nvSpPr>
              <p:spPr>
                <a:xfrm>
                  <a:off x="4784397" y="4677576"/>
                  <a:ext cx="972000" cy="128196"/>
                </a:xfrm>
                <a:prstGeom prst="rect">
                  <a:avLst/>
                </a:prstGeom>
                <a:noFill/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02" name="Ορθογώνιο 101"/>
                <p:cNvSpPr/>
                <p:nvPr/>
              </p:nvSpPr>
              <p:spPr>
                <a:xfrm>
                  <a:off x="4772069" y="4427260"/>
                  <a:ext cx="900000" cy="128196"/>
                </a:xfrm>
                <a:prstGeom prst="rect">
                  <a:avLst/>
                </a:prstGeom>
                <a:noFill/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cxnSp>
              <p:nvCxnSpPr>
                <p:cNvPr id="29" name="Ευθεία γραμμή σύνδεσης 28"/>
                <p:cNvCxnSpPr/>
                <p:nvPr/>
              </p:nvCxnSpPr>
              <p:spPr>
                <a:xfrm>
                  <a:off x="4771172" y="5328916"/>
                  <a:ext cx="1188000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3" name="Line 5"/>
                <p:cNvSpPr>
                  <a:spLocks noChangeShapeType="1"/>
                </p:cNvSpPr>
                <p:nvPr/>
              </p:nvSpPr>
              <p:spPr bwMode="auto">
                <a:xfrm flipV="1">
                  <a:off x="5580112" y="3336758"/>
                  <a:ext cx="2952328" cy="956338"/>
                </a:xfrm>
                <a:prstGeom prst="line">
                  <a:avLst/>
                </a:prstGeom>
                <a:noFill/>
                <a:ln w="38100">
                  <a:solidFill>
                    <a:srgbClr val="99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104" name="Line 5"/>
                <p:cNvSpPr>
                  <a:spLocks noChangeShapeType="1"/>
                </p:cNvSpPr>
                <p:nvPr/>
              </p:nvSpPr>
              <p:spPr bwMode="auto">
                <a:xfrm flipV="1">
                  <a:off x="5641197" y="3480715"/>
                  <a:ext cx="2952328" cy="956338"/>
                </a:xfrm>
                <a:prstGeom prst="line">
                  <a:avLst/>
                </a:prstGeom>
                <a:noFill/>
                <a:ln w="38100">
                  <a:solidFill>
                    <a:srgbClr val="99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105" name="Line 5"/>
                <p:cNvSpPr>
                  <a:spLocks noChangeShapeType="1"/>
                </p:cNvSpPr>
                <p:nvPr/>
              </p:nvSpPr>
              <p:spPr bwMode="auto">
                <a:xfrm flipV="1">
                  <a:off x="5717575" y="3588001"/>
                  <a:ext cx="2952328" cy="956338"/>
                </a:xfrm>
                <a:prstGeom prst="line">
                  <a:avLst/>
                </a:prstGeom>
                <a:noFill/>
                <a:ln w="38100">
                  <a:solidFill>
                    <a:srgbClr val="99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106" name="Line 5"/>
                <p:cNvSpPr>
                  <a:spLocks noChangeShapeType="1"/>
                </p:cNvSpPr>
                <p:nvPr/>
              </p:nvSpPr>
              <p:spPr bwMode="auto">
                <a:xfrm flipV="1">
                  <a:off x="5751041" y="3729071"/>
                  <a:ext cx="2952328" cy="956338"/>
                </a:xfrm>
                <a:prstGeom prst="line">
                  <a:avLst/>
                </a:prstGeom>
                <a:noFill/>
                <a:ln w="38100">
                  <a:solidFill>
                    <a:srgbClr val="99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107" name="Line 5"/>
                <p:cNvSpPr>
                  <a:spLocks noChangeShapeType="1"/>
                </p:cNvSpPr>
                <p:nvPr/>
              </p:nvSpPr>
              <p:spPr bwMode="auto">
                <a:xfrm flipV="1">
                  <a:off x="5774869" y="3852897"/>
                  <a:ext cx="2952328" cy="956338"/>
                </a:xfrm>
                <a:prstGeom prst="line">
                  <a:avLst/>
                </a:prstGeom>
                <a:noFill/>
                <a:ln w="38100">
                  <a:solidFill>
                    <a:srgbClr val="99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108" name="Line 5"/>
                <p:cNvSpPr>
                  <a:spLocks noChangeShapeType="1"/>
                </p:cNvSpPr>
                <p:nvPr/>
              </p:nvSpPr>
              <p:spPr bwMode="auto">
                <a:xfrm flipV="1">
                  <a:off x="5868670" y="3979640"/>
                  <a:ext cx="2952328" cy="956338"/>
                </a:xfrm>
                <a:prstGeom prst="line">
                  <a:avLst/>
                </a:prstGeom>
                <a:noFill/>
                <a:ln w="38100">
                  <a:solidFill>
                    <a:srgbClr val="99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109" name="Line 5"/>
                <p:cNvSpPr>
                  <a:spLocks noChangeShapeType="1"/>
                </p:cNvSpPr>
                <p:nvPr/>
              </p:nvSpPr>
              <p:spPr bwMode="auto">
                <a:xfrm flipV="1">
                  <a:off x="5903441" y="4122882"/>
                  <a:ext cx="2952328" cy="956338"/>
                </a:xfrm>
                <a:prstGeom prst="line">
                  <a:avLst/>
                </a:prstGeom>
                <a:noFill/>
                <a:ln w="38100">
                  <a:solidFill>
                    <a:srgbClr val="99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110" name="Line 5"/>
                <p:cNvSpPr>
                  <a:spLocks noChangeShapeType="1"/>
                </p:cNvSpPr>
                <p:nvPr/>
              </p:nvSpPr>
              <p:spPr bwMode="auto">
                <a:xfrm flipV="1">
                  <a:off x="5929874" y="4256738"/>
                  <a:ext cx="2952328" cy="956338"/>
                </a:xfrm>
                <a:prstGeom prst="line">
                  <a:avLst/>
                </a:prstGeom>
                <a:noFill/>
                <a:ln w="38100">
                  <a:solidFill>
                    <a:srgbClr val="99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111" name="Line 5"/>
                <p:cNvSpPr>
                  <a:spLocks noChangeShapeType="1"/>
                </p:cNvSpPr>
                <p:nvPr/>
              </p:nvSpPr>
              <p:spPr bwMode="auto">
                <a:xfrm flipV="1">
                  <a:off x="6004245" y="4380899"/>
                  <a:ext cx="2952328" cy="95633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112" name="Line 5"/>
                <p:cNvSpPr>
                  <a:spLocks noChangeShapeType="1"/>
                </p:cNvSpPr>
                <p:nvPr/>
              </p:nvSpPr>
              <p:spPr bwMode="auto">
                <a:xfrm flipV="1">
                  <a:off x="6055864" y="4533181"/>
                  <a:ext cx="2952328" cy="956338"/>
                </a:xfrm>
                <a:prstGeom prst="line">
                  <a:avLst/>
                </a:prstGeom>
                <a:noFill/>
                <a:ln w="38100">
                  <a:solidFill>
                    <a:srgbClr val="99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113" name="Line 5"/>
                <p:cNvSpPr>
                  <a:spLocks noChangeShapeType="1"/>
                </p:cNvSpPr>
                <p:nvPr/>
              </p:nvSpPr>
              <p:spPr bwMode="auto">
                <a:xfrm flipV="1">
                  <a:off x="6107483" y="4675333"/>
                  <a:ext cx="2952328" cy="956338"/>
                </a:xfrm>
                <a:prstGeom prst="line">
                  <a:avLst/>
                </a:prstGeom>
                <a:noFill/>
                <a:ln w="38100">
                  <a:solidFill>
                    <a:srgbClr val="99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114" name="Line 5"/>
                <p:cNvSpPr>
                  <a:spLocks noChangeShapeType="1"/>
                </p:cNvSpPr>
                <p:nvPr/>
              </p:nvSpPr>
              <p:spPr bwMode="auto">
                <a:xfrm flipV="1">
                  <a:off x="6130383" y="4803227"/>
                  <a:ext cx="2991422" cy="971592"/>
                </a:xfrm>
                <a:prstGeom prst="line">
                  <a:avLst/>
                </a:prstGeom>
                <a:noFill/>
                <a:ln w="38100">
                  <a:solidFill>
                    <a:srgbClr val="99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115" name="Line 5"/>
                <p:cNvSpPr>
                  <a:spLocks noChangeShapeType="1"/>
                </p:cNvSpPr>
                <p:nvPr/>
              </p:nvSpPr>
              <p:spPr bwMode="auto">
                <a:xfrm flipV="1">
                  <a:off x="6191672" y="4927053"/>
                  <a:ext cx="2960616" cy="981217"/>
                </a:xfrm>
                <a:prstGeom prst="line">
                  <a:avLst/>
                </a:prstGeom>
                <a:noFill/>
                <a:ln w="38100">
                  <a:solidFill>
                    <a:srgbClr val="99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116" name="Line 5"/>
                <p:cNvSpPr>
                  <a:spLocks noChangeShapeType="1"/>
                </p:cNvSpPr>
                <p:nvPr/>
              </p:nvSpPr>
              <p:spPr bwMode="auto">
                <a:xfrm flipV="1">
                  <a:off x="6260768" y="5061201"/>
                  <a:ext cx="2949039" cy="963062"/>
                </a:xfrm>
                <a:prstGeom prst="line">
                  <a:avLst/>
                </a:prstGeom>
                <a:noFill/>
                <a:ln w="38100">
                  <a:solidFill>
                    <a:srgbClr val="99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117" name="Line 5"/>
                <p:cNvSpPr>
                  <a:spLocks noChangeShapeType="1"/>
                </p:cNvSpPr>
                <p:nvPr/>
              </p:nvSpPr>
              <p:spPr bwMode="auto">
                <a:xfrm flipV="1">
                  <a:off x="6281720" y="5165048"/>
                  <a:ext cx="2963513" cy="993141"/>
                </a:xfrm>
                <a:prstGeom prst="line">
                  <a:avLst/>
                </a:prstGeom>
                <a:noFill/>
                <a:ln w="38100">
                  <a:solidFill>
                    <a:srgbClr val="99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118" name="Line 50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5166016" y="3900167"/>
                  <a:ext cx="0" cy="90000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stealth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119" name="Line 50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5274032" y="4088567"/>
                  <a:ext cx="0" cy="82800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stealth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120" name="Line 50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5400056" y="4292192"/>
                  <a:ext cx="0" cy="64800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stealth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121" name="Line 50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5490072" y="4464381"/>
                  <a:ext cx="0" cy="54000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stealth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122" name="Line 50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5580088" y="4653161"/>
                  <a:ext cx="0" cy="43200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stealth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123" name="Line 50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5688104" y="4833177"/>
                  <a:ext cx="0" cy="36000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stealth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124" name="Line 50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5796120" y="4994721"/>
                  <a:ext cx="0" cy="28800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stealth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125" name="Line 50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5886136" y="5176145"/>
                  <a:ext cx="0" cy="18000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stealth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126" name="Line 50"/>
                <p:cNvSpPr>
                  <a:spLocks noChangeShapeType="1"/>
                </p:cNvSpPr>
                <p:nvPr/>
              </p:nvSpPr>
              <p:spPr bwMode="auto">
                <a:xfrm rot="5400000" flipH="1" flipV="1">
                  <a:off x="6610582" y="5752641"/>
                  <a:ext cx="0" cy="64800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stealth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127" name="Line 50"/>
                <p:cNvSpPr>
                  <a:spLocks noChangeShapeType="1"/>
                </p:cNvSpPr>
                <p:nvPr/>
              </p:nvSpPr>
              <p:spPr bwMode="auto">
                <a:xfrm rot="5400000" flipH="1" flipV="1">
                  <a:off x="6489279" y="5694308"/>
                  <a:ext cx="0" cy="54000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stealth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128" name="Line 50"/>
                <p:cNvSpPr>
                  <a:spLocks noChangeShapeType="1"/>
                </p:cNvSpPr>
                <p:nvPr/>
              </p:nvSpPr>
              <p:spPr bwMode="auto">
                <a:xfrm rot="5400000" flipH="1" flipV="1">
                  <a:off x="6405818" y="5607836"/>
                  <a:ext cx="0" cy="43200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stealth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130" name="Line 50"/>
                <p:cNvSpPr>
                  <a:spLocks noChangeShapeType="1"/>
                </p:cNvSpPr>
                <p:nvPr/>
              </p:nvSpPr>
              <p:spPr bwMode="auto">
                <a:xfrm rot="5400000" flipH="1" flipV="1">
                  <a:off x="6228168" y="5409907"/>
                  <a:ext cx="0" cy="28800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stealth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131" name="Line 50"/>
                <p:cNvSpPr>
                  <a:spLocks noChangeShapeType="1"/>
                </p:cNvSpPr>
                <p:nvPr/>
              </p:nvSpPr>
              <p:spPr bwMode="auto">
                <a:xfrm rot="5400000" flipH="1" flipV="1">
                  <a:off x="6112833" y="5322081"/>
                  <a:ext cx="0" cy="18000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stealth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cxnSp>
              <p:nvCxnSpPr>
                <p:cNvPr id="133" name="Ευθεία γραμμή σύνδεσης 132"/>
                <p:cNvCxnSpPr/>
                <p:nvPr/>
              </p:nvCxnSpPr>
              <p:spPr>
                <a:xfrm flipV="1">
                  <a:off x="5850198" y="3907228"/>
                  <a:ext cx="2952328" cy="956338"/>
                </a:xfrm>
                <a:prstGeom prst="line">
                  <a:avLst/>
                </a:prstGeom>
                <a:ln w="10795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Ευθεία γραμμή σύνδεσης 133"/>
                <p:cNvCxnSpPr/>
                <p:nvPr/>
              </p:nvCxnSpPr>
              <p:spPr>
                <a:xfrm flipV="1">
                  <a:off x="6094958" y="4734380"/>
                  <a:ext cx="2987753" cy="980404"/>
                </a:xfrm>
                <a:prstGeom prst="line">
                  <a:avLst/>
                </a:prstGeom>
                <a:ln w="10795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9" name="Line 50"/>
                <p:cNvSpPr>
                  <a:spLocks noChangeShapeType="1"/>
                </p:cNvSpPr>
                <p:nvPr/>
              </p:nvSpPr>
              <p:spPr bwMode="auto">
                <a:xfrm rot="5400000" flipH="1" flipV="1">
                  <a:off x="6291752" y="5518899"/>
                  <a:ext cx="0" cy="36000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stealth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</p:grpSp>
          <p:cxnSp>
            <p:nvCxnSpPr>
              <p:cNvPr id="160" name="Ευθεία γραμμή σύνδεσης 159"/>
              <p:cNvCxnSpPr/>
              <p:nvPr/>
            </p:nvCxnSpPr>
            <p:spPr>
              <a:xfrm>
                <a:off x="8186010" y="3518976"/>
                <a:ext cx="706470" cy="1880068"/>
              </a:xfrm>
              <a:prstGeom prst="line">
                <a:avLst/>
              </a:prstGeom>
              <a:ln w="38100">
                <a:solidFill>
                  <a:srgbClr val="99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2" name="Line 49"/>
              <p:cNvSpPr>
                <a:spLocks noChangeShapeType="1"/>
              </p:cNvSpPr>
              <p:nvPr/>
            </p:nvSpPr>
            <p:spPr bwMode="auto">
              <a:xfrm flipV="1">
                <a:off x="8171967" y="3057924"/>
                <a:ext cx="0" cy="50400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163" name="Text Box 16"/>
              <p:cNvSpPr txBox="1">
                <a:spLocks noChangeArrowheads="1"/>
              </p:cNvSpPr>
              <p:nvPr/>
            </p:nvSpPr>
            <p:spPr bwMode="auto">
              <a:xfrm>
                <a:off x="8201079" y="3049759"/>
                <a:ext cx="393700" cy="3072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l-GR" b="1" i="1" u="none" strike="noStrike" cap="none" normalizeH="0" baseline="0" dirty="0" smtClean="0">
                    <a:ln>
                      <a:noFill/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F/</a:t>
                </a:r>
                <a:r>
                  <a:rPr kumimoji="0" lang="en-US" altLang="el-GR" b="1" u="none" strike="noStrike" cap="none" normalizeH="0" baseline="0" dirty="0" smtClean="0">
                    <a:ln>
                      <a:noFill/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kumimoji="0" lang="en-US" altLang="el-GR" sz="3200" b="0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67" name="Line 4"/>
            <p:cNvSpPr>
              <a:spLocks noChangeShapeType="1"/>
            </p:cNvSpPr>
            <p:nvPr/>
          </p:nvSpPr>
          <p:spPr bwMode="auto">
            <a:xfrm>
              <a:off x="4338584" y="6503534"/>
              <a:ext cx="12600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stealth" w="med" len="lg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68" name="Text Box 7"/>
            <p:cNvSpPr txBox="1">
              <a:spLocks noChangeArrowheads="1"/>
            </p:cNvSpPr>
            <p:nvPr/>
          </p:nvSpPr>
          <p:spPr bwMode="auto">
            <a:xfrm>
              <a:off x="4683194" y="6453336"/>
              <a:ext cx="414140" cy="3527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b="0" i="0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Δ</a:t>
              </a:r>
              <a:r>
                <a:rPr kumimoji="0" lang="en-US" altLang="el-GR" b="1" i="1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kumimoji="0" lang="el-GR" altLang="el-GR" sz="32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" name="Line 4"/>
            <p:cNvSpPr>
              <a:spLocks noChangeShapeType="1"/>
            </p:cNvSpPr>
            <p:nvPr/>
          </p:nvSpPr>
          <p:spPr bwMode="auto">
            <a:xfrm>
              <a:off x="5940456" y="6381328"/>
              <a:ext cx="27360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stealth" w="med" len="lg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70" name="Text Box 7"/>
            <p:cNvSpPr txBox="1">
              <a:spLocks noChangeArrowheads="1"/>
            </p:cNvSpPr>
            <p:nvPr/>
          </p:nvSpPr>
          <p:spPr bwMode="auto">
            <a:xfrm>
              <a:off x="7001260" y="6309320"/>
              <a:ext cx="324740" cy="3527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l-GR" b="1" i="1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kumimoji="0" lang="el-GR" altLang="el-GR" sz="32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3" name="Ομάδα 142"/>
          <p:cNvGrpSpPr/>
          <p:nvPr/>
        </p:nvGrpSpPr>
        <p:grpSpPr>
          <a:xfrm>
            <a:off x="2466875" y="791877"/>
            <a:ext cx="1880305" cy="1134930"/>
            <a:chOff x="3378375" y="991291"/>
            <a:chExt cx="1880305" cy="1134930"/>
          </a:xfrm>
        </p:grpSpPr>
        <p:cxnSp>
          <p:nvCxnSpPr>
            <p:cNvPr id="161" name="Ευθεία γραμμή σύνδεσης 160"/>
            <p:cNvCxnSpPr/>
            <p:nvPr/>
          </p:nvCxnSpPr>
          <p:spPr>
            <a:xfrm flipH="1">
              <a:off x="3378375" y="1277360"/>
              <a:ext cx="527864" cy="848861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Ορθογώνιο 164"/>
            <p:cNvSpPr/>
            <p:nvPr/>
          </p:nvSpPr>
          <p:spPr>
            <a:xfrm>
              <a:off x="3656959" y="991291"/>
              <a:ext cx="160172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Ουδέτερη λωρίδα </a:t>
              </a:r>
              <a:endParaRPr lang="el-GR" sz="1400" dirty="0"/>
            </a:p>
          </p:txBody>
        </p:sp>
      </p:grpSp>
      <p:cxnSp>
        <p:nvCxnSpPr>
          <p:cNvPr id="166" name="Ευθεία γραμμή σύνδεσης 165"/>
          <p:cNvCxnSpPr>
            <a:stCxn id="165" idx="2"/>
          </p:cNvCxnSpPr>
          <p:nvPr/>
        </p:nvCxnSpPr>
        <p:spPr>
          <a:xfrm>
            <a:off x="3546320" y="1099654"/>
            <a:ext cx="814704" cy="934526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Ομάδα 27"/>
          <p:cNvGrpSpPr/>
          <p:nvPr/>
        </p:nvGrpSpPr>
        <p:grpSpPr>
          <a:xfrm>
            <a:off x="3980581" y="4832216"/>
            <a:ext cx="304264" cy="699980"/>
            <a:chOff x="3980581" y="4832216"/>
            <a:chExt cx="304264" cy="699980"/>
          </a:xfrm>
        </p:grpSpPr>
        <p:sp>
          <p:nvSpPr>
            <p:cNvPr id="176" name="Text Box 14"/>
            <p:cNvSpPr txBox="1">
              <a:spLocks noChangeArrowheads="1"/>
            </p:cNvSpPr>
            <p:nvPr/>
          </p:nvSpPr>
          <p:spPr bwMode="auto">
            <a:xfrm>
              <a:off x="4106125" y="5229200"/>
              <a:ext cx="105835" cy="24675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l-GR" b="1" i="1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endParaRPr kumimoji="0" lang="el-GR" altLang="el-GR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7" name="Text Box 14"/>
            <p:cNvSpPr txBox="1">
              <a:spLocks noChangeArrowheads="1"/>
            </p:cNvSpPr>
            <p:nvPr/>
          </p:nvSpPr>
          <p:spPr bwMode="auto">
            <a:xfrm>
              <a:off x="3980581" y="4957403"/>
              <a:ext cx="249851" cy="24675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l-GR" b="1" i="1" u="none" strike="noStrike" cap="none" normalizeH="0" baseline="0" dirty="0" err="1" smtClean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dz</a:t>
              </a:r>
              <a:endParaRPr kumimoji="0" lang="el-GR" altLang="el-GR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8" name="Line 13"/>
            <p:cNvSpPr>
              <a:spLocks noChangeShapeType="1"/>
            </p:cNvSpPr>
            <p:nvPr/>
          </p:nvSpPr>
          <p:spPr bwMode="auto">
            <a:xfrm flipH="1" flipV="1">
              <a:off x="4280666" y="5192235"/>
              <a:ext cx="0" cy="339961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79" name="Line 13"/>
            <p:cNvSpPr>
              <a:spLocks noChangeShapeType="1"/>
            </p:cNvSpPr>
            <p:nvPr/>
          </p:nvSpPr>
          <p:spPr bwMode="auto">
            <a:xfrm flipH="1">
              <a:off x="4283968" y="4832216"/>
              <a:ext cx="877" cy="220508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</p:grpSp>
      <p:grpSp>
        <p:nvGrpSpPr>
          <p:cNvPr id="33" name="Ομάδα 32"/>
          <p:cNvGrpSpPr/>
          <p:nvPr/>
        </p:nvGrpSpPr>
        <p:grpSpPr>
          <a:xfrm>
            <a:off x="689093" y="4872276"/>
            <a:ext cx="2946803" cy="1308059"/>
            <a:chOff x="689093" y="4872276"/>
            <a:chExt cx="2946803" cy="1308059"/>
          </a:xfrm>
        </p:grpSpPr>
        <p:grpSp>
          <p:nvGrpSpPr>
            <p:cNvPr id="24" name="Ομάδα 23"/>
            <p:cNvGrpSpPr/>
            <p:nvPr/>
          </p:nvGrpSpPr>
          <p:grpSpPr>
            <a:xfrm>
              <a:off x="689093" y="4872276"/>
              <a:ext cx="2205168" cy="1308059"/>
              <a:chOff x="689093" y="4872276"/>
              <a:chExt cx="2205168" cy="1308059"/>
            </a:xfrm>
          </p:grpSpPr>
          <p:sp>
            <p:nvSpPr>
              <p:cNvPr id="172" name="Text Box 14"/>
              <p:cNvSpPr txBox="1">
                <a:spLocks noChangeArrowheads="1"/>
              </p:cNvSpPr>
              <p:nvPr/>
            </p:nvSpPr>
            <p:spPr bwMode="auto">
              <a:xfrm>
                <a:off x="1863975" y="5195352"/>
                <a:ext cx="105835" cy="2467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l-GR" b="1" i="1" u="none" strike="noStrike" cap="none" normalizeH="0" baseline="0" dirty="0" smtClean="0">
                    <a:ln>
                      <a:noFill/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endParaRPr kumimoji="0" lang="el-GR" altLang="el-GR" sz="3200" b="1" i="0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4" name="Line 13"/>
              <p:cNvSpPr>
                <a:spLocks noChangeShapeType="1"/>
              </p:cNvSpPr>
              <p:nvPr/>
            </p:nvSpPr>
            <p:spPr bwMode="auto">
              <a:xfrm flipH="1" flipV="1">
                <a:off x="1938026" y="5128777"/>
                <a:ext cx="191878" cy="406536"/>
              </a:xfrm>
              <a:prstGeom prst="line">
                <a:avLst/>
              </a:prstGeom>
              <a:noFill/>
              <a:ln w="28575">
                <a:solidFill>
                  <a:srgbClr val="99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175" name="Line 13"/>
              <p:cNvSpPr>
                <a:spLocks noChangeShapeType="1"/>
              </p:cNvSpPr>
              <p:nvPr/>
            </p:nvSpPr>
            <p:spPr bwMode="auto">
              <a:xfrm>
                <a:off x="1804895" y="4872276"/>
                <a:ext cx="86900" cy="199282"/>
              </a:xfrm>
              <a:prstGeom prst="line">
                <a:avLst/>
              </a:prstGeom>
              <a:noFill/>
              <a:ln w="28575">
                <a:solidFill>
                  <a:srgbClr val="99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grpSp>
            <p:nvGrpSpPr>
              <p:cNvPr id="157" name="Ομάδα 156"/>
              <p:cNvGrpSpPr/>
              <p:nvPr/>
            </p:nvGrpSpPr>
            <p:grpSpPr>
              <a:xfrm>
                <a:off x="689093" y="5026064"/>
                <a:ext cx="2205168" cy="1154271"/>
                <a:chOff x="689093" y="4810037"/>
                <a:chExt cx="2205168" cy="1154271"/>
              </a:xfrm>
            </p:grpSpPr>
            <p:grpSp>
              <p:nvGrpSpPr>
                <p:cNvPr id="47" name="Ομάδα 46"/>
                <p:cNvGrpSpPr/>
                <p:nvPr/>
              </p:nvGrpSpPr>
              <p:grpSpPr>
                <a:xfrm>
                  <a:off x="764813" y="4810037"/>
                  <a:ext cx="1705080" cy="292667"/>
                  <a:chOff x="581488" y="1954933"/>
                  <a:chExt cx="1692445" cy="292667"/>
                </a:xfrm>
                <a:solidFill>
                  <a:srgbClr val="996600"/>
                </a:solidFill>
              </p:grpSpPr>
              <p:sp>
                <p:nvSpPr>
                  <p:cNvPr id="49" name="Παραλληλόγραμμο 48"/>
                  <p:cNvSpPr/>
                  <p:nvPr/>
                </p:nvSpPr>
                <p:spPr>
                  <a:xfrm rot="20297758">
                    <a:off x="1273402" y="1954933"/>
                    <a:ext cx="1000531" cy="118800"/>
                  </a:xfrm>
                  <a:prstGeom prst="parallelogram">
                    <a:avLst>
                      <a:gd name="adj" fmla="val 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sp>
                <p:nvSpPr>
                  <p:cNvPr id="50" name="Παραλληλόγραμμο 49"/>
                  <p:cNvSpPr/>
                  <p:nvPr/>
                </p:nvSpPr>
                <p:spPr>
                  <a:xfrm>
                    <a:off x="581488" y="2139600"/>
                    <a:ext cx="786131" cy="108000"/>
                  </a:xfrm>
                  <a:prstGeom prst="parallelogram">
                    <a:avLst>
                      <a:gd name="adj" fmla="val 5220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</p:grpSp>
            <p:sp>
              <p:nvSpPr>
                <p:cNvPr id="52" name="Παραλληλόγραμμο 51"/>
                <p:cNvSpPr/>
                <p:nvPr/>
              </p:nvSpPr>
              <p:spPr>
                <a:xfrm flipV="1">
                  <a:off x="689093" y="5856308"/>
                  <a:ext cx="1116000" cy="108000"/>
                </a:xfrm>
                <a:prstGeom prst="parallelogram">
                  <a:avLst>
                    <a:gd name="adj" fmla="val 85189"/>
                  </a:avLst>
                </a:prstGeom>
                <a:solidFill>
                  <a:srgbClr val="99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53" name="Παραλληλόγραμμο 52"/>
                <p:cNvSpPr/>
                <p:nvPr/>
              </p:nvSpPr>
              <p:spPr>
                <a:xfrm rot="20297758" flipV="1">
                  <a:off x="1670261" y="5634195"/>
                  <a:ext cx="1224000" cy="118800"/>
                </a:xfrm>
                <a:prstGeom prst="parallelogram">
                  <a:avLst>
                    <a:gd name="adj" fmla="val 17129"/>
                  </a:avLst>
                </a:prstGeom>
                <a:solidFill>
                  <a:srgbClr val="99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sp>
            <p:nvSpPr>
              <p:cNvPr id="173" name="Text Box 14"/>
              <p:cNvSpPr txBox="1">
                <a:spLocks noChangeArrowheads="1"/>
              </p:cNvSpPr>
              <p:nvPr/>
            </p:nvSpPr>
            <p:spPr bwMode="auto">
              <a:xfrm>
                <a:off x="1625582" y="4914339"/>
                <a:ext cx="249851" cy="2467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l-GR" b="1" i="1" u="none" strike="noStrike" cap="none" normalizeH="0" baseline="0" dirty="0" err="1" smtClean="0">
                    <a:ln>
                      <a:noFill/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dz</a:t>
                </a:r>
                <a:endParaRPr kumimoji="0" lang="el-GR" altLang="el-GR" sz="3200" b="1" i="0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58" name="Ομάδα 157"/>
            <p:cNvGrpSpPr/>
            <p:nvPr/>
          </p:nvGrpSpPr>
          <p:grpSpPr>
            <a:xfrm>
              <a:off x="1909074" y="4872276"/>
              <a:ext cx="1726822" cy="1203362"/>
              <a:chOff x="1909074" y="4656249"/>
              <a:chExt cx="1726822" cy="1203362"/>
            </a:xfrm>
          </p:grpSpPr>
          <p:sp>
            <p:nvSpPr>
              <p:cNvPr id="48" name="Line 50"/>
              <p:cNvSpPr>
                <a:spLocks noChangeShapeType="1"/>
              </p:cNvSpPr>
              <p:nvPr/>
            </p:nvSpPr>
            <p:spPr bwMode="auto">
              <a:xfrm rot="16200000" flipV="1">
                <a:off x="2359074" y="4419159"/>
                <a:ext cx="0" cy="90000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1" name="Line 50"/>
              <p:cNvSpPr>
                <a:spLocks noChangeShapeType="1"/>
              </p:cNvSpPr>
              <p:nvPr/>
            </p:nvSpPr>
            <p:spPr bwMode="auto">
              <a:xfrm rot="5400000" flipH="1" flipV="1">
                <a:off x="2709806" y="5238956"/>
                <a:ext cx="0" cy="90000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4" name="Text Box 14"/>
              <p:cNvSpPr txBox="1">
                <a:spLocks noChangeArrowheads="1"/>
              </p:cNvSpPr>
              <p:nvPr/>
            </p:nvSpPr>
            <p:spPr bwMode="auto">
              <a:xfrm>
                <a:off x="2804573" y="4656249"/>
                <a:ext cx="399275" cy="3057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l-GR" b="1" i="1" u="none" strike="noStrike" cap="none" normalizeH="0" baseline="0" dirty="0" err="1" smtClean="0">
                    <a:ln>
                      <a:noFill/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dF</a:t>
                </a:r>
                <a:r>
                  <a:rPr kumimoji="0" lang="en-US" altLang="el-GR" b="1" i="1" u="none" strike="noStrike" cap="none" normalizeH="0" baseline="-25000" dirty="0" err="1" smtClean="0">
                    <a:ln>
                      <a:noFill/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kumimoji="0" lang="en-US" altLang="el-GR" sz="3200" b="1" i="0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Text Box 14"/>
              <p:cNvSpPr txBox="1">
                <a:spLocks noChangeArrowheads="1"/>
              </p:cNvSpPr>
              <p:nvPr/>
            </p:nvSpPr>
            <p:spPr bwMode="auto">
              <a:xfrm>
                <a:off x="3180241" y="5553907"/>
                <a:ext cx="455655" cy="3057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l-GR" b="1" i="1" u="none" strike="noStrike" cap="none" normalizeH="0" baseline="0" dirty="0" err="1" smtClean="0">
                    <a:ln>
                      <a:noFill/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dF’</a:t>
                </a:r>
                <a:r>
                  <a:rPr kumimoji="0" lang="en-US" altLang="el-GR" b="1" i="1" u="none" strike="noStrike" cap="none" normalizeH="0" baseline="-25000" dirty="0" err="1" smtClean="0">
                    <a:ln>
                      <a:noFill/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kumimoji="0" lang="en-US" altLang="el-GR" sz="3200" b="1" i="0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7763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08000" cy="576000"/>
          </a:xfrm>
        </p:spPr>
        <p:txBody>
          <a:bodyPr>
            <a:noAutofit/>
          </a:bodyPr>
          <a:lstStyle/>
          <a:p>
            <a:r>
              <a:rPr lang="el-GR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Παραμόρφωση Κάμψης</a:t>
            </a:r>
            <a:endParaRPr lang="el-GR" sz="3600" dirty="0"/>
          </a:p>
        </p:txBody>
      </p:sp>
      <p:grpSp>
        <p:nvGrpSpPr>
          <p:cNvPr id="65" name="Ομάδα 64"/>
          <p:cNvGrpSpPr/>
          <p:nvPr/>
        </p:nvGrpSpPr>
        <p:grpSpPr>
          <a:xfrm>
            <a:off x="4503483" y="961089"/>
            <a:ext cx="648072" cy="1252767"/>
            <a:chOff x="1187624" y="1744353"/>
            <a:chExt cx="648072" cy="1252767"/>
          </a:xfrm>
        </p:grpSpPr>
        <p:cxnSp>
          <p:nvCxnSpPr>
            <p:cNvPr id="49" name="Ευθεία γραμμή σύνδεσης 48"/>
            <p:cNvCxnSpPr/>
            <p:nvPr/>
          </p:nvCxnSpPr>
          <p:spPr>
            <a:xfrm>
              <a:off x="1422120" y="2025120"/>
              <a:ext cx="0" cy="97200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Line 8"/>
            <p:cNvSpPr>
              <a:spLocks noChangeShapeType="1"/>
            </p:cNvSpPr>
            <p:nvPr/>
          </p:nvSpPr>
          <p:spPr bwMode="auto">
            <a:xfrm>
              <a:off x="1187624" y="2025120"/>
              <a:ext cx="2520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1" name="Line 8"/>
            <p:cNvSpPr>
              <a:spLocks noChangeShapeType="1"/>
            </p:cNvSpPr>
            <p:nvPr/>
          </p:nvSpPr>
          <p:spPr bwMode="auto">
            <a:xfrm flipH="1">
              <a:off x="1583696" y="2025120"/>
              <a:ext cx="2520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2" name="Text Box 7"/>
            <p:cNvSpPr txBox="1">
              <a:spLocks noChangeArrowheads="1"/>
            </p:cNvSpPr>
            <p:nvPr/>
          </p:nvSpPr>
          <p:spPr bwMode="auto">
            <a:xfrm>
              <a:off x="1346031" y="1744353"/>
              <a:ext cx="324740" cy="35275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l-GR" b="1" i="1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dx</a:t>
              </a:r>
              <a:endParaRPr kumimoji="0" lang="el-GR" altLang="el-GR" sz="32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6" name="Ομάδα 145"/>
          <p:cNvGrpSpPr/>
          <p:nvPr/>
        </p:nvGrpSpPr>
        <p:grpSpPr>
          <a:xfrm>
            <a:off x="323528" y="1637624"/>
            <a:ext cx="3024336" cy="2381584"/>
            <a:chOff x="323528" y="1637624"/>
            <a:chExt cx="3024336" cy="2381584"/>
          </a:xfrm>
        </p:grpSpPr>
        <p:grpSp>
          <p:nvGrpSpPr>
            <p:cNvPr id="86" name="Ομάδα 85"/>
            <p:cNvGrpSpPr/>
            <p:nvPr/>
          </p:nvGrpSpPr>
          <p:grpSpPr>
            <a:xfrm>
              <a:off x="323528" y="1637624"/>
              <a:ext cx="2088572" cy="2381584"/>
              <a:chOff x="611560" y="4208479"/>
              <a:chExt cx="2088572" cy="2381584"/>
            </a:xfrm>
          </p:grpSpPr>
          <p:grpSp>
            <p:nvGrpSpPr>
              <p:cNvPr id="87" name="Ομάδα 86"/>
              <p:cNvGrpSpPr/>
              <p:nvPr/>
            </p:nvGrpSpPr>
            <p:grpSpPr>
              <a:xfrm>
                <a:off x="621904" y="4208479"/>
                <a:ext cx="2060582" cy="2381584"/>
                <a:chOff x="611560" y="1333389"/>
                <a:chExt cx="1923210" cy="1819022"/>
              </a:xfrm>
            </p:grpSpPr>
            <p:sp>
              <p:nvSpPr>
                <p:cNvPr id="89" name="Line 5"/>
                <p:cNvSpPr>
                  <a:spLocks noChangeShapeType="1"/>
                </p:cNvSpPr>
                <p:nvPr/>
              </p:nvSpPr>
              <p:spPr bwMode="auto">
                <a:xfrm>
                  <a:off x="1204838" y="1400372"/>
                  <a:ext cx="504000" cy="0"/>
                </a:xfrm>
                <a:prstGeom prst="line">
                  <a:avLst/>
                </a:prstGeom>
                <a:noFill/>
                <a:ln w="38100">
                  <a:solidFill>
                    <a:srgbClr val="99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grpSp>
              <p:nvGrpSpPr>
                <p:cNvPr id="90" name="Ομάδα 89"/>
                <p:cNvGrpSpPr/>
                <p:nvPr/>
              </p:nvGrpSpPr>
              <p:grpSpPr>
                <a:xfrm>
                  <a:off x="611560" y="1333389"/>
                  <a:ext cx="1923210" cy="1819022"/>
                  <a:chOff x="611560" y="1333389"/>
                  <a:chExt cx="1923210" cy="1819022"/>
                </a:xfrm>
              </p:grpSpPr>
              <p:sp>
                <p:nvSpPr>
                  <p:cNvPr id="91" name="Freeform 2"/>
                  <p:cNvSpPr>
                    <a:spLocks/>
                  </p:cNvSpPr>
                  <p:nvPr/>
                </p:nvSpPr>
                <p:spPr bwMode="auto">
                  <a:xfrm>
                    <a:off x="611560" y="1350293"/>
                    <a:ext cx="1044000" cy="1476000"/>
                  </a:xfrm>
                  <a:custGeom>
                    <a:avLst/>
                    <a:gdLst>
                      <a:gd name="T0" fmla="*/ 360 w 772"/>
                      <a:gd name="T1" fmla="*/ 62 h 1182"/>
                      <a:gd name="T2" fmla="*/ 2 w 772"/>
                      <a:gd name="T3" fmla="*/ 870 h 1182"/>
                      <a:gd name="T4" fmla="*/ 350 w 772"/>
                      <a:gd name="T5" fmla="*/ 1164 h 1182"/>
                      <a:gd name="T6" fmla="*/ 712 w 772"/>
                      <a:gd name="T7" fmla="*/ 979 h 1182"/>
                      <a:gd name="T8" fmla="*/ 712 w 772"/>
                      <a:gd name="T9" fmla="*/ 237 h 1182"/>
                      <a:gd name="T10" fmla="*/ 360 w 772"/>
                      <a:gd name="T11" fmla="*/ 62 h 11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72" h="1182">
                        <a:moveTo>
                          <a:pt x="360" y="62"/>
                        </a:moveTo>
                        <a:cubicBezTo>
                          <a:pt x="242" y="168"/>
                          <a:pt x="4" y="686"/>
                          <a:pt x="2" y="870"/>
                        </a:cubicBezTo>
                        <a:cubicBezTo>
                          <a:pt x="0" y="1054"/>
                          <a:pt x="232" y="1146"/>
                          <a:pt x="350" y="1164"/>
                        </a:cubicBezTo>
                        <a:cubicBezTo>
                          <a:pt x="468" y="1182"/>
                          <a:pt x="651" y="1133"/>
                          <a:pt x="712" y="979"/>
                        </a:cubicBezTo>
                        <a:cubicBezTo>
                          <a:pt x="772" y="824"/>
                          <a:pt x="770" y="389"/>
                          <a:pt x="712" y="237"/>
                        </a:cubicBezTo>
                        <a:cubicBezTo>
                          <a:pt x="653" y="84"/>
                          <a:pt x="481" y="0"/>
                          <a:pt x="360" y="62"/>
                        </a:cubicBezTo>
                        <a:close/>
                      </a:path>
                    </a:pathLst>
                  </a:custGeom>
                  <a:noFill/>
                  <a:ln w="38100" cap="flat" cmpd="sng">
                    <a:solidFill>
                      <a:schemeClr val="accent6">
                        <a:lumMod val="50000"/>
                      </a:schemeClr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  <p:sp>
                <p:nvSpPr>
                  <p:cNvPr id="92" name="Rectangle 3"/>
                  <p:cNvSpPr>
                    <a:spLocks noChangeArrowheads="1"/>
                  </p:cNvSpPr>
                  <p:nvPr/>
                </p:nvSpPr>
                <p:spPr bwMode="auto">
                  <a:xfrm>
                    <a:off x="1204839" y="1415231"/>
                    <a:ext cx="562109" cy="1402311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  <p:sp>
                <p:nvSpPr>
                  <p:cNvPr id="93" name="Line 4"/>
                  <p:cNvSpPr>
                    <a:spLocks noChangeShapeType="1"/>
                  </p:cNvSpPr>
                  <p:nvPr/>
                </p:nvSpPr>
                <p:spPr bwMode="auto">
                  <a:xfrm>
                    <a:off x="1082012" y="2921323"/>
                    <a:ext cx="1176000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stealth" w="med" len="lg"/>
                    <a:tailEnd type="stealth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  <p:sp>
                <p:nvSpPr>
                  <p:cNvPr id="94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1139565" y="2803396"/>
                    <a:ext cx="94080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99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  <p:sp>
                <p:nvSpPr>
                  <p:cNvPr id="95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03648" y="2882982"/>
                    <a:ext cx="386531" cy="269429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l-GR" altLang="el-GR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Δ</a:t>
                    </a:r>
                    <a:r>
                      <a:rPr kumimoji="0" lang="en-US" altLang="el-GR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x</a:t>
                    </a:r>
                    <a:endParaRPr kumimoji="0" lang="el-GR" altLang="el-GR" sz="32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6" name="Freeform 8"/>
                  <p:cNvSpPr>
                    <a:spLocks/>
                  </p:cNvSpPr>
                  <p:nvPr/>
                </p:nvSpPr>
                <p:spPr bwMode="auto">
                  <a:xfrm rot="19785964">
                    <a:off x="1325170" y="1333389"/>
                    <a:ext cx="1209600" cy="1526046"/>
                  </a:xfrm>
                  <a:custGeom>
                    <a:avLst/>
                    <a:gdLst>
                      <a:gd name="T0" fmla="*/ 360 w 772"/>
                      <a:gd name="T1" fmla="*/ 62 h 1182"/>
                      <a:gd name="T2" fmla="*/ 2 w 772"/>
                      <a:gd name="T3" fmla="*/ 870 h 1182"/>
                      <a:gd name="T4" fmla="*/ 350 w 772"/>
                      <a:gd name="T5" fmla="*/ 1164 h 1182"/>
                      <a:gd name="T6" fmla="*/ 712 w 772"/>
                      <a:gd name="T7" fmla="*/ 979 h 1182"/>
                      <a:gd name="T8" fmla="*/ 712 w 772"/>
                      <a:gd name="T9" fmla="*/ 237 h 1182"/>
                      <a:gd name="T10" fmla="*/ 360 w 772"/>
                      <a:gd name="T11" fmla="*/ 62 h 11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72" h="1182">
                        <a:moveTo>
                          <a:pt x="360" y="62"/>
                        </a:moveTo>
                        <a:cubicBezTo>
                          <a:pt x="242" y="168"/>
                          <a:pt x="4" y="686"/>
                          <a:pt x="2" y="870"/>
                        </a:cubicBezTo>
                        <a:cubicBezTo>
                          <a:pt x="0" y="1054"/>
                          <a:pt x="232" y="1146"/>
                          <a:pt x="350" y="1164"/>
                        </a:cubicBezTo>
                        <a:cubicBezTo>
                          <a:pt x="468" y="1182"/>
                          <a:pt x="651" y="1133"/>
                          <a:pt x="712" y="979"/>
                        </a:cubicBezTo>
                        <a:cubicBezTo>
                          <a:pt x="772" y="824"/>
                          <a:pt x="770" y="389"/>
                          <a:pt x="712" y="237"/>
                        </a:cubicBezTo>
                        <a:cubicBezTo>
                          <a:pt x="653" y="84"/>
                          <a:pt x="481" y="0"/>
                          <a:pt x="360" y="62"/>
                        </a:cubicBezTo>
                        <a:close/>
                      </a:path>
                    </a:pathLst>
                  </a:custGeom>
                  <a:solidFill>
                    <a:srgbClr val="FF9900"/>
                  </a:solidFill>
                  <a:ln w="38100" cmpd="sng">
                    <a:solidFill>
                      <a:srgbClr val="9933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</p:grpSp>
          </p:grpSp>
          <p:sp>
            <p:nvSpPr>
              <p:cNvPr id="88" name="Ελεύθερη σχεδίαση 87"/>
              <p:cNvSpPr/>
              <p:nvPr/>
            </p:nvSpPr>
            <p:spPr>
              <a:xfrm>
                <a:off x="611560" y="5085184"/>
                <a:ext cx="2088572" cy="436419"/>
              </a:xfrm>
              <a:custGeom>
                <a:avLst/>
                <a:gdLst>
                  <a:gd name="connsiteX0" fmla="*/ 0 w 2015836"/>
                  <a:gd name="connsiteY0" fmla="*/ 394854 h 405245"/>
                  <a:gd name="connsiteX1" fmla="*/ 987136 w 2015836"/>
                  <a:gd name="connsiteY1" fmla="*/ 405245 h 405245"/>
                  <a:gd name="connsiteX2" fmla="*/ 2015836 w 2015836"/>
                  <a:gd name="connsiteY2" fmla="*/ 0 h 405245"/>
                  <a:gd name="connsiteX3" fmla="*/ 2015836 w 2015836"/>
                  <a:gd name="connsiteY3" fmla="*/ 0 h 405245"/>
                  <a:gd name="connsiteX4" fmla="*/ 2015836 w 2015836"/>
                  <a:gd name="connsiteY4" fmla="*/ 0 h 405245"/>
                  <a:gd name="connsiteX0" fmla="*/ 0 w 2098963"/>
                  <a:gd name="connsiteY0" fmla="*/ 446809 h 457200"/>
                  <a:gd name="connsiteX1" fmla="*/ 987136 w 2098963"/>
                  <a:gd name="connsiteY1" fmla="*/ 457200 h 457200"/>
                  <a:gd name="connsiteX2" fmla="*/ 2015836 w 2098963"/>
                  <a:gd name="connsiteY2" fmla="*/ 51955 h 457200"/>
                  <a:gd name="connsiteX3" fmla="*/ 2015836 w 2098963"/>
                  <a:gd name="connsiteY3" fmla="*/ 51955 h 457200"/>
                  <a:gd name="connsiteX4" fmla="*/ 2098963 w 2098963"/>
                  <a:gd name="connsiteY4" fmla="*/ 0 h 457200"/>
                  <a:gd name="connsiteX0" fmla="*/ 0 w 2088572"/>
                  <a:gd name="connsiteY0" fmla="*/ 426028 h 436419"/>
                  <a:gd name="connsiteX1" fmla="*/ 987136 w 2088572"/>
                  <a:gd name="connsiteY1" fmla="*/ 436419 h 436419"/>
                  <a:gd name="connsiteX2" fmla="*/ 2015836 w 2088572"/>
                  <a:gd name="connsiteY2" fmla="*/ 31174 h 436419"/>
                  <a:gd name="connsiteX3" fmla="*/ 2015836 w 2088572"/>
                  <a:gd name="connsiteY3" fmla="*/ 31174 h 436419"/>
                  <a:gd name="connsiteX4" fmla="*/ 2088572 w 2088572"/>
                  <a:gd name="connsiteY4" fmla="*/ 0 h 436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88572" h="436419">
                    <a:moveTo>
                      <a:pt x="0" y="426028"/>
                    </a:moveTo>
                    <a:lnTo>
                      <a:pt x="987136" y="436419"/>
                    </a:lnTo>
                    <a:lnTo>
                      <a:pt x="2015836" y="31174"/>
                    </a:lnTo>
                    <a:lnTo>
                      <a:pt x="2015836" y="31174"/>
                    </a:lnTo>
                    <a:lnTo>
                      <a:pt x="2088572" y="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grpSp>
          <p:nvGrpSpPr>
            <p:cNvPr id="97" name="Ομάδα 96"/>
            <p:cNvGrpSpPr/>
            <p:nvPr/>
          </p:nvGrpSpPr>
          <p:grpSpPr>
            <a:xfrm>
              <a:off x="401061" y="2237657"/>
              <a:ext cx="2205168" cy="1155796"/>
              <a:chOff x="689093" y="4808512"/>
              <a:chExt cx="2205168" cy="1155796"/>
            </a:xfrm>
          </p:grpSpPr>
          <p:grpSp>
            <p:nvGrpSpPr>
              <p:cNvPr id="98" name="Ομάδα 97"/>
              <p:cNvGrpSpPr/>
              <p:nvPr/>
            </p:nvGrpSpPr>
            <p:grpSpPr>
              <a:xfrm>
                <a:off x="755576" y="4808512"/>
                <a:ext cx="1722733" cy="294192"/>
                <a:chOff x="572320" y="1953408"/>
                <a:chExt cx="1709967" cy="294192"/>
              </a:xfrm>
              <a:solidFill>
                <a:srgbClr val="996600"/>
              </a:solidFill>
            </p:grpSpPr>
            <p:sp>
              <p:nvSpPr>
                <p:cNvPr id="102" name="Παραλληλόγραμμο 101"/>
                <p:cNvSpPr/>
                <p:nvPr/>
              </p:nvSpPr>
              <p:spPr>
                <a:xfrm>
                  <a:off x="572320" y="2139600"/>
                  <a:ext cx="821864" cy="108000"/>
                </a:xfrm>
                <a:prstGeom prst="parallelogram">
                  <a:avLst>
                    <a:gd name="adj" fmla="val 5220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01" name="Παραλληλόγραμμο 100"/>
                <p:cNvSpPr/>
                <p:nvPr/>
              </p:nvSpPr>
              <p:spPr>
                <a:xfrm rot="20297758">
                  <a:off x="1317489" y="1953408"/>
                  <a:ext cx="964798" cy="118800"/>
                </a:xfrm>
                <a:prstGeom prst="parallelogram">
                  <a:avLst>
                    <a:gd name="adj" fmla="val 0"/>
                  </a:avLst>
                </a:prstGeom>
                <a:solidFill>
                  <a:srgbClr val="99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sp>
            <p:nvSpPr>
              <p:cNvPr id="99" name="Παραλληλόγραμμο 98"/>
              <p:cNvSpPr/>
              <p:nvPr/>
            </p:nvSpPr>
            <p:spPr>
              <a:xfrm flipV="1">
                <a:off x="689093" y="5856308"/>
                <a:ext cx="1116000" cy="108000"/>
              </a:xfrm>
              <a:prstGeom prst="parallelogram">
                <a:avLst>
                  <a:gd name="adj" fmla="val 85189"/>
                </a:avLst>
              </a:prstGeom>
              <a:solidFill>
                <a:srgbClr val="99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00" name="Παραλληλόγραμμο 99"/>
              <p:cNvSpPr/>
              <p:nvPr/>
            </p:nvSpPr>
            <p:spPr>
              <a:xfrm rot="20297758" flipV="1">
                <a:off x="1670261" y="5634195"/>
                <a:ext cx="1224000" cy="118800"/>
              </a:xfrm>
              <a:prstGeom prst="parallelogram">
                <a:avLst>
                  <a:gd name="adj" fmla="val 17129"/>
                </a:avLst>
              </a:prstGeom>
              <a:solidFill>
                <a:srgbClr val="99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grpSp>
          <p:nvGrpSpPr>
            <p:cNvPr id="103" name="Ομάδα 102"/>
            <p:cNvGrpSpPr/>
            <p:nvPr/>
          </p:nvGrpSpPr>
          <p:grpSpPr>
            <a:xfrm>
              <a:off x="1621042" y="2085394"/>
              <a:ext cx="1726822" cy="1203362"/>
              <a:chOff x="1909074" y="4656249"/>
              <a:chExt cx="1726822" cy="1203362"/>
            </a:xfrm>
          </p:grpSpPr>
          <p:sp>
            <p:nvSpPr>
              <p:cNvPr id="104" name="Line 50"/>
              <p:cNvSpPr>
                <a:spLocks noChangeShapeType="1"/>
              </p:cNvSpPr>
              <p:nvPr/>
            </p:nvSpPr>
            <p:spPr bwMode="auto">
              <a:xfrm rot="16200000" flipV="1">
                <a:off x="2359074" y="4419159"/>
                <a:ext cx="0" cy="90000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105" name="Line 50"/>
              <p:cNvSpPr>
                <a:spLocks noChangeShapeType="1"/>
              </p:cNvSpPr>
              <p:nvPr/>
            </p:nvSpPr>
            <p:spPr bwMode="auto">
              <a:xfrm rot="5400000" flipH="1" flipV="1">
                <a:off x="2709806" y="5238956"/>
                <a:ext cx="0" cy="90000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106" name="Text Box 14"/>
              <p:cNvSpPr txBox="1">
                <a:spLocks noChangeArrowheads="1"/>
              </p:cNvSpPr>
              <p:nvPr/>
            </p:nvSpPr>
            <p:spPr bwMode="auto">
              <a:xfrm>
                <a:off x="2804573" y="4656249"/>
                <a:ext cx="399275" cy="3057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l-GR" b="1" i="1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kumimoji="0" lang="en-US" altLang="el-GR" b="1" i="1" u="none" strike="noStrike" cap="none" normalizeH="0" baseline="0" dirty="0" err="1" smtClean="0">
                    <a:ln>
                      <a:noFill/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kumimoji="0" lang="en-US" altLang="el-GR" b="1" i="1" u="none" strike="noStrike" cap="none" normalizeH="0" baseline="-25000" dirty="0" err="1" smtClean="0">
                    <a:ln>
                      <a:noFill/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kumimoji="0" lang="en-US" altLang="el-GR" sz="3200" b="1" i="0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" name="Text Box 14"/>
              <p:cNvSpPr txBox="1">
                <a:spLocks noChangeArrowheads="1"/>
              </p:cNvSpPr>
              <p:nvPr/>
            </p:nvSpPr>
            <p:spPr bwMode="auto">
              <a:xfrm>
                <a:off x="3180241" y="5553907"/>
                <a:ext cx="455655" cy="3057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l-GR" b="1" i="1" u="none" strike="noStrike" cap="none" normalizeH="0" baseline="0" dirty="0" err="1" smtClean="0">
                    <a:ln>
                      <a:noFill/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dF’</a:t>
                </a:r>
                <a:r>
                  <a:rPr kumimoji="0" lang="en-US" altLang="el-GR" b="1" i="1" u="none" strike="noStrike" cap="none" normalizeH="0" baseline="-25000" dirty="0" err="1" smtClean="0">
                    <a:ln>
                      <a:noFill/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kumimoji="0" lang="en-US" altLang="el-GR" sz="3200" b="1" i="0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58" name="Ομάδα 157"/>
          <p:cNvGrpSpPr/>
          <p:nvPr/>
        </p:nvGrpSpPr>
        <p:grpSpPr>
          <a:xfrm>
            <a:off x="107503" y="1124744"/>
            <a:ext cx="4202113" cy="5328592"/>
            <a:chOff x="107503" y="858762"/>
            <a:chExt cx="4202113" cy="5328592"/>
          </a:xfrm>
        </p:grpSpPr>
        <p:cxnSp>
          <p:nvCxnSpPr>
            <p:cNvPr id="109" name="Ευθύγραμμο βέλος σύνδεσης 108"/>
            <p:cNvCxnSpPr/>
            <p:nvPr/>
          </p:nvCxnSpPr>
          <p:spPr>
            <a:xfrm flipH="1">
              <a:off x="1907704" y="1093222"/>
              <a:ext cx="196323" cy="84566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 Box 14"/>
            <p:cNvSpPr txBox="1">
              <a:spLocks noChangeArrowheads="1"/>
            </p:cNvSpPr>
            <p:nvPr/>
          </p:nvSpPr>
          <p:spPr bwMode="auto">
            <a:xfrm>
              <a:off x="2087920" y="858762"/>
              <a:ext cx="399275" cy="30570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l-GR" b="1" i="1" u="none" strike="noStrike" cap="none" normalizeH="0" baseline="0" dirty="0" err="1" smtClean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dA</a:t>
              </a:r>
              <a:endParaRPr kumimoji="0" lang="en-US" altLang="el-GR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0" name="Ομάδα 149"/>
            <p:cNvGrpSpPr/>
            <p:nvPr/>
          </p:nvGrpSpPr>
          <p:grpSpPr>
            <a:xfrm>
              <a:off x="107503" y="5085184"/>
              <a:ext cx="4202113" cy="1102170"/>
              <a:chOff x="107503" y="5085184"/>
              <a:chExt cx="4202113" cy="1102170"/>
            </a:xfrm>
          </p:grpSpPr>
          <p:sp>
            <p:nvSpPr>
              <p:cNvPr id="111" name="TextBox 110"/>
              <p:cNvSpPr txBox="1"/>
              <p:nvPr/>
            </p:nvSpPr>
            <p:spPr>
              <a:xfrm>
                <a:off x="107503" y="5085184"/>
                <a:ext cx="39311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Νόμος 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Hook</a:t>
                </a:r>
                <a:r>
                  <a:rPr lang="el-GR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στην επιλεγμένη λωρίδα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l-GR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4" name="TextBox 113"/>
                  <p:cNvSpPr txBox="1"/>
                  <p:nvPr/>
                </p:nvSpPr>
                <p:spPr>
                  <a:xfrm>
                    <a:off x="2740340" y="5661248"/>
                    <a:ext cx="1569276" cy="52610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𝒀</m:t>
                          </m:r>
                          <m:f>
                            <m:fPr>
                              <m:ctrlPr>
                                <a:rPr lang="en-US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</m:num>
                            <m:den>
                              <m:r>
                                <a:rPr lang="el-GR" b="1" i="0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𝚫</m:t>
                              </m:r>
                              <m:r>
                                <a:rPr lang="en-US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  <m:r>
                            <a:rPr lang="en-US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b="1" i="0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𝐀</m:t>
                          </m:r>
                        </m:oMath>
                      </m:oMathPara>
                    </a14:m>
                    <a:endParaRPr lang="el-GR" b="1" dirty="0"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114" name="TextBox 1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40340" y="5661248"/>
                    <a:ext cx="1569276" cy="526106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r="-389" b="-8046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0" name="TextBox 129"/>
                  <p:cNvSpPr txBox="1"/>
                  <p:nvPr/>
                </p:nvSpPr>
                <p:spPr>
                  <a:xfrm>
                    <a:off x="611560" y="5651459"/>
                    <a:ext cx="1846596" cy="52610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b="1" i="1" smtClean="0">
                                  <a:solidFill>
                                    <a:srgbClr val="0000CC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0000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1" i="1" smtClean="0">
                                  <a:solidFill>
                                    <a:srgbClr val="0000CC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𝒅𝑨</m:t>
                              </m:r>
                            </m:den>
                          </m:f>
                          <m:r>
                            <a:rPr lang="en-US" b="1" i="1" smtClean="0">
                              <a:solidFill>
                                <a:srgbClr val="0000CC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1" smtClean="0">
                              <a:solidFill>
                                <a:srgbClr val="0000CC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𝒀</m:t>
                          </m:r>
                          <m:f>
                            <m:fPr>
                              <m:ctrlPr>
                                <a:rPr lang="en-US" b="1" i="1" smtClean="0">
                                  <a:solidFill>
                                    <a:srgbClr val="0000CC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rgbClr val="0000CC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</m:num>
                            <m:den>
                              <m:r>
                                <a:rPr lang="el-GR" b="1" i="0" smtClean="0">
                                  <a:solidFill>
                                    <a:srgbClr val="0000CC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𝚫</m:t>
                              </m:r>
                              <m:r>
                                <a:rPr lang="en-US" b="1" i="1" smtClean="0">
                                  <a:solidFill>
                                    <a:srgbClr val="0000CC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  <m:r>
                            <a:rPr lang="en-US" b="1" i="1" smtClean="0">
                              <a:solidFill>
                                <a:srgbClr val="0000CC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   ⇨</m:t>
                          </m:r>
                        </m:oMath>
                      </m:oMathPara>
                    </a14:m>
                    <a:endParaRPr lang="el-GR" b="1" dirty="0"/>
                  </a:p>
                </p:txBody>
              </p:sp>
            </mc:Choice>
            <mc:Fallback xmlns="">
              <p:sp>
                <p:nvSpPr>
                  <p:cNvPr id="130" name="TextBox 1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1560" y="5651459"/>
                    <a:ext cx="1846596" cy="526106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57" name="Ομάδα 156"/>
          <p:cNvGrpSpPr/>
          <p:nvPr/>
        </p:nvGrpSpPr>
        <p:grpSpPr>
          <a:xfrm>
            <a:off x="4534828" y="2168703"/>
            <a:ext cx="4250435" cy="3031012"/>
            <a:chOff x="4534828" y="2168703"/>
            <a:chExt cx="4250435" cy="3031012"/>
          </a:xfrm>
        </p:grpSpPr>
        <p:sp>
          <p:nvSpPr>
            <p:cNvPr id="123" name="Text Box 7"/>
            <p:cNvSpPr txBox="1">
              <a:spLocks noChangeArrowheads="1"/>
            </p:cNvSpPr>
            <p:nvPr/>
          </p:nvSpPr>
          <p:spPr bwMode="auto">
            <a:xfrm>
              <a:off x="4534828" y="2213688"/>
              <a:ext cx="270150" cy="27348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l-GR" sz="1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kumimoji="0" lang="el-GR" altLang="el-G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2" name="Ομάδα 151"/>
            <p:cNvGrpSpPr/>
            <p:nvPr/>
          </p:nvGrpSpPr>
          <p:grpSpPr>
            <a:xfrm>
              <a:off x="4849976" y="2168703"/>
              <a:ext cx="3935287" cy="3031012"/>
              <a:chOff x="4849976" y="2168703"/>
              <a:chExt cx="3935287" cy="3031012"/>
            </a:xfrm>
          </p:grpSpPr>
          <p:sp>
            <p:nvSpPr>
              <p:cNvPr id="131" name="TextBox 130"/>
              <p:cNvSpPr txBox="1"/>
              <p:nvPr/>
            </p:nvSpPr>
            <p:spPr>
              <a:xfrm>
                <a:off x="4854154" y="4251825"/>
                <a:ext cx="39311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Τρίγωνα ΟΑΒ και ΚΛΜ είναι όμοια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l-GR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2" name="TextBox 131"/>
                  <p:cNvSpPr txBox="1"/>
                  <p:nvPr/>
                </p:nvSpPr>
                <p:spPr>
                  <a:xfrm>
                    <a:off x="5652319" y="4673609"/>
                    <a:ext cx="1397819" cy="52610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</m:num>
                            <m:den>
                              <m:r>
                                <a:rPr lang="en-US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el-GR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𝝀</m:t>
                              </m:r>
                            </m:den>
                          </m:f>
                          <m: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  <m:r>
                                <m:rPr>
                                  <m:nor/>
                                </m:rPr>
                                <a:rPr lang="el-GR" b="1" dirty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      ⇨</m:t>
                          </m:r>
                        </m:oMath>
                      </m:oMathPara>
                    </a14:m>
                    <a:endParaRPr lang="el-GR" b="1" dirty="0"/>
                  </a:p>
                </p:txBody>
              </p:sp>
            </mc:Choice>
            <mc:Fallback xmlns="">
              <p:sp>
                <p:nvSpPr>
                  <p:cNvPr id="132" name="TextBox 1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52319" y="4673609"/>
                    <a:ext cx="1397819" cy="526106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8140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51" name="Ομάδα 150"/>
              <p:cNvGrpSpPr/>
              <p:nvPr/>
            </p:nvGrpSpPr>
            <p:grpSpPr>
              <a:xfrm>
                <a:off x="4849976" y="2168703"/>
                <a:ext cx="3363375" cy="1562292"/>
                <a:chOff x="4849976" y="2168703"/>
                <a:chExt cx="3363375" cy="1562292"/>
              </a:xfrm>
            </p:grpSpPr>
            <p:sp>
              <p:nvSpPr>
                <p:cNvPr id="12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849976" y="2168703"/>
                  <a:ext cx="270150" cy="273481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l-GR" sz="1600" b="1" i="1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  <a:endParaRPr kumimoji="0" lang="el-GR" altLang="el-GR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5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949922" y="3452375"/>
                  <a:ext cx="270150" cy="273481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l-GR" sz="1600" b="1" i="1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</a:t>
                  </a:r>
                  <a:endParaRPr kumimoji="0" lang="el-GR" altLang="el-GR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7819750" y="3457514"/>
                  <a:ext cx="270150" cy="273481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l-GR" altLang="el-GR" sz="16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Λ</a:t>
                  </a:r>
                  <a:endParaRPr kumimoji="0" lang="el-GR" altLang="el-GR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7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7943201" y="2764001"/>
                  <a:ext cx="270150" cy="273481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l-GR" altLang="el-GR" sz="1600" b="1" i="1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Μ</a:t>
                  </a:r>
                  <a:endParaRPr kumimoji="0" lang="el-GR" altLang="el-GR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/>
              <p:cNvSpPr txBox="1"/>
              <p:nvPr/>
            </p:nvSpPr>
            <p:spPr>
              <a:xfrm>
                <a:off x="7242277" y="4659307"/>
                <a:ext cx="1091646" cy="4783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𝒛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l-GR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𝝀</m:t>
                      </m:r>
                    </m:oMath>
                  </m:oMathPara>
                </a14:m>
                <a:endParaRPr lang="el-GR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9" name="TextBox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2277" y="4659307"/>
                <a:ext cx="1091646" cy="478336"/>
              </a:xfrm>
              <a:prstGeom prst="rect">
                <a:avLst/>
              </a:prstGeom>
              <a:blipFill>
                <a:blip r:embed="rId5"/>
                <a:stretch>
                  <a:fillRect r="-1117" b="-759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3" name="Ομάδα 152"/>
          <p:cNvGrpSpPr/>
          <p:nvPr/>
        </p:nvGrpSpPr>
        <p:grpSpPr>
          <a:xfrm>
            <a:off x="4779846" y="5267557"/>
            <a:ext cx="3680586" cy="1519716"/>
            <a:chOff x="4779846" y="5267557"/>
            <a:chExt cx="3680586" cy="1519716"/>
          </a:xfrm>
        </p:grpSpPr>
        <p:cxnSp>
          <p:nvCxnSpPr>
            <p:cNvPr id="141" name="Ευθεία γραμμή σύνδεσης 140"/>
            <p:cNvCxnSpPr/>
            <p:nvPr/>
          </p:nvCxnSpPr>
          <p:spPr>
            <a:xfrm>
              <a:off x="4779846" y="5267557"/>
              <a:ext cx="36805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Ευθεία γραμμή σύνδεσης 141"/>
            <p:cNvCxnSpPr/>
            <p:nvPr/>
          </p:nvCxnSpPr>
          <p:spPr>
            <a:xfrm rot="5400000">
              <a:off x="4032024" y="6031273"/>
              <a:ext cx="1512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/>
              <p:cNvSpPr txBox="1"/>
              <p:nvPr/>
            </p:nvSpPr>
            <p:spPr>
              <a:xfrm>
                <a:off x="4865949" y="5445723"/>
                <a:ext cx="1806585" cy="526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l-GR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𝝉</m:t>
                      </m:r>
                      <m:r>
                        <a:rPr lang="en-US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𝒛𝒀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𝒅𝒙</m:t>
                          </m:r>
                        </m:num>
                        <m:den>
                          <m:r>
                            <a:rPr lang="el-GR" b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𝚫</m:t>
                          </m:r>
                          <m:r>
                            <a:rPr lang="en-US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b="1" i="1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l-GR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l-GR" b="1" i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3" name="TextBox 1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949" y="5445723"/>
                <a:ext cx="1806585" cy="526106"/>
              </a:xfrm>
              <a:prstGeom prst="rect">
                <a:avLst/>
              </a:prstGeom>
              <a:blipFill>
                <a:blip r:embed="rId6"/>
                <a:stretch>
                  <a:fillRect b="-804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/>
              <p:cNvSpPr txBox="1"/>
              <p:nvPr/>
            </p:nvSpPr>
            <p:spPr>
              <a:xfrm>
                <a:off x="6657269" y="5301208"/>
                <a:ext cx="1747273" cy="6619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b="1" i="1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𝒀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num>
                            <m:den>
                              <m:r>
                                <a:rPr lang="en-US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  <m: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l-GR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𝝀</m:t>
                          </m:r>
                        </m:num>
                        <m:den>
                          <m:r>
                            <a:rPr lang="el-GR" b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𝚫</m:t>
                          </m:r>
                          <m:r>
                            <a:rPr lang="en-US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b="1" i="1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l-GR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l-G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l-GR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4" name="TextBox 1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7269" y="5301208"/>
                <a:ext cx="1747273" cy="661912"/>
              </a:xfrm>
              <a:prstGeom prst="rect">
                <a:avLst/>
              </a:prstGeom>
              <a:blipFill>
                <a:blip r:embed="rId7"/>
                <a:stretch>
                  <a:fillRect b="-648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Ορθογώνιο 144"/>
              <p:cNvSpPr/>
              <p:nvPr/>
            </p:nvSpPr>
            <p:spPr>
              <a:xfrm>
                <a:off x="4847047" y="6237312"/>
                <a:ext cx="1963936" cy="6191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l-GR" b="1" i="1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𝝉</m:t>
                      </m:r>
                      <m:r>
                        <a:rPr lang="en-US" b="1" i="1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𝒀</m:t>
                          </m:r>
                          <m:r>
                            <m:rPr>
                              <m:nor/>
                            </m:rPr>
                            <a:rPr lang="el-GR" dirty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m:t> 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b="0" i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l-GR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𝝀</m:t>
                          </m:r>
                        </m:num>
                        <m:den>
                          <m:r>
                            <a:rPr lang="el-GR" b="1" i="0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𝚫</m:t>
                          </m:r>
                          <m: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sSup>
                        <m:sSupPr>
                          <m:ctrlP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𝒅𝑨</m:t>
                      </m:r>
                    </m:oMath>
                  </m:oMathPara>
                </a14:m>
                <a:endParaRPr lang="el-GR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5" name="Ορθογώνιο 1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047" y="6237312"/>
                <a:ext cx="1963936" cy="61914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6" name="Ομάδα 155"/>
          <p:cNvGrpSpPr/>
          <p:nvPr/>
        </p:nvGrpSpPr>
        <p:grpSpPr>
          <a:xfrm>
            <a:off x="107503" y="2314882"/>
            <a:ext cx="4856402" cy="2770302"/>
            <a:chOff x="107503" y="2314882"/>
            <a:chExt cx="4856402" cy="2770302"/>
          </a:xfrm>
        </p:grpSpPr>
        <p:grpSp>
          <p:nvGrpSpPr>
            <p:cNvPr id="154" name="Ομάδα 153"/>
            <p:cNvGrpSpPr/>
            <p:nvPr/>
          </p:nvGrpSpPr>
          <p:grpSpPr>
            <a:xfrm>
              <a:off x="107503" y="2314882"/>
              <a:ext cx="4453697" cy="2770302"/>
              <a:chOff x="107503" y="2314882"/>
              <a:chExt cx="4453697" cy="2770302"/>
            </a:xfrm>
          </p:grpSpPr>
          <p:grpSp>
            <p:nvGrpSpPr>
              <p:cNvPr id="149" name="Ομάδα 148"/>
              <p:cNvGrpSpPr/>
              <p:nvPr/>
            </p:nvGrpSpPr>
            <p:grpSpPr>
              <a:xfrm>
                <a:off x="107503" y="4438853"/>
                <a:ext cx="4453697" cy="646331"/>
                <a:chOff x="107503" y="4438853"/>
                <a:chExt cx="4453697" cy="646331"/>
              </a:xfrm>
            </p:grpSpPr>
            <p:sp>
              <p:nvSpPr>
                <p:cNvPr id="128" name="TextBox 127"/>
                <p:cNvSpPr txBox="1"/>
                <p:nvPr/>
              </p:nvSpPr>
              <p:spPr>
                <a:xfrm>
                  <a:off x="107503" y="4438853"/>
                  <a:ext cx="331236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Στοιχειώδη ροπή δύναμης </a:t>
                  </a:r>
                  <a:r>
                    <a:rPr lang="en-US" b="1" i="1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dF</a:t>
                  </a:r>
                  <a:r>
                    <a:rPr lang="en-US" b="1" baseline="-250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l-GR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ως προς σημείο </a:t>
                  </a:r>
                  <a:r>
                    <a:rPr lang="el-GR" b="1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Ο</a:t>
                  </a:r>
                  <a:r>
                    <a:rPr lang="en-US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  <a:endParaRPr lang="el-GR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9" name="TextBox 128"/>
                    <p:cNvSpPr txBox="1"/>
                    <p:nvPr/>
                  </p:nvSpPr>
                  <p:spPr>
                    <a:xfrm>
                      <a:off x="3342981" y="4664169"/>
                      <a:ext cx="1218219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1" smtClean="0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𝒅</m:t>
                            </m:r>
                            <m:r>
                              <a:rPr lang="el-GR" b="1" i="1" smtClean="0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𝝉</m:t>
                            </m:r>
                            <m:r>
                              <a:rPr lang="en-US" b="1" i="1" smtClean="0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 smtClean="0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smtClean="0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𝒅</m:t>
                            </m:r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sub>
                            </m:sSub>
                          </m:oMath>
                        </m:oMathPara>
                      </a14:m>
                      <a:endParaRPr lang="el-GR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29" name="TextBox 12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342981" y="4664169"/>
                      <a:ext cx="1218219" cy="276999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l="-4000" r="-1500" b="-217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35" name="Ευθεία γραμμή σύνδεσης 134"/>
              <p:cNvCxnSpPr/>
              <p:nvPr/>
            </p:nvCxnSpPr>
            <p:spPr>
              <a:xfrm>
                <a:off x="1758335" y="2314882"/>
                <a:ext cx="149369" cy="4002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6" name="Text Box 14"/>
              <p:cNvSpPr txBox="1">
                <a:spLocks noChangeArrowheads="1"/>
              </p:cNvSpPr>
              <p:nvPr/>
            </p:nvSpPr>
            <p:spPr bwMode="auto">
              <a:xfrm>
                <a:off x="1547664" y="2399021"/>
                <a:ext cx="399275" cy="3057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l-GR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endParaRPr kumimoji="0" lang="en-US" altLang="el-GR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55" name="Text Box 14"/>
            <p:cNvSpPr txBox="1">
              <a:spLocks noChangeArrowheads="1"/>
            </p:cNvSpPr>
            <p:nvPr/>
          </p:nvSpPr>
          <p:spPr bwMode="auto">
            <a:xfrm>
              <a:off x="4564630" y="2324335"/>
              <a:ext cx="399275" cy="30570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l-GR" b="1" i="1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endParaRPr kumimoji="0" lang="en-US" altLang="el-GR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Ομάδα 1"/>
          <p:cNvGrpSpPr/>
          <p:nvPr/>
        </p:nvGrpSpPr>
        <p:grpSpPr>
          <a:xfrm>
            <a:off x="3667123" y="908720"/>
            <a:ext cx="4649293" cy="3033160"/>
            <a:chOff x="3667123" y="908720"/>
            <a:chExt cx="4649293" cy="3033160"/>
          </a:xfrm>
        </p:grpSpPr>
        <p:grpSp>
          <p:nvGrpSpPr>
            <p:cNvPr id="148" name="Ομάδα 147"/>
            <p:cNvGrpSpPr/>
            <p:nvPr/>
          </p:nvGrpSpPr>
          <p:grpSpPr>
            <a:xfrm>
              <a:off x="3667123" y="908720"/>
              <a:ext cx="4649293" cy="3033160"/>
              <a:chOff x="3667123" y="908720"/>
              <a:chExt cx="4649293" cy="3033160"/>
            </a:xfrm>
          </p:grpSpPr>
          <p:sp>
            <p:nvSpPr>
              <p:cNvPr id="118" name="Line 45"/>
              <p:cNvSpPr>
                <a:spLocks noChangeShapeType="1"/>
              </p:cNvSpPr>
              <p:nvPr/>
            </p:nvSpPr>
            <p:spPr bwMode="auto">
              <a:xfrm flipH="1" flipV="1">
                <a:off x="7956064" y="2864254"/>
                <a:ext cx="0" cy="612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stealth" w="med" len="lg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119" name="Text Box 17"/>
              <p:cNvSpPr txBox="1">
                <a:spLocks noChangeArrowheads="1"/>
              </p:cNvSpPr>
              <p:nvPr/>
            </p:nvSpPr>
            <p:spPr bwMode="auto">
              <a:xfrm>
                <a:off x="8042008" y="3041075"/>
                <a:ext cx="274408" cy="27054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l-GR" b="1" i="1" u="none" strike="noStrike" cap="none" normalizeH="0" baseline="0" dirty="0" smtClean="0">
                    <a:ln>
                      <a:noFill/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kumimoji="0" lang="el-GR" altLang="el-GR" b="1" i="1" u="none" strike="noStrike" cap="none" normalizeH="0" baseline="0" dirty="0" smtClean="0">
                    <a:ln>
                      <a:noFill/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endParaRPr kumimoji="0" lang="el-GR" altLang="el-GR" sz="3200" b="0" i="0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47" name="Ομάδα 146"/>
              <p:cNvGrpSpPr/>
              <p:nvPr/>
            </p:nvGrpSpPr>
            <p:grpSpPr>
              <a:xfrm>
                <a:off x="3667123" y="908720"/>
                <a:ext cx="4374886" cy="3033160"/>
                <a:chOff x="3667123" y="908720"/>
                <a:chExt cx="4374886" cy="3033160"/>
              </a:xfrm>
            </p:grpSpPr>
            <p:grpSp>
              <p:nvGrpSpPr>
                <p:cNvPr id="69" name="Ομάδα 68"/>
                <p:cNvGrpSpPr/>
                <p:nvPr/>
              </p:nvGrpSpPr>
              <p:grpSpPr>
                <a:xfrm>
                  <a:off x="3667123" y="1241856"/>
                  <a:ext cx="4374886" cy="2700024"/>
                  <a:chOff x="351264" y="2025120"/>
                  <a:chExt cx="4374886" cy="2700024"/>
                </a:xfrm>
              </p:grpSpPr>
              <p:sp>
                <p:nvSpPr>
                  <p:cNvPr id="53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97585" y="2610421"/>
                    <a:ext cx="399275" cy="30570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el-GR" b="1" i="1" u="none" strike="noStrike" cap="none" normalizeH="0" baseline="0" dirty="0" err="1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dF</a:t>
                    </a:r>
                    <a:r>
                      <a:rPr kumimoji="0" lang="en-US" altLang="el-GR" b="1" i="1" u="none" strike="noStrike" cap="none" normalizeH="0" baseline="-25000" dirty="0" err="1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x</a:t>
                    </a:r>
                    <a:endParaRPr kumimoji="0" lang="en-US" altLang="el-GR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66" name="Ομάδα 65"/>
                  <p:cNvGrpSpPr/>
                  <p:nvPr/>
                </p:nvGrpSpPr>
                <p:grpSpPr>
                  <a:xfrm>
                    <a:off x="351264" y="2025120"/>
                    <a:ext cx="4374886" cy="2700024"/>
                    <a:chOff x="351264" y="2025120"/>
                    <a:chExt cx="4374886" cy="2700024"/>
                  </a:xfrm>
                </p:grpSpPr>
                <p:grpSp>
                  <p:nvGrpSpPr>
                    <p:cNvPr id="3" name="Ομάδα 2"/>
                    <p:cNvGrpSpPr/>
                    <p:nvPr/>
                  </p:nvGrpSpPr>
                  <p:grpSpPr>
                    <a:xfrm>
                      <a:off x="351264" y="2025120"/>
                      <a:ext cx="4374886" cy="2484000"/>
                      <a:chOff x="4743752" y="3922058"/>
                      <a:chExt cx="4374886" cy="2484000"/>
                    </a:xfrm>
                  </p:grpSpPr>
                  <p:cxnSp>
                    <p:nvCxnSpPr>
                      <p:cNvPr id="5" name="Ευθεία γραμμή σύνδεσης 4"/>
                      <p:cNvCxnSpPr/>
                      <p:nvPr/>
                    </p:nvCxnSpPr>
                    <p:spPr>
                      <a:xfrm>
                        <a:off x="5666047" y="4255561"/>
                        <a:ext cx="515259" cy="1907527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" name="Ευθεία γραμμή σύνδεσης 5"/>
                      <p:cNvCxnSpPr/>
                      <p:nvPr/>
                    </p:nvCxnSpPr>
                    <p:spPr>
                      <a:xfrm>
                        <a:off x="5967860" y="3922058"/>
                        <a:ext cx="0" cy="2484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" name="Line 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61142" y="4293096"/>
                        <a:ext cx="900000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9933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8" name="Line 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43752" y="6146832"/>
                        <a:ext cx="1440000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9933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9" name="Line 6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3849804" y="5219716"/>
                        <a:ext cx="1836000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9933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10" name="Ορθογώνιο 9"/>
                      <p:cNvSpPr/>
                      <p:nvPr/>
                    </p:nvSpPr>
                    <p:spPr>
                      <a:xfrm>
                        <a:off x="4754349" y="4805772"/>
                        <a:ext cx="1044000" cy="128196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50000"/>
                        </a:schemeClr>
                      </a:solidFill>
                      <a:ln>
                        <a:solidFill>
                          <a:schemeClr val="accent2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l-GR"/>
                      </a:p>
                    </p:txBody>
                  </p:sp>
                  <p:cxnSp>
                    <p:nvCxnSpPr>
                      <p:cNvPr id="17" name="Ευθεία γραμμή σύνδεσης 16"/>
                      <p:cNvCxnSpPr/>
                      <p:nvPr/>
                    </p:nvCxnSpPr>
                    <p:spPr>
                      <a:xfrm>
                        <a:off x="4771172" y="5328916"/>
                        <a:ext cx="1224000" cy="0"/>
                      </a:xfrm>
                      <a:prstGeom prst="line">
                        <a:avLst/>
                      </a:prstGeom>
                      <a:ln w="571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6" name="Line 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959151" y="4627717"/>
                        <a:ext cx="2909021" cy="698221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32" name="Line 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6162129" y="5482170"/>
                        <a:ext cx="2956509" cy="648776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9933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37" name="Line 50"/>
                      <p:cNvSpPr>
                        <a:spLocks noChangeShapeType="1"/>
                      </p:cNvSpPr>
                      <p:nvPr/>
                    </p:nvSpPr>
                    <p:spPr bwMode="auto">
                      <a:xfrm rot="16200000" flipV="1">
                        <a:off x="5524399" y="4590397"/>
                        <a:ext cx="0" cy="57600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round/>
                        <a:headEnd/>
                        <a:tailEnd type="stealth" w="med" len="lg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l-GR"/>
                      </a:p>
                    </p:txBody>
                  </p:sp>
                </p:grpSp>
                <p:sp>
                  <p:nvSpPr>
                    <p:cNvPr id="57" name="Line 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8144" y="4422588"/>
                      <a:ext cx="1260000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 type="stealth" w="med" len="lg"/>
                      <a:tailEnd type="stealth" w="med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l-GR"/>
                    </a:p>
                  </p:txBody>
                </p:sp>
                <p:sp>
                  <p:nvSpPr>
                    <p:cNvPr id="58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2754" y="4372390"/>
                      <a:ext cx="414140" cy="35275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0" tIns="0" rIns="0" bIns="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</a:t>
                      </a:r>
                      <a:r>
                        <a:rPr kumimoji="0" lang="en-US" altLang="el-GR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l-GR" altLang="el-GR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59" name="Line 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60197" y="4255924"/>
                      <a:ext cx="2880000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 type="stealth" w="med" len="lg"/>
                      <a:tailEnd type="stealth" w="med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l-GR"/>
                    </a:p>
                  </p:txBody>
                </p:sp>
                <p:sp>
                  <p:nvSpPr>
                    <p:cNvPr id="60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235657" y="4149080"/>
                      <a:ext cx="324740" cy="35275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0" tIns="0" rIns="0" bIns="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l-GR" altLang="el-GR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1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731601" y="3977514"/>
                      <a:ext cx="324740" cy="3527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/>
                  </p:spPr>
                  <p:txBody>
                    <a:bodyPr vert="horz" wrap="square" lIns="0" tIns="0" rIns="0" bIns="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kumimoji="0" lang="el-GR" altLang="el-GR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φ</a:t>
                      </a:r>
                      <a:endParaRPr kumimoji="0" lang="el-GR" altLang="el-GR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</p:grpSp>
            <p:sp>
              <p:nvSpPr>
                <p:cNvPr id="115" name="Line 5"/>
                <p:cNvSpPr>
                  <a:spLocks noChangeShapeType="1"/>
                </p:cNvSpPr>
                <p:nvPr/>
              </p:nvSpPr>
              <p:spPr bwMode="auto">
                <a:xfrm flipV="1">
                  <a:off x="4589418" y="908720"/>
                  <a:ext cx="2934910" cy="695371"/>
                </a:xfrm>
                <a:prstGeom prst="line">
                  <a:avLst/>
                </a:prstGeom>
                <a:noFill/>
                <a:ln w="38100">
                  <a:solidFill>
                    <a:srgbClr val="99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116" name="Line 5"/>
                <p:cNvSpPr>
                  <a:spLocks noChangeShapeType="1"/>
                </p:cNvSpPr>
                <p:nvPr/>
              </p:nvSpPr>
              <p:spPr bwMode="auto">
                <a:xfrm flipV="1">
                  <a:off x="4733434" y="1459231"/>
                  <a:ext cx="2909586" cy="666841"/>
                </a:xfrm>
                <a:prstGeom prst="line">
                  <a:avLst/>
                </a:prstGeom>
                <a:noFill/>
                <a:ln w="38100">
                  <a:solidFill>
                    <a:srgbClr val="99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117" name="Line 5"/>
                <p:cNvSpPr>
                  <a:spLocks noChangeShapeType="1"/>
                </p:cNvSpPr>
                <p:nvPr/>
              </p:nvSpPr>
              <p:spPr bwMode="auto">
                <a:xfrm flipV="1">
                  <a:off x="4734115" y="1574993"/>
                  <a:ext cx="2981339" cy="677818"/>
                </a:xfrm>
                <a:prstGeom prst="line">
                  <a:avLst/>
                </a:prstGeom>
                <a:noFill/>
                <a:ln w="38100">
                  <a:solidFill>
                    <a:srgbClr val="99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cxnSp>
              <p:nvCxnSpPr>
                <p:cNvPr id="121" name="Ευθεία γραμμή σύνδεσης 120"/>
                <p:cNvCxnSpPr/>
                <p:nvPr/>
              </p:nvCxnSpPr>
              <p:spPr>
                <a:xfrm>
                  <a:off x="7510718" y="924986"/>
                  <a:ext cx="515259" cy="1907527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8" name="Text Box 7"/>
            <p:cNvSpPr txBox="1">
              <a:spLocks noChangeArrowheads="1"/>
            </p:cNvSpPr>
            <p:nvPr/>
          </p:nvSpPr>
          <p:spPr bwMode="auto">
            <a:xfrm>
              <a:off x="4644008" y="2653022"/>
              <a:ext cx="270150" cy="27348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l-GR" sz="1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kumimoji="0" lang="el-GR" altLang="el-G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Ομάδα 11"/>
          <p:cNvGrpSpPr/>
          <p:nvPr/>
        </p:nvGrpSpPr>
        <p:grpSpPr>
          <a:xfrm>
            <a:off x="2694206" y="4509120"/>
            <a:ext cx="5711581" cy="1984385"/>
            <a:chOff x="2694206" y="4509120"/>
            <a:chExt cx="5711581" cy="1984385"/>
          </a:xfrm>
        </p:grpSpPr>
        <p:sp>
          <p:nvSpPr>
            <p:cNvPr id="11" name="Οβάλ 10"/>
            <p:cNvSpPr/>
            <p:nvPr/>
          </p:nvSpPr>
          <p:spPr>
            <a:xfrm>
              <a:off x="3342981" y="4509120"/>
              <a:ext cx="1218219" cy="57606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12" name="Οβάλ 111"/>
            <p:cNvSpPr/>
            <p:nvPr/>
          </p:nvSpPr>
          <p:spPr>
            <a:xfrm>
              <a:off x="2694206" y="5917441"/>
              <a:ext cx="1758547" cy="57606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13" name="Οβάλ 112"/>
            <p:cNvSpPr/>
            <p:nvPr/>
          </p:nvSpPr>
          <p:spPr>
            <a:xfrm>
              <a:off x="7187568" y="4623651"/>
              <a:ext cx="1218219" cy="57606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29742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/>
      <p:bldP spid="143" grpId="0"/>
      <p:bldP spid="144" grpId="0"/>
      <p:bldP spid="1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08000" cy="576000"/>
          </a:xfrm>
        </p:spPr>
        <p:txBody>
          <a:bodyPr>
            <a:noAutofit/>
          </a:bodyPr>
          <a:lstStyle/>
          <a:p>
            <a:r>
              <a:rPr lang="el-GR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Παραμόρφωση Κάμψης</a:t>
            </a:r>
            <a:endParaRPr lang="el-GR" sz="3600" dirty="0"/>
          </a:p>
        </p:txBody>
      </p:sp>
      <p:grpSp>
        <p:nvGrpSpPr>
          <p:cNvPr id="106" name="Ομάδα 105"/>
          <p:cNvGrpSpPr/>
          <p:nvPr/>
        </p:nvGrpSpPr>
        <p:grpSpPr>
          <a:xfrm>
            <a:off x="107504" y="4869160"/>
            <a:ext cx="5379088" cy="951222"/>
            <a:chOff x="107504" y="4869160"/>
            <a:chExt cx="5379088" cy="951222"/>
          </a:xfrm>
        </p:grpSpPr>
        <p:sp>
          <p:nvSpPr>
            <p:cNvPr id="97" name="TextBox 96"/>
            <p:cNvSpPr txBox="1"/>
            <p:nvPr/>
          </p:nvSpPr>
          <p:spPr>
            <a:xfrm>
              <a:off x="107504" y="4931643"/>
              <a:ext cx="35596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Συνολική ροπή όλων των δυνάμεων </a:t>
              </a:r>
              <a:r>
                <a:rPr lang="en-US" b="1" i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dF</a:t>
              </a:r>
              <a:r>
                <a:rPr lang="en-US" b="1" baseline="-25000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l-GR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ως προς σημείο Ο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l-GR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Ορθογώνιο 97"/>
                <p:cNvSpPr/>
                <p:nvPr/>
              </p:nvSpPr>
              <p:spPr>
                <a:xfrm>
                  <a:off x="3419872" y="4869160"/>
                  <a:ext cx="2066720" cy="951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1" i="1" smtClean="0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𝝉</m:t>
                        </m:r>
                        <m:r>
                          <a:rPr lang="en-US" b="1" i="1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1" i="1" smtClean="0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𝒀</m:t>
                            </m:r>
                            <m:r>
                              <m:rPr>
                                <m:nor/>
                              </m:rPr>
                              <a:rPr lang="el-GR" dirty="0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</a:rPr>
                              <m:t> 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  <m:r>
                          <a:rPr lang="en-US" b="0" i="0" smtClean="0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𝒅</m:t>
                            </m:r>
                            <m:r>
                              <a:rPr lang="el-GR" b="1" i="1" smtClean="0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𝝀</m:t>
                            </m:r>
                          </m:num>
                          <m:den>
                            <m:r>
                              <a:rPr lang="el-GR" b="1" i="0" smtClean="0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𝚫</m:t>
                            </m:r>
                            <m:r>
                              <a:rPr lang="en-US" b="1" i="1" smtClean="0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  <m:nary>
                          <m:naryPr>
                            <m:limLoc m:val="undOvr"/>
                            <m:ctrlPr>
                              <a:rPr lang="en-US" b="1" i="1" smtClean="0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1" i="1" smtClean="0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b="1" i="1" smtClean="0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</m:e>
                              <m:sup>
                                <m:r>
                                  <a:rPr lang="en-US" b="1" i="1" smtClean="0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 smtClean="0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𝒅𝑨</m:t>
                            </m:r>
                          </m:e>
                        </m:nary>
                      </m:oMath>
                    </m:oMathPara>
                  </a14:m>
                  <a:endParaRPr lang="el-GR" b="1" dirty="0"/>
                </a:p>
              </p:txBody>
            </p:sp>
          </mc:Choice>
          <mc:Fallback xmlns="">
            <p:sp>
              <p:nvSpPr>
                <p:cNvPr id="98" name="Ορθογώνιο 9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9872" y="4869160"/>
                  <a:ext cx="2066720" cy="951222"/>
                </a:xfrm>
                <a:prstGeom prst="rect">
                  <a:avLst/>
                </a:prstGeom>
                <a:blipFill>
                  <a:blip r:embed="rId2"/>
                  <a:stretch>
                    <a:fillRect b="-128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7" name="Ομάδα 106"/>
          <p:cNvGrpSpPr/>
          <p:nvPr/>
        </p:nvGrpSpPr>
        <p:grpSpPr>
          <a:xfrm>
            <a:off x="533318" y="5877272"/>
            <a:ext cx="4758762" cy="949875"/>
            <a:chOff x="251520" y="5805264"/>
            <a:chExt cx="4758762" cy="9498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Ορθογώνιο 99"/>
                <p:cNvSpPr/>
                <p:nvPr/>
              </p:nvSpPr>
              <p:spPr>
                <a:xfrm>
                  <a:off x="3460692" y="5805264"/>
                  <a:ext cx="1549590" cy="949875"/>
                </a:xfrm>
                <a:prstGeom prst="rect">
                  <a:avLst/>
                </a:prstGeom>
                <a:ln w="28575">
                  <a:solidFill>
                    <a:srgbClr val="FF0000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limLoc m:val="undOvr"/>
                            <m:ctrlPr>
                              <a:rPr lang="en-US" b="1" i="1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1" i="1" smtClean="0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𝒅</m:t>
                            </m:r>
                            <m:r>
                              <a:rPr lang="en-US" b="1" i="1" smtClean="0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nary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00" name="Ορθογώνιο 9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0692" y="5805264"/>
                  <a:ext cx="1549590" cy="9498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28575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1" name="TextBox 100"/>
            <p:cNvSpPr txBox="1"/>
            <p:nvPr/>
          </p:nvSpPr>
          <p:spPr>
            <a:xfrm>
              <a:off x="251520" y="6084004"/>
              <a:ext cx="3168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Επιφανειακή ροπή αδράνειας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l-GR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2" name="Δεξί άγκιστρο 101"/>
          <p:cNvSpPr/>
          <p:nvPr/>
        </p:nvSpPr>
        <p:spPr>
          <a:xfrm>
            <a:off x="5465753" y="5085184"/>
            <a:ext cx="258375" cy="1512168"/>
          </a:xfrm>
          <a:prstGeom prst="rightBrace">
            <a:avLst>
              <a:gd name="adj1" fmla="val 28557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Ορθογώνιο 102"/>
              <p:cNvSpPr/>
              <p:nvPr/>
            </p:nvSpPr>
            <p:spPr>
              <a:xfrm>
                <a:off x="5836491" y="5474152"/>
                <a:ext cx="1487843" cy="6191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𝝉</m:t>
                      </m:r>
                      <m:r>
                        <a:rPr lang="en-US" b="1" i="1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𝒀</m:t>
                          </m:r>
                          <m:r>
                            <m:rPr>
                              <m:nor/>
                            </m:rPr>
                            <a:rPr lang="el-GR" dirty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m:t> 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b="0" i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l-GR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𝝀</m:t>
                          </m:r>
                        </m:num>
                        <m:den>
                          <m:r>
                            <a:rPr lang="el-GR" b="1" i="0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𝚫</m:t>
                          </m:r>
                          <m: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sSub>
                        <m:sSubPr>
                          <m:ctrlP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</m:oMath>
                  </m:oMathPara>
                </a14:m>
                <a:endParaRPr lang="el-GR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3" name="Ορθογώνιο 1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491" y="5474152"/>
                <a:ext cx="1487843" cy="6191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Ομάδα 2"/>
          <p:cNvGrpSpPr/>
          <p:nvPr/>
        </p:nvGrpSpPr>
        <p:grpSpPr>
          <a:xfrm>
            <a:off x="3834528" y="249511"/>
            <a:ext cx="4697912" cy="3756331"/>
            <a:chOff x="3834528" y="249511"/>
            <a:chExt cx="4697912" cy="3756331"/>
          </a:xfrm>
        </p:grpSpPr>
        <p:grpSp>
          <p:nvGrpSpPr>
            <p:cNvPr id="2" name="Ομάδα 1"/>
            <p:cNvGrpSpPr/>
            <p:nvPr/>
          </p:nvGrpSpPr>
          <p:grpSpPr>
            <a:xfrm>
              <a:off x="3834528" y="249511"/>
              <a:ext cx="4697912" cy="3756331"/>
              <a:chOff x="3834528" y="249511"/>
              <a:chExt cx="4697912" cy="3756331"/>
            </a:xfrm>
          </p:grpSpPr>
          <p:grpSp>
            <p:nvGrpSpPr>
              <p:cNvPr id="108" name="Ομάδα 107"/>
              <p:cNvGrpSpPr/>
              <p:nvPr/>
            </p:nvGrpSpPr>
            <p:grpSpPr>
              <a:xfrm>
                <a:off x="3834528" y="249511"/>
                <a:ext cx="4553896" cy="3756331"/>
                <a:chOff x="4338584" y="3049759"/>
                <a:chExt cx="4553896" cy="3756331"/>
              </a:xfrm>
            </p:grpSpPr>
            <p:grpSp>
              <p:nvGrpSpPr>
                <p:cNvPr id="109" name="Ομάδα 108"/>
                <p:cNvGrpSpPr/>
                <p:nvPr/>
              </p:nvGrpSpPr>
              <p:grpSpPr>
                <a:xfrm>
                  <a:off x="4355976" y="3049759"/>
                  <a:ext cx="4536504" cy="3619332"/>
                  <a:chOff x="4355976" y="3049759"/>
                  <a:chExt cx="4536504" cy="3619332"/>
                </a:xfrm>
              </p:grpSpPr>
              <p:grpSp>
                <p:nvGrpSpPr>
                  <p:cNvPr id="114" name="Ομάδα 113"/>
                  <p:cNvGrpSpPr/>
                  <p:nvPr/>
                </p:nvGrpSpPr>
                <p:grpSpPr>
                  <a:xfrm>
                    <a:off x="4355976" y="3552785"/>
                    <a:ext cx="4529217" cy="3116306"/>
                    <a:chOff x="4716016" y="3336758"/>
                    <a:chExt cx="4529217" cy="3116306"/>
                  </a:xfrm>
                </p:grpSpPr>
                <p:cxnSp>
                  <p:nvCxnSpPr>
                    <p:cNvPr id="118" name="Ευθεία γραμμή σύνδεσης 117"/>
                    <p:cNvCxnSpPr/>
                    <p:nvPr/>
                  </p:nvCxnSpPr>
                  <p:spPr>
                    <a:xfrm>
                      <a:off x="5598584" y="4283020"/>
                      <a:ext cx="706470" cy="1880068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9" name="Ευθεία γραμμή σύνδεσης 118"/>
                    <p:cNvCxnSpPr/>
                    <p:nvPr/>
                  </p:nvCxnSpPr>
                  <p:spPr>
                    <a:xfrm>
                      <a:off x="5967860" y="4005064"/>
                      <a:ext cx="0" cy="244800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20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743724" y="4293096"/>
                      <a:ext cx="864000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21" name="Line 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743752" y="6146832"/>
                      <a:ext cx="1548000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22" name="Line 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3849804" y="5219716"/>
                      <a:ext cx="1836000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23" name="Ορθογώνιο 122"/>
                    <p:cNvSpPr/>
                    <p:nvPr/>
                  </p:nvSpPr>
                  <p:spPr>
                    <a:xfrm>
                      <a:off x="4754349" y="4805772"/>
                      <a:ext cx="1044000" cy="128196"/>
                    </a:xfrm>
                    <a:prstGeom prst="rect">
                      <a:avLst/>
                    </a:prstGeom>
                    <a:solidFill>
                      <a:schemeClr val="accent2">
                        <a:lumMod val="50000"/>
                      </a:schemeClr>
                    </a:solidFill>
                    <a:ln>
                      <a:solidFill>
                        <a:schemeClr val="accent2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l-GR"/>
                    </a:p>
                  </p:txBody>
                </p:sp>
                <p:sp>
                  <p:nvSpPr>
                    <p:cNvPr id="124" name="Ορθογώνιο 123"/>
                    <p:cNvSpPr/>
                    <p:nvPr/>
                  </p:nvSpPr>
                  <p:spPr>
                    <a:xfrm>
                      <a:off x="4786277" y="5613680"/>
                      <a:ext cx="1296000" cy="128196"/>
                    </a:xfrm>
                    <a:prstGeom prst="rect">
                      <a:avLst/>
                    </a:prstGeom>
                    <a:solidFill>
                      <a:schemeClr val="accent2">
                        <a:lumMod val="50000"/>
                      </a:schemeClr>
                    </a:solidFill>
                    <a:ln>
                      <a:solidFill>
                        <a:schemeClr val="accent2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l-GR"/>
                    </a:p>
                  </p:txBody>
                </p:sp>
                <p:sp>
                  <p:nvSpPr>
                    <p:cNvPr id="125" name="Ορθογώνιο 124"/>
                    <p:cNvSpPr/>
                    <p:nvPr/>
                  </p:nvSpPr>
                  <p:spPr>
                    <a:xfrm>
                      <a:off x="4776681" y="5074560"/>
                      <a:ext cx="1116000" cy="128196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accent2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l-GR"/>
                    </a:p>
                  </p:txBody>
                </p:sp>
                <p:sp>
                  <p:nvSpPr>
                    <p:cNvPr id="126" name="Ορθογώνιο 125"/>
                    <p:cNvSpPr/>
                    <p:nvPr/>
                  </p:nvSpPr>
                  <p:spPr>
                    <a:xfrm>
                      <a:off x="4777041" y="5344120"/>
                      <a:ext cx="1224000" cy="144000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accent2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l-GR"/>
                    </a:p>
                  </p:txBody>
                </p:sp>
                <p:sp>
                  <p:nvSpPr>
                    <p:cNvPr id="127" name="Ορθογώνιο 126"/>
                    <p:cNvSpPr/>
                    <p:nvPr/>
                  </p:nvSpPr>
                  <p:spPr>
                    <a:xfrm>
                      <a:off x="4762833" y="5885120"/>
                      <a:ext cx="1440000" cy="128196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accent2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l-GR"/>
                    </a:p>
                  </p:txBody>
                </p:sp>
                <p:sp>
                  <p:nvSpPr>
                    <p:cNvPr id="128" name="Ορθογώνιο 127"/>
                    <p:cNvSpPr/>
                    <p:nvPr/>
                  </p:nvSpPr>
                  <p:spPr>
                    <a:xfrm>
                      <a:off x="4784397" y="4677576"/>
                      <a:ext cx="972000" cy="128196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accent2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l-GR"/>
                    </a:p>
                  </p:txBody>
                </p:sp>
                <p:sp>
                  <p:nvSpPr>
                    <p:cNvPr id="129" name="Ορθογώνιο 128"/>
                    <p:cNvSpPr/>
                    <p:nvPr/>
                  </p:nvSpPr>
                  <p:spPr>
                    <a:xfrm>
                      <a:off x="4772069" y="4427260"/>
                      <a:ext cx="900000" cy="128196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accent2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l-GR"/>
                    </a:p>
                  </p:txBody>
                </p:sp>
                <p:cxnSp>
                  <p:nvCxnSpPr>
                    <p:cNvPr id="130" name="Ευθεία γραμμή σύνδεσης 129"/>
                    <p:cNvCxnSpPr/>
                    <p:nvPr/>
                  </p:nvCxnSpPr>
                  <p:spPr>
                    <a:xfrm>
                      <a:off x="4771172" y="5328916"/>
                      <a:ext cx="1188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31" name="Line 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580112" y="3336758"/>
                      <a:ext cx="2952328" cy="95633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32" name="Line 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641197" y="3480715"/>
                      <a:ext cx="2952328" cy="95633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33" name="Line 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717575" y="3588001"/>
                      <a:ext cx="2952328" cy="95633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34" name="Line 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751041" y="3729071"/>
                      <a:ext cx="2952328" cy="95633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35" name="Line 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774869" y="3852897"/>
                      <a:ext cx="2952328" cy="95633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36" name="Line 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868670" y="3979640"/>
                      <a:ext cx="2952328" cy="95633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37" name="Line 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903441" y="4122882"/>
                      <a:ext cx="2952328" cy="95633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38" name="Line 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929874" y="4256738"/>
                      <a:ext cx="2952328" cy="95633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39" name="Line 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6004245" y="4380899"/>
                      <a:ext cx="2952328" cy="956338"/>
                    </a:xfrm>
                    <a:prstGeom prst="line">
                      <a:avLst/>
                    </a:prstGeom>
                    <a:noFill/>
                    <a:ln w="571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40" name="Line 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6055864" y="4533181"/>
                      <a:ext cx="2952328" cy="95633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41" name="Line 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6107483" y="4675333"/>
                      <a:ext cx="2952328" cy="95633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42" name="Line 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6130383" y="4803227"/>
                      <a:ext cx="2991422" cy="971592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43" name="Line 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6191672" y="4927053"/>
                      <a:ext cx="2960616" cy="981217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44" name="Line 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6260768" y="5061201"/>
                      <a:ext cx="2949039" cy="963062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45" name="Line 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6281720" y="5165048"/>
                      <a:ext cx="2963513" cy="993141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46" name="Line 50"/>
                    <p:cNvSpPr>
                      <a:spLocks noChangeShapeType="1"/>
                    </p:cNvSpPr>
                    <p:nvPr/>
                  </p:nvSpPr>
                  <p:spPr bwMode="auto">
                    <a:xfrm rot="16200000" flipV="1">
                      <a:off x="5166016" y="3900167"/>
                      <a:ext cx="0" cy="90000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  <a:round/>
                      <a:headEnd/>
                      <a:tailEnd type="stealth" w="med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47" name="Line 50"/>
                    <p:cNvSpPr>
                      <a:spLocks noChangeShapeType="1"/>
                    </p:cNvSpPr>
                    <p:nvPr/>
                  </p:nvSpPr>
                  <p:spPr bwMode="auto">
                    <a:xfrm rot="16200000" flipV="1">
                      <a:off x="5274032" y="4088567"/>
                      <a:ext cx="0" cy="82800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  <a:round/>
                      <a:headEnd/>
                      <a:tailEnd type="stealth" w="med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48" name="Line 50"/>
                    <p:cNvSpPr>
                      <a:spLocks noChangeShapeType="1"/>
                    </p:cNvSpPr>
                    <p:nvPr/>
                  </p:nvSpPr>
                  <p:spPr bwMode="auto">
                    <a:xfrm rot="16200000" flipV="1">
                      <a:off x="5400056" y="4292192"/>
                      <a:ext cx="0" cy="64800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  <a:round/>
                      <a:headEnd/>
                      <a:tailEnd type="stealth" w="med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49" name="Line 50"/>
                    <p:cNvSpPr>
                      <a:spLocks noChangeShapeType="1"/>
                    </p:cNvSpPr>
                    <p:nvPr/>
                  </p:nvSpPr>
                  <p:spPr bwMode="auto">
                    <a:xfrm rot="16200000" flipV="1">
                      <a:off x="5490072" y="4464381"/>
                      <a:ext cx="0" cy="54000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  <a:round/>
                      <a:headEnd/>
                      <a:tailEnd type="stealth" w="med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50" name="Line 50"/>
                    <p:cNvSpPr>
                      <a:spLocks noChangeShapeType="1"/>
                    </p:cNvSpPr>
                    <p:nvPr/>
                  </p:nvSpPr>
                  <p:spPr bwMode="auto">
                    <a:xfrm rot="16200000" flipV="1">
                      <a:off x="5580088" y="4653161"/>
                      <a:ext cx="0" cy="43200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  <a:round/>
                      <a:headEnd/>
                      <a:tailEnd type="stealth" w="med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51" name="Line 50"/>
                    <p:cNvSpPr>
                      <a:spLocks noChangeShapeType="1"/>
                    </p:cNvSpPr>
                    <p:nvPr/>
                  </p:nvSpPr>
                  <p:spPr bwMode="auto">
                    <a:xfrm rot="16200000" flipV="1">
                      <a:off x="5688104" y="4833177"/>
                      <a:ext cx="0" cy="36000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  <a:round/>
                      <a:headEnd/>
                      <a:tailEnd type="stealth" w="med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52" name="Line 50"/>
                    <p:cNvSpPr>
                      <a:spLocks noChangeShapeType="1"/>
                    </p:cNvSpPr>
                    <p:nvPr/>
                  </p:nvSpPr>
                  <p:spPr bwMode="auto">
                    <a:xfrm rot="16200000" flipV="1">
                      <a:off x="5796120" y="4994721"/>
                      <a:ext cx="0" cy="28800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  <a:round/>
                      <a:headEnd/>
                      <a:tailEnd type="stealth" w="med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53" name="Line 50"/>
                    <p:cNvSpPr>
                      <a:spLocks noChangeShapeType="1"/>
                    </p:cNvSpPr>
                    <p:nvPr/>
                  </p:nvSpPr>
                  <p:spPr bwMode="auto">
                    <a:xfrm rot="16200000" flipV="1">
                      <a:off x="5886136" y="5176145"/>
                      <a:ext cx="0" cy="18000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  <a:round/>
                      <a:headEnd/>
                      <a:tailEnd type="stealth" w="med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54" name="Line 50"/>
                    <p:cNvSpPr>
                      <a:spLocks noChangeShapeType="1"/>
                    </p:cNvSpPr>
                    <p:nvPr/>
                  </p:nvSpPr>
                  <p:spPr bwMode="auto">
                    <a:xfrm rot="5400000" flipH="1" flipV="1">
                      <a:off x="6610582" y="5752641"/>
                      <a:ext cx="0" cy="64800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  <a:round/>
                      <a:headEnd/>
                      <a:tailEnd type="stealth" w="med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55" name="Line 50"/>
                    <p:cNvSpPr>
                      <a:spLocks noChangeShapeType="1"/>
                    </p:cNvSpPr>
                    <p:nvPr/>
                  </p:nvSpPr>
                  <p:spPr bwMode="auto">
                    <a:xfrm rot="5400000" flipH="1" flipV="1">
                      <a:off x="6489279" y="5694308"/>
                      <a:ext cx="0" cy="54000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  <a:round/>
                      <a:headEnd/>
                      <a:tailEnd type="stealth" w="med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56" name="Line 50"/>
                    <p:cNvSpPr>
                      <a:spLocks noChangeShapeType="1"/>
                    </p:cNvSpPr>
                    <p:nvPr/>
                  </p:nvSpPr>
                  <p:spPr bwMode="auto">
                    <a:xfrm rot="5400000" flipH="1" flipV="1">
                      <a:off x="6405818" y="5607836"/>
                      <a:ext cx="0" cy="43200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  <a:round/>
                      <a:headEnd/>
                      <a:tailEnd type="stealth" w="med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57" name="Line 50"/>
                    <p:cNvSpPr>
                      <a:spLocks noChangeShapeType="1"/>
                    </p:cNvSpPr>
                    <p:nvPr/>
                  </p:nvSpPr>
                  <p:spPr bwMode="auto">
                    <a:xfrm rot="5400000" flipH="1" flipV="1">
                      <a:off x="6228168" y="5409907"/>
                      <a:ext cx="0" cy="28800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  <a:round/>
                      <a:headEnd/>
                      <a:tailEnd type="stealth" w="med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58" name="Line 50"/>
                    <p:cNvSpPr>
                      <a:spLocks noChangeShapeType="1"/>
                    </p:cNvSpPr>
                    <p:nvPr/>
                  </p:nvSpPr>
                  <p:spPr bwMode="auto">
                    <a:xfrm rot="5400000" flipH="1" flipV="1">
                      <a:off x="6112833" y="5322081"/>
                      <a:ext cx="0" cy="18000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  <a:round/>
                      <a:headEnd/>
                      <a:tailEnd type="stealth" w="med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l-GR"/>
                    </a:p>
                  </p:txBody>
                </p:sp>
                <p:cxnSp>
                  <p:nvCxnSpPr>
                    <p:cNvPr id="159" name="Ευθεία γραμμή σύνδεσης 158"/>
                    <p:cNvCxnSpPr/>
                    <p:nvPr/>
                  </p:nvCxnSpPr>
                  <p:spPr>
                    <a:xfrm flipV="1">
                      <a:off x="5850198" y="3907228"/>
                      <a:ext cx="2952328" cy="956338"/>
                    </a:xfrm>
                    <a:prstGeom prst="line">
                      <a:avLst/>
                    </a:prstGeom>
                    <a:ln w="107950">
                      <a:solidFill>
                        <a:schemeClr val="accent2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0" name="Ευθεία γραμμή σύνδεσης 159"/>
                    <p:cNvCxnSpPr/>
                    <p:nvPr/>
                  </p:nvCxnSpPr>
                  <p:spPr>
                    <a:xfrm flipV="1">
                      <a:off x="6094958" y="4734380"/>
                      <a:ext cx="2987753" cy="980404"/>
                    </a:xfrm>
                    <a:prstGeom prst="line">
                      <a:avLst/>
                    </a:prstGeom>
                    <a:ln w="107950">
                      <a:solidFill>
                        <a:schemeClr val="accent2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61" name="Line 50"/>
                    <p:cNvSpPr>
                      <a:spLocks noChangeShapeType="1"/>
                    </p:cNvSpPr>
                    <p:nvPr/>
                  </p:nvSpPr>
                  <p:spPr bwMode="auto">
                    <a:xfrm rot="5400000" flipH="1" flipV="1">
                      <a:off x="6291752" y="5518899"/>
                      <a:ext cx="0" cy="36000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  <a:round/>
                      <a:headEnd/>
                      <a:tailEnd type="stealth" w="med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115" name="Ευθεία γραμμή σύνδεσης 114"/>
                  <p:cNvCxnSpPr/>
                  <p:nvPr/>
                </p:nvCxnSpPr>
                <p:spPr>
                  <a:xfrm>
                    <a:off x="8186010" y="3518976"/>
                    <a:ext cx="706470" cy="1880068"/>
                  </a:xfrm>
                  <a:prstGeom prst="line">
                    <a:avLst/>
                  </a:prstGeom>
                  <a:ln w="38100">
                    <a:solidFill>
                      <a:srgbClr val="9966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6" name="Line 4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171967" y="3057924"/>
                    <a:ext cx="0" cy="504000"/>
                  </a:xfrm>
                  <a:prstGeom prst="line">
                    <a:avLst/>
                  </a:prstGeom>
                  <a:noFill/>
                  <a:ln w="57150">
                    <a:solidFill>
                      <a:srgbClr val="FF0000"/>
                    </a:solidFill>
                    <a:round/>
                    <a:headEnd/>
                    <a:tailEnd type="stealth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  <p:sp>
                <p:nvSpPr>
                  <p:cNvPr id="117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201079" y="3049759"/>
                    <a:ext cx="393700" cy="30723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el-GR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F/</a:t>
                    </a:r>
                    <a:r>
                      <a:rPr kumimoji="0" lang="en-US" altLang="el-GR" b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endParaRPr kumimoji="0" lang="en-US" altLang="el-GR" sz="3200" b="0" u="none" strike="noStrike" cap="none" normalizeH="0" baseline="0" dirty="0" smtClean="0">
                      <a:ln>
                        <a:noFill/>
                      </a:ln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10" name="Line 4"/>
                <p:cNvSpPr>
                  <a:spLocks noChangeShapeType="1"/>
                </p:cNvSpPr>
                <p:nvPr/>
              </p:nvSpPr>
              <p:spPr bwMode="auto">
                <a:xfrm>
                  <a:off x="4338584" y="6503534"/>
                  <a:ext cx="126000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stealth" w="med" len="lg"/>
                  <a:tailEnd type="stealth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11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683194" y="6453336"/>
                  <a:ext cx="414140" cy="35275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l-GR" altLang="el-GR" b="0" i="0" u="none" strike="noStrike" cap="none" normalizeH="0" baseline="0" dirty="0" smtClean="0">
                      <a:ln>
                        <a:noFill/>
                      </a:ln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Δ</a:t>
                  </a:r>
                  <a:r>
                    <a:rPr kumimoji="0" lang="en-US" altLang="el-GR" b="1" i="1" u="none" strike="noStrike" cap="none" normalizeH="0" baseline="0" dirty="0" smtClean="0">
                      <a:ln>
                        <a:noFill/>
                      </a:ln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endParaRPr kumimoji="0" lang="el-GR" altLang="el-GR" sz="3200" b="0" i="0" u="none" strike="noStrike" cap="none" normalizeH="0" baseline="0" dirty="0" smtClean="0">
                    <a:ln>
                      <a:noFill/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2" name="Line 4"/>
                <p:cNvSpPr>
                  <a:spLocks noChangeShapeType="1"/>
                </p:cNvSpPr>
                <p:nvPr/>
              </p:nvSpPr>
              <p:spPr bwMode="auto">
                <a:xfrm>
                  <a:off x="5940456" y="6381328"/>
                  <a:ext cx="284400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stealth" w="med" len="lg"/>
                  <a:tailEnd type="stealth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113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7199588" y="6309320"/>
                  <a:ext cx="324740" cy="35275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l-GR" b="1" i="1" u="none" strike="noStrike" cap="none" normalizeH="0" baseline="0" dirty="0" smtClean="0">
                      <a:ln>
                        <a:noFill/>
                      </a:ln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endParaRPr kumimoji="0" lang="el-GR" altLang="el-GR" sz="3200" b="0" i="0" u="none" strike="noStrike" cap="none" normalizeH="0" baseline="0" dirty="0" smtClean="0">
                    <a:ln>
                      <a:noFill/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62" name="Line 45"/>
              <p:cNvSpPr>
                <a:spLocks noChangeShapeType="1"/>
              </p:cNvSpPr>
              <p:nvPr/>
            </p:nvSpPr>
            <p:spPr bwMode="auto">
              <a:xfrm flipH="1" flipV="1">
                <a:off x="8346132" y="2636912"/>
                <a:ext cx="0" cy="972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stealth" w="med" len="lg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163" name="Text Box 17"/>
              <p:cNvSpPr txBox="1">
                <a:spLocks noChangeArrowheads="1"/>
              </p:cNvSpPr>
              <p:nvPr/>
            </p:nvSpPr>
            <p:spPr bwMode="auto">
              <a:xfrm>
                <a:off x="8418140" y="2942428"/>
                <a:ext cx="114300" cy="27054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altLang="el-GR" b="1" i="1" u="none" strike="noStrike" cap="none" normalizeH="0" baseline="0" dirty="0" smtClean="0">
                    <a:ln>
                      <a:noFill/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endParaRPr kumimoji="0" lang="el-GR" altLang="el-GR" sz="3200" b="0" i="0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9" name="Text Box 7"/>
            <p:cNvSpPr txBox="1">
              <a:spLocks noChangeArrowheads="1"/>
            </p:cNvSpPr>
            <p:nvPr/>
          </p:nvSpPr>
          <p:spPr bwMode="auto">
            <a:xfrm>
              <a:off x="5165946" y="2520604"/>
              <a:ext cx="270150" cy="2734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l-GR" sz="1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kumimoji="0" lang="el-GR" altLang="el-G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Ομάδα 6"/>
          <p:cNvGrpSpPr/>
          <p:nvPr/>
        </p:nvGrpSpPr>
        <p:grpSpPr>
          <a:xfrm>
            <a:off x="107503" y="1061560"/>
            <a:ext cx="5276305" cy="3733851"/>
            <a:chOff x="107503" y="1061560"/>
            <a:chExt cx="5276305" cy="3733851"/>
          </a:xfrm>
        </p:grpSpPr>
        <p:grpSp>
          <p:nvGrpSpPr>
            <p:cNvPr id="6" name="Ομάδα 5"/>
            <p:cNvGrpSpPr/>
            <p:nvPr/>
          </p:nvGrpSpPr>
          <p:grpSpPr>
            <a:xfrm>
              <a:off x="107503" y="1061560"/>
              <a:ext cx="5276305" cy="3733851"/>
              <a:chOff x="107503" y="1061560"/>
              <a:chExt cx="5276305" cy="3733851"/>
            </a:xfrm>
          </p:grpSpPr>
          <p:grpSp>
            <p:nvGrpSpPr>
              <p:cNvPr id="105" name="Ομάδα 104"/>
              <p:cNvGrpSpPr/>
              <p:nvPr/>
            </p:nvGrpSpPr>
            <p:grpSpPr>
              <a:xfrm>
                <a:off x="107503" y="4149080"/>
                <a:ext cx="5276305" cy="646331"/>
                <a:chOff x="107503" y="4293096"/>
                <a:chExt cx="5276305" cy="646331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7" name="Ορθογώνιο 86"/>
                    <p:cNvSpPr/>
                    <p:nvPr/>
                  </p:nvSpPr>
                  <p:spPr>
                    <a:xfrm>
                      <a:off x="3419872" y="4306694"/>
                      <a:ext cx="1963936" cy="61914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1" smtClean="0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𝒅</m:t>
                            </m:r>
                            <m:r>
                              <a:rPr lang="el-GR" b="1" i="1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𝝉</m:t>
                            </m:r>
                            <m:r>
                              <a:rPr lang="en-US" b="1" i="1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 smtClean="0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  <m:r>
                                  <m:rPr>
                                    <m:nor/>
                                  </m:rPr>
                                  <a:rPr lang="el-GR" dirty="0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</a:rPr>
                                  <m:t> </m:t>
                                </m:r>
                              </m:num>
                              <m:den>
                                <m:r>
                                  <a:rPr lang="en-US" b="1" i="1" smtClean="0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den>
                            </m:f>
                            <m:r>
                              <a:rPr lang="en-US" b="0" i="0" smtClean="0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 smtClean="0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  <m:r>
                                  <a:rPr lang="el-GR" b="1" i="1" smtClean="0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𝝀</m:t>
                                </m:r>
                              </m:num>
                              <m:den>
                                <m:r>
                                  <a:rPr lang="el-GR" b="1" i="0" smtClean="0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𝚫</m:t>
                                </m:r>
                                <m:r>
                                  <a:rPr lang="en-US" b="1" i="1" smtClean="0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US" b="1" i="1" smtClean="0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</m:e>
                              <m:sup>
                                <m:r>
                                  <a:rPr lang="en-US" b="1" i="1" smtClean="0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 smtClean="0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𝒅𝑨</m:t>
                            </m:r>
                          </m:oMath>
                        </m:oMathPara>
                      </a14:m>
                      <a:endParaRPr lang="el-GR" b="1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</mc:Choice>
              <mc:Fallback xmlns="">
                <p:sp>
                  <p:nvSpPr>
                    <p:cNvPr id="87" name="Ορθογώνιο 8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419872" y="4306694"/>
                      <a:ext cx="1963936" cy="619144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96" name="TextBox 95"/>
                <p:cNvSpPr txBox="1"/>
                <p:nvPr/>
              </p:nvSpPr>
              <p:spPr>
                <a:xfrm>
                  <a:off x="107503" y="4293096"/>
                  <a:ext cx="331236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Στοιχειώδη ροπή δύναμης </a:t>
                  </a:r>
                  <a:r>
                    <a:rPr lang="en-US" b="1" i="1" dirty="0" err="1" smtClean="0"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dF</a:t>
                  </a:r>
                  <a:r>
                    <a:rPr lang="en-US" b="1" baseline="-25000" dirty="0" err="1" smtClean="0"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l-GR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ως προς σημείο Ο</a:t>
                  </a:r>
                  <a:r>
                    <a:rPr lang="en-US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  <a:endParaRPr lang="el-GR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" name="Ομάδα 4"/>
              <p:cNvGrpSpPr/>
              <p:nvPr/>
            </p:nvGrpSpPr>
            <p:grpSpPr>
              <a:xfrm>
                <a:off x="323528" y="1061560"/>
                <a:ext cx="2592288" cy="2957648"/>
                <a:chOff x="323528" y="1061560"/>
                <a:chExt cx="2592288" cy="2957648"/>
              </a:xfrm>
            </p:grpSpPr>
            <p:grpSp>
              <p:nvGrpSpPr>
                <p:cNvPr id="13" name="Ομάδα 12"/>
                <p:cNvGrpSpPr/>
                <p:nvPr/>
              </p:nvGrpSpPr>
              <p:grpSpPr>
                <a:xfrm>
                  <a:off x="323528" y="1637624"/>
                  <a:ext cx="2592288" cy="2381584"/>
                  <a:chOff x="323528" y="1637624"/>
                  <a:chExt cx="2592288" cy="2381584"/>
                </a:xfrm>
              </p:grpSpPr>
              <p:grpSp>
                <p:nvGrpSpPr>
                  <p:cNvPr id="14" name="Ομάδα 13"/>
                  <p:cNvGrpSpPr/>
                  <p:nvPr/>
                </p:nvGrpSpPr>
                <p:grpSpPr>
                  <a:xfrm>
                    <a:off x="323528" y="1637624"/>
                    <a:ext cx="2088572" cy="2381584"/>
                    <a:chOff x="611560" y="4208479"/>
                    <a:chExt cx="2088572" cy="2381584"/>
                  </a:xfrm>
                </p:grpSpPr>
                <p:grpSp>
                  <p:nvGrpSpPr>
                    <p:cNvPr id="26" name="Ομάδα 25"/>
                    <p:cNvGrpSpPr/>
                    <p:nvPr/>
                  </p:nvGrpSpPr>
                  <p:grpSpPr>
                    <a:xfrm>
                      <a:off x="621904" y="4208479"/>
                      <a:ext cx="2060582" cy="2381584"/>
                      <a:chOff x="611560" y="1333389"/>
                      <a:chExt cx="1923210" cy="1819022"/>
                    </a:xfrm>
                  </p:grpSpPr>
                  <p:sp>
                    <p:nvSpPr>
                      <p:cNvPr id="28" name="Line 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04838" y="1400372"/>
                        <a:ext cx="504000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9933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l-GR"/>
                      </a:p>
                    </p:txBody>
                  </p:sp>
                  <p:grpSp>
                    <p:nvGrpSpPr>
                      <p:cNvPr id="29" name="Ομάδα 28"/>
                      <p:cNvGrpSpPr/>
                      <p:nvPr/>
                    </p:nvGrpSpPr>
                    <p:grpSpPr>
                      <a:xfrm>
                        <a:off x="611560" y="1333389"/>
                        <a:ext cx="1923210" cy="1819022"/>
                        <a:chOff x="611560" y="1333389"/>
                        <a:chExt cx="1923210" cy="1819022"/>
                      </a:xfrm>
                    </p:grpSpPr>
                    <p:sp>
                      <p:nvSpPr>
                        <p:cNvPr id="30" name="Freeform 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11560" y="1350293"/>
                          <a:ext cx="1044000" cy="1476000"/>
                        </a:xfrm>
                        <a:custGeom>
                          <a:avLst/>
                          <a:gdLst>
                            <a:gd name="T0" fmla="*/ 360 w 772"/>
                            <a:gd name="T1" fmla="*/ 62 h 1182"/>
                            <a:gd name="T2" fmla="*/ 2 w 772"/>
                            <a:gd name="T3" fmla="*/ 870 h 1182"/>
                            <a:gd name="T4" fmla="*/ 350 w 772"/>
                            <a:gd name="T5" fmla="*/ 1164 h 1182"/>
                            <a:gd name="T6" fmla="*/ 712 w 772"/>
                            <a:gd name="T7" fmla="*/ 979 h 1182"/>
                            <a:gd name="T8" fmla="*/ 712 w 772"/>
                            <a:gd name="T9" fmla="*/ 237 h 1182"/>
                            <a:gd name="T10" fmla="*/ 360 w 772"/>
                            <a:gd name="T11" fmla="*/ 62 h 118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</a:cxnLst>
                          <a:rect l="0" t="0" r="r" b="b"/>
                          <a:pathLst>
                            <a:path w="772" h="1182">
                              <a:moveTo>
                                <a:pt x="360" y="62"/>
                              </a:moveTo>
                              <a:cubicBezTo>
                                <a:pt x="242" y="168"/>
                                <a:pt x="4" y="686"/>
                                <a:pt x="2" y="870"/>
                              </a:cubicBezTo>
                              <a:cubicBezTo>
                                <a:pt x="0" y="1054"/>
                                <a:pt x="232" y="1146"/>
                                <a:pt x="350" y="1164"/>
                              </a:cubicBezTo>
                              <a:cubicBezTo>
                                <a:pt x="468" y="1182"/>
                                <a:pt x="651" y="1133"/>
                                <a:pt x="712" y="979"/>
                              </a:cubicBezTo>
                              <a:cubicBezTo>
                                <a:pt x="772" y="824"/>
                                <a:pt x="770" y="389"/>
                                <a:pt x="712" y="237"/>
                              </a:cubicBezTo>
                              <a:cubicBezTo>
                                <a:pt x="653" y="84"/>
                                <a:pt x="481" y="0"/>
                                <a:pt x="360" y="62"/>
                              </a:cubicBezTo>
                              <a:close/>
                            </a:path>
                          </a:pathLst>
                        </a:custGeom>
                        <a:noFill/>
                        <a:ln w="38100" cap="flat" cmpd="sng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0C0C0"/>
                              </a:solidFill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31" name="Rectangle 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04839" y="1415231"/>
                          <a:ext cx="562109" cy="1402311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32" name="Line 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82012" y="2921323"/>
                          <a:ext cx="1176000" cy="0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 type="stealth" w="med" len="lg"/>
                          <a:tailEnd type="stealth" w="med" len="lg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33" name="Line 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139565" y="2803396"/>
                          <a:ext cx="940800" cy="0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9933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34" name="Text Box 7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403648" y="2882982"/>
                          <a:ext cx="386531" cy="269429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0" tIns="0" rIns="0" bIns="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8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l-GR" altLang="el-GR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Δ</a:t>
                          </a:r>
                          <a:r>
                            <a:rPr kumimoji="0" lang="en-US" altLang="el-GR" b="1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endParaRPr kumimoji="0" lang="el-GR" altLang="el-GR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35" name="Freeform 8"/>
                        <p:cNvSpPr>
                          <a:spLocks/>
                        </p:cNvSpPr>
                        <p:nvPr/>
                      </p:nvSpPr>
                      <p:spPr bwMode="auto">
                        <a:xfrm rot="19785964">
                          <a:off x="1325170" y="1333389"/>
                          <a:ext cx="1209600" cy="1526046"/>
                        </a:xfrm>
                        <a:custGeom>
                          <a:avLst/>
                          <a:gdLst>
                            <a:gd name="T0" fmla="*/ 360 w 772"/>
                            <a:gd name="T1" fmla="*/ 62 h 1182"/>
                            <a:gd name="T2" fmla="*/ 2 w 772"/>
                            <a:gd name="T3" fmla="*/ 870 h 1182"/>
                            <a:gd name="T4" fmla="*/ 350 w 772"/>
                            <a:gd name="T5" fmla="*/ 1164 h 1182"/>
                            <a:gd name="T6" fmla="*/ 712 w 772"/>
                            <a:gd name="T7" fmla="*/ 979 h 1182"/>
                            <a:gd name="T8" fmla="*/ 712 w 772"/>
                            <a:gd name="T9" fmla="*/ 237 h 1182"/>
                            <a:gd name="T10" fmla="*/ 360 w 772"/>
                            <a:gd name="T11" fmla="*/ 62 h 118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</a:cxnLst>
                          <a:rect l="0" t="0" r="r" b="b"/>
                          <a:pathLst>
                            <a:path w="772" h="1182">
                              <a:moveTo>
                                <a:pt x="360" y="62"/>
                              </a:moveTo>
                              <a:cubicBezTo>
                                <a:pt x="242" y="168"/>
                                <a:pt x="4" y="686"/>
                                <a:pt x="2" y="870"/>
                              </a:cubicBezTo>
                              <a:cubicBezTo>
                                <a:pt x="0" y="1054"/>
                                <a:pt x="232" y="1146"/>
                                <a:pt x="350" y="1164"/>
                              </a:cubicBezTo>
                              <a:cubicBezTo>
                                <a:pt x="468" y="1182"/>
                                <a:pt x="651" y="1133"/>
                                <a:pt x="712" y="979"/>
                              </a:cubicBezTo>
                              <a:cubicBezTo>
                                <a:pt x="772" y="824"/>
                                <a:pt x="770" y="389"/>
                                <a:pt x="712" y="237"/>
                              </a:cubicBezTo>
                              <a:cubicBezTo>
                                <a:pt x="653" y="84"/>
                                <a:pt x="481" y="0"/>
                                <a:pt x="360" y="6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9900"/>
                        </a:solidFill>
                        <a:ln w="38100" cmpd="sng">
                          <a:solidFill>
                            <a:srgbClr val="9933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l-GR"/>
                        </a:p>
                      </p:txBody>
                    </p:sp>
                  </p:grpSp>
                </p:grpSp>
                <p:sp>
                  <p:nvSpPr>
                    <p:cNvPr id="27" name="Ελεύθερη σχεδίαση 26"/>
                    <p:cNvSpPr/>
                    <p:nvPr/>
                  </p:nvSpPr>
                  <p:spPr>
                    <a:xfrm>
                      <a:off x="611560" y="5085184"/>
                      <a:ext cx="2088572" cy="436419"/>
                    </a:xfrm>
                    <a:custGeom>
                      <a:avLst/>
                      <a:gdLst>
                        <a:gd name="connsiteX0" fmla="*/ 0 w 2015836"/>
                        <a:gd name="connsiteY0" fmla="*/ 394854 h 405245"/>
                        <a:gd name="connsiteX1" fmla="*/ 987136 w 2015836"/>
                        <a:gd name="connsiteY1" fmla="*/ 405245 h 405245"/>
                        <a:gd name="connsiteX2" fmla="*/ 2015836 w 2015836"/>
                        <a:gd name="connsiteY2" fmla="*/ 0 h 405245"/>
                        <a:gd name="connsiteX3" fmla="*/ 2015836 w 2015836"/>
                        <a:gd name="connsiteY3" fmla="*/ 0 h 405245"/>
                        <a:gd name="connsiteX4" fmla="*/ 2015836 w 2015836"/>
                        <a:gd name="connsiteY4" fmla="*/ 0 h 405245"/>
                        <a:gd name="connsiteX0" fmla="*/ 0 w 2098963"/>
                        <a:gd name="connsiteY0" fmla="*/ 446809 h 457200"/>
                        <a:gd name="connsiteX1" fmla="*/ 987136 w 2098963"/>
                        <a:gd name="connsiteY1" fmla="*/ 457200 h 457200"/>
                        <a:gd name="connsiteX2" fmla="*/ 2015836 w 2098963"/>
                        <a:gd name="connsiteY2" fmla="*/ 51955 h 457200"/>
                        <a:gd name="connsiteX3" fmla="*/ 2015836 w 2098963"/>
                        <a:gd name="connsiteY3" fmla="*/ 51955 h 457200"/>
                        <a:gd name="connsiteX4" fmla="*/ 2098963 w 2098963"/>
                        <a:gd name="connsiteY4" fmla="*/ 0 h 457200"/>
                        <a:gd name="connsiteX0" fmla="*/ 0 w 2088572"/>
                        <a:gd name="connsiteY0" fmla="*/ 426028 h 436419"/>
                        <a:gd name="connsiteX1" fmla="*/ 987136 w 2088572"/>
                        <a:gd name="connsiteY1" fmla="*/ 436419 h 436419"/>
                        <a:gd name="connsiteX2" fmla="*/ 2015836 w 2088572"/>
                        <a:gd name="connsiteY2" fmla="*/ 31174 h 436419"/>
                        <a:gd name="connsiteX3" fmla="*/ 2015836 w 2088572"/>
                        <a:gd name="connsiteY3" fmla="*/ 31174 h 436419"/>
                        <a:gd name="connsiteX4" fmla="*/ 2088572 w 2088572"/>
                        <a:gd name="connsiteY4" fmla="*/ 0 h 4364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088572" h="436419">
                          <a:moveTo>
                            <a:pt x="0" y="426028"/>
                          </a:moveTo>
                          <a:lnTo>
                            <a:pt x="987136" y="436419"/>
                          </a:lnTo>
                          <a:lnTo>
                            <a:pt x="2015836" y="31174"/>
                          </a:lnTo>
                          <a:lnTo>
                            <a:pt x="2015836" y="31174"/>
                          </a:lnTo>
                          <a:lnTo>
                            <a:pt x="2088572" y="0"/>
                          </a:lnTo>
                        </a:path>
                      </a:pathLst>
                    </a:custGeom>
                    <a:noFill/>
                    <a:ln w="38100">
                      <a:solidFill>
                        <a:schemeClr val="accent6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l-GR"/>
                    </a:p>
                  </p:txBody>
                </p:sp>
              </p:grpSp>
              <p:grpSp>
                <p:nvGrpSpPr>
                  <p:cNvPr id="15" name="Ομάδα 14"/>
                  <p:cNvGrpSpPr/>
                  <p:nvPr/>
                </p:nvGrpSpPr>
                <p:grpSpPr>
                  <a:xfrm>
                    <a:off x="401061" y="2228421"/>
                    <a:ext cx="2205168" cy="1165032"/>
                    <a:chOff x="689093" y="4799276"/>
                    <a:chExt cx="2205168" cy="1165032"/>
                  </a:xfrm>
                </p:grpSpPr>
                <p:grpSp>
                  <p:nvGrpSpPr>
                    <p:cNvPr id="21" name="Ομάδα 20"/>
                    <p:cNvGrpSpPr/>
                    <p:nvPr/>
                  </p:nvGrpSpPr>
                  <p:grpSpPr>
                    <a:xfrm>
                      <a:off x="755576" y="4799276"/>
                      <a:ext cx="1731969" cy="303428"/>
                      <a:chOff x="572320" y="1944172"/>
                      <a:chExt cx="1719135" cy="303428"/>
                    </a:xfrm>
                    <a:solidFill>
                      <a:srgbClr val="996600"/>
                    </a:solidFill>
                  </p:grpSpPr>
                  <p:sp>
                    <p:nvSpPr>
                      <p:cNvPr id="24" name="Παραλληλόγραμμο 23"/>
                      <p:cNvSpPr/>
                      <p:nvPr/>
                    </p:nvSpPr>
                    <p:spPr>
                      <a:xfrm>
                        <a:off x="572320" y="2139600"/>
                        <a:ext cx="821864" cy="108000"/>
                      </a:xfrm>
                      <a:prstGeom prst="parallelogram">
                        <a:avLst>
                          <a:gd name="adj" fmla="val 52206"/>
                        </a:avLst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l-GR"/>
                      </a:p>
                    </p:txBody>
                  </p:sp>
                  <p:sp>
                    <p:nvSpPr>
                      <p:cNvPr id="25" name="Παραλληλόγραμμο 24"/>
                      <p:cNvSpPr/>
                      <p:nvPr/>
                    </p:nvSpPr>
                    <p:spPr>
                      <a:xfrm rot="20297758">
                        <a:off x="1326657" y="1944172"/>
                        <a:ext cx="964798" cy="118800"/>
                      </a:xfrm>
                      <a:prstGeom prst="parallelogram">
                        <a:avLst>
                          <a:gd name="adj" fmla="val 0"/>
                        </a:avLst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l-GR"/>
                      </a:p>
                    </p:txBody>
                  </p:sp>
                </p:grpSp>
                <p:sp>
                  <p:nvSpPr>
                    <p:cNvPr id="22" name="Παραλληλόγραμμο 21"/>
                    <p:cNvSpPr/>
                    <p:nvPr/>
                  </p:nvSpPr>
                  <p:spPr>
                    <a:xfrm flipV="1">
                      <a:off x="689093" y="5856308"/>
                      <a:ext cx="1116000" cy="108000"/>
                    </a:xfrm>
                    <a:prstGeom prst="parallelogram">
                      <a:avLst>
                        <a:gd name="adj" fmla="val 85189"/>
                      </a:avLst>
                    </a:prstGeom>
                    <a:solidFill>
                      <a:srgbClr val="9966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l-GR"/>
                    </a:p>
                  </p:txBody>
                </p:sp>
                <p:sp>
                  <p:nvSpPr>
                    <p:cNvPr id="23" name="Παραλληλόγραμμο 22"/>
                    <p:cNvSpPr/>
                    <p:nvPr/>
                  </p:nvSpPr>
                  <p:spPr>
                    <a:xfrm rot="20297758" flipV="1">
                      <a:off x="1670261" y="5634195"/>
                      <a:ext cx="1224000" cy="118800"/>
                    </a:xfrm>
                    <a:prstGeom prst="parallelogram">
                      <a:avLst>
                        <a:gd name="adj" fmla="val 17129"/>
                      </a:avLst>
                    </a:prstGeom>
                    <a:solidFill>
                      <a:srgbClr val="9966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l-GR"/>
                    </a:p>
                  </p:txBody>
                </p:sp>
              </p:grpSp>
              <p:grpSp>
                <p:nvGrpSpPr>
                  <p:cNvPr id="16" name="Ομάδα 15"/>
                  <p:cNvGrpSpPr/>
                  <p:nvPr/>
                </p:nvGrpSpPr>
                <p:grpSpPr>
                  <a:xfrm>
                    <a:off x="1621042" y="2085394"/>
                    <a:ext cx="1294774" cy="305704"/>
                    <a:chOff x="1909074" y="4656249"/>
                    <a:chExt cx="1294774" cy="305704"/>
                  </a:xfrm>
                </p:grpSpPr>
                <p:sp>
                  <p:nvSpPr>
                    <p:cNvPr id="17" name="Line 50"/>
                    <p:cNvSpPr>
                      <a:spLocks noChangeShapeType="1"/>
                    </p:cNvSpPr>
                    <p:nvPr/>
                  </p:nvSpPr>
                  <p:spPr bwMode="auto">
                    <a:xfrm rot="16200000" flipV="1">
                      <a:off x="2359074" y="4419159"/>
                      <a:ext cx="0" cy="90000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FF0000"/>
                      </a:solidFill>
                      <a:round/>
                      <a:headEnd/>
                      <a:tailEnd type="stealth" w="med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9" name="Text Box 1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804573" y="4656249"/>
                      <a:ext cx="399275" cy="3057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vert="horz" wrap="square" lIns="0" tIns="0" rIns="0" bIns="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dF</a:t>
                      </a:r>
                      <a:r>
                        <a:rPr kumimoji="0" lang="en-US" altLang="el-GR" b="1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el-GR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</p:grpSp>
            <p:grpSp>
              <p:nvGrpSpPr>
                <p:cNvPr id="63" name="Ομάδα 62"/>
                <p:cNvGrpSpPr/>
                <p:nvPr/>
              </p:nvGrpSpPr>
              <p:grpSpPr>
                <a:xfrm>
                  <a:off x="2159536" y="1061560"/>
                  <a:ext cx="579491" cy="1008112"/>
                  <a:chOff x="2159536" y="1061560"/>
                  <a:chExt cx="579491" cy="1008112"/>
                </a:xfrm>
              </p:grpSpPr>
              <p:cxnSp>
                <p:nvCxnSpPr>
                  <p:cNvPr id="64" name="Ευθύγραμμο βέλος σύνδεσης 63"/>
                  <p:cNvCxnSpPr/>
                  <p:nvPr/>
                </p:nvCxnSpPr>
                <p:spPr>
                  <a:xfrm flipH="1">
                    <a:off x="2159536" y="1224012"/>
                    <a:ext cx="196323" cy="845660"/>
                  </a:xfrm>
                  <a:prstGeom prst="straightConnector1">
                    <a:avLst/>
                  </a:prstGeom>
                  <a:ln w="34925">
                    <a:solidFill>
                      <a:schemeClr val="tx1"/>
                    </a:solidFill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5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39752" y="1061560"/>
                    <a:ext cx="399275" cy="30570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el-GR" b="1" i="1" u="none" strike="noStrike" cap="none" normalizeH="0" baseline="0" dirty="0" err="1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dA</a:t>
                    </a:r>
                    <a:endParaRPr kumimoji="0" lang="en-US" altLang="el-GR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cxnSp>
              <p:nvCxnSpPr>
                <p:cNvPr id="104" name="Ευθεία γραμμή σύνδεσης 103"/>
                <p:cNvCxnSpPr/>
                <p:nvPr/>
              </p:nvCxnSpPr>
              <p:spPr>
                <a:xfrm>
                  <a:off x="1758335" y="2314882"/>
                  <a:ext cx="149369" cy="40023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4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547664" y="2399021"/>
                  <a:ext cx="399275" cy="30570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l-GR" b="1" i="1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z</a:t>
                  </a:r>
                  <a:endParaRPr kumimoji="0" lang="en-US" altLang="el-GR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165" name="Text Box 7"/>
            <p:cNvSpPr txBox="1">
              <a:spLocks noChangeArrowheads="1"/>
            </p:cNvSpPr>
            <p:nvPr/>
          </p:nvSpPr>
          <p:spPr bwMode="auto">
            <a:xfrm>
              <a:off x="1827106" y="2664409"/>
              <a:ext cx="270150" cy="27348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l-GR" sz="1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kumimoji="0" lang="el-GR" altLang="el-G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337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08000" cy="576000"/>
          </a:xfrm>
        </p:spPr>
        <p:txBody>
          <a:bodyPr>
            <a:noAutofit/>
          </a:bodyPr>
          <a:lstStyle/>
          <a:p>
            <a:r>
              <a:rPr lang="el-GR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Παραμόρφωση Κάμψης</a:t>
            </a:r>
            <a:endParaRPr lang="el-GR" sz="3600" dirty="0"/>
          </a:p>
        </p:txBody>
      </p:sp>
      <p:grpSp>
        <p:nvGrpSpPr>
          <p:cNvPr id="5" name="Ομάδα 4"/>
          <p:cNvGrpSpPr/>
          <p:nvPr/>
        </p:nvGrpSpPr>
        <p:grpSpPr>
          <a:xfrm>
            <a:off x="323528" y="1637624"/>
            <a:ext cx="3024336" cy="2381584"/>
            <a:chOff x="323528" y="1637624"/>
            <a:chExt cx="3024336" cy="2381584"/>
          </a:xfrm>
        </p:grpSpPr>
        <p:grpSp>
          <p:nvGrpSpPr>
            <p:cNvPr id="6" name="Ομάδα 5"/>
            <p:cNvGrpSpPr/>
            <p:nvPr/>
          </p:nvGrpSpPr>
          <p:grpSpPr>
            <a:xfrm>
              <a:off x="323528" y="1637624"/>
              <a:ext cx="2088572" cy="2381584"/>
              <a:chOff x="611560" y="4208479"/>
              <a:chExt cx="2088572" cy="2381584"/>
            </a:xfrm>
          </p:grpSpPr>
          <p:grpSp>
            <p:nvGrpSpPr>
              <p:cNvPr id="18" name="Ομάδα 17"/>
              <p:cNvGrpSpPr/>
              <p:nvPr/>
            </p:nvGrpSpPr>
            <p:grpSpPr>
              <a:xfrm>
                <a:off x="621904" y="4208479"/>
                <a:ext cx="2060582" cy="2381584"/>
                <a:chOff x="611560" y="1333389"/>
                <a:chExt cx="1923210" cy="1819022"/>
              </a:xfrm>
            </p:grpSpPr>
            <p:sp>
              <p:nvSpPr>
                <p:cNvPr id="20" name="Line 5"/>
                <p:cNvSpPr>
                  <a:spLocks noChangeShapeType="1"/>
                </p:cNvSpPr>
                <p:nvPr/>
              </p:nvSpPr>
              <p:spPr bwMode="auto">
                <a:xfrm>
                  <a:off x="1204838" y="1400372"/>
                  <a:ext cx="504000" cy="0"/>
                </a:xfrm>
                <a:prstGeom prst="line">
                  <a:avLst/>
                </a:prstGeom>
                <a:noFill/>
                <a:ln w="38100">
                  <a:solidFill>
                    <a:srgbClr val="99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grpSp>
              <p:nvGrpSpPr>
                <p:cNvPr id="21" name="Ομάδα 20"/>
                <p:cNvGrpSpPr/>
                <p:nvPr/>
              </p:nvGrpSpPr>
              <p:grpSpPr>
                <a:xfrm>
                  <a:off x="611560" y="1333389"/>
                  <a:ext cx="1923210" cy="1819022"/>
                  <a:chOff x="611560" y="1333389"/>
                  <a:chExt cx="1923210" cy="1819022"/>
                </a:xfrm>
              </p:grpSpPr>
              <p:sp>
                <p:nvSpPr>
                  <p:cNvPr id="22" name="Freeform 2"/>
                  <p:cNvSpPr>
                    <a:spLocks/>
                  </p:cNvSpPr>
                  <p:nvPr/>
                </p:nvSpPr>
                <p:spPr bwMode="auto">
                  <a:xfrm>
                    <a:off x="611560" y="1350293"/>
                    <a:ext cx="1044000" cy="1476000"/>
                  </a:xfrm>
                  <a:custGeom>
                    <a:avLst/>
                    <a:gdLst>
                      <a:gd name="T0" fmla="*/ 360 w 772"/>
                      <a:gd name="T1" fmla="*/ 62 h 1182"/>
                      <a:gd name="T2" fmla="*/ 2 w 772"/>
                      <a:gd name="T3" fmla="*/ 870 h 1182"/>
                      <a:gd name="T4" fmla="*/ 350 w 772"/>
                      <a:gd name="T5" fmla="*/ 1164 h 1182"/>
                      <a:gd name="T6" fmla="*/ 712 w 772"/>
                      <a:gd name="T7" fmla="*/ 979 h 1182"/>
                      <a:gd name="T8" fmla="*/ 712 w 772"/>
                      <a:gd name="T9" fmla="*/ 237 h 1182"/>
                      <a:gd name="T10" fmla="*/ 360 w 772"/>
                      <a:gd name="T11" fmla="*/ 62 h 11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72" h="1182">
                        <a:moveTo>
                          <a:pt x="360" y="62"/>
                        </a:moveTo>
                        <a:cubicBezTo>
                          <a:pt x="242" y="168"/>
                          <a:pt x="4" y="686"/>
                          <a:pt x="2" y="870"/>
                        </a:cubicBezTo>
                        <a:cubicBezTo>
                          <a:pt x="0" y="1054"/>
                          <a:pt x="232" y="1146"/>
                          <a:pt x="350" y="1164"/>
                        </a:cubicBezTo>
                        <a:cubicBezTo>
                          <a:pt x="468" y="1182"/>
                          <a:pt x="651" y="1133"/>
                          <a:pt x="712" y="979"/>
                        </a:cubicBezTo>
                        <a:cubicBezTo>
                          <a:pt x="772" y="824"/>
                          <a:pt x="770" y="389"/>
                          <a:pt x="712" y="237"/>
                        </a:cubicBezTo>
                        <a:cubicBezTo>
                          <a:pt x="653" y="84"/>
                          <a:pt x="481" y="0"/>
                          <a:pt x="360" y="62"/>
                        </a:cubicBezTo>
                        <a:close/>
                      </a:path>
                    </a:pathLst>
                  </a:custGeom>
                  <a:noFill/>
                  <a:ln w="38100" cap="flat" cmpd="sng">
                    <a:solidFill>
                      <a:schemeClr val="accent6">
                        <a:lumMod val="50000"/>
                      </a:schemeClr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  <p:sp>
                <p:nvSpPr>
                  <p:cNvPr id="23" name="Rectangle 3"/>
                  <p:cNvSpPr>
                    <a:spLocks noChangeArrowheads="1"/>
                  </p:cNvSpPr>
                  <p:nvPr/>
                </p:nvSpPr>
                <p:spPr bwMode="auto">
                  <a:xfrm>
                    <a:off x="1204839" y="1415231"/>
                    <a:ext cx="562109" cy="1402311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  <p:sp>
                <p:nvSpPr>
                  <p:cNvPr id="24" name="Line 4"/>
                  <p:cNvSpPr>
                    <a:spLocks noChangeShapeType="1"/>
                  </p:cNvSpPr>
                  <p:nvPr/>
                </p:nvSpPr>
                <p:spPr bwMode="auto">
                  <a:xfrm>
                    <a:off x="1082012" y="2921323"/>
                    <a:ext cx="1176000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stealth" w="med" len="lg"/>
                    <a:tailEnd type="stealth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  <p:sp>
                <p:nvSpPr>
                  <p:cNvPr id="25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1139565" y="2803396"/>
                    <a:ext cx="94080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99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  <p:sp>
                <p:nvSpPr>
                  <p:cNvPr id="26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03648" y="2882982"/>
                    <a:ext cx="386531" cy="269429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l-GR" altLang="el-GR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Δ</a:t>
                    </a:r>
                    <a:r>
                      <a:rPr kumimoji="0" lang="en-US" altLang="el-GR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x</a:t>
                    </a:r>
                    <a:endParaRPr kumimoji="0" lang="el-GR" altLang="el-GR" sz="32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7" name="Freeform 8"/>
                  <p:cNvSpPr>
                    <a:spLocks/>
                  </p:cNvSpPr>
                  <p:nvPr/>
                </p:nvSpPr>
                <p:spPr bwMode="auto">
                  <a:xfrm rot="19785964">
                    <a:off x="1325170" y="1333389"/>
                    <a:ext cx="1209600" cy="1526046"/>
                  </a:xfrm>
                  <a:custGeom>
                    <a:avLst/>
                    <a:gdLst>
                      <a:gd name="T0" fmla="*/ 360 w 772"/>
                      <a:gd name="T1" fmla="*/ 62 h 1182"/>
                      <a:gd name="T2" fmla="*/ 2 w 772"/>
                      <a:gd name="T3" fmla="*/ 870 h 1182"/>
                      <a:gd name="T4" fmla="*/ 350 w 772"/>
                      <a:gd name="T5" fmla="*/ 1164 h 1182"/>
                      <a:gd name="T6" fmla="*/ 712 w 772"/>
                      <a:gd name="T7" fmla="*/ 979 h 1182"/>
                      <a:gd name="T8" fmla="*/ 712 w 772"/>
                      <a:gd name="T9" fmla="*/ 237 h 1182"/>
                      <a:gd name="T10" fmla="*/ 360 w 772"/>
                      <a:gd name="T11" fmla="*/ 62 h 11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72" h="1182">
                        <a:moveTo>
                          <a:pt x="360" y="62"/>
                        </a:moveTo>
                        <a:cubicBezTo>
                          <a:pt x="242" y="168"/>
                          <a:pt x="4" y="686"/>
                          <a:pt x="2" y="870"/>
                        </a:cubicBezTo>
                        <a:cubicBezTo>
                          <a:pt x="0" y="1054"/>
                          <a:pt x="232" y="1146"/>
                          <a:pt x="350" y="1164"/>
                        </a:cubicBezTo>
                        <a:cubicBezTo>
                          <a:pt x="468" y="1182"/>
                          <a:pt x="651" y="1133"/>
                          <a:pt x="712" y="979"/>
                        </a:cubicBezTo>
                        <a:cubicBezTo>
                          <a:pt x="772" y="824"/>
                          <a:pt x="770" y="389"/>
                          <a:pt x="712" y="237"/>
                        </a:cubicBezTo>
                        <a:cubicBezTo>
                          <a:pt x="653" y="84"/>
                          <a:pt x="481" y="0"/>
                          <a:pt x="360" y="62"/>
                        </a:cubicBezTo>
                        <a:close/>
                      </a:path>
                    </a:pathLst>
                  </a:custGeom>
                  <a:solidFill>
                    <a:srgbClr val="FF9900"/>
                  </a:solidFill>
                  <a:ln w="38100" cmpd="sng">
                    <a:solidFill>
                      <a:srgbClr val="9933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</p:grpSp>
          </p:grpSp>
          <p:sp>
            <p:nvSpPr>
              <p:cNvPr id="19" name="Ελεύθερη σχεδίαση 18"/>
              <p:cNvSpPr/>
              <p:nvPr/>
            </p:nvSpPr>
            <p:spPr>
              <a:xfrm>
                <a:off x="611560" y="5085184"/>
                <a:ext cx="2088572" cy="436419"/>
              </a:xfrm>
              <a:custGeom>
                <a:avLst/>
                <a:gdLst>
                  <a:gd name="connsiteX0" fmla="*/ 0 w 2015836"/>
                  <a:gd name="connsiteY0" fmla="*/ 394854 h 405245"/>
                  <a:gd name="connsiteX1" fmla="*/ 987136 w 2015836"/>
                  <a:gd name="connsiteY1" fmla="*/ 405245 h 405245"/>
                  <a:gd name="connsiteX2" fmla="*/ 2015836 w 2015836"/>
                  <a:gd name="connsiteY2" fmla="*/ 0 h 405245"/>
                  <a:gd name="connsiteX3" fmla="*/ 2015836 w 2015836"/>
                  <a:gd name="connsiteY3" fmla="*/ 0 h 405245"/>
                  <a:gd name="connsiteX4" fmla="*/ 2015836 w 2015836"/>
                  <a:gd name="connsiteY4" fmla="*/ 0 h 405245"/>
                  <a:gd name="connsiteX0" fmla="*/ 0 w 2098963"/>
                  <a:gd name="connsiteY0" fmla="*/ 446809 h 457200"/>
                  <a:gd name="connsiteX1" fmla="*/ 987136 w 2098963"/>
                  <a:gd name="connsiteY1" fmla="*/ 457200 h 457200"/>
                  <a:gd name="connsiteX2" fmla="*/ 2015836 w 2098963"/>
                  <a:gd name="connsiteY2" fmla="*/ 51955 h 457200"/>
                  <a:gd name="connsiteX3" fmla="*/ 2015836 w 2098963"/>
                  <a:gd name="connsiteY3" fmla="*/ 51955 h 457200"/>
                  <a:gd name="connsiteX4" fmla="*/ 2098963 w 2098963"/>
                  <a:gd name="connsiteY4" fmla="*/ 0 h 457200"/>
                  <a:gd name="connsiteX0" fmla="*/ 0 w 2088572"/>
                  <a:gd name="connsiteY0" fmla="*/ 426028 h 436419"/>
                  <a:gd name="connsiteX1" fmla="*/ 987136 w 2088572"/>
                  <a:gd name="connsiteY1" fmla="*/ 436419 h 436419"/>
                  <a:gd name="connsiteX2" fmla="*/ 2015836 w 2088572"/>
                  <a:gd name="connsiteY2" fmla="*/ 31174 h 436419"/>
                  <a:gd name="connsiteX3" fmla="*/ 2015836 w 2088572"/>
                  <a:gd name="connsiteY3" fmla="*/ 31174 h 436419"/>
                  <a:gd name="connsiteX4" fmla="*/ 2088572 w 2088572"/>
                  <a:gd name="connsiteY4" fmla="*/ 0 h 436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88572" h="436419">
                    <a:moveTo>
                      <a:pt x="0" y="426028"/>
                    </a:moveTo>
                    <a:lnTo>
                      <a:pt x="987136" y="436419"/>
                    </a:lnTo>
                    <a:lnTo>
                      <a:pt x="2015836" y="31174"/>
                    </a:lnTo>
                    <a:lnTo>
                      <a:pt x="2015836" y="31174"/>
                    </a:lnTo>
                    <a:lnTo>
                      <a:pt x="2088572" y="0"/>
                    </a:lnTo>
                  </a:path>
                </a:pathLst>
              </a:custGeom>
              <a:noFill/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grpSp>
          <p:nvGrpSpPr>
            <p:cNvPr id="7" name="Ομάδα 6"/>
            <p:cNvGrpSpPr/>
            <p:nvPr/>
          </p:nvGrpSpPr>
          <p:grpSpPr>
            <a:xfrm>
              <a:off x="401061" y="2228421"/>
              <a:ext cx="2205168" cy="1165032"/>
              <a:chOff x="689093" y="4799276"/>
              <a:chExt cx="2205168" cy="1165032"/>
            </a:xfrm>
          </p:grpSpPr>
          <p:grpSp>
            <p:nvGrpSpPr>
              <p:cNvPr id="13" name="Ομάδα 12"/>
              <p:cNvGrpSpPr/>
              <p:nvPr/>
            </p:nvGrpSpPr>
            <p:grpSpPr>
              <a:xfrm>
                <a:off x="755576" y="4799276"/>
                <a:ext cx="1731969" cy="303428"/>
                <a:chOff x="572320" y="1944172"/>
                <a:chExt cx="1719135" cy="303428"/>
              </a:xfrm>
              <a:solidFill>
                <a:srgbClr val="996600"/>
              </a:solidFill>
            </p:grpSpPr>
            <p:sp>
              <p:nvSpPr>
                <p:cNvPr id="16" name="Παραλληλόγραμμο 15"/>
                <p:cNvSpPr/>
                <p:nvPr/>
              </p:nvSpPr>
              <p:spPr>
                <a:xfrm>
                  <a:off x="572320" y="2139600"/>
                  <a:ext cx="821864" cy="108000"/>
                </a:xfrm>
                <a:prstGeom prst="parallelogram">
                  <a:avLst>
                    <a:gd name="adj" fmla="val 5220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7" name="Παραλληλόγραμμο 16"/>
                <p:cNvSpPr/>
                <p:nvPr/>
              </p:nvSpPr>
              <p:spPr>
                <a:xfrm rot="20297758">
                  <a:off x="1326657" y="1944172"/>
                  <a:ext cx="964798" cy="118800"/>
                </a:xfrm>
                <a:prstGeom prst="parallelogram">
                  <a:avLst>
                    <a:gd name="adj" fmla="val 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sp>
            <p:nvSpPr>
              <p:cNvPr id="14" name="Παραλληλόγραμμο 13"/>
              <p:cNvSpPr/>
              <p:nvPr/>
            </p:nvSpPr>
            <p:spPr>
              <a:xfrm flipV="1">
                <a:off x="689093" y="5856308"/>
                <a:ext cx="1116000" cy="108000"/>
              </a:xfrm>
              <a:prstGeom prst="parallelogram">
                <a:avLst>
                  <a:gd name="adj" fmla="val 85189"/>
                </a:avLst>
              </a:prstGeom>
              <a:solidFill>
                <a:srgbClr val="99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5" name="Παραλληλόγραμμο 14"/>
              <p:cNvSpPr/>
              <p:nvPr/>
            </p:nvSpPr>
            <p:spPr>
              <a:xfrm rot="20297758" flipV="1">
                <a:off x="1670261" y="5634195"/>
                <a:ext cx="1224000" cy="118800"/>
              </a:xfrm>
              <a:prstGeom prst="parallelogram">
                <a:avLst>
                  <a:gd name="adj" fmla="val 17129"/>
                </a:avLst>
              </a:prstGeom>
              <a:solidFill>
                <a:srgbClr val="99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grpSp>
          <p:nvGrpSpPr>
            <p:cNvPr id="8" name="Ομάδα 7"/>
            <p:cNvGrpSpPr/>
            <p:nvPr/>
          </p:nvGrpSpPr>
          <p:grpSpPr>
            <a:xfrm>
              <a:off x="1621042" y="2085394"/>
              <a:ext cx="1726822" cy="1203362"/>
              <a:chOff x="1909074" y="4656249"/>
              <a:chExt cx="1726822" cy="1203362"/>
            </a:xfrm>
          </p:grpSpPr>
          <p:sp>
            <p:nvSpPr>
              <p:cNvPr id="9" name="Line 50"/>
              <p:cNvSpPr>
                <a:spLocks noChangeShapeType="1"/>
              </p:cNvSpPr>
              <p:nvPr/>
            </p:nvSpPr>
            <p:spPr bwMode="auto">
              <a:xfrm rot="16200000" flipV="1">
                <a:off x="2359074" y="4419159"/>
                <a:ext cx="0" cy="90000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10" name="Line 50"/>
              <p:cNvSpPr>
                <a:spLocks noChangeShapeType="1"/>
              </p:cNvSpPr>
              <p:nvPr/>
            </p:nvSpPr>
            <p:spPr bwMode="auto">
              <a:xfrm rot="5400000" flipH="1" flipV="1">
                <a:off x="2709806" y="5238956"/>
                <a:ext cx="0" cy="90000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11" name="Text Box 14"/>
              <p:cNvSpPr txBox="1">
                <a:spLocks noChangeArrowheads="1"/>
              </p:cNvSpPr>
              <p:nvPr/>
            </p:nvSpPr>
            <p:spPr bwMode="auto">
              <a:xfrm>
                <a:off x="2804573" y="4656249"/>
                <a:ext cx="399275" cy="3057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l-GR" b="1" i="1" u="none" strike="noStrike" cap="none" normalizeH="0" baseline="0" dirty="0" err="1" smtClean="0">
                    <a:ln>
                      <a:noFill/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dF</a:t>
                </a:r>
                <a:r>
                  <a:rPr kumimoji="0" lang="en-US" altLang="el-GR" b="1" i="1" u="none" strike="noStrike" cap="none" normalizeH="0" baseline="-25000" dirty="0" err="1" smtClean="0">
                    <a:ln>
                      <a:noFill/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kumimoji="0" lang="en-US" altLang="el-GR" sz="3200" b="1" i="0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Text Box 14"/>
              <p:cNvSpPr txBox="1">
                <a:spLocks noChangeArrowheads="1"/>
              </p:cNvSpPr>
              <p:nvPr/>
            </p:nvSpPr>
            <p:spPr bwMode="auto">
              <a:xfrm>
                <a:off x="3180241" y="5553907"/>
                <a:ext cx="455655" cy="3057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l-GR" b="1" i="1" u="none" strike="noStrike" cap="none" normalizeH="0" baseline="0" dirty="0" err="1" smtClean="0">
                    <a:ln>
                      <a:noFill/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dF’</a:t>
                </a:r>
                <a:r>
                  <a:rPr kumimoji="0" lang="en-US" altLang="el-GR" b="1" i="1" u="none" strike="noStrike" cap="none" normalizeH="0" baseline="-25000" dirty="0" err="1" smtClean="0">
                    <a:ln>
                      <a:noFill/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kumimoji="0" lang="en-US" altLang="el-GR" sz="3200" b="1" i="0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8" name="Ομάδα 27"/>
          <p:cNvGrpSpPr/>
          <p:nvPr/>
        </p:nvGrpSpPr>
        <p:grpSpPr>
          <a:xfrm>
            <a:off x="2159536" y="1061560"/>
            <a:ext cx="579491" cy="1008112"/>
            <a:chOff x="2159536" y="1061560"/>
            <a:chExt cx="579491" cy="1008112"/>
          </a:xfrm>
        </p:grpSpPr>
        <p:cxnSp>
          <p:nvCxnSpPr>
            <p:cNvPr id="29" name="Ευθύγραμμο βέλος σύνδεσης 28"/>
            <p:cNvCxnSpPr/>
            <p:nvPr/>
          </p:nvCxnSpPr>
          <p:spPr>
            <a:xfrm flipH="1">
              <a:off x="2159536" y="1224012"/>
              <a:ext cx="196323" cy="84566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 Box 14"/>
            <p:cNvSpPr txBox="1">
              <a:spLocks noChangeArrowheads="1"/>
            </p:cNvSpPr>
            <p:nvPr/>
          </p:nvSpPr>
          <p:spPr bwMode="auto">
            <a:xfrm>
              <a:off x="2339752" y="1061560"/>
              <a:ext cx="399275" cy="30570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l-GR" b="1" i="1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kumimoji="0" lang="el-GR" altLang="el-GR" b="1" i="1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endParaRPr kumimoji="0" lang="en-US" altLang="el-GR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0" name="Δεξί άγκιστρο 39"/>
          <p:cNvSpPr/>
          <p:nvPr/>
        </p:nvSpPr>
        <p:spPr>
          <a:xfrm>
            <a:off x="1649217" y="4431706"/>
            <a:ext cx="258375" cy="1517573"/>
          </a:xfrm>
          <a:prstGeom prst="rightBrace">
            <a:avLst>
              <a:gd name="adj1" fmla="val 28557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Ορθογώνιο 40"/>
              <p:cNvSpPr/>
              <p:nvPr/>
            </p:nvSpPr>
            <p:spPr>
              <a:xfrm>
                <a:off x="147859" y="4365104"/>
                <a:ext cx="1471813" cy="6191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𝝉</m:t>
                      </m:r>
                      <m:r>
                        <a:rPr lang="en-US" b="1" i="1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𝒀</m:t>
                          </m:r>
                          <m:r>
                            <m:rPr>
                              <m:nor/>
                            </m:rPr>
                            <a:rPr lang="el-GR" dirty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m:t> 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b="0" i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l-GR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𝝀</m:t>
                          </m:r>
                        </m:num>
                        <m:den>
                          <m:r>
                            <a:rPr lang="el-GR" b="1" i="0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𝚫</m:t>
                          </m:r>
                          <m: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sSub>
                        <m:sSubPr>
                          <m:ctrlP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𝑺</m:t>
                          </m:r>
                        </m:sub>
                      </m:sSub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41" name="Ορθογώνιο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59" y="4365104"/>
                <a:ext cx="1471813" cy="6191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Ορθογώνιο 41"/>
              <p:cNvSpPr/>
              <p:nvPr/>
            </p:nvSpPr>
            <p:spPr>
              <a:xfrm>
                <a:off x="141110" y="5543367"/>
                <a:ext cx="974947" cy="609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𝝉</m:t>
                      </m:r>
                      <m:r>
                        <a:rPr lang="en-US" b="1" i="1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𝑭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l-GR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2" name="Ορθογώνιο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10" y="5543367"/>
                <a:ext cx="974947" cy="6090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Ομάδα 2"/>
          <p:cNvGrpSpPr/>
          <p:nvPr/>
        </p:nvGrpSpPr>
        <p:grpSpPr>
          <a:xfrm>
            <a:off x="3834528" y="249511"/>
            <a:ext cx="4697912" cy="3756331"/>
            <a:chOff x="3834528" y="249511"/>
            <a:chExt cx="4697912" cy="3756331"/>
          </a:xfrm>
        </p:grpSpPr>
        <p:grpSp>
          <p:nvGrpSpPr>
            <p:cNvPr id="43" name="Ομάδα 42"/>
            <p:cNvGrpSpPr/>
            <p:nvPr/>
          </p:nvGrpSpPr>
          <p:grpSpPr>
            <a:xfrm>
              <a:off x="3834528" y="249511"/>
              <a:ext cx="4553896" cy="3756331"/>
              <a:chOff x="4338584" y="3049759"/>
              <a:chExt cx="4553896" cy="3756331"/>
            </a:xfrm>
          </p:grpSpPr>
          <p:grpSp>
            <p:nvGrpSpPr>
              <p:cNvPr id="44" name="Ομάδα 43"/>
              <p:cNvGrpSpPr/>
              <p:nvPr/>
            </p:nvGrpSpPr>
            <p:grpSpPr>
              <a:xfrm>
                <a:off x="4355976" y="3049759"/>
                <a:ext cx="4536504" cy="3619332"/>
                <a:chOff x="4355976" y="3049759"/>
                <a:chExt cx="4536504" cy="3619332"/>
              </a:xfrm>
            </p:grpSpPr>
            <p:grpSp>
              <p:nvGrpSpPr>
                <p:cNvPr id="49" name="Ομάδα 48"/>
                <p:cNvGrpSpPr/>
                <p:nvPr/>
              </p:nvGrpSpPr>
              <p:grpSpPr>
                <a:xfrm>
                  <a:off x="4355976" y="3552785"/>
                  <a:ext cx="4529217" cy="3116306"/>
                  <a:chOff x="4716016" y="3336758"/>
                  <a:chExt cx="4529217" cy="3116306"/>
                </a:xfrm>
              </p:grpSpPr>
              <p:cxnSp>
                <p:nvCxnSpPr>
                  <p:cNvPr id="53" name="Ευθεία γραμμή σύνδεσης 52"/>
                  <p:cNvCxnSpPr/>
                  <p:nvPr/>
                </p:nvCxnSpPr>
                <p:spPr>
                  <a:xfrm>
                    <a:off x="5598584" y="4283020"/>
                    <a:ext cx="706470" cy="1880068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Ευθεία γραμμή σύνδεσης 53"/>
                  <p:cNvCxnSpPr/>
                  <p:nvPr/>
                </p:nvCxnSpPr>
                <p:spPr>
                  <a:xfrm>
                    <a:off x="5967860" y="4005064"/>
                    <a:ext cx="0" cy="244800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5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4743724" y="4293096"/>
                    <a:ext cx="86400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99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  <p:sp>
                <p:nvSpPr>
                  <p:cNvPr id="56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4743752" y="6146832"/>
                    <a:ext cx="154800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99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  <p:sp>
                <p:nvSpPr>
                  <p:cNvPr id="57" name="Line 6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3849804" y="5219716"/>
                    <a:ext cx="183600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99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  <p:sp>
                <p:nvSpPr>
                  <p:cNvPr id="58" name="Ορθογώνιο 57"/>
                  <p:cNvSpPr/>
                  <p:nvPr/>
                </p:nvSpPr>
                <p:spPr>
                  <a:xfrm>
                    <a:off x="4754349" y="4805772"/>
                    <a:ext cx="1044000" cy="128196"/>
                  </a:xfrm>
                  <a:prstGeom prst="rect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sp>
                <p:nvSpPr>
                  <p:cNvPr id="59" name="Ορθογώνιο 58"/>
                  <p:cNvSpPr/>
                  <p:nvPr/>
                </p:nvSpPr>
                <p:spPr>
                  <a:xfrm>
                    <a:off x="4786277" y="5613680"/>
                    <a:ext cx="1296000" cy="128196"/>
                  </a:xfrm>
                  <a:prstGeom prst="rect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sp>
                <p:nvSpPr>
                  <p:cNvPr id="60" name="Ορθογώνιο 59"/>
                  <p:cNvSpPr/>
                  <p:nvPr/>
                </p:nvSpPr>
                <p:spPr>
                  <a:xfrm>
                    <a:off x="4776681" y="5074560"/>
                    <a:ext cx="1116000" cy="128196"/>
                  </a:xfrm>
                  <a:prstGeom prst="rect">
                    <a:avLst/>
                  </a:prstGeom>
                  <a:noFill/>
                  <a:ln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sp>
                <p:nvSpPr>
                  <p:cNvPr id="61" name="Ορθογώνιο 60"/>
                  <p:cNvSpPr/>
                  <p:nvPr/>
                </p:nvSpPr>
                <p:spPr>
                  <a:xfrm>
                    <a:off x="4777041" y="5344120"/>
                    <a:ext cx="1224000" cy="144000"/>
                  </a:xfrm>
                  <a:prstGeom prst="rect">
                    <a:avLst/>
                  </a:prstGeom>
                  <a:noFill/>
                  <a:ln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sp>
                <p:nvSpPr>
                  <p:cNvPr id="62" name="Ορθογώνιο 61"/>
                  <p:cNvSpPr/>
                  <p:nvPr/>
                </p:nvSpPr>
                <p:spPr>
                  <a:xfrm>
                    <a:off x="4762833" y="5885120"/>
                    <a:ext cx="1440000" cy="128196"/>
                  </a:xfrm>
                  <a:prstGeom prst="rect">
                    <a:avLst/>
                  </a:prstGeom>
                  <a:noFill/>
                  <a:ln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sp>
                <p:nvSpPr>
                  <p:cNvPr id="63" name="Ορθογώνιο 62"/>
                  <p:cNvSpPr/>
                  <p:nvPr/>
                </p:nvSpPr>
                <p:spPr>
                  <a:xfrm>
                    <a:off x="4784397" y="4677576"/>
                    <a:ext cx="972000" cy="128196"/>
                  </a:xfrm>
                  <a:prstGeom prst="rect">
                    <a:avLst/>
                  </a:prstGeom>
                  <a:noFill/>
                  <a:ln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sp>
                <p:nvSpPr>
                  <p:cNvPr id="64" name="Ορθογώνιο 63"/>
                  <p:cNvSpPr/>
                  <p:nvPr/>
                </p:nvSpPr>
                <p:spPr>
                  <a:xfrm>
                    <a:off x="4772069" y="4427260"/>
                    <a:ext cx="900000" cy="128196"/>
                  </a:xfrm>
                  <a:prstGeom prst="rect">
                    <a:avLst/>
                  </a:prstGeom>
                  <a:noFill/>
                  <a:ln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cxnSp>
                <p:nvCxnSpPr>
                  <p:cNvPr id="65" name="Ευθεία γραμμή σύνδεσης 64"/>
                  <p:cNvCxnSpPr/>
                  <p:nvPr/>
                </p:nvCxnSpPr>
                <p:spPr>
                  <a:xfrm>
                    <a:off x="4771172" y="5328916"/>
                    <a:ext cx="1188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6" name="Line 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580112" y="3336758"/>
                    <a:ext cx="2952328" cy="956338"/>
                  </a:xfrm>
                  <a:prstGeom prst="line">
                    <a:avLst/>
                  </a:prstGeom>
                  <a:noFill/>
                  <a:ln w="38100">
                    <a:solidFill>
                      <a:srgbClr val="99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  <p:sp>
                <p:nvSpPr>
                  <p:cNvPr id="67" name="Line 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641197" y="3480715"/>
                    <a:ext cx="2952328" cy="956338"/>
                  </a:xfrm>
                  <a:prstGeom prst="line">
                    <a:avLst/>
                  </a:prstGeom>
                  <a:noFill/>
                  <a:ln w="38100">
                    <a:solidFill>
                      <a:srgbClr val="99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  <p:sp>
                <p:nvSpPr>
                  <p:cNvPr id="68" name="Line 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17575" y="3588001"/>
                    <a:ext cx="2952328" cy="956338"/>
                  </a:xfrm>
                  <a:prstGeom prst="line">
                    <a:avLst/>
                  </a:prstGeom>
                  <a:noFill/>
                  <a:ln w="38100">
                    <a:solidFill>
                      <a:srgbClr val="99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  <p:sp>
                <p:nvSpPr>
                  <p:cNvPr id="69" name="Line 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51041" y="3729071"/>
                    <a:ext cx="2952328" cy="956338"/>
                  </a:xfrm>
                  <a:prstGeom prst="line">
                    <a:avLst/>
                  </a:prstGeom>
                  <a:noFill/>
                  <a:ln w="38100">
                    <a:solidFill>
                      <a:srgbClr val="99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  <p:sp>
                <p:nvSpPr>
                  <p:cNvPr id="70" name="Line 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74869" y="3852897"/>
                    <a:ext cx="2952328" cy="956338"/>
                  </a:xfrm>
                  <a:prstGeom prst="line">
                    <a:avLst/>
                  </a:prstGeom>
                  <a:noFill/>
                  <a:ln w="38100">
                    <a:solidFill>
                      <a:srgbClr val="99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  <p:sp>
                <p:nvSpPr>
                  <p:cNvPr id="71" name="Line 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868670" y="3979640"/>
                    <a:ext cx="2952328" cy="956338"/>
                  </a:xfrm>
                  <a:prstGeom prst="line">
                    <a:avLst/>
                  </a:prstGeom>
                  <a:noFill/>
                  <a:ln w="38100">
                    <a:solidFill>
                      <a:srgbClr val="99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  <p:sp>
                <p:nvSpPr>
                  <p:cNvPr id="72" name="Line 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903441" y="4122882"/>
                    <a:ext cx="2952328" cy="956338"/>
                  </a:xfrm>
                  <a:prstGeom prst="line">
                    <a:avLst/>
                  </a:prstGeom>
                  <a:noFill/>
                  <a:ln w="38100">
                    <a:solidFill>
                      <a:srgbClr val="99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  <p:sp>
                <p:nvSpPr>
                  <p:cNvPr id="73" name="Line 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929874" y="4256738"/>
                    <a:ext cx="2952328" cy="956338"/>
                  </a:xfrm>
                  <a:prstGeom prst="line">
                    <a:avLst/>
                  </a:prstGeom>
                  <a:noFill/>
                  <a:ln w="38100">
                    <a:solidFill>
                      <a:srgbClr val="99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  <p:sp>
                <p:nvSpPr>
                  <p:cNvPr id="74" name="Line 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004245" y="4380899"/>
                    <a:ext cx="2952328" cy="956338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  <p:sp>
                <p:nvSpPr>
                  <p:cNvPr id="75" name="Line 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055864" y="4533181"/>
                    <a:ext cx="2952328" cy="956338"/>
                  </a:xfrm>
                  <a:prstGeom prst="line">
                    <a:avLst/>
                  </a:prstGeom>
                  <a:noFill/>
                  <a:ln w="38100">
                    <a:solidFill>
                      <a:srgbClr val="99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  <p:sp>
                <p:nvSpPr>
                  <p:cNvPr id="76" name="Line 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107483" y="4675333"/>
                    <a:ext cx="2952328" cy="956338"/>
                  </a:xfrm>
                  <a:prstGeom prst="line">
                    <a:avLst/>
                  </a:prstGeom>
                  <a:noFill/>
                  <a:ln w="38100">
                    <a:solidFill>
                      <a:srgbClr val="99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  <p:sp>
                <p:nvSpPr>
                  <p:cNvPr id="77" name="Line 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130383" y="4803227"/>
                    <a:ext cx="2991422" cy="971592"/>
                  </a:xfrm>
                  <a:prstGeom prst="line">
                    <a:avLst/>
                  </a:prstGeom>
                  <a:noFill/>
                  <a:ln w="38100">
                    <a:solidFill>
                      <a:srgbClr val="99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  <p:sp>
                <p:nvSpPr>
                  <p:cNvPr id="78" name="Line 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191672" y="4927053"/>
                    <a:ext cx="2960616" cy="981217"/>
                  </a:xfrm>
                  <a:prstGeom prst="line">
                    <a:avLst/>
                  </a:prstGeom>
                  <a:noFill/>
                  <a:ln w="38100">
                    <a:solidFill>
                      <a:srgbClr val="99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  <p:sp>
                <p:nvSpPr>
                  <p:cNvPr id="79" name="Line 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260768" y="5061201"/>
                    <a:ext cx="2949039" cy="963062"/>
                  </a:xfrm>
                  <a:prstGeom prst="line">
                    <a:avLst/>
                  </a:prstGeom>
                  <a:noFill/>
                  <a:ln w="38100">
                    <a:solidFill>
                      <a:srgbClr val="99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  <p:sp>
                <p:nvSpPr>
                  <p:cNvPr id="80" name="Line 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281720" y="5165048"/>
                    <a:ext cx="2963513" cy="993141"/>
                  </a:xfrm>
                  <a:prstGeom prst="line">
                    <a:avLst/>
                  </a:prstGeom>
                  <a:noFill/>
                  <a:ln w="38100">
                    <a:solidFill>
                      <a:srgbClr val="99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  <p:sp>
                <p:nvSpPr>
                  <p:cNvPr id="81" name="Line 50"/>
                  <p:cNvSpPr>
                    <a:spLocks noChangeShapeType="1"/>
                  </p:cNvSpPr>
                  <p:nvPr/>
                </p:nvSpPr>
                <p:spPr bwMode="auto">
                  <a:xfrm rot="16200000" flipV="1">
                    <a:off x="5166016" y="3900167"/>
                    <a:ext cx="0" cy="900000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 type="stealth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  <p:sp>
                <p:nvSpPr>
                  <p:cNvPr id="82" name="Line 50"/>
                  <p:cNvSpPr>
                    <a:spLocks noChangeShapeType="1"/>
                  </p:cNvSpPr>
                  <p:nvPr/>
                </p:nvSpPr>
                <p:spPr bwMode="auto">
                  <a:xfrm rot="16200000" flipV="1">
                    <a:off x="5274032" y="4088567"/>
                    <a:ext cx="0" cy="828000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 type="stealth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  <p:sp>
                <p:nvSpPr>
                  <p:cNvPr id="83" name="Line 50"/>
                  <p:cNvSpPr>
                    <a:spLocks noChangeShapeType="1"/>
                  </p:cNvSpPr>
                  <p:nvPr/>
                </p:nvSpPr>
                <p:spPr bwMode="auto">
                  <a:xfrm rot="16200000" flipV="1">
                    <a:off x="5400056" y="4292192"/>
                    <a:ext cx="0" cy="648000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 type="stealth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  <p:sp>
                <p:nvSpPr>
                  <p:cNvPr id="84" name="Line 50"/>
                  <p:cNvSpPr>
                    <a:spLocks noChangeShapeType="1"/>
                  </p:cNvSpPr>
                  <p:nvPr/>
                </p:nvSpPr>
                <p:spPr bwMode="auto">
                  <a:xfrm rot="16200000" flipV="1">
                    <a:off x="5490072" y="4464381"/>
                    <a:ext cx="0" cy="540000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 type="stealth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  <p:sp>
                <p:nvSpPr>
                  <p:cNvPr id="85" name="Line 50"/>
                  <p:cNvSpPr>
                    <a:spLocks noChangeShapeType="1"/>
                  </p:cNvSpPr>
                  <p:nvPr/>
                </p:nvSpPr>
                <p:spPr bwMode="auto">
                  <a:xfrm rot="16200000" flipV="1">
                    <a:off x="5580088" y="4653161"/>
                    <a:ext cx="0" cy="432000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 type="stealth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  <p:sp>
                <p:nvSpPr>
                  <p:cNvPr id="86" name="Line 50"/>
                  <p:cNvSpPr>
                    <a:spLocks noChangeShapeType="1"/>
                  </p:cNvSpPr>
                  <p:nvPr/>
                </p:nvSpPr>
                <p:spPr bwMode="auto">
                  <a:xfrm rot="16200000" flipV="1">
                    <a:off x="5688104" y="4833177"/>
                    <a:ext cx="0" cy="360000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 type="stealth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  <p:sp>
                <p:nvSpPr>
                  <p:cNvPr id="87" name="Line 50"/>
                  <p:cNvSpPr>
                    <a:spLocks noChangeShapeType="1"/>
                  </p:cNvSpPr>
                  <p:nvPr/>
                </p:nvSpPr>
                <p:spPr bwMode="auto">
                  <a:xfrm rot="16200000" flipV="1">
                    <a:off x="5796120" y="4994721"/>
                    <a:ext cx="0" cy="288000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 type="stealth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  <p:sp>
                <p:nvSpPr>
                  <p:cNvPr id="88" name="Line 50"/>
                  <p:cNvSpPr>
                    <a:spLocks noChangeShapeType="1"/>
                  </p:cNvSpPr>
                  <p:nvPr/>
                </p:nvSpPr>
                <p:spPr bwMode="auto">
                  <a:xfrm rot="16200000" flipV="1">
                    <a:off x="5886136" y="5176145"/>
                    <a:ext cx="0" cy="180000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 type="stealth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  <p:sp>
                <p:nvSpPr>
                  <p:cNvPr id="89" name="Line 50"/>
                  <p:cNvSpPr>
                    <a:spLocks noChangeShapeType="1"/>
                  </p:cNvSpPr>
                  <p:nvPr/>
                </p:nvSpPr>
                <p:spPr bwMode="auto">
                  <a:xfrm rot="5400000" flipH="1" flipV="1">
                    <a:off x="6610582" y="5752641"/>
                    <a:ext cx="0" cy="648000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 type="stealth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  <p:sp>
                <p:nvSpPr>
                  <p:cNvPr id="90" name="Line 50"/>
                  <p:cNvSpPr>
                    <a:spLocks noChangeShapeType="1"/>
                  </p:cNvSpPr>
                  <p:nvPr/>
                </p:nvSpPr>
                <p:spPr bwMode="auto">
                  <a:xfrm rot="5400000" flipH="1" flipV="1">
                    <a:off x="6489279" y="5694308"/>
                    <a:ext cx="0" cy="540000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 type="stealth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  <p:sp>
                <p:nvSpPr>
                  <p:cNvPr id="91" name="Line 50"/>
                  <p:cNvSpPr>
                    <a:spLocks noChangeShapeType="1"/>
                  </p:cNvSpPr>
                  <p:nvPr/>
                </p:nvSpPr>
                <p:spPr bwMode="auto">
                  <a:xfrm rot="5400000" flipH="1" flipV="1">
                    <a:off x="6405818" y="5607836"/>
                    <a:ext cx="0" cy="432000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 type="stealth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  <p:sp>
                <p:nvSpPr>
                  <p:cNvPr id="92" name="Line 50"/>
                  <p:cNvSpPr>
                    <a:spLocks noChangeShapeType="1"/>
                  </p:cNvSpPr>
                  <p:nvPr/>
                </p:nvSpPr>
                <p:spPr bwMode="auto">
                  <a:xfrm rot="5400000" flipH="1" flipV="1">
                    <a:off x="6228168" y="5409907"/>
                    <a:ext cx="0" cy="288000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 type="stealth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  <p:sp>
                <p:nvSpPr>
                  <p:cNvPr id="93" name="Line 50"/>
                  <p:cNvSpPr>
                    <a:spLocks noChangeShapeType="1"/>
                  </p:cNvSpPr>
                  <p:nvPr/>
                </p:nvSpPr>
                <p:spPr bwMode="auto">
                  <a:xfrm rot="5400000" flipH="1" flipV="1">
                    <a:off x="6112833" y="5322081"/>
                    <a:ext cx="0" cy="180000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 type="stealth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  <p:cxnSp>
                <p:nvCxnSpPr>
                  <p:cNvPr id="94" name="Ευθεία γραμμή σύνδεσης 93"/>
                  <p:cNvCxnSpPr/>
                  <p:nvPr/>
                </p:nvCxnSpPr>
                <p:spPr>
                  <a:xfrm flipV="1">
                    <a:off x="5850198" y="3907228"/>
                    <a:ext cx="2952328" cy="956338"/>
                  </a:xfrm>
                  <a:prstGeom prst="line">
                    <a:avLst/>
                  </a:prstGeom>
                  <a:ln w="107950"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Ευθεία γραμμή σύνδεσης 94"/>
                  <p:cNvCxnSpPr/>
                  <p:nvPr/>
                </p:nvCxnSpPr>
                <p:spPr>
                  <a:xfrm flipV="1">
                    <a:off x="6094958" y="4734380"/>
                    <a:ext cx="2987753" cy="980404"/>
                  </a:xfrm>
                  <a:prstGeom prst="line">
                    <a:avLst/>
                  </a:prstGeom>
                  <a:ln w="107950"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6" name="Line 50"/>
                  <p:cNvSpPr>
                    <a:spLocks noChangeShapeType="1"/>
                  </p:cNvSpPr>
                  <p:nvPr/>
                </p:nvSpPr>
                <p:spPr bwMode="auto">
                  <a:xfrm rot="5400000" flipH="1" flipV="1">
                    <a:off x="6291752" y="5518899"/>
                    <a:ext cx="0" cy="360000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 type="stealth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</p:grpSp>
            <p:cxnSp>
              <p:nvCxnSpPr>
                <p:cNvPr id="50" name="Ευθεία γραμμή σύνδεσης 49"/>
                <p:cNvCxnSpPr/>
                <p:nvPr/>
              </p:nvCxnSpPr>
              <p:spPr>
                <a:xfrm>
                  <a:off x="8186010" y="3518976"/>
                  <a:ext cx="706470" cy="1880068"/>
                </a:xfrm>
                <a:prstGeom prst="line">
                  <a:avLst/>
                </a:prstGeom>
                <a:ln w="38100">
                  <a:solidFill>
                    <a:srgbClr val="9966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8171967" y="3057924"/>
                  <a:ext cx="0" cy="50400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 type="stealth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52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8201079" y="3049759"/>
                  <a:ext cx="393700" cy="30723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l-GR" b="1" i="1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F/</a:t>
                  </a:r>
                  <a:r>
                    <a:rPr kumimoji="0" lang="en-US" altLang="el-GR" b="1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kumimoji="0" lang="en-US" altLang="el-GR" sz="3200" b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5" name="Line 4"/>
              <p:cNvSpPr>
                <a:spLocks noChangeShapeType="1"/>
              </p:cNvSpPr>
              <p:nvPr/>
            </p:nvSpPr>
            <p:spPr bwMode="auto">
              <a:xfrm>
                <a:off x="4338584" y="6503534"/>
                <a:ext cx="126000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stealth" w="med" len="lg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46" name="Text Box 7"/>
              <p:cNvSpPr txBox="1">
                <a:spLocks noChangeArrowheads="1"/>
              </p:cNvSpPr>
              <p:nvPr/>
            </p:nvSpPr>
            <p:spPr bwMode="auto">
              <a:xfrm>
                <a:off x="4683194" y="6453336"/>
                <a:ext cx="414140" cy="35275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altLang="el-GR" b="0" i="0" u="none" strike="noStrike" cap="none" normalizeH="0" baseline="0" dirty="0" smtClean="0">
                    <a:ln>
                      <a:noFill/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kumimoji="0" lang="en-US" altLang="el-GR" b="1" i="1" u="none" strike="noStrike" cap="none" normalizeH="0" baseline="0" dirty="0" smtClean="0">
                    <a:ln>
                      <a:noFill/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kumimoji="0" lang="el-GR" altLang="el-GR" sz="3200" b="0" i="0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Line 4"/>
              <p:cNvSpPr>
                <a:spLocks noChangeShapeType="1"/>
              </p:cNvSpPr>
              <p:nvPr/>
            </p:nvSpPr>
            <p:spPr bwMode="auto">
              <a:xfrm>
                <a:off x="5940456" y="6381328"/>
                <a:ext cx="284400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stealth" w="med" len="lg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48" name="Text Box 7"/>
              <p:cNvSpPr txBox="1">
                <a:spLocks noChangeArrowheads="1"/>
              </p:cNvSpPr>
              <p:nvPr/>
            </p:nvSpPr>
            <p:spPr bwMode="auto">
              <a:xfrm>
                <a:off x="7199588" y="6309320"/>
                <a:ext cx="324740" cy="35275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l-GR" b="1" i="1" u="none" strike="noStrike" cap="none" normalizeH="0" baseline="0" dirty="0" smtClean="0">
                    <a:ln>
                      <a:noFill/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kumimoji="0" lang="el-GR" altLang="el-GR" sz="3200" b="0" i="0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" name="Ομάδα 1"/>
            <p:cNvGrpSpPr/>
            <p:nvPr/>
          </p:nvGrpSpPr>
          <p:grpSpPr>
            <a:xfrm>
              <a:off x="8346132" y="2636912"/>
              <a:ext cx="186308" cy="972000"/>
              <a:chOff x="8346132" y="2636912"/>
              <a:chExt cx="186308" cy="972000"/>
            </a:xfrm>
          </p:grpSpPr>
          <p:sp>
            <p:nvSpPr>
              <p:cNvPr id="97" name="Line 45"/>
              <p:cNvSpPr>
                <a:spLocks noChangeShapeType="1"/>
              </p:cNvSpPr>
              <p:nvPr/>
            </p:nvSpPr>
            <p:spPr bwMode="auto">
              <a:xfrm flipH="1" flipV="1">
                <a:off x="8346132" y="2636912"/>
                <a:ext cx="0" cy="972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stealth" w="med" len="lg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98" name="Text Box 17"/>
              <p:cNvSpPr txBox="1">
                <a:spLocks noChangeArrowheads="1"/>
              </p:cNvSpPr>
              <p:nvPr/>
            </p:nvSpPr>
            <p:spPr bwMode="auto">
              <a:xfrm>
                <a:off x="8418140" y="2942428"/>
                <a:ext cx="114300" cy="27054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altLang="el-GR" b="1" i="1" u="none" strike="noStrike" cap="none" normalizeH="0" baseline="0" dirty="0" smtClean="0">
                    <a:ln>
                      <a:noFill/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endParaRPr kumimoji="0" lang="el-GR" altLang="el-GR" sz="3200" b="0" i="0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Ορθογώνιο 99"/>
              <p:cNvSpPr/>
              <p:nvPr/>
            </p:nvSpPr>
            <p:spPr>
              <a:xfrm>
                <a:off x="141110" y="5143383"/>
                <a:ext cx="12025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b="1" i="1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en-US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el-GR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0" name="Ορθογώνιο 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10" y="5143383"/>
                <a:ext cx="1202573" cy="369332"/>
              </a:xfrm>
              <a:prstGeom prst="rect">
                <a:avLst/>
              </a:prstGeom>
              <a:blipFill>
                <a:blip r:embed="rId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Ορθογώνιο 100"/>
              <p:cNvSpPr/>
              <p:nvPr/>
            </p:nvSpPr>
            <p:spPr>
              <a:xfrm>
                <a:off x="2073480" y="4885953"/>
                <a:ext cx="2246063" cy="6191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𝑭</m:t>
                          </m:r>
                        </m:num>
                        <m:den>
                          <m:r>
                            <a:rPr lang="en-US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b="1" i="1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l-GR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𝒀</m:t>
                          </m:r>
                          <m:r>
                            <m:rPr>
                              <m:nor/>
                            </m:rPr>
                            <a:rPr lang="el-GR" dirty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m:t> </m:t>
                          </m:r>
                        </m:num>
                        <m:den>
                          <m:r>
                            <a:rPr lang="en-US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l-GR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𝝀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sSub>
                        <m:sSubPr>
                          <m:ctrlPr>
                            <a:rPr lang="en-US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𝑺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01" name="Ορθογώνιο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480" y="4885953"/>
                <a:ext cx="2246063" cy="6191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Ορθογώνιο 101"/>
              <p:cNvSpPr/>
              <p:nvPr/>
            </p:nvSpPr>
            <p:spPr>
              <a:xfrm>
                <a:off x="4227141" y="4869160"/>
                <a:ext cx="2393476" cy="6594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l-GR" b="1" i="1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𝝀</m:t>
                      </m:r>
                      <m:r>
                        <a:rPr lang="en-US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𝑭</m:t>
                          </m:r>
                        </m:num>
                        <m:den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𝒀𝑰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    ⇒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02" name="Ορθογώνιο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7141" y="4869160"/>
                <a:ext cx="2393476" cy="6594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Ορθογώνιο 102"/>
              <p:cNvSpPr/>
              <p:nvPr/>
            </p:nvSpPr>
            <p:spPr>
              <a:xfrm>
                <a:off x="6498214" y="4725144"/>
                <a:ext cx="2561792" cy="937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𝝀</m:t>
                      </m:r>
                      <m:r>
                        <a:rPr lang="en-US" b="1" i="1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𝑭</m:t>
                          </m:r>
                        </m:num>
                        <m:den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1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𝒀𝑰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undOvr"/>
                          <m:ctrlP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𝑳</m:t>
                          </m:r>
                          <m: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  <m:e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03" name="Ορθογώνιο 1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214" y="4725144"/>
                <a:ext cx="2561792" cy="937885"/>
              </a:xfrm>
              <a:prstGeom prst="rect">
                <a:avLst/>
              </a:prstGeom>
              <a:blipFill>
                <a:blip r:embed="rId7"/>
                <a:stretch>
                  <a:fillRect b="-129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Ορθογώνιο 103"/>
              <p:cNvSpPr/>
              <p:nvPr/>
            </p:nvSpPr>
            <p:spPr>
              <a:xfrm>
                <a:off x="2071042" y="5765362"/>
                <a:ext cx="2376676" cy="8276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𝝀</m:t>
                      </m:r>
                      <m:r>
                        <a:rPr lang="en-US" b="1" i="1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𝑭</m:t>
                          </m:r>
                        </m:num>
                        <m:den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1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𝒀𝑰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sub>
                          </m:sSub>
                        </m:den>
                      </m:f>
                      <m:sSubSup>
                        <m:sSubSupPr>
                          <m:ctrlP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1" i="1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1" i="1">
                                      <a:solidFill>
                                        <a:srgbClr val="0000CC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b="1" i="1">
                                          <a:solidFill>
                                            <a:srgbClr val="0000CC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>
                                          <a:solidFill>
                                            <a:srgbClr val="0000CC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b="1" i="1">
                                          <a:solidFill>
                                            <a:srgbClr val="0000CC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b="1" i="1">
                                      <a:solidFill>
                                        <a:srgbClr val="0000CC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𝑳</m:t>
                          </m:r>
                          <m: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04" name="Ορθογώνιο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1042" y="5765362"/>
                <a:ext cx="2376676" cy="827662"/>
              </a:xfrm>
              <a:prstGeom prst="rect">
                <a:avLst/>
              </a:prstGeom>
              <a:blipFill>
                <a:blip r:embed="rId8"/>
                <a:stretch>
                  <a:fillRect b="-73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Ορθογώνιο 104"/>
              <p:cNvSpPr/>
              <p:nvPr/>
            </p:nvSpPr>
            <p:spPr>
              <a:xfrm>
                <a:off x="4529125" y="5823485"/>
                <a:ext cx="1483035" cy="701859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𝛌</m:t>
                      </m:r>
                      <m:r>
                        <a:rPr lang="en-US" b="1" i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0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𝐋</m:t>
                              </m:r>
                            </m:e>
                            <m:sup>
                              <m:r>
                                <a:rPr lang="en-US" b="1" i="0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𝟒𝟖</m:t>
                              </m:r>
                              <m:r>
                                <a:rPr lang="en-US" b="1" i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𝐘𝐈</m:t>
                              </m:r>
                            </m:e>
                            <m:sub>
                              <m:r>
                                <a:rPr lang="en-US" b="1" i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𝐒</m:t>
                              </m:r>
                            </m:sub>
                          </m:sSub>
                        </m:den>
                      </m:f>
                      <m:r>
                        <a:rPr lang="en-US" b="1" i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𝐅</m:t>
                      </m:r>
                    </m:oMath>
                  </m:oMathPara>
                </a14:m>
                <a:endParaRPr lang="el-GR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05" name="Ορθογώνιο 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9125" y="5823485"/>
                <a:ext cx="1483035" cy="70185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516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  <p:bldP spid="42" grpId="0"/>
      <p:bldP spid="100" grpId="0"/>
      <p:bldP spid="101" grpId="0"/>
      <p:bldP spid="102" grpId="0"/>
      <p:bldP spid="103" grpId="0"/>
      <p:bldP spid="104" grpId="0"/>
      <p:bldP spid="10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Ομάδα 190"/>
          <p:cNvGrpSpPr/>
          <p:nvPr/>
        </p:nvGrpSpPr>
        <p:grpSpPr>
          <a:xfrm>
            <a:off x="4470257" y="1213391"/>
            <a:ext cx="4181324" cy="2613015"/>
            <a:chOff x="4470257" y="1213391"/>
            <a:chExt cx="4181324" cy="2613015"/>
          </a:xfrm>
        </p:grpSpPr>
        <p:sp>
          <p:nvSpPr>
            <p:cNvPr id="181" name="Text Box 14"/>
            <p:cNvSpPr txBox="1">
              <a:spLocks noChangeArrowheads="1"/>
            </p:cNvSpPr>
            <p:nvPr/>
          </p:nvSpPr>
          <p:spPr bwMode="auto">
            <a:xfrm>
              <a:off x="8471581" y="2196592"/>
              <a:ext cx="180000" cy="24675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l-GR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kumimoji="0" lang="el-GR" altLang="el-G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90" name="Ομάδα 189"/>
            <p:cNvGrpSpPr/>
            <p:nvPr/>
          </p:nvGrpSpPr>
          <p:grpSpPr>
            <a:xfrm>
              <a:off x="4470257" y="1213391"/>
              <a:ext cx="4081233" cy="2613015"/>
              <a:chOff x="4470257" y="1213391"/>
              <a:chExt cx="4081233" cy="2613015"/>
            </a:xfrm>
          </p:grpSpPr>
          <p:grpSp>
            <p:nvGrpSpPr>
              <p:cNvPr id="188" name="Ομάδα 187"/>
              <p:cNvGrpSpPr/>
              <p:nvPr/>
            </p:nvGrpSpPr>
            <p:grpSpPr>
              <a:xfrm>
                <a:off x="4470257" y="1213391"/>
                <a:ext cx="4081233" cy="2613015"/>
                <a:chOff x="4470257" y="1213391"/>
                <a:chExt cx="4081233" cy="2613015"/>
              </a:xfrm>
            </p:grpSpPr>
            <p:grpSp>
              <p:nvGrpSpPr>
                <p:cNvPr id="187" name="Ομάδα 186"/>
                <p:cNvGrpSpPr/>
                <p:nvPr/>
              </p:nvGrpSpPr>
              <p:grpSpPr>
                <a:xfrm>
                  <a:off x="5734472" y="1213391"/>
                  <a:ext cx="2817018" cy="2613015"/>
                  <a:chOff x="5734472" y="1213391"/>
                  <a:chExt cx="2817018" cy="2613015"/>
                </a:xfrm>
              </p:grpSpPr>
              <p:grpSp>
                <p:nvGrpSpPr>
                  <p:cNvPr id="167" name="Ομάδα 166"/>
                  <p:cNvGrpSpPr/>
                  <p:nvPr/>
                </p:nvGrpSpPr>
                <p:grpSpPr>
                  <a:xfrm>
                    <a:off x="5734472" y="1638004"/>
                    <a:ext cx="2817018" cy="1998000"/>
                    <a:chOff x="5734472" y="1335448"/>
                    <a:chExt cx="2817018" cy="1998000"/>
                  </a:xfrm>
                </p:grpSpPr>
                <p:grpSp>
                  <p:nvGrpSpPr>
                    <p:cNvPr id="5" name="Ομάδα 4"/>
                    <p:cNvGrpSpPr/>
                    <p:nvPr/>
                  </p:nvGrpSpPr>
                  <p:grpSpPr>
                    <a:xfrm>
                      <a:off x="5734472" y="1335448"/>
                      <a:ext cx="2078228" cy="1998000"/>
                      <a:chOff x="621904" y="4208479"/>
                      <a:chExt cx="2078228" cy="1998000"/>
                    </a:xfrm>
                  </p:grpSpPr>
                  <p:grpSp>
                    <p:nvGrpSpPr>
                      <p:cNvPr id="6" name="Ομάδα 5"/>
                      <p:cNvGrpSpPr/>
                      <p:nvPr/>
                    </p:nvGrpSpPr>
                    <p:grpSpPr>
                      <a:xfrm>
                        <a:off x="621904" y="4208479"/>
                        <a:ext cx="2060582" cy="1998000"/>
                        <a:chOff x="611560" y="1333389"/>
                        <a:chExt cx="1923210" cy="1526046"/>
                      </a:xfrm>
                    </p:grpSpPr>
                    <p:sp>
                      <p:nvSpPr>
                        <p:cNvPr id="8" name="Line 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04838" y="1400372"/>
                          <a:ext cx="504000" cy="0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9933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l-GR"/>
                        </a:p>
                      </p:txBody>
                    </p:sp>
                    <p:grpSp>
                      <p:nvGrpSpPr>
                        <p:cNvPr id="9" name="Ομάδα 8"/>
                        <p:cNvGrpSpPr/>
                        <p:nvPr/>
                      </p:nvGrpSpPr>
                      <p:grpSpPr>
                        <a:xfrm>
                          <a:off x="611560" y="1333389"/>
                          <a:ext cx="1923210" cy="1526046"/>
                          <a:chOff x="611560" y="1333389"/>
                          <a:chExt cx="1923210" cy="1526046"/>
                        </a:xfrm>
                      </p:grpSpPr>
                      <p:sp>
                        <p:nvSpPr>
                          <p:cNvPr id="10" name="Freeform 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611560" y="1350293"/>
                            <a:ext cx="1044000" cy="1476000"/>
                          </a:xfrm>
                          <a:custGeom>
                            <a:avLst/>
                            <a:gdLst>
                              <a:gd name="T0" fmla="*/ 360 w 772"/>
                              <a:gd name="T1" fmla="*/ 62 h 1182"/>
                              <a:gd name="T2" fmla="*/ 2 w 772"/>
                              <a:gd name="T3" fmla="*/ 870 h 1182"/>
                              <a:gd name="T4" fmla="*/ 350 w 772"/>
                              <a:gd name="T5" fmla="*/ 1164 h 1182"/>
                              <a:gd name="T6" fmla="*/ 712 w 772"/>
                              <a:gd name="T7" fmla="*/ 979 h 1182"/>
                              <a:gd name="T8" fmla="*/ 712 w 772"/>
                              <a:gd name="T9" fmla="*/ 237 h 1182"/>
                              <a:gd name="T10" fmla="*/ 360 w 772"/>
                              <a:gd name="T11" fmla="*/ 62 h 1182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</a:cxnLst>
                            <a:rect l="0" t="0" r="r" b="b"/>
                            <a:pathLst>
                              <a:path w="772" h="1182">
                                <a:moveTo>
                                  <a:pt x="360" y="62"/>
                                </a:moveTo>
                                <a:cubicBezTo>
                                  <a:pt x="242" y="168"/>
                                  <a:pt x="4" y="686"/>
                                  <a:pt x="2" y="870"/>
                                </a:cubicBezTo>
                                <a:cubicBezTo>
                                  <a:pt x="0" y="1054"/>
                                  <a:pt x="232" y="1146"/>
                                  <a:pt x="350" y="1164"/>
                                </a:cubicBezTo>
                                <a:cubicBezTo>
                                  <a:pt x="468" y="1182"/>
                                  <a:pt x="651" y="1133"/>
                                  <a:pt x="712" y="979"/>
                                </a:cubicBezTo>
                                <a:cubicBezTo>
                                  <a:pt x="772" y="824"/>
                                  <a:pt x="770" y="389"/>
                                  <a:pt x="712" y="237"/>
                                </a:cubicBezTo>
                                <a:cubicBezTo>
                                  <a:pt x="653" y="84"/>
                                  <a:pt x="481" y="0"/>
                                  <a:pt x="360" y="62"/>
                                </a:cubicBezTo>
                                <a:close/>
                              </a:path>
                            </a:pathLst>
                          </a:custGeom>
                          <a:noFill/>
                          <a:ln w="38100" cap="flat" cmpd="sng">
                            <a:solidFill>
                              <a:schemeClr val="accent6">
                                <a:lumMod val="50000"/>
                              </a:schemeClr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C0C0C0"/>
                                </a:solidFill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l-GR"/>
                          </a:p>
                        </p:txBody>
                      </p:sp>
                      <p:sp>
                        <p:nvSpPr>
                          <p:cNvPr id="11" name="Rectangle 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4839" y="1415231"/>
                            <a:ext cx="562109" cy="1402311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l-GR"/>
                          </a:p>
                        </p:txBody>
                      </p:sp>
                      <p:sp>
                        <p:nvSpPr>
                          <p:cNvPr id="13" name="Line 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139565" y="2809425"/>
                            <a:ext cx="940800" cy="0"/>
                          </a:xfrm>
                          <a:prstGeom prst="line">
                            <a:avLst/>
                          </a:prstGeom>
                          <a:noFill/>
                          <a:ln w="38100">
                            <a:solidFill>
                              <a:srgbClr val="9933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l-GR"/>
                          </a:p>
                        </p:txBody>
                      </p:sp>
                      <p:sp>
                        <p:nvSpPr>
                          <p:cNvPr id="15" name="Freeform 8"/>
                          <p:cNvSpPr>
                            <a:spLocks/>
                          </p:cNvSpPr>
                          <p:nvPr/>
                        </p:nvSpPr>
                        <p:spPr bwMode="auto">
                          <a:xfrm rot="19785964">
                            <a:off x="1325170" y="1333389"/>
                            <a:ext cx="1209600" cy="1526046"/>
                          </a:xfrm>
                          <a:custGeom>
                            <a:avLst/>
                            <a:gdLst>
                              <a:gd name="T0" fmla="*/ 360 w 772"/>
                              <a:gd name="T1" fmla="*/ 62 h 1182"/>
                              <a:gd name="T2" fmla="*/ 2 w 772"/>
                              <a:gd name="T3" fmla="*/ 870 h 1182"/>
                              <a:gd name="T4" fmla="*/ 350 w 772"/>
                              <a:gd name="T5" fmla="*/ 1164 h 1182"/>
                              <a:gd name="T6" fmla="*/ 712 w 772"/>
                              <a:gd name="T7" fmla="*/ 979 h 1182"/>
                              <a:gd name="T8" fmla="*/ 712 w 772"/>
                              <a:gd name="T9" fmla="*/ 237 h 1182"/>
                              <a:gd name="T10" fmla="*/ 360 w 772"/>
                              <a:gd name="T11" fmla="*/ 62 h 1182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</a:cxnLst>
                            <a:rect l="0" t="0" r="r" b="b"/>
                            <a:pathLst>
                              <a:path w="772" h="1182">
                                <a:moveTo>
                                  <a:pt x="360" y="62"/>
                                </a:moveTo>
                                <a:cubicBezTo>
                                  <a:pt x="242" y="168"/>
                                  <a:pt x="4" y="686"/>
                                  <a:pt x="2" y="870"/>
                                </a:cubicBezTo>
                                <a:cubicBezTo>
                                  <a:pt x="0" y="1054"/>
                                  <a:pt x="232" y="1146"/>
                                  <a:pt x="350" y="1164"/>
                                </a:cubicBezTo>
                                <a:cubicBezTo>
                                  <a:pt x="468" y="1182"/>
                                  <a:pt x="651" y="1133"/>
                                  <a:pt x="712" y="979"/>
                                </a:cubicBezTo>
                                <a:cubicBezTo>
                                  <a:pt x="772" y="824"/>
                                  <a:pt x="770" y="389"/>
                                  <a:pt x="712" y="237"/>
                                </a:cubicBezTo>
                                <a:cubicBezTo>
                                  <a:pt x="653" y="84"/>
                                  <a:pt x="481" y="0"/>
                                  <a:pt x="360" y="62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9900"/>
                          </a:solidFill>
                          <a:ln w="38100" cmpd="sng">
                            <a:solidFill>
                              <a:srgbClr val="9933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l-GR"/>
                          </a:p>
                        </p:txBody>
                      </p:sp>
                    </p:grpSp>
                  </p:grpSp>
                  <p:sp>
                    <p:nvSpPr>
                      <p:cNvPr id="7" name="Ελεύθερη σχεδίαση 6"/>
                      <p:cNvSpPr/>
                      <p:nvPr/>
                    </p:nvSpPr>
                    <p:spPr>
                      <a:xfrm>
                        <a:off x="1598696" y="5085184"/>
                        <a:ext cx="1101436" cy="454603"/>
                      </a:xfrm>
                      <a:custGeom>
                        <a:avLst/>
                        <a:gdLst>
                          <a:gd name="connsiteX0" fmla="*/ 0 w 2015836"/>
                          <a:gd name="connsiteY0" fmla="*/ 394854 h 405245"/>
                          <a:gd name="connsiteX1" fmla="*/ 987136 w 2015836"/>
                          <a:gd name="connsiteY1" fmla="*/ 405245 h 405245"/>
                          <a:gd name="connsiteX2" fmla="*/ 2015836 w 2015836"/>
                          <a:gd name="connsiteY2" fmla="*/ 0 h 405245"/>
                          <a:gd name="connsiteX3" fmla="*/ 2015836 w 2015836"/>
                          <a:gd name="connsiteY3" fmla="*/ 0 h 405245"/>
                          <a:gd name="connsiteX4" fmla="*/ 2015836 w 2015836"/>
                          <a:gd name="connsiteY4" fmla="*/ 0 h 405245"/>
                          <a:gd name="connsiteX0" fmla="*/ 0 w 2098963"/>
                          <a:gd name="connsiteY0" fmla="*/ 446809 h 457200"/>
                          <a:gd name="connsiteX1" fmla="*/ 987136 w 2098963"/>
                          <a:gd name="connsiteY1" fmla="*/ 457200 h 457200"/>
                          <a:gd name="connsiteX2" fmla="*/ 2015836 w 2098963"/>
                          <a:gd name="connsiteY2" fmla="*/ 51955 h 457200"/>
                          <a:gd name="connsiteX3" fmla="*/ 2015836 w 2098963"/>
                          <a:gd name="connsiteY3" fmla="*/ 51955 h 457200"/>
                          <a:gd name="connsiteX4" fmla="*/ 2098963 w 2098963"/>
                          <a:gd name="connsiteY4" fmla="*/ 0 h 457200"/>
                          <a:gd name="connsiteX0" fmla="*/ 0 w 2088572"/>
                          <a:gd name="connsiteY0" fmla="*/ 426028 h 436419"/>
                          <a:gd name="connsiteX1" fmla="*/ 987136 w 2088572"/>
                          <a:gd name="connsiteY1" fmla="*/ 436419 h 436419"/>
                          <a:gd name="connsiteX2" fmla="*/ 2015836 w 2088572"/>
                          <a:gd name="connsiteY2" fmla="*/ 31174 h 436419"/>
                          <a:gd name="connsiteX3" fmla="*/ 2015836 w 2088572"/>
                          <a:gd name="connsiteY3" fmla="*/ 31174 h 436419"/>
                          <a:gd name="connsiteX4" fmla="*/ 2088572 w 2088572"/>
                          <a:gd name="connsiteY4" fmla="*/ 0 h 436419"/>
                          <a:gd name="connsiteX0" fmla="*/ 3464 w 1101436"/>
                          <a:gd name="connsiteY0" fmla="*/ 454603 h 454603"/>
                          <a:gd name="connsiteX1" fmla="*/ 0 w 1101436"/>
                          <a:gd name="connsiteY1" fmla="*/ 436419 h 454603"/>
                          <a:gd name="connsiteX2" fmla="*/ 1028700 w 1101436"/>
                          <a:gd name="connsiteY2" fmla="*/ 31174 h 454603"/>
                          <a:gd name="connsiteX3" fmla="*/ 1028700 w 1101436"/>
                          <a:gd name="connsiteY3" fmla="*/ 31174 h 454603"/>
                          <a:gd name="connsiteX4" fmla="*/ 1101436 w 1101436"/>
                          <a:gd name="connsiteY4" fmla="*/ 0 h 4546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101436" h="454603">
                            <a:moveTo>
                              <a:pt x="3464" y="454603"/>
                            </a:moveTo>
                            <a:lnTo>
                              <a:pt x="0" y="436419"/>
                            </a:lnTo>
                            <a:lnTo>
                              <a:pt x="1028700" y="31174"/>
                            </a:lnTo>
                            <a:lnTo>
                              <a:pt x="1028700" y="31174"/>
                            </a:lnTo>
                            <a:lnTo>
                              <a:pt x="1101436" y="0"/>
                            </a:lnTo>
                          </a:path>
                        </a:pathLst>
                      </a:custGeom>
                      <a:noFill/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l-GR"/>
                      </a:p>
                    </p:txBody>
                  </p:sp>
                </p:grpSp>
                <p:cxnSp>
                  <p:nvCxnSpPr>
                    <p:cNvPr id="165" name="Ευθεία γραμμή σύνδεσης 164"/>
                    <p:cNvCxnSpPr/>
                    <p:nvPr/>
                  </p:nvCxnSpPr>
                  <p:spPr>
                    <a:xfrm flipV="1">
                      <a:off x="6170140" y="1916832"/>
                      <a:ext cx="2381350" cy="943203"/>
                    </a:xfrm>
                    <a:prstGeom prst="line">
                      <a:avLst/>
                    </a:prstGeom>
                    <a:ln w="19050">
                      <a:solidFill>
                        <a:srgbClr val="000000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75" name="Ευθεία γραμμή σύνδεσης 174"/>
                  <p:cNvCxnSpPr/>
                  <p:nvPr/>
                </p:nvCxnSpPr>
                <p:spPr>
                  <a:xfrm flipH="1" flipV="1">
                    <a:off x="6516216" y="1340499"/>
                    <a:ext cx="1296484" cy="2485907"/>
                  </a:xfrm>
                  <a:prstGeom prst="line">
                    <a:avLst/>
                  </a:prstGeom>
                  <a:ln w="19050">
                    <a:solidFill>
                      <a:srgbClr val="000000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82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638465" y="1213391"/>
                    <a:ext cx="180000" cy="24675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el-GR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z</a:t>
                    </a:r>
                    <a:endParaRPr kumimoji="0" lang="el-GR" altLang="el-GR" sz="3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cxnSp>
              <p:nvCxnSpPr>
                <p:cNvPr id="135" name="Ευθεία γραμμή σύνδεσης 134"/>
                <p:cNvCxnSpPr>
                  <a:endCxn id="7" idx="1"/>
                </p:cNvCxnSpPr>
                <p:nvPr/>
              </p:nvCxnSpPr>
              <p:spPr>
                <a:xfrm>
                  <a:off x="4470257" y="1771410"/>
                  <a:ext cx="2241007" cy="117971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1" name="Text Box 14"/>
              <p:cNvSpPr txBox="1">
                <a:spLocks noChangeArrowheads="1"/>
              </p:cNvSpPr>
              <p:nvPr/>
            </p:nvSpPr>
            <p:spPr bwMode="auto">
              <a:xfrm>
                <a:off x="7560352" y="2852936"/>
                <a:ext cx="180000" cy="2467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altLang="el-GR" b="1" i="1" u="none" strike="noStrike" cap="none" normalizeH="0" baseline="0" dirty="0" smtClean="0">
                    <a:ln>
                      <a:noFill/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endParaRPr kumimoji="0" lang="el-GR" altLang="el-GR" sz="3200" b="1" i="0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92" name="Ομάδα 191"/>
          <p:cNvGrpSpPr/>
          <p:nvPr/>
        </p:nvGrpSpPr>
        <p:grpSpPr>
          <a:xfrm>
            <a:off x="611560" y="1499308"/>
            <a:ext cx="4410033" cy="2104825"/>
            <a:chOff x="611560" y="1499308"/>
            <a:chExt cx="4410033" cy="2104825"/>
          </a:xfrm>
        </p:grpSpPr>
        <p:grpSp>
          <p:nvGrpSpPr>
            <p:cNvPr id="189" name="Ομάδα 188"/>
            <p:cNvGrpSpPr/>
            <p:nvPr/>
          </p:nvGrpSpPr>
          <p:grpSpPr>
            <a:xfrm>
              <a:off x="611560" y="1660133"/>
              <a:ext cx="2160240" cy="1944000"/>
              <a:chOff x="611560" y="1660133"/>
              <a:chExt cx="2160240" cy="1944000"/>
            </a:xfrm>
          </p:grpSpPr>
          <p:grpSp>
            <p:nvGrpSpPr>
              <p:cNvPr id="16" name="Ομάδα 15"/>
              <p:cNvGrpSpPr/>
              <p:nvPr/>
            </p:nvGrpSpPr>
            <p:grpSpPr>
              <a:xfrm>
                <a:off x="611560" y="1660133"/>
                <a:ext cx="2160240" cy="1944000"/>
                <a:chOff x="611560" y="908720"/>
                <a:chExt cx="2160240" cy="1944000"/>
              </a:xfrm>
            </p:grpSpPr>
            <p:grpSp>
              <p:nvGrpSpPr>
                <p:cNvPr id="17" name="Ομάδα 16"/>
                <p:cNvGrpSpPr/>
                <p:nvPr/>
              </p:nvGrpSpPr>
              <p:grpSpPr>
                <a:xfrm>
                  <a:off x="611560" y="908720"/>
                  <a:ext cx="2160240" cy="1944000"/>
                  <a:chOff x="611560" y="1350293"/>
                  <a:chExt cx="2016224" cy="1484800"/>
                </a:xfrm>
              </p:grpSpPr>
              <p:sp>
                <p:nvSpPr>
                  <p:cNvPr id="19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1204838" y="1400372"/>
                    <a:ext cx="97200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99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l-GR"/>
                  </a:p>
                </p:txBody>
              </p:sp>
              <p:grpSp>
                <p:nvGrpSpPr>
                  <p:cNvPr id="20" name="Ομάδα 19"/>
                  <p:cNvGrpSpPr/>
                  <p:nvPr/>
                </p:nvGrpSpPr>
                <p:grpSpPr>
                  <a:xfrm>
                    <a:off x="611560" y="1350293"/>
                    <a:ext cx="2016224" cy="1484800"/>
                    <a:chOff x="611560" y="1350293"/>
                    <a:chExt cx="2016224" cy="1484800"/>
                  </a:xfrm>
                </p:grpSpPr>
                <p:sp>
                  <p:nvSpPr>
                    <p:cNvPr id="21" name="Freeform 2"/>
                    <p:cNvSpPr>
                      <a:spLocks/>
                    </p:cNvSpPr>
                    <p:nvPr/>
                  </p:nvSpPr>
                  <p:spPr bwMode="auto">
                    <a:xfrm>
                      <a:off x="611560" y="1350293"/>
                      <a:ext cx="1044000" cy="1484800"/>
                    </a:xfrm>
                    <a:custGeom>
                      <a:avLst/>
                      <a:gdLst>
                        <a:gd name="T0" fmla="*/ 360 w 772"/>
                        <a:gd name="T1" fmla="*/ 62 h 1182"/>
                        <a:gd name="T2" fmla="*/ 2 w 772"/>
                        <a:gd name="T3" fmla="*/ 870 h 1182"/>
                        <a:gd name="T4" fmla="*/ 350 w 772"/>
                        <a:gd name="T5" fmla="*/ 1164 h 1182"/>
                        <a:gd name="T6" fmla="*/ 712 w 772"/>
                        <a:gd name="T7" fmla="*/ 979 h 1182"/>
                        <a:gd name="T8" fmla="*/ 712 w 772"/>
                        <a:gd name="T9" fmla="*/ 237 h 1182"/>
                        <a:gd name="T10" fmla="*/ 360 w 772"/>
                        <a:gd name="T11" fmla="*/ 62 h 11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772" h="1182">
                          <a:moveTo>
                            <a:pt x="360" y="62"/>
                          </a:moveTo>
                          <a:cubicBezTo>
                            <a:pt x="242" y="168"/>
                            <a:pt x="4" y="686"/>
                            <a:pt x="2" y="870"/>
                          </a:cubicBezTo>
                          <a:cubicBezTo>
                            <a:pt x="0" y="1054"/>
                            <a:pt x="232" y="1146"/>
                            <a:pt x="350" y="1164"/>
                          </a:cubicBezTo>
                          <a:cubicBezTo>
                            <a:pt x="468" y="1182"/>
                            <a:pt x="651" y="1133"/>
                            <a:pt x="712" y="979"/>
                          </a:cubicBezTo>
                          <a:cubicBezTo>
                            <a:pt x="772" y="824"/>
                            <a:pt x="770" y="389"/>
                            <a:pt x="712" y="237"/>
                          </a:cubicBezTo>
                          <a:cubicBezTo>
                            <a:pt x="653" y="84"/>
                            <a:pt x="481" y="0"/>
                            <a:pt x="360" y="62"/>
                          </a:cubicBezTo>
                          <a:close/>
                        </a:path>
                      </a:pathLst>
                    </a:custGeom>
                    <a:noFill/>
                    <a:ln w="38100" cap="flat" cmpd="sng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C0C0C0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2" name="Rectangle 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4838" y="1415231"/>
                      <a:ext cx="777875" cy="1369316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4" name="Line 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78734" y="2809646"/>
                      <a:ext cx="900000" cy="1587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6" name="Freeform 8"/>
                    <p:cNvSpPr>
                      <a:spLocks/>
                    </p:cNvSpPr>
                    <p:nvPr/>
                  </p:nvSpPr>
                  <p:spPr bwMode="auto">
                    <a:xfrm>
                      <a:off x="1583784" y="1351158"/>
                      <a:ext cx="1044000" cy="1476000"/>
                    </a:xfrm>
                    <a:custGeom>
                      <a:avLst/>
                      <a:gdLst>
                        <a:gd name="T0" fmla="*/ 360 w 772"/>
                        <a:gd name="T1" fmla="*/ 62 h 1182"/>
                        <a:gd name="T2" fmla="*/ 2 w 772"/>
                        <a:gd name="T3" fmla="*/ 870 h 1182"/>
                        <a:gd name="T4" fmla="*/ 350 w 772"/>
                        <a:gd name="T5" fmla="*/ 1164 h 1182"/>
                        <a:gd name="T6" fmla="*/ 712 w 772"/>
                        <a:gd name="T7" fmla="*/ 979 h 1182"/>
                        <a:gd name="T8" fmla="*/ 712 w 772"/>
                        <a:gd name="T9" fmla="*/ 237 h 1182"/>
                        <a:gd name="T10" fmla="*/ 360 w 772"/>
                        <a:gd name="T11" fmla="*/ 62 h 11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772" h="1182">
                          <a:moveTo>
                            <a:pt x="360" y="62"/>
                          </a:moveTo>
                          <a:cubicBezTo>
                            <a:pt x="242" y="168"/>
                            <a:pt x="4" y="686"/>
                            <a:pt x="2" y="870"/>
                          </a:cubicBezTo>
                          <a:cubicBezTo>
                            <a:pt x="0" y="1054"/>
                            <a:pt x="232" y="1146"/>
                            <a:pt x="350" y="1164"/>
                          </a:cubicBezTo>
                          <a:cubicBezTo>
                            <a:pt x="468" y="1182"/>
                            <a:pt x="651" y="1133"/>
                            <a:pt x="712" y="979"/>
                          </a:cubicBezTo>
                          <a:cubicBezTo>
                            <a:pt x="772" y="824"/>
                            <a:pt x="770" y="389"/>
                            <a:pt x="712" y="237"/>
                          </a:cubicBezTo>
                          <a:cubicBezTo>
                            <a:pt x="653" y="84"/>
                            <a:pt x="481" y="0"/>
                            <a:pt x="360" y="62"/>
                          </a:cubicBezTo>
                          <a:close/>
                        </a:path>
                      </a:pathLst>
                    </a:custGeom>
                    <a:solidFill>
                      <a:srgbClr val="FF9900"/>
                    </a:solidFill>
                    <a:ln w="38100" cmpd="sng">
                      <a:solidFill>
                        <a:srgbClr val="9933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l-GR"/>
                    </a:p>
                  </p:txBody>
                </p:sp>
              </p:grpSp>
            </p:grpSp>
            <p:sp>
              <p:nvSpPr>
                <p:cNvPr id="18" name="Ελεύθερη σχεδίαση 17"/>
                <p:cNvSpPr/>
                <p:nvPr/>
              </p:nvSpPr>
              <p:spPr>
                <a:xfrm>
                  <a:off x="1641414" y="1830930"/>
                  <a:ext cx="1097972" cy="445078"/>
                </a:xfrm>
                <a:custGeom>
                  <a:avLst/>
                  <a:gdLst>
                    <a:gd name="connsiteX0" fmla="*/ 0 w 2015836"/>
                    <a:gd name="connsiteY0" fmla="*/ 394854 h 405245"/>
                    <a:gd name="connsiteX1" fmla="*/ 987136 w 2015836"/>
                    <a:gd name="connsiteY1" fmla="*/ 405245 h 405245"/>
                    <a:gd name="connsiteX2" fmla="*/ 2015836 w 2015836"/>
                    <a:gd name="connsiteY2" fmla="*/ 0 h 405245"/>
                    <a:gd name="connsiteX3" fmla="*/ 2015836 w 2015836"/>
                    <a:gd name="connsiteY3" fmla="*/ 0 h 405245"/>
                    <a:gd name="connsiteX4" fmla="*/ 2015836 w 2015836"/>
                    <a:gd name="connsiteY4" fmla="*/ 0 h 405245"/>
                    <a:gd name="connsiteX0" fmla="*/ 0 w 2098963"/>
                    <a:gd name="connsiteY0" fmla="*/ 446809 h 457200"/>
                    <a:gd name="connsiteX1" fmla="*/ 987136 w 2098963"/>
                    <a:gd name="connsiteY1" fmla="*/ 457200 h 457200"/>
                    <a:gd name="connsiteX2" fmla="*/ 2015836 w 2098963"/>
                    <a:gd name="connsiteY2" fmla="*/ 51955 h 457200"/>
                    <a:gd name="connsiteX3" fmla="*/ 2015836 w 2098963"/>
                    <a:gd name="connsiteY3" fmla="*/ 51955 h 457200"/>
                    <a:gd name="connsiteX4" fmla="*/ 2098963 w 2098963"/>
                    <a:gd name="connsiteY4" fmla="*/ 0 h 457200"/>
                    <a:gd name="connsiteX0" fmla="*/ 0 w 2088572"/>
                    <a:gd name="connsiteY0" fmla="*/ 426028 h 436419"/>
                    <a:gd name="connsiteX1" fmla="*/ 987136 w 2088572"/>
                    <a:gd name="connsiteY1" fmla="*/ 436419 h 436419"/>
                    <a:gd name="connsiteX2" fmla="*/ 2015836 w 2088572"/>
                    <a:gd name="connsiteY2" fmla="*/ 31174 h 436419"/>
                    <a:gd name="connsiteX3" fmla="*/ 2015836 w 2088572"/>
                    <a:gd name="connsiteY3" fmla="*/ 31174 h 436419"/>
                    <a:gd name="connsiteX4" fmla="*/ 2088572 w 2088572"/>
                    <a:gd name="connsiteY4" fmla="*/ 0 h 436419"/>
                    <a:gd name="connsiteX0" fmla="*/ 3464 w 1101436"/>
                    <a:gd name="connsiteY0" fmla="*/ 445078 h 445078"/>
                    <a:gd name="connsiteX1" fmla="*/ 0 w 1101436"/>
                    <a:gd name="connsiteY1" fmla="*/ 436419 h 445078"/>
                    <a:gd name="connsiteX2" fmla="*/ 1028700 w 1101436"/>
                    <a:gd name="connsiteY2" fmla="*/ 31174 h 445078"/>
                    <a:gd name="connsiteX3" fmla="*/ 1028700 w 1101436"/>
                    <a:gd name="connsiteY3" fmla="*/ 31174 h 445078"/>
                    <a:gd name="connsiteX4" fmla="*/ 1101436 w 1101436"/>
                    <a:gd name="connsiteY4" fmla="*/ 0 h 445078"/>
                    <a:gd name="connsiteX0" fmla="*/ 0 w 1097972"/>
                    <a:gd name="connsiteY0" fmla="*/ 445078 h 445078"/>
                    <a:gd name="connsiteX1" fmla="*/ 15586 w 1097972"/>
                    <a:gd name="connsiteY1" fmla="*/ 436419 h 445078"/>
                    <a:gd name="connsiteX2" fmla="*/ 1025236 w 1097972"/>
                    <a:gd name="connsiteY2" fmla="*/ 31174 h 445078"/>
                    <a:gd name="connsiteX3" fmla="*/ 1025236 w 1097972"/>
                    <a:gd name="connsiteY3" fmla="*/ 31174 h 445078"/>
                    <a:gd name="connsiteX4" fmla="*/ 1097972 w 1097972"/>
                    <a:gd name="connsiteY4" fmla="*/ 0 h 445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97972" h="445078">
                      <a:moveTo>
                        <a:pt x="0" y="445078"/>
                      </a:moveTo>
                      <a:lnTo>
                        <a:pt x="15586" y="436419"/>
                      </a:lnTo>
                      <a:lnTo>
                        <a:pt x="1025236" y="31174"/>
                      </a:lnTo>
                      <a:lnTo>
                        <a:pt x="1025236" y="31174"/>
                      </a:lnTo>
                      <a:lnTo>
                        <a:pt x="1097972" y="0"/>
                      </a:ln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sp>
            <p:nvSpPr>
              <p:cNvPr id="160" name="Text Box 14"/>
              <p:cNvSpPr txBox="1">
                <a:spLocks noChangeArrowheads="1"/>
              </p:cNvSpPr>
              <p:nvPr/>
            </p:nvSpPr>
            <p:spPr bwMode="auto">
              <a:xfrm>
                <a:off x="2375776" y="2980743"/>
                <a:ext cx="180000" cy="2467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altLang="el-GR" b="1" i="1" u="none" strike="noStrike" cap="none" normalizeH="0" baseline="0" dirty="0" smtClean="0">
                    <a:ln>
                      <a:noFill/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endParaRPr kumimoji="0" lang="el-GR" altLang="el-GR" sz="3200" b="1" i="0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32" name="Ομάδα 131"/>
            <p:cNvGrpSpPr/>
            <p:nvPr/>
          </p:nvGrpSpPr>
          <p:grpSpPr>
            <a:xfrm>
              <a:off x="2466875" y="1499308"/>
              <a:ext cx="2554718" cy="1188771"/>
              <a:chOff x="3378375" y="937450"/>
              <a:chExt cx="2554718" cy="1188771"/>
            </a:xfrm>
          </p:grpSpPr>
          <p:cxnSp>
            <p:nvCxnSpPr>
              <p:cNvPr id="133" name="Ευθεία γραμμή σύνδεσης 132"/>
              <p:cNvCxnSpPr/>
              <p:nvPr/>
            </p:nvCxnSpPr>
            <p:spPr>
              <a:xfrm flipH="1">
                <a:off x="3378375" y="1219077"/>
                <a:ext cx="1264319" cy="907144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" name="Ορθογώνιο 133"/>
              <p:cNvSpPr/>
              <p:nvPr/>
            </p:nvSpPr>
            <p:spPr>
              <a:xfrm>
                <a:off x="4331372" y="937450"/>
                <a:ext cx="160172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sz="1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Ουδέτερη λωρίδα </a:t>
                </a:r>
                <a:endParaRPr lang="el-GR" sz="1400" dirty="0"/>
              </a:p>
            </p:txBody>
          </p:sp>
        </p:grpSp>
      </p:grpSp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08000" cy="1080120"/>
          </a:xfrm>
        </p:spPr>
        <p:txBody>
          <a:bodyPr>
            <a:normAutofit fontScale="90000"/>
          </a:bodyPr>
          <a:lstStyle/>
          <a:p>
            <a:r>
              <a:rPr lang="el-GR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Παραμόρφωση Κάμψης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Επιφανειακή Ροπή Αδράνειας </a:t>
            </a:r>
            <a:r>
              <a:rPr lang="el-GR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1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Ι</a:t>
            </a:r>
            <a:r>
              <a:rPr lang="en-US" sz="3100" b="1" baseline="-25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l-GR" dirty="0">
              <a:solidFill>
                <a:srgbClr val="0000CC"/>
              </a:solidFill>
            </a:endParaRPr>
          </a:p>
        </p:txBody>
      </p:sp>
      <p:sp>
        <p:nvSpPr>
          <p:cNvPr id="162" name="Text Box 14"/>
          <p:cNvSpPr txBox="1">
            <a:spLocks noChangeArrowheads="1"/>
          </p:cNvSpPr>
          <p:nvPr/>
        </p:nvSpPr>
        <p:spPr bwMode="auto">
          <a:xfrm>
            <a:off x="457200" y="3861048"/>
            <a:ext cx="8147248" cy="58501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kumimoji="0" lang="el-GR" altLang="el-GR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Κατά την κάμψη, η εγκάρσια διατομή</a:t>
            </a:r>
            <a:r>
              <a:rPr kumimoji="0" lang="en-US" altLang="el-GR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l-GR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l-GR" altLang="el-GR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σε κάθε σημείο </a:t>
            </a:r>
            <a:r>
              <a:rPr lang="el-GR" altLang="el-G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μιας ράβδου ή μιας </a:t>
            </a:r>
            <a:r>
              <a:rPr lang="el-GR" altLang="el-G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δοκού στρέφεται με άξονα περιστροφής την ουδέτερη λωρίδα</a:t>
            </a:r>
            <a:r>
              <a:rPr lang="en-US" altLang="el-G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l-GR" sz="1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(y</a:t>
            </a:r>
            <a:r>
              <a:rPr lang="el-GR" altLang="el-GR" sz="1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-άξονας)</a:t>
            </a:r>
            <a:r>
              <a:rPr lang="el-GR" altLang="el-G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el-GR" altLang="el-GR" sz="16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8" name="Text Box 14"/>
          <p:cNvSpPr txBox="1">
            <a:spLocks noChangeArrowheads="1"/>
          </p:cNvSpPr>
          <p:nvPr/>
        </p:nvSpPr>
        <p:spPr bwMode="auto">
          <a:xfrm>
            <a:off x="457200" y="4500173"/>
            <a:ext cx="8147248" cy="58501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kumimoji="0" lang="el-GR" altLang="el-GR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Η ικανότητα κάμψης μιας ράβδου ή μιας δοκού είναι ανάλογη</a:t>
            </a:r>
            <a:r>
              <a:rPr kumimoji="0" lang="el-GR" altLang="el-GR" sz="16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της ικανότητας στροφής των εγκάρσιων διατομών</a:t>
            </a:r>
            <a:r>
              <a:rPr kumimoji="0" lang="en-US" altLang="el-GR" sz="16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l-GR" b="1" i="1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l-GR" altLang="el-GR" sz="16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της με άξονα περιστροφής την ουδέτερη λωρίδα </a:t>
            </a:r>
            <a:r>
              <a:rPr lang="en-US" altLang="el-GR" sz="1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(y</a:t>
            </a:r>
            <a:r>
              <a:rPr lang="el-GR" altLang="el-GR" sz="1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-άξονας</a:t>
            </a:r>
            <a:r>
              <a:rPr lang="el-GR" altLang="el-GR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0" lang="el-GR" altLang="el-GR" sz="16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l-GR" altLang="el-GR" sz="16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9" name="Text Box 14"/>
          <p:cNvSpPr txBox="1">
            <a:spLocks noChangeArrowheads="1"/>
          </p:cNvSpPr>
          <p:nvPr/>
        </p:nvSpPr>
        <p:spPr bwMode="auto">
          <a:xfrm>
            <a:off x="467544" y="5157192"/>
            <a:ext cx="8147248" cy="58501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kumimoji="0" lang="el-GR" altLang="el-GR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Η ικανότητα</a:t>
            </a:r>
            <a:r>
              <a:rPr kumimoji="0" lang="el-GR" altLang="el-GR" sz="16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στροφής των εγκάρσιων διατομών</a:t>
            </a:r>
            <a:r>
              <a:rPr kumimoji="0" lang="en-US" altLang="el-GR" sz="16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l-GR" b="1" i="1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l-GR" altLang="el-GR" sz="16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και συνεπώς η ικανότητα κάμψης μιας ράβδου ή μιας δοκού, </a:t>
            </a:r>
            <a:r>
              <a:rPr kumimoji="0" lang="el-GR" altLang="el-GR" sz="1600" b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ποσοτικοποιείται</a:t>
            </a:r>
            <a:r>
              <a:rPr kumimoji="0" lang="el-GR" altLang="el-GR" sz="16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με την </a:t>
            </a:r>
            <a:r>
              <a:rPr kumimoji="0" lang="el-GR" altLang="el-GR" sz="1600" b="1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Επιφανειακή Ροπή Αδράνειας </a:t>
            </a:r>
            <a:r>
              <a:rPr kumimoji="0" lang="el-GR" altLang="el-GR" b="1" i="1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Ι</a:t>
            </a:r>
            <a:r>
              <a:rPr kumimoji="0" lang="el-GR" altLang="el-GR" b="1" u="none" strike="noStrike" cap="none" normalizeH="0" baseline="-2500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kumimoji="0" lang="el-GR" altLang="el-GR" sz="16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l-GR" altLang="el-GR" sz="16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6" name="Ομάδα 185"/>
          <p:cNvGrpSpPr/>
          <p:nvPr/>
        </p:nvGrpSpPr>
        <p:grpSpPr>
          <a:xfrm>
            <a:off x="1038522" y="1268370"/>
            <a:ext cx="2481933" cy="2592678"/>
            <a:chOff x="1038522" y="1268370"/>
            <a:chExt cx="2481933" cy="2592678"/>
          </a:xfrm>
        </p:grpSpPr>
        <p:cxnSp>
          <p:nvCxnSpPr>
            <p:cNvPr id="172" name="Ευθεία γραμμή σύνδεσης 171"/>
            <p:cNvCxnSpPr/>
            <p:nvPr/>
          </p:nvCxnSpPr>
          <p:spPr>
            <a:xfrm flipV="1">
              <a:off x="2267744" y="1340499"/>
              <a:ext cx="0" cy="2520549"/>
            </a:xfrm>
            <a:prstGeom prst="line">
              <a:avLst/>
            </a:prstGeom>
            <a:ln w="19050">
              <a:solidFill>
                <a:srgbClr val="0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5" name="Ομάδα 184"/>
            <p:cNvGrpSpPr/>
            <p:nvPr/>
          </p:nvGrpSpPr>
          <p:grpSpPr>
            <a:xfrm>
              <a:off x="1038522" y="2286397"/>
              <a:ext cx="2481933" cy="976777"/>
              <a:chOff x="1038522" y="2286397"/>
              <a:chExt cx="2481933" cy="976777"/>
            </a:xfrm>
          </p:grpSpPr>
          <p:cxnSp>
            <p:nvCxnSpPr>
              <p:cNvPr id="170" name="Ευθεία γραμμή σύνδεσης 169"/>
              <p:cNvCxnSpPr/>
              <p:nvPr/>
            </p:nvCxnSpPr>
            <p:spPr>
              <a:xfrm flipV="1">
                <a:off x="1038522" y="2319971"/>
                <a:ext cx="2381350" cy="943203"/>
              </a:xfrm>
              <a:prstGeom prst="line">
                <a:avLst/>
              </a:prstGeom>
              <a:ln w="19050">
                <a:solidFill>
                  <a:srgbClr val="0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9" name="Text Box 14"/>
              <p:cNvSpPr txBox="1">
                <a:spLocks noChangeArrowheads="1"/>
              </p:cNvSpPr>
              <p:nvPr/>
            </p:nvSpPr>
            <p:spPr bwMode="auto">
              <a:xfrm>
                <a:off x="3340455" y="2286397"/>
                <a:ext cx="180000" cy="2467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l-GR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endParaRPr kumimoji="0" lang="el-GR" altLang="el-GR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80" name="Text Box 14"/>
            <p:cNvSpPr txBox="1">
              <a:spLocks noChangeArrowheads="1"/>
            </p:cNvSpPr>
            <p:nvPr/>
          </p:nvSpPr>
          <p:spPr bwMode="auto">
            <a:xfrm>
              <a:off x="2326736" y="1268370"/>
              <a:ext cx="180000" cy="24675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l-GR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endParaRPr kumimoji="0" lang="el-GR" altLang="el-G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Ορθογώνιο 182"/>
              <p:cNvSpPr/>
              <p:nvPr/>
            </p:nvSpPr>
            <p:spPr>
              <a:xfrm>
                <a:off x="457200" y="5803138"/>
                <a:ext cx="1549590" cy="949875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nary>
                    </m:oMath>
                  </m:oMathPara>
                </a14:m>
                <a:endParaRPr lang="el-GR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3" name="Ορθογώνιο 1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803138"/>
                <a:ext cx="1549590" cy="9498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" name="Ορθογώνιο 183"/>
          <p:cNvSpPr/>
          <p:nvPr/>
        </p:nvSpPr>
        <p:spPr>
          <a:xfrm>
            <a:off x="2755618" y="5838363"/>
            <a:ext cx="62088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Για τον υπολογισμό του ολοκληρώματος, διαιρούμε την εγκάρσια διατομή </a:t>
            </a:r>
            <a:r>
              <a:rPr lang="en-US" sz="16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l-GR" sz="14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σε στοιχειώδη λωρίδες εμβαδού </a:t>
            </a:r>
            <a:r>
              <a:rPr lang="en-US" sz="1600" b="1" i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πλάτους </a:t>
            </a:r>
            <a:r>
              <a:rPr lang="en-US" sz="1600" b="1" i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dz</a:t>
            </a:r>
            <a:r>
              <a:rPr lang="el-G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και παράλληλες με την ουδέτερη λωρίδα οι οποίες απέχουν από την ουδέτερη λωρίδα απόσταση </a:t>
            </a:r>
            <a:r>
              <a:rPr lang="en-US" sz="16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el-GR" sz="1400" i="1" dirty="0">
              <a:solidFill>
                <a:srgbClr val="0000CC"/>
              </a:solidFill>
            </a:endParaRPr>
          </a:p>
        </p:txBody>
      </p:sp>
      <p:grpSp>
        <p:nvGrpSpPr>
          <p:cNvPr id="193" name="Ομάδα 192"/>
          <p:cNvGrpSpPr/>
          <p:nvPr/>
        </p:nvGrpSpPr>
        <p:grpSpPr>
          <a:xfrm>
            <a:off x="795932" y="2027847"/>
            <a:ext cx="6786528" cy="748221"/>
            <a:chOff x="795932" y="2027847"/>
            <a:chExt cx="6786528" cy="748221"/>
          </a:xfrm>
        </p:grpSpPr>
        <p:grpSp>
          <p:nvGrpSpPr>
            <p:cNvPr id="141" name="Ομάδα 140"/>
            <p:cNvGrpSpPr/>
            <p:nvPr/>
          </p:nvGrpSpPr>
          <p:grpSpPr>
            <a:xfrm>
              <a:off x="6574460" y="2085774"/>
              <a:ext cx="1008000" cy="663036"/>
              <a:chOff x="1461892" y="4872276"/>
              <a:chExt cx="1008000" cy="663036"/>
            </a:xfrm>
          </p:grpSpPr>
          <p:sp>
            <p:nvSpPr>
              <p:cNvPr id="142" name="Text Box 14"/>
              <p:cNvSpPr txBox="1">
                <a:spLocks noChangeArrowheads="1"/>
              </p:cNvSpPr>
              <p:nvPr/>
            </p:nvSpPr>
            <p:spPr bwMode="auto">
              <a:xfrm>
                <a:off x="1863975" y="5195352"/>
                <a:ext cx="105835" cy="2467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l-GR" b="1" i="1" u="none" strike="noStrike" cap="none" normalizeH="0" baseline="0" dirty="0" smtClean="0">
                    <a:ln>
                      <a:noFill/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endParaRPr kumimoji="0" lang="el-GR" altLang="el-GR" sz="3200" b="1" i="0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3" name="Line 13"/>
              <p:cNvSpPr>
                <a:spLocks noChangeShapeType="1"/>
              </p:cNvSpPr>
              <p:nvPr/>
            </p:nvSpPr>
            <p:spPr bwMode="auto">
              <a:xfrm flipH="1" flipV="1">
                <a:off x="1938026" y="5128776"/>
                <a:ext cx="191878" cy="406536"/>
              </a:xfrm>
              <a:prstGeom prst="line">
                <a:avLst/>
              </a:prstGeom>
              <a:noFill/>
              <a:ln w="28575">
                <a:solidFill>
                  <a:srgbClr val="99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144" name="Line 13"/>
              <p:cNvSpPr>
                <a:spLocks noChangeShapeType="1"/>
              </p:cNvSpPr>
              <p:nvPr/>
            </p:nvSpPr>
            <p:spPr bwMode="auto">
              <a:xfrm>
                <a:off x="1804895" y="4872276"/>
                <a:ext cx="86900" cy="199282"/>
              </a:xfrm>
              <a:prstGeom prst="line">
                <a:avLst/>
              </a:prstGeom>
              <a:noFill/>
              <a:ln w="28575">
                <a:solidFill>
                  <a:srgbClr val="99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150" name="Παραλληλόγραμμο 149"/>
              <p:cNvSpPr/>
              <p:nvPr/>
            </p:nvSpPr>
            <p:spPr>
              <a:xfrm rot="20297758">
                <a:off x="1461892" y="5026063"/>
                <a:ext cx="1008000" cy="118800"/>
              </a:xfrm>
              <a:prstGeom prst="parallelogram">
                <a:avLst>
                  <a:gd name="adj" fmla="val 0"/>
                </a:avLst>
              </a:prstGeom>
              <a:solidFill>
                <a:srgbClr val="99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46" name="Text Box 14"/>
              <p:cNvSpPr txBox="1">
                <a:spLocks noChangeArrowheads="1"/>
              </p:cNvSpPr>
              <p:nvPr/>
            </p:nvSpPr>
            <p:spPr bwMode="auto">
              <a:xfrm>
                <a:off x="1672630" y="4952439"/>
                <a:ext cx="249851" cy="2467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l-GR" b="1" i="1" u="none" cap="none" normalizeH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dz</a:t>
                </a:r>
                <a:endParaRPr kumimoji="0" lang="el-GR" altLang="el-GR" sz="3200" b="1" i="0" u="none" cap="none" normalizeH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2" name="Ομάδα 31"/>
            <p:cNvGrpSpPr/>
            <p:nvPr/>
          </p:nvGrpSpPr>
          <p:grpSpPr>
            <a:xfrm>
              <a:off x="795932" y="2027847"/>
              <a:ext cx="1980360" cy="748221"/>
              <a:chOff x="827584" y="1276434"/>
              <a:chExt cx="1929657" cy="748221"/>
            </a:xfrm>
          </p:grpSpPr>
          <p:sp>
            <p:nvSpPr>
              <p:cNvPr id="33" name="Line 13"/>
              <p:cNvSpPr>
                <a:spLocks noChangeShapeType="1"/>
              </p:cNvSpPr>
              <p:nvPr/>
            </p:nvSpPr>
            <p:spPr bwMode="auto">
              <a:xfrm flipH="1" flipV="1">
                <a:off x="2259806" y="1589055"/>
                <a:ext cx="0" cy="435600"/>
              </a:xfrm>
              <a:prstGeom prst="line">
                <a:avLst/>
              </a:prstGeom>
              <a:noFill/>
              <a:ln w="28575">
                <a:solidFill>
                  <a:srgbClr val="99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34" name="Text Box 14"/>
              <p:cNvSpPr txBox="1">
                <a:spLocks noChangeArrowheads="1"/>
              </p:cNvSpPr>
              <p:nvPr/>
            </p:nvSpPr>
            <p:spPr bwMode="auto">
              <a:xfrm>
                <a:off x="2143437" y="1619276"/>
                <a:ext cx="105835" cy="2467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l-GR" b="1" i="1" u="none" strike="noStrike" cap="none" normalizeH="0" baseline="0" dirty="0" smtClean="0">
                    <a:ln>
                      <a:noFill/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endParaRPr kumimoji="0" lang="el-GR" altLang="el-GR" sz="3200" b="1" i="0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5" name="Ομάδα 34"/>
              <p:cNvGrpSpPr/>
              <p:nvPr/>
            </p:nvGrpSpPr>
            <p:grpSpPr>
              <a:xfrm>
                <a:off x="827584" y="1299851"/>
                <a:ext cx="1929657" cy="324717"/>
                <a:chOff x="827584" y="1741423"/>
                <a:chExt cx="1929657" cy="324717"/>
              </a:xfrm>
            </p:grpSpPr>
            <p:sp>
              <p:nvSpPr>
                <p:cNvPr id="38" name="Freeform 10"/>
                <p:cNvSpPr>
                  <a:spLocks/>
                </p:cNvSpPr>
                <p:nvPr/>
              </p:nvSpPr>
              <p:spPr bwMode="auto">
                <a:xfrm>
                  <a:off x="827584" y="1741423"/>
                  <a:ext cx="1851148" cy="324717"/>
                </a:xfrm>
                <a:custGeom>
                  <a:avLst/>
                  <a:gdLst>
                    <a:gd name="T0" fmla="*/ 0 w 2200"/>
                    <a:gd name="T1" fmla="*/ 391 h 396"/>
                    <a:gd name="T2" fmla="*/ 1188 w 2200"/>
                    <a:gd name="T3" fmla="*/ 396 h 396"/>
                    <a:gd name="T4" fmla="*/ 2200 w 2200"/>
                    <a:gd name="T5" fmla="*/ 0 h 396"/>
                    <a:gd name="connsiteX0" fmla="*/ 0 w 10055"/>
                    <a:gd name="connsiteY0" fmla="*/ 12344 h 12470"/>
                    <a:gd name="connsiteX1" fmla="*/ 5400 w 10055"/>
                    <a:gd name="connsiteY1" fmla="*/ 12470 h 12470"/>
                    <a:gd name="connsiteX2" fmla="*/ 10055 w 10055"/>
                    <a:gd name="connsiteY2" fmla="*/ 0 h 12470"/>
                    <a:gd name="connsiteX0" fmla="*/ 0 w 10278"/>
                    <a:gd name="connsiteY0" fmla="*/ 12770 h 12896"/>
                    <a:gd name="connsiteX1" fmla="*/ 5400 w 10278"/>
                    <a:gd name="connsiteY1" fmla="*/ 12896 h 12896"/>
                    <a:gd name="connsiteX2" fmla="*/ 10278 w 10278"/>
                    <a:gd name="connsiteY2" fmla="*/ 0 h 12896"/>
                    <a:gd name="connsiteX0" fmla="*/ 0 w 10278"/>
                    <a:gd name="connsiteY0" fmla="*/ 14049 h 14175"/>
                    <a:gd name="connsiteX1" fmla="*/ 5400 w 10278"/>
                    <a:gd name="connsiteY1" fmla="*/ 14175 h 14175"/>
                    <a:gd name="connsiteX2" fmla="*/ 10278 w 10278"/>
                    <a:gd name="connsiteY2" fmla="*/ 0 h 14175"/>
                    <a:gd name="connsiteX0" fmla="*/ 0 w 9943"/>
                    <a:gd name="connsiteY0" fmla="*/ 13196 h 13322"/>
                    <a:gd name="connsiteX1" fmla="*/ 5400 w 9943"/>
                    <a:gd name="connsiteY1" fmla="*/ 13322 h 13322"/>
                    <a:gd name="connsiteX2" fmla="*/ 9943 w 9943"/>
                    <a:gd name="connsiteY2" fmla="*/ 0 h 13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943" h="13322">
                      <a:moveTo>
                        <a:pt x="0" y="13196"/>
                      </a:moveTo>
                      <a:lnTo>
                        <a:pt x="5400" y="13322"/>
                      </a:lnTo>
                      <a:cubicBezTo>
                        <a:pt x="6933" y="9989"/>
                        <a:pt x="8410" y="3333"/>
                        <a:pt x="9943" y="0"/>
                      </a:cubicBezTo>
                    </a:path>
                  </a:pathLst>
                </a:custGeom>
                <a:noFill/>
                <a:ln w="19050" cmpd="sng">
                  <a:noFill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l-GR"/>
                </a:p>
              </p:txBody>
            </p:sp>
            <p:sp>
              <p:nvSpPr>
                <p:cNvPr id="39" name="Παραλληλόγραμμο 38"/>
                <p:cNvSpPr/>
                <p:nvPr/>
              </p:nvSpPr>
              <p:spPr>
                <a:xfrm rot="20297758">
                  <a:off x="1749241" y="1924384"/>
                  <a:ext cx="1008000" cy="108000"/>
                </a:xfrm>
                <a:prstGeom prst="parallelogram">
                  <a:avLst>
                    <a:gd name="adj" fmla="val 52206"/>
                  </a:avLst>
                </a:prstGeom>
                <a:solidFill>
                  <a:srgbClr val="99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sp>
            <p:nvSpPr>
              <p:cNvPr id="36" name="Line 13"/>
              <p:cNvSpPr>
                <a:spLocks noChangeShapeType="1"/>
              </p:cNvSpPr>
              <p:nvPr/>
            </p:nvSpPr>
            <p:spPr bwMode="auto">
              <a:xfrm>
                <a:off x="2255405" y="1276434"/>
                <a:ext cx="1515" cy="228770"/>
              </a:xfrm>
              <a:prstGeom prst="line">
                <a:avLst/>
              </a:prstGeom>
              <a:noFill/>
              <a:ln w="28575">
                <a:solidFill>
                  <a:srgbClr val="99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37" name="Text Box 14"/>
              <p:cNvSpPr txBox="1">
                <a:spLocks noChangeArrowheads="1"/>
              </p:cNvSpPr>
              <p:nvPr/>
            </p:nvSpPr>
            <p:spPr bwMode="auto">
              <a:xfrm>
                <a:off x="2023377" y="1374759"/>
                <a:ext cx="249851" cy="2467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l-GR" b="1" i="1" u="none" strike="noStrike" cap="none" normalizeH="0" baseline="0" dirty="0" err="1" smtClean="0">
                    <a:ln>
                      <a:noFill/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dz</a:t>
                </a:r>
                <a:endParaRPr kumimoji="0" lang="el-GR" altLang="el-GR" sz="3200" b="1" i="0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6752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/>
      <p:bldP spid="168" grpId="0"/>
      <p:bldP spid="169" grpId="0"/>
      <p:bldP spid="183" grpId="0" animBg="1"/>
      <p:bldP spid="18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08000" cy="1080120"/>
          </a:xfrm>
        </p:spPr>
        <p:txBody>
          <a:bodyPr>
            <a:normAutofit fontScale="90000"/>
          </a:bodyPr>
          <a:lstStyle/>
          <a:p>
            <a:r>
              <a:rPr lang="el-GR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Παραμόρφωση Κάμψης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Παράδειγμα </a:t>
            </a:r>
            <a:r>
              <a:rPr lang="el-GR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Επιφανειακή Ροπή Αδράνειας </a:t>
            </a:r>
            <a:r>
              <a:rPr lang="el-GR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1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Ι</a:t>
            </a:r>
            <a:r>
              <a:rPr lang="en-US" sz="3100" b="1" baseline="-25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l-GR" dirty="0">
              <a:solidFill>
                <a:srgbClr val="0000CC"/>
              </a:solidFill>
            </a:endParaRPr>
          </a:p>
        </p:txBody>
      </p:sp>
      <p:grpSp>
        <p:nvGrpSpPr>
          <p:cNvPr id="49" name="Ομάδα 48"/>
          <p:cNvGrpSpPr/>
          <p:nvPr/>
        </p:nvGrpSpPr>
        <p:grpSpPr>
          <a:xfrm>
            <a:off x="365160" y="1340768"/>
            <a:ext cx="8311296" cy="2609078"/>
            <a:chOff x="365160" y="1340768"/>
            <a:chExt cx="8311296" cy="2609078"/>
          </a:xfrm>
        </p:grpSpPr>
        <p:sp>
          <p:nvSpPr>
            <p:cNvPr id="5" name="Text Box 14"/>
            <p:cNvSpPr txBox="1">
              <a:spLocks noChangeArrowheads="1"/>
            </p:cNvSpPr>
            <p:nvPr/>
          </p:nvSpPr>
          <p:spPr bwMode="auto">
            <a:xfrm>
              <a:off x="365160" y="1340768"/>
              <a:ext cx="8311296" cy="58501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ts val="800"/>
                </a:spcAft>
              </a:pPr>
              <a:r>
                <a:rPr kumimoji="0" lang="el-GR" altLang="el-GR" sz="1600" b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Η εγκάρσια διατομή μιας πρισματικής ράβδου είναι παραλληλόγραμμο πλάτους</a:t>
              </a:r>
              <a:r>
                <a:rPr kumimoji="0" lang="el-GR" altLang="el-GR" sz="1600" b="1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l-GR" altLang="el-GR" b="1" u="none" strike="noStrike" cap="none" normalizeH="0" dirty="0" smtClean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r>
                <a:rPr kumimoji="0" lang="el-GR" altLang="el-GR" sz="1600" b="1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και ύψους (πάχους)  </a:t>
              </a:r>
              <a:r>
                <a:rPr kumimoji="0" lang="el-GR" altLang="el-GR" b="1" i="1" u="none" strike="noStrike" cap="none" normalizeH="0" dirty="0" smtClean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β</a:t>
              </a:r>
              <a:r>
                <a:rPr kumimoji="0" lang="el-GR" altLang="el-GR" sz="1600" b="1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 Να υπολογίσετε την επιφανειακή ροπή αδράνειας για την εγκάρσια αυτή διατομή.</a:t>
              </a:r>
              <a:endParaRPr kumimoji="0" lang="el-GR" altLang="el-GR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Ορθογώνιο 5"/>
            <p:cNvSpPr/>
            <p:nvPr/>
          </p:nvSpPr>
          <p:spPr>
            <a:xfrm>
              <a:off x="638339" y="2473846"/>
              <a:ext cx="2700000" cy="1476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47" name="Ομάδα 46"/>
          <p:cNvGrpSpPr/>
          <p:nvPr/>
        </p:nvGrpSpPr>
        <p:grpSpPr>
          <a:xfrm>
            <a:off x="160510" y="1896981"/>
            <a:ext cx="8914458" cy="2360139"/>
            <a:chOff x="160510" y="1896981"/>
            <a:chExt cx="8914458" cy="2360139"/>
          </a:xfrm>
        </p:grpSpPr>
        <p:cxnSp>
          <p:nvCxnSpPr>
            <p:cNvPr id="15" name="Ευθεία γραμμή σύνδεσης 14"/>
            <p:cNvCxnSpPr/>
            <p:nvPr/>
          </p:nvCxnSpPr>
          <p:spPr>
            <a:xfrm rot="5400000">
              <a:off x="3293864" y="3211934"/>
              <a:ext cx="10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Ομάδα 45"/>
            <p:cNvGrpSpPr/>
            <p:nvPr/>
          </p:nvGrpSpPr>
          <p:grpSpPr>
            <a:xfrm>
              <a:off x="160510" y="1896981"/>
              <a:ext cx="8914458" cy="2360139"/>
              <a:chOff x="160510" y="1896981"/>
              <a:chExt cx="8914458" cy="2360139"/>
            </a:xfrm>
          </p:grpSpPr>
          <p:cxnSp>
            <p:nvCxnSpPr>
              <p:cNvPr id="19" name="Ευθεία γραμμή σύνδεσης 18"/>
              <p:cNvCxnSpPr/>
              <p:nvPr/>
            </p:nvCxnSpPr>
            <p:spPr>
              <a:xfrm flipH="1">
                <a:off x="3707904" y="2348880"/>
                <a:ext cx="0" cy="828000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Ορθογώνιο 19"/>
              <p:cNvSpPr/>
              <p:nvPr/>
            </p:nvSpPr>
            <p:spPr>
              <a:xfrm>
                <a:off x="3203848" y="2080672"/>
                <a:ext cx="162095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sz="1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Ουδέτερη γραμμή </a:t>
                </a:r>
                <a:endParaRPr lang="el-GR" sz="1400" dirty="0"/>
              </a:p>
            </p:txBody>
          </p:sp>
          <p:grpSp>
            <p:nvGrpSpPr>
              <p:cNvPr id="45" name="Ομάδα 44"/>
              <p:cNvGrpSpPr/>
              <p:nvPr/>
            </p:nvGrpSpPr>
            <p:grpSpPr>
              <a:xfrm>
                <a:off x="160510" y="1896981"/>
                <a:ext cx="8914458" cy="2360139"/>
                <a:chOff x="160510" y="1896981"/>
                <a:chExt cx="8914458" cy="2360139"/>
              </a:xfrm>
            </p:grpSpPr>
            <p:grpSp>
              <p:nvGrpSpPr>
                <p:cNvPr id="43" name="Ομάδα 42"/>
                <p:cNvGrpSpPr/>
                <p:nvPr/>
              </p:nvGrpSpPr>
              <p:grpSpPr>
                <a:xfrm>
                  <a:off x="160510" y="1896981"/>
                  <a:ext cx="3801890" cy="2360139"/>
                  <a:chOff x="160510" y="1896981"/>
                  <a:chExt cx="3801890" cy="2360139"/>
                </a:xfrm>
              </p:grpSpPr>
              <p:cxnSp>
                <p:nvCxnSpPr>
                  <p:cNvPr id="8" name="Ευθεία γραμμή σύνδεσης 7"/>
                  <p:cNvCxnSpPr/>
                  <p:nvPr/>
                </p:nvCxnSpPr>
                <p:spPr>
                  <a:xfrm>
                    <a:off x="467544" y="3211846"/>
                    <a:ext cx="3456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Ευθεία γραμμή σύνδεσης 9"/>
                  <p:cNvCxnSpPr/>
                  <p:nvPr/>
                </p:nvCxnSpPr>
                <p:spPr>
                  <a:xfrm rot="5400000">
                    <a:off x="-467390" y="3159120"/>
                    <a:ext cx="2196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96067" y="3135635"/>
                    <a:ext cx="166333" cy="28384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el-GR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y</a:t>
                    </a:r>
                    <a:endParaRPr kumimoji="0" lang="el-GR" altLang="el-GR" sz="3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0274" y="1896981"/>
                    <a:ext cx="180000" cy="24675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el-GR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z</a:t>
                    </a:r>
                    <a:endParaRPr kumimoji="0" lang="el-GR" altLang="el-GR" sz="3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13" name="Ευθεία γραμμή σύνδεσης 12"/>
                  <p:cNvCxnSpPr/>
                  <p:nvPr/>
                </p:nvCxnSpPr>
                <p:spPr>
                  <a:xfrm>
                    <a:off x="611560" y="2473846"/>
                    <a:ext cx="108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Ευθεία γραμμή σύνδεσης 13"/>
                  <p:cNvCxnSpPr/>
                  <p:nvPr/>
                </p:nvCxnSpPr>
                <p:spPr>
                  <a:xfrm>
                    <a:off x="621085" y="3952106"/>
                    <a:ext cx="108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91966" y="3127127"/>
                    <a:ext cx="180000" cy="24675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el-GR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a</a:t>
                    </a:r>
                    <a:endParaRPr kumimoji="0" lang="el-GR" altLang="el-GR" sz="3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8974" y="2295922"/>
                    <a:ext cx="335501" cy="24675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l-GR" altLang="el-GR" sz="16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β/2</a:t>
                    </a:r>
                    <a:endParaRPr kumimoji="0" lang="el-GR" altLang="el-GR" sz="2800" b="1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8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0510" y="3701517"/>
                    <a:ext cx="432000" cy="24675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l-GR" altLang="el-GR" sz="16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– β/2</a:t>
                    </a:r>
                    <a:endParaRPr kumimoji="0" lang="el-GR" altLang="el-GR" sz="2800" b="1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44" name="Ορθογώνιο 43"/>
                <p:cNvSpPr/>
                <p:nvPr/>
              </p:nvSpPr>
              <p:spPr>
                <a:xfrm>
                  <a:off x="5148064" y="2061120"/>
                  <a:ext cx="3926904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l-GR" sz="1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Επιλογή συστήματος συντεταγμένων </a:t>
                  </a:r>
                  <a:r>
                    <a:rPr lang="el-GR" sz="1400" b="1" dirty="0" smtClean="0"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(Ο </a:t>
                  </a:r>
                  <a:r>
                    <a:rPr lang="en-US" sz="1400" b="1" dirty="0" smtClean="0"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l-GR" sz="1400" b="1" dirty="0" smtClean="0"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-άξονας ταυτίζεται με την ουδέτερη γραμμή)</a:t>
                  </a:r>
                  <a:endParaRPr lang="el-GR" sz="1400" dirty="0">
                    <a:solidFill>
                      <a:srgbClr val="0000CC"/>
                    </a:solidFill>
                  </a:endParaRPr>
                </a:p>
              </p:txBody>
            </p:sp>
          </p:grpSp>
        </p:grpSp>
      </p:grpSp>
      <p:grpSp>
        <p:nvGrpSpPr>
          <p:cNvPr id="54" name="Ομάδα 53"/>
          <p:cNvGrpSpPr/>
          <p:nvPr/>
        </p:nvGrpSpPr>
        <p:grpSpPr>
          <a:xfrm>
            <a:off x="221710" y="2473846"/>
            <a:ext cx="8888754" cy="1345470"/>
            <a:chOff x="221710" y="2473846"/>
            <a:chExt cx="8888754" cy="1345470"/>
          </a:xfrm>
        </p:grpSpPr>
        <p:grpSp>
          <p:nvGrpSpPr>
            <p:cNvPr id="42" name="Ομάδα 41"/>
            <p:cNvGrpSpPr/>
            <p:nvPr/>
          </p:nvGrpSpPr>
          <p:grpSpPr>
            <a:xfrm>
              <a:off x="611560" y="2600116"/>
              <a:ext cx="8498904" cy="1219200"/>
              <a:chOff x="611560" y="2600116"/>
              <a:chExt cx="8498904" cy="1219200"/>
            </a:xfrm>
          </p:grpSpPr>
          <p:sp>
            <p:nvSpPr>
              <p:cNvPr id="27" name="Ορθογώνιο 26"/>
              <p:cNvSpPr/>
              <p:nvPr/>
            </p:nvSpPr>
            <p:spPr>
              <a:xfrm>
                <a:off x="5148064" y="2617748"/>
                <a:ext cx="3962400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sz="1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Διαιρούμε τη διατομή σε λωρίδες πλάτους </a:t>
                </a:r>
                <a:r>
                  <a:rPr lang="en-US" sz="1600" b="1" i="1" dirty="0" err="1" smtClean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dz</a:t>
                </a:r>
                <a:r>
                  <a:rPr lang="el-GR" sz="1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παράλληλες με την ουδέτερη </a:t>
                </a:r>
                <a:r>
                  <a:rPr lang="el-GR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</a:t>
                </a:r>
                <a:r>
                  <a:rPr lang="el-GR" sz="1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ραμμή </a:t>
                </a:r>
                <a:r>
                  <a:rPr lang="el-GR" sz="1400" b="1" dirty="0" smtClean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1400" b="1" dirty="0" smtClean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y-</a:t>
                </a:r>
                <a:r>
                  <a:rPr lang="el-GR" sz="1400" b="1" dirty="0" smtClean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άξονα)</a:t>
                </a:r>
                <a:endParaRPr lang="el-GR" sz="1400" dirty="0">
                  <a:solidFill>
                    <a:srgbClr val="0000CC"/>
                  </a:solidFill>
                </a:endParaRPr>
              </a:p>
            </p:txBody>
          </p:sp>
          <p:cxnSp>
            <p:nvCxnSpPr>
              <p:cNvPr id="29" name="Ευθεία γραμμή σύνδεσης 28"/>
              <p:cNvCxnSpPr/>
              <p:nvPr/>
            </p:nvCxnSpPr>
            <p:spPr>
              <a:xfrm>
                <a:off x="628814" y="2600116"/>
                <a:ext cx="2717253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Ευθεία γραμμή σύνδεσης 29"/>
              <p:cNvCxnSpPr/>
              <p:nvPr/>
            </p:nvCxnSpPr>
            <p:spPr>
              <a:xfrm>
                <a:off x="630610" y="2752516"/>
                <a:ext cx="2717253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Ευθεία γραμμή σύνδεσης 30"/>
              <p:cNvCxnSpPr/>
              <p:nvPr/>
            </p:nvCxnSpPr>
            <p:spPr>
              <a:xfrm>
                <a:off x="621085" y="2904916"/>
                <a:ext cx="2717253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Ευθεία γραμμή σύνδεσης 31"/>
              <p:cNvCxnSpPr/>
              <p:nvPr/>
            </p:nvCxnSpPr>
            <p:spPr>
              <a:xfrm>
                <a:off x="621085" y="3057316"/>
                <a:ext cx="2717253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Ευθεία γραμμή σύνδεσης 33"/>
              <p:cNvCxnSpPr/>
              <p:nvPr/>
            </p:nvCxnSpPr>
            <p:spPr>
              <a:xfrm>
                <a:off x="621085" y="3362116"/>
                <a:ext cx="2717253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Ευθεία γραμμή σύνδεσης 34"/>
              <p:cNvCxnSpPr/>
              <p:nvPr/>
            </p:nvCxnSpPr>
            <p:spPr>
              <a:xfrm>
                <a:off x="621085" y="3514516"/>
                <a:ext cx="2717253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Ευθεία γραμμή σύνδεσης 35"/>
              <p:cNvCxnSpPr/>
              <p:nvPr/>
            </p:nvCxnSpPr>
            <p:spPr>
              <a:xfrm>
                <a:off x="621085" y="3666916"/>
                <a:ext cx="2717253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Ευθεία γραμμή σύνδεσης 36"/>
              <p:cNvCxnSpPr/>
              <p:nvPr/>
            </p:nvCxnSpPr>
            <p:spPr>
              <a:xfrm>
                <a:off x="611560" y="3819316"/>
                <a:ext cx="2717253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1" name="Ευθεία γραμμή σύνδεσης 50"/>
            <p:cNvCxnSpPr/>
            <p:nvPr/>
          </p:nvCxnSpPr>
          <p:spPr>
            <a:xfrm>
              <a:off x="527943" y="2608872"/>
              <a:ext cx="10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Ευθεία γραμμή σύνδεσης 51"/>
            <p:cNvCxnSpPr/>
            <p:nvPr/>
          </p:nvCxnSpPr>
          <p:spPr>
            <a:xfrm>
              <a:off x="534219" y="2751747"/>
              <a:ext cx="10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Ορθογώνιο 52"/>
            <p:cNvSpPr/>
            <p:nvPr/>
          </p:nvSpPr>
          <p:spPr>
            <a:xfrm>
              <a:off x="221710" y="2473846"/>
              <a:ext cx="3898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dz</a:t>
              </a:r>
              <a:endParaRPr lang="el-GR" dirty="0"/>
            </a:p>
          </p:txBody>
        </p:sp>
      </p:grpSp>
      <p:grpSp>
        <p:nvGrpSpPr>
          <p:cNvPr id="57" name="Ομάδα 56"/>
          <p:cNvGrpSpPr/>
          <p:nvPr/>
        </p:nvGrpSpPr>
        <p:grpSpPr>
          <a:xfrm>
            <a:off x="5148064" y="3262841"/>
            <a:ext cx="3342903" cy="310175"/>
            <a:chOff x="5189537" y="3262841"/>
            <a:chExt cx="3342903" cy="310175"/>
          </a:xfrm>
        </p:grpSpPr>
        <p:sp>
          <p:nvSpPr>
            <p:cNvPr id="55" name="Ορθογώνιο 54"/>
            <p:cNvSpPr/>
            <p:nvPr/>
          </p:nvSpPr>
          <p:spPr>
            <a:xfrm>
              <a:off x="5189537" y="3265239"/>
              <a:ext cx="226278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Κάθε λωρίδα έχει εμβαδό:</a:t>
              </a:r>
              <a:endParaRPr lang="el-GR" sz="1400" dirty="0">
                <a:solidFill>
                  <a:srgbClr val="0000CC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7415146" y="3262841"/>
                  <a:ext cx="111729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𝒅𝑨</m:t>
                        </m:r>
                        <m:r>
                          <a:rPr lang="en-US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𝒅𝒛</m:t>
                        </m:r>
                      </m:oMath>
                    </m:oMathPara>
                  </a14:m>
                  <a:endParaRPr lang="el-GR" b="1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5146" y="3262841"/>
                  <a:ext cx="1117294" cy="276999"/>
                </a:xfrm>
                <a:prstGeom prst="rect">
                  <a:avLst/>
                </a:prstGeom>
                <a:blipFill>
                  <a:blip r:embed="rId2"/>
                  <a:stretch>
                    <a:fillRect l="-5464" r="-5464" b="-869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2" name="Ομάδα 81"/>
          <p:cNvGrpSpPr/>
          <p:nvPr/>
        </p:nvGrpSpPr>
        <p:grpSpPr>
          <a:xfrm>
            <a:off x="314027" y="2600116"/>
            <a:ext cx="8796437" cy="1548964"/>
            <a:chOff x="314027" y="2600116"/>
            <a:chExt cx="8796437" cy="1548964"/>
          </a:xfrm>
        </p:grpSpPr>
        <p:sp>
          <p:nvSpPr>
            <p:cNvPr id="50" name="Ορθογώνιο 49"/>
            <p:cNvSpPr/>
            <p:nvPr/>
          </p:nvSpPr>
          <p:spPr>
            <a:xfrm>
              <a:off x="628813" y="2600116"/>
              <a:ext cx="2718000" cy="1620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62" name="Ομάδα 61"/>
            <p:cNvGrpSpPr/>
            <p:nvPr/>
          </p:nvGrpSpPr>
          <p:grpSpPr>
            <a:xfrm>
              <a:off x="314027" y="2743061"/>
              <a:ext cx="8796437" cy="1406019"/>
              <a:chOff x="314027" y="2743061"/>
              <a:chExt cx="8796437" cy="1406019"/>
            </a:xfrm>
          </p:grpSpPr>
          <p:sp>
            <p:nvSpPr>
              <p:cNvPr id="58" name="Ορθογώνιο 57"/>
              <p:cNvSpPr/>
              <p:nvPr/>
            </p:nvSpPr>
            <p:spPr>
              <a:xfrm>
                <a:off x="5148064" y="3595082"/>
                <a:ext cx="3962400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sz="1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Επιλέγουμε μια τυχαία λωρίδα που απέχει απόσταση  </a:t>
                </a:r>
                <a:r>
                  <a:rPr lang="en-US" sz="1600" b="1" i="1" dirty="0" smtClean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l-GR" sz="1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από την ουδέτερη </a:t>
                </a:r>
                <a:r>
                  <a:rPr lang="el-GR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</a:t>
                </a:r>
                <a:r>
                  <a:rPr lang="el-GR" sz="1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ραμμή </a:t>
                </a:r>
                <a:r>
                  <a:rPr lang="el-GR" sz="1400" b="1" dirty="0" smtClean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1400" b="1" dirty="0" smtClean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y-</a:t>
                </a:r>
                <a:r>
                  <a:rPr lang="el-GR" sz="1400" b="1" dirty="0" smtClean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άξονα)</a:t>
                </a:r>
                <a:endParaRPr lang="el-GR" sz="1400" dirty="0">
                  <a:solidFill>
                    <a:srgbClr val="0000CC"/>
                  </a:solidFill>
                </a:endParaRPr>
              </a:p>
            </p:txBody>
          </p:sp>
          <p:cxnSp>
            <p:nvCxnSpPr>
              <p:cNvPr id="60" name="Ευθύγραμμο βέλος σύνδεσης 59"/>
              <p:cNvCxnSpPr/>
              <p:nvPr/>
            </p:nvCxnSpPr>
            <p:spPr>
              <a:xfrm>
                <a:off x="539552" y="2756601"/>
                <a:ext cx="0" cy="4680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Ορθογώνιο 60"/>
              <p:cNvSpPr/>
              <p:nvPr/>
            </p:nvSpPr>
            <p:spPr>
              <a:xfrm>
                <a:off x="314027" y="2743061"/>
                <a:ext cx="2160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i="1" dirty="0" smtClean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endParaRPr lang="el-GR" dirty="0"/>
              </a:p>
            </p:txBody>
          </p:sp>
        </p:grpSp>
      </p:grpSp>
      <p:grpSp>
        <p:nvGrpSpPr>
          <p:cNvPr id="81" name="Ομάδα 80"/>
          <p:cNvGrpSpPr/>
          <p:nvPr/>
        </p:nvGrpSpPr>
        <p:grpSpPr>
          <a:xfrm>
            <a:off x="35496" y="4260191"/>
            <a:ext cx="4188707" cy="854658"/>
            <a:chOff x="35496" y="4260191"/>
            <a:chExt cx="4188707" cy="854658"/>
          </a:xfrm>
        </p:grpSpPr>
        <p:sp>
          <p:nvSpPr>
            <p:cNvPr id="63" name="Ορθογώνιο 62"/>
            <p:cNvSpPr/>
            <p:nvPr/>
          </p:nvSpPr>
          <p:spPr>
            <a:xfrm>
              <a:off x="35496" y="4537695"/>
              <a:ext cx="25922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Επιφανειακή ροπή αδράνειας:</a:t>
              </a:r>
              <a:endParaRPr lang="el-GR" sz="1400" dirty="0">
                <a:solidFill>
                  <a:srgbClr val="0000CC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Ορθογώνιο 63"/>
                <p:cNvSpPr/>
                <p:nvPr/>
              </p:nvSpPr>
              <p:spPr>
                <a:xfrm>
                  <a:off x="2412810" y="4260191"/>
                  <a:ext cx="1811393" cy="854658"/>
                </a:xfrm>
                <a:prstGeom prst="rect">
                  <a:avLst/>
                </a:prstGeom>
                <a:ln w="28575"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en-US" sz="1600" b="1" i="1" smtClean="0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  <m:r>
                          <a:rPr lang="en-US" sz="1600" b="1" i="1" smtClean="0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limLoc m:val="undOvr"/>
                            <m:ctrlPr>
                              <a:rPr lang="en-US" sz="1600" b="1" i="1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1600" b="1" i="1" smtClean="0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sz="1600" b="1" i="1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1" i="1" smtClean="0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</m:e>
                              <m:sup>
                                <m:r>
                                  <a:rPr lang="en-US" sz="1600" b="1" i="1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1600" b="1" i="1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𝒅</m:t>
                            </m:r>
                            <m:r>
                              <a:rPr lang="en-US" sz="1600" b="1" i="1" smtClean="0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nary>
                        <m:r>
                          <a:rPr lang="el-GR" sz="1600" b="1" i="1" smtClean="0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l-GR" sz="1600" b="1" i="1" smtClean="0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</m:oMath>
                    </m:oMathPara>
                  </a14:m>
                  <a:endParaRPr lang="el-GR" sz="1600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64" name="Ορθογώνιο 6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2810" y="4260191"/>
                  <a:ext cx="1811393" cy="854658"/>
                </a:xfrm>
                <a:prstGeom prst="rect">
                  <a:avLst/>
                </a:prstGeom>
                <a:blipFill>
                  <a:blip r:embed="rId3"/>
                  <a:stretch>
                    <a:fillRect b="-714"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3" name="Ομάδα 72"/>
          <p:cNvGrpSpPr/>
          <p:nvPr/>
        </p:nvGrpSpPr>
        <p:grpSpPr>
          <a:xfrm>
            <a:off x="3660449" y="3193812"/>
            <a:ext cx="4899568" cy="1432022"/>
            <a:chOff x="3660449" y="3193812"/>
            <a:chExt cx="4899568" cy="1432022"/>
          </a:xfrm>
        </p:grpSpPr>
        <p:sp>
          <p:nvSpPr>
            <p:cNvPr id="65" name="Οβάλ 64"/>
            <p:cNvSpPr/>
            <p:nvPr/>
          </p:nvSpPr>
          <p:spPr>
            <a:xfrm>
              <a:off x="7341798" y="3193812"/>
              <a:ext cx="1218219" cy="3960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66" name="Ευθεία γραμμή σύνδεσης 65"/>
            <p:cNvCxnSpPr/>
            <p:nvPr/>
          </p:nvCxnSpPr>
          <p:spPr>
            <a:xfrm flipH="1">
              <a:off x="3660449" y="3421086"/>
              <a:ext cx="3694177" cy="1204748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Ορθογώνιο 68"/>
              <p:cNvSpPr/>
              <p:nvPr/>
            </p:nvSpPr>
            <p:spPr>
              <a:xfrm>
                <a:off x="4283968" y="4257074"/>
                <a:ext cx="2154500" cy="874470"/>
              </a:xfrm>
              <a:prstGeom prst="rect">
                <a:avLst/>
              </a:prstGeom>
              <a:ln w="28575"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en-US" sz="1600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16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l-GR" sz="1600" b="1" i="0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𝛃</m:t>
                          </m:r>
                          <m:r>
                            <a:rPr lang="el-GR" sz="16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l-GR" sz="16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l-GR" sz="1600" b="1" i="0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𝛃</m:t>
                          </m:r>
                          <m:r>
                            <a:rPr lang="el-GR" sz="16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l-GR" sz="16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  <m:e>
                          <m:sSup>
                            <m:sSupPr>
                              <m:ctrlPr>
                                <a:rPr lang="en-US" sz="1600" b="1" i="1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US" sz="1600" b="1" i="1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l-GR" sz="16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𝜶</m:t>
                          </m:r>
                          <m:r>
                            <a:rPr lang="el-GR" sz="16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𝒅𝒛</m:t>
                          </m:r>
                        </m:e>
                      </m:nary>
                      <m:r>
                        <a:rPr lang="el-GR" sz="1600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l-GR" sz="1600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l-GR" sz="160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9" name="Ορθογώνιο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4257074"/>
                <a:ext cx="2154500" cy="874470"/>
              </a:xfrm>
              <a:prstGeom prst="rect">
                <a:avLst/>
              </a:prstGeom>
              <a:blipFill>
                <a:blip r:embed="rId4"/>
                <a:stretch>
                  <a:fillRect b="-69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Ορθογώνιο 74"/>
              <p:cNvSpPr/>
              <p:nvPr/>
            </p:nvSpPr>
            <p:spPr>
              <a:xfrm>
                <a:off x="6444208" y="4237940"/>
                <a:ext cx="2188676" cy="874470"/>
              </a:xfrm>
              <a:prstGeom prst="rect">
                <a:avLst/>
              </a:prstGeom>
              <a:ln w="28575"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en-US" sz="1600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1600" b="1" i="1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𝜶</m:t>
                      </m:r>
                      <m:nary>
                        <m:naryPr>
                          <m:limLoc m:val="undOvr"/>
                          <m:ctrlPr>
                            <a:rPr lang="en-US" sz="16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l-GR" sz="1600" b="1" i="0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𝛃</m:t>
                          </m:r>
                          <m:r>
                            <a:rPr lang="el-GR" sz="16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l-GR" sz="16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l-GR" sz="1600" b="1" i="0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𝛃</m:t>
                          </m:r>
                          <m:r>
                            <a:rPr lang="el-GR" sz="16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l-GR" sz="16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  <m:e>
                          <m:sSup>
                            <m:sSupPr>
                              <m:ctrlPr>
                                <a:rPr lang="en-US" sz="1600" b="1" i="1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US" sz="1600" b="1" i="1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l-GR" sz="16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𝒅𝒛</m:t>
                          </m:r>
                        </m:e>
                      </m:nary>
                      <m:r>
                        <a:rPr lang="el-GR" sz="1600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l-GR" sz="1600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l-GR" sz="160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5" name="Ορθογώνιο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4237940"/>
                <a:ext cx="2188676" cy="874470"/>
              </a:xfrm>
              <a:prstGeom prst="rect">
                <a:avLst/>
              </a:prstGeom>
              <a:blipFill>
                <a:blip r:embed="rId5"/>
                <a:stretch>
                  <a:fillRect b="-69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Ορθογώνιο 75"/>
              <p:cNvSpPr/>
              <p:nvPr/>
            </p:nvSpPr>
            <p:spPr>
              <a:xfrm>
                <a:off x="122815" y="5461293"/>
                <a:ext cx="1836000" cy="762453"/>
              </a:xfrm>
              <a:prstGeom prst="rect">
                <a:avLst/>
              </a:prstGeom>
              <a:ln w="28575"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en-US" sz="1600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1600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l-GR" sz="1600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l-GR" sz="16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l-GR" sz="1600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l-GR" sz="1600" b="1" i="1" smtClean="0">
                                      <a:solidFill>
                                        <a:srgbClr val="0000CC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sz="1600" b="1" i="1" smtClean="0">
                                      <a:solidFill>
                                        <a:srgbClr val="0000CC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l-GR" sz="1600" b="1" i="1" smtClean="0">
                                      <a:solidFill>
                                        <a:srgbClr val="0000CC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l-GR" sz="1600" b="1" i="1" smtClean="0">
                                      <a:solidFill>
                                        <a:srgbClr val="0000CC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solidFill>
                                        <a:srgbClr val="0000CC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solidFill>
                                        <a:srgbClr val="0000CC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sz="16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l-GR" sz="1600" b="1" i="0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𝛃</m:t>
                          </m:r>
                          <m:r>
                            <a:rPr lang="el-GR" sz="16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l-GR" sz="16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l-GR" sz="1600" b="1" i="0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𝛃</m:t>
                          </m:r>
                          <m:r>
                            <a:rPr lang="el-GR" sz="16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l-GR" sz="16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l-GR" sz="1600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l-GR" sz="160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6" name="Ορθογώνιο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15" y="5461293"/>
                <a:ext cx="1836000" cy="762453"/>
              </a:xfrm>
              <a:prstGeom prst="rect">
                <a:avLst/>
              </a:prstGeom>
              <a:blipFill>
                <a:blip r:embed="rId6"/>
                <a:stretch>
                  <a:fillRect b="-800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Ορθογώνιο 76"/>
              <p:cNvSpPr/>
              <p:nvPr/>
            </p:nvSpPr>
            <p:spPr>
              <a:xfrm>
                <a:off x="1879129" y="5471685"/>
                <a:ext cx="2196000" cy="743152"/>
              </a:xfrm>
              <a:prstGeom prst="rect">
                <a:avLst/>
              </a:prstGeom>
              <a:ln w="28575"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600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𝜶</m:t>
                      </m:r>
                      <m:f>
                        <m:fPr>
                          <m:ctrlPr>
                            <a:rPr lang="el-GR" sz="16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16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l-GR" sz="16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l-GR" sz="16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l-GR" sz="1600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sz="1600" b="1" i="1" smtClean="0">
                                      <a:solidFill>
                                        <a:srgbClr val="0000CC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l-GR" sz="1600" b="1" i="1" smtClean="0">
                                          <a:solidFill>
                                            <a:srgbClr val="0000CC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l-GR" sz="1600" b="1" i="0" smtClean="0">
                                          <a:solidFill>
                                            <a:srgbClr val="0000CC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𝛃</m:t>
                                      </m:r>
                                    </m:num>
                                    <m:den>
                                      <m:r>
                                        <a:rPr lang="el-GR" sz="1600" b="1" i="1" smtClean="0">
                                          <a:solidFill>
                                            <a:srgbClr val="0000CC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l-GR" sz="1600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l-GR" sz="16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l-GR" sz="1600" b="1" i="1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sz="1600" b="1" i="1">
                                      <a:solidFill>
                                        <a:srgbClr val="0000CC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l-GR" sz="1600" b="1" i="1" smtClean="0">
                                      <a:solidFill>
                                        <a:srgbClr val="0000CC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l-GR" sz="1600" b="1" i="1">
                                          <a:solidFill>
                                            <a:srgbClr val="0000CC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l-GR" sz="1600" b="1">
                                          <a:solidFill>
                                            <a:srgbClr val="0000CC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𝛃</m:t>
                                      </m:r>
                                    </m:num>
                                    <m:den>
                                      <m:r>
                                        <a:rPr lang="el-GR" sz="1600" b="1" i="1">
                                          <a:solidFill>
                                            <a:srgbClr val="0000CC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l-GR" sz="1600" b="1" i="1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e>
                      </m:d>
                      <m:r>
                        <a:rPr lang="el-GR" sz="1600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l-GR" sz="160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7" name="Ορθογώνιο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129" y="5471685"/>
                <a:ext cx="2196000" cy="743152"/>
              </a:xfrm>
              <a:prstGeom prst="rect">
                <a:avLst/>
              </a:prstGeom>
              <a:blipFill>
                <a:blip r:embed="rId7"/>
                <a:stretch>
                  <a:fillRect b="-826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Ορθογώνιο 78"/>
              <p:cNvSpPr/>
              <p:nvPr/>
            </p:nvSpPr>
            <p:spPr>
              <a:xfrm>
                <a:off x="3976226" y="5475110"/>
                <a:ext cx="1621982" cy="640303"/>
              </a:xfrm>
              <a:prstGeom prst="rect">
                <a:avLst/>
              </a:prstGeom>
              <a:ln w="28575"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16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16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𝜶</m:t>
                          </m:r>
                        </m:num>
                        <m:den>
                          <m:r>
                            <a:rPr lang="el-GR" sz="16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l-GR" sz="16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l-GR" sz="1600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ctrlPr>
                                    <a:rPr lang="el-GR" sz="1600" b="1" i="1" smtClean="0">
                                      <a:solidFill>
                                        <a:srgbClr val="0000CC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sz="1600" b="1" i="0" smtClean="0">
                                      <a:solidFill>
                                        <a:srgbClr val="0000CC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𝛃</m:t>
                                  </m:r>
                                </m:num>
                                <m:den>
                                  <m:r>
                                    <a:rPr lang="el-GR" sz="1600" b="1" i="1" smtClean="0">
                                      <a:solidFill>
                                        <a:srgbClr val="0000CC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den>
                              </m:f>
                            </m:e>
                            <m:sup>
                              <m:r>
                                <a:rPr lang="el-GR" sz="1600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l-GR" sz="16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l-GR" sz="1600" b="1" i="1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ctrlPr>
                                    <a:rPr lang="el-GR" sz="1600" b="1" i="1">
                                      <a:solidFill>
                                        <a:srgbClr val="0000CC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sz="1600" b="1">
                                      <a:solidFill>
                                        <a:srgbClr val="0000CC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𝛃</m:t>
                                  </m:r>
                                </m:num>
                                <m:den>
                                  <m:r>
                                    <a:rPr lang="el-GR" sz="1600" b="1" i="1">
                                      <a:solidFill>
                                        <a:srgbClr val="0000CC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den>
                              </m:f>
                            </m:e>
                            <m:sup>
                              <m:r>
                                <a:rPr lang="el-GR" sz="1600" b="1" i="1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e>
                      </m:d>
                      <m:r>
                        <a:rPr lang="el-GR" sz="1600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l-GR" sz="1600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l-GR" sz="160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9" name="Ορθογώνιο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226" y="5475110"/>
                <a:ext cx="1621982" cy="64030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Ορθογώνιο 79"/>
              <p:cNvSpPr/>
              <p:nvPr/>
            </p:nvSpPr>
            <p:spPr>
              <a:xfrm>
                <a:off x="5580112" y="5445224"/>
                <a:ext cx="1212063" cy="678519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en-US" b="1" i="1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l-GR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l-GR" b="1" i="1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b="1" i="0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𝛂</m:t>
                              </m:r>
                              <m:r>
                                <a:rPr lang="el-GR" b="1" i="0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l-GR" b="1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𝛃</m:t>
                              </m:r>
                            </m:num>
                            <m:den>
                              <m:r>
                                <a:rPr lang="el-GR" b="1" i="1" smtClean="0">
                                  <a:solidFill>
                                    <a:srgbClr val="0000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</m:den>
                          </m:f>
                        </m:e>
                        <m:sup>
                          <m:r>
                            <a:rPr lang="el-GR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80" name="Ορθογώνιο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5445224"/>
                <a:ext cx="1212063" cy="67851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427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5" grpId="0"/>
      <p:bldP spid="76" grpId="0"/>
      <p:bldP spid="77" grpId="0"/>
      <p:bldP spid="79" grpId="0"/>
      <p:bldP spid="8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92856"/>
          </a:xfrm>
        </p:spPr>
        <p:txBody>
          <a:bodyPr>
            <a:normAutofit fontScale="90000"/>
          </a:bodyPr>
          <a:lstStyle/>
          <a:p>
            <a:r>
              <a:rPr lang="el-GR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Παραμόρφωση Εφελκυσμού</a:t>
            </a:r>
            <a:endParaRPr lang="el-GR" sz="4000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4114800" y="987007"/>
            <a:ext cx="5081536" cy="1865929"/>
            <a:chOff x="4114800" y="987007"/>
            <a:chExt cx="5081536" cy="1865929"/>
          </a:xfrm>
        </p:grpSpPr>
        <p:sp>
          <p:nvSpPr>
            <p:cNvPr id="14" name="Τίτλος 1"/>
            <p:cNvSpPr txBox="1">
              <a:spLocks/>
            </p:cNvSpPr>
            <p:nvPr/>
          </p:nvSpPr>
          <p:spPr>
            <a:xfrm>
              <a:off x="4355976" y="987007"/>
              <a:ext cx="4483223" cy="42576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l-GR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Νόμος του </a:t>
              </a: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Hook</a:t>
              </a:r>
              <a:endParaRPr lang="el-GR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4114800" y="1484784"/>
                  <a:ext cx="5056384" cy="6072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l-GR" sz="16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sz="16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𝚻𝛂𝛔𝛈</m:t>
                            </m:r>
                            <m:r>
                              <a:rPr lang="el-GR" sz="16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 </m:t>
                            </m:r>
                            <m:r>
                              <a:rPr lang="el-GR" sz="16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𝚬𝛗𝛆𝛌𝛋𝛖𝛔𝛍𝛐</m:t>
                            </m:r>
                            <m:r>
                              <m:rPr>
                                <m:sty m:val="p"/>
                              </m:rPr>
                              <a:rPr lang="el-GR" sz="16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ύ</m:t>
                            </m:r>
                            <m:r>
                              <a:rPr lang="el-GR" sz="16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 </m:t>
                            </m:r>
                          </m:num>
                          <m:den>
                            <m:r>
                              <a:rPr lang="el-GR" sz="16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𝚺𝛘𝛆𝛕𝛊𝛋𝛈</m:t>
                            </m:r>
                            <m:r>
                              <a:rPr lang="el-GR" sz="16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 </m:t>
                            </m:r>
                            <m:r>
                              <a:rPr lang="el-GR" sz="16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𝚷𝛂𝛒𝛂𝛍𝛐𝛒𝛗𝛚𝛔𝛈</m:t>
                            </m:r>
                          </m:den>
                        </m:f>
                        <m:r>
                          <a:rPr lang="el-GR" sz="1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=</m:t>
                        </m:r>
                        <m:r>
                          <a:rPr lang="el-GR" sz="16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𝚳𝛆𝛕𝛒𝛐</m:t>
                        </m:r>
                        <m:r>
                          <a:rPr lang="el-GR" sz="16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el-GR" sz="16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𝚬𝛌𝛂𝛔𝛕𝛊𝛋𝛐𝛕𝛈𝛕𝛂𝛓</m:t>
                        </m:r>
                      </m:oMath>
                    </m:oMathPara>
                  </a14:m>
                  <a:endParaRPr lang="el-GR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4800" y="1484784"/>
                  <a:ext cx="5056384" cy="607218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4139952" y="2245718"/>
                  <a:ext cx="5056384" cy="6072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l-GR" sz="16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sz="16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𝚯𝛌𝛊𝛑𝛕𝛊𝛋𝛈</m:t>
                            </m:r>
                            <m:r>
                              <a:rPr lang="el-GR" sz="16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 </m:t>
                            </m:r>
                            <m:r>
                              <a:rPr lang="el-GR" sz="16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𝚻𝛂𝛔𝛈</m:t>
                            </m:r>
                            <m:r>
                              <a:rPr lang="el-GR" sz="16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 </m:t>
                            </m:r>
                          </m:num>
                          <m:den>
                            <m:r>
                              <a:rPr lang="el-GR" sz="16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𝚺𝛘𝛆𝛕𝛊𝛋𝛈</m:t>
                            </m:r>
                            <m:r>
                              <a:rPr lang="el-GR" sz="16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 </m:t>
                            </m:r>
                            <m:r>
                              <a:rPr lang="el-GR" sz="16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𝚷𝛂𝛒𝛂𝛍𝛐𝛒𝛗𝛚𝛔𝛈</m:t>
                            </m:r>
                          </m:den>
                        </m:f>
                        <m:r>
                          <a:rPr lang="el-GR" sz="1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=</m:t>
                        </m:r>
                        <m:r>
                          <a:rPr lang="el-GR" sz="16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𝚳𝛆𝛕𝛒𝛐</m:t>
                        </m:r>
                        <m:r>
                          <a:rPr lang="el-GR" sz="16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el-GR" sz="16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𝚬𝛌𝛂𝛔𝛕𝛊𝛋𝛐𝛕𝛈𝛕𝛂𝛓</m:t>
                        </m:r>
                      </m:oMath>
                    </m:oMathPara>
                  </a14:m>
                  <a:endParaRPr lang="el-GR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9952" y="2245718"/>
                  <a:ext cx="5056384" cy="60721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Ομάδα 16"/>
          <p:cNvGrpSpPr/>
          <p:nvPr/>
        </p:nvGrpSpPr>
        <p:grpSpPr>
          <a:xfrm>
            <a:off x="4283968" y="3068960"/>
            <a:ext cx="2997482" cy="830997"/>
            <a:chOff x="4716016" y="3068960"/>
            <a:chExt cx="2997482" cy="830997"/>
          </a:xfrm>
        </p:grpSpPr>
        <p:sp>
          <p:nvSpPr>
            <p:cNvPr id="18" name="TextBox 17"/>
            <p:cNvSpPr txBox="1"/>
            <p:nvPr/>
          </p:nvSpPr>
          <p:spPr>
            <a:xfrm>
              <a:off x="4716016" y="3068960"/>
              <a:ext cx="1807482" cy="830997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l-GR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Τάση Εφελκυσμού</a:t>
              </a:r>
            </a:p>
            <a:p>
              <a:pPr algn="ctr"/>
              <a:r>
                <a:rPr lang="el-GR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ή</a:t>
              </a:r>
            </a:p>
            <a:p>
              <a:pPr algn="ctr"/>
              <a:r>
                <a:rPr lang="el-GR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Θλιπτική Τάση</a:t>
              </a:r>
              <a:endParaRPr lang="el-G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6515798" y="3136686"/>
                  <a:ext cx="1197700" cy="6090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=</m:t>
                        </m:r>
                        <m:r>
                          <a:rPr lang="el-GR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𝝈</m:t>
                        </m:r>
                        <m:r>
                          <a:rPr lang="el-GR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l-GR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l-GR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el-GR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  <m:t>⊥</m:t>
                                </m:r>
                              </m:sub>
                            </m:sSub>
                          </m:num>
                          <m:den>
                            <m:r>
                              <a:rPr lang="en-US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𝑨</m:t>
                            </m:r>
                          </m:den>
                        </m:f>
                      </m:oMath>
                    </m:oMathPara>
                  </a14:m>
                  <a:endParaRPr lang="el-GR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798" y="3136686"/>
                  <a:ext cx="1197700" cy="60907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Ομάδα 19"/>
          <p:cNvGrpSpPr/>
          <p:nvPr/>
        </p:nvGrpSpPr>
        <p:grpSpPr>
          <a:xfrm>
            <a:off x="3995936" y="3901157"/>
            <a:ext cx="3285089" cy="610103"/>
            <a:chOff x="4719314" y="3933056"/>
            <a:chExt cx="3285089" cy="610103"/>
          </a:xfrm>
        </p:grpSpPr>
        <p:sp>
          <p:nvSpPr>
            <p:cNvPr id="21" name="Ορθογώνιο 20"/>
            <p:cNvSpPr/>
            <p:nvPr/>
          </p:nvSpPr>
          <p:spPr>
            <a:xfrm>
              <a:off x="4719314" y="4077072"/>
              <a:ext cx="233975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Σχετική Παραμόρφωση</a:t>
              </a:r>
              <a:endParaRPr lang="el-G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6830684" y="3933056"/>
                  <a:ext cx="1173719" cy="6101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=</m:t>
                        </m:r>
                        <m:r>
                          <a:rPr lang="el-GR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𝜺</m:t>
                        </m:r>
                        <m:r>
                          <a:rPr lang="el-GR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l-GR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𝚫</m:t>
                            </m:r>
                            <m:r>
                              <a:rPr lang="en-US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𝑳</m:t>
                            </m:r>
                          </m:num>
                          <m:den>
                            <m:r>
                              <a:rPr lang="en-US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𝑳</m:t>
                            </m:r>
                          </m:den>
                        </m:f>
                      </m:oMath>
                    </m:oMathPara>
                  </a14:m>
                  <a:endParaRPr lang="el-GR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0684" y="3933056"/>
                  <a:ext cx="1173719" cy="61010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Ομάδα 31"/>
          <p:cNvGrpSpPr/>
          <p:nvPr/>
        </p:nvGrpSpPr>
        <p:grpSpPr>
          <a:xfrm>
            <a:off x="54661" y="1206551"/>
            <a:ext cx="2603514" cy="2510699"/>
            <a:chOff x="54661" y="1206551"/>
            <a:chExt cx="2603514" cy="2510699"/>
          </a:xfrm>
        </p:grpSpPr>
        <p:grpSp>
          <p:nvGrpSpPr>
            <p:cNvPr id="33" name="Ομάδα 32"/>
            <p:cNvGrpSpPr/>
            <p:nvPr/>
          </p:nvGrpSpPr>
          <p:grpSpPr>
            <a:xfrm>
              <a:off x="54661" y="1206551"/>
              <a:ext cx="2603514" cy="2510699"/>
              <a:chOff x="54661" y="1206551"/>
              <a:chExt cx="2603514" cy="2510699"/>
            </a:xfrm>
          </p:grpSpPr>
          <p:pic>
            <p:nvPicPr>
              <p:cNvPr id="35" name="Picture 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175" y="1206551"/>
                <a:ext cx="2520000" cy="2191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" name="TextBox 35"/>
              <p:cNvSpPr txBox="1"/>
              <p:nvPr/>
            </p:nvSpPr>
            <p:spPr>
              <a:xfrm>
                <a:off x="54661" y="3455640"/>
                <a:ext cx="1903085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/>
                  <a:t>2003 Thomson – Brooks/Cole</a:t>
                </a:r>
                <a:endParaRPr lang="el-GR" sz="1100" b="1" dirty="0"/>
              </a:p>
            </p:txBody>
          </p:sp>
          <p:grpSp>
            <p:nvGrpSpPr>
              <p:cNvPr id="37" name="Ομάδα 36"/>
              <p:cNvGrpSpPr/>
              <p:nvPr/>
            </p:nvGrpSpPr>
            <p:grpSpPr>
              <a:xfrm>
                <a:off x="2447696" y="3081494"/>
                <a:ext cx="169495" cy="196616"/>
                <a:chOff x="2912285" y="3280656"/>
                <a:chExt cx="169495" cy="196616"/>
              </a:xfrm>
            </p:grpSpPr>
            <p:grpSp>
              <p:nvGrpSpPr>
                <p:cNvPr id="38" name="Ομάδα 37"/>
                <p:cNvGrpSpPr/>
                <p:nvPr/>
              </p:nvGrpSpPr>
              <p:grpSpPr>
                <a:xfrm>
                  <a:off x="2915816" y="3280656"/>
                  <a:ext cx="165964" cy="196616"/>
                  <a:chOff x="2911852" y="3287718"/>
                  <a:chExt cx="165964" cy="196616"/>
                </a:xfrm>
              </p:grpSpPr>
              <p:cxnSp>
                <p:nvCxnSpPr>
                  <p:cNvPr id="43" name="Ευθεία γραμμή σύνδεσης 42"/>
                  <p:cNvCxnSpPr/>
                  <p:nvPr/>
                </p:nvCxnSpPr>
                <p:spPr>
                  <a:xfrm flipV="1">
                    <a:off x="2911852" y="3376334"/>
                    <a:ext cx="0" cy="10800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Ευθεία γραμμή σύνδεσης 43"/>
                  <p:cNvCxnSpPr/>
                  <p:nvPr/>
                </p:nvCxnSpPr>
                <p:spPr>
                  <a:xfrm flipV="1">
                    <a:off x="2912158" y="3289812"/>
                    <a:ext cx="162000" cy="9000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Ευθεία γραμμή σύνδεσης 44"/>
                  <p:cNvCxnSpPr/>
                  <p:nvPr/>
                </p:nvCxnSpPr>
                <p:spPr>
                  <a:xfrm flipV="1">
                    <a:off x="3074158" y="3287718"/>
                    <a:ext cx="0" cy="10692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Ευθεία γραμμή σύνδεσης 45"/>
                  <p:cNvCxnSpPr/>
                  <p:nvPr/>
                </p:nvCxnSpPr>
                <p:spPr>
                  <a:xfrm flipV="1">
                    <a:off x="2915816" y="3385187"/>
                    <a:ext cx="162000" cy="9000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9" name="Ευθεία γραμμή σύνδεσης 38"/>
                <p:cNvCxnSpPr/>
                <p:nvPr/>
              </p:nvCxnSpPr>
              <p:spPr>
                <a:xfrm flipV="1">
                  <a:off x="2915816" y="3303690"/>
                  <a:ext cx="162000" cy="90000"/>
                </a:xfrm>
                <a:prstGeom prst="line">
                  <a:avLst/>
                </a:prstGeom>
                <a:ln w="190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Ευθεία γραμμή σύνδεσης 39"/>
                <p:cNvCxnSpPr/>
                <p:nvPr/>
              </p:nvCxnSpPr>
              <p:spPr>
                <a:xfrm flipV="1">
                  <a:off x="2915816" y="3323825"/>
                  <a:ext cx="162000" cy="90000"/>
                </a:xfrm>
                <a:prstGeom prst="line">
                  <a:avLst/>
                </a:prstGeom>
                <a:ln w="190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Ευθεία γραμμή σύνδεσης 40"/>
                <p:cNvCxnSpPr/>
                <p:nvPr/>
              </p:nvCxnSpPr>
              <p:spPr>
                <a:xfrm flipV="1">
                  <a:off x="2915816" y="3339337"/>
                  <a:ext cx="162000" cy="90000"/>
                </a:xfrm>
                <a:prstGeom prst="line">
                  <a:avLst/>
                </a:prstGeom>
                <a:ln w="190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Ευθεία γραμμή σύνδεσης 41"/>
                <p:cNvCxnSpPr/>
                <p:nvPr/>
              </p:nvCxnSpPr>
              <p:spPr>
                <a:xfrm flipV="1">
                  <a:off x="2912285" y="3359472"/>
                  <a:ext cx="162000" cy="90000"/>
                </a:xfrm>
                <a:prstGeom prst="line">
                  <a:avLst/>
                </a:prstGeom>
                <a:ln w="190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4" name="TextBox 33"/>
            <p:cNvSpPr txBox="1"/>
            <p:nvPr/>
          </p:nvSpPr>
          <p:spPr>
            <a:xfrm>
              <a:off x="1790852" y="1886635"/>
              <a:ext cx="79201" cy="1692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l-GR" sz="5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Ορθογώνιο 47"/>
              <p:cNvSpPr/>
              <p:nvPr/>
            </p:nvSpPr>
            <p:spPr>
              <a:xfrm>
                <a:off x="4162967" y="6061358"/>
                <a:ext cx="1404872" cy="667683"/>
              </a:xfrm>
              <a:prstGeom prst="rect">
                <a:avLst/>
              </a:prstGeom>
              <a:ln w="28575">
                <a:solidFill>
                  <a:srgbClr val="00206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0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l-GR" sz="20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⊥</m:t>
                              </m:r>
                            </m:sub>
                          </m:sSub>
                        </m:num>
                        <m:den>
                          <m:r>
                            <a:rPr lang="en-US" sz="2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𝑨</m:t>
                          </m:r>
                        </m:den>
                      </m:f>
                      <m:r>
                        <a:rPr lang="el-GR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l-GR" sz="20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𝚼</m:t>
                      </m:r>
                      <m:f>
                        <m:fPr>
                          <m:ctrlPr>
                            <a:rPr lang="el-GR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000" b="1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𝚫</m:t>
                          </m:r>
                          <m:r>
                            <a:rPr lang="en-US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𝑳</m:t>
                          </m:r>
                        </m:num>
                        <m:den>
                          <m:r>
                            <a:rPr lang="en-US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𝑳</m:t>
                          </m:r>
                        </m:den>
                      </m:f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48" name="Ορθογώνιο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2967" y="6061358"/>
                <a:ext cx="1404872" cy="6676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Ορθογώνιο 48"/>
              <p:cNvSpPr/>
              <p:nvPr/>
            </p:nvSpPr>
            <p:spPr>
              <a:xfrm>
                <a:off x="4139952" y="5445224"/>
                <a:ext cx="1035668" cy="400110"/>
              </a:xfrm>
              <a:prstGeom prst="rect">
                <a:avLst/>
              </a:prstGeom>
              <a:ln w="28575">
                <a:solidFill>
                  <a:srgbClr val="00206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𝝈</m:t>
                      </m:r>
                      <m:r>
                        <a:rPr lang="el-GR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l-GR" sz="20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𝚼𝛆</m:t>
                      </m:r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49" name="Ορθογώνιο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5445224"/>
                <a:ext cx="1035668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Ομάδα 6"/>
          <p:cNvGrpSpPr/>
          <p:nvPr/>
        </p:nvGrpSpPr>
        <p:grpSpPr>
          <a:xfrm>
            <a:off x="35496" y="4119126"/>
            <a:ext cx="3168000" cy="2478511"/>
            <a:chOff x="35496" y="4119126"/>
            <a:chExt cx="3168000" cy="2478511"/>
          </a:xfrm>
        </p:grpSpPr>
        <p:grpSp>
          <p:nvGrpSpPr>
            <p:cNvPr id="31" name="Ομάδα 30"/>
            <p:cNvGrpSpPr/>
            <p:nvPr/>
          </p:nvGrpSpPr>
          <p:grpSpPr>
            <a:xfrm>
              <a:off x="35496" y="4119126"/>
              <a:ext cx="3168000" cy="2478511"/>
              <a:chOff x="35496" y="4119126"/>
              <a:chExt cx="3168000" cy="2478511"/>
            </a:xfrm>
          </p:grpSpPr>
          <p:grpSp>
            <p:nvGrpSpPr>
              <p:cNvPr id="27" name="Ομάδα 26"/>
              <p:cNvGrpSpPr/>
              <p:nvPr/>
            </p:nvGrpSpPr>
            <p:grpSpPr>
              <a:xfrm>
                <a:off x="35496" y="4119126"/>
                <a:ext cx="3168000" cy="2371910"/>
                <a:chOff x="35496" y="3910988"/>
                <a:chExt cx="3168000" cy="2371910"/>
              </a:xfrm>
            </p:grpSpPr>
            <p:pic>
              <p:nvPicPr>
                <p:cNvPr id="28" name="Picture 7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496" y="3910988"/>
                  <a:ext cx="3168000" cy="23263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9" name="TextBox 28"/>
                <p:cNvSpPr txBox="1"/>
                <p:nvPr/>
              </p:nvSpPr>
              <p:spPr>
                <a:xfrm>
                  <a:off x="35496" y="6021288"/>
                  <a:ext cx="1903085" cy="2616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b="1" dirty="0" smtClean="0"/>
                    <a:t>2003 Thomson – Brooks/Cole</a:t>
                  </a:r>
                  <a:endParaRPr lang="el-GR" sz="1100" b="1" dirty="0"/>
                </a:p>
              </p:txBody>
            </p:sp>
          </p:grpSp>
          <p:sp>
            <p:nvSpPr>
              <p:cNvPr id="30" name="TextBox 29"/>
              <p:cNvSpPr txBox="1"/>
              <p:nvPr/>
            </p:nvSpPr>
            <p:spPr>
              <a:xfrm>
                <a:off x="2361018" y="6197527"/>
                <a:ext cx="474581" cy="4001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000" b="1" baseline="-25000" dirty="0" smtClean="0">
                    <a:solidFill>
                      <a:srgbClr val="0070C0"/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>⊥</a:t>
                </a:r>
                <a:endParaRPr lang="el-GR" sz="2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1649148" y="4771891"/>
              <a:ext cx="79201" cy="1692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l-GR" sz="500" dirty="0"/>
            </a:p>
          </p:txBody>
        </p:sp>
      </p:grpSp>
      <p:grpSp>
        <p:nvGrpSpPr>
          <p:cNvPr id="6" name="Ομάδα 5"/>
          <p:cNvGrpSpPr/>
          <p:nvPr/>
        </p:nvGrpSpPr>
        <p:grpSpPr>
          <a:xfrm>
            <a:off x="4067944" y="4581128"/>
            <a:ext cx="3563774" cy="568874"/>
            <a:chOff x="4067944" y="4697609"/>
            <a:chExt cx="3563774" cy="568874"/>
          </a:xfrm>
        </p:grpSpPr>
        <p:sp>
          <p:nvSpPr>
            <p:cNvPr id="23" name="Ορθογώνιο 22"/>
            <p:cNvSpPr/>
            <p:nvPr/>
          </p:nvSpPr>
          <p:spPr>
            <a:xfrm>
              <a:off x="4067944" y="4797152"/>
              <a:ext cx="288032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Μέτρο Ελαστικότητας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Young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l-G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6804248" y="4697609"/>
                  <a:ext cx="827470" cy="5688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  <m:t>𝐘</m:t>
                        </m:r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el-GR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l-GR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𝝈</m:t>
                            </m:r>
                          </m:num>
                          <m:den>
                            <m:r>
                              <a:rPr lang="el-GR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𝜺</m:t>
                            </m:r>
                          </m:den>
                        </m:f>
                      </m:oMath>
                    </m:oMathPara>
                  </a14:m>
                  <a:endParaRPr lang="el-GR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4248" y="4697609"/>
                  <a:ext cx="827470" cy="56887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Ομάδα 9"/>
          <p:cNvGrpSpPr/>
          <p:nvPr/>
        </p:nvGrpSpPr>
        <p:grpSpPr>
          <a:xfrm>
            <a:off x="7596336" y="3136686"/>
            <a:ext cx="576064" cy="1999020"/>
            <a:chOff x="7596336" y="3136686"/>
            <a:chExt cx="576064" cy="1999020"/>
          </a:xfrm>
        </p:grpSpPr>
        <p:sp>
          <p:nvSpPr>
            <p:cNvPr id="24" name="Δεξιό άγκιστρο 23"/>
            <p:cNvSpPr/>
            <p:nvPr/>
          </p:nvSpPr>
          <p:spPr>
            <a:xfrm>
              <a:off x="7596336" y="3136686"/>
              <a:ext cx="288032" cy="1999020"/>
            </a:xfrm>
            <a:prstGeom prst="rightBrace">
              <a:avLst>
                <a:gd name="adj1" fmla="val 34173"/>
                <a:gd name="adj2" fmla="val 50000"/>
              </a:avLst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9" name="Ευθύγραμμο βέλος σύνδεσης 8"/>
            <p:cNvCxnSpPr/>
            <p:nvPr/>
          </p:nvCxnSpPr>
          <p:spPr>
            <a:xfrm flipV="1">
              <a:off x="7812360" y="4130701"/>
              <a:ext cx="36004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Ομάδα 10"/>
          <p:cNvGrpSpPr/>
          <p:nvPr/>
        </p:nvGrpSpPr>
        <p:grpSpPr>
          <a:xfrm>
            <a:off x="5724128" y="5421598"/>
            <a:ext cx="3173493" cy="1356050"/>
            <a:chOff x="5724128" y="5421598"/>
            <a:chExt cx="3173493" cy="1356050"/>
          </a:xfrm>
        </p:grpSpPr>
        <p:sp>
          <p:nvSpPr>
            <p:cNvPr id="47" name="Τίτλος 1"/>
            <p:cNvSpPr txBox="1">
              <a:spLocks/>
            </p:cNvSpPr>
            <p:nvPr/>
          </p:nvSpPr>
          <p:spPr>
            <a:xfrm>
              <a:off x="6358614" y="5883010"/>
              <a:ext cx="2539007" cy="42576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l-GR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Νόμος του </a:t>
              </a: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Hook</a:t>
              </a:r>
              <a:endParaRPr lang="el-GR" sz="2400" dirty="0"/>
            </a:p>
          </p:txBody>
        </p:sp>
        <p:grpSp>
          <p:nvGrpSpPr>
            <p:cNvPr id="52" name="Ομάδα 51"/>
            <p:cNvGrpSpPr/>
            <p:nvPr/>
          </p:nvGrpSpPr>
          <p:grpSpPr>
            <a:xfrm>
              <a:off x="5724128" y="5421598"/>
              <a:ext cx="576064" cy="1356050"/>
              <a:chOff x="7596336" y="3136686"/>
              <a:chExt cx="576064" cy="1999020"/>
            </a:xfrm>
          </p:grpSpPr>
          <p:sp>
            <p:nvSpPr>
              <p:cNvPr id="53" name="Δεξιό άγκιστρο 23"/>
              <p:cNvSpPr/>
              <p:nvPr/>
            </p:nvSpPr>
            <p:spPr>
              <a:xfrm>
                <a:off x="7596336" y="3136686"/>
                <a:ext cx="288032" cy="1999020"/>
              </a:xfrm>
              <a:prstGeom prst="rightBrace">
                <a:avLst>
                  <a:gd name="adj1" fmla="val 34173"/>
                  <a:gd name="adj2" fmla="val 50000"/>
                </a:avLst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cxnSp>
            <p:nvCxnSpPr>
              <p:cNvPr id="54" name="Ευθύγραμμο βέλος σύνδεσης 53"/>
              <p:cNvCxnSpPr/>
              <p:nvPr/>
            </p:nvCxnSpPr>
            <p:spPr>
              <a:xfrm flipV="1">
                <a:off x="7812360" y="4130701"/>
                <a:ext cx="360040" cy="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19741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08000" cy="576000"/>
          </a:xfrm>
        </p:spPr>
        <p:txBody>
          <a:bodyPr>
            <a:noAutofit/>
          </a:bodyPr>
          <a:lstStyle/>
          <a:p>
            <a:r>
              <a:rPr lang="el-GR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Ερμηνεία του Νόμου του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Hook</a:t>
            </a:r>
            <a:endParaRPr lang="el-GR" sz="3600" dirty="0"/>
          </a:p>
        </p:txBody>
      </p:sp>
      <p:grpSp>
        <p:nvGrpSpPr>
          <p:cNvPr id="12" name="Ομάδα 11"/>
          <p:cNvGrpSpPr/>
          <p:nvPr/>
        </p:nvGrpSpPr>
        <p:grpSpPr>
          <a:xfrm>
            <a:off x="3617813" y="836712"/>
            <a:ext cx="5192881" cy="2689271"/>
            <a:chOff x="233942" y="836712"/>
            <a:chExt cx="6188494" cy="3323254"/>
          </a:xfrm>
        </p:grpSpPr>
        <p:grpSp>
          <p:nvGrpSpPr>
            <p:cNvPr id="10" name="Ομάδα 9"/>
            <p:cNvGrpSpPr/>
            <p:nvPr/>
          </p:nvGrpSpPr>
          <p:grpSpPr>
            <a:xfrm>
              <a:off x="233942" y="836712"/>
              <a:ext cx="6188494" cy="3323254"/>
              <a:chOff x="233942" y="836712"/>
              <a:chExt cx="6188494" cy="3323254"/>
            </a:xfrm>
          </p:grpSpPr>
          <p:grpSp>
            <p:nvGrpSpPr>
              <p:cNvPr id="1000" name="Ομάδα 999"/>
              <p:cNvGrpSpPr/>
              <p:nvPr/>
            </p:nvGrpSpPr>
            <p:grpSpPr>
              <a:xfrm>
                <a:off x="3878422" y="968735"/>
                <a:ext cx="2544014" cy="3191231"/>
                <a:chOff x="5436096" y="1656811"/>
                <a:chExt cx="2544014" cy="3191231"/>
              </a:xfrm>
            </p:grpSpPr>
            <p:grpSp>
              <p:nvGrpSpPr>
                <p:cNvPr id="1001" name="Ομάδα 1000"/>
                <p:cNvGrpSpPr/>
                <p:nvPr/>
              </p:nvGrpSpPr>
              <p:grpSpPr>
                <a:xfrm>
                  <a:off x="5436096" y="1656811"/>
                  <a:ext cx="2544014" cy="3191231"/>
                  <a:chOff x="735316" y="2534859"/>
                  <a:chExt cx="3428885" cy="4301176"/>
                </a:xfrm>
              </p:grpSpPr>
              <p:grpSp>
                <p:nvGrpSpPr>
                  <p:cNvPr id="1003" name="Ομάδα 1002"/>
                  <p:cNvGrpSpPr/>
                  <p:nvPr/>
                </p:nvGrpSpPr>
                <p:grpSpPr>
                  <a:xfrm>
                    <a:off x="735316" y="6093352"/>
                    <a:ext cx="2252508" cy="504000"/>
                    <a:chOff x="735316" y="6093352"/>
                    <a:chExt cx="2252508" cy="504000"/>
                  </a:xfrm>
                </p:grpSpPr>
                <p:cxnSp>
                  <p:nvCxnSpPr>
                    <p:cNvPr id="1117" name="Ευθεία γραμμή σύνδεσης 1116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8" name="Ευθεία γραμμή σύνδεσης 1117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119" name="Ομάδα 1118"/>
                    <p:cNvGrpSpPr/>
                    <p:nvPr/>
                  </p:nvGrpSpPr>
                  <p:grpSpPr>
                    <a:xfrm>
                      <a:off x="1057039" y="6093352"/>
                      <a:ext cx="1930785" cy="504000"/>
                      <a:chOff x="1057039" y="6093352"/>
                      <a:chExt cx="1930785" cy="504000"/>
                    </a:xfrm>
                  </p:grpSpPr>
                  <p:grpSp>
                    <p:nvGrpSpPr>
                      <p:cNvPr id="1120" name="Ομάδα 1119"/>
                      <p:cNvGrpSpPr/>
                      <p:nvPr/>
                    </p:nvGrpSpPr>
                    <p:grpSpPr>
                      <a:xfrm>
                        <a:off x="1057039" y="6164425"/>
                        <a:ext cx="1155778" cy="374056"/>
                        <a:chOff x="6369045" y="5018033"/>
                        <a:chExt cx="1445239" cy="501024"/>
                      </a:xfrm>
                    </p:grpSpPr>
                    <p:sp>
                      <p:nvSpPr>
                        <p:cNvPr id="1122" name="Τόξο 1121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1123" name="Ομάδα 1122"/>
                        <p:cNvGrpSpPr/>
                        <p:nvPr/>
                      </p:nvGrpSpPr>
                      <p:grpSpPr>
                        <a:xfrm>
                          <a:off x="6369045" y="5018033"/>
                          <a:ext cx="1445239" cy="501024"/>
                          <a:chOff x="6369045" y="5018033"/>
                          <a:chExt cx="1445239" cy="501024"/>
                        </a:xfrm>
                      </p:grpSpPr>
                      <p:grpSp>
                        <p:nvGrpSpPr>
                          <p:cNvPr id="1124" name="Ομάδα 1123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058723" cy="501024"/>
                            <a:chOff x="6240254" y="4713519"/>
                            <a:chExt cx="866968" cy="936442"/>
                          </a:xfrm>
                        </p:grpSpPr>
                        <p:sp>
                          <p:nvSpPr>
                            <p:cNvPr id="1126" name="Τόξο 1125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1127" name="Τόξο 1126"/>
                            <p:cNvSpPr/>
                            <p:nvPr/>
                          </p:nvSpPr>
                          <p:spPr bwMode="auto">
                            <a:xfrm>
                              <a:off x="6871386" y="4735562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1128" name="Τόξο 1127"/>
                            <p:cNvSpPr/>
                            <p:nvPr/>
                          </p:nvSpPr>
                          <p:spPr bwMode="auto">
                            <a:xfrm>
                              <a:off x="6555723" y="4724404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1129" name="Τόξο 1128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1130" name="Τόξο 1129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1125" name="Τόξο 1124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1121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2"/>
                        <a:ext cx="50400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1004" name="Ομάδα 1003"/>
                  <p:cNvGrpSpPr/>
                  <p:nvPr/>
                </p:nvGrpSpPr>
                <p:grpSpPr>
                  <a:xfrm>
                    <a:off x="767974" y="3870183"/>
                    <a:ext cx="2252508" cy="504000"/>
                    <a:chOff x="735316" y="6093352"/>
                    <a:chExt cx="2252508" cy="504000"/>
                  </a:xfrm>
                </p:grpSpPr>
                <p:cxnSp>
                  <p:nvCxnSpPr>
                    <p:cNvPr id="1103" name="Ευθεία γραμμή σύνδεσης 1102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04" name="Ευθεία γραμμή σύνδεσης 1103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105" name="Ομάδα 1104"/>
                    <p:cNvGrpSpPr/>
                    <p:nvPr/>
                  </p:nvGrpSpPr>
                  <p:grpSpPr>
                    <a:xfrm>
                      <a:off x="1057047" y="6093352"/>
                      <a:ext cx="1930777" cy="504000"/>
                      <a:chOff x="1057047" y="6093352"/>
                      <a:chExt cx="1930777" cy="504000"/>
                    </a:xfrm>
                  </p:grpSpPr>
                  <p:grpSp>
                    <p:nvGrpSpPr>
                      <p:cNvPr id="1106" name="Ομάδα 1105"/>
                      <p:cNvGrpSpPr/>
                      <p:nvPr/>
                    </p:nvGrpSpPr>
                    <p:grpSpPr>
                      <a:xfrm>
                        <a:off x="1057047" y="6164425"/>
                        <a:ext cx="1155780" cy="374056"/>
                        <a:chOff x="6369044" y="5018033"/>
                        <a:chExt cx="1445240" cy="501024"/>
                      </a:xfrm>
                    </p:grpSpPr>
                    <p:sp>
                      <p:nvSpPr>
                        <p:cNvPr id="1108" name="Τόξο 1107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1109" name="Ομάδα 1108"/>
                        <p:cNvGrpSpPr/>
                        <p:nvPr/>
                      </p:nvGrpSpPr>
                      <p:grpSpPr>
                        <a:xfrm>
                          <a:off x="6369044" y="5018033"/>
                          <a:ext cx="1445240" cy="501024"/>
                          <a:chOff x="6369044" y="5018033"/>
                          <a:chExt cx="1445240" cy="501024"/>
                        </a:xfrm>
                      </p:grpSpPr>
                      <p:grpSp>
                        <p:nvGrpSpPr>
                          <p:cNvPr id="1110" name="Ομάδα 1109"/>
                          <p:cNvGrpSpPr/>
                          <p:nvPr/>
                        </p:nvGrpSpPr>
                        <p:grpSpPr>
                          <a:xfrm>
                            <a:off x="6369044" y="5018033"/>
                            <a:ext cx="1058712" cy="501024"/>
                            <a:chOff x="6240254" y="4713519"/>
                            <a:chExt cx="866959" cy="936442"/>
                          </a:xfrm>
                        </p:grpSpPr>
                        <p:sp>
                          <p:nvSpPr>
                            <p:cNvPr id="1112" name="Τόξο 1111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1113" name="Τόξο 1112"/>
                            <p:cNvSpPr/>
                            <p:nvPr/>
                          </p:nvSpPr>
                          <p:spPr bwMode="auto">
                            <a:xfrm>
                              <a:off x="6871377" y="4735563"/>
                              <a:ext cx="235836" cy="914398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1114" name="Τόξο 1113"/>
                            <p:cNvSpPr/>
                            <p:nvPr/>
                          </p:nvSpPr>
                          <p:spPr bwMode="auto">
                            <a:xfrm>
                              <a:off x="6555714" y="4724404"/>
                              <a:ext cx="235836" cy="914398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1115" name="Τόξο 1114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1116" name="Τόξο 1115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1111" name="Τόξο 1110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1107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2"/>
                        <a:ext cx="50400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1005" name="Ομάδα 1004"/>
                  <p:cNvGrpSpPr/>
                  <p:nvPr/>
                </p:nvGrpSpPr>
                <p:grpSpPr>
                  <a:xfrm rot="5400000">
                    <a:off x="1393665" y="4952958"/>
                    <a:ext cx="2736304" cy="552485"/>
                    <a:chOff x="251520" y="6044867"/>
                    <a:chExt cx="2736304" cy="552485"/>
                  </a:xfrm>
                </p:grpSpPr>
                <p:cxnSp>
                  <p:nvCxnSpPr>
                    <p:cNvPr id="1087" name="Ευθεία γραμμή σύνδεσης 1086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88" name="Ευθεία γραμμή σύνδεσης 1087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089" name="Ομάδα 1088"/>
                    <p:cNvGrpSpPr/>
                    <p:nvPr/>
                  </p:nvGrpSpPr>
                  <p:grpSpPr>
                    <a:xfrm>
                      <a:off x="251520" y="6044867"/>
                      <a:ext cx="2736304" cy="552485"/>
                      <a:chOff x="251520" y="6044867"/>
                      <a:chExt cx="2736304" cy="552485"/>
                    </a:xfrm>
                  </p:grpSpPr>
                  <p:grpSp>
                    <p:nvGrpSpPr>
                      <p:cNvPr id="1090" name="Ομάδα 1089"/>
                      <p:cNvGrpSpPr/>
                      <p:nvPr/>
                    </p:nvGrpSpPr>
                    <p:grpSpPr>
                      <a:xfrm>
                        <a:off x="251520" y="6044867"/>
                        <a:ext cx="1961296" cy="504000"/>
                        <a:chOff x="-122293" y="5247715"/>
                        <a:chExt cx="1961296" cy="648222"/>
                      </a:xfrm>
                    </p:grpSpPr>
                    <p:grpSp>
                      <p:nvGrpSpPr>
                        <p:cNvPr id="1092" name="Ομάδα 1091"/>
                        <p:cNvGrpSpPr/>
                        <p:nvPr/>
                      </p:nvGrpSpPr>
                      <p:grpSpPr>
                        <a:xfrm>
                          <a:off x="683226" y="5401486"/>
                          <a:ext cx="1155777" cy="481094"/>
                          <a:chOff x="6369045" y="5018033"/>
                          <a:chExt cx="1445239" cy="501024"/>
                        </a:xfrm>
                      </p:grpSpPr>
                      <p:sp>
                        <p:nvSpPr>
                          <p:cNvPr id="1094" name="Τόξο 1093"/>
                          <p:cNvSpPr/>
                          <p:nvPr/>
                        </p:nvSpPr>
                        <p:spPr bwMode="auto">
                          <a:xfrm>
                            <a:off x="7332967" y="5029824"/>
                            <a:ext cx="288000" cy="489230"/>
                          </a:xfrm>
                          <a:prstGeom prst="arc">
                            <a:avLst>
                              <a:gd name="adj1" fmla="val 6977805"/>
                              <a:gd name="adj2" fmla="val 3727128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grpSp>
                        <p:nvGrpSpPr>
                          <p:cNvPr id="1095" name="Ομάδα 1094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445239" cy="501024"/>
                            <a:chOff x="6369045" y="5018033"/>
                            <a:chExt cx="1445239" cy="501024"/>
                          </a:xfrm>
                        </p:grpSpPr>
                        <p:grpSp>
                          <p:nvGrpSpPr>
                            <p:cNvPr id="1096" name="Ομάδα 1095"/>
                            <p:cNvGrpSpPr/>
                            <p:nvPr/>
                          </p:nvGrpSpPr>
                          <p:grpSpPr>
                            <a:xfrm>
                              <a:off x="6369045" y="5018033"/>
                              <a:ext cx="1058723" cy="501024"/>
                              <a:chOff x="6240254" y="4713519"/>
                              <a:chExt cx="866968" cy="936442"/>
                            </a:xfrm>
                          </p:grpSpPr>
                          <p:sp>
                            <p:nvSpPr>
                              <p:cNvPr id="1098" name="Τόξο 1097"/>
                              <p:cNvSpPr/>
                              <p:nvPr/>
                            </p:nvSpPr>
                            <p:spPr bwMode="auto">
                              <a:xfrm>
                                <a:off x="6394056" y="4713519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099" name="Τόξο 1098"/>
                              <p:cNvSpPr/>
                              <p:nvPr/>
                            </p:nvSpPr>
                            <p:spPr bwMode="auto">
                              <a:xfrm>
                                <a:off x="6871386" y="4735562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727128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100" name="Τόξο 1099"/>
                              <p:cNvSpPr/>
                              <p:nvPr/>
                            </p:nvSpPr>
                            <p:spPr bwMode="auto">
                              <a:xfrm>
                                <a:off x="6555723" y="4724404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101" name="Τόξο 1100"/>
                              <p:cNvSpPr/>
                              <p:nvPr/>
                            </p:nvSpPr>
                            <p:spPr bwMode="auto">
                              <a:xfrm>
                                <a:off x="6240254" y="4713519"/>
                                <a:ext cx="235921" cy="914400"/>
                              </a:xfrm>
                              <a:prstGeom prst="arc">
                                <a:avLst>
                                  <a:gd name="adj1" fmla="val 11276859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102" name="Τόξο 1101"/>
                              <p:cNvSpPr/>
                              <p:nvPr/>
                            </p:nvSpPr>
                            <p:spPr bwMode="auto">
                              <a:xfrm>
                                <a:off x="6712048" y="4735517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1097" name="Τόξο 1096"/>
                            <p:cNvSpPr/>
                            <p:nvPr/>
                          </p:nvSpPr>
                          <p:spPr bwMode="auto">
                            <a:xfrm>
                              <a:off x="7526182" y="5029820"/>
                              <a:ext cx="288102" cy="489230"/>
                            </a:xfrm>
                            <a:prstGeom prst="arc">
                              <a:avLst>
                                <a:gd name="adj1" fmla="val 6977805"/>
                                <a:gd name="adj2" fmla="val 21403412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sp>
                      <p:nvSpPr>
                        <p:cNvPr id="1093" name="Oval 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-122293" y="5247715"/>
                          <a:ext cx="504000" cy="648222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25000">
                              <a:srgbClr val="EEC2C1"/>
                            </a:gs>
                            <a:gs pos="0">
                              <a:schemeClr val="accent2">
                                <a:tint val="44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  <a:gs pos="75000">
                              <a:srgbClr val="996600"/>
                            </a:gs>
                            <a:gs pos="100000">
                              <a:schemeClr val="accent2">
                                <a:tint val="23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n w="9525">
                          <a:solidFill>
                            <a:srgbClr val="9966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1pPr>
                          <a:lvl2pPr marL="742950" indent="-28575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2pPr>
                          <a:lvl3pPr marL="11430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3pPr>
                          <a:lvl4pPr marL="16002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4pPr>
                          <a:lvl5pPr marL="20574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9pPr>
                        </a:lstStyle>
                        <a:p>
                          <a:pPr eaLnBrk="1" hangingPunct="1"/>
                          <a:endParaRPr lang="el-GR" altLang="el-GR"/>
                        </a:p>
                      </p:txBody>
                    </p:sp>
                  </p:grpSp>
                  <p:sp>
                    <p:nvSpPr>
                      <p:cNvPr id="1091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2"/>
                        <a:ext cx="50400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1006" name="Ομάδα 1005"/>
                  <p:cNvGrpSpPr/>
                  <p:nvPr/>
                </p:nvGrpSpPr>
                <p:grpSpPr>
                  <a:xfrm rot="5400000">
                    <a:off x="2484671" y="3872838"/>
                    <a:ext cx="2736304" cy="552485"/>
                    <a:chOff x="251520" y="6044867"/>
                    <a:chExt cx="2736304" cy="552485"/>
                  </a:xfrm>
                </p:grpSpPr>
                <p:cxnSp>
                  <p:nvCxnSpPr>
                    <p:cNvPr id="1071" name="Ευθεία γραμμή σύνδεσης 1070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72" name="Ευθεία γραμμή σύνδεσης 1071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073" name="Ομάδα 1072"/>
                    <p:cNvGrpSpPr/>
                    <p:nvPr/>
                  </p:nvGrpSpPr>
                  <p:grpSpPr>
                    <a:xfrm>
                      <a:off x="251520" y="6044867"/>
                      <a:ext cx="2736304" cy="552485"/>
                      <a:chOff x="251520" y="6044867"/>
                      <a:chExt cx="2736304" cy="552485"/>
                    </a:xfrm>
                  </p:grpSpPr>
                  <p:grpSp>
                    <p:nvGrpSpPr>
                      <p:cNvPr id="1074" name="Ομάδα 1073"/>
                      <p:cNvGrpSpPr/>
                      <p:nvPr/>
                    </p:nvGrpSpPr>
                    <p:grpSpPr>
                      <a:xfrm>
                        <a:off x="251520" y="6044867"/>
                        <a:ext cx="1961296" cy="504000"/>
                        <a:chOff x="-122293" y="5247715"/>
                        <a:chExt cx="1961296" cy="648222"/>
                      </a:xfrm>
                    </p:grpSpPr>
                    <p:grpSp>
                      <p:nvGrpSpPr>
                        <p:cNvPr id="1076" name="Ομάδα 1075"/>
                        <p:cNvGrpSpPr/>
                        <p:nvPr/>
                      </p:nvGrpSpPr>
                      <p:grpSpPr>
                        <a:xfrm>
                          <a:off x="683226" y="5401486"/>
                          <a:ext cx="1155777" cy="481094"/>
                          <a:chOff x="6369045" y="5018033"/>
                          <a:chExt cx="1445239" cy="501024"/>
                        </a:xfrm>
                      </p:grpSpPr>
                      <p:sp>
                        <p:nvSpPr>
                          <p:cNvPr id="1078" name="Τόξο 1077"/>
                          <p:cNvSpPr/>
                          <p:nvPr/>
                        </p:nvSpPr>
                        <p:spPr bwMode="auto">
                          <a:xfrm>
                            <a:off x="7332967" y="5029824"/>
                            <a:ext cx="288000" cy="489230"/>
                          </a:xfrm>
                          <a:prstGeom prst="arc">
                            <a:avLst>
                              <a:gd name="adj1" fmla="val 6977805"/>
                              <a:gd name="adj2" fmla="val 3727128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grpSp>
                        <p:nvGrpSpPr>
                          <p:cNvPr id="1079" name="Ομάδα 1078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445239" cy="501024"/>
                            <a:chOff x="6369045" y="5018033"/>
                            <a:chExt cx="1445239" cy="501024"/>
                          </a:xfrm>
                        </p:grpSpPr>
                        <p:grpSp>
                          <p:nvGrpSpPr>
                            <p:cNvPr id="1080" name="Ομάδα 1079"/>
                            <p:cNvGrpSpPr/>
                            <p:nvPr/>
                          </p:nvGrpSpPr>
                          <p:grpSpPr>
                            <a:xfrm>
                              <a:off x="6369045" y="5018033"/>
                              <a:ext cx="1058723" cy="501024"/>
                              <a:chOff x="6240254" y="4713519"/>
                              <a:chExt cx="866968" cy="936442"/>
                            </a:xfrm>
                          </p:grpSpPr>
                          <p:sp>
                            <p:nvSpPr>
                              <p:cNvPr id="1082" name="Τόξο 1081"/>
                              <p:cNvSpPr/>
                              <p:nvPr/>
                            </p:nvSpPr>
                            <p:spPr bwMode="auto">
                              <a:xfrm>
                                <a:off x="6394056" y="4713519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083" name="Τόξο 1082"/>
                              <p:cNvSpPr/>
                              <p:nvPr/>
                            </p:nvSpPr>
                            <p:spPr bwMode="auto">
                              <a:xfrm>
                                <a:off x="6871386" y="4735562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727128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084" name="Τόξο 1083"/>
                              <p:cNvSpPr/>
                              <p:nvPr/>
                            </p:nvSpPr>
                            <p:spPr bwMode="auto">
                              <a:xfrm>
                                <a:off x="6555723" y="4724404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085" name="Τόξο 1084"/>
                              <p:cNvSpPr/>
                              <p:nvPr/>
                            </p:nvSpPr>
                            <p:spPr bwMode="auto">
                              <a:xfrm>
                                <a:off x="6240254" y="4713519"/>
                                <a:ext cx="235921" cy="914400"/>
                              </a:xfrm>
                              <a:prstGeom prst="arc">
                                <a:avLst>
                                  <a:gd name="adj1" fmla="val 11276859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086" name="Τόξο 1085"/>
                              <p:cNvSpPr/>
                              <p:nvPr/>
                            </p:nvSpPr>
                            <p:spPr bwMode="auto">
                              <a:xfrm>
                                <a:off x="6712048" y="4735517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1081" name="Τόξο 1080"/>
                            <p:cNvSpPr/>
                            <p:nvPr/>
                          </p:nvSpPr>
                          <p:spPr bwMode="auto">
                            <a:xfrm>
                              <a:off x="7526182" y="5029820"/>
                              <a:ext cx="288102" cy="489230"/>
                            </a:xfrm>
                            <a:prstGeom prst="arc">
                              <a:avLst>
                                <a:gd name="adj1" fmla="val 6977805"/>
                                <a:gd name="adj2" fmla="val 21403412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sp>
                      <p:nvSpPr>
                        <p:cNvPr id="1077" name="Oval 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-122293" y="5247715"/>
                          <a:ext cx="504000" cy="648222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25000">
                              <a:srgbClr val="EEC2C1"/>
                            </a:gs>
                            <a:gs pos="0">
                              <a:schemeClr val="accent2">
                                <a:tint val="44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  <a:gs pos="75000">
                              <a:srgbClr val="996600"/>
                            </a:gs>
                            <a:gs pos="100000">
                              <a:schemeClr val="accent2">
                                <a:tint val="23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n w="9525">
                          <a:solidFill>
                            <a:srgbClr val="9966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1pPr>
                          <a:lvl2pPr marL="742950" indent="-28575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2pPr>
                          <a:lvl3pPr marL="11430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3pPr>
                          <a:lvl4pPr marL="16002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4pPr>
                          <a:lvl5pPr marL="20574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9pPr>
                        </a:lstStyle>
                        <a:p>
                          <a:pPr eaLnBrk="1" hangingPunct="1"/>
                          <a:endParaRPr lang="el-GR" altLang="el-GR"/>
                        </a:p>
                      </p:txBody>
                    </p:sp>
                  </p:grpSp>
                  <p:sp>
                    <p:nvSpPr>
                      <p:cNvPr id="1075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2"/>
                        <a:ext cx="50400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1007" name="Ομάδα 1006"/>
                  <p:cNvGrpSpPr/>
                  <p:nvPr/>
                </p:nvGrpSpPr>
                <p:grpSpPr>
                  <a:xfrm rot="18814897">
                    <a:off x="2290551" y="3293080"/>
                    <a:ext cx="2068928" cy="552485"/>
                    <a:chOff x="126464" y="6044868"/>
                    <a:chExt cx="3116570" cy="552485"/>
                  </a:xfrm>
                </p:grpSpPr>
                <p:cxnSp>
                  <p:nvCxnSpPr>
                    <p:cNvPr id="1055" name="Ευθεία γραμμή σύνδεσης 1054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6" name="Ευθεία γραμμή σύνδεσης 1055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057" name="Ομάδα 1056"/>
                    <p:cNvGrpSpPr/>
                    <p:nvPr/>
                  </p:nvGrpSpPr>
                  <p:grpSpPr>
                    <a:xfrm>
                      <a:off x="126464" y="6044868"/>
                      <a:ext cx="3116570" cy="552485"/>
                      <a:chOff x="126464" y="6044868"/>
                      <a:chExt cx="3116570" cy="552485"/>
                    </a:xfrm>
                  </p:grpSpPr>
                  <p:grpSp>
                    <p:nvGrpSpPr>
                      <p:cNvPr id="1058" name="Ομάδα 1057"/>
                      <p:cNvGrpSpPr/>
                      <p:nvPr/>
                    </p:nvGrpSpPr>
                    <p:grpSpPr>
                      <a:xfrm>
                        <a:off x="126464" y="6044868"/>
                        <a:ext cx="2086352" cy="504000"/>
                        <a:chOff x="-247349" y="5247716"/>
                        <a:chExt cx="2086352" cy="648222"/>
                      </a:xfrm>
                    </p:grpSpPr>
                    <p:grpSp>
                      <p:nvGrpSpPr>
                        <p:cNvPr id="1060" name="Ομάδα 1059"/>
                        <p:cNvGrpSpPr/>
                        <p:nvPr/>
                      </p:nvGrpSpPr>
                      <p:grpSpPr>
                        <a:xfrm>
                          <a:off x="683226" y="5401486"/>
                          <a:ext cx="1155777" cy="481094"/>
                          <a:chOff x="6369045" y="5018033"/>
                          <a:chExt cx="1445239" cy="501024"/>
                        </a:xfrm>
                      </p:grpSpPr>
                      <p:sp>
                        <p:nvSpPr>
                          <p:cNvPr id="1062" name="Τόξο 1061"/>
                          <p:cNvSpPr/>
                          <p:nvPr/>
                        </p:nvSpPr>
                        <p:spPr bwMode="auto">
                          <a:xfrm>
                            <a:off x="7332967" y="5029824"/>
                            <a:ext cx="288000" cy="489230"/>
                          </a:xfrm>
                          <a:prstGeom prst="arc">
                            <a:avLst>
                              <a:gd name="adj1" fmla="val 6977805"/>
                              <a:gd name="adj2" fmla="val 3727128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grpSp>
                        <p:nvGrpSpPr>
                          <p:cNvPr id="1063" name="Ομάδα 1062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445239" cy="501024"/>
                            <a:chOff x="6369045" y="5018033"/>
                            <a:chExt cx="1445239" cy="501024"/>
                          </a:xfrm>
                        </p:grpSpPr>
                        <p:grpSp>
                          <p:nvGrpSpPr>
                            <p:cNvPr id="1064" name="Ομάδα 1063"/>
                            <p:cNvGrpSpPr/>
                            <p:nvPr/>
                          </p:nvGrpSpPr>
                          <p:grpSpPr>
                            <a:xfrm>
                              <a:off x="6369045" y="5018033"/>
                              <a:ext cx="1058723" cy="501024"/>
                              <a:chOff x="6240254" y="4713519"/>
                              <a:chExt cx="866968" cy="936442"/>
                            </a:xfrm>
                          </p:grpSpPr>
                          <p:sp>
                            <p:nvSpPr>
                              <p:cNvPr id="1066" name="Τόξο 1065"/>
                              <p:cNvSpPr/>
                              <p:nvPr/>
                            </p:nvSpPr>
                            <p:spPr bwMode="auto">
                              <a:xfrm>
                                <a:off x="6394056" y="4713519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067" name="Τόξο 1066"/>
                              <p:cNvSpPr/>
                              <p:nvPr/>
                            </p:nvSpPr>
                            <p:spPr bwMode="auto">
                              <a:xfrm>
                                <a:off x="6871386" y="4735562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727128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068" name="Τόξο 1067"/>
                              <p:cNvSpPr/>
                              <p:nvPr/>
                            </p:nvSpPr>
                            <p:spPr bwMode="auto">
                              <a:xfrm>
                                <a:off x="6555723" y="4724404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069" name="Τόξο 1068"/>
                              <p:cNvSpPr/>
                              <p:nvPr/>
                            </p:nvSpPr>
                            <p:spPr bwMode="auto">
                              <a:xfrm>
                                <a:off x="6240254" y="4713519"/>
                                <a:ext cx="235921" cy="914400"/>
                              </a:xfrm>
                              <a:prstGeom prst="arc">
                                <a:avLst>
                                  <a:gd name="adj1" fmla="val 11276859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070" name="Τόξο 1069"/>
                              <p:cNvSpPr/>
                              <p:nvPr/>
                            </p:nvSpPr>
                            <p:spPr bwMode="auto">
                              <a:xfrm>
                                <a:off x="6712048" y="4735517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1065" name="Τόξο 1064"/>
                            <p:cNvSpPr/>
                            <p:nvPr/>
                          </p:nvSpPr>
                          <p:spPr bwMode="auto">
                            <a:xfrm>
                              <a:off x="7526182" y="5029820"/>
                              <a:ext cx="288102" cy="489230"/>
                            </a:xfrm>
                            <a:prstGeom prst="arc">
                              <a:avLst>
                                <a:gd name="adj1" fmla="val 6977805"/>
                                <a:gd name="adj2" fmla="val 21403412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sp>
                      <p:nvSpPr>
                        <p:cNvPr id="1061" name="Oval 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-247349" y="5247716"/>
                          <a:ext cx="759210" cy="648222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25000">
                              <a:srgbClr val="EEC2C1"/>
                            </a:gs>
                            <a:gs pos="0">
                              <a:schemeClr val="accent2">
                                <a:tint val="44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  <a:gs pos="75000">
                              <a:srgbClr val="996600"/>
                            </a:gs>
                            <a:gs pos="100000">
                              <a:schemeClr val="accent2">
                                <a:tint val="23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n w="9525">
                          <a:solidFill>
                            <a:srgbClr val="9966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1pPr>
                          <a:lvl2pPr marL="742950" indent="-28575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2pPr>
                          <a:lvl3pPr marL="11430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3pPr>
                          <a:lvl4pPr marL="16002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4pPr>
                          <a:lvl5pPr marL="20574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9pPr>
                        </a:lstStyle>
                        <a:p>
                          <a:pPr eaLnBrk="1" hangingPunct="1"/>
                          <a:endParaRPr lang="el-GR" altLang="el-GR"/>
                        </a:p>
                      </p:txBody>
                    </p:sp>
                  </p:grpSp>
                  <p:sp>
                    <p:nvSpPr>
                      <p:cNvPr id="1059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3"/>
                        <a:ext cx="75921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1008" name="Ομάδα 1007"/>
                  <p:cNvGrpSpPr/>
                  <p:nvPr/>
                </p:nvGrpSpPr>
                <p:grpSpPr>
                  <a:xfrm rot="18814897">
                    <a:off x="2257893" y="5525328"/>
                    <a:ext cx="2068928" cy="552485"/>
                    <a:chOff x="126464" y="6044868"/>
                    <a:chExt cx="3116570" cy="552485"/>
                  </a:xfrm>
                </p:grpSpPr>
                <p:cxnSp>
                  <p:nvCxnSpPr>
                    <p:cNvPr id="1039" name="Ευθεία γραμμή σύνδεσης 1038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0" name="Ευθεία γραμμή σύνδεσης 1039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041" name="Ομάδα 1040"/>
                    <p:cNvGrpSpPr/>
                    <p:nvPr/>
                  </p:nvGrpSpPr>
                  <p:grpSpPr>
                    <a:xfrm>
                      <a:off x="126464" y="6044868"/>
                      <a:ext cx="3116570" cy="552485"/>
                      <a:chOff x="126464" y="6044868"/>
                      <a:chExt cx="3116570" cy="552485"/>
                    </a:xfrm>
                  </p:grpSpPr>
                  <p:grpSp>
                    <p:nvGrpSpPr>
                      <p:cNvPr id="1042" name="Ομάδα 1041"/>
                      <p:cNvGrpSpPr/>
                      <p:nvPr/>
                    </p:nvGrpSpPr>
                    <p:grpSpPr>
                      <a:xfrm>
                        <a:off x="126464" y="6044868"/>
                        <a:ext cx="2086352" cy="504000"/>
                        <a:chOff x="-247349" y="5247716"/>
                        <a:chExt cx="2086352" cy="648222"/>
                      </a:xfrm>
                    </p:grpSpPr>
                    <p:grpSp>
                      <p:nvGrpSpPr>
                        <p:cNvPr id="1044" name="Ομάδα 1043"/>
                        <p:cNvGrpSpPr/>
                        <p:nvPr/>
                      </p:nvGrpSpPr>
                      <p:grpSpPr>
                        <a:xfrm>
                          <a:off x="683226" y="5401486"/>
                          <a:ext cx="1155777" cy="481094"/>
                          <a:chOff x="6369045" y="5018033"/>
                          <a:chExt cx="1445239" cy="501024"/>
                        </a:xfrm>
                      </p:grpSpPr>
                      <p:sp>
                        <p:nvSpPr>
                          <p:cNvPr id="1046" name="Τόξο 1045"/>
                          <p:cNvSpPr/>
                          <p:nvPr/>
                        </p:nvSpPr>
                        <p:spPr bwMode="auto">
                          <a:xfrm>
                            <a:off x="7332967" y="5029824"/>
                            <a:ext cx="288000" cy="489230"/>
                          </a:xfrm>
                          <a:prstGeom prst="arc">
                            <a:avLst>
                              <a:gd name="adj1" fmla="val 6977805"/>
                              <a:gd name="adj2" fmla="val 3727128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grpSp>
                        <p:nvGrpSpPr>
                          <p:cNvPr id="1047" name="Ομάδα 1046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445239" cy="501024"/>
                            <a:chOff x="6369045" y="5018033"/>
                            <a:chExt cx="1445239" cy="501024"/>
                          </a:xfrm>
                        </p:grpSpPr>
                        <p:grpSp>
                          <p:nvGrpSpPr>
                            <p:cNvPr id="1048" name="Ομάδα 1047"/>
                            <p:cNvGrpSpPr/>
                            <p:nvPr/>
                          </p:nvGrpSpPr>
                          <p:grpSpPr>
                            <a:xfrm>
                              <a:off x="6369045" y="5018033"/>
                              <a:ext cx="1058723" cy="501024"/>
                              <a:chOff x="6240254" y="4713519"/>
                              <a:chExt cx="866968" cy="936442"/>
                            </a:xfrm>
                          </p:grpSpPr>
                          <p:sp>
                            <p:nvSpPr>
                              <p:cNvPr id="1050" name="Τόξο 1049"/>
                              <p:cNvSpPr/>
                              <p:nvPr/>
                            </p:nvSpPr>
                            <p:spPr bwMode="auto">
                              <a:xfrm>
                                <a:off x="6394056" y="4713519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051" name="Τόξο 1050"/>
                              <p:cNvSpPr/>
                              <p:nvPr/>
                            </p:nvSpPr>
                            <p:spPr bwMode="auto">
                              <a:xfrm>
                                <a:off x="6871386" y="4735562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727128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052" name="Τόξο 1051"/>
                              <p:cNvSpPr/>
                              <p:nvPr/>
                            </p:nvSpPr>
                            <p:spPr bwMode="auto">
                              <a:xfrm>
                                <a:off x="6555723" y="4724404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053" name="Τόξο 1052"/>
                              <p:cNvSpPr/>
                              <p:nvPr/>
                            </p:nvSpPr>
                            <p:spPr bwMode="auto">
                              <a:xfrm>
                                <a:off x="6240254" y="4713519"/>
                                <a:ext cx="235921" cy="914400"/>
                              </a:xfrm>
                              <a:prstGeom prst="arc">
                                <a:avLst>
                                  <a:gd name="adj1" fmla="val 11276859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054" name="Τόξο 1053"/>
                              <p:cNvSpPr/>
                              <p:nvPr/>
                            </p:nvSpPr>
                            <p:spPr bwMode="auto">
                              <a:xfrm>
                                <a:off x="6712048" y="4735517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1049" name="Τόξο 1048"/>
                            <p:cNvSpPr/>
                            <p:nvPr/>
                          </p:nvSpPr>
                          <p:spPr bwMode="auto">
                            <a:xfrm>
                              <a:off x="7526182" y="5029820"/>
                              <a:ext cx="288102" cy="489230"/>
                            </a:xfrm>
                            <a:prstGeom prst="arc">
                              <a:avLst>
                                <a:gd name="adj1" fmla="val 6977805"/>
                                <a:gd name="adj2" fmla="val 21403412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sp>
                      <p:nvSpPr>
                        <p:cNvPr id="1045" name="Oval 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-247349" y="5247716"/>
                          <a:ext cx="759210" cy="648222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25000">
                              <a:srgbClr val="EEC2C1"/>
                            </a:gs>
                            <a:gs pos="0">
                              <a:schemeClr val="accent2">
                                <a:tint val="44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  <a:gs pos="75000">
                              <a:srgbClr val="996600"/>
                            </a:gs>
                            <a:gs pos="100000">
                              <a:schemeClr val="accent2">
                                <a:tint val="23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n w="9525">
                          <a:solidFill>
                            <a:srgbClr val="9966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1pPr>
                          <a:lvl2pPr marL="742950" indent="-28575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2pPr>
                          <a:lvl3pPr marL="11430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3pPr>
                          <a:lvl4pPr marL="16002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4pPr>
                          <a:lvl5pPr marL="20574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9pPr>
                        </a:lstStyle>
                        <a:p>
                          <a:pPr eaLnBrk="1" hangingPunct="1"/>
                          <a:endParaRPr lang="el-GR" altLang="el-GR"/>
                        </a:p>
                      </p:txBody>
                    </p:sp>
                  </p:grpSp>
                  <p:sp>
                    <p:nvSpPr>
                      <p:cNvPr id="1043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3"/>
                        <a:ext cx="75921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1009" name="Ομάδα 1008"/>
                  <p:cNvGrpSpPr/>
                  <p:nvPr/>
                </p:nvGrpSpPr>
                <p:grpSpPr>
                  <a:xfrm>
                    <a:off x="1911693" y="2760725"/>
                    <a:ext cx="2252508" cy="504000"/>
                    <a:chOff x="735316" y="6093352"/>
                    <a:chExt cx="2252508" cy="504000"/>
                  </a:xfrm>
                </p:grpSpPr>
                <p:cxnSp>
                  <p:nvCxnSpPr>
                    <p:cNvPr id="1023" name="Ευθεία γραμμή σύνδεσης 1022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5" name="Ευθεία γραμμή σύνδεσης 1024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026" name="Ομάδα 1025"/>
                    <p:cNvGrpSpPr/>
                    <p:nvPr/>
                  </p:nvGrpSpPr>
                  <p:grpSpPr>
                    <a:xfrm>
                      <a:off x="1057039" y="6093352"/>
                      <a:ext cx="1930785" cy="504000"/>
                      <a:chOff x="1057039" y="6093352"/>
                      <a:chExt cx="1930785" cy="504000"/>
                    </a:xfrm>
                  </p:grpSpPr>
                  <p:grpSp>
                    <p:nvGrpSpPr>
                      <p:cNvPr id="1027" name="Ομάδα 1026"/>
                      <p:cNvGrpSpPr/>
                      <p:nvPr/>
                    </p:nvGrpSpPr>
                    <p:grpSpPr>
                      <a:xfrm>
                        <a:off x="1057039" y="6164425"/>
                        <a:ext cx="1155777" cy="374056"/>
                        <a:chOff x="6369045" y="5018033"/>
                        <a:chExt cx="1445239" cy="501024"/>
                      </a:xfrm>
                    </p:grpSpPr>
                    <p:sp>
                      <p:nvSpPr>
                        <p:cNvPr id="1030" name="Τόξο 1029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1031" name="Ομάδα 1030"/>
                        <p:cNvGrpSpPr/>
                        <p:nvPr/>
                      </p:nvGrpSpPr>
                      <p:grpSpPr>
                        <a:xfrm>
                          <a:off x="6369045" y="5018033"/>
                          <a:ext cx="1445239" cy="501024"/>
                          <a:chOff x="6369045" y="5018033"/>
                          <a:chExt cx="1445239" cy="501024"/>
                        </a:xfrm>
                      </p:grpSpPr>
                      <p:grpSp>
                        <p:nvGrpSpPr>
                          <p:cNvPr id="1032" name="Ομάδα 1031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058723" cy="501024"/>
                            <a:chOff x="6240254" y="4713519"/>
                            <a:chExt cx="866968" cy="936442"/>
                          </a:xfrm>
                        </p:grpSpPr>
                        <p:sp>
                          <p:nvSpPr>
                            <p:cNvPr id="1034" name="Τόξο 1033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1035" name="Τόξο 1034"/>
                            <p:cNvSpPr/>
                            <p:nvPr/>
                          </p:nvSpPr>
                          <p:spPr bwMode="auto">
                            <a:xfrm>
                              <a:off x="6871386" y="4735562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1036" name="Τόξο 1035"/>
                            <p:cNvSpPr/>
                            <p:nvPr/>
                          </p:nvSpPr>
                          <p:spPr bwMode="auto">
                            <a:xfrm>
                              <a:off x="6555723" y="4724404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1037" name="Τόξο 1036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1038" name="Τόξο 1037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1033" name="Τόξο 1032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1029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2"/>
                        <a:ext cx="50400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1010" name="Ομάδα 1009"/>
                  <p:cNvGrpSpPr/>
                  <p:nvPr/>
                </p:nvGrpSpPr>
                <p:grpSpPr>
                  <a:xfrm>
                    <a:off x="1853219" y="5003075"/>
                    <a:ext cx="2252508" cy="504000"/>
                    <a:chOff x="735316" y="6093352"/>
                    <a:chExt cx="2252508" cy="504000"/>
                  </a:xfrm>
                </p:grpSpPr>
                <p:cxnSp>
                  <p:nvCxnSpPr>
                    <p:cNvPr id="1011" name="Ευθεία γραμμή σύνδεσης 1010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2" name="Ευθεία γραμμή σύνδεσης 1011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013" name="Ομάδα 1012"/>
                    <p:cNvGrpSpPr/>
                    <p:nvPr/>
                  </p:nvGrpSpPr>
                  <p:grpSpPr>
                    <a:xfrm>
                      <a:off x="1057047" y="6093352"/>
                      <a:ext cx="1930777" cy="504000"/>
                      <a:chOff x="1057047" y="6093352"/>
                      <a:chExt cx="1930777" cy="504000"/>
                    </a:xfrm>
                  </p:grpSpPr>
                  <p:grpSp>
                    <p:nvGrpSpPr>
                      <p:cNvPr id="1014" name="Ομάδα 1013"/>
                      <p:cNvGrpSpPr/>
                      <p:nvPr/>
                    </p:nvGrpSpPr>
                    <p:grpSpPr>
                      <a:xfrm>
                        <a:off x="1057047" y="6164390"/>
                        <a:ext cx="1155775" cy="374077"/>
                        <a:chOff x="6369049" y="5017997"/>
                        <a:chExt cx="1445235" cy="501053"/>
                      </a:xfrm>
                    </p:grpSpPr>
                    <p:sp>
                      <p:nvSpPr>
                        <p:cNvPr id="1016" name="Τόξο 1015"/>
                        <p:cNvSpPr/>
                        <p:nvPr/>
                      </p:nvSpPr>
                      <p:spPr bwMode="auto">
                        <a:xfrm>
                          <a:off x="7332967" y="5017997"/>
                          <a:ext cx="288000" cy="489228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1017" name="Ομάδα 1016"/>
                        <p:cNvGrpSpPr/>
                        <p:nvPr/>
                      </p:nvGrpSpPr>
                      <p:grpSpPr>
                        <a:xfrm>
                          <a:off x="6369049" y="5018032"/>
                          <a:ext cx="1445235" cy="501018"/>
                          <a:chOff x="6369049" y="5018032"/>
                          <a:chExt cx="1445235" cy="501018"/>
                        </a:xfrm>
                      </p:grpSpPr>
                      <p:grpSp>
                        <p:nvGrpSpPr>
                          <p:cNvPr id="1018" name="Ομάδα 1017"/>
                          <p:cNvGrpSpPr/>
                          <p:nvPr/>
                        </p:nvGrpSpPr>
                        <p:grpSpPr>
                          <a:xfrm>
                            <a:off x="6369049" y="5018032"/>
                            <a:ext cx="676476" cy="495054"/>
                            <a:chOff x="6240254" y="4713519"/>
                            <a:chExt cx="553953" cy="925284"/>
                          </a:xfrm>
                        </p:grpSpPr>
                        <p:sp>
                          <p:nvSpPr>
                            <p:cNvPr id="1020" name="Τόξο 1019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8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1021" name="Τόξο 1020"/>
                            <p:cNvSpPr/>
                            <p:nvPr/>
                          </p:nvSpPr>
                          <p:spPr bwMode="auto">
                            <a:xfrm>
                              <a:off x="6555721" y="4724404"/>
                              <a:ext cx="238486" cy="914399"/>
                            </a:xfrm>
                            <a:prstGeom prst="arc">
                              <a:avLst>
                                <a:gd name="adj1" fmla="val 6977805"/>
                                <a:gd name="adj2" fmla="val 17135779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1022" name="Τόξο 1021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1019" name="Τόξο 1018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1015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2"/>
                        <a:ext cx="50400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</p:grpSp>
            <p:sp>
              <p:nvSpPr>
                <p:cNvPr id="1002" name="Τόξο 1001"/>
                <p:cNvSpPr/>
                <p:nvPr/>
              </p:nvSpPr>
              <p:spPr bwMode="auto">
                <a:xfrm>
                  <a:off x="6954955" y="3540358"/>
                  <a:ext cx="172800" cy="270994"/>
                </a:xfrm>
                <a:prstGeom prst="arc">
                  <a:avLst>
                    <a:gd name="adj1" fmla="val 16043960"/>
                    <a:gd name="adj2" fmla="val 3727128"/>
                  </a:avLst>
                </a:prstGeom>
                <a:noFill/>
                <a:ln w="412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l-GR" sz="24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8" name="Ομάδα 7"/>
              <p:cNvGrpSpPr/>
              <p:nvPr/>
            </p:nvGrpSpPr>
            <p:grpSpPr>
              <a:xfrm>
                <a:off x="2235081" y="949402"/>
                <a:ext cx="2544014" cy="3191231"/>
                <a:chOff x="5436096" y="1656811"/>
                <a:chExt cx="2544014" cy="3191231"/>
              </a:xfrm>
            </p:grpSpPr>
            <p:grpSp>
              <p:nvGrpSpPr>
                <p:cNvPr id="661" name="Ομάδα 660"/>
                <p:cNvGrpSpPr/>
                <p:nvPr/>
              </p:nvGrpSpPr>
              <p:grpSpPr>
                <a:xfrm>
                  <a:off x="5436096" y="1656811"/>
                  <a:ext cx="2544014" cy="3191231"/>
                  <a:chOff x="735316" y="2534859"/>
                  <a:chExt cx="3428885" cy="4301176"/>
                </a:xfrm>
              </p:grpSpPr>
              <p:grpSp>
                <p:nvGrpSpPr>
                  <p:cNvPr id="662" name="Ομάδα 661"/>
                  <p:cNvGrpSpPr/>
                  <p:nvPr/>
                </p:nvGrpSpPr>
                <p:grpSpPr>
                  <a:xfrm>
                    <a:off x="735316" y="6093352"/>
                    <a:ext cx="2252508" cy="504000"/>
                    <a:chOff x="735316" y="6093352"/>
                    <a:chExt cx="2252508" cy="504000"/>
                  </a:xfrm>
                </p:grpSpPr>
                <p:cxnSp>
                  <p:nvCxnSpPr>
                    <p:cNvPr id="850" name="Ευθεία γραμμή σύνδεσης 849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1" name="Ευθεία γραμμή σύνδεσης 850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852" name="Ομάδα 851"/>
                    <p:cNvGrpSpPr/>
                    <p:nvPr/>
                  </p:nvGrpSpPr>
                  <p:grpSpPr>
                    <a:xfrm>
                      <a:off x="1057039" y="6093352"/>
                      <a:ext cx="1930785" cy="504000"/>
                      <a:chOff x="1057039" y="6093352"/>
                      <a:chExt cx="1930785" cy="504000"/>
                    </a:xfrm>
                  </p:grpSpPr>
                  <p:grpSp>
                    <p:nvGrpSpPr>
                      <p:cNvPr id="855" name="Ομάδα 854"/>
                      <p:cNvGrpSpPr/>
                      <p:nvPr/>
                    </p:nvGrpSpPr>
                    <p:grpSpPr>
                      <a:xfrm>
                        <a:off x="1057039" y="6164425"/>
                        <a:ext cx="1155778" cy="374056"/>
                        <a:chOff x="6369045" y="5018033"/>
                        <a:chExt cx="1445239" cy="501024"/>
                      </a:xfrm>
                    </p:grpSpPr>
                    <p:sp>
                      <p:nvSpPr>
                        <p:cNvPr id="857" name="Τόξο 856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858" name="Ομάδα 857"/>
                        <p:cNvGrpSpPr/>
                        <p:nvPr/>
                      </p:nvGrpSpPr>
                      <p:grpSpPr>
                        <a:xfrm>
                          <a:off x="6369045" y="5018033"/>
                          <a:ext cx="1445239" cy="501024"/>
                          <a:chOff x="6369045" y="5018033"/>
                          <a:chExt cx="1445239" cy="501024"/>
                        </a:xfrm>
                      </p:grpSpPr>
                      <p:grpSp>
                        <p:nvGrpSpPr>
                          <p:cNvPr id="859" name="Ομάδα 858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058723" cy="501024"/>
                            <a:chOff x="6240254" y="4713519"/>
                            <a:chExt cx="866968" cy="936442"/>
                          </a:xfrm>
                        </p:grpSpPr>
                        <p:sp>
                          <p:nvSpPr>
                            <p:cNvPr id="861" name="Τόξο 860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862" name="Τόξο 861"/>
                            <p:cNvSpPr/>
                            <p:nvPr/>
                          </p:nvSpPr>
                          <p:spPr bwMode="auto">
                            <a:xfrm>
                              <a:off x="6871386" y="4735562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863" name="Τόξο 862"/>
                            <p:cNvSpPr/>
                            <p:nvPr/>
                          </p:nvSpPr>
                          <p:spPr bwMode="auto">
                            <a:xfrm>
                              <a:off x="6555723" y="4724404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864" name="Τόξο 863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865" name="Τόξο 864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60" name="Τόξο 859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854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2"/>
                        <a:ext cx="50400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663" name="Ομάδα 662"/>
                  <p:cNvGrpSpPr/>
                  <p:nvPr/>
                </p:nvGrpSpPr>
                <p:grpSpPr>
                  <a:xfrm>
                    <a:off x="767974" y="3870183"/>
                    <a:ext cx="2252508" cy="504000"/>
                    <a:chOff x="735316" y="6093352"/>
                    <a:chExt cx="2252508" cy="504000"/>
                  </a:xfrm>
                </p:grpSpPr>
                <p:cxnSp>
                  <p:nvCxnSpPr>
                    <p:cNvPr id="834" name="Ευθεία γραμμή σύνδεσης 833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5" name="Ευθεία γραμμή σύνδεσης 834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836" name="Ομάδα 835"/>
                    <p:cNvGrpSpPr/>
                    <p:nvPr/>
                  </p:nvGrpSpPr>
                  <p:grpSpPr>
                    <a:xfrm>
                      <a:off x="1057047" y="6093352"/>
                      <a:ext cx="1930777" cy="504000"/>
                      <a:chOff x="1057047" y="6093352"/>
                      <a:chExt cx="1930777" cy="504000"/>
                    </a:xfrm>
                  </p:grpSpPr>
                  <p:grpSp>
                    <p:nvGrpSpPr>
                      <p:cNvPr id="839" name="Ομάδα 838"/>
                      <p:cNvGrpSpPr/>
                      <p:nvPr/>
                    </p:nvGrpSpPr>
                    <p:grpSpPr>
                      <a:xfrm>
                        <a:off x="1057047" y="6164425"/>
                        <a:ext cx="1155780" cy="374056"/>
                        <a:chOff x="6369044" y="5018033"/>
                        <a:chExt cx="1445240" cy="501024"/>
                      </a:xfrm>
                    </p:grpSpPr>
                    <p:sp>
                      <p:nvSpPr>
                        <p:cNvPr id="841" name="Τόξο 840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842" name="Ομάδα 841"/>
                        <p:cNvGrpSpPr/>
                        <p:nvPr/>
                      </p:nvGrpSpPr>
                      <p:grpSpPr>
                        <a:xfrm>
                          <a:off x="6369044" y="5018033"/>
                          <a:ext cx="1445240" cy="501024"/>
                          <a:chOff x="6369044" y="5018033"/>
                          <a:chExt cx="1445240" cy="501024"/>
                        </a:xfrm>
                      </p:grpSpPr>
                      <p:grpSp>
                        <p:nvGrpSpPr>
                          <p:cNvPr id="843" name="Ομάδα 842"/>
                          <p:cNvGrpSpPr/>
                          <p:nvPr/>
                        </p:nvGrpSpPr>
                        <p:grpSpPr>
                          <a:xfrm>
                            <a:off x="6369044" y="5018033"/>
                            <a:ext cx="1058712" cy="501024"/>
                            <a:chOff x="6240254" y="4713519"/>
                            <a:chExt cx="866959" cy="936442"/>
                          </a:xfrm>
                        </p:grpSpPr>
                        <p:sp>
                          <p:nvSpPr>
                            <p:cNvPr id="845" name="Τόξο 844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846" name="Τόξο 845"/>
                            <p:cNvSpPr/>
                            <p:nvPr/>
                          </p:nvSpPr>
                          <p:spPr bwMode="auto">
                            <a:xfrm>
                              <a:off x="6871377" y="4735563"/>
                              <a:ext cx="235836" cy="914398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847" name="Τόξο 846"/>
                            <p:cNvSpPr/>
                            <p:nvPr/>
                          </p:nvSpPr>
                          <p:spPr bwMode="auto">
                            <a:xfrm>
                              <a:off x="6555714" y="4724404"/>
                              <a:ext cx="235836" cy="914398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848" name="Τόξο 847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849" name="Τόξο 848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44" name="Τόξο 843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838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2"/>
                        <a:ext cx="50400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665" name="Ομάδα 664"/>
                  <p:cNvGrpSpPr/>
                  <p:nvPr/>
                </p:nvGrpSpPr>
                <p:grpSpPr>
                  <a:xfrm rot="5400000">
                    <a:off x="1393665" y="4952958"/>
                    <a:ext cx="2736304" cy="552485"/>
                    <a:chOff x="251520" y="6044867"/>
                    <a:chExt cx="2736304" cy="552485"/>
                  </a:xfrm>
                </p:grpSpPr>
                <p:cxnSp>
                  <p:nvCxnSpPr>
                    <p:cNvPr id="802" name="Ευθεία γραμμή σύνδεσης 801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3" name="Ευθεία γραμμή σύνδεσης 802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804" name="Ομάδα 803"/>
                    <p:cNvGrpSpPr/>
                    <p:nvPr/>
                  </p:nvGrpSpPr>
                  <p:grpSpPr>
                    <a:xfrm>
                      <a:off x="251520" y="6044867"/>
                      <a:ext cx="2736304" cy="552485"/>
                      <a:chOff x="251520" y="6044867"/>
                      <a:chExt cx="2736304" cy="552485"/>
                    </a:xfrm>
                  </p:grpSpPr>
                  <p:grpSp>
                    <p:nvGrpSpPr>
                      <p:cNvPr id="805" name="Ομάδα 804"/>
                      <p:cNvGrpSpPr/>
                      <p:nvPr/>
                    </p:nvGrpSpPr>
                    <p:grpSpPr>
                      <a:xfrm>
                        <a:off x="251520" y="6044867"/>
                        <a:ext cx="1961296" cy="504000"/>
                        <a:chOff x="-122293" y="5247715"/>
                        <a:chExt cx="1961296" cy="648222"/>
                      </a:xfrm>
                    </p:grpSpPr>
                    <p:grpSp>
                      <p:nvGrpSpPr>
                        <p:cNvPr id="807" name="Ομάδα 806"/>
                        <p:cNvGrpSpPr/>
                        <p:nvPr/>
                      </p:nvGrpSpPr>
                      <p:grpSpPr>
                        <a:xfrm>
                          <a:off x="683226" y="5401486"/>
                          <a:ext cx="1155777" cy="481094"/>
                          <a:chOff x="6369045" y="5018033"/>
                          <a:chExt cx="1445239" cy="501024"/>
                        </a:xfrm>
                      </p:grpSpPr>
                      <p:sp>
                        <p:nvSpPr>
                          <p:cNvPr id="809" name="Τόξο 808"/>
                          <p:cNvSpPr/>
                          <p:nvPr/>
                        </p:nvSpPr>
                        <p:spPr bwMode="auto">
                          <a:xfrm>
                            <a:off x="7332967" y="5029824"/>
                            <a:ext cx="288000" cy="489230"/>
                          </a:xfrm>
                          <a:prstGeom prst="arc">
                            <a:avLst>
                              <a:gd name="adj1" fmla="val 6977805"/>
                              <a:gd name="adj2" fmla="val 3727128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grpSp>
                        <p:nvGrpSpPr>
                          <p:cNvPr id="810" name="Ομάδα 809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445239" cy="501024"/>
                            <a:chOff x="6369045" y="5018033"/>
                            <a:chExt cx="1445239" cy="501024"/>
                          </a:xfrm>
                        </p:grpSpPr>
                        <p:grpSp>
                          <p:nvGrpSpPr>
                            <p:cNvPr id="811" name="Ομάδα 810"/>
                            <p:cNvGrpSpPr/>
                            <p:nvPr/>
                          </p:nvGrpSpPr>
                          <p:grpSpPr>
                            <a:xfrm>
                              <a:off x="6369045" y="5018033"/>
                              <a:ext cx="1058723" cy="501024"/>
                              <a:chOff x="6240254" y="4713519"/>
                              <a:chExt cx="866968" cy="936442"/>
                            </a:xfrm>
                          </p:grpSpPr>
                          <p:sp>
                            <p:nvSpPr>
                              <p:cNvPr id="813" name="Τόξο 812"/>
                              <p:cNvSpPr/>
                              <p:nvPr/>
                            </p:nvSpPr>
                            <p:spPr bwMode="auto">
                              <a:xfrm>
                                <a:off x="6394056" y="4713519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814" name="Τόξο 813"/>
                              <p:cNvSpPr/>
                              <p:nvPr/>
                            </p:nvSpPr>
                            <p:spPr bwMode="auto">
                              <a:xfrm>
                                <a:off x="6871386" y="4735562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727128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815" name="Τόξο 814"/>
                              <p:cNvSpPr/>
                              <p:nvPr/>
                            </p:nvSpPr>
                            <p:spPr bwMode="auto">
                              <a:xfrm>
                                <a:off x="6555723" y="4724404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816" name="Τόξο 815"/>
                              <p:cNvSpPr/>
                              <p:nvPr/>
                            </p:nvSpPr>
                            <p:spPr bwMode="auto">
                              <a:xfrm>
                                <a:off x="6240254" y="4713519"/>
                                <a:ext cx="235921" cy="914400"/>
                              </a:xfrm>
                              <a:prstGeom prst="arc">
                                <a:avLst>
                                  <a:gd name="adj1" fmla="val 11276859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817" name="Τόξο 816"/>
                              <p:cNvSpPr/>
                              <p:nvPr/>
                            </p:nvSpPr>
                            <p:spPr bwMode="auto">
                              <a:xfrm>
                                <a:off x="6712048" y="4735517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812" name="Τόξο 811"/>
                            <p:cNvSpPr/>
                            <p:nvPr/>
                          </p:nvSpPr>
                          <p:spPr bwMode="auto">
                            <a:xfrm>
                              <a:off x="7526182" y="5029820"/>
                              <a:ext cx="288102" cy="489230"/>
                            </a:xfrm>
                            <a:prstGeom prst="arc">
                              <a:avLst>
                                <a:gd name="adj1" fmla="val 6977805"/>
                                <a:gd name="adj2" fmla="val 21403412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sp>
                      <p:nvSpPr>
                        <p:cNvPr id="808" name="Oval 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-122293" y="5247715"/>
                          <a:ext cx="504000" cy="648222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25000">
                              <a:srgbClr val="EEC2C1"/>
                            </a:gs>
                            <a:gs pos="0">
                              <a:schemeClr val="accent2">
                                <a:tint val="44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  <a:gs pos="75000">
                              <a:srgbClr val="996600"/>
                            </a:gs>
                            <a:gs pos="100000">
                              <a:schemeClr val="accent2">
                                <a:tint val="23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n w="9525">
                          <a:solidFill>
                            <a:srgbClr val="9966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1pPr>
                          <a:lvl2pPr marL="742950" indent="-28575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2pPr>
                          <a:lvl3pPr marL="11430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3pPr>
                          <a:lvl4pPr marL="16002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4pPr>
                          <a:lvl5pPr marL="20574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9pPr>
                        </a:lstStyle>
                        <a:p>
                          <a:pPr eaLnBrk="1" hangingPunct="1"/>
                          <a:endParaRPr lang="el-GR" altLang="el-GR"/>
                        </a:p>
                      </p:txBody>
                    </p:sp>
                  </p:grpSp>
                  <p:sp>
                    <p:nvSpPr>
                      <p:cNvPr id="806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2"/>
                        <a:ext cx="50400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666" name="Ομάδα 665"/>
                  <p:cNvGrpSpPr/>
                  <p:nvPr/>
                </p:nvGrpSpPr>
                <p:grpSpPr>
                  <a:xfrm rot="5400000">
                    <a:off x="2484671" y="3872838"/>
                    <a:ext cx="2736304" cy="552485"/>
                    <a:chOff x="251520" y="6044867"/>
                    <a:chExt cx="2736304" cy="552485"/>
                  </a:xfrm>
                </p:grpSpPr>
                <p:cxnSp>
                  <p:nvCxnSpPr>
                    <p:cNvPr id="786" name="Ευθεία γραμμή σύνδεσης 785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7" name="Ευθεία γραμμή σύνδεσης 786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788" name="Ομάδα 787"/>
                    <p:cNvGrpSpPr/>
                    <p:nvPr/>
                  </p:nvGrpSpPr>
                  <p:grpSpPr>
                    <a:xfrm>
                      <a:off x="251520" y="6044867"/>
                      <a:ext cx="2736304" cy="552485"/>
                      <a:chOff x="251520" y="6044867"/>
                      <a:chExt cx="2736304" cy="552485"/>
                    </a:xfrm>
                  </p:grpSpPr>
                  <p:grpSp>
                    <p:nvGrpSpPr>
                      <p:cNvPr id="789" name="Ομάδα 788"/>
                      <p:cNvGrpSpPr/>
                      <p:nvPr/>
                    </p:nvGrpSpPr>
                    <p:grpSpPr>
                      <a:xfrm>
                        <a:off x="251520" y="6044867"/>
                        <a:ext cx="1961302" cy="504000"/>
                        <a:chOff x="-122293" y="5247715"/>
                        <a:chExt cx="1961302" cy="648222"/>
                      </a:xfrm>
                    </p:grpSpPr>
                    <p:grpSp>
                      <p:nvGrpSpPr>
                        <p:cNvPr id="791" name="Ομάδα 790"/>
                        <p:cNvGrpSpPr/>
                        <p:nvPr/>
                      </p:nvGrpSpPr>
                      <p:grpSpPr>
                        <a:xfrm>
                          <a:off x="683230" y="5401488"/>
                          <a:ext cx="1155779" cy="481089"/>
                          <a:chOff x="6369044" y="5018035"/>
                          <a:chExt cx="1445240" cy="501019"/>
                        </a:xfrm>
                      </p:grpSpPr>
                      <p:sp>
                        <p:nvSpPr>
                          <p:cNvPr id="793" name="Τόξο 792"/>
                          <p:cNvSpPr/>
                          <p:nvPr/>
                        </p:nvSpPr>
                        <p:spPr bwMode="auto">
                          <a:xfrm>
                            <a:off x="7332967" y="5029824"/>
                            <a:ext cx="288000" cy="489230"/>
                          </a:xfrm>
                          <a:prstGeom prst="arc">
                            <a:avLst>
                              <a:gd name="adj1" fmla="val 6977805"/>
                              <a:gd name="adj2" fmla="val 3727128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grpSp>
                        <p:nvGrpSpPr>
                          <p:cNvPr id="794" name="Ομάδα 793"/>
                          <p:cNvGrpSpPr/>
                          <p:nvPr/>
                        </p:nvGrpSpPr>
                        <p:grpSpPr>
                          <a:xfrm>
                            <a:off x="6369044" y="5018035"/>
                            <a:ext cx="1445240" cy="501016"/>
                            <a:chOff x="6369044" y="5018035"/>
                            <a:chExt cx="1445240" cy="501016"/>
                          </a:xfrm>
                        </p:grpSpPr>
                        <p:grpSp>
                          <p:nvGrpSpPr>
                            <p:cNvPr id="795" name="Ομάδα 794"/>
                            <p:cNvGrpSpPr/>
                            <p:nvPr/>
                          </p:nvGrpSpPr>
                          <p:grpSpPr>
                            <a:xfrm>
                              <a:off x="6369044" y="5018035"/>
                              <a:ext cx="1043606" cy="501016"/>
                              <a:chOff x="6240254" y="4713519"/>
                              <a:chExt cx="854589" cy="936425"/>
                            </a:xfrm>
                          </p:grpSpPr>
                          <p:sp>
                            <p:nvSpPr>
                              <p:cNvPr id="797" name="Τόξο 796"/>
                              <p:cNvSpPr/>
                              <p:nvPr/>
                            </p:nvSpPr>
                            <p:spPr bwMode="auto">
                              <a:xfrm>
                                <a:off x="6394056" y="4713519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98" name="Τόξο 797"/>
                              <p:cNvSpPr/>
                              <p:nvPr/>
                            </p:nvSpPr>
                            <p:spPr bwMode="auto">
                              <a:xfrm>
                                <a:off x="6856359" y="4735560"/>
                                <a:ext cx="238484" cy="914384"/>
                              </a:xfrm>
                              <a:prstGeom prst="arc">
                                <a:avLst>
                                  <a:gd name="adj1" fmla="val 15393117"/>
                                  <a:gd name="adj2" fmla="val 3727128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99" name="Τόξο 798"/>
                              <p:cNvSpPr/>
                              <p:nvPr/>
                            </p:nvSpPr>
                            <p:spPr bwMode="auto">
                              <a:xfrm>
                                <a:off x="6555722" y="4724403"/>
                                <a:ext cx="238484" cy="914398"/>
                              </a:xfrm>
                              <a:prstGeom prst="arc">
                                <a:avLst>
                                  <a:gd name="adj1" fmla="val 6977805"/>
                                  <a:gd name="adj2" fmla="val 15457770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800" name="Τόξο 799"/>
                              <p:cNvSpPr/>
                              <p:nvPr/>
                            </p:nvSpPr>
                            <p:spPr bwMode="auto">
                              <a:xfrm>
                                <a:off x="6240254" y="4713519"/>
                                <a:ext cx="235921" cy="914400"/>
                              </a:xfrm>
                              <a:prstGeom prst="arc">
                                <a:avLst>
                                  <a:gd name="adj1" fmla="val 11276859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796" name="Τόξο 795"/>
                            <p:cNvSpPr/>
                            <p:nvPr/>
                          </p:nvSpPr>
                          <p:spPr bwMode="auto">
                            <a:xfrm>
                              <a:off x="7526182" y="5029820"/>
                              <a:ext cx="288102" cy="489230"/>
                            </a:xfrm>
                            <a:prstGeom prst="arc">
                              <a:avLst>
                                <a:gd name="adj1" fmla="val 6977805"/>
                                <a:gd name="adj2" fmla="val 21403412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sp>
                      <p:nvSpPr>
                        <p:cNvPr id="792" name="Oval 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-122293" y="5247715"/>
                          <a:ext cx="504000" cy="648222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25000">
                              <a:srgbClr val="EEC2C1"/>
                            </a:gs>
                            <a:gs pos="0">
                              <a:schemeClr val="accent2">
                                <a:tint val="44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  <a:gs pos="75000">
                              <a:srgbClr val="996600"/>
                            </a:gs>
                            <a:gs pos="100000">
                              <a:schemeClr val="accent2">
                                <a:tint val="23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n w="9525">
                          <a:solidFill>
                            <a:srgbClr val="9966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1pPr>
                          <a:lvl2pPr marL="742950" indent="-28575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2pPr>
                          <a:lvl3pPr marL="11430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3pPr>
                          <a:lvl4pPr marL="16002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4pPr>
                          <a:lvl5pPr marL="20574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9pPr>
                        </a:lstStyle>
                        <a:p>
                          <a:pPr eaLnBrk="1" hangingPunct="1"/>
                          <a:endParaRPr lang="el-GR" altLang="el-GR"/>
                        </a:p>
                      </p:txBody>
                    </p:sp>
                  </p:grpSp>
                  <p:sp>
                    <p:nvSpPr>
                      <p:cNvPr id="790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2"/>
                        <a:ext cx="50400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667" name="Ομάδα 666"/>
                  <p:cNvGrpSpPr/>
                  <p:nvPr/>
                </p:nvGrpSpPr>
                <p:grpSpPr>
                  <a:xfrm rot="18814897">
                    <a:off x="2290551" y="3293080"/>
                    <a:ext cx="2068928" cy="552485"/>
                    <a:chOff x="126464" y="6044868"/>
                    <a:chExt cx="3116570" cy="552485"/>
                  </a:xfrm>
                </p:grpSpPr>
                <p:cxnSp>
                  <p:nvCxnSpPr>
                    <p:cNvPr id="770" name="Ευθεία γραμμή σύνδεσης 769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1" name="Ευθεία γραμμή σύνδεσης 770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772" name="Ομάδα 771"/>
                    <p:cNvGrpSpPr/>
                    <p:nvPr/>
                  </p:nvGrpSpPr>
                  <p:grpSpPr>
                    <a:xfrm>
                      <a:off x="126464" y="6044868"/>
                      <a:ext cx="3116570" cy="552485"/>
                      <a:chOff x="126464" y="6044868"/>
                      <a:chExt cx="3116570" cy="552485"/>
                    </a:xfrm>
                  </p:grpSpPr>
                  <p:grpSp>
                    <p:nvGrpSpPr>
                      <p:cNvPr id="773" name="Ομάδα 772"/>
                      <p:cNvGrpSpPr/>
                      <p:nvPr/>
                    </p:nvGrpSpPr>
                    <p:grpSpPr>
                      <a:xfrm>
                        <a:off x="126464" y="6044868"/>
                        <a:ext cx="2086352" cy="504000"/>
                        <a:chOff x="-247349" y="5247716"/>
                        <a:chExt cx="2086352" cy="648222"/>
                      </a:xfrm>
                    </p:grpSpPr>
                    <p:grpSp>
                      <p:nvGrpSpPr>
                        <p:cNvPr id="775" name="Ομάδα 774"/>
                        <p:cNvGrpSpPr/>
                        <p:nvPr/>
                      </p:nvGrpSpPr>
                      <p:grpSpPr>
                        <a:xfrm>
                          <a:off x="683226" y="5401486"/>
                          <a:ext cx="1155777" cy="481094"/>
                          <a:chOff x="6369045" y="5018033"/>
                          <a:chExt cx="1445239" cy="501024"/>
                        </a:xfrm>
                      </p:grpSpPr>
                      <p:sp>
                        <p:nvSpPr>
                          <p:cNvPr id="777" name="Τόξο 776"/>
                          <p:cNvSpPr/>
                          <p:nvPr/>
                        </p:nvSpPr>
                        <p:spPr bwMode="auto">
                          <a:xfrm>
                            <a:off x="7332967" y="5029824"/>
                            <a:ext cx="288000" cy="489230"/>
                          </a:xfrm>
                          <a:prstGeom prst="arc">
                            <a:avLst>
                              <a:gd name="adj1" fmla="val 6977805"/>
                              <a:gd name="adj2" fmla="val 3727128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grpSp>
                        <p:nvGrpSpPr>
                          <p:cNvPr id="778" name="Ομάδα 777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445239" cy="501024"/>
                            <a:chOff x="6369045" y="5018033"/>
                            <a:chExt cx="1445239" cy="501024"/>
                          </a:xfrm>
                        </p:grpSpPr>
                        <p:grpSp>
                          <p:nvGrpSpPr>
                            <p:cNvPr id="779" name="Ομάδα 778"/>
                            <p:cNvGrpSpPr/>
                            <p:nvPr/>
                          </p:nvGrpSpPr>
                          <p:grpSpPr>
                            <a:xfrm>
                              <a:off x="6369045" y="5018033"/>
                              <a:ext cx="1058723" cy="501024"/>
                              <a:chOff x="6240254" y="4713519"/>
                              <a:chExt cx="866968" cy="936442"/>
                            </a:xfrm>
                          </p:grpSpPr>
                          <p:sp>
                            <p:nvSpPr>
                              <p:cNvPr id="781" name="Τόξο 780"/>
                              <p:cNvSpPr/>
                              <p:nvPr/>
                            </p:nvSpPr>
                            <p:spPr bwMode="auto">
                              <a:xfrm>
                                <a:off x="6394056" y="4713519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82" name="Τόξο 781"/>
                              <p:cNvSpPr/>
                              <p:nvPr/>
                            </p:nvSpPr>
                            <p:spPr bwMode="auto">
                              <a:xfrm>
                                <a:off x="6871386" y="4735562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727128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83" name="Τόξο 782"/>
                              <p:cNvSpPr/>
                              <p:nvPr/>
                            </p:nvSpPr>
                            <p:spPr bwMode="auto">
                              <a:xfrm>
                                <a:off x="6555723" y="4724404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84" name="Τόξο 783"/>
                              <p:cNvSpPr/>
                              <p:nvPr/>
                            </p:nvSpPr>
                            <p:spPr bwMode="auto">
                              <a:xfrm>
                                <a:off x="6240254" y="4713519"/>
                                <a:ext cx="235921" cy="914400"/>
                              </a:xfrm>
                              <a:prstGeom prst="arc">
                                <a:avLst>
                                  <a:gd name="adj1" fmla="val 11276859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85" name="Τόξο 784"/>
                              <p:cNvSpPr/>
                              <p:nvPr/>
                            </p:nvSpPr>
                            <p:spPr bwMode="auto">
                              <a:xfrm>
                                <a:off x="6712048" y="4735517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780" name="Τόξο 779"/>
                            <p:cNvSpPr/>
                            <p:nvPr/>
                          </p:nvSpPr>
                          <p:spPr bwMode="auto">
                            <a:xfrm>
                              <a:off x="7526182" y="5029820"/>
                              <a:ext cx="288102" cy="489230"/>
                            </a:xfrm>
                            <a:prstGeom prst="arc">
                              <a:avLst>
                                <a:gd name="adj1" fmla="val 6977805"/>
                                <a:gd name="adj2" fmla="val 21403412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sp>
                      <p:nvSpPr>
                        <p:cNvPr id="776" name="Oval 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-247349" y="5247716"/>
                          <a:ext cx="759210" cy="648222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25000">
                              <a:srgbClr val="EEC2C1"/>
                            </a:gs>
                            <a:gs pos="0">
                              <a:schemeClr val="accent2">
                                <a:tint val="44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  <a:gs pos="75000">
                              <a:srgbClr val="996600"/>
                            </a:gs>
                            <a:gs pos="100000">
                              <a:schemeClr val="accent2">
                                <a:tint val="23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n w="9525">
                          <a:solidFill>
                            <a:srgbClr val="9966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1pPr>
                          <a:lvl2pPr marL="742950" indent="-28575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2pPr>
                          <a:lvl3pPr marL="11430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3pPr>
                          <a:lvl4pPr marL="16002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4pPr>
                          <a:lvl5pPr marL="20574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9pPr>
                        </a:lstStyle>
                        <a:p>
                          <a:pPr eaLnBrk="1" hangingPunct="1"/>
                          <a:endParaRPr lang="el-GR" altLang="el-GR"/>
                        </a:p>
                      </p:txBody>
                    </p:sp>
                  </p:grpSp>
                  <p:sp>
                    <p:nvSpPr>
                      <p:cNvPr id="774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3"/>
                        <a:ext cx="75921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668" name="Ομάδα 667"/>
                  <p:cNvGrpSpPr/>
                  <p:nvPr/>
                </p:nvGrpSpPr>
                <p:grpSpPr>
                  <a:xfrm rot="18814897">
                    <a:off x="2257893" y="5525328"/>
                    <a:ext cx="2068928" cy="552485"/>
                    <a:chOff x="126464" y="6044868"/>
                    <a:chExt cx="3116570" cy="552485"/>
                  </a:xfrm>
                </p:grpSpPr>
                <p:cxnSp>
                  <p:nvCxnSpPr>
                    <p:cNvPr id="754" name="Ευθεία γραμμή σύνδεσης 753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5" name="Ευθεία γραμμή σύνδεσης 754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756" name="Ομάδα 755"/>
                    <p:cNvGrpSpPr/>
                    <p:nvPr/>
                  </p:nvGrpSpPr>
                  <p:grpSpPr>
                    <a:xfrm>
                      <a:off x="126464" y="6044868"/>
                      <a:ext cx="3116570" cy="552485"/>
                      <a:chOff x="126464" y="6044868"/>
                      <a:chExt cx="3116570" cy="552485"/>
                    </a:xfrm>
                  </p:grpSpPr>
                  <p:grpSp>
                    <p:nvGrpSpPr>
                      <p:cNvPr id="757" name="Ομάδα 756"/>
                      <p:cNvGrpSpPr/>
                      <p:nvPr/>
                    </p:nvGrpSpPr>
                    <p:grpSpPr>
                      <a:xfrm>
                        <a:off x="126464" y="6044868"/>
                        <a:ext cx="2086352" cy="504000"/>
                        <a:chOff x="-247349" y="5247716"/>
                        <a:chExt cx="2086352" cy="648222"/>
                      </a:xfrm>
                    </p:grpSpPr>
                    <p:grpSp>
                      <p:nvGrpSpPr>
                        <p:cNvPr id="759" name="Ομάδα 758"/>
                        <p:cNvGrpSpPr/>
                        <p:nvPr/>
                      </p:nvGrpSpPr>
                      <p:grpSpPr>
                        <a:xfrm>
                          <a:off x="683226" y="5401486"/>
                          <a:ext cx="1155777" cy="481094"/>
                          <a:chOff x="6369045" y="5018033"/>
                          <a:chExt cx="1445239" cy="501024"/>
                        </a:xfrm>
                      </p:grpSpPr>
                      <p:sp>
                        <p:nvSpPr>
                          <p:cNvPr id="761" name="Τόξο 760"/>
                          <p:cNvSpPr/>
                          <p:nvPr/>
                        </p:nvSpPr>
                        <p:spPr bwMode="auto">
                          <a:xfrm>
                            <a:off x="7332967" y="5029824"/>
                            <a:ext cx="288000" cy="489230"/>
                          </a:xfrm>
                          <a:prstGeom prst="arc">
                            <a:avLst>
                              <a:gd name="adj1" fmla="val 6977805"/>
                              <a:gd name="adj2" fmla="val 3727128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grpSp>
                        <p:nvGrpSpPr>
                          <p:cNvPr id="762" name="Ομάδα 761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445239" cy="501024"/>
                            <a:chOff x="6369045" y="5018033"/>
                            <a:chExt cx="1445239" cy="501024"/>
                          </a:xfrm>
                        </p:grpSpPr>
                        <p:grpSp>
                          <p:nvGrpSpPr>
                            <p:cNvPr id="763" name="Ομάδα 762"/>
                            <p:cNvGrpSpPr/>
                            <p:nvPr/>
                          </p:nvGrpSpPr>
                          <p:grpSpPr>
                            <a:xfrm>
                              <a:off x="6369045" y="5018033"/>
                              <a:ext cx="1058723" cy="501024"/>
                              <a:chOff x="6240254" y="4713519"/>
                              <a:chExt cx="866968" cy="936442"/>
                            </a:xfrm>
                          </p:grpSpPr>
                          <p:sp>
                            <p:nvSpPr>
                              <p:cNvPr id="765" name="Τόξο 764"/>
                              <p:cNvSpPr/>
                              <p:nvPr/>
                            </p:nvSpPr>
                            <p:spPr bwMode="auto">
                              <a:xfrm>
                                <a:off x="6394056" y="4713519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66" name="Τόξο 765"/>
                              <p:cNvSpPr/>
                              <p:nvPr/>
                            </p:nvSpPr>
                            <p:spPr bwMode="auto">
                              <a:xfrm>
                                <a:off x="6871386" y="4735562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727128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67" name="Τόξο 766"/>
                              <p:cNvSpPr/>
                              <p:nvPr/>
                            </p:nvSpPr>
                            <p:spPr bwMode="auto">
                              <a:xfrm>
                                <a:off x="6555723" y="4724404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68" name="Τόξο 767"/>
                              <p:cNvSpPr/>
                              <p:nvPr/>
                            </p:nvSpPr>
                            <p:spPr bwMode="auto">
                              <a:xfrm>
                                <a:off x="6240254" y="4713519"/>
                                <a:ext cx="235921" cy="914400"/>
                              </a:xfrm>
                              <a:prstGeom prst="arc">
                                <a:avLst>
                                  <a:gd name="adj1" fmla="val 11276859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69" name="Τόξο 768"/>
                              <p:cNvSpPr/>
                              <p:nvPr/>
                            </p:nvSpPr>
                            <p:spPr bwMode="auto">
                              <a:xfrm>
                                <a:off x="6712048" y="4735517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764" name="Τόξο 763"/>
                            <p:cNvSpPr/>
                            <p:nvPr/>
                          </p:nvSpPr>
                          <p:spPr bwMode="auto">
                            <a:xfrm>
                              <a:off x="7526182" y="5029820"/>
                              <a:ext cx="288102" cy="489230"/>
                            </a:xfrm>
                            <a:prstGeom prst="arc">
                              <a:avLst>
                                <a:gd name="adj1" fmla="val 6977805"/>
                                <a:gd name="adj2" fmla="val 21403412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sp>
                      <p:nvSpPr>
                        <p:cNvPr id="760" name="Oval 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-247349" y="5247716"/>
                          <a:ext cx="759210" cy="648222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25000">
                              <a:srgbClr val="EEC2C1"/>
                            </a:gs>
                            <a:gs pos="0">
                              <a:schemeClr val="accent2">
                                <a:tint val="44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  <a:gs pos="75000">
                              <a:srgbClr val="996600"/>
                            </a:gs>
                            <a:gs pos="100000">
                              <a:schemeClr val="accent2">
                                <a:tint val="23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n w="9525">
                          <a:solidFill>
                            <a:srgbClr val="9966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1pPr>
                          <a:lvl2pPr marL="742950" indent="-28575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2pPr>
                          <a:lvl3pPr marL="11430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3pPr>
                          <a:lvl4pPr marL="16002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4pPr>
                          <a:lvl5pPr marL="20574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9pPr>
                        </a:lstStyle>
                        <a:p>
                          <a:pPr eaLnBrk="1" hangingPunct="1"/>
                          <a:endParaRPr lang="el-GR" altLang="el-GR"/>
                        </a:p>
                      </p:txBody>
                    </p:sp>
                  </p:grpSp>
                  <p:sp>
                    <p:nvSpPr>
                      <p:cNvPr id="758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3"/>
                        <a:ext cx="75921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669" name="Ομάδα 668"/>
                  <p:cNvGrpSpPr/>
                  <p:nvPr/>
                </p:nvGrpSpPr>
                <p:grpSpPr>
                  <a:xfrm>
                    <a:off x="1911693" y="2760725"/>
                    <a:ext cx="2252508" cy="504000"/>
                    <a:chOff x="735316" y="6093352"/>
                    <a:chExt cx="2252508" cy="504000"/>
                  </a:xfrm>
                </p:grpSpPr>
                <p:cxnSp>
                  <p:nvCxnSpPr>
                    <p:cNvPr id="738" name="Ευθεία γραμμή σύνδεσης 737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9" name="Ευθεία γραμμή σύνδεσης 738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740" name="Ομάδα 739"/>
                    <p:cNvGrpSpPr/>
                    <p:nvPr/>
                  </p:nvGrpSpPr>
                  <p:grpSpPr>
                    <a:xfrm>
                      <a:off x="1057039" y="6093352"/>
                      <a:ext cx="1930785" cy="504000"/>
                      <a:chOff x="1057039" y="6093352"/>
                      <a:chExt cx="1930785" cy="504000"/>
                    </a:xfrm>
                  </p:grpSpPr>
                  <p:grpSp>
                    <p:nvGrpSpPr>
                      <p:cNvPr id="743" name="Ομάδα 742"/>
                      <p:cNvGrpSpPr/>
                      <p:nvPr/>
                    </p:nvGrpSpPr>
                    <p:grpSpPr>
                      <a:xfrm>
                        <a:off x="1057039" y="6164425"/>
                        <a:ext cx="1155777" cy="374056"/>
                        <a:chOff x="6369045" y="5018033"/>
                        <a:chExt cx="1445239" cy="501024"/>
                      </a:xfrm>
                    </p:grpSpPr>
                    <p:sp>
                      <p:nvSpPr>
                        <p:cNvPr id="745" name="Τόξο 744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746" name="Ομάδα 745"/>
                        <p:cNvGrpSpPr/>
                        <p:nvPr/>
                      </p:nvGrpSpPr>
                      <p:grpSpPr>
                        <a:xfrm>
                          <a:off x="6369045" y="5018033"/>
                          <a:ext cx="1445239" cy="501024"/>
                          <a:chOff x="6369045" y="5018033"/>
                          <a:chExt cx="1445239" cy="501024"/>
                        </a:xfrm>
                      </p:grpSpPr>
                      <p:grpSp>
                        <p:nvGrpSpPr>
                          <p:cNvPr id="747" name="Ομάδα 746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058723" cy="501024"/>
                            <a:chOff x="6240254" y="4713519"/>
                            <a:chExt cx="866968" cy="936442"/>
                          </a:xfrm>
                        </p:grpSpPr>
                        <p:sp>
                          <p:nvSpPr>
                            <p:cNvPr id="749" name="Τόξο 748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750" name="Τόξο 749"/>
                            <p:cNvSpPr/>
                            <p:nvPr/>
                          </p:nvSpPr>
                          <p:spPr bwMode="auto">
                            <a:xfrm>
                              <a:off x="6871386" y="4735562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751" name="Τόξο 750"/>
                            <p:cNvSpPr/>
                            <p:nvPr/>
                          </p:nvSpPr>
                          <p:spPr bwMode="auto">
                            <a:xfrm>
                              <a:off x="6555723" y="4724404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752" name="Τόξο 751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753" name="Τόξο 752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748" name="Τόξο 747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742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2"/>
                        <a:ext cx="50400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672" name="Ομάδα 671"/>
                  <p:cNvGrpSpPr/>
                  <p:nvPr/>
                </p:nvGrpSpPr>
                <p:grpSpPr>
                  <a:xfrm>
                    <a:off x="1853219" y="5003075"/>
                    <a:ext cx="2252508" cy="504000"/>
                    <a:chOff x="735316" y="6093352"/>
                    <a:chExt cx="2252508" cy="504000"/>
                  </a:xfrm>
                </p:grpSpPr>
                <p:cxnSp>
                  <p:nvCxnSpPr>
                    <p:cNvPr id="690" name="Ευθεία γραμμή σύνδεσης 689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1" name="Ευθεία γραμμή σύνδεσης 690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692" name="Ομάδα 691"/>
                    <p:cNvGrpSpPr/>
                    <p:nvPr/>
                  </p:nvGrpSpPr>
                  <p:grpSpPr>
                    <a:xfrm>
                      <a:off x="1057047" y="6093352"/>
                      <a:ext cx="1930777" cy="504000"/>
                      <a:chOff x="1057047" y="6093352"/>
                      <a:chExt cx="1930777" cy="504000"/>
                    </a:xfrm>
                  </p:grpSpPr>
                  <p:grpSp>
                    <p:nvGrpSpPr>
                      <p:cNvPr id="695" name="Ομάδα 694"/>
                      <p:cNvGrpSpPr/>
                      <p:nvPr/>
                    </p:nvGrpSpPr>
                    <p:grpSpPr>
                      <a:xfrm>
                        <a:off x="1057047" y="6164390"/>
                        <a:ext cx="1155775" cy="374077"/>
                        <a:chOff x="6369049" y="5017997"/>
                        <a:chExt cx="1445235" cy="501053"/>
                      </a:xfrm>
                    </p:grpSpPr>
                    <p:sp>
                      <p:nvSpPr>
                        <p:cNvPr id="697" name="Τόξο 696"/>
                        <p:cNvSpPr/>
                        <p:nvPr/>
                      </p:nvSpPr>
                      <p:spPr bwMode="auto">
                        <a:xfrm>
                          <a:off x="7332967" y="5017997"/>
                          <a:ext cx="288000" cy="489228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698" name="Ομάδα 697"/>
                        <p:cNvGrpSpPr/>
                        <p:nvPr/>
                      </p:nvGrpSpPr>
                      <p:grpSpPr>
                        <a:xfrm>
                          <a:off x="6369049" y="5018032"/>
                          <a:ext cx="1445235" cy="501018"/>
                          <a:chOff x="6369049" y="5018032"/>
                          <a:chExt cx="1445235" cy="501018"/>
                        </a:xfrm>
                      </p:grpSpPr>
                      <p:grpSp>
                        <p:nvGrpSpPr>
                          <p:cNvPr id="699" name="Ομάδα 698"/>
                          <p:cNvGrpSpPr/>
                          <p:nvPr/>
                        </p:nvGrpSpPr>
                        <p:grpSpPr>
                          <a:xfrm>
                            <a:off x="6369049" y="5018032"/>
                            <a:ext cx="676476" cy="495054"/>
                            <a:chOff x="6240254" y="4713519"/>
                            <a:chExt cx="553953" cy="925284"/>
                          </a:xfrm>
                        </p:grpSpPr>
                        <p:sp>
                          <p:nvSpPr>
                            <p:cNvPr id="701" name="Τόξο 700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8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703" name="Τόξο 702"/>
                            <p:cNvSpPr/>
                            <p:nvPr/>
                          </p:nvSpPr>
                          <p:spPr bwMode="auto">
                            <a:xfrm>
                              <a:off x="6555721" y="4724404"/>
                              <a:ext cx="238486" cy="914399"/>
                            </a:xfrm>
                            <a:prstGeom prst="arc">
                              <a:avLst>
                                <a:gd name="adj1" fmla="val 6977805"/>
                                <a:gd name="adj2" fmla="val 17135779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704" name="Τόξο 703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700" name="Τόξο 699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694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2"/>
                        <a:ext cx="50400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</p:grpSp>
            <p:sp>
              <p:nvSpPr>
                <p:cNvPr id="999" name="Τόξο 998"/>
                <p:cNvSpPr/>
                <p:nvPr/>
              </p:nvSpPr>
              <p:spPr bwMode="auto">
                <a:xfrm>
                  <a:off x="6954955" y="3540358"/>
                  <a:ext cx="172800" cy="270994"/>
                </a:xfrm>
                <a:prstGeom prst="arc">
                  <a:avLst>
                    <a:gd name="adj1" fmla="val 16043960"/>
                    <a:gd name="adj2" fmla="val 3727128"/>
                  </a:avLst>
                </a:prstGeom>
                <a:noFill/>
                <a:ln w="412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l-GR" sz="24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7" name="Ομάδα 6"/>
              <p:cNvGrpSpPr/>
              <p:nvPr/>
            </p:nvGrpSpPr>
            <p:grpSpPr>
              <a:xfrm>
                <a:off x="233942" y="836712"/>
                <a:ext cx="2916000" cy="3240000"/>
                <a:chOff x="233942" y="2469128"/>
                <a:chExt cx="3930259" cy="4366907"/>
              </a:xfrm>
            </p:grpSpPr>
            <p:grpSp>
              <p:nvGrpSpPr>
                <p:cNvPr id="4" name="Ομάδα 3"/>
                <p:cNvGrpSpPr/>
                <p:nvPr/>
              </p:nvGrpSpPr>
              <p:grpSpPr>
                <a:xfrm>
                  <a:off x="251520" y="6044867"/>
                  <a:ext cx="2736304" cy="552485"/>
                  <a:chOff x="251520" y="6044867"/>
                  <a:chExt cx="2736304" cy="552485"/>
                </a:xfrm>
              </p:grpSpPr>
              <p:cxnSp>
                <p:nvCxnSpPr>
                  <p:cNvPr id="236" name="Ευθεία γραμμή σύνδεσης 235"/>
                  <p:cNvCxnSpPr/>
                  <p:nvPr/>
                </p:nvCxnSpPr>
                <p:spPr>
                  <a:xfrm flipH="1">
                    <a:off x="2188232" y="634705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4" name="Ευθεία γραμμή σύνδεσης 1023"/>
                  <p:cNvCxnSpPr/>
                  <p:nvPr/>
                </p:nvCxnSpPr>
                <p:spPr>
                  <a:xfrm flipH="1">
                    <a:off x="735316" y="630024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" name="Ομάδα 2"/>
                  <p:cNvGrpSpPr/>
                  <p:nvPr/>
                </p:nvGrpSpPr>
                <p:grpSpPr>
                  <a:xfrm>
                    <a:off x="251520" y="6044867"/>
                    <a:ext cx="2736304" cy="552485"/>
                    <a:chOff x="251520" y="6044867"/>
                    <a:chExt cx="2736304" cy="552485"/>
                  </a:xfrm>
                </p:grpSpPr>
                <p:grpSp>
                  <p:nvGrpSpPr>
                    <p:cNvPr id="6" name="Ομάδα 5"/>
                    <p:cNvGrpSpPr/>
                    <p:nvPr/>
                  </p:nvGrpSpPr>
                  <p:grpSpPr>
                    <a:xfrm>
                      <a:off x="251520" y="6044867"/>
                      <a:ext cx="1961296" cy="504000"/>
                      <a:chOff x="-122293" y="5247715"/>
                      <a:chExt cx="1961296" cy="648222"/>
                    </a:xfrm>
                  </p:grpSpPr>
                  <p:grpSp>
                    <p:nvGrpSpPr>
                      <p:cNvPr id="52" name="Ομάδα 51"/>
                      <p:cNvGrpSpPr/>
                      <p:nvPr/>
                    </p:nvGrpSpPr>
                    <p:grpSpPr>
                      <a:xfrm>
                        <a:off x="683226" y="5401486"/>
                        <a:ext cx="1155777" cy="481094"/>
                        <a:chOff x="6369045" y="5018033"/>
                        <a:chExt cx="1445239" cy="501024"/>
                      </a:xfrm>
                    </p:grpSpPr>
                    <p:sp>
                      <p:nvSpPr>
                        <p:cNvPr id="56" name="Τόξο 55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57" name="Ομάδα 56"/>
                        <p:cNvGrpSpPr/>
                        <p:nvPr/>
                      </p:nvGrpSpPr>
                      <p:grpSpPr>
                        <a:xfrm>
                          <a:off x="6369045" y="5018033"/>
                          <a:ext cx="1445239" cy="501024"/>
                          <a:chOff x="6369045" y="5018033"/>
                          <a:chExt cx="1445239" cy="501024"/>
                        </a:xfrm>
                      </p:grpSpPr>
                      <p:grpSp>
                        <p:nvGrpSpPr>
                          <p:cNvPr id="58" name="Ομάδα 57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058723" cy="501024"/>
                            <a:chOff x="6240254" y="4713519"/>
                            <a:chExt cx="866968" cy="936442"/>
                          </a:xfrm>
                        </p:grpSpPr>
                        <p:sp>
                          <p:nvSpPr>
                            <p:cNvPr id="64" name="Τόξο 63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65" name="Τόξο 64"/>
                            <p:cNvSpPr/>
                            <p:nvPr/>
                          </p:nvSpPr>
                          <p:spPr bwMode="auto">
                            <a:xfrm>
                              <a:off x="6871386" y="4735562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66" name="Τόξο 65"/>
                            <p:cNvSpPr/>
                            <p:nvPr/>
                          </p:nvSpPr>
                          <p:spPr bwMode="auto">
                            <a:xfrm>
                              <a:off x="6555723" y="4724404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67" name="Τόξο 66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68" name="Τόξο 67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59" name="Τόξο 58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69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22293" y="5247715"/>
                        <a:ext cx="504000" cy="648222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  <p:sp>
                  <p:nvSpPr>
                    <p:cNvPr id="237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83824" y="6093352"/>
                      <a:ext cx="504000" cy="5040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25000">
                          <a:srgbClr val="EEC2C1"/>
                        </a:gs>
                        <a:gs pos="0">
                          <a:schemeClr val="accent2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75000">
                          <a:srgbClr val="996600"/>
                        </a:gs>
                        <a:gs pos="100000">
                          <a:schemeClr val="accent2">
                            <a:tint val="23500"/>
                            <a:satMod val="160000"/>
                            <a:lumMod val="0"/>
                            <a:lumOff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9525">
                      <a:solidFill>
                        <a:srgbClr val="9966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</p:grpSp>
            </p:grpSp>
            <p:grpSp>
              <p:nvGrpSpPr>
                <p:cNvPr id="252" name="Ομάδα 251"/>
                <p:cNvGrpSpPr/>
                <p:nvPr/>
              </p:nvGrpSpPr>
              <p:grpSpPr>
                <a:xfrm>
                  <a:off x="284178" y="3821698"/>
                  <a:ext cx="2736304" cy="552485"/>
                  <a:chOff x="251520" y="6044867"/>
                  <a:chExt cx="2736304" cy="552485"/>
                </a:xfrm>
              </p:grpSpPr>
              <p:cxnSp>
                <p:nvCxnSpPr>
                  <p:cNvPr id="253" name="Ευθεία γραμμή σύνδεσης 252"/>
                  <p:cNvCxnSpPr/>
                  <p:nvPr/>
                </p:nvCxnSpPr>
                <p:spPr>
                  <a:xfrm flipH="1">
                    <a:off x="2188232" y="634705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4" name="Ευθεία γραμμή σύνδεσης 253"/>
                  <p:cNvCxnSpPr/>
                  <p:nvPr/>
                </p:nvCxnSpPr>
                <p:spPr>
                  <a:xfrm flipH="1">
                    <a:off x="735316" y="630024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55" name="Ομάδα 254"/>
                  <p:cNvGrpSpPr/>
                  <p:nvPr/>
                </p:nvGrpSpPr>
                <p:grpSpPr>
                  <a:xfrm>
                    <a:off x="251520" y="6044867"/>
                    <a:ext cx="2736304" cy="552485"/>
                    <a:chOff x="251520" y="6044867"/>
                    <a:chExt cx="2736304" cy="552485"/>
                  </a:xfrm>
                </p:grpSpPr>
                <p:grpSp>
                  <p:nvGrpSpPr>
                    <p:cNvPr id="256" name="Ομάδα 255"/>
                    <p:cNvGrpSpPr/>
                    <p:nvPr/>
                  </p:nvGrpSpPr>
                  <p:grpSpPr>
                    <a:xfrm>
                      <a:off x="251520" y="6044867"/>
                      <a:ext cx="1961296" cy="504000"/>
                      <a:chOff x="-122293" y="5247715"/>
                      <a:chExt cx="1961296" cy="648222"/>
                    </a:xfrm>
                  </p:grpSpPr>
                  <p:grpSp>
                    <p:nvGrpSpPr>
                      <p:cNvPr id="258" name="Ομάδα 257"/>
                      <p:cNvGrpSpPr/>
                      <p:nvPr/>
                    </p:nvGrpSpPr>
                    <p:grpSpPr>
                      <a:xfrm>
                        <a:off x="683226" y="5401486"/>
                        <a:ext cx="1155777" cy="481094"/>
                        <a:chOff x="6369045" y="5018033"/>
                        <a:chExt cx="1445239" cy="501024"/>
                      </a:xfrm>
                    </p:grpSpPr>
                    <p:sp>
                      <p:nvSpPr>
                        <p:cNvPr id="260" name="Τόξο 259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261" name="Ομάδα 260"/>
                        <p:cNvGrpSpPr/>
                        <p:nvPr/>
                      </p:nvGrpSpPr>
                      <p:grpSpPr>
                        <a:xfrm>
                          <a:off x="6369045" y="5018033"/>
                          <a:ext cx="1445239" cy="501024"/>
                          <a:chOff x="6369045" y="5018033"/>
                          <a:chExt cx="1445239" cy="501024"/>
                        </a:xfrm>
                      </p:grpSpPr>
                      <p:grpSp>
                        <p:nvGrpSpPr>
                          <p:cNvPr id="262" name="Ομάδα 261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058723" cy="501024"/>
                            <a:chOff x="6240254" y="4713519"/>
                            <a:chExt cx="866968" cy="936442"/>
                          </a:xfrm>
                        </p:grpSpPr>
                        <p:sp>
                          <p:nvSpPr>
                            <p:cNvPr id="264" name="Τόξο 263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65" name="Τόξο 264"/>
                            <p:cNvSpPr/>
                            <p:nvPr/>
                          </p:nvSpPr>
                          <p:spPr bwMode="auto">
                            <a:xfrm>
                              <a:off x="6871386" y="4735562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66" name="Τόξο 265"/>
                            <p:cNvSpPr/>
                            <p:nvPr/>
                          </p:nvSpPr>
                          <p:spPr bwMode="auto">
                            <a:xfrm>
                              <a:off x="6555723" y="4724404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67" name="Τόξο 266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68" name="Τόξο 267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63" name="Τόξο 262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259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22293" y="5247715"/>
                        <a:ext cx="504000" cy="648222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  <p:sp>
                  <p:nvSpPr>
                    <p:cNvPr id="257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83824" y="6093352"/>
                      <a:ext cx="504000" cy="5040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25000">
                          <a:srgbClr val="EEC2C1"/>
                        </a:gs>
                        <a:gs pos="0">
                          <a:schemeClr val="accent2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75000">
                          <a:srgbClr val="996600"/>
                        </a:gs>
                        <a:gs pos="100000">
                          <a:schemeClr val="accent2">
                            <a:tint val="23500"/>
                            <a:satMod val="160000"/>
                            <a:lumMod val="0"/>
                            <a:lumOff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9525">
                      <a:solidFill>
                        <a:srgbClr val="9966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</p:grpSp>
            </p:grpSp>
            <p:grpSp>
              <p:nvGrpSpPr>
                <p:cNvPr id="269" name="Ομάδα 268"/>
                <p:cNvGrpSpPr/>
                <p:nvPr/>
              </p:nvGrpSpPr>
              <p:grpSpPr>
                <a:xfrm rot="5400000">
                  <a:off x="-857967" y="4913608"/>
                  <a:ext cx="2736304" cy="552485"/>
                  <a:chOff x="251520" y="6044867"/>
                  <a:chExt cx="2736304" cy="552485"/>
                </a:xfrm>
              </p:grpSpPr>
              <p:cxnSp>
                <p:nvCxnSpPr>
                  <p:cNvPr id="270" name="Ευθεία γραμμή σύνδεσης 269"/>
                  <p:cNvCxnSpPr/>
                  <p:nvPr/>
                </p:nvCxnSpPr>
                <p:spPr>
                  <a:xfrm flipH="1">
                    <a:off x="2188232" y="634705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1" name="Ευθεία γραμμή σύνδεσης 270"/>
                  <p:cNvCxnSpPr/>
                  <p:nvPr/>
                </p:nvCxnSpPr>
                <p:spPr>
                  <a:xfrm flipH="1">
                    <a:off x="735316" y="630024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72" name="Ομάδα 271"/>
                  <p:cNvGrpSpPr/>
                  <p:nvPr/>
                </p:nvGrpSpPr>
                <p:grpSpPr>
                  <a:xfrm>
                    <a:off x="251520" y="6044867"/>
                    <a:ext cx="2736304" cy="552485"/>
                    <a:chOff x="251520" y="6044867"/>
                    <a:chExt cx="2736304" cy="552485"/>
                  </a:xfrm>
                </p:grpSpPr>
                <p:grpSp>
                  <p:nvGrpSpPr>
                    <p:cNvPr id="273" name="Ομάδα 272"/>
                    <p:cNvGrpSpPr/>
                    <p:nvPr/>
                  </p:nvGrpSpPr>
                  <p:grpSpPr>
                    <a:xfrm>
                      <a:off x="251520" y="6044867"/>
                      <a:ext cx="1961296" cy="504000"/>
                      <a:chOff x="-122293" y="5247715"/>
                      <a:chExt cx="1961296" cy="648222"/>
                    </a:xfrm>
                  </p:grpSpPr>
                  <p:grpSp>
                    <p:nvGrpSpPr>
                      <p:cNvPr id="275" name="Ομάδα 274"/>
                      <p:cNvGrpSpPr/>
                      <p:nvPr/>
                    </p:nvGrpSpPr>
                    <p:grpSpPr>
                      <a:xfrm>
                        <a:off x="683226" y="5401486"/>
                        <a:ext cx="1155777" cy="481094"/>
                        <a:chOff x="6369045" y="5018033"/>
                        <a:chExt cx="1445239" cy="501024"/>
                      </a:xfrm>
                    </p:grpSpPr>
                    <p:sp>
                      <p:nvSpPr>
                        <p:cNvPr id="277" name="Τόξο 276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278" name="Ομάδα 277"/>
                        <p:cNvGrpSpPr/>
                        <p:nvPr/>
                      </p:nvGrpSpPr>
                      <p:grpSpPr>
                        <a:xfrm>
                          <a:off x="6369045" y="5018033"/>
                          <a:ext cx="1445239" cy="501024"/>
                          <a:chOff x="6369045" y="5018033"/>
                          <a:chExt cx="1445239" cy="501024"/>
                        </a:xfrm>
                      </p:grpSpPr>
                      <p:grpSp>
                        <p:nvGrpSpPr>
                          <p:cNvPr id="279" name="Ομάδα 278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058723" cy="501024"/>
                            <a:chOff x="6240254" y="4713519"/>
                            <a:chExt cx="866968" cy="936442"/>
                          </a:xfrm>
                        </p:grpSpPr>
                        <p:sp>
                          <p:nvSpPr>
                            <p:cNvPr id="281" name="Τόξο 280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82" name="Τόξο 281"/>
                            <p:cNvSpPr/>
                            <p:nvPr/>
                          </p:nvSpPr>
                          <p:spPr bwMode="auto">
                            <a:xfrm>
                              <a:off x="6871386" y="4735562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83" name="Τόξο 282"/>
                            <p:cNvSpPr/>
                            <p:nvPr/>
                          </p:nvSpPr>
                          <p:spPr bwMode="auto">
                            <a:xfrm>
                              <a:off x="6555723" y="4724404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84" name="Τόξο 283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85" name="Τόξο 284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80" name="Τόξο 279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276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22293" y="5247715"/>
                        <a:ext cx="504000" cy="648222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  <p:sp>
                  <p:nvSpPr>
                    <p:cNvPr id="274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83824" y="6093352"/>
                      <a:ext cx="504000" cy="5040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25000">
                          <a:srgbClr val="EEC2C1"/>
                        </a:gs>
                        <a:gs pos="0">
                          <a:schemeClr val="accent2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75000">
                          <a:srgbClr val="996600"/>
                        </a:gs>
                        <a:gs pos="100000">
                          <a:schemeClr val="accent2">
                            <a:tint val="23500"/>
                            <a:satMod val="160000"/>
                            <a:lumMod val="0"/>
                            <a:lumOff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9525">
                      <a:solidFill>
                        <a:srgbClr val="9966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</p:grpSp>
            </p:grpSp>
            <p:grpSp>
              <p:nvGrpSpPr>
                <p:cNvPr id="286" name="Ομάδα 285"/>
                <p:cNvGrpSpPr/>
                <p:nvPr/>
              </p:nvGrpSpPr>
              <p:grpSpPr>
                <a:xfrm rot="5400000">
                  <a:off x="1393665" y="4952958"/>
                  <a:ext cx="2736304" cy="552485"/>
                  <a:chOff x="251520" y="6044867"/>
                  <a:chExt cx="2736304" cy="552485"/>
                </a:xfrm>
              </p:grpSpPr>
              <p:cxnSp>
                <p:nvCxnSpPr>
                  <p:cNvPr id="287" name="Ευθεία γραμμή σύνδεσης 286"/>
                  <p:cNvCxnSpPr/>
                  <p:nvPr/>
                </p:nvCxnSpPr>
                <p:spPr>
                  <a:xfrm flipH="1">
                    <a:off x="2188232" y="634705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8" name="Ευθεία γραμμή σύνδεσης 287"/>
                  <p:cNvCxnSpPr/>
                  <p:nvPr/>
                </p:nvCxnSpPr>
                <p:spPr>
                  <a:xfrm flipH="1">
                    <a:off x="735316" y="630024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89" name="Ομάδα 288"/>
                  <p:cNvGrpSpPr/>
                  <p:nvPr/>
                </p:nvGrpSpPr>
                <p:grpSpPr>
                  <a:xfrm>
                    <a:off x="251520" y="6044867"/>
                    <a:ext cx="2736304" cy="552485"/>
                    <a:chOff x="251520" y="6044867"/>
                    <a:chExt cx="2736304" cy="552485"/>
                  </a:xfrm>
                </p:grpSpPr>
                <p:grpSp>
                  <p:nvGrpSpPr>
                    <p:cNvPr id="290" name="Ομάδα 289"/>
                    <p:cNvGrpSpPr/>
                    <p:nvPr/>
                  </p:nvGrpSpPr>
                  <p:grpSpPr>
                    <a:xfrm>
                      <a:off x="251520" y="6044867"/>
                      <a:ext cx="1961286" cy="504000"/>
                      <a:chOff x="-122293" y="5247715"/>
                      <a:chExt cx="1961286" cy="648222"/>
                    </a:xfrm>
                  </p:grpSpPr>
                  <p:grpSp>
                    <p:nvGrpSpPr>
                      <p:cNvPr id="292" name="Ομάδα 291"/>
                      <p:cNvGrpSpPr/>
                      <p:nvPr/>
                    </p:nvGrpSpPr>
                    <p:grpSpPr>
                      <a:xfrm>
                        <a:off x="683234" y="5401501"/>
                        <a:ext cx="1155759" cy="481074"/>
                        <a:chOff x="6369065" y="5018051"/>
                        <a:chExt cx="1445219" cy="501003"/>
                      </a:xfrm>
                    </p:grpSpPr>
                    <p:sp>
                      <p:nvSpPr>
                        <p:cNvPr id="294" name="Τόξο 293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295" name="Ομάδα 294"/>
                        <p:cNvGrpSpPr/>
                        <p:nvPr/>
                      </p:nvGrpSpPr>
                      <p:grpSpPr>
                        <a:xfrm>
                          <a:off x="6369065" y="5018051"/>
                          <a:ext cx="1445219" cy="500999"/>
                          <a:chOff x="6369065" y="5018051"/>
                          <a:chExt cx="1445219" cy="500999"/>
                        </a:xfrm>
                      </p:grpSpPr>
                      <p:grpSp>
                        <p:nvGrpSpPr>
                          <p:cNvPr id="296" name="Ομάδα 295"/>
                          <p:cNvGrpSpPr/>
                          <p:nvPr/>
                        </p:nvGrpSpPr>
                        <p:grpSpPr>
                          <a:xfrm>
                            <a:off x="6369065" y="5018051"/>
                            <a:ext cx="475819" cy="489235"/>
                            <a:chOff x="6240254" y="4713519"/>
                            <a:chExt cx="389638" cy="914400"/>
                          </a:xfrm>
                        </p:grpSpPr>
                        <p:sp>
                          <p:nvSpPr>
                            <p:cNvPr id="298" name="Τόξο 297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301" name="Τόξο 300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97" name="Τόξο 296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293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22293" y="5247715"/>
                        <a:ext cx="504000" cy="648222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  <p:sp>
                  <p:nvSpPr>
                    <p:cNvPr id="291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83824" y="6093352"/>
                      <a:ext cx="504000" cy="5040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25000">
                          <a:srgbClr val="EEC2C1"/>
                        </a:gs>
                        <a:gs pos="0">
                          <a:schemeClr val="accent2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75000">
                          <a:srgbClr val="996600"/>
                        </a:gs>
                        <a:gs pos="100000">
                          <a:schemeClr val="accent2">
                            <a:tint val="23500"/>
                            <a:satMod val="160000"/>
                            <a:lumMod val="0"/>
                            <a:lumOff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9525">
                      <a:solidFill>
                        <a:srgbClr val="9966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</p:grpSp>
            </p:grpSp>
            <p:grpSp>
              <p:nvGrpSpPr>
                <p:cNvPr id="303" name="Ομάδα 302"/>
                <p:cNvGrpSpPr/>
                <p:nvPr/>
              </p:nvGrpSpPr>
              <p:grpSpPr>
                <a:xfrm rot="5400000">
                  <a:off x="2484671" y="3872838"/>
                  <a:ext cx="2736304" cy="552485"/>
                  <a:chOff x="251520" y="6044867"/>
                  <a:chExt cx="2736304" cy="552485"/>
                </a:xfrm>
              </p:grpSpPr>
              <p:cxnSp>
                <p:nvCxnSpPr>
                  <p:cNvPr id="304" name="Ευθεία γραμμή σύνδεσης 303"/>
                  <p:cNvCxnSpPr/>
                  <p:nvPr/>
                </p:nvCxnSpPr>
                <p:spPr>
                  <a:xfrm flipH="1">
                    <a:off x="2188232" y="634705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5" name="Ευθεία γραμμή σύνδεσης 304"/>
                  <p:cNvCxnSpPr/>
                  <p:nvPr/>
                </p:nvCxnSpPr>
                <p:spPr>
                  <a:xfrm flipH="1">
                    <a:off x="735316" y="630024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06" name="Ομάδα 305"/>
                  <p:cNvGrpSpPr/>
                  <p:nvPr/>
                </p:nvGrpSpPr>
                <p:grpSpPr>
                  <a:xfrm>
                    <a:off x="251520" y="6044867"/>
                    <a:ext cx="2736304" cy="552485"/>
                    <a:chOff x="251520" y="6044867"/>
                    <a:chExt cx="2736304" cy="552485"/>
                  </a:xfrm>
                </p:grpSpPr>
                <p:grpSp>
                  <p:nvGrpSpPr>
                    <p:cNvPr id="307" name="Ομάδα 306"/>
                    <p:cNvGrpSpPr/>
                    <p:nvPr/>
                  </p:nvGrpSpPr>
                  <p:grpSpPr>
                    <a:xfrm>
                      <a:off x="251520" y="6044867"/>
                      <a:ext cx="1961297" cy="504000"/>
                      <a:chOff x="-122293" y="5247715"/>
                      <a:chExt cx="1961297" cy="648222"/>
                    </a:xfrm>
                  </p:grpSpPr>
                  <p:grpSp>
                    <p:nvGrpSpPr>
                      <p:cNvPr id="309" name="Ομάδα 308"/>
                      <p:cNvGrpSpPr/>
                      <p:nvPr/>
                    </p:nvGrpSpPr>
                    <p:grpSpPr>
                      <a:xfrm>
                        <a:off x="683222" y="5401492"/>
                        <a:ext cx="1155782" cy="481096"/>
                        <a:chOff x="6369039" y="5018039"/>
                        <a:chExt cx="1445245" cy="501026"/>
                      </a:xfrm>
                    </p:grpSpPr>
                    <p:sp>
                      <p:nvSpPr>
                        <p:cNvPr id="311" name="Τόξο 310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312" name="Ομάδα 311"/>
                        <p:cNvGrpSpPr/>
                        <p:nvPr/>
                      </p:nvGrpSpPr>
                      <p:grpSpPr>
                        <a:xfrm>
                          <a:off x="6369039" y="5018039"/>
                          <a:ext cx="1445245" cy="501026"/>
                          <a:chOff x="6369039" y="5018039"/>
                          <a:chExt cx="1445245" cy="501026"/>
                        </a:xfrm>
                      </p:grpSpPr>
                      <p:grpSp>
                        <p:nvGrpSpPr>
                          <p:cNvPr id="313" name="Ομάδα 312"/>
                          <p:cNvGrpSpPr/>
                          <p:nvPr/>
                        </p:nvGrpSpPr>
                        <p:grpSpPr>
                          <a:xfrm>
                            <a:off x="6369039" y="5018039"/>
                            <a:ext cx="1061956" cy="501026"/>
                            <a:chOff x="6240254" y="4713519"/>
                            <a:chExt cx="869616" cy="936443"/>
                          </a:xfrm>
                        </p:grpSpPr>
                        <p:sp>
                          <p:nvSpPr>
                            <p:cNvPr id="315" name="Τόξο 314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316" name="Τόξο 315"/>
                            <p:cNvSpPr/>
                            <p:nvPr/>
                          </p:nvSpPr>
                          <p:spPr bwMode="auto">
                            <a:xfrm>
                              <a:off x="6871386" y="4735560"/>
                              <a:ext cx="238484" cy="914402"/>
                            </a:xfrm>
                            <a:prstGeom prst="arc">
                              <a:avLst>
                                <a:gd name="adj1" fmla="val 14581327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317" name="Τόξο 316"/>
                            <p:cNvSpPr/>
                            <p:nvPr/>
                          </p:nvSpPr>
                          <p:spPr bwMode="auto">
                            <a:xfrm>
                              <a:off x="6555722" y="4724403"/>
                              <a:ext cx="238484" cy="914398"/>
                            </a:xfrm>
                            <a:prstGeom prst="arc">
                              <a:avLst>
                                <a:gd name="adj1" fmla="val 6977805"/>
                                <a:gd name="adj2" fmla="val 15692200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318" name="Τόξο 317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314" name="Τόξο 313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310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22293" y="5247715"/>
                        <a:ext cx="504000" cy="648222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  <p:sp>
                  <p:nvSpPr>
                    <p:cNvPr id="308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83824" y="6093352"/>
                      <a:ext cx="504000" cy="5040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25000">
                          <a:srgbClr val="EEC2C1"/>
                        </a:gs>
                        <a:gs pos="0">
                          <a:schemeClr val="accent2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75000">
                          <a:srgbClr val="996600"/>
                        </a:gs>
                        <a:gs pos="100000">
                          <a:schemeClr val="accent2">
                            <a:tint val="23500"/>
                            <a:satMod val="160000"/>
                            <a:lumMod val="0"/>
                            <a:lumOff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9525">
                      <a:solidFill>
                        <a:srgbClr val="9966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</p:grpSp>
            </p:grpSp>
            <p:grpSp>
              <p:nvGrpSpPr>
                <p:cNvPr id="320" name="Ομάδα 319"/>
                <p:cNvGrpSpPr/>
                <p:nvPr/>
              </p:nvGrpSpPr>
              <p:grpSpPr>
                <a:xfrm rot="18814897">
                  <a:off x="2290551" y="3293080"/>
                  <a:ext cx="2068928" cy="552485"/>
                  <a:chOff x="126464" y="6044868"/>
                  <a:chExt cx="3116570" cy="552485"/>
                </a:xfrm>
              </p:grpSpPr>
              <p:cxnSp>
                <p:nvCxnSpPr>
                  <p:cNvPr id="321" name="Ευθεία γραμμή σύνδεσης 320"/>
                  <p:cNvCxnSpPr/>
                  <p:nvPr/>
                </p:nvCxnSpPr>
                <p:spPr>
                  <a:xfrm flipH="1">
                    <a:off x="2188232" y="634705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2" name="Ευθεία γραμμή σύνδεσης 321"/>
                  <p:cNvCxnSpPr/>
                  <p:nvPr/>
                </p:nvCxnSpPr>
                <p:spPr>
                  <a:xfrm flipH="1">
                    <a:off x="735316" y="630024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23" name="Ομάδα 322"/>
                  <p:cNvGrpSpPr/>
                  <p:nvPr/>
                </p:nvGrpSpPr>
                <p:grpSpPr>
                  <a:xfrm>
                    <a:off x="126464" y="6044868"/>
                    <a:ext cx="3116570" cy="552485"/>
                    <a:chOff x="126464" y="6044868"/>
                    <a:chExt cx="3116570" cy="552485"/>
                  </a:xfrm>
                </p:grpSpPr>
                <p:grpSp>
                  <p:nvGrpSpPr>
                    <p:cNvPr id="324" name="Ομάδα 323"/>
                    <p:cNvGrpSpPr/>
                    <p:nvPr/>
                  </p:nvGrpSpPr>
                  <p:grpSpPr>
                    <a:xfrm>
                      <a:off x="126464" y="6044868"/>
                      <a:ext cx="2086352" cy="504000"/>
                      <a:chOff x="-247349" y="5247716"/>
                      <a:chExt cx="2086352" cy="648222"/>
                    </a:xfrm>
                  </p:grpSpPr>
                  <p:grpSp>
                    <p:nvGrpSpPr>
                      <p:cNvPr id="326" name="Ομάδα 325"/>
                      <p:cNvGrpSpPr/>
                      <p:nvPr/>
                    </p:nvGrpSpPr>
                    <p:grpSpPr>
                      <a:xfrm>
                        <a:off x="683226" y="5401486"/>
                        <a:ext cx="1155777" cy="481094"/>
                        <a:chOff x="6369045" y="5018033"/>
                        <a:chExt cx="1445239" cy="501024"/>
                      </a:xfrm>
                    </p:grpSpPr>
                    <p:sp>
                      <p:nvSpPr>
                        <p:cNvPr id="328" name="Τόξο 327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329" name="Ομάδα 328"/>
                        <p:cNvGrpSpPr/>
                        <p:nvPr/>
                      </p:nvGrpSpPr>
                      <p:grpSpPr>
                        <a:xfrm>
                          <a:off x="6369045" y="5018033"/>
                          <a:ext cx="1445239" cy="501024"/>
                          <a:chOff x="6369045" y="5018033"/>
                          <a:chExt cx="1445239" cy="501024"/>
                        </a:xfrm>
                      </p:grpSpPr>
                      <p:grpSp>
                        <p:nvGrpSpPr>
                          <p:cNvPr id="330" name="Ομάδα 329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058723" cy="501024"/>
                            <a:chOff x="6240254" y="4713519"/>
                            <a:chExt cx="866968" cy="936442"/>
                          </a:xfrm>
                        </p:grpSpPr>
                        <p:sp>
                          <p:nvSpPr>
                            <p:cNvPr id="332" name="Τόξο 331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333" name="Τόξο 332"/>
                            <p:cNvSpPr/>
                            <p:nvPr/>
                          </p:nvSpPr>
                          <p:spPr bwMode="auto">
                            <a:xfrm>
                              <a:off x="6871386" y="4735562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334" name="Τόξο 333"/>
                            <p:cNvSpPr/>
                            <p:nvPr/>
                          </p:nvSpPr>
                          <p:spPr bwMode="auto">
                            <a:xfrm>
                              <a:off x="6555723" y="4724404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335" name="Τόξο 334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336" name="Τόξο 335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331" name="Τόξο 330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327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247349" y="5247716"/>
                        <a:ext cx="759210" cy="648222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  <p:sp>
                  <p:nvSpPr>
                    <p:cNvPr id="325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83824" y="6093353"/>
                      <a:ext cx="759210" cy="5040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25000">
                          <a:srgbClr val="EEC2C1"/>
                        </a:gs>
                        <a:gs pos="0">
                          <a:schemeClr val="accent2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75000">
                          <a:srgbClr val="996600"/>
                        </a:gs>
                        <a:gs pos="100000">
                          <a:schemeClr val="accent2">
                            <a:tint val="23500"/>
                            <a:satMod val="160000"/>
                            <a:lumMod val="0"/>
                            <a:lumOff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9525">
                      <a:solidFill>
                        <a:srgbClr val="9966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</p:grpSp>
            </p:grpSp>
            <p:grpSp>
              <p:nvGrpSpPr>
                <p:cNvPr id="337" name="Ομάδα 336"/>
                <p:cNvGrpSpPr/>
                <p:nvPr/>
              </p:nvGrpSpPr>
              <p:grpSpPr>
                <a:xfrm rot="18814897">
                  <a:off x="2257893" y="5525328"/>
                  <a:ext cx="2068928" cy="552485"/>
                  <a:chOff x="126464" y="6044868"/>
                  <a:chExt cx="3116570" cy="552485"/>
                </a:xfrm>
              </p:grpSpPr>
              <p:cxnSp>
                <p:nvCxnSpPr>
                  <p:cNvPr id="338" name="Ευθεία γραμμή σύνδεσης 337"/>
                  <p:cNvCxnSpPr/>
                  <p:nvPr/>
                </p:nvCxnSpPr>
                <p:spPr>
                  <a:xfrm flipH="1">
                    <a:off x="2188232" y="634705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9" name="Ευθεία γραμμή σύνδεσης 338"/>
                  <p:cNvCxnSpPr/>
                  <p:nvPr/>
                </p:nvCxnSpPr>
                <p:spPr>
                  <a:xfrm flipH="1">
                    <a:off x="735316" y="630024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40" name="Ομάδα 339"/>
                  <p:cNvGrpSpPr/>
                  <p:nvPr/>
                </p:nvGrpSpPr>
                <p:grpSpPr>
                  <a:xfrm>
                    <a:off x="126464" y="6044868"/>
                    <a:ext cx="3116570" cy="552485"/>
                    <a:chOff x="126464" y="6044868"/>
                    <a:chExt cx="3116570" cy="552485"/>
                  </a:xfrm>
                </p:grpSpPr>
                <p:grpSp>
                  <p:nvGrpSpPr>
                    <p:cNvPr id="341" name="Ομάδα 340"/>
                    <p:cNvGrpSpPr/>
                    <p:nvPr/>
                  </p:nvGrpSpPr>
                  <p:grpSpPr>
                    <a:xfrm>
                      <a:off x="126464" y="6044868"/>
                      <a:ext cx="2086352" cy="504000"/>
                      <a:chOff x="-247349" y="5247716"/>
                      <a:chExt cx="2086352" cy="648222"/>
                    </a:xfrm>
                  </p:grpSpPr>
                  <p:grpSp>
                    <p:nvGrpSpPr>
                      <p:cNvPr id="343" name="Ομάδα 342"/>
                      <p:cNvGrpSpPr/>
                      <p:nvPr/>
                    </p:nvGrpSpPr>
                    <p:grpSpPr>
                      <a:xfrm>
                        <a:off x="683226" y="5401486"/>
                        <a:ext cx="1155777" cy="481094"/>
                        <a:chOff x="6369045" y="5018033"/>
                        <a:chExt cx="1445239" cy="501024"/>
                      </a:xfrm>
                    </p:grpSpPr>
                    <p:sp>
                      <p:nvSpPr>
                        <p:cNvPr id="345" name="Τόξο 344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346" name="Ομάδα 345"/>
                        <p:cNvGrpSpPr/>
                        <p:nvPr/>
                      </p:nvGrpSpPr>
                      <p:grpSpPr>
                        <a:xfrm>
                          <a:off x="6369045" y="5018033"/>
                          <a:ext cx="1445239" cy="501024"/>
                          <a:chOff x="6369045" y="5018033"/>
                          <a:chExt cx="1445239" cy="501024"/>
                        </a:xfrm>
                      </p:grpSpPr>
                      <p:grpSp>
                        <p:nvGrpSpPr>
                          <p:cNvPr id="347" name="Ομάδα 346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058723" cy="501024"/>
                            <a:chOff x="6240254" y="4713519"/>
                            <a:chExt cx="866968" cy="936442"/>
                          </a:xfrm>
                        </p:grpSpPr>
                        <p:sp>
                          <p:nvSpPr>
                            <p:cNvPr id="349" name="Τόξο 348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350" name="Τόξο 349"/>
                            <p:cNvSpPr/>
                            <p:nvPr/>
                          </p:nvSpPr>
                          <p:spPr bwMode="auto">
                            <a:xfrm>
                              <a:off x="6871386" y="4735562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351" name="Τόξο 350"/>
                            <p:cNvSpPr/>
                            <p:nvPr/>
                          </p:nvSpPr>
                          <p:spPr bwMode="auto">
                            <a:xfrm>
                              <a:off x="6555723" y="4724404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352" name="Τόξο 351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353" name="Τόξο 352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348" name="Τόξο 347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344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247349" y="5247716"/>
                        <a:ext cx="759210" cy="648222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  <p:sp>
                  <p:nvSpPr>
                    <p:cNvPr id="342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83824" y="6093353"/>
                      <a:ext cx="759210" cy="5040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25000">
                          <a:srgbClr val="EEC2C1"/>
                        </a:gs>
                        <a:gs pos="0">
                          <a:schemeClr val="accent2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75000">
                          <a:srgbClr val="996600"/>
                        </a:gs>
                        <a:gs pos="100000">
                          <a:schemeClr val="accent2">
                            <a:tint val="23500"/>
                            <a:satMod val="160000"/>
                            <a:lumMod val="0"/>
                            <a:lumOff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9525">
                      <a:solidFill>
                        <a:srgbClr val="9966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</p:grpSp>
            </p:grpSp>
            <p:grpSp>
              <p:nvGrpSpPr>
                <p:cNvPr id="354" name="Ομάδα 353"/>
                <p:cNvGrpSpPr/>
                <p:nvPr/>
              </p:nvGrpSpPr>
              <p:grpSpPr>
                <a:xfrm>
                  <a:off x="1427897" y="2712240"/>
                  <a:ext cx="2736304" cy="552485"/>
                  <a:chOff x="251520" y="6044867"/>
                  <a:chExt cx="2736304" cy="552485"/>
                </a:xfrm>
              </p:grpSpPr>
              <p:cxnSp>
                <p:nvCxnSpPr>
                  <p:cNvPr id="355" name="Ευθεία γραμμή σύνδεσης 354"/>
                  <p:cNvCxnSpPr/>
                  <p:nvPr/>
                </p:nvCxnSpPr>
                <p:spPr>
                  <a:xfrm flipH="1">
                    <a:off x="2188232" y="634705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6" name="Ευθεία γραμμή σύνδεσης 355"/>
                  <p:cNvCxnSpPr/>
                  <p:nvPr/>
                </p:nvCxnSpPr>
                <p:spPr>
                  <a:xfrm flipH="1">
                    <a:off x="735316" y="630024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57" name="Ομάδα 356"/>
                  <p:cNvGrpSpPr/>
                  <p:nvPr/>
                </p:nvGrpSpPr>
                <p:grpSpPr>
                  <a:xfrm>
                    <a:off x="251520" y="6044867"/>
                    <a:ext cx="2736304" cy="552485"/>
                    <a:chOff x="251520" y="6044867"/>
                    <a:chExt cx="2736304" cy="552485"/>
                  </a:xfrm>
                </p:grpSpPr>
                <p:grpSp>
                  <p:nvGrpSpPr>
                    <p:cNvPr id="358" name="Ομάδα 357"/>
                    <p:cNvGrpSpPr/>
                    <p:nvPr/>
                  </p:nvGrpSpPr>
                  <p:grpSpPr>
                    <a:xfrm>
                      <a:off x="251520" y="6044867"/>
                      <a:ext cx="1961296" cy="504000"/>
                      <a:chOff x="-122293" y="5247715"/>
                      <a:chExt cx="1961296" cy="648222"/>
                    </a:xfrm>
                  </p:grpSpPr>
                  <p:grpSp>
                    <p:nvGrpSpPr>
                      <p:cNvPr id="360" name="Ομάδα 359"/>
                      <p:cNvGrpSpPr/>
                      <p:nvPr/>
                    </p:nvGrpSpPr>
                    <p:grpSpPr>
                      <a:xfrm>
                        <a:off x="683226" y="5401486"/>
                        <a:ext cx="1155777" cy="481094"/>
                        <a:chOff x="6369045" y="5018033"/>
                        <a:chExt cx="1445239" cy="501024"/>
                      </a:xfrm>
                    </p:grpSpPr>
                    <p:sp>
                      <p:nvSpPr>
                        <p:cNvPr id="362" name="Τόξο 361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363" name="Ομάδα 362"/>
                        <p:cNvGrpSpPr/>
                        <p:nvPr/>
                      </p:nvGrpSpPr>
                      <p:grpSpPr>
                        <a:xfrm>
                          <a:off x="6369045" y="5018033"/>
                          <a:ext cx="1445239" cy="501024"/>
                          <a:chOff x="6369045" y="5018033"/>
                          <a:chExt cx="1445239" cy="501024"/>
                        </a:xfrm>
                      </p:grpSpPr>
                      <p:grpSp>
                        <p:nvGrpSpPr>
                          <p:cNvPr id="364" name="Ομάδα 363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058723" cy="501024"/>
                            <a:chOff x="6240254" y="4713519"/>
                            <a:chExt cx="866968" cy="936442"/>
                          </a:xfrm>
                        </p:grpSpPr>
                        <p:sp>
                          <p:nvSpPr>
                            <p:cNvPr id="366" name="Τόξο 365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367" name="Τόξο 366"/>
                            <p:cNvSpPr/>
                            <p:nvPr/>
                          </p:nvSpPr>
                          <p:spPr bwMode="auto">
                            <a:xfrm>
                              <a:off x="6871386" y="4735562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368" name="Τόξο 367"/>
                            <p:cNvSpPr/>
                            <p:nvPr/>
                          </p:nvSpPr>
                          <p:spPr bwMode="auto">
                            <a:xfrm>
                              <a:off x="6555723" y="4724404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369" name="Τόξο 368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370" name="Τόξο 369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365" name="Τόξο 364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361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22293" y="5247715"/>
                        <a:ext cx="504000" cy="648222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  <p:sp>
                  <p:nvSpPr>
                    <p:cNvPr id="359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83824" y="6093352"/>
                      <a:ext cx="504000" cy="5040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25000">
                          <a:srgbClr val="EEC2C1"/>
                        </a:gs>
                        <a:gs pos="0">
                          <a:schemeClr val="accent2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75000">
                          <a:srgbClr val="996600"/>
                        </a:gs>
                        <a:gs pos="100000">
                          <a:schemeClr val="accent2">
                            <a:tint val="23500"/>
                            <a:satMod val="160000"/>
                            <a:lumMod val="0"/>
                            <a:lumOff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9525">
                      <a:solidFill>
                        <a:srgbClr val="9966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</p:grpSp>
            </p:grpSp>
            <p:grpSp>
              <p:nvGrpSpPr>
                <p:cNvPr id="371" name="Ομάδα 370"/>
                <p:cNvGrpSpPr/>
                <p:nvPr/>
              </p:nvGrpSpPr>
              <p:grpSpPr>
                <a:xfrm rot="18814897">
                  <a:off x="53846" y="3227349"/>
                  <a:ext cx="2068928" cy="552485"/>
                  <a:chOff x="126464" y="6044868"/>
                  <a:chExt cx="3116570" cy="552485"/>
                </a:xfrm>
              </p:grpSpPr>
              <p:cxnSp>
                <p:nvCxnSpPr>
                  <p:cNvPr id="372" name="Ευθεία γραμμή σύνδεσης 371"/>
                  <p:cNvCxnSpPr/>
                  <p:nvPr/>
                </p:nvCxnSpPr>
                <p:spPr>
                  <a:xfrm flipH="1">
                    <a:off x="2188232" y="634705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3" name="Ευθεία γραμμή σύνδεσης 372"/>
                  <p:cNvCxnSpPr/>
                  <p:nvPr/>
                </p:nvCxnSpPr>
                <p:spPr>
                  <a:xfrm flipH="1">
                    <a:off x="735316" y="630024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74" name="Ομάδα 373"/>
                  <p:cNvGrpSpPr/>
                  <p:nvPr/>
                </p:nvGrpSpPr>
                <p:grpSpPr>
                  <a:xfrm>
                    <a:off x="126464" y="6044868"/>
                    <a:ext cx="3116570" cy="552485"/>
                    <a:chOff x="126464" y="6044868"/>
                    <a:chExt cx="3116570" cy="552485"/>
                  </a:xfrm>
                </p:grpSpPr>
                <p:grpSp>
                  <p:nvGrpSpPr>
                    <p:cNvPr id="375" name="Ομάδα 374"/>
                    <p:cNvGrpSpPr/>
                    <p:nvPr/>
                  </p:nvGrpSpPr>
                  <p:grpSpPr>
                    <a:xfrm>
                      <a:off x="126464" y="6044868"/>
                      <a:ext cx="2086352" cy="504000"/>
                      <a:chOff x="-247349" y="5247716"/>
                      <a:chExt cx="2086352" cy="648222"/>
                    </a:xfrm>
                  </p:grpSpPr>
                  <p:grpSp>
                    <p:nvGrpSpPr>
                      <p:cNvPr id="377" name="Ομάδα 376"/>
                      <p:cNvGrpSpPr/>
                      <p:nvPr/>
                    </p:nvGrpSpPr>
                    <p:grpSpPr>
                      <a:xfrm>
                        <a:off x="683226" y="5401486"/>
                        <a:ext cx="1155777" cy="481094"/>
                        <a:chOff x="6369045" y="5018033"/>
                        <a:chExt cx="1445239" cy="501024"/>
                      </a:xfrm>
                    </p:grpSpPr>
                    <p:sp>
                      <p:nvSpPr>
                        <p:cNvPr id="379" name="Τόξο 378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380" name="Ομάδα 379"/>
                        <p:cNvGrpSpPr/>
                        <p:nvPr/>
                      </p:nvGrpSpPr>
                      <p:grpSpPr>
                        <a:xfrm>
                          <a:off x="6369045" y="5018033"/>
                          <a:ext cx="1445239" cy="501024"/>
                          <a:chOff x="6369045" y="5018033"/>
                          <a:chExt cx="1445239" cy="501024"/>
                        </a:xfrm>
                      </p:grpSpPr>
                      <p:grpSp>
                        <p:nvGrpSpPr>
                          <p:cNvPr id="381" name="Ομάδα 380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058723" cy="501024"/>
                            <a:chOff x="6240254" y="4713519"/>
                            <a:chExt cx="866968" cy="936442"/>
                          </a:xfrm>
                        </p:grpSpPr>
                        <p:sp>
                          <p:nvSpPr>
                            <p:cNvPr id="383" name="Τόξο 382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384" name="Τόξο 383"/>
                            <p:cNvSpPr/>
                            <p:nvPr/>
                          </p:nvSpPr>
                          <p:spPr bwMode="auto">
                            <a:xfrm>
                              <a:off x="6871386" y="4735562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385" name="Τόξο 384"/>
                            <p:cNvSpPr/>
                            <p:nvPr/>
                          </p:nvSpPr>
                          <p:spPr bwMode="auto">
                            <a:xfrm>
                              <a:off x="6555723" y="4724404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386" name="Τόξο 385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387" name="Τόξο 386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382" name="Τόξο 381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378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247349" y="5247716"/>
                        <a:ext cx="759210" cy="648222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  <p:sp>
                  <p:nvSpPr>
                    <p:cNvPr id="376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83824" y="6093353"/>
                      <a:ext cx="759210" cy="5040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25000">
                          <a:srgbClr val="EEC2C1"/>
                        </a:gs>
                        <a:gs pos="0">
                          <a:schemeClr val="accent2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75000">
                          <a:srgbClr val="996600"/>
                        </a:gs>
                        <a:gs pos="100000">
                          <a:schemeClr val="accent2">
                            <a:tint val="23500"/>
                            <a:satMod val="160000"/>
                            <a:lumMod val="0"/>
                            <a:lumOff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9525">
                      <a:solidFill>
                        <a:srgbClr val="9966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</p:grpSp>
            </p:grpSp>
            <p:grpSp>
              <p:nvGrpSpPr>
                <p:cNvPr id="388" name="Ομάδα 387"/>
                <p:cNvGrpSpPr/>
                <p:nvPr/>
              </p:nvGrpSpPr>
              <p:grpSpPr>
                <a:xfrm rot="18814897">
                  <a:off x="23121" y="5481017"/>
                  <a:ext cx="2068928" cy="552485"/>
                  <a:chOff x="126464" y="6044868"/>
                  <a:chExt cx="3116570" cy="552485"/>
                </a:xfrm>
              </p:grpSpPr>
              <p:cxnSp>
                <p:nvCxnSpPr>
                  <p:cNvPr id="389" name="Ευθεία γραμμή σύνδεσης 388"/>
                  <p:cNvCxnSpPr/>
                  <p:nvPr/>
                </p:nvCxnSpPr>
                <p:spPr>
                  <a:xfrm flipH="1">
                    <a:off x="2188232" y="634705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0" name="Ευθεία γραμμή σύνδεσης 389"/>
                  <p:cNvCxnSpPr/>
                  <p:nvPr/>
                </p:nvCxnSpPr>
                <p:spPr>
                  <a:xfrm flipH="1">
                    <a:off x="735316" y="630024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91" name="Ομάδα 390"/>
                  <p:cNvGrpSpPr/>
                  <p:nvPr/>
                </p:nvGrpSpPr>
                <p:grpSpPr>
                  <a:xfrm>
                    <a:off x="126464" y="6044868"/>
                    <a:ext cx="3116570" cy="552485"/>
                    <a:chOff x="126464" y="6044868"/>
                    <a:chExt cx="3116570" cy="552485"/>
                  </a:xfrm>
                </p:grpSpPr>
                <p:grpSp>
                  <p:nvGrpSpPr>
                    <p:cNvPr id="392" name="Ομάδα 391"/>
                    <p:cNvGrpSpPr/>
                    <p:nvPr/>
                  </p:nvGrpSpPr>
                  <p:grpSpPr>
                    <a:xfrm>
                      <a:off x="126464" y="6044868"/>
                      <a:ext cx="2086352" cy="504000"/>
                      <a:chOff x="-247349" y="5247716"/>
                      <a:chExt cx="2086352" cy="648222"/>
                    </a:xfrm>
                  </p:grpSpPr>
                  <p:grpSp>
                    <p:nvGrpSpPr>
                      <p:cNvPr id="394" name="Ομάδα 393"/>
                      <p:cNvGrpSpPr/>
                      <p:nvPr/>
                    </p:nvGrpSpPr>
                    <p:grpSpPr>
                      <a:xfrm>
                        <a:off x="683226" y="5401486"/>
                        <a:ext cx="1155777" cy="481094"/>
                        <a:chOff x="6369045" y="5018033"/>
                        <a:chExt cx="1445239" cy="501024"/>
                      </a:xfrm>
                    </p:grpSpPr>
                    <p:sp>
                      <p:nvSpPr>
                        <p:cNvPr id="396" name="Τόξο 395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397" name="Ομάδα 396"/>
                        <p:cNvGrpSpPr/>
                        <p:nvPr/>
                      </p:nvGrpSpPr>
                      <p:grpSpPr>
                        <a:xfrm>
                          <a:off x="6369045" y="5018033"/>
                          <a:ext cx="1445239" cy="501024"/>
                          <a:chOff x="6369045" y="5018033"/>
                          <a:chExt cx="1445239" cy="501024"/>
                        </a:xfrm>
                      </p:grpSpPr>
                      <p:grpSp>
                        <p:nvGrpSpPr>
                          <p:cNvPr id="398" name="Ομάδα 397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058723" cy="501024"/>
                            <a:chOff x="6240254" y="4713519"/>
                            <a:chExt cx="866968" cy="936442"/>
                          </a:xfrm>
                        </p:grpSpPr>
                        <p:sp>
                          <p:nvSpPr>
                            <p:cNvPr id="400" name="Τόξο 399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01" name="Τόξο 400"/>
                            <p:cNvSpPr/>
                            <p:nvPr/>
                          </p:nvSpPr>
                          <p:spPr bwMode="auto">
                            <a:xfrm>
                              <a:off x="6871386" y="4735562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02" name="Τόξο 401"/>
                            <p:cNvSpPr/>
                            <p:nvPr/>
                          </p:nvSpPr>
                          <p:spPr bwMode="auto">
                            <a:xfrm>
                              <a:off x="6555723" y="4724404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03" name="Τόξο 402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04" name="Τόξο 403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399" name="Τόξο 398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395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247349" y="5247716"/>
                        <a:ext cx="759210" cy="648222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  <p:sp>
                  <p:nvSpPr>
                    <p:cNvPr id="393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83824" y="6093353"/>
                      <a:ext cx="759210" cy="5040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25000">
                          <a:srgbClr val="EEC2C1"/>
                        </a:gs>
                        <a:gs pos="0">
                          <a:schemeClr val="accent2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75000">
                          <a:srgbClr val="996600"/>
                        </a:gs>
                        <a:gs pos="100000">
                          <a:schemeClr val="accent2">
                            <a:tint val="23500"/>
                            <a:satMod val="160000"/>
                            <a:lumMod val="0"/>
                            <a:lumOff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9525">
                      <a:solidFill>
                        <a:srgbClr val="9966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</p:grpSp>
            </p:grpSp>
            <p:grpSp>
              <p:nvGrpSpPr>
                <p:cNvPr id="422" name="Ομάδα 421"/>
                <p:cNvGrpSpPr/>
                <p:nvPr/>
              </p:nvGrpSpPr>
              <p:grpSpPr>
                <a:xfrm>
                  <a:off x="1369423" y="4954590"/>
                  <a:ext cx="2736304" cy="552485"/>
                  <a:chOff x="251520" y="6044867"/>
                  <a:chExt cx="2736304" cy="552485"/>
                </a:xfrm>
              </p:grpSpPr>
              <p:cxnSp>
                <p:nvCxnSpPr>
                  <p:cNvPr id="423" name="Ευθεία γραμμή σύνδεσης 422"/>
                  <p:cNvCxnSpPr/>
                  <p:nvPr/>
                </p:nvCxnSpPr>
                <p:spPr>
                  <a:xfrm flipH="1">
                    <a:off x="2188232" y="634705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4" name="Ευθεία γραμμή σύνδεσης 423"/>
                  <p:cNvCxnSpPr/>
                  <p:nvPr/>
                </p:nvCxnSpPr>
                <p:spPr>
                  <a:xfrm flipH="1">
                    <a:off x="735316" y="630024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25" name="Ομάδα 424"/>
                  <p:cNvGrpSpPr/>
                  <p:nvPr/>
                </p:nvGrpSpPr>
                <p:grpSpPr>
                  <a:xfrm>
                    <a:off x="251520" y="6044867"/>
                    <a:ext cx="2736304" cy="552485"/>
                    <a:chOff x="251520" y="6044867"/>
                    <a:chExt cx="2736304" cy="552485"/>
                  </a:xfrm>
                </p:grpSpPr>
                <p:grpSp>
                  <p:nvGrpSpPr>
                    <p:cNvPr id="426" name="Ομάδα 425"/>
                    <p:cNvGrpSpPr/>
                    <p:nvPr/>
                  </p:nvGrpSpPr>
                  <p:grpSpPr>
                    <a:xfrm>
                      <a:off x="251520" y="6044867"/>
                      <a:ext cx="1961292" cy="504000"/>
                      <a:chOff x="-122293" y="5247715"/>
                      <a:chExt cx="1961292" cy="648222"/>
                    </a:xfrm>
                  </p:grpSpPr>
                  <p:grpSp>
                    <p:nvGrpSpPr>
                      <p:cNvPr id="428" name="Ομάδα 427"/>
                      <p:cNvGrpSpPr/>
                      <p:nvPr/>
                    </p:nvGrpSpPr>
                    <p:grpSpPr>
                      <a:xfrm>
                        <a:off x="683218" y="5401486"/>
                        <a:ext cx="1155781" cy="481094"/>
                        <a:chOff x="6369039" y="5018033"/>
                        <a:chExt cx="1445245" cy="501024"/>
                      </a:xfrm>
                    </p:grpSpPr>
                    <p:sp>
                      <p:nvSpPr>
                        <p:cNvPr id="430" name="Τόξο 429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431" name="Ομάδα 430"/>
                        <p:cNvGrpSpPr/>
                        <p:nvPr/>
                      </p:nvGrpSpPr>
                      <p:grpSpPr>
                        <a:xfrm>
                          <a:off x="6369039" y="5018033"/>
                          <a:ext cx="1445245" cy="501024"/>
                          <a:chOff x="6369039" y="5018033"/>
                          <a:chExt cx="1445245" cy="501024"/>
                        </a:xfrm>
                      </p:grpSpPr>
                      <p:grpSp>
                        <p:nvGrpSpPr>
                          <p:cNvPr id="432" name="Ομάδα 431"/>
                          <p:cNvGrpSpPr/>
                          <p:nvPr/>
                        </p:nvGrpSpPr>
                        <p:grpSpPr>
                          <a:xfrm>
                            <a:off x="6369039" y="5018033"/>
                            <a:ext cx="1066953" cy="501024"/>
                            <a:chOff x="6240254" y="4713519"/>
                            <a:chExt cx="873708" cy="936442"/>
                          </a:xfrm>
                        </p:grpSpPr>
                        <p:sp>
                          <p:nvSpPr>
                            <p:cNvPr id="434" name="Τόξο 433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35" name="Τόξο 434"/>
                            <p:cNvSpPr/>
                            <p:nvPr/>
                          </p:nvSpPr>
                          <p:spPr bwMode="auto">
                            <a:xfrm>
                              <a:off x="6875475" y="4735563"/>
                              <a:ext cx="238487" cy="914398"/>
                            </a:xfrm>
                            <a:prstGeom prst="arc">
                              <a:avLst>
                                <a:gd name="adj1" fmla="val 1480668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36" name="Τόξο 435"/>
                            <p:cNvSpPr/>
                            <p:nvPr/>
                          </p:nvSpPr>
                          <p:spPr bwMode="auto">
                            <a:xfrm>
                              <a:off x="6555721" y="4724404"/>
                              <a:ext cx="238486" cy="914398"/>
                            </a:xfrm>
                            <a:prstGeom prst="arc">
                              <a:avLst>
                                <a:gd name="adj1" fmla="val 6977805"/>
                                <a:gd name="adj2" fmla="val 17360894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37" name="Τόξο 436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33" name="Τόξο 432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429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22293" y="5247715"/>
                        <a:ext cx="504000" cy="648222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  <p:sp>
                  <p:nvSpPr>
                    <p:cNvPr id="427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83824" y="6093352"/>
                      <a:ext cx="504000" cy="5040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25000">
                          <a:srgbClr val="EEC2C1"/>
                        </a:gs>
                        <a:gs pos="0">
                          <a:schemeClr val="accent2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75000">
                          <a:srgbClr val="996600"/>
                        </a:gs>
                        <a:gs pos="100000">
                          <a:schemeClr val="accent2">
                            <a:tint val="23500"/>
                            <a:satMod val="160000"/>
                            <a:lumMod val="0"/>
                            <a:lumOff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9525">
                      <a:solidFill>
                        <a:srgbClr val="9966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</p:grpSp>
            </p:grpSp>
            <p:grpSp>
              <p:nvGrpSpPr>
                <p:cNvPr id="439" name="Ομάδα 438"/>
                <p:cNvGrpSpPr/>
                <p:nvPr/>
              </p:nvGrpSpPr>
              <p:grpSpPr>
                <a:xfrm rot="5400000">
                  <a:off x="275042" y="3796389"/>
                  <a:ext cx="2736304" cy="552485"/>
                  <a:chOff x="251520" y="6044867"/>
                  <a:chExt cx="2736304" cy="552485"/>
                </a:xfrm>
              </p:grpSpPr>
              <p:cxnSp>
                <p:nvCxnSpPr>
                  <p:cNvPr id="440" name="Ευθεία γραμμή σύνδεσης 439"/>
                  <p:cNvCxnSpPr/>
                  <p:nvPr/>
                </p:nvCxnSpPr>
                <p:spPr>
                  <a:xfrm flipH="1">
                    <a:off x="2188232" y="634705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1" name="Ευθεία γραμμή σύνδεσης 440"/>
                  <p:cNvCxnSpPr/>
                  <p:nvPr/>
                </p:nvCxnSpPr>
                <p:spPr>
                  <a:xfrm flipH="1">
                    <a:off x="735316" y="630024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42" name="Ομάδα 441"/>
                  <p:cNvGrpSpPr/>
                  <p:nvPr/>
                </p:nvGrpSpPr>
                <p:grpSpPr>
                  <a:xfrm>
                    <a:off x="251520" y="6044867"/>
                    <a:ext cx="2736304" cy="552485"/>
                    <a:chOff x="251520" y="6044867"/>
                    <a:chExt cx="2736304" cy="552485"/>
                  </a:xfrm>
                </p:grpSpPr>
                <p:grpSp>
                  <p:nvGrpSpPr>
                    <p:cNvPr id="443" name="Ομάδα 442"/>
                    <p:cNvGrpSpPr/>
                    <p:nvPr/>
                  </p:nvGrpSpPr>
                  <p:grpSpPr>
                    <a:xfrm>
                      <a:off x="251520" y="6044867"/>
                      <a:ext cx="1961290" cy="504000"/>
                      <a:chOff x="-122293" y="5247715"/>
                      <a:chExt cx="1961290" cy="648222"/>
                    </a:xfrm>
                  </p:grpSpPr>
                  <p:grpSp>
                    <p:nvGrpSpPr>
                      <p:cNvPr id="445" name="Ομάδα 444"/>
                      <p:cNvGrpSpPr/>
                      <p:nvPr/>
                    </p:nvGrpSpPr>
                    <p:grpSpPr>
                      <a:xfrm>
                        <a:off x="683226" y="5401480"/>
                        <a:ext cx="1155771" cy="481099"/>
                        <a:chOff x="6369051" y="5018025"/>
                        <a:chExt cx="1445233" cy="501029"/>
                      </a:xfrm>
                    </p:grpSpPr>
                    <p:sp>
                      <p:nvSpPr>
                        <p:cNvPr id="447" name="Τόξο 446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448" name="Ομάδα 447"/>
                        <p:cNvGrpSpPr/>
                        <p:nvPr/>
                      </p:nvGrpSpPr>
                      <p:grpSpPr>
                        <a:xfrm>
                          <a:off x="6369051" y="5018025"/>
                          <a:ext cx="1445233" cy="501025"/>
                          <a:chOff x="6369051" y="5018025"/>
                          <a:chExt cx="1445233" cy="501025"/>
                        </a:xfrm>
                      </p:grpSpPr>
                      <p:grpSp>
                        <p:nvGrpSpPr>
                          <p:cNvPr id="449" name="Ομάδα 448"/>
                          <p:cNvGrpSpPr/>
                          <p:nvPr/>
                        </p:nvGrpSpPr>
                        <p:grpSpPr>
                          <a:xfrm>
                            <a:off x="6369051" y="5018025"/>
                            <a:ext cx="1071146" cy="501023"/>
                            <a:chOff x="6240254" y="4713519"/>
                            <a:chExt cx="877140" cy="936444"/>
                          </a:xfrm>
                        </p:grpSpPr>
                        <p:sp>
                          <p:nvSpPr>
                            <p:cNvPr id="451" name="Τόξο 450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52" name="Τόξο 451"/>
                            <p:cNvSpPr/>
                            <p:nvPr/>
                          </p:nvSpPr>
                          <p:spPr bwMode="auto">
                            <a:xfrm>
                              <a:off x="6878910" y="4735566"/>
                              <a:ext cx="238484" cy="914397"/>
                            </a:xfrm>
                            <a:prstGeom prst="arc">
                              <a:avLst>
                                <a:gd name="adj1" fmla="val 13289361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53" name="Τόξο 452"/>
                            <p:cNvSpPr/>
                            <p:nvPr/>
                          </p:nvSpPr>
                          <p:spPr bwMode="auto">
                            <a:xfrm>
                              <a:off x="6565749" y="4724403"/>
                              <a:ext cx="238484" cy="914400"/>
                            </a:xfrm>
                            <a:prstGeom prst="arc">
                              <a:avLst>
                                <a:gd name="adj1" fmla="val 6977805"/>
                                <a:gd name="adj2" fmla="val 15612462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54" name="Τόξο 453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50" name="Τόξο 449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446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22293" y="5247715"/>
                        <a:ext cx="504000" cy="648222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  <p:sp>
                  <p:nvSpPr>
                    <p:cNvPr id="444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83824" y="6093352"/>
                      <a:ext cx="504000" cy="5040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25000">
                          <a:srgbClr val="EEC2C1"/>
                        </a:gs>
                        <a:gs pos="0">
                          <a:schemeClr val="accent2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75000">
                          <a:srgbClr val="996600"/>
                        </a:gs>
                        <a:gs pos="100000">
                          <a:schemeClr val="accent2">
                            <a:tint val="23500"/>
                            <a:satMod val="160000"/>
                            <a:lumMod val="0"/>
                            <a:lumOff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9525">
                      <a:solidFill>
                        <a:srgbClr val="9966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</p:grpSp>
            </p:grpSp>
          </p:grpSp>
        </p:grpSp>
        <p:sp>
          <p:nvSpPr>
            <p:cNvPr id="996" name="Τόξο 995"/>
            <p:cNvSpPr/>
            <p:nvPr/>
          </p:nvSpPr>
          <p:spPr bwMode="auto">
            <a:xfrm rot="5400000">
              <a:off x="1997110" y="2874889"/>
              <a:ext cx="170882" cy="270993"/>
            </a:xfrm>
            <a:prstGeom prst="arc">
              <a:avLst>
                <a:gd name="adj1" fmla="val 6977805"/>
                <a:gd name="adj2" fmla="val 3727128"/>
              </a:avLst>
            </a:prstGeom>
            <a:noFill/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97" name="Τόξο 996"/>
            <p:cNvSpPr/>
            <p:nvPr/>
          </p:nvSpPr>
          <p:spPr bwMode="auto">
            <a:xfrm rot="5400000">
              <a:off x="2007456" y="2759337"/>
              <a:ext cx="170882" cy="270993"/>
            </a:xfrm>
            <a:prstGeom prst="arc">
              <a:avLst>
                <a:gd name="adj1" fmla="val 6977805"/>
                <a:gd name="adj2" fmla="val 3727128"/>
              </a:avLst>
            </a:prstGeom>
            <a:noFill/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98" name="Τόξο 997"/>
            <p:cNvSpPr/>
            <p:nvPr/>
          </p:nvSpPr>
          <p:spPr bwMode="auto">
            <a:xfrm rot="5400000">
              <a:off x="2007996" y="2641287"/>
              <a:ext cx="170882" cy="270993"/>
            </a:xfrm>
            <a:prstGeom prst="arc">
              <a:avLst>
                <a:gd name="adj1" fmla="val 6977805"/>
                <a:gd name="adj2" fmla="val 3727128"/>
              </a:avLst>
            </a:prstGeom>
            <a:noFill/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2053" name="Ομάδα 2052"/>
          <p:cNvGrpSpPr/>
          <p:nvPr/>
        </p:nvGrpSpPr>
        <p:grpSpPr>
          <a:xfrm>
            <a:off x="3564741" y="4030686"/>
            <a:ext cx="5534238" cy="2782690"/>
            <a:chOff x="233941" y="828167"/>
            <a:chExt cx="6176348" cy="3341270"/>
          </a:xfrm>
        </p:grpSpPr>
        <p:grpSp>
          <p:nvGrpSpPr>
            <p:cNvPr id="2054" name="Ομάδα 2053"/>
            <p:cNvGrpSpPr/>
            <p:nvPr/>
          </p:nvGrpSpPr>
          <p:grpSpPr>
            <a:xfrm>
              <a:off x="233941" y="828167"/>
              <a:ext cx="6176348" cy="3341270"/>
              <a:chOff x="233941" y="828167"/>
              <a:chExt cx="6176348" cy="3341270"/>
            </a:xfrm>
          </p:grpSpPr>
          <p:grpSp>
            <p:nvGrpSpPr>
              <p:cNvPr id="2058" name="Ομάδα 2057"/>
              <p:cNvGrpSpPr/>
              <p:nvPr/>
            </p:nvGrpSpPr>
            <p:grpSpPr>
              <a:xfrm>
                <a:off x="3878422" y="968735"/>
                <a:ext cx="2531867" cy="3200702"/>
                <a:chOff x="5436096" y="1656811"/>
                <a:chExt cx="2531867" cy="3200702"/>
              </a:xfrm>
            </p:grpSpPr>
            <p:grpSp>
              <p:nvGrpSpPr>
                <p:cNvPr id="2386" name="Ομάδα 2385"/>
                <p:cNvGrpSpPr/>
                <p:nvPr/>
              </p:nvGrpSpPr>
              <p:grpSpPr>
                <a:xfrm>
                  <a:off x="5436096" y="1656811"/>
                  <a:ext cx="2531867" cy="3200702"/>
                  <a:chOff x="735316" y="2534859"/>
                  <a:chExt cx="3412513" cy="4313941"/>
                </a:xfrm>
              </p:grpSpPr>
              <p:grpSp>
                <p:nvGrpSpPr>
                  <p:cNvPr id="2388" name="Ομάδα 2387"/>
                  <p:cNvGrpSpPr/>
                  <p:nvPr/>
                </p:nvGrpSpPr>
                <p:grpSpPr>
                  <a:xfrm>
                    <a:off x="735316" y="6093352"/>
                    <a:ext cx="2252508" cy="504000"/>
                    <a:chOff x="735316" y="6093352"/>
                    <a:chExt cx="2252508" cy="504000"/>
                  </a:xfrm>
                </p:grpSpPr>
                <p:cxnSp>
                  <p:nvCxnSpPr>
                    <p:cNvPr id="2500" name="Ευθεία γραμμή σύνδεσης 2499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01" name="Ευθεία γραμμή σύνδεσης 2500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502" name="Ομάδα 2501"/>
                    <p:cNvGrpSpPr/>
                    <p:nvPr/>
                  </p:nvGrpSpPr>
                  <p:grpSpPr>
                    <a:xfrm>
                      <a:off x="1057039" y="6093352"/>
                      <a:ext cx="1930785" cy="504000"/>
                      <a:chOff x="1057039" y="6093352"/>
                      <a:chExt cx="1930785" cy="504000"/>
                    </a:xfrm>
                  </p:grpSpPr>
                  <p:grpSp>
                    <p:nvGrpSpPr>
                      <p:cNvPr id="2503" name="Ομάδα 2502"/>
                      <p:cNvGrpSpPr/>
                      <p:nvPr/>
                    </p:nvGrpSpPr>
                    <p:grpSpPr>
                      <a:xfrm>
                        <a:off x="1057039" y="6164425"/>
                        <a:ext cx="1155778" cy="374056"/>
                        <a:chOff x="6369045" y="5018033"/>
                        <a:chExt cx="1445239" cy="501024"/>
                      </a:xfrm>
                    </p:grpSpPr>
                    <p:sp>
                      <p:nvSpPr>
                        <p:cNvPr id="2505" name="Τόξο 2504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2506" name="Ομάδα 2505"/>
                        <p:cNvGrpSpPr/>
                        <p:nvPr/>
                      </p:nvGrpSpPr>
                      <p:grpSpPr>
                        <a:xfrm>
                          <a:off x="6369045" y="5018033"/>
                          <a:ext cx="1445239" cy="501024"/>
                          <a:chOff x="6369045" y="5018033"/>
                          <a:chExt cx="1445239" cy="501024"/>
                        </a:xfrm>
                      </p:grpSpPr>
                      <p:grpSp>
                        <p:nvGrpSpPr>
                          <p:cNvPr id="2507" name="Ομάδα 2506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058723" cy="501024"/>
                            <a:chOff x="6240254" y="4713519"/>
                            <a:chExt cx="866968" cy="936442"/>
                          </a:xfrm>
                        </p:grpSpPr>
                        <p:sp>
                          <p:nvSpPr>
                            <p:cNvPr id="2509" name="Τόξο 2508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510" name="Τόξο 2509"/>
                            <p:cNvSpPr/>
                            <p:nvPr/>
                          </p:nvSpPr>
                          <p:spPr bwMode="auto">
                            <a:xfrm>
                              <a:off x="6871386" y="4735562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511" name="Τόξο 2510"/>
                            <p:cNvSpPr/>
                            <p:nvPr/>
                          </p:nvSpPr>
                          <p:spPr bwMode="auto">
                            <a:xfrm>
                              <a:off x="6555723" y="4724404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512" name="Τόξο 2511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513" name="Τόξο 2512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508" name="Τόξο 2507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2504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2"/>
                        <a:ext cx="50400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2389" name="Ομάδα 2388"/>
                  <p:cNvGrpSpPr/>
                  <p:nvPr/>
                </p:nvGrpSpPr>
                <p:grpSpPr>
                  <a:xfrm>
                    <a:off x="767974" y="3870183"/>
                    <a:ext cx="2252508" cy="504000"/>
                    <a:chOff x="735316" y="6093352"/>
                    <a:chExt cx="2252508" cy="504000"/>
                  </a:xfrm>
                </p:grpSpPr>
                <p:cxnSp>
                  <p:nvCxnSpPr>
                    <p:cNvPr id="2486" name="Ευθεία γραμμή σύνδεσης 2485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87" name="Ευθεία γραμμή σύνδεσης 2486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488" name="Ομάδα 2487"/>
                    <p:cNvGrpSpPr/>
                    <p:nvPr/>
                  </p:nvGrpSpPr>
                  <p:grpSpPr>
                    <a:xfrm>
                      <a:off x="1057047" y="6093352"/>
                      <a:ext cx="1930777" cy="504000"/>
                      <a:chOff x="1057047" y="6093352"/>
                      <a:chExt cx="1930777" cy="504000"/>
                    </a:xfrm>
                  </p:grpSpPr>
                  <p:grpSp>
                    <p:nvGrpSpPr>
                      <p:cNvPr id="2489" name="Ομάδα 2488"/>
                      <p:cNvGrpSpPr/>
                      <p:nvPr/>
                    </p:nvGrpSpPr>
                    <p:grpSpPr>
                      <a:xfrm>
                        <a:off x="1057047" y="6164425"/>
                        <a:ext cx="1155780" cy="374056"/>
                        <a:chOff x="6369044" y="5018033"/>
                        <a:chExt cx="1445240" cy="501024"/>
                      </a:xfrm>
                    </p:grpSpPr>
                    <p:sp>
                      <p:nvSpPr>
                        <p:cNvPr id="2491" name="Τόξο 2490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2492" name="Ομάδα 2491"/>
                        <p:cNvGrpSpPr/>
                        <p:nvPr/>
                      </p:nvGrpSpPr>
                      <p:grpSpPr>
                        <a:xfrm>
                          <a:off x="6369044" y="5018033"/>
                          <a:ext cx="1445240" cy="501024"/>
                          <a:chOff x="6369044" y="5018033"/>
                          <a:chExt cx="1445240" cy="501024"/>
                        </a:xfrm>
                      </p:grpSpPr>
                      <p:grpSp>
                        <p:nvGrpSpPr>
                          <p:cNvPr id="2493" name="Ομάδα 2492"/>
                          <p:cNvGrpSpPr/>
                          <p:nvPr/>
                        </p:nvGrpSpPr>
                        <p:grpSpPr>
                          <a:xfrm>
                            <a:off x="6369044" y="5018033"/>
                            <a:ext cx="1058712" cy="501024"/>
                            <a:chOff x="6240254" y="4713519"/>
                            <a:chExt cx="866959" cy="936442"/>
                          </a:xfrm>
                        </p:grpSpPr>
                        <p:sp>
                          <p:nvSpPr>
                            <p:cNvPr id="2495" name="Τόξο 2494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496" name="Τόξο 2495"/>
                            <p:cNvSpPr/>
                            <p:nvPr/>
                          </p:nvSpPr>
                          <p:spPr bwMode="auto">
                            <a:xfrm>
                              <a:off x="6871377" y="4735563"/>
                              <a:ext cx="235836" cy="914398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497" name="Τόξο 2496"/>
                            <p:cNvSpPr/>
                            <p:nvPr/>
                          </p:nvSpPr>
                          <p:spPr bwMode="auto">
                            <a:xfrm>
                              <a:off x="6555714" y="4724404"/>
                              <a:ext cx="235836" cy="914398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498" name="Τόξο 2497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499" name="Τόξο 2498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494" name="Τόξο 2493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2490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2"/>
                        <a:ext cx="50400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2390" name="Ομάδα 2389"/>
                  <p:cNvGrpSpPr/>
                  <p:nvPr/>
                </p:nvGrpSpPr>
                <p:grpSpPr>
                  <a:xfrm rot="5400000">
                    <a:off x="1393665" y="4952958"/>
                    <a:ext cx="2736304" cy="552485"/>
                    <a:chOff x="251520" y="6044867"/>
                    <a:chExt cx="2736304" cy="552485"/>
                  </a:xfrm>
                </p:grpSpPr>
                <p:cxnSp>
                  <p:nvCxnSpPr>
                    <p:cNvPr id="2470" name="Ευθεία γραμμή σύνδεσης 2469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71" name="Ευθεία γραμμή σύνδεσης 2470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472" name="Ομάδα 2471"/>
                    <p:cNvGrpSpPr/>
                    <p:nvPr/>
                  </p:nvGrpSpPr>
                  <p:grpSpPr>
                    <a:xfrm>
                      <a:off x="251520" y="6044867"/>
                      <a:ext cx="2736304" cy="552485"/>
                      <a:chOff x="251520" y="6044867"/>
                      <a:chExt cx="2736304" cy="552485"/>
                    </a:xfrm>
                  </p:grpSpPr>
                  <p:grpSp>
                    <p:nvGrpSpPr>
                      <p:cNvPr id="2473" name="Ομάδα 2472"/>
                      <p:cNvGrpSpPr/>
                      <p:nvPr/>
                    </p:nvGrpSpPr>
                    <p:grpSpPr>
                      <a:xfrm>
                        <a:off x="251520" y="6044867"/>
                        <a:ext cx="1961296" cy="504000"/>
                        <a:chOff x="-122293" y="5247715"/>
                        <a:chExt cx="1961296" cy="648222"/>
                      </a:xfrm>
                    </p:grpSpPr>
                    <p:grpSp>
                      <p:nvGrpSpPr>
                        <p:cNvPr id="2475" name="Ομάδα 2474"/>
                        <p:cNvGrpSpPr/>
                        <p:nvPr/>
                      </p:nvGrpSpPr>
                      <p:grpSpPr>
                        <a:xfrm>
                          <a:off x="683226" y="5401486"/>
                          <a:ext cx="1155777" cy="481094"/>
                          <a:chOff x="6369045" y="5018033"/>
                          <a:chExt cx="1445239" cy="501024"/>
                        </a:xfrm>
                      </p:grpSpPr>
                      <p:sp>
                        <p:nvSpPr>
                          <p:cNvPr id="2477" name="Τόξο 2476"/>
                          <p:cNvSpPr/>
                          <p:nvPr/>
                        </p:nvSpPr>
                        <p:spPr bwMode="auto">
                          <a:xfrm>
                            <a:off x="7332967" y="5029824"/>
                            <a:ext cx="288000" cy="489230"/>
                          </a:xfrm>
                          <a:prstGeom prst="arc">
                            <a:avLst>
                              <a:gd name="adj1" fmla="val 6977805"/>
                              <a:gd name="adj2" fmla="val 3727128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grpSp>
                        <p:nvGrpSpPr>
                          <p:cNvPr id="2478" name="Ομάδα 2477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445239" cy="501024"/>
                            <a:chOff x="6369045" y="5018033"/>
                            <a:chExt cx="1445239" cy="501024"/>
                          </a:xfrm>
                        </p:grpSpPr>
                        <p:grpSp>
                          <p:nvGrpSpPr>
                            <p:cNvPr id="2479" name="Ομάδα 2478"/>
                            <p:cNvGrpSpPr/>
                            <p:nvPr/>
                          </p:nvGrpSpPr>
                          <p:grpSpPr>
                            <a:xfrm>
                              <a:off x="6369045" y="5018033"/>
                              <a:ext cx="1058723" cy="501024"/>
                              <a:chOff x="6240254" y="4713519"/>
                              <a:chExt cx="866968" cy="936442"/>
                            </a:xfrm>
                          </p:grpSpPr>
                          <p:sp>
                            <p:nvSpPr>
                              <p:cNvPr id="2481" name="Τόξο 2480"/>
                              <p:cNvSpPr/>
                              <p:nvPr/>
                            </p:nvSpPr>
                            <p:spPr bwMode="auto">
                              <a:xfrm>
                                <a:off x="6394056" y="4713519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482" name="Τόξο 2481"/>
                              <p:cNvSpPr/>
                              <p:nvPr/>
                            </p:nvSpPr>
                            <p:spPr bwMode="auto">
                              <a:xfrm>
                                <a:off x="6871386" y="4735562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727128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483" name="Τόξο 2482"/>
                              <p:cNvSpPr/>
                              <p:nvPr/>
                            </p:nvSpPr>
                            <p:spPr bwMode="auto">
                              <a:xfrm>
                                <a:off x="6555723" y="4724404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484" name="Τόξο 2483"/>
                              <p:cNvSpPr/>
                              <p:nvPr/>
                            </p:nvSpPr>
                            <p:spPr bwMode="auto">
                              <a:xfrm>
                                <a:off x="6240254" y="4713519"/>
                                <a:ext cx="235921" cy="914400"/>
                              </a:xfrm>
                              <a:prstGeom prst="arc">
                                <a:avLst>
                                  <a:gd name="adj1" fmla="val 11276859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485" name="Τόξο 2484"/>
                              <p:cNvSpPr/>
                              <p:nvPr/>
                            </p:nvSpPr>
                            <p:spPr bwMode="auto">
                              <a:xfrm>
                                <a:off x="6712048" y="4735517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2480" name="Τόξο 2479"/>
                            <p:cNvSpPr/>
                            <p:nvPr/>
                          </p:nvSpPr>
                          <p:spPr bwMode="auto">
                            <a:xfrm>
                              <a:off x="7526182" y="5029820"/>
                              <a:ext cx="288102" cy="489230"/>
                            </a:xfrm>
                            <a:prstGeom prst="arc">
                              <a:avLst>
                                <a:gd name="adj1" fmla="val 6977805"/>
                                <a:gd name="adj2" fmla="val 21403412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sp>
                      <p:nvSpPr>
                        <p:cNvPr id="2476" name="Oval 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-122293" y="5247715"/>
                          <a:ext cx="504000" cy="648222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25000">
                              <a:srgbClr val="EEC2C1"/>
                            </a:gs>
                            <a:gs pos="0">
                              <a:schemeClr val="accent2">
                                <a:tint val="44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  <a:gs pos="75000">
                              <a:srgbClr val="996600"/>
                            </a:gs>
                            <a:gs pos="100000">
                              <a:schemeClr val="accent2">
                                <a:tint val="23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n w="9525">
                          <a:solidFill>
                            <a:srgbClr val="9966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1pPr>
                          <a:lvl2pPr marL="742950" indent="-28575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2pPr>
                          <a:lvl3pPr marL="11430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3pPr>
                          <a:lvl4pPr marL="16002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4pPr>
                          <a:lvl5pPr marL="20574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9pPr>
                        </a:lstStyle>
                        <a:p>
                          <a:pPr eaLnBrk="1" hangingPunct="1"/>
                          <a:endParaRPr lang="el-GR" altLang="el-GR"/>
                        </a:p>
                      </p:txBody>
                    </p:sp>
                  </p:grpSp>
                  <p:sp>
                    <p:nvSpPr>
                      <p:cNvPr id="2474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2"/>
                        <a:ext cx="50400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2391" name="Ομάδα 2390"/>
                  <p:cNvGrpSpPr/>
                  <p:nvPr/>
                </p:nvGrpSpPr>
                <p:grpSpPr>
                  <a:xfrm rot="5400000">
                    <a:off x="2484671" y="3872838"/>
                    <a:ext cx="2736304" cy="552485"/>
                    <a:chOff x="251520" y="6044867"/>
                    <a:chExt cx="2736304" cy="552485"/>
                  </a:xfrm>
                </p:grpSpPr>
                <p:cxnSp>
                  <p:nvCxnSpPr>
                    <p:cNvPr id="2454" name="Ευθεία γραμμή σύνδεσης 2453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55" name="Ευθεία γραμμή σύνδεσης 2454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456" name="Ομάδα 2455"/>
                    <p:cNvGrpSpPr/>
                    <p:nvPr/>
                  </p:nvGrpSpPr>
                  <p:grpSpPr>
                    <a:xfrm>
                      <a:off x="251520" y="6044867"/>
                      <a:ext cx="2736304" cy="552485"/>
                      <a:chOff x="251520" y="6044867"/>
                      <a:chExt cx="2736304" cy="552485"/>
                    </a:xfrm>
                  </p:grpSpPr>
                  <p:grpSp>
                    <p:nvGrpSpPr>
                      <p:cNvPr id="2457" name="Ομάδα 2456"/>
                      <p:cNvGrpSpPr/>
                      <p:nvPr/>
                    </p:nvGrpSpPr>
                    <p:grpSpPr>
                      <a:xfrm>
                        <a:off x="251520" y="6044867"/>
                        <a:ext cx="1961296" cy="504000"/>
                        <a:chOff x="-122293" y="5247715"/>
                        <a:chExt cx="1961296" cy="648222"/>
                      </a:xfrm>
                    </p:grpSpPr>
                    <p:grpSp>
                      <p:nvGrpSpPr>
                        <p:cNvPr id="2459" name="Ομάδα 2458"/>
                        <p:cNvGrpSpPr/>
                        <p:nvPr/>
                      </p:nvGrpSpPr>
                      <p:grpSpPr>
                        <a:xfrm>
                          <a:off x="683226" y="5401486"/>
                          <a:ext cx="1155777" cy="481094"/>
                          <a:chOff x="6369045" y="5018033"/>
                          <a:chExt cx="1445239" cy="501024"/>
                        </a:xfrm>
                      </p:grpSpPr>
                      <p:sp>
                        <p:nvSpPr>
                          <p:cNvPr id="2461" name="Τόξο 2460"/>
                          <p:cNvSpPr/>
                          <p:nvPr/>
                        </p:nvSpPr>
                        <p:spPr bwMode="auto">
                          <a:xfrm>
                            <a:off x="7332967" y="5029824"/>
                            <a:ext cx="288000" cy="489230"/>
                          </a:xfrm>
                          <a:prstGeom prst="arc">
                            <a:avLst>
                              <a:gd name="adj1" fmla="val 6977805"/>
                              <a:gd name="adj2" fmla="val 3727128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grpSp>
                        <p:nvGrpSpPr>
                          <p:cNvPr id="2462" name="Ομάδα 2461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445239" cy="501024"/>
                            <a:chOff x="6369045" y="5018033"/>
                            <a:chExt cx="1445239" cy="501024"/>
                          </a:xfrm>
                        </p:grpSpPr>
                        <p:grpSp>
                          <p:nvGrpSpPr>
                            <p:cNvPr id="2463" name="Ομάδα 2462"/>
                            <p:cNvGrpSpPr/>
                            <p:nvPr/>
                          </p:nvGrpSpPr>
                          <p:grpSpPr>
                            <a:xfrm>
                              <a:off x="6369045" y="5018033"/>
                              <a:ext cx="1058723" cy="501024"/>
                              <a:chOff x="6240254" y="4713519"/>
                              <a:chExt cx="866968" cy="936442"/>
                            </a:xfrm>
                          </p:grpSpPr>
                          <p:sp>
                            <p:nvSpPr>
                              <p:cNvPr id="2465" name="Τόξο 2464"/>
                              <p:cNvSpPr/>
                              <p:nvPr/>
                            </p:nvSpPr>
                            <p:spPr bwMode="auto">
                              <a:xfrm>
                                <a:off x="6394056" y="4713519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466" name="Τόξο 2465"/>
                              <p:cNvSpPr/>
                              <p:nvPr/>
                            </p:nvSpPr>
                            <p:spPr bwMode="auto">
                              <a:xfrm>
                                <a:off x="6871386" y="4735562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727128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467" name="Τόξο 2466"/>
                              <p:cNvSpPr/>
                              <p:nvPr/>
                            </p:nvSpPr>
                            <p:spPr bwMode="auto">
                              <a:xfrm>
                                <a:off x="6555723" y="4724404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468" name="Τόξο 2467"/>
                              <p:cNvSpPr/>
                              <p:nvPr/>
                            </p:nvSpPr>
                            <p:spPr bwMode="auto">
                              <a:xfrm>
                                <a:off x="6240254" y="4713519"/>
                                <a:ext cx="235921" cy="914400"/>
                              </a:xfrm>
                              <a:prstGeom prst="arc">
                                <a:avLst>
                                  <a:gd name="adj1" fmla="val 11276859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469" name="Τόξο 2468"/>
                              <p:cNvSpPr/>
                              <p:nvPr/>
                            </p:nvSpPr>
                            <p:spPr bwMode="auto">
                              <a:xfrm>
                                <a:off x="6712048" y="4735517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2464" name="Τόξο 2463"/>
                            <p:cNvSpPr/>
                            <p:nvPr/>
                          </p:nvSpPr>
                          <p:spPr bwMode="auto">
                            <a:xfrm>
                              <a:off x="7526182" y="5029820"/>
                              <a:ext cx="288102" cy="489230"/>
                            </a:xfrm>
                            <a:prstGeom prst="arc">
                              <a:avLst>
                                <a:gd name="adj1" fmla="val 6977805"/>
                                <a:gd name="adj2" fmla="val 21403412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sp>
                      <p:nvSpPr>
                        <p:cNvPr id="2460" name="Oval 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-122293" y="5247715"/>
                          <a:ext cx="504000" cy="648222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25000">
                              <a:srgbClr val="EEC2C1"/>
                            </a:gs>
                            <a:gs pos="0">
                              <a:schemeClr val="accent2">
                                <a:tint val="44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  <a:gs pos="75000">
                              <a:srgbClr val="996600"/>
                            </a:gs>
                            <a:gs pos="100000">
                              <a:schemeClr val="accent2">
                                <a:tint val="23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n w="9525">
                          <a:solidFill>
                            <a:srgbClr val="9966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1pPr>
                          <a:lvl2pPr marL="742950" indent="-28575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2pPr>
                          <a:lvl3pPr marL="11430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3pPr>
                          <a:lvl4pPr marL="16002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4pPr>
                          <a:lvl5pPr marL="20574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9pPr>
                        </a:lstStyle>
                        <a:p>
                          <a:pPr eaLnBrk="1" hangingPunct="1"/>
                          <a:endParaRPr lang="el-GR" altLang="el-GR"/>
                        </a:p>
                      </p:txBody>
                    </p:sp>
                  </p:grpSp>
                  <p:sp>
                    <p:nvSpPr>
                      <p:cNvPr id="2458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2"/>
                        <a:ext cx="50400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2392" name="Ομάδα 2391"/>
                  <p:cNvGrpSpPr/>
                  <p:nvPr/>
                </p:nvGrpSpPr>
                <p:grpSpPr>
                  <a:xfrm rot="18814897">
                    <a:off x="2290551" y="3293080"/>
                    <a:ext cx="2068928" cy="552485"/>
                    <a:chOff x="126464" y="6044868"/>
                    <a:chExt cx="3116570" cy="552485"/>
                  </a:xfrm>
                </p:grpSpPr>
                <p:cxnSp>
                  <p:nvCxnSpPr>
                    <p:cNvPr id="2438" name="Ευθεία γραμμή σύνδεσης 2437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39" name="Ευθεία γραμμή σύνδεσης 2438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440" name="Ομάδα 2439"/>
                    <p:cNvGrpSpPr/>
                    <p:nvPr/>
                  </p:nvGrpSpPr>
                  <p:grpSpPr>
                    <a:xfrm>
                      <a:off x="126464" y="6044868"/>
                      <a:ext cx="3116570" cy="552485"/>
                      <a:chOff x="126464" y="6044868"/>
                      <a:chExt cx="3116570" cy="552485"/>
                    </a:xfrm>
                  </p:grpSpPr>
                  <p:grpSp>
                    <p:nvGrpSpPr>
                      <p:cNvPr id="2441" name="Ομάδα 2440"/>
                      <p:cNvGrpSpPr/>
                      <p:nvPr/>
                    </p:nvGrpSpPr>
                    <p:grpSpPr>
                      <a:xfrm>
                        <a:off x="126464" y="6044868"/>
                        <a:ext cx="2086352" cy="504000"/>
                        <a:chOff x="-247349" y="5247716"/>
                        <a:chExt cx="2086352" cy="648222"/>
                      </a:xfrm>
                    </p:grpSpPr>
                    <p:grpSp>
                      <p:nvGrpSpPr>
                        <p:cNvPr id="2443" name="Ομάδα 2442"/>
                        <p:cNvGrpSpPr/>
                        <p:nvPr/>
                      </p:nvGrpSpPr>
                      <p:grpSpPr>
                        <a:xfrm>
                          <a:off x="683226" y="5401486"/>
                          <a:ext cx="1155777" cy="481094"/>
                          <a:chOff x="6369045" y="5018033"/>
                          <a:chExt cx="1445239" cy="501024"/>
                        </a:xfrm>
                      </p:grpSpPr>
                      <p:sp>
                        <p:nvSpPr>
                          <p:cNvPr id="2445" name="Τόξο 2444"/>
                          <p:cNvSpPr/>
                          <p:nvPr/>
                        </p:nvSpPr>
                        <p:spPr bwMode="auto">
                          <a:xfrm>
                            <a:off x="7332967" y="5029824"/>
                            <a:ext cx="288000" cy="489230"/>
                          </a:xfrm>
                          <a:prstGeom prst="arc">
                            <a:avLst>
                              <a:gd name="adj1" fmla="val 6977805"/>
                              <a:gd name="adj2" fmla="val 3727128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grpSp>
                        <p:nvGrpSpPr>
                          <p:cNvPr id="2446" name="Ομάδα 2445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445239" cy="501024"/>
                            <a:chOff x="6369045" y="5018033"/>
                            <a:chExt cx="1445239" cy="501024"/>
                          </a:xfrm>
                        </p:grpSpPr>
                        <p:grpSp>
                          <p:nvGrpSpPr>
                            <p:cNvPr id="2447" name="Ομάδα 2446"/>
                            <p:cNvGrpSpPr/>
                            <p:nvPr/>
                          </p:nvGrpSpPr>
                          <p:grpSpPr>
                            <a:xfrm>
                              <a:off x="6369045" y="5018033"/>
                              <a:ext cx="1058723" cy="501024"/>
                              <a:chOff x="6240254" y="4713519"/>
                              <a:chExt cx="866968" cy="936442"/>
                            </a:xfrm>
                          </p:grpSpPr>
                          <p:sp>
                            <p:nvSpPr>
                              <p:cNvPr id="2449" name="Τόξο 2448"/>
                              <p:cNvSpPr/>
                              <p:nvPr/>
                            </p:nvSpPr>
                            <p:spPr bwMode="auto">
                              <a:xfrm>
                                <a:off x="6394056" y="4713519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450" name="Τόξο 2449"/>
                              <p:cNvSpPr/>
                              <p:nvPr/>
                            </p:nvSpPr>
                            <p:spPr bwMode="auto">
                              <a:xfrm>
                                <a:off x="6871386" y="4735562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727128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451" name="Τόξο 2450"/>
                              <p:cNvSpPr/>
                              <p:nvPr/>
                            </p:nvSpPr>
                            <p:spPr bwMode="auto">
                              <a:xfrm>
                                <a:off x="6555723" y="4724404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452" name="Τόξο 2451"/>
                              <p:cNvSpPr/>
                              <p:nvPr/>
                            </p:nvSpPr>
                            <p:spPr bwMode="auto">
                              <a:xfrm>
                                <a:off x="6240254" y="4713519"/>
                                <a:ext cx="235921" cy="914400"/>
                              </a:xfrm>
                              <a:prstGeom prst="arc">
                                <a:avLst>
                                  <a:gd name="adj1" fmla="val 11276859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453" name="Τόξο 2452"/>
                              <p:cNvSpPr/>
                              <p:nvPr/>
                            </p:nvSpPr>
                            <p:spPr bwMode="auto">
                              <a:xfrm>
                                <a:off x="6712048" y="4735517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2448" name="Τόξο 2447"/>
                            <p:cNvSpPr/>
                            <p:nvPr/>
                          </p:nvSpPr>
                          <p:spPr bwMode="auto">
                            <a:xfrm>
                              <a:off x="7526182" y="5029820"/>
                              <a:ext cx="288102" cy="489230"/>
                            </a:xfrm>
                            <a:prstGeom prst="arc">
                              <a:avLst>
                                <a:gd name="adj1" fmla="val 6977805"/>
                                <a:gd name="adj2" fmla="val 21403412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sp>
                      <p:nvSpPr>
                        <p:cNvPr id="2444" name="Oval 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-247349" y="5247716"/>
                          <a:ext cx="759210" cy="648222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25000">
                              <a:srgbClr val="EEC2C1"/>
                            </a:gs>
                            <a:gs pos="0">
                              <a:schemeClr val="accent2">
                                <a:tint val="44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  <a:gs pos="75000">
                              <a:srgbClr val="996600"/>
                            </a:gs>
                            <a:gs pos="100000">
                              <a:schemeClr val="accent2">
                                <a:tint val="23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n w="9525">
                          <a:solidFill>
                            <a:srgbClr val="9966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1pPr>
                          <a:lvl2pPr marL="742950" indent="-28575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2pPr>
                          <a:lvl3pPr marL="11430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3pPr>
                          <a:lvl4pPr marL="16002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4pPr>
                          <a:lvl5pPr marL="20574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9pPr>
                        </a:lstStyle>
                        <a:p>
                          <a:pPr eaLnBrk="1" hangingPunct="1"/>
                          <a:endParaRPr lang="el-GR" altLang="el-GR"/>
                        </a:p>
                      </p:txBody>
                    </p:sp>
                  </p:grpSp>
                  <p:sp>
                    <p:nvSpPr>
                      <p:cNvPr id="2442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3"/>
                        <a:ext cx="75921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2393" name="Ομάδα 2392"/>
                  <p:cNvGrpSpPr/>
                  <p:nvPr/>
                </p:nvGrpSpPr>
                <p:grpSpPr>
                  <a:xfrm rot="18814897">
                    <a:off x="2228781" y="5514086"/>
                    <a:ext cx="2093219" cy="576210"/>
                    <a:chOff x="89873" y="6021143"/>
                    <a:chExt cx="3153161" cy="576210"/>
                  </a:xfrm>
                </p:grpSpPr>
                <p:cxnSp>
                  <p:nvCxnSpPr>
                    <p:cNvPr id="2422" name="Ευθεία γραμμή σύνδεσης 2421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23" name="Ευθεία γραμμή σύνδεσης 2422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424" name="Ομάδα 2423"/>
                    <p:cNvGrpSpPr/>
                    <p:nvPr/>
                  </p:nvGrpSpPr>
                  <p:grpSpPr>
                    <a:xfrm>
                      <a:off x="89873" y="6021143"/>
                      <a:ext cx="3153161" cy="576210"/>
                      <a:chOff x="89873" y="6021143"/>
                      <a:chExt cx="3153161" cy="576210"/>
                    </a:xfrm>
                  </p:grpSpPr>
                  <p:grpSp>
                    <p:nvGrpSpPr>
                      <p:cNvPr id="2425" name="Ομάδα 2424"/>
                      <p:cNvGrpSpPr/>
                      <p:nvPr/>
                    </p:nvGrpSpPr>
                    <p:grpSpPr>
                      <a:xfrm>
                        <a:off x="89873" y="6021143"/>
                        <a:ext cx="2122943" cy="517338"/>
                        <a:chOff x="-283940" y="5217203"/>
                        <a:chExt cx="2122943" cy="665377"/>
                      </a:xfrm>
                    </p:grpSpPr>
                    <p:grpSp>
                      <p:nvGrpSpPr>
                        <p:cNvPr id="2427" name="Ομάδα 2426"/>
                        <p:cNvGrpSpPr/>
                        <p:nvPr/>
                      </p:nvGrpSpPr>
                      <p:grpSpPr>
                        <a:xfrm>
                          <a:off x="683226" y="5401486"/>
                          <a:ext cx="1155777" cy="481094"/>
                          <a:chOff x="6369045" y="5018033"/>
                          <a:chExt cx="1445239" cy="501024"/>
                        </a:xfrm>
                      </p:grpSpPr>
                      <p:sp>
                        <p:nvSpPr>
                          <p:cNvPr id="2429" name="Τόξο 2428"/>
                          <p:cNvSpPr/>
                          <p:nvPr/>
                        </p:nvSpPr>
                        <p:spPr bwMode="auto">
                          <a:xfrm>
                            <a:off x="7332967" y="5029824"/>
                            <a:ext cx="288000" cy="489230"/>
                          </a:xfrm>
                          <a:prstGeom prst="arc">
                            <a:avLst>
                              <a:gd name="adj1" fmla="val 6977805"/>
                              <a:gd name="adj2" fmla="val 3727128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grpSp>
                        <p:nvGrpSpPr>
                          <p:cNvPr id="2430" name="Ομάδα 2429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445239" cy="501024"/>
                            <a:chOff x="6369045" y="5018033"/>
                            <a:chExt cx="1445239" cy="501024"/>
                          </a:xfrm>
                        </p:grpSpPr>
                        <p:grpSp>
                          <p:nvGrpSpPr>
                            <p:cNvPr id="2431" name="Ομάδα 2430"/>
                            <p:cNvGrpSpPr/>
                            <p:nvPr/>
                          </p:nvGrpSpPr>
                          <p:grpSpPr>
                            <a:xfrm>
                              <a:off x="6369045" y="5018033"/>
                              <a:ext cx="1058723" cy="501024"/>
                              <a:chOff x="6240254" y="4713519"/>
                              <a:chExt cx="866968" cy="936442"/>
                            </a:xfrm>
                          </p:grpSpPr>
                          <p:sp>
                            <p:nvSpPr>
                              <p:cNvPr id="2433" name="Τόξο 2432"/>
                              <p:cNvSpPr/>
                              <p:nvPr/>
                            </p:nvSpPr>
                            <p:spPr bwMode="auto">
                              <a:xfrm>
                                <a:off x="6394056" y="4713519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434" name="Τόξο 2433"/>
                              <p:cNvSpPr/>
                              <p:nvPr/>
                            </p:nvSpPr>
                            <p:spPr bwMode="auto">
                              <a:xfrm>
                                <a:off x="6871386" y="4735562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727128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435" name="Τόξο 2434"/>
                              <p:cNvSpPr/>
                              <p:nvPr/>
                            </p:nvSpPr>
                            <p:spPr bwMode="auto">
                              <a:xfrm>
                                <a:off x="6555723" y="4724404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436" name="Τόξο 2435"/>
                              <p:cNvSpPr/>
                              <p:nvPr/>
                            </p:nvSpPr>
                            <p:spPr bwMode="auto">
                              <a:xfrm>
                                <a:off x="6240254" y="4713519"/>
                                <a:ext cx="235921" cy="914400"/>
                              </a:xfrm>
                              <a:prstGeom prst="arc">
                                <a:avLst>
                                  <a:gd name="adj1" fmla="val 11276859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437" name="Τόξο 2436"/>
                              <p:cNvSpPr/>
                              <p:nvPr/>
                            </p:nvSpPr>
                            <p:spPr bwMode="auto">
                              <a:xfrm>
                                <a:off x="6712048" y="4735517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2432" name="Τόξο 2431"/>
                            <p:cNvSpPr/>
                            <p:nvPr/>
                          </p:nvSpPr>
                          <p:spPr bwMode="auto">
                            <a:xfrm>
                              <a:off x="7526182" y="5029820"/>
                              <a:ext cx="288102" cy="489230"/>
                            </a:xfrm>
                            <a:prstGeom prst="arc">
                              <a:avLst>
                                <a:gd name="adj1" fmla="val 6977805"/>
                                <a:gd name="adj2" fmla="val 21403412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sp>
                      <p:nvSpPr>
                        <p:cNvPr id="2428" name="Oval 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-283940" y="5217203"/>
                          <a:ext cx="759210" cy="648221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25000">
                              <a:srgbClr val="EEC2C1"/>
                            </a:gs>
                            <a:gs pos="0">
                              <a:schemeClr val="accent2">
                                <a:tint val="44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  <a:gs pos="75000">
                              <a:srgbClr val="996600"/>
                            </a:gs>
                            <a:gs pos="100000">
                              <a:schemeClr val="accent2">
                                <a:tint val="23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n w="9525">
                          <a:solidFill>
                            <a:srgbClr val="9966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1pPr>
                          <a:lvl2pPr marL="742950" indent="-28575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2pPr>
                          <a:lvl3pPr marL="11430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3pPr>
                          <a:lvl4pPr marL="16002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4pPr>
                          <a:lvl5pPr marL="20574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9pPr>
                        </a:lstStyle>
                        <a:p>
                          <a:pPr eaLnBrk="1" hangingPunct="1"/>
                          <a:endParaRPr lang="el-GR" altLang="el-GR"/>
                        </a:p>
                      </p:txBody>
                    </p:sp>
                  </p:grpSp>
                  <p:sp>
                    <p:nvSpPr>
                      <p:cNvPr id="2426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3"/>
                        <a:ext cx="75921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2394" name="Ομάδα 2393"/>
                  <p:cNvGrpSpPr/>
                  <p:nvPr/>
                </p:nvGrpSpPr>
                <p:grpSpPr>
                  <a:xfrm>
                    <a:off x="1911693" y="2760725"/>
                    <a:ext cx="2236136" cy="504000"/>
                    <a:chOff x="735316" y="6093352"/>
                    <a:chExt cx="2236136" cy="504000"/>
                  </a:xfrm>
                </p:grpSpPr>
                <p:cxnSp>
                  <p:nvCxnSpPr>
                    <p:cNvPr id="2408" name="Ευθεία γραμμή σύνδεσης 2407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09" name="Ευθεία γραμμή σύνδεσης 2408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410" name="Ομάδα 2409"/>
                    <p:cNvGrpSpPr/>
                    <p:nvPr/>
                  </p:nvGrpSpPr>
                  <p:grpSpPr>
                    <a:xfrm>
                      <a:off x="1057039" y="6093352"/>
                      <a:ext cx="1914413" cy="504000"/>
                      <a:chOff x="1057039" y="6093352"/>
                      <a:chExt cx="1914413" cy="504000"/>
                    </a:xfrm>
                  </p:grpSpPr>
                  <p:grpSp>
                    <p:nvGrpSpPr>
                      <p:cNvPr id="2411" name="Ομάδα 2410"/>
                      <p:cNvGrpSpPr/>
                      <p:nvPr/>
                    </p:nvGrpSpPr>
                    <p:grpSpPr>
                      <a:xfrm>
                        <a:off x="1057039" y="6164425"/>
                        <a:ext cx="1155777" cy="374056"/>
                        <a:chOff x="6369045" y="5018033"/>
                        <a:chExt cx="1445239" cy="501024"/>
                      </a:xfrm>
                    </p:grpSpPr>
                    <p:sp>
                      <p:nvSpPr>
                        <p:cNvPr id="2413" name="Τόξο 2412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2414" name="Ομάδα 2413"/>
                        <p:cNvGrpSpPr/>
                        <p:nvPr/>
                      </p:nvGrpSpPr>
                      <p:grpSpPr>
                        <a:xfrm>
                          <a:off x="6369045" y="5018033"/>
                          <a:ext cx="1445239" cy="501024"/>
                          <a:chOff x="6369045" y="5018033"/>
                          <a:chExt cx="1445239" cy="501024"/>
                        </a:xfrm>
                      </p:grpSpPr>
                      <p:grpSp>
                        <p:nvGrpSpPr>
                          <p:cNvPr id="2415" name="Ομάδα 2414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058723" cy="501024"/>
                            <a:chOff x="6240254" y="4713519"/>
                            <a:chExt cx="866968" cy="936442"/>
                          </a:xfrm>
                        </p:grpSpPr>
                        <p:sp>
                          <p:nvSpPr>
                            <p:cNvPr id="2417" name="Τόξο 2416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418" name="Τόξο 2417"/>
                            <p:cNvSpPr/>
                            <p:nvPr/>
                          </p:nvSpPr>
                          <p:spPr bwMode="auto">
                            <a:xfrm>
                              <a:off x="6871386" y="4735562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419" name="Τόξο 2418"/>
                            <p:cNvSpPr/>
                            <p:nvPr/>
                          </p:nvSpPr>
                          <p:spPr bwMode="auto">
                            <a:xfrm>
                              <a:off x="6555723" y="4724404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420" name="Τόξο 2419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421" name="Τόξο 2420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416" name="Τόξο 2415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2412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67451" y="6093352"/>
                        <a:ext cx="504001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2395" name="Ομάδα 2394"/>
                  <p:cNvGrpSpPr/>
                  <p:nvPr/>
                </p:nvGrpSpPr>
                <p:grpSpPr>
                  <a:xfrm>
                    <a:off x="1853219" y="4985458"/>
                    <a:ext cx="2219758" cy="504000"/>
                    <a:chOff x="735316" y="6075735"/>
                    <a:chExt cx="2219758" cy="504000"/>
                  </a:xfrm>
                </p:grpSpPr>
                <p:cxnSp>
                  <p:nvCxnSpPr>
                    <p:cNvPr id="2396" name="Ευθεία γραμμή σύνδεσης 2395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97" name="Ευθεία γραμμή σύνδεσης 2396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398" name="Ομάδα 2397"/>
                    <p:cNvGrpSpPr/>
                    <p:nvPr/>
                  </p:nvGrpSpPr>
                  <p:grpSpPr>
                    <a:xfrm>
                      <a:off x="1057047" y="6075735"/>
                      <a:ext cx="1898027" cy="504000"/>
                      <a:chOff x="1057047" y="6075735"/>
                      <a:chExt cx="1898027" cy="504000"/>
                    </a:xfrm>
                  </p:grpSpPr>
                  <p:grpSp>
                    <p:nvGrpSpPr>
                      <p:cNvPr id="2399" name="Ομάδα 2398"/>
                      <p:cNvGrpSpPr/>
                      <p:nvPr/>
                    </p:nvGrpSpPr>
                    <p:grpSpPr>
                      <a:xfrm>
                        <a:off x="1057047" y="6164390"/>
                        <a:ext cx="1155775" cy="374077"/>
                        <a:chOff x="6369049" y="5017997"/>
                        <a:chExt cx="1445235" cy="501053"/>
                      </a:xfrm>
                    </p:grpSpPr>
                    <p:sp>
                      <p:nvSpPr>
                        <p:cNvPr id="2401" name="Τόξο 2400"/>
                        <p:cNvSpPr/>
                        <p:nvPr/>
                      </p:nvSpPr>
                      <p:spPr bwMode="auto">
                        <a:xfrm>
                          <a:off x="7332967" y="5017997"/>
                          <a:ext cx="288000" cy="489228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2402" name="Ομάδα 2401"/>
                        <p:cNvGrpSpPr/>
                        <p:nvPr/>
                      </p:nvGrpSpPr>
                      <p:grpSpPr>
                        <a:xfrm>
                          <a:off x="6369049" y="5018032"/>
                          <a:ext cx="1445235" cy="501018"/>
                          <a:chOff x="6369049" y="5018032"/>
                          <a:chExt cx="1445235" cy="501018"/>
                        </a:xfrm>
                      </p:grpSpPr>
                      <p:grpSp>
                        <p:nvGrpSpPr>
                          <p:cNvPr id="2403" name="Ομάδα 2402"/>
                          <p:cNvGrpSpPr/>
                          <p:nvPr/>
                        </p:nvGrpSpPr>
                        <p:grpSpPr>
                          <a:xfrm>
                            <a:off x="6369049" y="5018032"/>
                            <a:ext cx="676476" cy="495054"/>
                            <a:chOff x="6240254" y="4713519"/>
                            <a:chExt cx="553953" cy="925284"/>
                          </a:xfrm>
                        </p:grpSpPr>
                        <p:sp>
                          <p:nvSpPr>
                            <p:cNvPr id="2405" name="Τόξο 2404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8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406" name="Τόξο 2405"/>
                            <p:cNvSpPr/>
                            <p:nvPr/>
                          </p:nvSpPr>
                          <p:spPr bwMode="auto">
                            <a:xfrm>
                              <a:off x="6555721" y="4724404"/>
                              <a:ext cx="238486" cy="914399"/>
                            </a:xfrm>
                            <a:prstGeom prst="arc">
                              <a:avLst>
                                <a:gd name="adj1" fmla="val 6977805"/>
                                <a:gd name="adj2" fmla="val 17135779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407" name="Τόξο 2406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404" name="Τόξο 2403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2400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51075" y="6075735"/>
                        <a:ext cx="503999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</p:grpSp>
            <p:sp>
              <p:nvSpPr>
                <p:cNvPr id="2387" name="Τόξο 2386"/>
                <p:cNvSpPr/>
                <p:nvPr/>
              </p:nvSpPr>
              <p:spPr bwMode="auto">
                <a:xfrm>
                  <a:off x="6954955" y="3540358"/>
                  <a:ext cx="172800" cy="270994"/>
                </a:xfrm>
                <a:prstGeom prst="arc">
                  <a:avLst>
                    <a:gd name="adj1" fmla="val 16043960"/>
                    <a:gd name="adj2" fmla="val 3727128"/>
                  </a:avLst>
                </a:prstGeom>
                <a:noFill/>
                <a:ln w="412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l-GR" sz="24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2059" name="Ομάδα 2058"/>
              <p:cNvGrpSpPr/>
              <p:nvPr/>
            </p:nvGrpSpPr>
            <p:grpSpPr>
              <a:xfrm>
                <a:off x="2235081" y="926644"/>
                <a:ext cx="2544014" cy="3223461"/>
                <a:chOff x="5436096" y="1634053"/>
                <a:chExt cx="2544014" cy="3223461"/>
              </a:xfrm>
            </p:grpSpPr>
            <p:grpSp>
              <p:nvGrpSpPr>
                <p:cNvPr id="2259" name="Ομάδα 2258"/>
                <p:cNvGrpSpPr/>
                <p:nvPr/>
              </p:nvGrpSpPr>
              <p:grpSpPr>
                <a:xfrm>
                  <a:off x="5436096" y="1634053"/>
                  <a:ext cx="2544014" cy="3223461"/>
                  <a:chOff x="735316" y="2504185"/>
                  <a:chExt cx="3428885" cy="4344615"/>
                </a:xfrm>
              </p:grpSpPr>
              <p:grpSp>
                <p:nvGrpSpPr>
                  <p:cNvPr id="2261" name="Ομάδα 2260"/>
                  <p:cNvGrpSpPr/>
                  <p:nvPr/>
                </p:nvGrpSpPr>
                <p:grpSpPr>
                  <a:xfrm>
                    <a:off x="735316" y="6093352"/>
                    <a:ext cx="2252508" cy="504000"/>
                    <a:chOff x="735316" y="6093352"/>
                    <a:chExt cx="2252508" cy="504000"/>
                  </a:xfrm>
                </p:grpSpPr>
                <p:cxnSp>
                  <p:nvCxnSpPr>
                    <p:cNvPr id="2372" name="Ευθεία γραμμή σύνδεσης 2371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73" name="Ευθεία γραμμή σύνδεσης 2372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374" name="Ομάδα 2373"/>
                    <p:cNvGrpSpPr/>
                    <p:nvPr/>
                  </p:nvGrpSpPr>
                  <p:grpSpPr>
                    <a:xfrm>
                      <a:off x="1057039" y="6093352"/>
                      <a:ext cx="1930785" cy="504000"/>
                      <a:chOff x="1057039" y="6093352"/>
                      <a:chExt cx="1930785" cy="504000"/>
                    </a:xfrm>
                  </p:grpSpPr>
                  <p:grpSp>
                    <p:nvGrpSpPr>
                      <p:cNvPr id="2375" name="Ομάδα 2374"/>
                      <p:cNvGrpSpPr/>
                      <p:nvPr/>
                    </p:nvGrpSpPr>
                    <p:grpSpPr>
                      <a:xfrm>
                        <a:off x="1057039" y="6164425"/>
                        <a:ext cx="1155778" cy="374056"/>
                        <a:chOff x="6369045" y="5018033"/>
                        <a:chExt cx="1445239" cy="501024"/>
                      </a:xfrm>
                    </p:grpSpPr>
                    <p:sp>
                      <p:nvSpPr>
                        <p:cNvPr id="2377" name="Τόξο 2376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2378" name="Ομάδα 2377"/>
                        <p:cNvGrpSpPr/>
                        <p:nvPr/>
                      </p:nvGrpSpPr>
                      <p:grpSpPr>
                        <a:xfrm>
                          <a:off x="6369045" y="5018033"/>
                          <a:ext cx="1445239" cy="501024"/>
                          <a:chOff x="6369045" y="5018033"/>
                          <a:chExt cx="1445239" cy="501024"/>
                        </a:xfrm>
                      </p:grpSpPr>
                      <p:grpSp>
                        <p:nvGrpSpPr>
                          <p:cNvPr id="2379" name="Ομάδα 2378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058723" cy="501024"/>
                            <a:chOff x="6240254" y="4713519"/>
                            <a:chExt cx="866968" cy="936442"/>
                          </a:xfrm>
                        </p:grpSpPr>
                        <p:sp>
                          <p:nvSpPr>
                            <p:cNvPr id="2381" name="Τόξο 2380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382" name="Τόξο 2381"/>
                            <p:cNvSpPr/>
                            <p:nvPr/>
                          </p:nvSpPr>
                          <p:spPr bwMode="auto">
                            <a:xfrm>
                              <a:off x="6871386" y="4735562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383" name="Τόξο 2382"/>
                            <p:cNvSpPr/>
                            <p:nvPr/>
                          </p:nvSpPr>
                          <p:spPr bwMode="auto">
                            <a:xfrm>
                              <a:off x="6555723" y="4724404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384" name="Τόξο 2383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385" name="Τόξο 2384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380" name="Τόξο 2379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2376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2"/>
                        <a:ext cx="50400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2262" name="Ομάδα 2261"/>
                  <p:cNvGrpSpPr/>
                  <p:nvPr/>
                </p:nvGrpSpPr>
                <p:grpSpPr>
                  <a:xfrm>
                    <a:off x="767974" y="3870183"/>
                    <a:ext cx="2252508" cy="504000"/>
                    <a:chOff x="735316" y="6093352"/>
                    <a:chExt cx="2252508" cy="504000"/>
                  </a:xfrm>
                </p:grpSpPr>
                <p:cxnSp>
                  <p:nvCxnSpPr>
                    <p:cNvPr id="2358" name="Ευθεία γραμμή σύνδεσης 2357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59" name="Ευθεία γραμμή σύνδεσης 2358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360" name="Ομάδα 2359"/>
                    <p:cNvGrpSpPr/>
                    <p:nvPr/>
                  </p:nvGrpSpPr>
                  <p:grpSpPr>
                    <a:xfrm>
                      <a:off x="1057047" y="6093352"/>
                      <a:ext cx="1930777" cy="504000"/>
                      <a:chOff x="1057047" y="6093352"/>
                      <a:chExt cx="1930777" cy="504000"/>
                    </a:xfrm>
                  </p:grpSpPr>
                  <p:grpSp>
                    <p:nvGrpSpPr>
                      <p:cNvPr id="2361" name="Ομάδα 2360"/>
                      <p:cNvGrpSpPr/>
                      <p:nvPr/>
                    </p:nvGrpSpPr>
                    <p:grpSpPr>
                      <a:xfrm>
                        <a:off x="1057047" y="6164425"/>
                        <a:ext cx="1155780" cy="374056"/>
                        <a:chOff x="6369044" y="5018033"/>
                        <a:chExt cx="1445240" cy="501024"/>
                      </a:xfrm>
                    </p:grpSpPr>
                    <p:sp>
                      <p:nvSpPr>
                        <p:cNvPr id="2363" name="Τόξο 2362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2364" name="Ομάδα 2363"/>
                        <p:cNvGrpSpPr/>
                        <p:nvPr/>
                      </p:nvGrpSpPr>
                      <p:grpSpPr>
                        <a:xfrm>
                          <a:off x="6369044" y="5018033"/>
                          <a:ext cx="1445240" cy="501024"/>
                          <a:chOff x="6369044" y="5018033"/>
                          <a:chExt cx="1445240" cy="501024"/>
                        </a:xfrm>
                      </p:grpSpPr>
                      <p:grpSp>
                        <p:nvGrpSpPr>
                          <p:cNvPr id="2365" name="Ομάδα 2364"/>
                          <p:cNvGrpSpPr/>
                          <p:nvPr/>
                        </p:nvGrpSpPr>
                        <p:grpSpPr>
                          <a:xfrm>
                            <a:off x="6369044" y="5018033"/>
                            <a:ext cx="1058712" cy="501024"/>
                            <a:chOff x="6240254" y="4713519"/>
                            <a:chExt cx="866959" cy="936442"/>
                          </a:xfrm>
                        </p:grpSpPr>
                        <p:sp>
                          <p:nvSpPr>
                            <p:cNvPr id="2367" name="Τόξο 2366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368" name="Τόξο 2367"/>
                            <p:cNvSpPr/>
                            <p:nvPr/>
                          </p:nvSpPr>
                          <p:spPr bwMode="auto">
                            <a:xfrm>
                              <a:off x="6871377" y="4735563"/>
                              <a:ext cx="235836" cy="914398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369" name="Τόξο 2368"/>
                            <p:cNvSpPr/>
                            <p:nvPr/>
                          </p:nvSpPr>
                          <p:spPr bwMode="auto">
                            <a:xfrm>
                              <a:off x="6555714" y="4724404"/>
                              <a:ext cx="235836" cy="914398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370" name="Τόξο 2369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371" name="Τόξο 2370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366" name="Τόξο 2365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2362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2"/>
                        <a:ext cx="50400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2263" name="Ομάδα 2262"/>
                  <p:cNvGrpSpPr/>
                  <p:nvPr/>
                </p:nvGrpSpPr>
                <p:grpSpPr>
                  <a:xfrm rot="5400000">
                    <a:off x="1393665" y="4952958"/>
                    <a:ext cx="2736304" cy="552485"/>
                    <a:chOff x="251520" y="6044867"/>
                    <a:chExt cx="2736304" cy="552485"/>
                  </a:xfrm>
                </p:grpSpPr>
                <p:cxnSp>
                  <p:nvCxnSpPr>
                    <p:cNvPr id="2342" name="Ευθεία γραμμή σύνδεσης 2341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43" name="Ευθεία γραμμή σύνδεσης 2342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344" name="Ομάδα 2343"/>
                    <p:cNvGrpSpPr/>
                    <p:nvPr/>
                  </p:nvGrpSpPr>
                  <p:grpSpPr>
                    <a:xfrm>
                      <a:off x="251520" y="6044867"/>
                      <a:ext cx="2736304" cy="552485"/>
                      <a:chOff x="251520" y="6044867"/>
                      <a:chExt cx="2736304" cy="552485"/>
                    </a:xfrm>
                  </p:grpSpPr>
                  <p:grpSp>
                    <p:nvGrpSpPr>
                      <p:cNvPr id="2345" name="Ομάδα 2344"/>
                      <p:cNvGrpSpPr/>
                      <p:nvPr/>
                    </p:nvGrpSpPr>
                    <p:grpSpPr>
                      <a:xfrm>
                        <a:off x="251520" y="6044867"/>
                        <a:ext cx="1961296" cy="504000"/>
                        <a:chOff x="-122293" y="5247715"/>
                        <a:chExt cx="1961296" cy="648222"/>
                      </a:xfrm>
                    </p:grpSpPr>
                    <p:grpSp>
                      <p:nvGrpSpPr>
                        <p:cNvPr id="2347" name="Ομάδα 2346"/>
                        <p:cNvGrpSpPr/>
                        <p:nvPr/>
                      </p:nvGrpSpPr>
                      <p:grpSpPr>
                        <a:xfrm>
                          <a:off x="683226" y="5401486"/>
                          <a:ext cx="1155777" cy="481094"/>
                          <a:chOff x="6369045" y="5018033"/>
                          <a:chExt cx="1445239" cy="501024"/>
                        </a:xfrm>
                      </p:grpSpPr>
                      <p:sp>
                        <p:nvSpPr>
                          <p:cNvPr id="2349" name="Τόξο 2348"/>
                          <p:cNvSpPr/>
                          <p:nvPr/>
                        </p:nvSpPr>
                        <p:spPr bwMode="auto">
                          <a:xfrm>
                            <a:off x="7332967" y="5029824"/>
                            <a:ext cx="288000" cy="489230"/>
                          </a:xfrm>
                          <a:prstGeom prst="arc">
                            <a:avLst>
                              <a:gd name="adj1" fmla="val 6977805"/>
                              <a:gd name="adj2" fmla="val 3727128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grpSp>
                        <p:nvGrpSpPr>
                          <p:cNvPr id="2350" name="Ομάδα 2349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445239" cy="501024"/>
                            <a:chOff x="6369045" y="5018033"/>
                            <a:chExt cx="1445239" cy="501024"/>
                          </a:xfrm>
                        </p:grpSpPr>
                        <p:grpSp>
                          <p:nvGrpSpPr>
                            <p:cNvPr id="2351" name="Ομάδα 2350"/>
                            <p:cNvGrpSpPr/>
                            <p:nvPr/>
                          </p:nvGrpSpPr>
                          <p:grpSpPr>
                            <a:xfrm>
                              <a:off x="6369045" y="5018033"/>
                              <a:ext cx="1058723" cy="501024"/>
                              <a:chOff x="6240254" y="4713519"/>
                              <a:chExt cx="866968" cy="936442"/>
                            </a:xfrm>
                          </p:grpSpPr>
                          <p:sp>
                            <p:nvSpPr>
                              <p:cNvPr id="2353" name="Τόξο 2352"/>
                              <p:cNvSpPr/>
                              <p:nvPr/>
                            </p:nvSpPr>
                            <p:spPr bwMode="auto">
                              <a:xfrm>
                                <a:off x="6394056" y="4713519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354" name="Τόξο 2353"/>
                              <p:cNvSpPr/>
                              <p:nvPr/>
                            </p:nvSpPr>
                            <p:spPr bwMode="auto">
                              <a:xfrm>
                                <a:off x="6871386" y="4735562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727128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355" name="Τόξο 2354"/>
                              <p:cNvSpPr/>
                              <p:nvPr/>
                            </p:nvSpPr>
                            <p:spPr bwMode="auto">
                              <a:xfrm>
                                <a:off x="6555723" y="4724404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356" name="Τόξο 2355"/>
                              <p:cNvSpPr/>
                              <p:nvPr/>
                            </p:nvSpPr>
                            <p:spPr bwMode="auto">
                              <a:xfrm>
                                <a:off x="6240254" y="4713519"/>
                                <a:ext cx="235921" cy="914400"/>
                              </a:xfrm>
                              <a:prstGeom prst="arc">
                                <a:avLst>
                                  <a:gd name="adj1" fmla="val 11276859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357" name="Τόξο 2356"/>
                              <p:cNvSpPr/>
                              <p:nvPr/>
                            </p:nvSpPr>
                            <p:spPr bwMode="auto">
                              <a:xfrm>
                                <a:off x="6712048" y="4735517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2352" name="Τόξο 2351"/>
                            <p:cNvSpPr/>
                            <p:nvPr/>
                          </p:nvSpPr>
                          <p:spPr bwMode="auto">
                            <a:xfrm>
                              <a:off x="7526182" y="5029820"/>
                              <a:ext cx="288102" cy="489230"/>
                            </a:xfrm>
                            <a:prstGeom prst="arc">
                              <a:avLst>
                                <a:gd name="adj1" fmla="val 6977805"/>
                                <a:gd name="adj2" fmla="val 21403412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sp>
                      <p:nvSpPr>
                        <p:cNvPr id="2348" name="Oval 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-122293" y="5247715"/>
                          <a:ext cx="504000" cy="648222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25000">
                              <a:srgbClr val="EEC2C1"/>
                            </a:gs>
                            <a:gs pos="0">
                              <a:schemeClr val="accent2">
                                <a:tint val="44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  <a:gs pos="75000">
                              <a:srgbClr val="996600"/>
                            </a:gs>
                            <a:gs pos="100000">
                              <a:schemeClr val="accent2">
                                <a:tint val="23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n w="9525">
                          <a:solidFill>
                            <a:srgbClr val="9966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1pPr>
                          <a:lvl2pPr marL="742950" indent="-28575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2pPr>
                          <a:lvl3pPr marL="11430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3pPr>
                          <a:lvl4pPr marL="16002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4pPr>
                          <a:lvl5pPr marL="20574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9pPr>
                        </a:lstStyle>
                        <a:p>
                          <a:pPr eaLnBrk="1" hangingPunct="1"/>
                          <a:endParaRPr lang="el-GR" altLang="el-GR"/>
                        </a:p>
                      </p:txBody>
                    </p:sp>
                  </p:grpSp>
                  <p:sp>
                    <p:nvSpPr>
                      <p:cNvPr id="2346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2"/>
                        <a:ext cx="50400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2264" name="Ομάδα 2263"/>
                  <p:cNvGrpSpPr/>
                  <p:nvPr/>
                </p:nvGrpSpPr>
                <p:grpSpPr>
                  <a:xfrm rot="5400000">
                    <a:off x="2484671" y="3872838"/>
                    <a:ext cx="2736304" cy="552485"/>
                    <a:chOff x="251520" y="6044867"/>
                    <a:chExt cx="2736304" cy="552485"/>
                  </a:xfrm>
                </p:grpSpPr>
                <p:cxnSp>
                  <p:nvCxnSpPr>
                    <p:cNvPr id="2327" name="Ευθεία γραμμή σύνδεσης 2326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28" name="Ευθεία γραμμή σύνδεσης 2327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329" name="Ομάδα 2328"/>
                    <p:cNvGrpSpPr/>
                    <p:nvPr/>
                  </p:nvGrpSpPr>
                  <p:grpSpPr>
                    <a:xfrm>
                      <a:off x="251520" y="6044867"/>
                      <a:ext cx="2736304" cy="552485"/>
                      <a:chOff x="251520" y="6044867"/>
                      <a:chExt cx="2736304" cy="552485"/>
                    </a:xfrm>
                  </p:grpSpPr>
                  <p:grpSp>
                    <p:nvGrpSpPr>
                      <p:cNvPr id="2330" name="Ομάδα 2329"/>
                      <p:cNvGrpSpPr/>
                      <p:nvPr/>
                    </p:nvGrpSpPr>
                    <p:grpSpPr>
                      <a:xfrm>
                        <a:off x="251520" y="6044867"/>
                        <a:ext cx="1961302" cy="504000"/>
                        <a:chOff x="-122293" y="5247715"/>
                        <a:chExt cx="1961302" cy="648222"/>
                      </a:xfrm>
                    </p:grpSpPr>
                    <p:grpSp>
                      <p:nvGrpSpPr>
                        <p:cNvPr id="2332" name="Ομάδα 2331"/>
                        <p:cNvGrpSpPr/>
                        <p:nvPr/>
                      </p:nvGrpSpPr>
                      <p:grpSpPr>
                        <a:xfrm>
                          <a:off x="683230" y="5401488"/>
                          <a:ext cx="1155779" cy="481089"/>
                          <a:chOff x="6369044" y="5018035"/>
                          <a:chExt cx="1445240" cy="501019"/>
                        </a:xfrm>
                      </p:grpSpPr>
                      <p:sp>
                        <p:nvSpPr>
                          <p:cNvPr id="2334" name="Τόξο 2333"/>
                          <p:cNvSpPr/>
                          <p:nvPr/>
                        </p:nvSpPr>
                        <p:spPr bwMode="auto">
                          <a:xfrm>
                            <a:off x="7332967" y="5029824"/>
                            <a:ext cx="288000" cy="489230"/>
                          </a:xfrm>
                          <a:prstGeom prst="arc">
                            <a:avLst>
                              <a:gd name="adj1" fmla="val 6977805"/>
                              <a:gd name="adj2" fmla="val 3727128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grpSp>
                        <p:nvGrpSpPr>
                          <p:cNvPr id="2335" name="Ομάδα 2334"/>
                          <p:cNvGrpSpPr/>
                          <p:nvPr/>
                        </p:nvGrpSpPr>
                        <p:grpSpPr>
                          <a:xfrm>
                            <a:off x="6369044" y="5018035"/>
                            <a:ext cx="1445240" cy="501016"/>
                            <a:chOff x="6369044" y="5018035"/>
                            <a:chExt cx="1445240" cy="501016"/>
                          </a:xfrm>
                        </p:grpSpPr>
                        <p:grpSp>
                          <p:nvGrpSpPr>
                            <p:cNvPr id="2336" name="Ομάδα 2335"/>
                            <p:cNvGrpSpPr/>
                            <p:nvPr/>
                          </p:nvGrpSpPr>
                          <p:grpSpPr>
                            <a:xfrm>
                              <a:off x="6369044" y="5018035"/>
                              <a:ext cx="1043606" cy="501016"/>
                              <a:chOff x="6240254" y="4713519"/>
                              <a:chExt cx="854589" cy="936425"/>
                            </a:xfrm>
                          </p:grpSpPr>
                          <p:sp>
                            <p:nvSpPr>
                              <p:cNvPr id="2338" name="Τόξο 2337"/>
                              <p:cNvSpPr/>
                              <p:nvPr/>
                            </p:nvSpPr>
                            <p:spPr bwMode="auto">
                              <a:xfrm>
                                <a:off x="6394056" y="4713519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339" name="Τόξο 2338"/>
                              <p:cNvSpPr/>
                              <p:nvPr/>
                            </p:nvSpPr>
                            <p:spPr bwMode="auto">
                              <a:xfrm>
                                <a:off x="6856359" y="4735560"/>
                                <a:ext cx="238484" cy="914384"/>
                              </a:xfrm>
                              <a:prstGeom prst="arc">
                                <a:avLst>
                                  <a:gd name="adj1" fmla="val 15393117"/>
                                  <a:gd name="adj2" fmla="val 3727128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340" name="Τόξο 2339"/>
                              <p:cNvSpPr/>
                              <p:nvPr/>
                            </p:nvSpPr>
                            <p:spPr bwMode="auto">
                              <a:xfrm>
                                <a:off x="6555722" y="4724403"/>
                                <a:ext cx="238484" cy="914398"/>
                              </a:xfrm>
                              <a:prstGeom prst="arc">
                                <a:avLst>
                                  <a:gd name="adj1" fmla="val 6977805"/>
                                  <a:gd name="adj2" fmla="val 15457770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341" name="Τόξο 2340"/>
                              <p:cNvSpPr/>
                              <p:nvPr/>
                            </p:nvSpPr>
                            <p:spPr bwMode="auto">
                              <a:xfrm>
                                <a:off x="6240254" y="4713519"/>
                                <a:ext cx="235921" cy="914400"/>
                              </a:xfrm>
                              <a:prstGeom prst="arc">
                                <a:avLst>
                                  <a:gd name="adj1" fmla="val 11276859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2337" name="Τόξο 2336"/>
                            <p:cNvSpPr/>
                            <p:nvPr/>
                          </p:nvSpPr>
                          <p:spPr bwMode="auto">
                            <a:xfrm>
                              <a:off x="7526182" y="5029820"/>
                              <a:ext cx="288102" cy="489230"/>
                            </a:xfrm>
                            <a:prstGeom prst="arc">
                              <a:avLst>
                                <a:gd name="adj1" fmla="val 6977805"/>
                                <a:gd name="adj2" fmla="val 21403412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sp>
                      <p:nvSpPr>
                        <p:cNvPr id="2333" name="Oval 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-122293" y="5247715"/>
                          <a:ext cx="504000" cy="648222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25000">
                              <a:srgbClr val="EEC2C1"/>
                            </a:gs>
                            <a:gs pos="0">
                              <a:schemeClr val="accent2">
                                <a:tint val="44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  <a:gs pos="75000">
                              <a:srgbClr val="996600"/>
                            </a:gs>
                            <a:gs pos="100000">
                              <a:schemeClr val="accent2">
                                <a:tint val="23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n w="9525">
                          <a:solidFill>
                            <a:srgbClr val="9966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1pPr>
                          <a:lvl2pPr marL="742950" indent="-28575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2pPr>
                          <a:lvl3pPr marL="11430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3pPr>
                          <a:lvl4pPr marL="16002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4pPr>
                          <a:lvl5pPr marL="20574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9pPr>
                        </a:lstStyle>
                        <a:p>
                          <a:pPr eaLnBrk="1" hangingPunct="1"/>
                          <a:endParaRPr lang="el-GR" altLang="el-GR"/>
                        </a:p>
                      </p:txBody>
                    </p:sp>
                  </p:grpSp>
                  <p:sp>
                    <p:nvSpPr>
                      <p:cNvPr id="2331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2"/>
                        <a:ext cx="50400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2265" name="Ομάδα 2264"/>
                  <p:cNvGrpSpPr/>
                  <p:nvPr/>
                </p:nvGrpSpPr>
                <p:grpSpPr>
                  <a:xfrm rot="18814897">
                    <a:off x="2268669" y="3263115"/>
                    <a:ext cx="2129655" cy="611796"/>
                    <a:chOff x="89873" y="6021143"/>
                    <a:chExt cx="3208047" cy="611796"/>
                  </a:xfrm>
                </p:grpSpPr>
                <p:cxnSp>
                  <p:nvCxnSpPr>
                    <p:cNvPr id="2311" name="Ευθεία γραμμή σύνδεσης 2310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12" name="Ευθεία γραμμή σύνδεσης 2311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313" name="Ομάδα 2312"/>
                    <p:cNvGrpSpPr/>
                    <p:nvPr/>
                  </p:nvGrpSpPr>
                  <p:grpSpPr>
                    <a:xfrm>
                      <a:off x="89873" y="6021143"/>
                      <a:ext cx="3208047" cy="611796"/>
                      <a:chOff x="89873" y="6021143"/>
                      <a:chExt cx="3208047" cy="611796"/>
                    </a:xfrm>
                  </p:grpSpPr>
                  <p:grpSp>
                    <p:nvGrpSpPr>
                      <p:cNvPr id="2314" name="Ομάδα 2313"/>
                      <p:cNvGrpSpPr/>
                      <p:nvPr/>
                    </p:nvGrpSpPr>
                    <p:grpSpPr>
                      <a:xfrm>
                        <a:off x="89873" y="6021143"/>
                        <a:ext cx="2122943" cy="517338"/>
                        <a:chOff x="-283940" y="5217203"/>
                        <a:chExt cx="2122943" cy="665377"/>
                      </a:xfrm>
                    </p:grpSpPr>
                    <p:grpSp>
                      <p:nvGrpSpPr>
                        <p:cNvPr id="2316" name="Ομάδα 2315"/>
                        <p:cNvGrpSpPr/>
                        <p:nvPr/>
                      </p:nvGrpSpPr>
                      <p:grpSpPr>
                        <a:xfrm>
                          <a:off x="683226" y="5401486"/>
                          <a:ext cx="1155777" cy="481094"/>
                          <a:chOff x="6369045" y="5018033"/>
                          <a:chExt cx="1445239" cy="501024"/>
                        </a:xfrm>
                      </p:grpSpPr>
                      <p:sp>
                        <p:nvSpPr>
                          <p:cNvPr id="2318" name="Τόξο 2317"/>
                          <p:cNvSpPr/>
                          <p:nvPr/>
                        </p:nvSpPr>
                        <p:spPr bwMode="auto">
                          <a:xfrm>
                            <a:off x="7332967" y="5029824"/>
                            <a:ext cx="288000" cy="489230"/>
                          </a:xfrm>
                          <a:prstGeom prst="arc">
                            <a:avLst>
                              <a:gd name="adj1" fmla="val 6977805"/>
                              <a:gd name="adj2" fmla="val 3727128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grpSp>
                        <p:nvGrpSpPr>
                          <p:cNvPr id="2319" name="Ομάδα 2318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445239" cy="501024"/>
                            <a:chOff x="6369045" y="5018033"/>
                            <a:chExt cx="1445239" cy="501024"/>
                          </a:xfrm>
                        </p:grpSpPr>
                        <p:grpSp>
                          <p:nvGrpSpPr>
                            <p:cNvPr id="2320" name="Ομάδα 2319"/>
                            <p:cNvGrpSpPr/>
                            <p:nvPr/>
                          </p:nvGrpSpPr>
                          <p:grpSpPr>
                            <a:xfrm>
                              <a:off x="6369045" y="5018033"/>
                              <a:ext cx="1058723" cy="501024"/>
                              <a:chOff x="6240254" y="4713519"/>
                              <a:chExt cx="866968" cy="936442"/>
                            </a:xfrm>
                          </p:grpSpPr>
                          <p:sp>
                            <p:nvSpPr>
                              <p:cNvPr id="2322" name="Τόξο 2321"/>
                              <p:cNvSpPr/>
                              <p:nvPr/>
                            </p:nvSpPr>
                            <p:spPr bwMode="auto">
                              <a:xfrm>
                                <a:off x="6394056" y="4713519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323" name="Τόξο 2322"/>
                              <p:cNvSpPr/>
                              <p:nvPr/>
                            </p:nvSpPr>
                            <p:spPr bwMode="auto">
                              <a:xfrm>
                                <a:off x="6871386" y="4735562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727128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324" name="Τόξο 2323"/>
                              <p:cNvSpPr/>
                              <p:nvPr/>
                            </p:nvSpPr>
                            <p:spPr bwMode="auto">
                              <a:xfrm>
                                <a:off x="6555723" y="4724404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325" name="Τόξο 2324"/>
                              <p:cNvSpPr/>
                              <p:nvPr/>
                            </p:nvSpPr>
                            <p:spPr bwMode="auto">
                              <a:xfrm>
                                <a:off x="6240254" y="4713519"/>
                                <a:ext cx="235921" cy="914400"/>
                              </a:xfrm>
                              <a:prstGeom prst="arc">
                                <a:avLst>
                                  <a:gd name="adj1" fmla="val 11276859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326" name="Τόξο 2325"/>
                              <p:cNvSpPr/>
                              <p:nvPr/>
                            </p:nvSpPr>
                            <p:spPr bwMode="auto">
                              <a:xfrm>
                                <a:off x="6712048" y="4735517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2321" name="Τόξο 2320"/>
                            <p:cNvSpPr/>
                            <p:nvPr/>
                          </p:nvSpPr>
                          <p:spPr bwMode="auto">
                            <a:xfrm>
                              <a:off x="7526182" y="5029820"/>
                              <a:ext cx="288102" cy="489230"/>
                            </a:xfrm>
                            <a:prstGeom prst="arc">
                              <a:avLst>
                                <a:gd name="adj1" fmla="val 6977805"/>
                                <a:gd name="adj2" fmla="val 21403412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sp>
                      <p:nvSpPr>
                        <p:cNvPr id="2317" name="Oval 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-283940" y="5217203"/>
                          <a:ext cx="759210" cy="648221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25000">
                              <a:srgbClr val="EEC2C1"/>
                            </a:gs>
                            <a:gs pos="0">
                              <a:schemeClr val="accent2">
                                <a:tint val="44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  <a:gs pos="75000">
                              <a:srgbClr val="996600"/>
                            </a:gs>
                            <a:gs pos="100000">
                              <a:schemeClr val="accent2">
                                <a:tint val="23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n w="9525">
                          <a:solidFill>
                            <a:srgbClr val="9966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1pPr>
                          <a:lvl2pPr marL="742950" indent="-28575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2pPr>
                          <a:lvl3pPr marL="11430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3pPr>
                          <a:lvl4pPr marL="16002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4pPr>
                          <a:lvl5pPr marL="20574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9pPr>
                        </a:lstStyle>
                        <a:p>
                          <a:pPr eaLnBrk="1" hangingPunct="1"/>
                          <a:endParaRPr lang="el-GR" altLang="el-GR"/>
                        </a:p>
                      </p:txBody>
                    </p:sp>
                  </p:grpSp>
                  <p:sp>
                    <p:nvSpPr>
                      <p:cNvPr id="2315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38710" y="6128939"/>
                        <a:ext cx="75921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2266" name="Ομάδα 2265"/>
                  <p:cNvGrpSpPr/>
                  <p:nvPr/>
                </p:nvGrpSpPr>
                <p:grpSpPr>
                  <a:xfrm rot="18814897">
                    <a:off x="2228781" y="5514086"/>
                    <a:ext cx="2093219" cy="576210"/>
                    <a:chOff x="89873" y="6021143"/>
                    <a:chExt cx="3153161" cy="576210"/>
                  </a:xfrm>
                </p:grpSpPr>
                <p:cxnSp>
                  <p:nvCxnSpPr>
                    <p:cNvPr id="2295" name="Ευθεία γραμμή σύνδεσης 2294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96" name="Ευθεία γραμμή σύνδεσης 2295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297" name="Ομάδα 2296"/>
                    <p:cNvGrpSpPr/>
                    <p:nvPr/>
                  </p:nvGrpSpPr>
                  <p:grpSpPr>
                    <a:xfrm>
                      <a:off x="89873" y="6021143"/>
                      <a:ext cx="3153161" cy="576210"/>
                      <a:chOff x="89873" y="6021143"/>
                      <a:chExt cx="3153161" cy="576210"/>
                    </a:xfrm>
                  </p:grpSpPr>
                  <p:grpSp>
                    <p:nvGrpSpPr>
                      <p:cNvPr id="2298" name="Ομάδα 2297"/>
                      <p:cNvGrpSpPr/>
                      <p:nvPr/>
                    </p:nvGrpSpPr>
                    <p:grpSpPr>
                      <a:xfrm>
                        <a:off x="89873" y="6021143"/>
                        <a:ext cx="2122943" cy="517338"/>
                        <a:chOff x="-283940" y="5217203"/>
                        <a:chExt cx="2122943" cy="665377"/>
                      </a:xfrm>
                    </p:grpSpPr>
                    <p:grpSp>
                      <p:nvGrpSpPr>
                        <p:cNvPr id="2300" name="Ομάδα 2299"/>
                        <p:cNvGrpSpPr/>
                        <p:nvPr/>
                      </p:nvGrpSpPr>
                      <p:grpSpPr>
                        <a:xfrm>
                          <a:off x="683226" y="5401486"/>
                          <a:ext cx="1155777" cy="481094"/>
                          <a:chOff x="6369045" y="5018033"/>
                          <a:chExt cx="1445239" cy="501024"/>
                        </a:xfrm>
                      </p:grpSpPr>
                      <p:sp>
                        <p:nvSpPr>
                          <p:cNvPr id="2302" name="Τόξο 2301"/>
                          <p:cNvSpPr/>
                          <p:nvPr/>
                        </p:nvSpPr>
                        <p:spPr bwMode="auto">
                          <a:xfrm>
                            <a:off x="7332967" y="5029824"/>
                            <a:ext cx="288000" cy="489230"/>
                          </a:xfrm>
                          <a:prstGeom prst="arc">
                            <a:avLst>
                              <a:gd name="adj1" fmla="val 6977805"/>
                              <a:gd name="adj2" fmla="val 3727128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grpSp>
                        <p:nvGrpSpPr>
                          <p:cNvPr id="2303" name="Ομάδα 2302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445239" cy="501024"/>
                            <a:chOff x="6369045" y="5018033"/>
                            <a:chExt cx="1445239" cy="501024"/>
                          </a:xfrm>
                        </p:grpSpPr>
                        <p:grpSp>
                          <p:nvGrpSpPr>
                            <p:cNvPr id="2304" name="Ομάδα 2303"/>
                            <p:cNvGrpSpPr/>
                            <p:nvPr/>
                          </p:nvGrpSpPr>
                          <p:grpSpPr>
                            <a:xfrm>
                              <a:off x="6369045" y="5018033"/>
                              <a:ext cx="1058723" cy="501024"/>
                              <a:chOff x="6240254" y="4713519"/>
                              <a:chExt cx="866968" cy="936442"/>
                            </a:xfrm>
                          </p:grpSpPr>
                          <p:sp>
                            <p:nvSpPr>
                              <p:cNvPr id="2306" name="Τόξο 2305"/>
                              <p:cNvSpPr/>
                              <p:nvPr/>
                            </p:nvSpPr>
                            <p:spPr bwMode="auto">
                              <a:xfrm>
                                <a:off x="6394056" y="4713519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307" name="Τόξο 2306"/>
                              <p:cNvSpPr/>
                              <p:nvPr/>
                            </p:nvSpPr>
                            <p:spPr bwMode="auto">
                              <a:xfrm>
                                <a:off x="6871386" y="4735562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727128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308" name="Τόξο 2307"/>
                              <p:cNvSpPr/>
                              <p:nvPr/>
                            </p:nvSpPr>
                            <p:spPr bwMode="auto">
                              <a:xfrm>
                                <a:off x="6555723" y="4724404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309" name="Τόξο 2308"/>
                              <p:cNvSpPr/>
                              <p:nvPr/>
                            </p:nvSpPr>
                            <p:spPr bwMode="auto">
                              <a:xfrm>
                                <a:off x="6240254" y="4713519"/>
                                <a:ext cx="235921" cy="914400"/>
                              </a:xfrm>
                              <a:prstGeom prst="arc">
                                <a:avLst>
                                  <a:gd name="adj1" fmla="val 11276859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310" name="Τόξο 2309"/>
                              <p:cNvSpPr/>
                              <p:nvPr/>
                            </p:nvSpPr>
                            <p:spPr bwMode="auto">
                              <a:xfrm>
                                <a:off x="6712048" y="4735517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2305" name="Τόξο 2304"/>
                            <p:cNvSpPr/>
                            <p:nvPr/>
                          </p:nvSpPr>
                          <p:spPr bwMode="auto">
                            <a:xfrm>
                              <a:off x="7526182" y="5029820"/>
                              <a:ext cx="288102" cy="489230"/>
                            </a:xfrm>
                            <a:prstGeom prst="arc">
                              <a:avLst>
                                <a:gd name="adj1" fmla="val 6977805"/>
                                <a:gd name="adj2" fmla="val 21403412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sp>
                      <p:nvSpPr>
                        <p:cNvPr id="2301" name="Oval 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-283940" y="5217203"/>
                          <a:ext cx="759211" cy="648221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25000">
                              <a:srgbClr val="EEC2C1"/>
                            </a:gs>
                            <a:gs pos="0">
                              <a:schemeClr val="accent2">
                                <a:tint val="44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  <a:gs pos="75000">
                              <a:srgbClr val="996600"/>
                            </a:gs>
                            <a:gs pos="100000">
                              <a:schemeClr val="accent2">
                                <a:tint val="23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n w="9525">
                          <a:solidFill>
                            <a:srgbClr val="9966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1pPr>
                          <a:lvl2pPr marL="742950" indent="-28575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2pPr>
                          <a:lvl3pPr marL="11430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3pPr>
                          <a:lvl4pPr marL="16002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4pPr>
                          <a:lvl5pPr marL="20574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9pPr>
                        </a:lstStyle>
                        <a:p>
                          <a:pPr eaLnBrk="1" hangingPunct="1"/>
                          <a:endParaRPr lang="el-GR" altLang="el-GR"/>
                        </a:p>
                      </p:txBody>
                    </p:sp>
                  </p:grpSp>
                  <p:sp>
                    <p:nvSpPr>
                      <p:cNvPr id="2299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3"/>
                        <a:ext cx="75921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2267" name="Ομάδα 2266"/>
                  <p:cNvGrpSpPr/>
                  <p:nvPr/>
                </p:nvGrpSpPr>
                <p:grpSpPr>
                  <a:xfrm>
                    <a:off x="1911693" y="2760725"/>
                    <a:ext cx="2252508" cy="504000"/>
                    <a:chOff x="735316" y="6093352"/>
                    <a:chExt cx="2252508" cy="504000"/>
                  </a:xfrm>
                </p:grpSpPr>
                <p:cxnSp>
                  <p:nvCxnSpPr>
                    <p:cNvPr id="2281" name="Ευθεία γραμμή σύνδεσης 2280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82" name="Ευθεία γραμμή σύνδεσης 2281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283" name="Ομάδα 2282"/>
                    <p:cNvGrpSpPr/>
                    <p:nvPr/>
                  </p:nvGrpSpPr>
                  <p:grpSpPr>
                    <a:xfrm>
                      <a:off x="1057039" y="6093352"/>
                      <a:ext cx="1930785" cy="504000"/>
                      <a:chOff x="1057039" y="6093352"/>
                      <a:chExt cx="1930785" cy="504000"/>
                    </a:xfrm>
                  </p:grpSpPr>
                  <p:grpSp>
                    <p:nvGrpSpPr>
                      <p:cNvPr id="2284" name="Ομάδα 2283"/>
                      <p:cNvGrpSpPr/>
                      <p:nvPr/>
                    </p:nvGrpSpPr>
                    <p:grpSpPr>
                      <a:xfrm>
                        <a:off x="1057039" y="6164425"/>
                        <a:ext cx="1155777" cy="374056"/>
                        <a:chOff x="6369045" y="5018033"/>
                        <a:chExt cx="1445239" cy="501024"/>
                      </a:xfrm>
                    </p:grpSpPr>
                    <p:sp>
                      <p:nvSpPr>
                        <p:cNvPr id="2286" name="Τόξο 2285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2287" name="Ομάδα 2286"/>
                        <p:cNvGrpSpPr/>
                        <p:nvPr/>
                      </p:nvGrpSpPr>
                      <p:grpSpPr>
                        <a:xfrm>
                          <a:off x="6369045" y="5018033"/>
                          <a:ext cx="1445239" cy="501024"/>
                          <a:chOff x="6369045" y="5018033"/>
                          <a:chExt cx="1445239" cy="501024"/>
                        </a:xfrm>
                      </p:grpSpPr>
                      <p:grpSp>
                        <p:nvGrpSpPr>
                          <p:cNvPr id="2288" name="Ομάδα 2287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058723" cy="501024"/>
                            <a:chOff x="6240254" y="4713519"/>
                            <a:chExt cx="866968" cy="936442"/>
                          </a:xfrm>
                        </p:grpSpPr>
                        <p:sp>
                          <p:nvSpPr>
                            <p:cNvPr id="2290" name="Τόξο 2289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291" name="Τόξο 2290"/>
                            <p:cNvSpPr/>
                            <p:nvPr/>
                          </p:nvSpPr>
                          <p:spPr bwMode="auto">
                            <a:xfrm>
                              <a:off x="6871386" y="4735562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292" name="Τόξο 2291"/>
                            <p:cNvSpPr/>
                            <p:nvPr/>
                          </p:nvSpPr>
                          <p:spPr bwMode="auto">
                            <a:xfrm>
                              <a:off x="6555723" y="4724404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293" name="Τόξο 2292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294" name="Τόξο 2293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289" name="Τόξο 2288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2285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2"/>
                        <a:ext cx="50400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2268" name="Ομάδα 2267"/>
                  <p:cNvGrpSpPr/>
                  <p:nvPr/>
                </p:nvGrpSpPr>
                <p:grpSpPr>
                  <a:xfrm>
                    <a:off x="1853219" y="5003075"/>
                    <a:ext cx="2252508" cy="504000"/>
                    <a:chOff x="735316" y="6093352"/>
                    <a:chExt cx="2252508" cy="504000"/>
                  </a:xfrm>
                </p:grpSpPr>
                <p:cxnSp>
                  <p:nvCxnSpPr>
                    <p:cNvPr id="2269" name="Ευθεία γραμμή σύνδεσης 2268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70" name="Ευθεία γραμμή σύνδεσης 2269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271" name="Ομάδα 2270"/>
                    <p:cNvGrpSpPr/>
                    <p:nvPr/>
                  </p:nvGrpSpPr>
                  <p:grpSpPr>
                    <a:xfrm>
                      <a:off x="1057047" y="6093352"/>
                      <a:ext cx="1930777" cy="504000"/>
                      <a:chOff x="1057047" y="6093352"/>
                      <a:chExt cx="1930777" cy="504000"/>
                    </a:xfrm>
                  </p:grpSpPr>
                  <p:grpSp>
                    <p:nvGrpSpPr>
                      <p:cNvPr id="2272" name="Ομάδα 2271"/>
                      <p:cNvGrpSpPr/>
                      <p:nvPr/>
                    </p:nvGrpSpPr>
                    <p:grpSpPr>
                      <a:xfrm>
                        <a:off x="1057047" y="6164390"/>
                        <a:ext cx="1155775" cy="374077"/>
                        <a:chOff x="6369049" y="5017997"/>
                        <a:chExt cx="1445235" cy="501053"/>
                      </a:xfrm>
                    </p:grpSpPr>
                    <p:sp>
                      <p:nvSpPr>
                        <p:cNvPr id="2274" name="Τόξο 2273"/>
                        <p:cNvSpPr/>
                        <p:nvPr/>
                      </p:nvSpPr>
                      <p:spPr bwMode="auto">
                        <a:xfrm>
                          <a:off x="7332967" y="5017997"/>
                          <a:ext cx="288000" cy="489228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2275" name="Ομάδα 2274"/>
                        <p:cNvGrpSpPr/>
                        <p:nvPr/>
                      </p:nvGrpSpPr>
                      <p:grpSpPr>
                        <a:xfrm>
                          <a:off x="6369049" y="5018032"/>
                          <a:ext cx="1445235" cy="501018"/>
                          <a:chOff x="6369049" y="5018032"/>
                          <a:chExt cx="1445235" cy="501018"/>
                        </a:xfrm>
                      </p:grpSpPr>
                      <p:grpSp>
                        <p:nvGrpSpPr>
                          <p:cNvPr id="2276" name="Ομάδα 2275"/>
                          <p:cNvGrpSpPr/>
                          <p:nvPr/>
                        </p:nvGrpSpPr>
                        <p:grpSpPr>
                          <a:xfrm>
                            <a:off x="6369049" y="5018032"/>
                            <a:ext cx="676476" cy="495054"/>
                            <a:chOff x="6240254" y="4713519"/>
                            <a:chExt cx="553953" cy="925284"/>
                          </a:xfrm>
                        </p:grpSpPr>
                        <p:sp>
                          <p:nvSpPr>
                            <p:cNvPr id="2278" name="Τόξο 2277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8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279" name="Τόξο 2278"/>
                            <p:cNvSpPr/>
                            <p:nvPr/>
                          </p:nvSpPr>
                          <p:spPr bwMode="auto">
                            <a:xfrm>
                              <a:off x="6555721" y="4724404"/>
                              <a:ext cx="238486" cy="914399"/>
                            </a:xfrm>
                            <a:prstGeom prst="arc">
                              <a:avLst>
                                <a:gd name="adj1" fmla="val 6977805"/>
                                <a:gd name="adj2" fmla="val 17135779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280" name="Τόξο 2279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277" name="Τόξο 2276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2273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2"/>
                        <a:ext cx="50400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</p:grpSp>
            <p:sp>
              <p:nvSpPr>
                <p:cNvPr id="2260" name="Τόξο 2259"/>
                <p:cNvSpPr/>
                <p:nvPr/>
              </p:nvSpPr>
              <p:spPr bwMode="auto">
                <a:xfrm>
                  <a:off x="6954955" y="3540358"/>
                  <a:ext cx="172800" cy="270994"/>
                </a:xfrm>
                <a:prstGeom prst="arc">
                  <a:avLst>
                    <a:gd name="adj1" fmla="val 16043960"/>
                    <a:gd name="adj2" fmla="val 3727128"/>
                  </a:avLst>
                </a:prstGeom>
                <a:noFill/>
                <a:ln w="412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l-GR" sz="24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2060" name="Ομάδα 2059"/>
              <p:cNvGrpSpPr/>
              <p:nvPr/>
            </p:nvGrpSpPr>
            <p:grpSpPr>
              <a:xfrm>
                <a:off x="233941" y="828167"/>
                <a:ext cx="2916001" cy="3266568"/>
                <a:chOff x="233941" y="2457611"/>
                <a:chExt cx="3930260" cy="4402715"/>
              </a:xfrm>
            </p:grpSpPr>
            <p:grpSp>
              <p:nvGrpSpPr>
                <p:cNvPr id="2061" name="Ομάδα 2060"/>
                <p:cNvGrpSpPr/>
                <p:nvPr/>
              </p:nvGrpSpPr>
              <p:grpSpPr>
                <a:xfrm>
                  <a:off x="251520" y="6044867"/>
                  <a:ext cx="2736304" cy="552485"/>
                  <a:chOff x="251520" y="6044867"/>
                  <a:chExt cx="2736304" cy="552485"/>
                </a:xfrm>
              </p:grpSpPr>
              <p:cxnSp>
                <p:nvCxnSpPr>
                  <p:cNvPr id="2243" name="Ευθεία γραμμή σύνδεσης 2242"/>
                  <p:cNvCxnSpPr/>
                  <p:nvPr/>
                </p:nvCxnSpPr>
                <p:spPr>
                  <a:xfrm flipH="1">
                    <a:off x="2188232" y="634705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44" name="Ευθεία γραμμή σύνδεσης 2243"/>
                  <p:cNvCxnSpPr/>
                  <p:nvPr/>
                </p:nvCxnSpPr>
                <p:spPr>
                  <a:xfrm flipH="1">
                    <a:off x="735316" y="630024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245" name="Ομάδα 2244"/>
                  <p:cNvGrpSpPr/>
                  <p:nvPr/>
                </p:nvGrpSpPr>
                <p:grpSpPr>
                  <a:xfrm>
                    <a:off x="251520" y="6044867"/>
                    <a:ext cx="2736304" cy="552485"/>
                    <a:chOff x="251520" y="6044867"/>
                    <a:chExt cx="2736304" cy="552485"/>
                  </a:xfrm>
                </p:grpSpPr>
                <p:grpSp>
                  <p:nvGrpSpPr>
                    <p:cNvPr id="2246" name="Ομάδα 2245"/>
                    <p:cNvGrpSpPr/>
                    <p:nvPr/>
                  </p:nvGrpSpPr>
                  <p:grpSpPr>
                    <a:xfrm>
                      <a:off x="251520" y="6044867"/>
                      <a:ext cx="1961296" cy="504000"/>
                      <a:chOff x="-122293" y="5247715"/>
                      <a:chExt cx="1961296" cy="648222"/>
                    </a:xfrm>
                  </p:grpSpPr>
                  <p:grpSp>
                    <p:nvGrpSpPr>
                      <p:cNvPr id="2248" name="Ομάδα 2247"/>
                      <p:cNvGrpSpPr/>
                      <p:nvPr/>
                    </p:nvGrpSpPr>
                    <p:grpSpPr>
                      <a:xfrm>
                        <a:off x="683226" y="5401486"/>
                        <a:ext cx="1155777" cy="481094"/>
                        <a:chOff x="6369045" y="5018033"/>
                        <a:chExt cx="1445239" cy="501024"/>
                      </a:xfrm>
                    </p:grpSpPr>
                    <p:sp>
                      <p:nvSpPr>
                        <p:cNvPr id="2250" name="Τόξο 2249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2251" name="Ομάδα 2250"/>
                        <p:cNvGrpSpPr/>
                        <p:nvPr/>
                      </p:nvGrpSpPr>
                      <p:grpSpPr>
                        <a:xfrm>
                          <a:off x="6369045" y="5018033"/>
                          <a:ext cx="1445239" cy="501024"/>
                          <a:chOff x="6369045" y="5018033"/>
                          <a:chExt cx="1445239" cy="501024"/>
                        </a:xfrm>
                      </p:grpSpPr>
                      <p:grpSp>
                        <p:nvGrpSpPr>
                          <p:cNvPr id="2252" name="Ομάδα 2251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058723" cy="501024"/>
                            <a:chOff x="6240254" y="4713519"/>
                            <a:chExt cx="866968" cy="936442"/>
                          </a:xfrm>
                        </p:grpSpPr>
                        <p:sp>
                          <p:nvSpPr>
                            <p:cNvPr id="2254" name="Τόξο 2253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255" name="Τόξο 2254"/>
                            <p:cNvSpPr/>
                            <p:nvPr/>
                          </p:nvSpPr>
                          <p:spPr bwMode="auto">
                            <a:xfrm>
                              <a:off x="6871386" y="4735562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256" name="Τόξο 2255"/>
                            <p:cNvSpPr/>
                            <p:nvPr/>
                          </p:nvSpPr>
                          <p:spPr bwMode="auto">
                            <a:xfrm>
                              <a:off x="6555723" y="4724404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257" name="Τόξο 2256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258" name="Τόξο 2257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253" name="Τόξο 2252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2249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22293" y="5247715"/>
                        <a:ext cx="504000" cy="648222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  <p:sp>
                  <p:nvSpPr>
                    <p:cNvPr id="2247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83824" y="6093352"/>
                      <a:ext cx="504000" cy="5040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25000">
                          <a:srgbClr val="EEC2C1"/>
                        </a:gs>
                        <a:gs pos="0">
                          <a:schemeClr val="accent2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75000">
                          <a:srgbClr val="996600"/>
                        </a:gs>
                        <a:gs pos="100000">
                          <a:schemeClr val="accent2">
                            <a:tint val="23500"/>
                            <a:satMod val="160000"/>
                            <a:lumMod val="0"/>
                            <a:lumOff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9525">
                      <a:solidFill>
                        <a:srgbClr val="9966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</p:grpSp>
            </p:grpSp>
            <p:grpSp>
              <p:nvGrpSpPr>
                <p:cNvPr id="2062" name="Ομάδα 2061"/>
                <p:cNvGrpSpPr/>
                <p:nvPr/>
              </p:nvGrpSpPr>
              <p:grpSpPr>
                <a:xfrm>
                  <a:off x="284178" y="3821698"/>
                  <a:ext cx="2736304" cy="552485"/>
                  <a:chOff x="251520" y="6044867"/>
                  <a:chExt cx="2736304" cy="552485"/>
                </a:xfrm>
              </p:grpSpPr>
              <p:cxnSp>
                <p:nvCxnSpPr>
                  <p:cNvPr id="2227" name="Ευθεία γραμμή σύνδεσης 2226"/>
                  <p:cNvCxnSpPr/>
                  <p:nvPr/>
                </p:nvCxnSpPr>
                <p:spPr>
                  <a:xfrm flipH="1">
                    <a:off x="2188232" y="634705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28" name="Ευθεία γραμμή σύνδεσης 2227"/>
                  <p:cNvCxnSpPr/>
                  <p:nvPr/>
                </p:nvCxnSpPr>
                <p:spPr>
                  <a:xfrm flipH="1">
                    <a:off x="735316" y="630024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229" name="Ομάδα 2228"/>
                  <p:cNvGrpSpPr/>
                  <p:nvPr/>
                </p:nvGrpSpPr>
                <p:grpSpPr>
                  <a:xfrm>
                    <a:off x="251520" y="6044867"/>
                    <a:ext cx="2736304" cy="552485"/>
                    <a:chOff x="251520" y="6044867"/>
                    <a:chExt cx="2736304" cy="552485"/>
                  </a:xfrm>
                </p:grpSpPr>
                <p:grpSp>
                  <p:nvGrpSpPr>
                    <p:cNvPr id="2230" name="Ομάδα 2229"/>
                    <p:cNvGrpSpPr/>
                    <p:nvPr/>
                  </p:nvGrpSpPr>
                  <p:grpSpPr>
                    <a:xfrm>
                      <a:off x="251520" y="6044867"/>
                      <a:ext cx="1961296" cy="504000"/>
                      <a:chOff x="-122293" y="5247715"/>
                      <a:chExt cx="1961296" cy="648222"/>
                    </a:xfrm>
                  </p:grpSpPr>
                  <p:grpSp>
                    <p:nvGrpSpPr>
                      <p:cNvPr id="2232" name="Ομάδα 2231"/>
                      <p:cNvGrpSpPr/>
                      <p:nvPr/>
                    </p:nvGrpSpPr>
                    <p:grpSpPr>
                      <a:xfrm>
                        <a:off x="683226" y="5401486"/>
                        <a:ext cx="1155777" cy="481094"/>
                        <a:chOff x="6369045" y="5018033"/>
                        <a:chExt cx="1445239" cy="501024"/>
                      </a:xfrm>
                    </p:grpSpPr>
                    <p:sp>
                      <p:nvSpPr>
                        <p:cNvPr id="2234" name="Τόξο 2233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2235" name="Ομάδα 2234"/>
                        <p:cNvGrpSpPr/>
                        <p:nvPr/>
                      </p:nvGrpSpPr>
                      <p:grpSpPr>
                        <a:xfrm>
                          <a:off x="6369045" y="5018033"/>
                          <a:ext cx="1445239" cy="501024"/>
                          <a:chOff x="6369045" y="5018033"/>
                          <a:chExt cx="1445239" cy="501024"/>
                        </a:xfrm>
                      </p:grpSpPr>
                      <p:grpSp>
                        <p:nvGrpSpPr>
                          <p:cNvPr id="2236" name="Ομάδα 2235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058723" cy="501024"/>
                            <a:chOff x="6240254" y="4713519"/>
                            <a:chExt cx="866968" cy="936442"/>
                          </a:xfrm>
                        </p:grpSpPr>
                        <p:sp>
                          <p:nvSpPr>
                            <p:cNvPr id="2238" name="Τόξο 2237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239" name="Τόξο 2238"/>
                            <p:cNvSpPr/>
                            <p:nvPr/>
                          </p:nvSpPr>
                          <p:spPr bwMode="auto">
                            <a:xfrm>
                              <a:off x="6871386" y="4735562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240" name="Τόξο 2239"/>
                            <p:cNvSpPr/>
                            <p:nvPr/>
                          </p:nvSpPr>
                          <p:spPr bwMode="auto">
                            <a:xfrm>
                              <a:off x="6555723" y="4724404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241" name="Τόξο 2240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242" name="Τόξο 2241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237" name="Τόξο 2236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2233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22293" y="5247715"/>
                        <a:ext cx="504000" cy="648222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  <p:sp>
                  <p:nvSpPr>
                    <p:cNvPr id="2231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83824" y="6093352"/>
                      <a:ext cx="504000" cy="5040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25000">
                          <a:srgbClr val="EEC2C1"/>
                        </a:gs>
                        <a:gs pos="0">
                          <a:schemeClr val="accent2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75000">
                          <a:srgbClr val="996600"/>
                        </a:gs>
                        <a:gs pos="100000">
                          <a:schemeClr val="accent2">
                            <a:tint val="23500"/>
                            <a:satMod val="160000"/>
                            <a:lumMod val="0"/>
                            <a:lumOff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9525">
                      <a:solidFill>
                        <a:srgbClr val="9966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</p:grpSp>
            </p:grpSp>
            <p:grpSp>
              <p:nvGrpSpPr>
                <p:cNvPr id="2063" name="Ομάδα 2062"/>
                <p:cNvGrpSpPr/>
                <p:nvPr/>
              </p:nvGrpSpPr>
              <p:grpSpPr>
                <a:xfrm rot="5400000">
                  <a:off x="-841592" y="4897234"/>
                  <a:ext cx="2736303" cy="585237"/>
                  <a:chOff x="251521" y="6012115"/>
                  <a:chExt cx="2736303" cy="585237"/>
                </a:xfrm>
              </p:grpSpPr>
              <p:cxnSp>
                <p:nvCxnSpPr>
                  <p:cNvPr id="2211" name="Ευθεία γραμμή σύνδεσης 2210"/>
                  <p:cNvCxnSpPr/>
                  <p:nvPr/>
                </p:nvCxnSpPr>
                <p:spPr>
                  <a:xfrm flipH="1">
                    <a:off x="2188232" y="634705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2" name="Ευθεία γραμμή σύνδεσης 2211"/>
                  <p:cNvCxnSpPr/>
                  <p:nvPr/>
                </p:nvCxnSpPr>
                <p:spPr>
                  <a:xfrm flipH="1">
                    <a:off x="735316" y="630024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213" name="Ομάδα 2212"/>
                  <p:cNvGrpSpPr/>
                  <p:nvPr/>
                </p:nvGrpSpPr>
                <p:grpSpPr>
                  <a:xfrm>
                    <a:off x="251521" y="6012115"/>
                    <a:ext cx="2736303" cy="585237"/>
                    <a:chOff x="251521" y="6012115"/>
                    <a:chExt cx="2736303" cy="585237"/>
                  </a:xfrm>
                </p:grpSpPr>
                <p:grpSp>
                  <p:nvGrpSpPr>
                    <p:cNvPr id="2214" name="Ομάδα 2213"/>
                    <p:cNvGrpSpPr/>
                    <p:nvPr/>
                  </p:nvGrpSpPr>
                  <p:grpSpPr>
                    <a:xfrm>
                      <a:off x="251521" y="6012115"/>
                      <a:ext cx="1961295" cy="526364"/>
                      <a:chOff x="-122292" y="5205594"/>
                      <a:chExt cx="1961295" cy="676986"/>
                    </a:xfrm>
                  </p:grpSpPr>
                  <p:grpSp>
                    <p:nvGrpSpPr>
                      <p:cNvPr id="2216" name="Ομάδα 2215"/>
                      <p:cNvGrpSpPr/>
                      <p:nvPr/>
                    </p:nvGrpSpPr>
                    <p:grpSpPr>
                      <a:xfrm>
                        <a:off x="683226" y="5401486"/>
                        <a:ext cx="1155777" cy="481094"/>
                        <a:chOff x="6369045" y="5018033"/>
                        <a:chExt cx="1445239" cy="501024"/>
                      </a:xfrm>
                    </p:grpSpPr>
                    <p:sp>
                      <p:nvSpPr>
                        <p:cNvPr id="2218" name="Τόξο 2217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2219" name="Ομάδα 2218"/>
                        <p:cNvGrpSpPr/>
                        <p:nvPr/>
                      </p:nvGrpSpPr>
                      <p:grpSpPr>
                        <a:xfrm>
                          <a:off x="6369045" y="5018033"/>
                          <a:ext cx="1445239" cy="501024"/>
                          <a:chOff x="6369045" y="5018033"/>
                          <a:chExt cx="1445239" cy="501024"/>
                        </a:xfrm>
                      </p:grpSpPr>
                      <p:grpSp>
                        <p:nvGrpSpPr>
                          <p:cNvPr id="2220" name="Ομάδα 2219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058723" cy="501024"/>
                            <a:chOff x="6240254" y="4713519"/>
                            <a:chExt cx="866968" cy="936442"/>
                          </a:xfrm>
                        </p:grpSpPr>
                        <p:sp>
                          <p:nvSpPr>
                            <p:cNvPr id="2222" name="Τόξο 2221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223" name="Τόξο 2222"/>
                            <p:cNvSpPr/>
                            <p:nvPr/>
                          </p:nvSpPr>
                          <p:spPr bwMode="auto">
                            <a:xfrm>
                              <a:off x="6871386" y="4735562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224" name="Τόξο 2223"/>
                            <p:cNvSpPr/>
                            <p:nvPr/>
                          </p:nvSpPr>
                          <p:spPr bwMode="auto">
                            <a:xfrm>
                              <a:off x="6555723" y="4724404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225" name="Τόξο 2224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226" name="Τόξο 2225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221" name="Τόξο 2220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2217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22292" y="5205594"/>
                        <a:ext cx="504000" cy="648222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  <p:sp>
                  <p:nvSpPr>
                    <p:cNvPr id="2215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83824" y="6093352"/>
                      <a:ext cx="504000" cy="5040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25000">
                          <a:srgbClr val="EEC2C1"/>
                        </a:gs>
                        <a:gs pos="0">
                          <a:schemeClr val="accent2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75000">
                          <a:srgbClr val="996600"/>
                        </a:gs>
                        <a:gs pos="100000">
                          <a:schemeClr val="accent2">
                            <a:tint val="23500"/>
                            <a:satMod val="160000"/>
                            <a:lumMod val="0"/>
                            <a:lumOff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9525">
                      <a:solidFill>
                        <a:srgbClr val="9966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</p:grpSp>
            </p:grpSp>
            <p:grpSp>
              <p:nvGrpSpPr>
                <p:cNvPr id="2064" name="Ομάδα 2063"/>
                <p:cNvGrpSpPr/>
                <p:nvPr/>
              </p:nvGrpSpPr>
              <p:grpSpPr>
                <a:xfrm rot="5400000">
                  <a:off x="1393665" y="4952958"/>
                  <a:ext cx="2736304" cy="552485"/>
                  <a:chOff x="251520" y="6044867"/>
                  <a:chExt cx="2736304" cy="552485"/>
                </a:xfrm>
              </p:grpSpPr>
              <p:cxnSp>
                <p:nvCxnSpPr>
                  <p:cNvPr id="2198" name="Ευθεία γραμμή σύνδεσης 2197"/>
                  <p:cNvCxnSpPr/>
                  <p:nvPr/>
                </p:nvCxnSpPr>
                <p:spPr>
                  <a:xfrm flipH="1">
                    <a:off x="2188232" y="634705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9" name="Ευθεία γραμμή σύνδεσης 2198"/>
                  <p:cNvCxnSpPr/>
                  <p:nvPr/>
                </p:nvCxnSpPr>
                <p:spPr>
                  <a:xfrm flipH="1">
                    <a:off x="735316" y="630024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200" name="Ομάδα 2199"/>
                  <p:cNvGrpSpPr/>
                  <p:nvPr/>
                </p:nvGrpSpPr>
                <p:grpSpPr>
                  <a:xfrm>
                    <a:off x="251520" y="6044867"/>
                    <a:ext cx="2736304" cy="552485"/>
                    <a:chOff x="251520" y="6044867"/>
                    <a:chExt cx="2736304" cy="552485"/>
                  </a:xfrm>
                </p:grpSpPr>
                <p:grpSp>
                  <p:nvGrpSpPr>
                    <p:cNvPr id="2201" name="Ομάδα 2200"/>
                    <p:cNvGrpSpPr/>
                    <p:nvPr/>
                  </p:nvGrpSpPr>
                  <p:grpSpPr>
                    <a:xfrm>
                      <a:off x="251520" y="6044867"/>
                      <a:ext cx="1961286" cy="504000"/>
                      <a:chOff x="-122293" y="5247715"/>
                      <a:chExt cx="1961286" cy="648222"/>
                    </a:xfrm>
                  </p:grpSpPr>
                  <p:grpSp>
                    <p:nvGrpSpPr>
                      <p:cNvPr id="2203" name="Ομάδα 2202"/>
                      <p:cNvGrpSpPr/>
                      <p:nvPr/>
                    </p:nvGrpSpPr>
                    <p:grpSpPr>
                      <a:xfrm>
                        <a:off x="683234" y="5401501"/>
                        <a:ext cx="1155759" cy="481074"/>
                        <a:chOff x="6369065" y="5018051"/>
                        <a:chExt cx="1445219" cy="501003"/>
                      </a:xfrm>
                    </p:grpSpPr>
                    <p:sp>
                      <p:nvSpPr>
                        <p:cNvPr id="2205" name="Τόξο 2204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2206" name="Ομάδα 2205"/>
                        <p:cNvGrpSpPr/>
                        <p:nvPr/>
                      </p:nvGrpSpPr>
                      <p:grpSpPr>
                        <a:xfrm>
                          <a:off x="6369065" y="5018051"/>
                          <a:ext cx="1445219" cy="500999"/>
                          <a:chOff x="6369065" y="5018051"/>
                          <a:chExt cx="1445219" cy="500999"/>
                        </a:xfrm>
                      </p:grpSpPr>
                      <p:grpSp>
                        <p:nvGrpSpPr>
                          <p:cNvPr id="2207" name="Ομάδα 2206"/>
                          <p:cNvGrpSpPr/>
                          <p:nvPr/>
                        </p:nvGrpSpPr>
                        <p:grpSpPr>
                          <a:xfrm>
                            <a:off x="6369065" y="5018051"/>
                            <a:ext cx="475819" cy="489235"/>
                            <a:chOff x="6240254" y="4713519"/>
                            <a:chExt cx="389638" cy="914400"/>
                          </a:xfrm>
                        </p:grpSpPr>
                        <p:sp>
                          <p:nvSpPr>
                            <p:cNvPr id="2209" name="Τόξο 2208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210" name="Τόξο 2209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208" name="Τόξο 2207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2204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22293" y="5247715"/>
                        <a:ext cx="504000" cy="648222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  <p:sp>
                  <p:nvSpPr>
                    <p:cNvPr id="2202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83824" y="6093352"/>
                      <a:ext cx="504000" cy="5040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25000">
                          <a:srgbClr val="EEC2C1"/>
                        </a:gs>
                        <a:gs pos="0">
                          <a:schemeClr val="accent2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75000">
                          <a:srgbClr val="996600"/>
                        </a:gs>
                        <a:gs pos="100000">
                          <a:schemeClr val="accent2">
                            <a:tint val="23500"/>
                            <a:satMod val="160000"/>
                            <a:lumMod val="0"/>
                            <a:lumOff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9525">
                      <a:solidFill>
                        <a:srgbClr val="9966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</p:grpSp>
            </p:grpSp>
            <p:grpSp>
              <p:nvGrpSpPr>
                <p:cNvPr id="2065" name="Ομάδα 2064"/>
                <p:cNvGrpSpPr/>
                <p:nvPr/>
              </p:nvGrpSpPr>
              <p:grpSpPr>
                <a:xfrm rot="5400000">
                  <a:off x="2484671" y="3872838"/>
                  <a:ext cx="2736304" cy="552485"/>
                  <a:chOff x="251520" y="6044867"/>
                  <a:chExt cx="2736304" cy="552485"/>
                </a:xfrm>
              </p:grpSpPr>
              <p:cxnSp>
                <p:nvCxnSpPr>
                  <p:cNvPr id="2183" name="Ευθεία γραμμή σύνδεσης 2182"/>
                  <p:cNvCxnSpPr/>
                  <p:nvPr/>
                </p:nvCxnSpPr>
                <p:spPr>
                  <a:xfrm flipH="1">
                    <a:off x="2188232" y="634705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4" name="Ευθεία γραμμή σύνδεσης 2183"/>
                  <p:cNvCxnSpPr/>
                  <p:nvPr/>
                </p:nvCxnSpPr>
                <p:spPr>
                  <a:xfrm flipH="1">
                    <a:off x="735316" y="630024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185" name="Ομάδα 2184"/>
                  <p:cNvGrpSpPr/>
                  <p:nvPr/>
                </p:nvGrpSpPr>
                <p:grpSpPr>
                  <a:xfrm>
                    <a:off x="251520" y="6044867"/>
                    <a:ext cx="2736304" cy="552485"/>
                    <a:chOff x="251520" y="6044867"/>
                    <a:chExt cx="2736304" cy="552485"/>
                  </a:xfrm>
                </p:grpSpPr>
                <p:grpSp>
                  <p:nvGrpSpPr>
                    <p:cNvPr id="2186" name="Ομάδα 2185"/>
                    <p:cNvGrpSpPr/>
                    <p:nvPr/>
                  </p:nvGrpSpPr>
                  <p:grpSpPr>
                    <a:xfrm>
                      <a:off x="251520" y="6044867"/>
                      <a:ext cx="1961297" cy="504000"/>
                      <a:chOff x="-122293" y="5247715"/>
                      <a:chExt cx="1961297" cy="648222"/>
                    </a:xfrm>
                  </p:grpSpPr>
                  <p:grpSp>
                    <p:nvGrpSpPr>
                      <p:cNvPr id="2188" name="Ομάδα 2187"/>
                      <p:cNvGrpSpPr/>
                      <p:nvPr/>
                    </p:nvGrpSpPr>
                    <p:grpSpPr>
                      <a:xfrm>
                        <a:off x="683222" y="5401492"/>
                        <a:ext cx="1155782" cy="481096"/>
                        <a:chOff x="6369039" y="5018039"/>
                        <a:chExt cx="1445245" cy="501026"/>
                      </a:xfrm>
                    </p:grpSpPr>
                    <p:sp>
                      <p:nvSpPr>
                        <p:cNvPr id="2190" name="Τόξο 2189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2191" name="Ομάδα 2190"/>
                        <p:cNvGrpSpPr/>
                        <p:nvPr/>
                      </p:nvGrpSpPr>
                      <p:grpSpPr>
                        <a:xfrm>
                          <a:off x="6369039" y="5018039"/>
                          <a:ext cx="1445245" cy="501026"/>
                          <a:chOff x="6369039" y="5018039"/>
                          <a:chExt cx="1445245" cy="501026"/>
                        </a:xfrm>
                      </p:grpSpPr>
                      <p:grpSp>
                        <p:nvGrpSpPr>
                          <p:cNvPr id="2192" name="Ομάδα 2191"/>
                          <p:cNvGrpSpPr/>
                          <p:nvPr/>
                        </p:nvGrpSpPr>
                        <p:grpSpPr>
                          <a:xfrm>
                            <a:off x="6369039" y="5018039"/>
                            <a:ext cx="1061956" cy="501026"/>
                            <a:chOff x="6240254" y="4713519"/>
                            <a:chExt cx="869616" cy="936443"/>
                          </a:xfrm>
                        </p:grpSpPr>
                        <p:sp>
                          <p:nvSpPr>
                            <p:cNvPr id="2194" name="Τόξο 2193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195" name="Τόξο 2194"/>
                            <p:cNvSpPr/>
                            <p:nvPr/>
                          </p:nvSpPr>
                          <p:spPr bwMode="auto">
                            <a:xfrm>
                              <a:off x="6871386" y="4735560"/>
                              <a:ext cx="238484" cy="914402"/>
                            </a:xfrm>
                            <a:prstGeom prst="arc">
                              <a:avLst>
                                <a:gd name="adj1" fmla="val 14581327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196" name="Τόξο 2195"/>
                            <p:cNvSpPr/>
                            <p:nvPr/>
                          </p:nvSpPr>
                          <p:spPr bwMode="auto">
                            <a:xfrm>
                              <a:off x="6555722" y="4724403"/>
                              <a:ext cx="238484" cy="914398"/>
                            </a:xfrm>
                            <a:prstGeom prst="arc">
                              <a:avLst>
                                <a:gd name="adj1" fmla="val 6977805"/>
                                <a:gd name="adj2" fmla="val 15692200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197" name="Τόξο 2196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193" name="Τόξο 2192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2189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22293" y="5247715"/>
                        <a:ext cx="504000" cy="648222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  <p:sp>
                  <p:nvSpPr>
                    <p:cNvPr id="2187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83824" y="6093352"/>
                      <a:ext cx="504000" cy="5040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25000">
                          <a:srgbClr val="EEC2C1"/>
                        </a:gs>
                        <a:gs pos="0">
                          <a:schemeClr val="accent2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75000">
                          <a:srgbClr val="996600"/>
                        </a:gs>
                        <a:gs pos="100000">
                          <a:schemeClr val="accent2">
                            <a:tint val="23500"/>
                            <a:satMod val="160000"/>
                            <a:lumMod val="0"/>
                            <a:lumOff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9525">
                      <a:solidFill>
                        <a:srgbClr val="9966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</p:grpSp>
            </p:grpSp>
            <p:grpSp>
              <p:nvGrpSpPr>
                <p:cNvPr id="2066" name="Ομάδα 2065"/>
                <p:cNvGrpSpPr/>
                <p:nvPr/>
              </p:nvGrpSpPr>
              <p:grpSpPr>
                <a:xfrm rot="18814897">
                  <a:off x="2268669" y="3263115"/>
                  <a:ext cx="2129655" cy="611796"/>
                  <a:chOff x="89873" y="6021143"/>
                  <a:chExt cx="3208047" cy="611796"/>
                </a:xfrm>
              </p:grpSpPr>
              <p:cxnSp>
                <p:nvCxnSpPr>
                  <p:cNvPr id="2167" name="Ευθεία γραμμή σύνδεσης 2166"/>
                  <p:cNvCxnSpPr/>
                  <p:nvPr/>
                </p:nvCxnSpPr>
                <p:spPr>
                  <a:xfrm flipH="1">
                    <a:off x="2188232" y="634705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8" name="Ευθεία γραμμή σύνδεσης 2167"/>
                  <p:cNvCxnSpPr/>
                  <p:nvPr/>
                </p:nvCxnSpPr>
                <p:spPr>
                  <a:xfrm flipH="1">
                    <a:off x="735316" y="630024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169" name="Ομάδα 2168"/>
                  <p:cNvGrpSpPr/>
                  <p:nvPr/>
                </p:nvGrpSpPr>
                <p:grpSpPr>
                  <a:xfrm>
                    <a:off x="89873" y="6021143"/>
                    <a:ext cx="3208047" cy="611796"/>
                    <a:chOff x="89873" y="6021143"/>
                    <a:chExt cx="3208047" cy="611796"/>
                  </a:xfrm>
                </p:grpSpPr>
                <p:grpSp>
                  <p:nvGrpSpPr>
                    <p:cNvPr id="2170" name="Ομάδα 2169"/>
                    <p:cNvGrpSpPr/>
                    <p:nvPr/>
                  </p:nvGrpSpPr>
                  <p:grpSpPr>
                    <a:xfrm>
                      <a:off x="89873" y="6021143"/>
                      <a:ext cx="2122943" cy="517338"/>
                      <a:chOff x="-283940" y="5217203"/>
                      <a:chExt cx="2122943" cy="665377"/>
                    </a:xfrm>
                  </p:grpSpPr>
                  <p:grpSp>
                    <p:nvGrpSpPr>
                      <p:cNvPr id="2172" name="Ομάδα 2171"/>
                      <p:cNvGrpSpPr/>
                      <p:nvPr/>
                    </p:nvGrpSpPr>
                    <p:grpSpPr>
                      <a:xfrm>
                        <a:off x="683226" y="5401486"/>
                        <a:ext cx="1155777" cy="481094"/>
                        <a:chOff x="6369045" y="5018033"/>
                        <a:chExt cx="1445239" cy="501024"/>
                      </a:xfrm>
                    </p:grpSpPr>
                    <p:sp>
                      <p:nvSpPr>
                        <p:cNvPr id="2174" name="Τόξο 2173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2175" name="Ομάδα 2174"/>
                        <p:cNvGrpSpPr/>
                        <p:nvPr/>
                      </p:nvGrpSpPr>
                      <p:grpSpPr>
                        <a:xfrm>
                          <a:off x="6369045" y="5018033"/>
                          <a:ext cx="1445239" cy="501024"/>
                          <a:chOff x="6369045" y="5018033"/>
                          <a:chExt cx="1445239" cy="501024"/>
                        </a:xfrm>
                      </p:grpSpPr>
                      <p:grpSp>
                        <p:nvGrpSpPr>
                          <p:cNvPr id="2176" name="Ομάδα 2175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058723" cy="501024"/>
                            <a:chOff x="6240254" y="4713519"/>
                            <a:chExt cx="866968" cy="936442"/>
                          </a:xfrm>
                        </p:grpSpPr>
                        <p:sp>
                          <p:nvSpPr>
                            <p:cNvPr id="2178" name="Τόξο 2177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179" name="Τόξο 2178"/>
                            <p:cNvSpPr/>
                            <p:nvPr/>
                          </p:nvSpPr>
                          <p:spPr bwMode="auto">
                            <a:xfrm>
                              <a:off x="6871386" y="4735562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180" name="Τόξο 2179"/>
                            <p:cNvSpPr/>
                            <p:nvPr/>
                          </p:nvSpPr>
                          <p:spPr bwMode="auto">
                            <a:xfrm>
                              <a:off x="6555723" y="4724404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181" name="Τόξο 2180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182" name="Τόξο 2181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177" name="Τόξο 2176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2173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283940" y="5217203"/>
                        <a:ext cx="759211" cy="648221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  <p:sp>
                  <p:nvSpPr>
                    <p:cNvPr id="2171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38710" y="6128939"/>
                      <a:ext cx="759210" cy="5040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25000">
                          <a:srgbClr val="EEC2C1"/>
                        </a:gs>
                        <a:gs pos="0">
                          <a:schemeClr val="accent2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75000">
                          <a:srgbClr val="996600"/>
                        </a:gs>
                        <a:gs pos="100000">
                          <a:schemeClr val="accent2">
                            <a:tint val="23500"/>
                            <a:satMod val="160000"/>
                            <a:lumMod val="0"/>
                            <a:lumOff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9525">
                      <a:solidFill>
                        <a:srgbClr val="9966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</p:grpSp>
            </p:grpSp>
            <p:grpSp>
              <p:nvGrpSpPr>
                <p:cNvPr id="2067" name="Ομάδα 2066"/>
                <p:cNvGrpSpPr/>
                <p:nvPr/>
              </p:nvGrpSpPr>
              <p:grpSpPr>
                <a:xfrm rot="18814897">
                  <a:off x="2233601" y="5501604"/>
                  <a:ext cx="2117510" cy="599934"/>
                  <a:chOff x="89873" y="6021143"/>
                  <a:chExt cx="3189752" cy="599934"/>
                </a:xfrm>
              </p:grpSpPr>
              <p:cxnSp>
                <p:nvCxnSpPr>
                  <p:cNvPr id="2151" name="Ευθεία γραμμή σύνδεσης 2150"/>
                  <p:cNvCxnSpPr/>
                  <p:nvPr/>
                </p:nvCxnSpPr>
                <p:spPr>
                  <a:xfrm flipH="1">
                    <a:off x="2188232" y="634705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52" name="Ευθεία γραμμή σύνδεσης 2151"/>
                  <p:cNvCxnSpPr/>
                  <p:nvPr/>
                </p:nvCxnSpPr>
                <p:spPr>
                  <a:xfrm flipH="1">
                    <a:off x="735316" y="630024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153" name="Ομάδα 2152"/>
                  <p:cNvGrpSpPr/>
                  <p:nvPr/>
                </p:nvGrpSpPr>
                <p:grpSpPr>
                  <a:xfrm>
                    <a:off x="89873" y="6021143"/>
                    <a:ext cx="3189752" cy="599934"/>
                    <a:chOff x="89873" y="6021143"/>
                    <a:chExt cx="3189752" cy="599934"/>
                  </a:xfrm>
                </p:grpSpPr>
                <p:grpSp>
                  <p:nvGrpSpPr>
                    <p:cNvPr id="2154" name="Ομάδα 2153"/>
                    <p:cNvGrpSpPr/>
                    <p:nvPr/>
                  </p:nvGrpSpPr>
                  <p:grpSpPr>
                    <a:xfrm>
                      <a:off x="89873" y="6021143"/>
                      <a:ext cx="2122943" cy="517338"/>
                      <a:chOff x="-283940" y="5217203"/>
                      <a:chExt cx="2122943" cy="665377"/>
                    </a:xfrm>
                  </p:grpSpPr>
                  <p:grpSp>
                    <p:nvGrpSpPr>
                      <p:cNvPr id="2156" name="Ομάδα 2155"/>
                      <p:cNvGrpSpPr/>
                      <p:nvPr/>
                    </p:nvGrpSpPr>
                    <p:grpSpPr>
                      <a:xfrm>
                        <a:off x="683226" y="5401486"/>
                        <a:ext cx="1155777" cy="481094"/>
                        <a:chOff x="6369045" y="5018033"/>
                        <a:chExt cx="1445239" cy="501024"/>
                      </a:xfrm>
                    </p:grpSpPr>
                    <p:sp>
                      <p:nvSpPr>
                        <p:cNvPr id="2158" name="Τόξο 2157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2159" name="Ομάδα 2158"/>
                        <p:cNvGrpSpPr/>
                        <p:nvPr/>
                      </p:nvGrpSpPr>
                      <p:grpSpPr>
                        <a:xfrm>
                          <a:off x="6369045" y="5018033"/>
                          <a:ext cx="1445239" cy="501024"/>
                          <a:chOff x="6369045" y="5018033"/>
                          <a:chExt cx="1445239" cy="501024"/>
                        </a:xfrm>
                      </p:grpSpPr>
                      <p:grpSp>
                        <p:nvGrpSpPr>
                          <p:cNvPr id="2160" name="Ομάδα 2159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058723" cy="501024"/>
                            <a:chOff x="6240254" y="4713519"/>
                            <a:chExt cx="866968" cy="936442"/>
                          </a:xfrm>
                        </p:grpSpPr>
                        <p:sp>
                          <p:nvSpPr>
                            <p:cNvPr id="2162" name="Τόξο 2161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163" name="Τόξο 2162"/>
                            <p:cNvSpPr/>
                            <p:nvPr/>
                          </p:nvSpPr>
                          <p:spPr bwMode="auto">
                            <a:xfrm>
                              <a:off x="6871386" y="4735562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164" name="Τόξο 2163"/>
                            <p:cNvSpPr/>
                            <p:nvPr/>
                          </p:nvSpPr>
                          <p:spPr bwMode="auto">
                            <a:xfrm>
                              <a:off x="6555723" y="4724404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165" name="Τόξο 2164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166" name="Τόξο 2165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161" name="Τόξο 2160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2157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283940" y="5217203"/>
                        <a:ext cx="759210" cy="648221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  <p:sp>
                  <p:nvSpPr>
                    <p:cNvPr id="2155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20415" y="6117077"/>
                      <a:ext cx="759210" cy="5040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25000">
                          <a:srgbClr val="EEC2C1"/>
                        </a:gs>
                        <a:gs pos="0">
                          <a:schemeClr val="accent2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75000">
                          <a:srgbClr val="996600"/>
                        </a:gs>
                        <a:gs pos="100000">
                          <a:schemeClr val="accent2">
                            <a:tint val="23500"/>
                            <a:satMod val="160000"/>
                            <a:lumMod val="0"/>
                            <a:lumOff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9525">
                      <a:solidFill>
                        <a:srgbClr val="9966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</p:grpSp>
            </p:grpSp>
            <p:grpSp>
              <p:nvGrpSpPr>
                <p:cNvPr id="2068" name="Ομάδα 2067"/>
                <p:cNvGrpSpPr/>
                <p:nvPr/>
              </p:nvGrpSpPr>
              <p:grpSpPr>
                <a:xfrm>
                  <a:off x="1427897" y="2712240"/>
                  <a:ext cx="2736304" cy="552485"/>
                  <a:chOff x="251520" y="6044867"/>
                  <a:chExt cx="2736304" cy="552485"/>
                </a:xfrm>
              </p:grpSpPr>
              <p:cxnSp>
                <p:nvCxnSpPr>
                  <p:cNvPr id="2135" name="Ευθεία γραμμή σύνδεσης 2134"/>
                  <p:cNvCxnSpPr/>
                  <p:nvPr/>
                </p:nvCxnSpPr>
                <p:spPr>
                  <a:xfrm flipH="1">
                    <a:off x="2188232" y="634705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6" name="Ευθεία γραμμή σύνδεσης 2135"/>
                  <p:cNvCxnSpPr/>
                  <p:nvPr/>
                </p:nvCxnSpPr>
                <p:spPr>
                  <a:xfrm flipH="1">
                    <a:off x="735316" y="630024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137" name="Ομάδα 2136"/>
                  <p:cNvGrpSpPr/>
                  <p:nvPr/>
                </p:nvGrpSpPr>
                <p:grpSpPr>
                  <a:xfrm>
                    <a:off x="251520" y="6044867"/>
                    <a:ext cx="2736304" cy="552485"/>
                    <a:chOff x="251520" y="6044867"/>
                    <a:chExt cx="2736304" cy="552485"/>
                  </a:xfrm>
                </p:grpSpPr>
                <p:grpSp>
                  <p:nvGrpSpPr>
                    <p:cNvPr id="2138" name="Ομάδα 2137"/>
                    <p:cNvGrpSpPr/>
                    <p:nvPr/>
                  </p:nvGrpSpPr>
                  <p:grpSpPr>
                    <a:xfrm>
                      <a:off x="251520" y="6044867"/>
                      <a:ext cx="1961296" cy="504000"/>
                      <a:chOff x="-122293" y="5247715"/>
                      <a:chExt cx="1961296" cy="648222"/>
                    </a:xfrm>
                  </p:grpSpPr>
                  <p:grpSp>
                    <p:nvGrpSpPr>
                      <p:cNvPr id="2140" name="Ομάδα 2139"/>
                      <p:cNvGrpSpPr/>
                      <p:nvPr/>
                    </p:nvGrpSpPr>
                    <p:grpSpPr>
                      <a:xfrm>
                        <a:off x="683226" y="5401486"/>
                        <a:ext cx="1155777" cy="481094"/>
                        <a:chOff x="6369045" y="5018033"/>
                        <a:chExt cx="1445239" cy="501024"/>
                      </a:xfrm>
                    </p:grpSpPr>
                    <p:sp>
                      <p:nvSpPr>
                        <p:cNvPr id="2142" name="Τόξο 2141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2143" name="Ομάδα 2142"/>
                        <p:cNvGrpSpPr/>
                        <p:nvPr/>
                      </p:nvGrpSpPr>
                      <p:grpSpPr>
                        <a:xfrm>
                          <a:off x="6369045" y="5018033"/>
                          <a:ext cx="1445239" cy="501024"/>
                          <a:chOff x="6369045" y="5018033"/>
                          <a:chExt cx="1445239" cy="501024"/>
                        </a:xfrm>
                      </p:grpSpPr>
                      <p:grpSp>
                        <p:nvGrpSpPr>
                          <p:cNvPr id="2144" name="Ομάδα 2143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058723" cy="501024"/>
                            <a:chOff x="6240254" y="4713519"/>
                            <a:chExt cx="866968" cy="936442"/>
                          </a:xfrm>
                        </p:grpSpPr>
                        <p:sp>
                          <p:nvSpPr>
                            <p:cNvPr id="2146" name="Τόξο 2145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147" name="Τόξο 2146"/>
                            <p:cNvSpPr/>
                            <p:nvPr/>
                          </p:nvSpPr>
                          <p:spPr bwMode="auto">
                            <a:xfrm>
                              <a:off x="6871386" y="4735562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148" name="Τόξο 2147"/>
                            <p:cNvSpPr/>
                            <p:nvPr/>
                          </p:nvSpPr>
                          <p:spPr bwMode="auto">
                            <a:xfrm>
                              <a:off x="6555723" y="4724404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149" name="Τόξο 2148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150" name="Τόξο 2149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145" name="Τόξο 2144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2141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22293" y="5247715"/>
                        <a:ext cx="504000" cy="648222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  <p:sp>
                  <p:nvSpPr>
                    <p:cNvPr id="2139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83824" y="6093352"/>
                      <a:ext cx="504000" cy="5040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25000">
                          <a:srgbClr val="EEC2C1"/>
                        </a:gs>
                        <a:gs pos="0">
                          <a:schemeClr val="accent2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75000">
                          <a:srgbClr val="996600"/>
                        </a:gs>
                        <a:gs pos="100000">
                          <a:schemeClr val="accent2">
                            <a:tint val="23500"/>
                            <a:satMod val="160000"/>
                            <a:lumMod val="0"/>
                            <a:lumOff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9525">
                      <a:solidFill>
                        <a:srgbClr val="9966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</p:grpSp>
            </p:grpSp>
            <p:grpSp>
              <p:nvGrpSpPr>
                <p:cNvPr id="2069" name="Ομάδα 2068"/>
                <p:cNvGrpSpPr/>
                <p:nvPr/>
              </p:nvGrpSpPr>
              <p:grpSpPr>
                <a:xfrm rot="18814897">
                  <a:off x="24656" y="3228564"/>
                  <a:ext cx="2142415" cy="600509"/>
                  <a:chOff x="51429" y="6043718"/>
                  <a:chExt cx="3227268" cy="600509"/>
                </a:xfrm>
              </p:grpSpPr>
              <p:cxnSp>
                <p:nvCxnSpPr>
                  <p:cNvPr id="2119" name="Ευθεία γραμμή σύνδεσης 2118"/>
                  <p:cNvCxnSpPr/>
                  <p:nvPr/>
                </p:nvCxnSpPr>
                <p:spPr>
                  <a:xfrm flipH="1">
                    <a:off x="2188232" y="634705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0" name="Ευθεία γραμμή σύνδεσης 2119"/>
                  <p:cNvCxnSpPr/>
                  <p:nvPr/>
                </p:nvCxnSpPr>
                <p:spPr>
                  <a:xfrm flipH="1">
                    <a:off x="735316" y="630024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121" name="Ομάδα 2120"/>
                  <p:cNvGrpSpPr/>
                  <p:nvPr/>
                </p:nvGrpSpPr>
                <p:grpSpPr>
                  <a:xfrm>
                    <a:off x="51429" y="6043718"/>
                    <a:ext cx="3227268" cy="600509"/>
                    <a:chOff x="51429" y="6043718"/>
                    <a:chExt cx="3227268" cy="600509"/>
                  </a:xfrm>
                </p:grpSpPr>
                <p:grpSp>
                  <p:nvGrpSpPr>
                    <p:cNvPr id="2122" name="Ομάδα 2121"/>
                    <p:cNvGrpSpPr/>
                    <p:nvPr/>
                  </p:nvGrpSpPr>
                  <p:grpSpPr>
                    <a:xfrm>
                      <a:off x="51429" y="6043718"/>
                      <a:ext cx="2161387" cy="503999"/>
                      <a:chOff x="-322384" y="5246237"/>
                      <a:chExt cx="2161387" cy="648221"/>
                    </a:xfrm>
                  </p:grpSpPr>
                  <p:grpSp>
                    <p:nvGrpSpPr>
                      <p:cNvPr id="2124" name="Ομάδα 2123"/>
                      <p:cNvGrpSpPr/>
                      <p:nvPr/>
                    </p:nvGrpSpPr>
                    <p:grpSpPr>
                      <a:xfrm>
                        <a:off x="683226" y="5401486"/>
                        <a:ext cx="1155777" cy="481094"/>
                        <a:chOff x="6369045" y="5018033"/>
                        <a:chExt cx="1445239" cy="501024"/>
                      </a:xfrm>
                    </p:grpSpPr>
                    <p:sp>
                      <p:nvSpPr>
                        <p:cNvPr id="2126" name="Τόξο 2125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2127" name="Ομάδα 2126"/>
                        <p:cNvGrpSpPr/>
                        <p:nvPr/>
                      </p:nvGrpSpPr>
                      <p:grpSpPr>
                        <a:xfrm>
                          <a:off x="6369045" y="5018033"/>
                          <a:ext cx="1445239" cy="501024"/>
                          <a:chOff x="6369045" y="5018033"/>
                          <a:chExt cx="1445239" cy="501024"/>
                        </a:xfrm>
                      </p:grpSpPr>
                      <p:grpSp>
                        <p:nvGrpSpPr>
                          <p:cNvPr id="2128" name="Ομάδα 2127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058723" cy="501024"/>
                            <a:chOff x="6240254" y="4713519"/>
                            <a:chExt cx="866968" cy="936442"/>
                          </a:xfrm>
                        </p:grpSpPr>
                        <p:sp>
                          <p:nvSpPr>
                            <p:cNvPr id="2130" name="Τόξο 2129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131" name="Τόξο 2130"/>
                            <p:cNvSpPr/>
                            <p:nvPr/>
                          </p:nvSpPr>
                          <p:spPr bwMode="auto">
                            <a:xfrm>
                              <a:off x="6871386" y="4735562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132" name="Τόξο 2131"/>
                            <p:cNvSpPr/>
                            <p:nvPr/>
                          </p:nvSpPr>
                          <p:spPr bwMode="auto">
                            <a:xfrm>
                              <a:off x="6555723" y="4724404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133" name="Τόξο 2132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134" name="Τόξο 2133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129" name="Τόξο 2128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2125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322384" y="5246237"/>
                        <a:ext cx="759210" cy="648221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  <p:sp>
                  <p:nvSpPr>
                    <p:cNvPr id="2123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9487" y="6140226"/>
                      <a:ext cx="759210" cy="504001"/>
                    </a:xfrm>
                    <a:prstGeom prst="ellipse">
                      <a:avLst/>
                    </a:prstGeom>
                    <a:gradFill flip="none" rotWithShape="1">
                      <a:gsLst>
                        <a:gs pos="25000">
                          <a:srgbClr val="EEC2C1"/>
                        </a:gs>
                        <a:gs pos="0">
                          <a:schemeClr val="accent2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75000">
                          <a:srgbClr val="996600"/>
                        </a:gs>
                        <a:gs pos="100000">
                          <a:schemeClr val="accent2">
                            <a:tint val="23500"/>
                            <a:satMod val="160000"/>
                            <a:lumMod val="0"/>
                            <a:lumOff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9525">
                      <a:solidFill>
                        <a:srgbClr val="9966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</p:grpSp>
            </p:grpSp>
            <p:grpSp>
              <p:nvGrpSpPr>
                <p:cNvPr id="2070" name="Ομάδα 2069"/>
                <p:cNvGrpSpPr/>
                <p:nvPr/>
              </p:nvGrpSpPr>
              <p:grpSpPr>
                <a:xfrm rot="18814897">
                  <a:off x="-15725" y="5451674"/>
                  <a:ext cx="2129653" cy="611793"/>
                  <a:chOff x="71579" y="6009283"/>
                  <a:chExt cx="3208045" cy="611793"/>
                </a:xfrm>
              </p:grpSpPr>
              <p:cxnSp>
                <p:nvCxnSpPr>
                  <p:cNvPr id="2103" name="Ευθεία γραμμή σύνδεσης 2102"/>
                  <p:cNvCxnSpPr/>
                  <p:nvPr/>
                </p:nvCxnSpPr>
                <p:spPr>
                  <a:xfrm flipH="1">
                    <a:off x="2188232" y="634705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4" name="Ευθεία γραμμή σύνδεσης 2103"/>
                  <p:cNvCxnSpPr/>
                  <p:nvPr/>
                </p:nvCxnSpPr>
                <p:spPr>
                  <a:xfrm flipH="1">
                    <a:off x="735316" y="630024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105" name="Ομάδα 2104"/>
                  <p:cNvGrpSpPr/>
                  <p:nvPr/>
                </p:nvGrpSpPr>
                <p:grpSpPr>
                  <a:xfrm>
                    <a:off x="71579" y="6009283"/>
                    <a:ext cx="3208045" cy="611793"/>
                    <a:chOff x="71579" y="6009283"/>
                    <a:chExt cx="3208045" cy="611793"/>
                  </a:xfrm>
                </p:grpSpPr>
                <p:grpSp>
                  <p:nvGrpSpPr>
                    <p:cNvPr id="2106" name="Ομάδα 2105"/>
                    <p:cNvGrpSpPr/>
                    <p:nvPr/>
                  </p:nvGrpSpPr>
                  <p:grpSpPr>
                    <a:xfrm>
                      <a:off x="71579" y="6009283"/>
                      <a:ext cx="2141237" cy="529199"/>
                      <a:chOff x="-302234" y="5201948"/>
                      <a:chExt cx="2141237" cy="680632"/>
                    </a:xfrm>
                  </p:grpSpPr>
                  <p:grpSp>
                    <p:nvGrpSpPr>
                      <p:cNvPr id="2108" name="Ομάδα 2107"/>
                      <p:cNvGrpSpPr/>
                      <p:nvPr/>
                    </p:nvGrpSpPr>
                    <p:grpSpPr>
                      <a:xfrm>
                        <a:off x="683226" y="5401486"/>
                        <a:ext cx="1155777" cy="481094"/>
                        <a:chOff x="6369045" y="5018033"/>
                        <a:chExt cx="1445239" cy="501024"/>
                      </a:xfrm>
                    </p:grpSpPr>
                    <p:sp>
                      <p:nvSpPr>
                        <p:cNvPr id="2110" name="Τόξο 2109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2111" name="Ομάδα 2110"/>
                        <p:cNvGrpSpPr/>
                        <p:nvPr/>
                      </p:nvGrpSpPr>
                      <p:grpSpPr>
                        <a:xfrm>
                          <a:off x="6369045" y="5018033"/>
                          <a:ext cx="1445239" cy="501024"/>
                          <a:chOff x="6369045" y="5018033"/>
                          <a:chExt cx="1445239" cy="501024"/>
                        </a:xfrm>
                      </p:grpSpPr>
                      <p:grpSp>
                        <p:nvGrpSpPr>
                          <p:cNvPr id="2112" name="Ομάδα 2111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058723" cy="501024"/>
                            <a:chOff x="6240254" y="4713519"/>
                            <a:chExt cx="866968" cy="936442"/>
                          </a:xfrm>
                        </p:grpSpPr>
                        <p:sp>
                          <p:nvSpPr>
                            <p:cNvPr id="2114" name="Τόξο 2113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115" name="Τόξο 2114"/>
                            <p:cNvSpPr/>
                            <p:nvPr/>
                          </p:nvSpPr>
                          <p:spPr bwMode="auto">
                            <a:xfrm>
                              <a:off x="6871386" y="4735562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116" name="Τόξο 2115"/>
                            <p:cNvSpPr/>
                            <p:nvPr/>
                          </p:nvSpPr>
                          <p:spPr bwMode="auto">
                            <a:xfrm>
                              <a:off x="6555723" y="4724404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117" name="Τόξο 2116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118" name="Τόξο 2117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113" name="Τόξο 2112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2109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302234" y="5201948"/>
                        <a:ext cx="759210" cy="648221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  <p:sp>
                  <p:nvSpPr>
                    <p:cNvPr id="2107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20414" y="6117076"/>
                      <a:ext cx="759210" cy="5040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25000">
                          <a:srgbClr val="EEC2C1"/>
                        </a:gs>
                        <a:gs pos="0">
                          <a:schemeClr val="accent2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75000">
                          <a:srgbClr val="996600"/>
                        </a:gs>
                        <a:gs pos="100000">
                          <a:schemeClr val="accent2">
                            <a:tint val="23500"/>
                            <a:satMod val="160000"/>
                            <a:lumMod val="0"/>
                            <a:lumOff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9525">
                      <a:solidFill>
                        <a:srgbClr val="9966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</p:grpSp>
            </p:grpSp>
            <p:grpSp>
              <p:nvGrpSpPr>
                <p:cNvPr id="2071" name="Ομάδα 2070"/>
                <p:cNvGrpSpPr/>
                <p:nvPr/>
              </p:nvGrpSpPr>
              <p:grpSpPr>
                <a:xfrm>
                  <a:off x="1369423" y="4954590"/>
                  <a:ext cx="2736304" cy="552485"/>
                  <a:chOff x="251520" y="6044867"/>
                  <a:chExt cx="2736304" cy="552485"/>
                </a:xfrm>
              </p:grpSpPr>
              <p:cxnSp>
                <p:nvCxnSpPr>
                  <p:cNvPr id="2088" name="Ευθεία γραμμή σύνδεσης 2087"/>
                  <p:cNvCxnSpPr/>
                  <p:nvPr/>
                </p:nvCxnSpPr>
                <p:spPr>
                  <a:xfrm flipH="1">
                    <a:off x="2188232" y="634705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9" name="Ευθεία γραμμή σύνδεσης 2088"/>
                  <p:cNvCxnSpPr/>
                  <p:nvPr/>
                </p:nvCxnSpPr>
                <p:spPr>
                  <a:xfrm flipH="1">
                    <a:off x="735316" y="630024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90" name="Ομάδα 2089"/>
                  <p:cNvGrpSpPr/>
                  <p:nvPr/>
                </p:nvGrpSpPr>
                <p:grpSpPr>
                  <a:xfrm>
                    <a:off x="251520" y="6044867"/>
                    <a:ext cx="2736304" cy="552485"/>
                    <a:chOff x="251520" y="6044867"/>
                    <a:chExt cx="2736304" cy="552485"/>
                  </a:xfrm>
                </p:grpSpPr>
                <p:grpSp>
                  <p:nvGrpSpPr>
                    <p:cNvPr id="2091" name="Ομάδα 2090"/>
                    <p:cNvGrpSpPr/>
                    <p:nvPr/>
                  </p:nvGrpSpPr>
                  <p:grpSpPr>
                    <a:xfrm>
                      <a:off x="251520" y="6044867"/>
                      <a:ext cx="1961292" cy="504000"/>
                      <a:chOff x="-122293" y="5247715"/>
                      <a:chExt cx="1961292" cy="648222"/>
                    </a:xfrm>
                  </p:grpSpPr>
                  <p:grpSp>
                    <p:nvGrpSpPr>
                      <p:cNvPr id="2093" name="Ομάδα 2092"/>
                      <p:cNvGrpSpPr/>
                      <p:nvPr/>
                    </p:nvGrpSpPr>
                    <p:grpSpPr>
                      <a:xfrm>
                        <a:off x="683218" y="5401486"/>
                        <a:ext cx="1155781" cy="481094"/>
                        <a:chOff x="6369039" y="5018033"/>
                        <a:chExt cx="1445245" cy="501024"/>
                      </a:xfrm>
                    </p:grpSpPr>
                    <p:sp>
                      <p:nvSpPr>
                        <p:cNvPr id="2095" name="Τόξο 2094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2096" name="Ομάδα 2095"/>
                        <p:cNvGrpSpPr/>
                        <p:nvPr/>
                      </p:nvGrpSpPr>
                      <p:grpSpPr>
                        <a:xfrm>
                          <a:off x="6369039" y="5018033"/>
                          <a:ext cx="1445245" cy="501024"/>
                          <a:chOff x="6369039" y="5018033"/>
                          <a:chExt cx="1445245" cy="501024"/>
                        </a:xfrm>
                      </p:grpSpPr>
                      <p:grpSp>
                        <p:nvGrpSpPr>
                          <p:cNvPr id="2097" name="Ομάδα 2096"/>
                          <p:cNvGrpSpPr/>
                          <p:nvPr/>
                        </p:nvGrpSpPr>
                        <p:grpSpPr>
                          <a:xfrm>
                            <a:off x="6369039" y="5018033"/>
                            <a:ext cx="1066953" cy="501024"/>
                            <a:chOff x="6240254" y="4713519"/>
                            <a:chExt cx="873708" cy="936442"/>
                          </a:xfrm>
                        </p:grpSpPr>
                        <p:sp>
                          <p:nvSpPr>
                            <p:cNvPr id="2099" name="Τόξο 2098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100" name="Τόξο 2099"/>
                            <p:cNvSpPr/>
                            <p:nvPr/>
                          </p:nvSpPr>
                          <p:spPr bwMode="auto">
                            <a:xfrm>
                              <a:off x="6875475" y="4735563"/>
                              <a:ext cx="238487" cy="914398"/>
                            </a:xfrm>
                            <a:prstGeom prst="arc">
                              <a:avLst>
                                <a:gd name="adj1" fmla="val 1480668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101" name="Τόξο 2100"/>
                            <p:cNvSpPr/>
                            <p:nvPr/>
                          </p:nvSpPr>
                          <p:spPr bwMode="auto">
                            <a:xfrm>
                              <a:off x="6555721" y="4724404"/>
                              <a:ext cx="238486" cy="914398"/>
                            </a:xfrm>
                            <a:prstGeom prst="arc">
                              <a:avLst>
                                <a:gd name="adj1" fmla="val 6977805"/>
                                <a:gd name="adj2" fmla="val 17360894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102" name="Τόξο 2101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098" name="Τόξο 2097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2094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22293" y="5247715"/>
                        <a:ext cx="504000" cy="648222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  <p:sp>
                  <p:nvSpPr>
                    <p:cNvPr id="2092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83824" y="6093352"/>
                      <a:ext cx="504000" cy="5040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25000">
                          <a:srgbClr val="EEC2C1"/>
                        </a:gs>
                        <a:gs pos="0">
                          <a:schemeClr val="accent2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75000">
                          <a:srgbClr val="996600"/>
                        </a:gs>
                        <a:gs pos="100000">
                          <a:schemeClr val="accent2">
                            <a:tint val="23500"/>
                            <a:satMod val="160000"/>
                            <a:lumMod val="0"/>
                            <a:lumOff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9525">
                      <a:solidFill>
                        <a:srgbClr val="9966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</p:grpSp>
            </p:grpSp>
            <p:grpSp>
              <p:nvGrpSpPr>
                <p:cNvPr id="2072" name="Ομάδα 2071"/>
                <p:cNvGrpSpPr/>
                <p:nvPr/>
              </p:nvGrpSpPr>
              <p:grpSpPr>
                <a:xfrm rot="5400000">
                  <a:off x="258049" y="3795772"/>
                  <a:ext cx="2753919" cy="536109"/>
                  <a:chOff x="233905" y="6061243"/>
                  <a:chExt cx="2753919" cy="536109"/>
                </a:xfrm>
              </p:grpSpPr>
              <p:cxnSp>
                <p:nvCxnSpPr>
                  <p:cNvPr id="2073" name="Ευθεία γραμμή σύνδεσης 2072"/>
                  <p:cNvCxnSpPr/>
                  <p:nvPr/>
                </p:nvCxnSpPr>
                <p:spPr>
                  <a:xfrm flipH="1">
                    <a:off x="2188232" y="634705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4" name="Ευθεία γραμμή σύνδεσης 2073"/>
                  <p:cNvCxnSpPr/>
                  <p:nvPr/>
                </p:nvCxnSpPr>
                <p:spPr>
                  <a:xfrm flipH="1">
                    <a:off x="735316" y="630024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75" name="Ομάδα 2074"/>
                  <p:cNvGrpSpPr/>
                  <p:nvPr/>
                </p:nvGrpSpPr>
                <p:grpSpPr>
                  <a:xfrm>
                    <a:off x="233905" y="6061243"/>
                    <a:ext cx="2753919" cy="536109"/>
                    <a:chOff x="233905" y="6061243"/>
                    <a:chExt cx="2753919" cy="536109"/>
                  </a:xfrm>
                </p:grpSpPr>
                <p:grpSp>
                  <p:nvGrpSpPr>
                    <p:cNvPr id="2076" name="Ομάδα 2075"/>
                    <p:cNvGrpSpPr/>
                    <p:nvPr/>
                  </p:nvGrpSpPr>
                  <p:grpSpPr>
                    <a:xfrm>
                      <a:off x="233905" y="6061243"/>
                      <a:ext cx="1978905" cy="504000"/>
                      <a:chOff x="-139908" y="5268777"/>
                      <a:chExt cx="1978905" cy="648222"/>
                    </a:xfrm>
                  </p:grpSpPr>
                  <p:grpSp>
                    <p:nvGrpSpPr>
                      <p:cNvPr id="2078" name="Ομάδα 2077"/>
                      <p:cNvGrpSpPr/>
                      <p:nvPr/>
                    </p:nvGrpSpPr>
                    <p:grpSpPr>
                      <a:xfrm>
                        <a:off x="683226" y="5401480"/>
                        <a:ext cx="1155771" cy="481099"/>
                        <a:chOff x="6369051" y="5018025"/>
                        <a:chExt cx="1445233" cy="501029"/>
                      </a:xfrm>
                    </p:grpSpPr>
                    <p:sp>
                      <p:nvSpPr>
                        <p:cNvPr id="2080" name="Τόξο 2079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2081" name="Ομάδα 2080"/>
                        <p:cNvGrpSpPr/>
                        <p:nvPr/>
                      </p:nvGrpSpPr>
                      <p:grpSpPr>
                        <a:xfrm>
                          <a:off x="6369051" y="5018025"/>
                          <a:ext cx="1445233" cy="501025"/>
                          <a:chOff x="6369051" y="5018025"/>
                          <a:chExt cx="1445233" cy="501025"/>
                        </a:xfrm>
                      </p:grpSpPr>
                      <p:grpSp>
                        <p:nvGrpSpPr>
                          <p:cNvPr id="2082" name="Ομάδα 2081"/>
                          <p:cNvGrpSpPr/>
                          <p:nvPr/>
                        </p:nvGrpSpPr>
                        <p:grpSpPr>
                          <a:xfrm>
                            <a:off x="6369051" y="5018025"/>
                            <a:ext cx="1071146" cy="501023"/>
                            <a:chOff x="6240254" y="4713519"/>
                            <a:chExt cx="877140" cy="936444"/>
                          </a:xfrm>
                        </p:grpSpPr>
                        <p:sp>
                          <p:nvSpPr>
                            <p:cNvPr id="2084" name="Τόξο 2083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085" name="Τόξο 2084"/>
                            <p:cNvSpPr/>
                            <p:nvPr/>
                          </p:nvSpPr>
                          <p:spPr bwMode="auto">
                            <a:xfrm>
                              <a:off x="6878910" y="4735566"/>
                              <a:ext cx="238484" cy="914397"/>
                            </a:xfrm>
                            <a:prstGeom prst="arc">
                              <a:avLst>
                                <a:gd name="adj1" fmla="val 13289361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086" name="Τόξο 2085"/>
                            <p:cNvSpPr/>
                            <p:nvPr/>
                          </p:nvSpPr>
                          <p:spPr bwMode="auto">
                            <a:xfrm>
                              <a:off x="6565749" y="4724403"/>
                              <a:ext cx="238484" cy="914400"/>
                            </a:xfrm>
                            <a:prstGeom prst="arc">
                              <a:avLst>
                                <a:gd name="adj1" fmla="val 6977805"/>
                                <a:gd name="adj2" fmla="val 15612462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087" name="Τόξο 2086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083" name="Τόξο 2082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2079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39908" y="5268777"/>
                        <a:ext cx="503999" cy="648222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  <p:sp>
                  <p:nvSpPr>
                    <p:cNvPr id="2077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83824" y="6093352"/>
                      <a:ext cx="504000" cy="5040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25000">
                          <a:srgbClr val="EEC2C1"/>
                        </a:gs>
                        <a:gs pos="0">
                          <a:schemeClr val="accent2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75000">
                          <a:srgbClr val="996600"/>
                        </a:gs>
                        <a:gs pos="100000">
                          <a:schemeClr val="accent2">
                            <a:tint val="23500"/>
                            <a:satMod val="160000"/>
                            <a:lumMod val="0"/>
                            <a:lumOff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9525">
                      <a:solidFill>
                        <a:srgbClr val="9966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</p:grpSp>
            </p:grpSp>
          </p:grpSp>
        </p:grpSp>
        <p:sp>
          <p:nvSpPr>
            <p:cNvPr id="2055" name="Τόξο 2054"/>
            <p:cNvSpPr/>
            <p:nvPr/>
          </p:nvSpPr>
          <p:spPr bwMode="auto">
            <a:xfrm rot="5400000">
              <a:off x="1997110" y="2874889"/>
              <a:ext cx="170882" cy="270993"/>
            </a:xfrm>
            <a:prstGeom prst="arc">
              <a:avLst>
                <a:gd name="adj1" fmla="val 6977805"/>
                <a:gd name="adj2" fmla="val 3727128"/>
              </a:avLst>
            </a:prstGeom>
            <a:noFill/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56" name="Τόξο 2055"/>
            <p:cNvSpPr/>
            <p:nvPr/>
          </p:nvSpPr>
          <p:spPr bwMode="auto">
            <a:xfrm rot="5400000">
              <a:off x="2007456" y="2759337"/>
              <a:ext cx="170882" cy="270993"/>
            </a:xfrm>
            <a:prstGeom prst="arc">
              <a:avLst>
                <a:gd name="adj1" fmla="val 6977805"/>
                <a:gd name="adj2" fmla="val 3727128"/>
              </a:avLst>
            </a:prstGeom>
            <a:noFill/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57" name="Τόξο 2056"/>
            <p:cNvSpPr/>
            <p:nvPr/>
          </p:nvSpPr>
          <p:spPr bwMode="auto">
            <a:xfrm rot="5400000">
              <a:off x="2007996" y="2641287"/>
              <a:ext cx="170882" cy="270993"/>
            </a:xfrm>
            <a:prstGeom prst="arc">
              <a:avLst>
                <a:gd name="adj1" fmla="val 6977805"/>
                <a:gd name="adj2" fmla="val 3727128"/>
              </a:avLst>
            </a:prstGeom>
            <a:noFill/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31" name="Ομάδα 30"/>
          <p:cNvGrpSpPr/>
          <p:nvPr/>
        </p:nvGrpSpPr>
        <p:grpSpPr>
          <a:xfrm>
            <a:off x="3347864" y="1065464"/>
            <a:ext cx="5701354" cy="3042385"/>
            <a:chOff x="3347864" y="1065464"/>
            <a:chExt cx="5701354" cy="3042385"/>
          </a:xfrm>
        </p:grpSpPr>
        <p:sp>
          <p:nvSpPr>
            <p:cNvPr id="28" name="TextBox 27"/>
            <p:cNvSpPr txBox="1"/>
            <p:nvPr/>
          </p:nvSpPr>
          <p:spPr>
            <a:xfrm>
              <a:off x="3635896" y="3430741"/>
              <a:ext cx="541332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Κάθε μοριακός δεσμός αντιστοιχεί σε στοιχειώδες ελατήριο με σταθερά </a:t>
              </a:r>
              <a:r>
                <a:rPr lang="en-US" sz="2000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sz="2000" b="1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l-G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Ορθογώνιο 28"/>
            <p:cNvSpPr/>
            <p:nvPr/>
          </p:nvSpPr>
          <p:spPr>
            <a:xfrm>
              <a:off x="3347864" y="2297967"/>
              <a:ext cx="3433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b="1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l-GR" dirty="0"/>
            </a:p>
          </p:txBody>
        </p:sp>
        <p:sp>
          <p:nvSpPr>
            <p:cNvPr id="30" name="Ορθογώνιο 29"/>
            <p:cNvSpPr/>
            <p:nvPr/>
          </p:nvSpPr>
          <p:spPr>
            <a:xfrm>
              <a:off x="3796588" y="1065464"/>
              <a:ext cx="3433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b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l-GR" dirty="0"/>
            </a:p>
          </p:txBody>
        </p:sp>
      </p:grpSp>
      <p:sp>
        <p:nvSpPr>
          <p:cNvPr id="5" name="Έλλειψη 4"/>
          <p:cNvSpPr/>
          <p:nvPr/>
        </p:nvSpPr>
        <p:spPr>
          <a:xfrm>
            <a:off x="1784954" y="1906215"/>
            <a:ext cx="90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46" name="Έλλειψη 945"/>
          <p:cNvSpPr/>
          <p:nvPr/>
        </p:nvSpPr>
        <p:spPr>
          <a:xfrm>
            <a:off x="1640938" y="4797168"/>
            <a:ext cx="90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9" name="Ομάδα 8"/>
          <p:cNvGrpSpPr/>
          <p:nvPr/>
        </p:nvGrpSpPr>
        <p:grpSpPr>
          <a:xfrm>
            <a:off x="54661" y="1206551"/>
            <a:ext cx="2603514" cy="2510699"/>
            <a:chOff x="54661" y="1206551"/>
            <a:chExt cx="2603514" cy="2510699"/>
          </a:xfrm>
        </p:grpSpPr>
        <p:grpSp>
          <p:nvGrpSpPr>
            <p:cNvPr id="27" name="Ομάδα 26"/>
            <p:cNvGrpSpPr/>
            <p:nvPr/>
          </p:nvGrpSpPr>
          <p:grpSpPr>
            <a:xfrm>
              <a:off x="54661" y="1206551"/>
              <a:ext cx="2603514" cy="2510699"/>
              <a:chOff x="54661" y="1206551"/>
              <a:chExt cx="2603514" cy="2510699"/>
            </a:xfrm>
          </p:grpSpPr>
          <p:pic>
            <p:nvPicPr>
              <p:cNvPr id="976" name="Picture 5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175" y="1206551"/>
                <a:ext cx="2520000" cy="2191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75" name="TextBox 974"/>
              <p:cNvSpPr txBox="1"/>
              <p:nvPr/>
            </p:nvSpPr>
            <p:spPr>
              <a:xfrm>
                <a:off x="54661" y="3455640"/>
                <a:ext cx="1903085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/>
                  <a:t>2003 Thomson – Brooks/Cole</a:t>
                </a:r>
                <a:endParaRPr lang="el-GR" sz="1100" b="1" dirty="0"/>
              </a:p>
            </p:txBody>
          </p:sp>
          <p:grpSp>
            <p:nvGrpSpPr>
              <p:cNvPr id="26" name="Ομάδα 25"/>
              <p:cNvGrpSpPr/>
              <p:nvPr/>
            </p:nvGrpSpPr>
            <p:grpSpPr>
              <a:xfrm>
                <a:off x="2447696" y="3081494"/>
                <a:ext cx="169495" cy="196616"/>
                <a:chOff x="2912285" y="3280656"/>
                <a:chExt cx="169495" cy="196616"/>
              </a:xfrm>
            </p:grpSpPr>
            <p:grpSp>
              <p:nvGrpSpPr>
                <p:cNvPr id="25" name="Ομάδα 24"/>
                <p:cNvGrpSpPr/>
                <p:nvPr/>
              </p:nvGrpSpPr>
              <p:grpSpPr>
                <a:xfrm>
                  <a:off x="2915816" y="3280656"/>
                  <a:ext cx="165964" cy="196616"/>
                  <a:chOff x="2911852" y="3287718"/>
                  <a:chExt cx="165964" cy="196616"/>
                </a:xfrm>
              </p:grpSpPr>
              <p:cxnSp>
                <p:nvCxnSpPr>
                  <p:cNvPr id="977" name="Ευθεία γραμμή σύνδεσης 976"/>
                  <p:cNvCxnSpPr/>
                  <p:nvPr/>
                </p:nvCxnSpPr>
                <p:spPr>
                  <a:xfrm flipV="1">
                    <a:off x="2911852" y="3376334"/>
                    <a:ext cx="0" cy="10800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1" name="Ευθεία γραμμή σύνδεσης 970"/>
                  <p:cNvCxnSpPr/>
                  <p:nvPr/>
                </p:nvCxnSpPr>
                <p:spPr>
                  <a:xfrm flipV="1">
                    <a:off x="2912158" y="3289812"/>
                    <a:ext cx="162000" cy="9000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2" name="Ευθεία γραμμή σύνδεσης 971"/>
                  <p:cNvCxnSpPr/>
                  <p:nvPr/>
                </p:nvCxnSpPr>
                <p:spPr>
                  <a:xfrm flipV="1">
                    <a:off x="3074158" y="3287718"/>
                    <a:ext cx="0" cy="10692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3" name="Ευθεία γραμμή σύνδεσης 972"/>
                  <p:cNvCxnSpPr/>
                  <p:nvPr/>
                </p:nvCxnSpPr>
                <p:spPr>
                  <a:xfrm flipV="1">
                    <a:off x="2915816" y="3385187"/>
                    <a:ext cx="162000" cy="9000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79" name="Ευθεία γραμμή σύνδεσης 978"/>
                <p:cNvCxnSpPr/>
                <p:nvPr/>
              </p:nvCxnSpPr>
              <p:spPr>
                <a:xfrm flipV="1">
                  <a:off x="2915816" y="3303690"/>
                  <a:ext cx="162000" cy="90000"/>
                </a:xfrm>
                <a:prstGeom prst="line">
                  <a:avLst/>
                </a:prstGeom>
                <a:ln w="190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0" name="Ευθεία γραμμή σύνδεσης 979"/>
                <p:cNvCxnSpPr/>
                <p:nvPr/>
              </p:nvCxnSpPr>
              <p:spPr>
                <a:xfrm flipV="1">
                  <a:off x="2915816" y="3323825"/>
                  <a:ext cx="162000" cy="90000"/>
                </a:xfrm>
                <a:prstGeom prst="line">
                  <a:avLst/>
                </a:prstGeom>
                <a:ln w="190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1" name="Ευθεία γραμμή σύνδεσης 980"/>
                <p:cNvCxnSpPr/>
                <p:nvPr/>
              </p:nvCxnSpPr>
              <p:spPr>
                <a:xfrm flipV="1">
                  <a:off x="2915816" y="3339337"/>
                  <a:ext cx="162000" cy="90000"/>
                </a:xfrm>
                <a:prstGeom prst="line">
                  <a:avLst/>
                </a:prstGeom>
                <a:ln w="190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2" name="Ευθεία γραμμή σύνδεσης 981"/>
                <p:cNvCxnSpPr/>
                <p:nvPr/>
              </p:nvCxnSpPr>
              <p:spPr>
                <a:xfrm flipV="1">
                  <a:off x="2912285" y="3359472"/>
                  <a:ext cx="162000" cy="90000"/>
                </a:xfrm>
                <a:prstGeom prst="line">
                  <a:avLst/>
                </a:prstGeom>
                <a:ln w="190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47" name="TextBox 946"/>
            <p:cNvSpPr txBox="1"/>
            <p:nvPr/>
          </p:nvSpPr>
          <p:spPr>
            <a:xfrm>
              <a:off x="1790852" y="1886635"/>
              <a:ext cx="79201" cy="1692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l-GR" sz="500" dirty="0"/>
            </a:p>
          </p:txBody>
        </p:sp>
      </p:grpSp>
      <p:grpSp>
        <p:nvGrpSpPr>
          <p:cNvPr id="11" name="Ομάδα 10"/>
          <p:cNvGrpSpPr/>
          <p:nvPr/>
        </p:nvGrpSpPr>
        <p:grpSpPr>
          <a:xfrm>
            <a:off x="35496" y="4119126"/>
            <a:ext cx="3168000" cy="2478511"/>
            <a:chOff x="35496" y="4119126"/>
            <a:chExt cx="3168000" cy="2478511"/>
          </a:xfrm>
        </p:grpSpPr>
        <p:grpSp>
          <p:nvGrpSpPr>
            <p:cNvPr id="24" name="Ομάδα 23"/>
            <p:cNvGrpSpPr/>
            <p:nvPr/>
          </p:nvGrpSpPr>
          <p:grpSpPr>
            <a:xfrm>
              <a:off x="35496" y="4119126"/>
              <a:ext cx="3168000" cy="2371910"/>
              <a:chOff x="35496" y="3910988"/>
              <a:chExt cx="3168000" cy="2371910"/>
            </a:xfrm>
          </p:grpSpPr>
          <p:pic>
            <p:nvPicPr>
              <p:cNvPr id="16" name="Picture 7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96" y="3910988"/>
                <a:ext cx="3168000" cy="2326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67" name="TextBox 966"/>
              <p:cNvSpPr txBox="1"/>
              <p:nvPr/>
            </p:nvSpPr>
            <p:spPr>
              <a:xfrm>
                <a:off x="35496" y="6021288"/>
                <a:ext cx="1903085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/>
                  <a:t>2003 Thomson – Brooks/Cole</a:t>
                </a:r>
                <a:endParaRPr lang="el-GR" sz="1100" b="1" dirty="0"/>
              </a:p>
            </p:txBody>
          </p:sp>
        </p:grpSp>
        <p:sp>
          <p:nvSpPr>
            <p:cNvPr id="949" name="TextBox 948"/>
            <p:cNvSpPr txBox="1"/>
            <p:nvPr/>
          </p:nvSpPr>
          <p:spPr>
            <a:xfrm>
              <a:off x="2361018" y="6197527"/>
              <a:ext cx="474581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i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sz="2000" b="1" baseline="-25000" dirty="0" smtClean="0">
                  <a:solidFill>
                    <a:srgbClr val="0070C0"/>
                  </a:solidFill>
                  <a:latin typeface="Cambria Math"/>
                  <a:ea typeface="Cambria Math"/>
                  <a:cs typeface="Times New Roman" panose="02020603050405020304" pitchFamily="18" charset="0"/>
                </a:rPr>
                <a:t>⊥</a:t>
              </a:r>
              <a:endParaRPr lang="el-GR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423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2" name="Ομάδα 981"/>
          <p:cNvGrpSpPr/>
          <p:nvPr/>
        </p:nvGrpSpPr>
        <p:grpSpPr>
          <a:xfrm>
            <a:off x="35496" y="4119126"/>
            <a:ext cx="3168000" cy="2371910"/>
            <a:chOff x="35496" y="4119126"/>
            <a:chExt cx="3168000" cy="2371910"/>
          </a:xfrm>
        </p:grpSpPr>
        <p:grpSp>
          <p:nvGrpSpPr>
            <p:cNvPr id="948" name="Ομάδα 947"/>
            <p:cNvGrpSpPr/>
            <p:nvPr/>
          </p:nvGrpSpPr>
          <p:grpSpPr>
            <a:xfrm>
              <a:off x="35496" y="4119126"/>
              <a:ext cx="3168000" cy="2371910"/>
              <a:chOff x="35496" y="3910988"/>
              <a:chExt cx="3168000" cy="2371910"/>
            </a:xfrm>
          </p:grpSpPr>
          <p:pic>
            <p:nvPicPr>
              <p:cNvPr id="949" name="Picture 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96" y="3910988"/>
                <a:ext cx="3168000" cy="2326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50" name="TextBox 949"/>
              <p:cNvSpPr txBox="1"/>
              <p:nvPr/>
            </p:nvSpPr>
            <p:spPr>
              <a:xfrm>
                <a:off x="35496" y="6021288"/>
                <a:ext cx="1903085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/>
                  <a:t>2003 Thomson – Brooks/Cole</a:t>
                </a:r>
                <a:endParaRPr lang="el-GR" sz="1100" b="1" dirty="0"/>
              </a:p>
            </p:txBody>
          </p:sp>
        </p:grpSp>
        <p:sp>
          <p:nvSpPr>
            <p:cNvPr id="981" name="Ορθογώνιο 980"/>
            <p:cNvSpPr/>
            <p:nvPr/>
          </p:nvSpPr>
          <p:spPr>
            <a:xfrm>
              <a:off x="2415102" y="4867077"/>
              <a:ext cx="324040" cy="207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6" name="Ομάδα 5"/>
          <p:cNvGrpSpPr/>
          <p:nvPr/>
        </p:nvGrpSpPr>
        <p:grpSpPr>
          <a:xfrm>
            <a:off x="3607435" y="836712"/>
            <a:ext cx="5192881" cy="2689271"/>
            <a:chOff x="233942" y="836712"/>
            <a:chExt cx="6188494" cy="3323254"/>
          </a:xfrm>
        </p:grpSpPr>
        <p:grpSp>
          <p:nvGrpSpPr>
            <p:cNvPr id="7" name="Ομάδα 6"/>
            <p:cNvGrpSpPr/>
            <p:nvPr/>
          </p:nvGrpSpPr>
          <p:grpSpPr>
            <a:xfrm>
              <a:off x="233942" y="836712"/>
              <a:ext cx="6188494" cy="3323254"/>
              <a:chOff x="233942" y="836712"/>
              <a:chExt cx="6188494" cy="3323254"/>
            </a:xfrm>
          </p:grpSpPr>
          <p:grpSp>
            <p:nvGrpSpPr>
              <p:cNvPr id="11" name="Ομάδα 10"/>
              <p:cNvGrpSpPr/>
              <p:nvPr/>
            </p:nvGrpSpPr>
            <p:grpSpPr>
              <a:xfrm>
                <a:off x="3878422" y="968735"/>
                <a:ext cx="2544014" cy="3191231"/>
                <a:chOff x="5436096" y="1656811"/>
                <a:chExt cx="2544014" cy="3191231"/>
              </a:xfrm>
            </p:grpSpPr>
            <p:grpSp>
              <p:nvGrpSpPr>
                <p:cNvPr id="339" name="Ομάδα 338"/>
                <p:cNvGrpSpPr/>
                <p:nvPr/>
              </p:nvGrpSpPr>
              <p:grpSpPr>
                <a:xfrm>
                  <a:off x="5436096" y="1656811"/>
                  <a:ext cx="2544014" cy="3191231"/>
                  <a:chOff x="735316" y="2534859"/>
                  <a:chExt cx="3428885" cy="4301176"/>
                </a:xfrm>
              </p:grpSpPr>
              <p:grpSp>
                <p:nvGrpSpPr>
                  <p:cNvPr id="341" name="Ομάδα 340"/>
                  <p:cNvGrpSpPr/>
                  <p:nvPr/>
                </p:nvGrpSpPr>
                <p:grpSpPr>
                  <a:xfrm>
                    <a:off x="735316" y="6093352"/>
                    <a:ext cx="2252508" cy="504000"/>
                    <a:chOff x="735316" y="6093352"/>
                    <a:chExt cx="2252508" cy="504000"/>
                  </a:xfrm>
                </p:grpSpPr>
                <p:cxnSp>
                  <p:nvCxnSpPr>
                    <p:cNvPr id="453" name="Ευθεία γραμμή σύνδεσης 452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4" name="Ευθεία γραμμή σύνδεσης 453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455" name="Ομάδα 454"/>
                    <p:cNvGrpSpPr/>
                    <p:nvPr/>
                  </p:nvGrpSpPr>
                  <p:grpSpPr>
                    <a:xfrm>
                      <a:off x="1057039" y="6093352"/>
                      <a:ext cx="1930785" cy="504000"/>
                      <a:chOff x="1057039" y="6093352"/>
                      <a:chExt cx="1930785" cy="504000"/>
                    </a:xfrm>
                  </p:grpSpPr>
                  <p:grpSp>
                    <p:nvGrpSpPr>
                      <p:cNvPr id="456" name="Ομάδα 455"/>
                      <p:cNvGrpSpPr/>
                      <p:nvPr/>
                    </p:nvGrpSpPr>
                    <p:grpSpPr>
                      <a:xfrm>
                        <a:off x="1057039" y="6164425"/>
                        <a:ext cx="1155778" cy="374056"/>
                        <a:chOff x="6369045" y="5018033"/>
                        <a:chExt cx="1445239" cy="501024"/>
                      </a:xfrm>
                    </p:grpSpPr>
                    <p:sp>
                      <p:nvSpPr>
                        <p:cNvPr id="458" name="Τόξο 457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459" name="Ομάδα 458"/>
                        <p:cNvGrpSpPr/>
                        <p:nvPr/>
                      </p:nvGrpSpPr>
                      <p:grpSpPr>
                        <a:xfrm>
                          <a:off x="6369045" y="5018033"/>
                          <a:ext cx="1445239" cy="501024"/>
                          <a:chOff x="6369045" y="5018033"/>
                          <a:chExt cx="1445239" cy="501024"/>
                        </a:xfrm>
                      </p:grpSpPr>
                      <p:grpSp>
                        <p:nvGrpSpPr>
                          <p:cNvPr id="460" name="Ομάδα 459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058723" cy="501024"/>
                            <a:chOff x="6240254" y="4713519"/>
                            <a:chExt cx="866968" cy="936442"/>
                          </a:xfrm>
                        </p:grpSpPr>
                        <p:sp>
                          <p:nvSpPr>
                            <p:cNvPr id="462" name="Τόξο 461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63" name="Τόξο 462"/>
                            <p:cNvSpPr/>
                            <p:nvPr/>
                          </p:nvSpPr>
                          <p:spPr bwMode="auto">
                            <a:xfrm>
                              <a:off x="6871386" y="4735562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64" name="Τόξο 463"/>
                            <p:cNvSpPr/>
                            <p:nvPr/>
                          </p:nvSpPr>
                          <p:spPr bwMode="auto">
                            <a:xfrm>
                              <a:off x="6555723" y="4724404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65" name="Τόξο 464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66" name="Τόξο 465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61" name="Τόξο 460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457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2"/>
                        <a:ext cx="50400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342" name="Ομάδα 341"/>
                  <p:cNvGrpSpPr/>
                  <p:nvPr/>
                </p:nvGrpSpPr>
                <p:grpSpPr>
                  <a:xfrm>
                    <a:off x="767974" y="3870183"/>
                    <a:ext cx="2252508" cy="504000"/>
                    <a:chOff x="735316" y="6093352"/>
                    <a:chExt cx="2252508" cy="504000"/>
                  </a:xfrm>
                </p:grpSpPr>
                <p:cxnSp>
                  <p:nvCxnSpPr>
                    <p:cNvPr id="439" name="Ευθεία γραμμή σύνδεσης 438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0" name="Ευθεία γραμμή σύνδεσης 439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441" name="Ομάδα 440"/>
                    <p:cNvGrpSpPr/>
                    <p:nvPr/>
                  </p:nvGrpSpPr>
                  <p:grpSpPr>
                    <a:xfrm>
                      <a:off x="1057047" y="6093352"/>
                      <a:ext cx="1930777" cy="504000"/>
                      <a:chOff x="1057047" y="6093352"/>
                      <a:chExt cx="1930777" cy="504000"/>
                    </a:xfrm>
                  </p:grpSpPr>
                  <p:grpSp>
                    <p:nvGrpSpPr>
                      <p:cNvPr id="442" name="Ομάδα 441"/>
                      <p:cNvGrpSpPr/>
                      <p:nvPr/>
                    </p:nvGrpSpPr>
                    <p:grpSpPr>
                      <a:xfrm>
                        <a:off x="1057047" y="6164425"/>
                        <a:ext cx="1155780" cy="374056"/>
                        <a:chOff x="6369044" y="5018033"/>
                        <a:chExt cx="1445240" cy="501024"/>
                      </a:xfrm>
                    </p:grpSpPr>
                    <p:sp>
                      <p:nvSpPr>
                        <p:cNvPr id="444" name="Τόξο 443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445" name="Ομάδα 444"/>
                        <p:cNvGrpSpPr/>
                        <p:nvPr/>
                      </p:nvGrpSpPr>
                      <p:grpSpPr>
                        <a:xfrm>
                          <a:off x="6369044" y="5018033"/>
                          <a:ext cx="1445240" cy="501024"/>
                          <a:chOff x="6369044" y="5018033"/>
                          <a:chExt cx="1445240" cy="501024"/>
                        </a:xfrm>
                      </p:grpSpPr>
                      <p:grpSp>
                        <p:nvGrpSpPr>
                          <p:cNvPr id="446" name="Ομάδα 445"/>
                          <p:cNvGrpSpPr/>
                          <p:nvPr/>
                        </p:nvGrpSpPr>
                        <p:grpSpPr>
                          <a:xfrm>
                            <a:off x="6369044" y="5018033"/>
                            <a:ext cx="1058712" cy="501024"/>
                            <a:chOff x="6240254" y="4713519"/>
                            <a:chExt cx="866959" cy="936442"/>
                          </a:xfrm>
                        </p:grpSpPr>
                        <p:sp>
                          <p:nvSpPr>
                            <p:cNvPr id="448" name="Τόξο 447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49" name="Τόξο 448"/>
                            <p:cNvSpPr/>
                            <p:nvPr/>
                          </p:nvSpPr>
                          <p:spPr bwMode="auto">
                            <a:xfrm>
                              <a:off x="6871377" y="4735563"/>
                              <a:ext cx="235836" cy="914398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50" name="Τόξο 449"/>
                            <p:cNvSpPr/>
                            <p:nvPr/>
                          </p:nvSpPr>
                          <p:spPr bwMode="auto">
                            <a:xfrm>
                              <a:off x="6555714" y="4724404"/>
                              <a:ext cx="235836" cy="914398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51" name="Τόξο 450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52" name="Τόξο 451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47" name="Τόξο 446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443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2"/>
                        <a:ext cx="50400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343" name="Ομάδα 342"/>
                  <p:cNvGrpSpPr/>
                  <p:nvPr/>
                </p:nvGrpSpPr>
                <p:grpSpPr>
                  <a:xfrm rot="5400000">
                    <a:off x="1393665" y="4952958"/>
                    <a:ext cx="2736304" cy="552485"/>
                    <a:chOff x="251520" y="6044867"/>
                    <a:chExt cx="2736304" cy="552485"/>
                  </a:xfrm>
                </p:grpSpPr>
                <p:cxnSp>
                  <p:nvCxnSpPr>
                    <p:cNvPr id="423" name="Ευθεία γραμμή σύνδεσης 422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4" name="Ευθεία γραμμή σύνδεσης 423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425" name="Ομάδα 424"/>
                    <p:cNvGrpSpPr/>
                    <p:nvPr/>
                  </p:nvGrpSpPr>
                  <p:grpSpPr>
                    <a:xfrm>
                      <a:off x="251520" y="6044867"/>
                      <a:ext cx="2736304" cy="552485"/>
                      <a:chOff x="251520" y="6044867"/>
                      <a:chExt cx="2736304" cy="552485"/>
                    </a:xfrm>
                  </p:grpSpPr>
                  <p:grpSp>
                    <p:nvGrpSpPr>
                      <p:cNvPr id="426" name="Ομάδα 425"/>
                      <p:cNvGrpSpPr/>
                      <p:nvPr/>
                    </p:nvGrpSpPr>
                    <p:grpSpPr>
                      <a:xfrm>
                        <a:off x="251520" y="6044867"/>
                        <a:ext cx="1961296" cy="504000"/>
                        <a:chOff x="-122293" y="5247715"/>
                        <a:chExt cx="1961296" cy="648222"/>
                      </a:xfrm>
                    </p:grpSpPr>
                    <p:grpSp>
                      <p:nvGrpSpPr>
                        <p:cNvPr id="428" name="Ομάδα 427"/>
                        <p:cNvGrpSpPr/>
                        <p:nvPr/>
                      </p:nvGrpSpPr>
                      <p:grpSpPr>
                        <a:xfrm>
                          <a:off x="683226" y="5401486"/>
                          <a:ext cx="1155777" cy="481094"/>
                          <a:chOff x="6369045" y="5018033"/>
                          <a:chExt cx="1445239" cy="501024"/>
                        </a:xfrm>
                      </p:grpSpPr>
                      <p:sp>
                        <p:nvSpPr>
                          <p:cNvPr id="430" name="Τόξο 429"/>
                          <p:cNvSpPr/>
                          <p:nvPr/>
                        </p:nvSpPr>
                        <p:spPr bwMode="auto">
                          <a:xfrm>
                            <a:off x="7332967" y="5029824"/>
                            <a:ext cx="288000" cy="489230"/>
                          </a:xfrm>
                          <a:prstGeom prst="arc">
                            <a:avLst>
                              <a:gd name="adj1" fmla="val 6977805"/>
                              <a:gd name="adj2" fmla="val 3727128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grpSp>
                        <p:nvGrpSpPr>
                          <p:cNvPr id="431" name="Ομάδα 430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445239" cy="501024"/>
                            <a:chOff x="6369045" y="5018033"/>
                            <a:chExt cx="1445239" cy="501024"/>
                          </a:xfrm>
                        </p:grpSpPr>
                        <p:grpSp>
                          <p:nvGrpSpPr>
                            <p:cNvPr id="432" name="Ομάδα 431"/>
                            <p:cNvGrpSpPr/>
                            <p:nvPr/>
                          </p:nvGrpSpPr>
                          <p:grpSpPr>
                            <a:xfrm>
                              <a:off x="6369045" y="5018033"/>
                              <a:ext cx="1058723" cy="501024"/>
                              <a:chOff x="6240254" y="4713519"/>
                              <a:chExt cx="866968" cy="936442"/>
                            </a:xfrm>
                          </p:grpSpPr>
                          <p:sp>
                            <p:nvSpPr>
                              <p:cNvPr id="434" name="Τόξο 433"/>
                              <p:cNvSpPr/>
                              <p:nvPr/>
                            </p:nvSpPr>
                            <p:spPr bwMode="auto">
                              <a:xfrm>
                                <a:off x="6394056" y="4713519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35" name="Τόξο 434"/>
                              <p:cNvSpPr/>
                              <p:nvPr/>
                            </p:nvSpPr>
                            <p:spPr bwMode="auto">
                              <a:xfrm>
                                <a:off x="6871386" y="4735562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727128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36" name="Τόξο 435"/>
                              <p:cNvSpPr/>
                              <p:nvPr/>
                            </p:nvSpPr>
                            <p:spPr bwMode="auto">
                              <a:xfrm>
                                <a:off x="6555723" y="4724404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37" name="Τόξο 436"/>
                              <p:cNvSpPr/>
                              <p:nvPr/>
                            </p:nvSpPr>
                            <p:spPr bwMode="auto">
                              <a:xfrm>
                                <a:off x="6240254" y="4713519"/>
                                <a:ext cx="235921" cy="914400"/>
                              </a:xfrm>
                              <a:prstGeom prst="arc">
                                <a:avLst>
                                  <a:gd name="adj1" fmla="val 11276859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38" name="Τόξο 437"/>
                              <p:cNvSpPr/>
                              <p:nvPr/>
                            </p:nvSpPr>
                            <p:spPr bwMode="auto">
                              <a:xfrm>
                                <a:off x="6712048" y="4735517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33" name="Τόξο 432"/>
                            <p:cNvSpPr/>
                            <p:nvPr/>
                          </p:nvSpPr>
                          <p:spPr bwMode="auto">
                            <a:xfrm>
                              <a:off x="7526182" y="5029820"/>
                              <a:ext cx="288102" cy="489230"/>
                            </a:xfrm>
                            <a:prstGeom prst="arc">
                              <a:avLst>
                                <a:gd name="adj1" fmla="val 6977805"/>
                                <a:gd name="adj2" fmla="val 21403412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sp>
                      <p:nvSpPr>
                        <p:cNvPr id="429" name="Oval 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-122293" y="5247715"/>
                          <a:ext cx="504000" cy="648222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25000">
                              <a:srgbClr val="EEC2C1"/>
                            </a:gs>
                            <a:gs pos="0">
                              <a:schemeClr val="accent2">
                                <a:tint val="44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  <a:gs pos="75000">
                              <a:srgbClr val="996600"/>
                            </a:gs>
                            <a:gs pos="100000">
                              <a:schemeClr val="accent2">
                                <a:tint val="23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n w="9525">
                          <a:solidFill>
                            <a:srgbClr val="9966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1pPr>
                          <a:lvl2pPr marL="742950" indent="-28575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2pPr>
                          <a:lvl3pPr marL="11430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3pPr>
                          <a:lvl4pPr marL="16002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4pPr>
                          <a:lvl5pPr marL="20574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9pPr>
                        </a:lstStyle>
                        <a:p>
                          <a:pPr eaLnBrk="1" hangingPunct="1"/>
                          <a:endParaRPr lang="el-GR" altLang="el-GR"/>
                        </a:p>
                      </p:txBody>
                    </p:sp>
                  </p:grpSp>
                  <p:sp>
                    <p:nvSpPr>
                      <p:cNvPr id="427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2"/>
                        <a:ext cx="50400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344" name="Ομάδα 343"/>
                  <p:cNvGrpSpPr/>
                  <p:nvPr/>
                </p:nvGrpSpPr>
                <p:grpSpPr>
                  <a:xfrm rot="5400000">
                    <a:off x="2484671" y="3872838"/>
                    <a:ext cx="2736304" cy="552485"/>
                    <a:chOff x="251520" y="6044867"/>
                    <a:chExt cx="2736304" cy="552485"/>
                  </a:xfrm>
                </p:grpSpPr>
                <p:cxnSp>
                  <p:nvCxnSpPr>
                    <p:cNvPr id="407" name="Ευθεία γραμμή σύνδεσης 406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8" name="Ευθεία γραμμή σύνδεσης 407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409" name="Ομάδα 408"/>
                    <p:cNvGrpSpPr/>
                    <p:nvPr/>
                  </p:nvGrpSpPr>
                  <p:grpSpPr>
                    <a:xfrm>
                      <a:off x="251520" y="6044867"/>
                      <a:ext cx="2736304" cy="552485"/>
                      <a:chOff x="251520" y="6044867"/>
                      <a:chExt cx="2736304" cy="552485"/>
                    </a:xfrm>
                  </p:grpSpPr>
                  <p:grpSp>
                    <p:nvGrpSpPr>
                      <p:cNvPr id="410" name="Ομάδα 409"/>
                      <p:cNvGrpSpPr/>
                      <p:nvPr/>
                    </p:nvGrpSpPr>
                    <p:grpSpPr>
                      <a:xfrm>
                        <a:off x="251520" y="6044867"/>
                        <a:ext cx="1961296" cy="504000"/>
                        <a:chOff x="-122293" y="5247715"/>
                        <a:chExt cx="1961296" cy="648222"/>
                      </a:xfrm>
                    </p:grpSpPr>
                    <p:grpSp>
                      <p:nvGrpSpPr>
                        <p:cNvPr id="412" name="Ομάδα 411"/>
                        <p:cNvGrpSpPr/>
                        <p:nvPr/>
                      </p:nvGrpSpPr>
                      <p:grpSpPr>
                        <a:xfrm>
                          <a:off x="683226" y="5401486"/>
                          <a:ext cx="1155777" cy="481094"/>
                          <a:chOff x="6369045" y="5018033"/>
                          <a:chExt cx="1445239" cy="501024"/>
                        </a:xfrm>
                      </p:grpSpPr>
                      <p:sp>
                        <p:nvSpPr>
                          <p:cNvPr id="414" name="Τόξο 413"/>
                          <p:cNvSpPr/>
                          <p:nvPr/>
                        </p:nvSpPr>
                        <p:spPr bwMode="auto">
                          <a:xfrm>
                            <a:off x="7332967" y="5029824"/>
                            <a:ext cx="288000" cy="489230"/>
                          </a:xfrm>
                          <a:prstGeom prst="arc">
                            <a:avLst>
                              <a:gd name="adj1" fmla="val 6977805"/>
                              <a:gd name="adj2" fmla="val 3727128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grpSp>
                        <p:nvGrpSpPr>
                          <p:cNvPr id="415" name="Ομάδα 414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445239" cy="501024"/>
                            <a:chOff x="6369045" y="5018033"/>
                            <a:chExt cx="1445239" cy="501024"/>
                          </a:xfrm>
                        </p:grpSpPr>
                        <p:grpSp>
                          <p:nvGrpSpPr>
                            <p:cNvPr id="416" name="Ομάδα 415"/>
                            <p:cNvGrpSpPr/>
                            <p:nvPr/>
                          </p:nvGrpSpPr>
                          <p:grpSpPr>
                            <a:xfrm>
                              <a:off x="6369045" y="5018033"/>
                              <a:ext cx="1058723" cy="501024"/>
                              <a:chOff x="6240254" y="4713519"/>
                              <a:chExt cx="866968" cy="936442"/>
                            </a:xfrm>
                          </p:grpSpPr>
                          <p:sp>
                            <p:nvSpPr>
                              <p:cNvPr id="418" name="Τόξο 417"/>
                              <p:cNvSpPr/>
                              <p:nvPr/>
                            </p:nvSpPr>
                            <p:spPr bwMode="auto">
                              <a:xfrm>
                                <a:off x="6394056" y="4713519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19" name="Τόξο 418"/>
                              <p:cNvSpPr/>
                              <p:nvPr/>
                            </p:nvSpPr>
                            <p:spPr bwMode="auto">
                              <a:xfrm>
                                <a:off x="6871386" y="4735562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727128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20" name="Τόξο 419"/>
                              <p:cNvSpPr/>
                              <p:nvPr/>
                            </p:nvSpPr>
                            <p:spPr bwMode="auto">
                              <a:xfrm>
                                <a:off x="6555723" y="4724404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21" name="Τόξο 420"/>
                              <p:cNvSpPr/>
                              <p:nvPr/>
                            </p:nvSpPr>
                            <p:spPr bwMode="auto">
                              <a:xfrm>
                                <a:off x="6240254" y="4713519"/>
                                <a:ext cx="235921" cy="914400"/>
                              </a:xfrm>
                              <a:prstGeom prst="arc">
                                <a:avLst>
                                  <a:gd name="adj1" fmla="val 11276859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22" name="Τόξο 421"/>
                              <p:cNvSpPr/>
                              <p:nvPr/>
                            </p:nvSpPr>
                            <p:spPr bwMode="auto">
                              <a:xfrm>
                                <a:off x="6712048" y="4735517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17" name="Τόξο 416"/>
                            <p:cNvSpPr/>
                            <p:nvPr/>
                          </p:nvSpPr>
                          <p:spPr bwMode="auto">
                            <a:xfrm>
                              <a:off x="7526182" y="5029820"/>
                              <a:ext cx="288102" cy="489230"/>
                            </a:xfrm>
                            <a:prstGeom prst="arc">
                              <a:avLst>
                                <a:gd name="adj1" fmla="val 6977805"/>
                                <a:gd name="adj2" fmla="val 21403412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sp>
                      <p:nvSpPr>
                        <p:cNvPr id="413" name="Oval 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-122293" y="5247715"/>
                          <a:ext cx="504000" cy="648222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25000">
                              <a:srgbClr val="EEC2C1"/>
                            </a:gs>
                            <a:gs pos="0">
                              <a:schemeClr val="accent2">
                                <a:tint val="44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  <a:gs pos="75000">
                              <a:srgbClr val="996600"/>
                            </a:gs>
                            <a:gs pos="100000">
                              <a:schemeClr val="accent2">
                                <a:tint val="23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n w="9525">
                          <a:solidFill>
                            <a:srgbClr val="9966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1pPr>
                          <a:lvl2pPr marL="742950" indent="-28575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2pPr>
                          <a:lvl3pPr marL="11430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3pPr>
                          <a:lvl4pPr marL="16002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4pPr>
                          <a:lvl5pPr marL="20574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9pPr>
                        </a:lstStyle>
                        <a:p>
                          <a:pPr eaLnBrk="1" hangingPunct="1"/>
                          <a:endParaRPr lang="el-GR" altLang="el-GR"/>
                        </a:p>
                      </p:txBody>
                    </p:sp>
                  </p:grpSp>
                  <p:sp>
                    <p:nvSpPr>
                      <p:cNvPr id="411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2"/>
                        <a:ext cx="50400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345" name="Ομάδα 344"/>
                  <p:cNvGrpSpPr/>
                  <p:nvPr/>
                </p:nvGrpSpPr>
                <p:grpSpPr>
                  <a:xfrm rot="18814897">
                    <a:off x="2290551" y="3293080"/>
                    <a:ext cx="2068928" cy="552485"/>
                    <a:chOff x="126464" y="6044868"/>
                    <a:chExt cx="3116570" cy="552485"/>
                  </a:xfrm>
                </p:grpSpPr>
                <p:cxnSp>
                  <p:nvCxnSpPr>
                    <p:cNvPr id="391" name="Ευθεία γραμμή σύνδεσης 390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2" name="Ευθεία γραμμή σύνδεσης 391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393" name="Ομάδα 392"/>
                    <p:cNvGrpSpPr/>
                    <p:nvPr/>
                  </p:nvGrpSpPr>
                  <p:grpSpPr>
                    <a:xfrm>
                      <a:off x="126464" y="6044868"/>
                      <a:ext cx="3116570" cy="552485"/>
                      <a:chOff x="126464" y="6044868"/>
                      <a:chExt cx="3116570" cy="552485"/>
                    </a:xfrm>
                  </p:grpSpPr>
                  <p:grpSp>
                    <p:nvGrpSpPr>
                      <p:cNvPr id="394" name="Ομάδα 393"/>
                      <p:cNvGrpSpPr/>
                      <p:nvPr/>
                    </p:nvGrpSpPr>
                    <p:grpSpPr>
                      <a:xfrm>
                        <a:off x="126464" y="6044868"/>
                        <a:ext cx="2086352" cy="504000"/>
                        <a:chOff x="-247349" y="5247716"/>
                        <a:chExt cx="2086352" cy="648222"/>
                      </a:xfrm>
                    </p:grpSpPr>
                    <p:grpSp>
                      <p:nvGrpSpPr>
                        <p:cNvPr id="396" name="Ομάδα 395"/>
                        <p:cNvGrpSpPr/>
                        <p:nvPr/>
                      </p:nvGrpSpPr>
                      <p:grpSpPr>
                        <a:xfrm>
                          <a:off x="683226" y="5401486"/>
                          <a:ext cx="1155777" cy="481094"/>
                          <a:chOff x="6369045" y="5018033"/>
                          <a:chExt cx="1445239" cy="501024"/>
                        </a:xfrm>
                      </p:grpSpPr>
                      <p:sp>
                        <p:nvSpPr>
                          <p:cNvPr id="398" name="Τόξο 397"/>
                          <p:cNvSpPr/>
                          <p:nvPr/>
                        </p:nvSpPr>
                        <p:spPr bwMode="auto">
                          <a:xfrm>
                            <a:off x="7332967" y="5029824"/>
                            <a:ext cx="288000" cy="489230"/>
                          </a:xfrm>
                          <a:prstGeom prst="arc">
                            <a:avLst>
                              <a:gd name="adj1" fmla="val 6977805"/>
                              <a:gd name="adj2" fmla="val 3727128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grpSp>
                        <p:nvGrpSpPr>
                          <p:cNvPr id="399" name="Ομάδα 398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445239" cy="501024"/>
                            <a:chOff x="6369045" y="5018033"/>
                            <a:chExt cx="1445239" cy="501024"/>
                          </a:xfrm>
                        </p:grpSpPr>
                        <p:grpSp>
                          <p:nvGrpSpPr>
                            <p:cNvPr id="400" name="Ομάδα 399"/>
                            <p:cNvGrpSpPr/>
                            <p:nvPr/>
                          </p:nvGrpSpPr>
                          <p:grpSpPr>
                            <a:xfrm>
                              <a:off x="6369045" y="5018033"/>
                              <a:ext cx="1058723" cy="501024"/>
                              <a:chOff x="6240254" y="4713519"/>
                              <a:chExt cx="866968" cy="936442"/>
                            </a:xfrm>
                          </p:grpSpPr>
                          <p:sp>
                            <p:nvSpPr>
                              <p:cNvPr id="402" name="Τόξο 401"/>
                              <p:cNvSpPr/>
                              <p:nvPr/>
                            </p:nvSpPr>
                            <p:spPr bwMode="auto">
                              <a:xfrm>
                                <a:off x="6394056" y="4713519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03" name="Τόξο 402"/>
                              <p:cNvSpPr/>
                              <p:nvPr/>
                            </p:nvSpPr>
                            <p:spPr bwMode="auto">
                              <a:xfrm>
                                <a:off x="6871386" y="4735562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727128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04" name="Τόξο 403"/>
                              <p:cNvSpPr/>
                              <p:nvPr/>
                            </p:nvSpPr>
                            <p:spPr bwMode="auto">
                              <a:xfrm>
                                <a:off x="6555723" y="4724404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05" name="Τόξο 404"/>
                              <p:cNvSpPr/>
                              <p:nvPr/>
                            </p:nvSpPr>
                            <p:spPr bwMode="auto">
                              <a:xfrm>
                                <a:off x="6240254" y="4713519"/>
                                <a:ext cx="235921" cy="914400"/>
                              </a:xfrm>
                              <a:prstGeom prst="arc">
                                <a:avLst>
                                  <a:gd name="adj1" fmla="val 11276859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406" name="Τόξο 405"/>
                              <p:cNvSpPr/>
                              <p:nvPr/>
                            </p:nvSpPr>
                            <p:spPr bwMode="auto">
                              <a:xfrm>
                                <a:off x="6712048" y="4735517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401" name="Τόξο 400"/>
                            <p:cNvSpPr/>
                            <p:nvPr/>
                          </p:nvSpPr>
                          <p:spPr bwMode="auto">
                            <a:xfrm>
                              <a:off x="7526182" y="5029820"/>
                              <a:ext cx="288102" cy="489230"/>
                            </a:xfrm>
                            <a:prstGeom prst="arc">
                              <a:avLst>
                                <a:gd name="adj1" fmla="val 6977805"/>
                                <a:gd name="adj2" fmla="val 21403412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sp>
                      <p:nvSpPr>
                        <p:cNvPr id="397" name="Oval 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-247349" y="5247716"/>
                          <a:ext cx="759210" cy="648222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25000">
                              <a:srgbClr val="EEC2C1"/>
                            </a:gs>
                            <a:gs pos="0">
                              <a:schemeClr val="accent2">
                                <a:tint val="44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  <a:gs pos="75000">
                              <a:srgbClr val="996600"/>
                            </a:gs>
                            <a:gs pos="100000">
                              <a:schemeClr val="accent2">
                                <a:tint val="23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n w="9525">
                          <a:solidFill>
                            <a:srgbClr val="9966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1pPr>
                          <a:lvl2pPr marL="742950" indent="-28575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2pPr>
                          <a:lvl3pPr marL="11430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3pPr>
                          <a:lvl4pPr marL="16002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4pPr>
                          <a:lvl5pPr marL="20574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9pPr>
                        </a:lstStyle>
                        <a:p>
                          <a:pPr eaLnBrk="1" hangingPunct="1"/>
                          <a:endParaRPr lang="el-GR" altLang="el-GR"/>
                        </a:p>
                      </p:txBody>
                    </p:sp>
                  </p:grpSp>
                  <p:sp>
                    <p:nvSpPr>
                      <p:cNvPr id="395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3"/>
                        <a:ext cx="75921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346" name="Ομάδα 345"/>
                  <p:cNvGrpSpPr/>
                  <p:nvPr/>
                </p:nvGrpSpPr>
                <p:grpSpPr>
                  <a:xfrm rot="18814897">
                    <a:off x="2257893" y="5525328"/>
                    <a:ext cx="2068928" cy="552485"/>
                    <a:chOff x="126464" y="6044868"/>
                    <a:chExt cx="3116570" cy="552485"/>
                  </a:xfrm>
                </p:grpSpPr>
                <p:cxnSp>
                  <p:nvCxnSpPr>
                    <p:cNvPr id="375" name="Ευθεία γραμμή σύνδεσης 374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6" name="Ευθεία γραμμή σύνδεσης 375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377" name="Ομάδα 376"/>
                    <p:cNvGrpSpPr/>
                    <p:nvPr/>
                  </p:nvGrpSpPr>
                  <p:grpSpPr>
                    <a:xfrm>
                      <a:off x="126464" y="6044868"/>
                      <a:ext cx="3116570" cy="552485"/>
                      <a:chOff x="126464" y="6044868"/>
                      <a:chExt cx="3116570" cy="552485"/>
                    </a:xfrm>
                  </p:grpSpPr>
                  <p:grpSp>
                    <p:nvGrpSpPr>
                      <p:cNvPr id="378" name="Ομάδα 377"/>
                      <p:cNvGrpSpPr/>
                      <p:nvPr/>
                    </p:nvGrpSpPr>
                    <p:grpSpPr>
                      <a:xfrm>
                        <a:off x="126464" y="6044868"/>
                        <a:ext cx="2086352" cy="504000"/>
                        <a:chOff x="-247349" y="5247716"/>
                        <a:chExt cx="2086352" cy="648222"/>
                      </a:xfrm>
                    </p:grpSpPr>
                    <p:grpSp>
                      <p:nvGrpSpPr>
                        <p:cNvPr id="380" name="Ομάδα 379"/>
                        <p:cNvGrpSpPr/>
                        <p:nvPr/>
                      </p:nvGrpSpPr>
                      <p:grpSpPr>
                        <a:xfrm>
                          <a:off x="683226" y="5401486"/>
                          <a:ext cx="1155777" cy="481094"/>
                          <a:chOff x="6369045" y="5018033"/>
                          <a:chExt cx="1445239" cy="501024"/>
                        </a:xfrm>
                      </p:grpSpPr>
                      <p:sp>
                        <p:nvSpPr>
                          <p:cNvPr id="382" name="Τόξο 381"/>
                          <p:cNvSpPr/>
                          <p:nvPr/>
                        </p:nvSpPr>
                        <p:spPr bwMode="auto">
                          <a:xfrm>
                            <a:off x="7332967" y="5029824"/>
                            <a:ext cx="288000" cy="489230"/>
                          </a:xfrm>
                          <a:prstGeom prst="arc">
                            <a:avLst>
                              <a:gd name="adj1" fmla="val 6977805"/>
                              <a:gd name="adj2" fmla="val 3727128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grpSp>
                        <p:nvGrpSpPr>
                          <p:cNvPr id="383" name="Ομάδα 382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445239" cy="501024"/>
                            <a:chOff x="6369045" y="5018033"/>
                            <a:chExt cx="1445239" cy="501024"/>
                          </a:xfrm>
                        </p:grpSpPr>
                        <p:grpSp>
                          <p:nvGrpSpPr>
                            <p:cNvPr id="384" name="Ομάδα 383"/>
                            <p:cNvGrpSpPr/>
                            <p:nvPr/>
                          </p:nvGrpSpPr>
                          <p:grpSpPr>
                            <a:xfrm>
                              <a:off x="6369045" y="5018033"/>
                              <a:ext cx="1058723" cy="501024"/>
                              <a:chOff x="6240254" y="4713519"/>
                              <a:chExt cx="866968" cy="936442"/>
                            </a:xfrm>
                          </p:grpSpPr>
                          <p:sp>
                            <p:nvSpPr>
                              <p:cNvPr id="386" name="Τόξο 385"/>
                              <p:cNvSpPr/>
                              <p:nvPr/>
                            </p:nvSpPr>
                            <p:spPr bwMode="auto">
                              <a:xfrm>
                                <a:off x="6394056" y="4713519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87" name="Τόξο 386"/>
                              <p:cNvSpPr/>
                              <p:nvPr/>
                            </p:nvSpPr>
                            <p:spPr bwMode="auto">
                              <a:xfrm>
                                <a:off x="6871386" y="4735562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727128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88" name="Τόξο 387"/>
                              <p:cNvSpPr/>
                              <p:nvPr/>
                            </p:nvSpPr>
                            <p:spPr bwMode="auto">
                              <a:xfrm>
                                <a:off x="6555723" y="4724404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89" name="Τόξο 388"/>
                              <p:cNvSpPr/>
                              <p:nvPr/>
                            </p:nvSpPr>
                            <p:spPr bwMode="auto">
                              <a:xfrm>
                                <a:off x="6240254" y="4713519"/>
                                <a:ext cx="235921" cy="914400"/>
                              </a:xfrm>
                              <a:prstGeom prst="arc">
                                <a:avLst>
                                  <a:gd name="adj1" fmla="val 11276859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90" name="Τόξο 389"/>
                              <p:cNvSpPr/>
                              <p:nvPr/>
                            </p:nvSpPr>
                            <p:spPr bwMode="auto">
                              <a:xfrm>
                                <a:off x="6712048" y="4735517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385" name="Τόξο 384"/>
                            <p:cNvSpPr/>
                            <p:nvPr/>
                          </p:nvSpPr>
                          <p:spPr bwMode="auto">
                            <a:xfrm>
                              <a:off x="7526182" y="5029820"/>
                              <a:ext cx="288102" cy="489230"/>
                            </a:xfrm>
                            <a:prstGeom prst="arc">
                              <a:avLst>
                                <a:gd name="adj1" fmla="val 6977805"/>
                                <a:gd name="adj2" fmla="val 21403412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sp>
                      <p:nvSpPr>
                        <p:cNvPr id="381" name="Oval 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-247349" y="5247716"/>
                          <a:ext cx="759210" cy="648222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25000">
                              <a:srgbClr val="EEC2C1"/>
                            </a:gs>
                            <a:gs pos="0">
                              <a:schemeClr val="accent2">
                                <a:tint val="44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  <a:gs pos="75000">
                              <a:srgbClr val="996600"/>
                            </a:gs>
                            <a:gs pos="100000">
                              <a:schemeClr val="accent2">
                                <a:tint val="23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n w="9525">
                          <a:solidFill>
                            <a:srgbClr val="9966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1pPr>
                          <a:lvl2pPr marL="742950" indent="-28575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2pPr>
                          <a:lvl3pPr marL="11430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3pPr>
                          <a:lvl4pPr marL="16002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4pPr>
                          <a:lvl5pPr marL="20574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9pPr>
                        </a:lstStyle>
                        <a:p>
                          <a:pPr eaLnBrk="1" hangingPunct="1"/>
                          <a:endParaRPr lang="el-GR" altLang="el-GR"/>
                        </a:p>
                      </p:txBody>
                    </p:sp>
                  </p:grpSp>
                  <p:sp>
                    <p:nvSpPr>
                      <p:cNvPr id="379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3"/>
                        <a:ext cx="75921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347" name="Ομάδα 346"/>
                  <p:cNvGrpSpPr/>
                  <p:nvPr/>
                </p:nvGrpSpPr>
                <p:grpSpPr>
                  <a:xfrm>
                    <a:off x="1911693" y="2760725"/>
                    <a:ext cx="2252508" cy="504000"/>
                    <a:chOff x="735316" y="6093352"/>
                    <a:chExt cx="2252508" cy="504000"/>
                  </a:xfrm>
                </p:grpSpPr>
                <p:cxnSp>
                  <p:nvCxnSpPr>
                    <p:cNvPr id="361" name="Ευθεία γραμμή σύνδεσης 360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2" name="Ευθεία γραμμή σύνδεσης 361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363" name="Ομάδα 362"/>
                    <p:cNvGrpSpPr/>
                    <p:nvPr/>
                  </p:nvGrpSpPr>
                  <p:grpSpPr>
                    <a:xfrm>
                      <a:off x="1057039" y="6093352"/>
                      <a:ext cx="1930785" cy="504000"/>
                      <a:chOff x="1057039" y="6093352"/>
                      <a:chExt cx="1930785" cy="504000"/>
                    </a:xfrm>
                  </p:grpSpPr>
                  <p:grpSp>
                    <p:nvGrpSpPr>
                      <p:cNvPr id="364" name="Ομάδα 363"/>
                      <p:cNvGrpSpPr/>
                      <p:nvPr/>
                    </p:nvGrpSpPr>
                    <p:grpSpPr>
                      <a:xfrm>
                        <a:off x="1057039" y="6164425"/>
                        <a:ext cx="1155777" cy="374056"/>
                        <a:chOff x="6369045" y="5018033"/>
                        <a:chExt cx="1445239" cy="501024"/>
                      </a:xfrm>
                    </p:grpSpPr>
                    <p:sp>
                      <p:nvSpPr>
                        <p:cNvPr id="366" name="Τόξο 365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367" name="Ομάδα 366"/>
                        <p:cNvGrpSpPr/>
                        <p:nvPr/>
                      </p:nvGrpSpPr>
                      <p:grpSpPr>
                        <a:xfrm>
                          <a:off x="6369045" y="5018033"/>
                          <a:ext cx="1445239" cy="501024"/>
                          <a:chOff x="6369045" y="5018033"/>
                          <a:chExt cx="1445239" cy="501024"/>
                        </a:xfrm>
                      </p:grpSpPr>
                      <p:grpSp>
                        <p:nvGrpSpPr>
                          <p:cNvPr id="368" name="Ομάδα 367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058723" cy="501024"/>
                            <a:chOff x="6240254" y="4713519"/>
                            <a:chExt cx="866968" cy="936442"/>
                          </a:xfrm>
                        </p:grpSpPr>
                        <p:sp>
                          <p:nvSpPr>
                            <p:cNvPr id="370" name="Τόξο 369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371" name="Τόξο 370"/>
                            <p:cNvSpPr/>
                            <p:nvPr/>
                          </p:nvSpPr>
                          <p:spPr bwMode="auto">
                            <a:xfrm>
                              <a:off x="6871386" y="4735562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372" name="Τόξο 371"/>
                            <p:cNvSpPr/>
                            <p:nvPr/>
                          </p:nvSpPr>
                          <p:spPr bwMode="auto">
                            <a:xfrm>
                              <a:off x="6555723" y="4724404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373" name="Τόξο 372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374" name="Τόξο 373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369" name="Τόξο 368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365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2"/>
                        <a:ext cx="50400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348" name="Ομάδα 347"/>
                  <p:cNvGrpSpPr/>
                  <p:nvPr/>
                </p:nvGrpSpPr>
                <p:grpSpPr>
                  <a:xfrm>
                    <a:off x="1853219" y="5003075"/>
                    <a:ext cx="2252508" cy="504000"/>
                    <a:chOff x="735316" y="6093352"/>
                    <a:chExt cx="2252508" cy="504000"/>
                  </a:xfrm>
                </p:grpSpPr>
                <p:cxnSp>
                  <p:nvCxnSpPr>
                    <p:cNvPr id="349" name="Ευθεία γραμμή σύνδεσης 348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0" name="Ευθεία γραμμή σύνδεσης 349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351" name="Ομάδα 350"/>
                    <p:cNvGrpSpPr/>
                    <p:nvPr/>
                  </p:nvGrpSpPr>
                  <p:grpSpPr>
                    <a:xfrm>
                      <a:off x="1057047" y="6093352"/>
                      <a:ext cx="1930777" cy="504000"/>
                      <a:chOff x="1057047" y="6093352"/>
                      <a:chExt cx="1930777" cy="504000"/>
                    </a:xfrm>
                  </p:grpSpPr>
                  <p:grpSp>
                    <p:nvGrpSpPr>
                      <p:cNvPr id="352" name="Ομάδα 351"/>
                      <p:cNvGrpSpPr/>
                      <p:nvPr/>
                    </p:nvGrpSpPr>
                    <p:grpSpPr>
                      <a:xfrm>
                        <a:off x="1057047" y="6164390"/>
                        <a:ext cx="1155775" cy="374077"/>
                        <a:chOff x="6369049" y="5017997"/>
                        <a:chExt cx="1445235" cy="501053"/>
                      </a:xfrm>
                    </p:grpSpPr>
                    <p:sp>
                      <p:nvSpPr>
                        <p:cNvPr id="354" name="Τόξο 353"/>
                        <p:cNvSpPr/>
                        <p:nvPr/>
                      </p:nvSpPr>
                      <p:spPr bwMode="auto">
                        <a:xfrm>
                          <a:off x="7332967" y="5017997"/>
                          <a:ext cx="288000" cy="489228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355" name="Ομάδα 354"/>
                        <p:cNvGrpSpPr/>
                        <p:nvPr/>
                      </p:nvGrpSpPr>
                      <p:grpSpPr>
                        <a:xfrm>
                          <a:off x="6369049" y="5018032"/>
                          <a:ext cx="1445235" cy="501018"/>
                          <a:chOff x="6369049" y="5018032"/>
                          <a:chExt cx="1445235" cy="501018"/>
                        </a:xfrm>
                      </p:grpSpPr>
                      <p:grpSp>
                        <p:nvGrpSpPr>
                          <p:cNvPr id="356" name="Ομάδα 355"/>
                          <p:cNvGrpSpPr/>
                          <p:nvPr/>
                        </p:nvGrpSpPr>
                        <p:grpSpPr>
                          <a:xfrm>
                            <a:off x="6369049" y="5018032"/>
                            <a:ext cx="676476" cy="495054"/>
                            <a:chOff x="6240254" y="4713519"/>
                            <a:chExt cx="553953" cy="925284"/>
                          </a:xfrm>
                        </p:grpSpPr>
                        <p:sp>
                          <p:nvSpPr>
                            <p:cNvPr id="358" name="Τόξο 357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8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359" name="Τόξο 358"/>
                            <p:cNvSpPr/>
                            <p:nvPr/>
                          </p:nvSpPr>
                          <p:spPr bwMode="auto">
                            <a:xfrm>
                              <a:off x="6555721" y="4724404"/>
                              <a:ext cx="238486" cy="914399"/>
                            </a:xfrm>
                            <a:prstGeom prst="arc">
                              <a:avLst>
                                <a:gd name="adj1" fmla="val 6977805"/>
                                <a:gd name="adj2" fmla="val 17135779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360" name="Τόξο 359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357" name="Τόξο 356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353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2"/>
                        <a:ext cx="50400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</p:grpSp>
            <p:sp>
              <p:nvSpPr>
                <p:cNvPr id="340" name="Τόξο 339"/>
                <p:cNvSpPr/>
                <p:nvPr/>
              </p:nvSpPr>
              <p:spPr bwMode="auto">
                <a:xfrm>
                  <a:off x="6954955" y="3540358"/>
                  <a:ext cx="172800" cy="270994"/>
                </a:xfrm>
                <a:prstGeom prst="arc">
                  <a:avLst>
                    <a:gd name="adj1" fmla="val 16043960"/>
                    <a:gd name="adj2" fmla="val 3727128"/>
                  </a:avLst>
                </a:prstGeom>
                <a:noFill/>
                <a:ln w="412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l-GR" sz="24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2" name="Ομάδα 11"/>
              <p:cNvGrpSpPr/>
              <p:nvPr/>
            </p:nvGrpSpPr>
            <p:grpSpPr>
              <a:xfrm>
                <a:off x="2235081" y="949402"/>
                <a:ext cx="2544014" cy="3191231"/>
                <a:chOff x="5436096" y="1656811"/>
                <a:chExt cx="2544014" cy="3191231"/>
              </a:xfrm>
            </p:grpSpPr>
            <p:grpSp>
              <p:nvGrpSpPr>
                <p:cNvPr id="212" name="Ομάδα 211"/>
                <p:cNvGrpSpPr/>
                <p:nvPr/>
              </p:nvGrpSpPr>
              <p:grpSpPr>
                <a:xfrm>
                  <a:off x="5436096" y="1656811"/>
                  <a:ext cx="2544014" cy="3191231"/>
                  <a:chOff x="735316" y="2534859"/>
                  <a:chExt cx="3428885" cy="4301176"/>
                </a:xfrm>
              </p:grpSpPr>
              <p:grpSp>
                <p:nvGrpSpPr>
                  <p:cNvPr id="214" name="Ομάδα 213"/>
                  <p:cNvGrpSpPr/>
                  <p:nvPr/>
                </p:nvGrpSpPr>
                <p:grpSpPr>
                  <a:xfrm>
                    <a:off x="735316" y="6093352"/>
                    <a:ext cx="2252508" cy="504000"/>
                    <a:chOff x="735316" y="6093352"/>
                    <a:chExt cx="2252508" cy="504000"/>
                  </a:xfrm>
                </p:grpSpPr>
                <p:cxnSp>
                  <p:nvCxnSpPr>
                    <p:cNvPr id="325" name="Ευθεία γραμμή σύνδεσης 324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6" name="Ευθεία γραμμή σύνδεσης 325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327" name="Ομάδα 326"/>
                    <p:cNvGrpSpPr/>
                    <p:nvPr/>
                  </p:nvGrpSpPr>
                  <p:grpSpPr>
                    <a:xfrm>
                      <a:off x="1057039" y="6093352"/>
                      <a:ext cx="1930785" cy="504000"/>
                      <a:chOff x="1057039" y="6093352"/>
                      <a:chExt cx="1930785" cy="504000"/>
                    </a:xfrm>
                  </p:grpSpPr>
                  <p:grpSp>
                    <p:nvGrpSpPr>
                      <p:cNvPr id="328" name="Ομάδα 327"/>
                      <p:cNvGrpSpPr/>
                      <p:nvPr/>
                    </p:nvGrpSpPr>
                    <p:grpSpPr>
                      <a:xfrm>
                        <a:off x="1057039" y="6164425"/>
                        <a:ext cx="1155778" cy="374056"/>
                        <a:chOff x="6369045" y="5018033"/>
                        <a:chExt cx="1445239" cy="501024"/>
                      </a:xfrm>
                    </p:grpSpPr>
                    <p:sp>
                      <p:nvSpPr>
                        <p:cNvPr id="330" name="Τόξο 329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331" name="Ομάδα 330"/>
                        <p:cNvGrpSpPr/>
                        <p:nvPr/>
                      </p:nvGrpSpPr>
                      <p:grpSpPr>
                        <a:xfrm>
                          <a:off x="6369045" y="5018033"/>
                          <a:ext cx="1445239" cy="501024"/>
                          <a:chOff x="6369045" y="5018033"/>
                          <a:chExt cx="1445239" cy="501024"/>
                        </a:xfrm>
                      </p:grpSpPr>
                      <p:grpSp>
                        <p:nvGrpSpPr>
                          <p:cNvPr id="332" name="Ομάδα 331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058723" cy="501024"/>
                            <a:chOff x="6240254" y="4713519"/>
                            <a:chExt cx="866968" cy="936442"/>
                          </a:xfrm>
                        </p:grpSpPr>
                        <p:sp>
                          <p:nvSpPr>
                            <p:cNvPr id="334" name="Τόξο 333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335" name="Τόξο 334"/>
                            <p:cNvSpPr/>
                            <p:nvPr/>
                          </p:nvSpPr>
                          <p:spPr bwMode="auto">
                            <a:xfrm>
                              <a:off x="6871386" y="4735562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336" name="Τόξο 335"/>
                            <p:cNvSpPr/>
                            <p:nvPr/>
                          </p:nvSpPr>
                          <p:spPr bwMode="auto">
                            <a:xfrm>
                              <a:off x="6555723" y="4724404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337" name="Τόξο 336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338" name="Τόξο 337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333" name="Τόξο 332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329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2"/>
                        <a:ext cx="50400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215" name="Ομάδα 214"/>
                  <p:cNvGrpSpPr/>
                  <p:nvPr/>
                </p:nvGrpSpPr>
                <p:grpSpPr>
                  <a:xfrm>
                    <a:off x="767974" y="3870183"/>
                    <a:ext cx="2252508" cy="504000"/>
                    <a:chOff x="735316" y="6093352"/>
                    <a:chExt cx="2252508" cy="504000"/>
                  </a:xfrm>
                </p:grpSpPr>
                <p:cxnSp>
                  <p:nvCxnSpPr>
                    <p:cNvPr id="311" name="Ευθεία γραμμή σύνδεσης 310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2" name="Ευθεία γραμμή σύνδεσης 311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313" name="Ομάδα 312"/>
                    <p:cNvGrpSpPr/>
                    <p:nvPr/>
                  </p:nvGrpSpPr>
                  <p:grpSpPr>
                    <a:xfrm>
                      <a:off x="1057047" y="6093352"/>
                      <a:ext cx="1930777" cy="504000"/>
                      <a:chOff x="1057047" y="6093352"/>
                      <a:chExt cx="1930777" cy="504000"/>
                    </a:xfrm>
                  </p:grpSpPr>
                  <p:grpSp>
                    <p:nvGrpSpPr>
                      <p:cNvPr id="314" name="Ομάδα 313"/>
                      <p:cNvGrpSpPr/>
                      <p:nvPr/>
                    </p:nvGrpSpPr>
                    <p:grpSpPr>
                      <a:xfrm>
                        <a:off x="1057047" y="6164425"/>
                        <a:ext cx="1155780" cy="374056"/>
                        <a:chOff x="6369044" y="5018033"/>
                        <a:chExt cx="1445240" cy="501024"/>
                      </a:xfrm>
                    </p:grpSpPr>
                    <p:sp>
                      <p:nvSpPr>
                        <p:cNvPr id="316" name="Τόξο 315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317" name="Ομάδα 316"/>
                        <p:cNvGrpSpPr/>
                        <p:nvPr/>
                      </p:nvGrpSpPr>
                      <p:grpSpPr>
                        <a:xfrm>
                          <a:off x="6369044" y="5018033"/>
                          <a:ext cx="1445240" cy="501024"/>
                          <a:chOff x="6369044" y="5018033"/>
                          <a:chExt cx="1445240" cy="501024"/>
                        </a:xfrm>
                      </p:grpSpPr>
                      <p:grpSp>
                        <p:nvGrpSpPr>
                          <p:cNvPr id="318" name="Ομάδα 317"/>
                          <p:cNvGrpSpPr/>
                          <p:nvPr/>
                        </p:nvGrpSpPr>
                        <p:grpSpPr>
                          <a:xfrm>
                            <a:off x="6369044" y="5018033"/>
                            <a:ext cx="1058712" cy="501024"/>
                            <a:chOff x="6240254" y="4713519"/>
                            <a:chExt cx="866959" cy="936442"/>
                          </a:xfrm>
                        </p:grpSpPr>
                        <p:sp>
                          <p:nvSpPr>
                            <p:cNvPr id="320" name="Τόξο 319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321" name="Τόξο 320"/>
                            <p:cNvSpPr/>
                            <p:nvPr/>
                          </p:nvSpPr>
                          <p:spPr bwMode="auto">
                            <a:xfrm>
                              <a:off x="6871377" y="4735563"/>
                              <a:ext cx="235836" cy="914398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322" name="Τόξο 321"/>
                            <p:cNvSpPr/>
                            <p:nvPr/>
                          </p:nvSpPr>
                          <p:spPr bwMode="auto">
                            <a:xfrm>
                              <a:off x="6555714" y="4724404"/>
                              <a:ext cx="235836" cy="914398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323" name="Τόξο 322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324" name="Τόξο 323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319" name="Τόξο 318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315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2"/>
                        <a:ext cx="50400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216" name="Ομάδα 215"/>
                  <p:cNvGrpSpPr/>
                  <p:nvPr/>
                </p:nvGrpSpPr>
                <p:grpSpPr>
                  <a:xfrm rot="5400000">
                    <a:off x="1393665" y="4952958"/>
                    <a:ext cx="2736304" cy="552485"/>
                    <a:chOff x="251520" y="6044867"/>
                    <a:chExt cx="2736304" cy="552485"/>
                  </a:xfrm>
                </p:grpSpPr>
                <p:cxnSp>
                  <p:nvCxnSpPr>
                    <p:cNvPr id="295" name="Ευθεία γραμμή σύνδεσης 294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6" name="Ευθεία γραμμή σύνδεσης 295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97" name="Ομάδα 296"/>
                    <p:cNvGrpSpPr/>
                    <p:nvPr/>
                  </p:nvGrpSpPr>
                  <p:grpSpPr>
                    <a:xfrm>
                      <a:off x="251520" y="6044867"/>
                      <a:ext cx="2736304" cy="552485"/>
                      <a:chOff x="251520" y="6044867"/>
                      <a:chExt cx="2736304" cy="552485"/>
                    </a:xfrm>
                  </p:grpSpPr>
                  <p:grpSp>
                    <p:nvGrpSpPr>
                      <p:cNvPr id="298" name="Ομάδα 297"/>
                      <p:cNvGrpSpPr/>
                      <p:nvPr/>
                    </p:nvGrpSpPr>
                    <p:grpSpPr>
                      <a:xfrm>
                        <a:off x="251520" y="6044867"/>
                        <a:ext cx="1961296" cy="504000"/>
                        <a:chOff x="-122293" y="5247715"/>
                        <a:chExt cx="1961296" cy="648222"/>
                      </a:xfrm>
                    </p:grpSpPr>
                    <p:grpSp>
                      <p:nvGrpSpPr>
                        <p:cNvPr id="300" name="Ομάδα 299"/>
                        <p:cNvGrpSpPr/>
                        <p:nvPr/>
                      </p:nvGrpSpPr>
                      <p:grpSpPr>
                        <a:xfrm>
                          <a:off x="683226" y="5401486"/>
                          <a:ext cx="1155777" cy="481094"/>
                          <a:chOff x="6369045" y="5018033"/>
                          <a:chExt cx="1445239" cy="501024"/>
                        </a:xfrm>
                      </p:grpSpPr>
                      <p:sp>
                        <p:nvSpPr>
                          <p:cNvPr id="302" name="Τόξο 301"/>
                          <p:cNvSpPr/>
                          <p:nvPr/>
                        </p:nvSpPr>
                        <p:spPr bwMode="auto">
                          <a:xfrm>
                            <a:off x="7332967" y="5029824"/>
                            <a:ext cx="288000" cy="489230"/>
                          </a:xfrm>
                          <a:prstGeom prst="arc">
                            <a:avLst>
                              <a:gd name="adj1" fmla="val 6977805"/>
                              <a:gd name="adj2" fmla="val 3727128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grpSp>
                        <p:nvGrpSpPr>
                          <p:cNvPr id="303" name="Ομάδα 302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445239" cy="501024"/>
                            <a:chOff x="6369045" y="5018033"/>
                            <a:chExt cx="1445239" cy="501024"/>
                          </a:xfrm>
                        </p:grpSpPr>
                        <p:grpSp>
                          <p:nvGrpSpPr>
                            <p:cNvPr id="304" name="Ομάδα 303"/>
                            <p:cNvGrpSpPr/>
                            <p:nvPr/>
                          </p:nvGrpSpPr>
                          <p:grpSpPr>
                            <a:xfrm>
                              <a:off x="6369045" y="5018033"/>
                              <a:ext cx="1058723" cy="501024"/>
                              <a:chOff x="6240254" y="4713519"/>
                              <a:chExt cx="866968" cy="936442"/>
                            </a:xfrm>
                          </p:grpSpPr>
                          <p:sp>
                            <p:nvSpPr>
                              <p:cNvPr id="306" name="Τόξο 305"/>
                              <p:cNvSpPr/>
                              <p:nvPr/>
                            </p:nvSpPr>
                            <p:spPr bwMode="auto">
                              <a:xfrm>
                                <a:off x="6394056" y="4713519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07" name="Τόξο 306"/>
                              <p:cNvSpPr/>
                              <p:nvPr/>
                            </p:nvSpPr>
                            <p:spPr bwMode="auto">
                              <a:xfrm>
                                <a:off x="6871386" y="4735562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727128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08" name="Τόξο 307"/>
                              <p:cNvSpPr/>
                              <p:nvPr/>
                            </p:nvSpPr>
                            <p:spPr bwMode="auto">
                              <a:xfrm>
                                <a:off x="6555723" y="4724404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09" name="Τόξο 308"/>
                              <p:cNvSpPr/>
                              <p:nvPr/>
                            </p:nvSpPr>
                            <p:spPr bwMode="auto">
                              <a:xfrm>
                                <a:off x="6240254" y="4713519"/>
                                <a:ext cx="235921" cy="914400"/>
                              </a:xfrm>
                              <a:prstGeom prst="arc">
                                <a:avLst>
                                  <a:gd name="adj1" fmla="val 11276859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10" name="Τόξο 309"/>
                              <p:cNvSpPr/>
                              <p:nvPr/>
                            </p:nvSpPr>
                            <p:spPr bwMode="auto">
                              <a:xfrm>
                                <a:off x="6712048" y="4735517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305" name="Τόξο 304"/>
                            <p:cNvSpPr/>
                            <p:nvPr/>
                          </p:nvSpPr>
                          <p:spPr bwMode="auto">
                            <a:xfrm>
                              <a:off x="7526182" y="5029820"/>
                              <a:ext cx="288102" cy="489230"/>
                            </a:xfrm>
                            <a:prstGeom prst="arc">
                              <a:avLst>
                                <a:gd name="adj1" fmla="val 6977805"/>
                                <a:gd name="adj2" fmla="val 21403412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sp>
                      <p:nvSpPr>
                        <p:cNvPr id="301" name="Oval 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-122293" y="5247715"/>
                          <a:ext cx="504000" cy="648222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25000">
                              <a:srgbClr val="EEC2C1"/>
                            </a:gs>
                            <a:gs pos="0">
                              <a:schemeClr val="accent2">
                                <a:tint val="44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  <a:gs pos="75000">
                              <a:srgbClr val="996600"/>
                            </a:gs>
                            <a:gs pos="100000">
                              <a:schemeClr val="accent2">
                                <a:tint val="23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n w="9525">
                          <a:solidFill>
                            <a:srgbClr val="9966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1pPr>
                          <a:lvl2pPr marL="742950" indent="-28575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2pPr>
                          <a:lvl3pPr marL="11430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3pPr>
                          <a:lvl4pPr marL="16002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4pPr>
                          <a:lvl5pPr marL="20574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9pPr>
                        </a:lstStyle>
                        <a:p>
                          <a:pPr eaLnBrk="1" hangingPunct="1"/>
                          <a:endParaRPr lang="el-GR" altLang="el-GR"/>
                        </a:p>
                      </p:txBody>
                    </p:sp>
                  </p:grpSp>
                  <p:sp>
                    <p:nvSpPr>
                      <p:cNvPr id="299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2"/>
                        <a:ext cx="50400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217" name="Ομάδα 216"/>
                  <p:cNvGrpSpPr/>
                  <p:nvPr/>
                </p:nvGrpSpPr>
                <p:grpSpPr>
                  <a:xfrm rot="5400000">
                    <a:off x="2484671" y="3872838"/>
                    <a:ext cx="2736304" cy="552485"/>
                    <a:chOff x="251520" y="6044867"/>
                    <a:chExt cx="2736304" cy="552485"/>
                  </a:xfrm>
                </p:grpSpPr>
                <p:cxnSp>
                  <p:nvCxnSpPr>
                    <p:cNvPr id="280" name="Ευθεία γραμμή σύνδεσης 279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1" name="Ευθεία γραμμή σύνδεσης 280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82" name="Ομάδα 281"/>
                    <p:cNvGrpSpPr/>
                    <p:nvPr/>
                  </p:nvGrpSpPr>
                  <p:grpSpPr>
                    <a:xfrm>
                      <a:off x="251520" y="6044867"/>
                      <a:ext cx="2736304" cy="552485"/>
                      <a:chOff x="251520" y="6044867"/>
                      <a:chExt cx="2736304" cy="552485"/>
                    </a:xfrm>
                  </p:grpSpPr>
                  <p:grpSp>
                    <p:nvGrpSpPr>
                      <p:cNvPr id="283" name="Ομάδα 282"/>
                      <p:cNvGrpSpPr/>
                      <p:nvPr/>
                    </p:nvGrpSpPr>
                    <p:grpSpPr>
                      <a:xfrm>
                        <a:off x="251520" y="6044867"/>
                        <a:ext cx="1961302" cy="504000"/>
                        <a:chOff x="-122293" y="5247715"/>
                        <a:chExt cx="1961302" cy="648222"/>
                      </a:xfrm>
                    </p:grpSpPr>
                    <p:grpSp>
                      <p:nvGrpSpPr>
                        <p:cNvPr id="285" name="Ομάδα 284"/>
                        <p:cNvGrpSpPr/>
                        <p:nvPr/>
                      </p:nvGrpSpPr>
                      <p:grpSpPr>
                        <a:xfrm>
                          <a:off x="683230" y="5401488"/>
                          <a:ext cx="1155779" cy="481089"/>
                          <a:chOff x="6369044" y="5018035"/>
                          <a:chExt cx="1445240" cy="501019"/>
                        </a:xfrm>
                      </p:grpSpPr>
                      <p:sp>
                        <p:nvSpPr>
                          <p:cNvPr id="287" name="Τόξο 286"/>
                          <p:cNvSpPr/>
                          <p:nvPr/>
                        </p:nvSpPr>
                        <p:spPr bwMode="auto">
                          <a:xfrm>
                            <a:off x="7332967" y="5029824"/>
                            <a:ext cx="288000" cy="489230"/>
                          </a:xfrm>
                          <a:prstGeom prst="arc">
                            <a:avLst>
                              <a:gd name="adj1" fmla="val 6977805"/>
                              <a:gd name="adj2" fmla="val 3727128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grpSp>
                        <p:nvGrpSpPr>
                          <p:cNvPr id="288" name="Ομάδα 287"/>
                          <p:cNvGrpSpPr/>
                          <p:nvPr/>
                        </p:nvGrpSpPr>
                        <p:grpSpPr>
                          <a:xfrm>
                            <a:off x="6369044" y="5018035"/>
                            <a:ext cx="1445240" cy="501016"/>
                            <a:chOff x="6369044" y="5018035"/>
                            <a:chExt cx="1445240" cy="501016"/>
                          </a:xfrm>
                        </p:grpSpPr>
                        <p:grpSp>
                          <p:nvGrpSpPr>
                            <p:cNvPr id="289" name="Ομάδα 288"/>
                            <p:cNvGrpSpPr/>
                            <p:nvPr/>
                          </p:nvGrpSpPr>
                          <p:grpSpPr>
                            <a:xfrm>
                              <a:off x="6369044" y="5018035"/>
                              <a:ext cx="1043606" cy="501016"/>
                              <a:chOff x="6240254" y="4713519"/>
                              <a:chExt cx="854589" cy="936425"/>
                            </a:xfrm>
                          </p:grpSpPr>
                          <p:sp>
                            <p:nvSpPr>
                              <p:cNvPr id="291" name="Τόξο 290"/>
                              <p:cNvSpPr/>
                              <p:nvPr/>
                            </p:nvSpPr>
                            <p:spPr bwMode="auto">
                              <a:xfrm>
                                <a:off x="6394056" y="4713519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92" name="Τόξο 291"/>
                              <p:cNvSpPr/>
                              <p:nvPr/>
                            </p:nvSpPr>
                            <p:spPr bwMode="auto">
                              <a:xfrm>
                                <a:off x="6856359" y="4735560"/>
                                <a:ext cx="238484" cy="914384"/>
                              </a:xfrm>
                              <a:prstGeom prst="arc">
                                <a:avLst>
                                  <a:gd name="adj1" fmla="val 15393117"/>
                                  <a:gd name="adj2" fmla="val 3727128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93" name="Τόξο 292"/>
                              <p:cNvSpPr/>
                              <p:nvPr/>
                            </p:nvSpPr>
                            <p:spPr bwMode="auto">
                              <a:xfrm>
                                <a:off x="6555722" y="4724403"/>
                                <a:ext cx="238484" cy="914398"/>
                              </a:xfrm>
                              <a:prstGeom prst="arc">
                                <a:avLst>
                                  <a:gd name="adj1" fmla="val 6977805"/>
                                  <a:gd name="adj2" fmla="val 15457770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94" name="Τόξο 293"/>
                              <p:cNvSpPr/>
                              <p:nvPr/>
                            </p:nvSpPr>
                            <p:spPr bwMode="auto">
                              <a:xfrm>
                                <a:off x="6240254" y="4713519"/>
                                <a:ext cx="235921" cy="914400"/>
                              </a:xfrm>
                              <a:prstGeom prst="arc">
                                <a:avLst>
                                  <a:gd name="adj1" fmla="val 11276859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290" name="Τόξο 289"/>
                            <p:cNvSpPr/>
                            <p:nvPr/>
                          </p:nvSpPr>
                          <p:spPr bwMode="auto">
                            <a:xfrm>
                              <a:off x="7526182" y="5029820"/>
                              <a:ext cx="288102" cy="489230"/>
                            </a:xfrm>
                            <a:prstGeom prst="arc">
                              <a:avLst>
                                <a:gd name="adj1" fmla="val 6977805"/>
                                <a:gd name="adj2" fmla="val 21403412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sp>
                      <p:nvSpPr>
                        <p:cNvPr id="286" name="Oval 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-122293" y="5247715"/>
                          <a:ext cx="504000" cy="648222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25000">
                              <a:srgbClr val="EEC2C1"/>
                            </a:gs>
                            <a:gs pos="0">
                              <a:schemeClr val="accent2">
                                <a:tint val="44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  <a:gs pos="75000">
                              <a:srgbClr val="996600"/>
                            </a:gs>
                            <a:gs pos="100000">
                              <a:schemeClr val="accent2">
                                <a:tint val="23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n w="9525">
                          <a:solidFill>
                            <a:srgbClr val="9966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1pPr>
                          <a:lvl2pPr marL="742950" indent="-28575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2pPr>
                          <a:lvl3pPr marL="11430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3pPr>
                          <a:lvl4pPr marL="16002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4pPr>
                          <a:lvl5pPr marL="20574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9pPr>
                        </a:lstStyle>
                        <a:p>
                          <a:pPr eaLnBrk="1" hangingPunct="1"/>
                          <a:endParaRPr lang="el-GR" altLang="el-GR"/>
                        </a:p>
                      </p:txBody>
                    </p:sp>
                  </p:grpSp>
                  <p:sp>
                    <p:nvSpPr>
                      <p:cNvPr id="284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2"/>
                        <a:ext cx="50400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218" name="Ομάδα 217"/>
                  <p:cNvGrpSpPr/>
                  <p:nvPr/>
                </p:nvGrpSpPr>
                <p:grpSpPr>
                  <a:xfrm rot="18814897">
                    <a:off x="2290551" y="3293080"/>
                    <a:ext cx="2068928" cy="552485"/>
                    <a:chOff x="126464" y="6044868"/>
                    <a:chExt cx="3116570" cy="552485"/>
                  </a:xfrm>
                </p:grpSpPr>
                <p:cxnSp>
                  <p:nvCxnSpPr>
                    <p:cNvPr id="264" name="Ευθεία γραμμή σύνδεσης 263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5" name="Ευθεία γραμμή σύνδεσης 264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66" name="Ομάδα 265"/>
                    <p:cNvGrpSpPr/>
                    <p:nvPr/>
                  </p:nvGrpSpPr>
                  <p:grpSpPr>
                    <a:xfrm>
                      <a:off x="126464" y="6044868"/>
                      <a:ext cx="3116570" cy="552485"/>
                      <a:chOff x="126464" y="6044868"/>
                      <a:chExt cx="3116570" cy="552485"/>
                    </a:xfrm>
                  </p:grpSpPr>
                  <p:grpSp>
                    <p:nvGrpSpPr>
                      <p:cNvPr id="267" name="Ομάδα 266"/>
                      <p:cNvGrpSpPr/>
                      <p:nvPr/>
                    </p:nvGrpSpPr>
                    <p:grpSpPr>
                      <a:xfrm>
                        <a:off x="126464" y="6044868"/>
                        <a:ext cx="2086352" cy="504000"/>
                        <a:chOff x="-247349" y="5247716"/>
                        <a:chExt cx="2086352" cy="648222"/>
                      </a:xfrm>
                    </p:grpSpPr>
                    <p:grpSp>
                      <p:nvGrpSpPr>
                        <p:cNvPr id="269" name="Ομάδα 268"/>
                        <p:cNvGrpSpPr/>
                        <p:nvPr/>
                      </p:nvGrpSpPr>
                      <p:grpSpPr>
                        <a:xfrm>
                          <a:off x="683226" y="5401486"/>
                          <a:ext cx="1155777" cy="481094"/>
                          <a:chOff x="6369045" y="5018033"/>
                          <a:chExt cx="1445239" cy="501024"/>
                        </a:xfrm>
                      </p:grpSpPr>
                      <p:sp>
                        <p:nvSpPr>
                          <p:cNvPr id="271" name="Τόξο 270"/>
                          <p:cNvSpPr/>
                          <p:nvPr/>
                        </p:nvSpPr>
                        <p:spPr bwMode="auto">
                          <a:xfrm>
                            <a:off x="7332967" y="5029824"/>
                            <a:ext cx="288000" cy="489230"/>
                          </a:xfrm>
                          <a:prstGeom prst="arc">
                            <a:avLst>
                              <a:gd name="adj1" fmla="val 6977805"/>
                              <a:gd name="adj2" fmla="val 3727128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grpSp>
                        <p:nvGrpSpPr>
                          <p:cNvPr id="272" name="Ομάδα 271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445239" cy="501024"/>
                            <a:chOff x="6369045" y="5018033"/>
                            <a:chExt cx="1445239" cy="501024"/>
                          </a:xfrm>
                        </p:grpSpPr>
                        <p:grpSp>
                          <p:nvGrpSpPr>
                            <p:cNvPr id="273" name="Ομάδα 272"/>
                            <p:cNvGrpSpPr/>
                            <p:nvPr/>
                          </p:nvGrpSpPr>
                          <p:grpSpPr>
                            <a:xfrm>
                              <a:off x="6369045" y="5018033"/>
                              <a:ext cx="1058723" cy="501024"/>
                              <a:chOff x="6240254" y="4713519"/>
                              <a:chExt cx="866968" cy="936442"/>
                            </a:xfrm>
                          </p:grpSpPr>
                          <p:sp>
                            <p:nvSpPr>
                              <p:cNvPr id="275" name="Τόξο 274"/>
                              <p:cNvSpPr/>
                              <p:nvPr/>
                            </p:nvSpPr>
                            <p:spPr bwMode="auto">
                              <a:xfrm>
                                <a:off x="6394056" y="4713519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76" name="Τόξο 275"/>
                              <p:cNvSpPr/>
                              <p:nvPr/>
                            </p:nvSpPr>
                            <p:spPr bwMode="auto">
                              <a:xfrm>
                                <a:off x="6871386" y="4735562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727128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77" name="Τόξο 276"/>
                              <p:cNvSpPr/>
                              <p:nvPr/>
                            </p:nvSpPr>
                            <p:spPr bwMode="auto">
                              <a:xfrm>
                                <a:off x="6555723" y="4724404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78" name="Τόξο 277"/>
                              <p:cNvSpPr/>
                              <p:nvPr/>
                            </p:nvSpPr>
                            <p:spPr bwMode="auto">
                              <a:xfrm>
                                <a:off x="6240254" y="4713519"/>
                                <a:ext cx="235921" cy="914400"/>
                              </a:xfrm>
                              <a:prstGeom prst="arc">
                                <a:avLst>
                                  <a:gd name="adj1" fmla="val 11276859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79" name="Τόξο 278"/>
                              <p:cNvSpPr/>
                              <p:nvPr/>
                            </p:nvSpPr>
                            <p:spPr bwMode="auto">
                              <a:xfrm>
                                <a:off x="6712048" y="4735517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274" name="Τόξο 273"/>
                            <p:cNvSpPr/>
                            <p:nvPr/>
                          </p:nvSpPr>
                          <p:spPr bwMode="auto">
                            <a:xfrm>
                              <a:off x="7526182" y="5029820"/>
                              <a:ext cx="288102" cy="489230"/>
                            </a:xfrm>
                            <a:prstGeom prst="arc">
                              <a:avLst>
                                <a:gd name="adj1" fmla="val 6977805"/>
                                <a:gd name="adj2" fmla="val 21403412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sp>
                      <p:nvSpPr>
                        <p:cNvPr id="270" name="Oval 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-247349" y="5247716"/>
                          <a:ext cx="759210" cy="648222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25000">
                              <a:srgbClr val="EEC2C1"/>
                            </a:gs>
                            <a:gs pos="0">
                              <a:schemeClr val="accent2">
                                <a:tint val="44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  <a:gs pos="75000">
                              <a:srgbClr val="996600"/>
                            </a:gs>
                            <a:gs pos="100000">
                              <a:schemeClr val="accent2">
                                <a:tint val="23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n w="9525">
                          <a:solidFill>
                            <a:srgbClr val="9966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1pPr>
                          <a:lvl2pPr marL="742950" indent="-28575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2pPr>
                          <a:lvl3pPr marL="11430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3pPr>
                          <a:lvl4pPr marL="16002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4pPr>
                          <a:lvl5pPr marL="20574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9pPr>
                        </a:lstStyle>
                        <a:p>
                          <a:pPr eaLnBrk="1" hangingPunct="1"/>
                          <a:endParaRPr lang="el-GR" altLang="el-GR"/>
                        </a:p>
                      </p:txBody>
                    </p:sp>
                  </p:grpSp>
                  <p:sp>
                    <p:nvSpPr>
                      <p:cNvPr id="268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3"/>
                        <a:ext cx="75921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219" name="Ομάδα 218"/>
                  <p:cNvGrpSpPr/>
                  <p:nvPr/>
                </p:nvGrpSpPr>
                <p:grpSpPr>
                  <a:xfrm rot="18814897">
                    <a:off x="2257893" y="5525328"/>
                    <a:ext cx="2068928" cy="552485"/>
                    <a:chOff x="126464" y="6044868"/>
                    <a:chExt cx="3116570" cy="552485"/>
                  </a:xfrm>
                </p:grpSpPr>
                <p:cxnSp>
                  <p:nvCxnSpPr>
                    <p:cNvPr id="248" name="Ευθεία γραμμή σύνδεσης 247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9" name="Ευθεία γραμμή σύνδεσης 248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50" name="Ομάδα 249"/>
                    <p:cNvGrpSpPr/>
                    <p:nvPr/>
                  </p:nvGrpSpPr>
                  <p:grpSpPr>
                    <a:xfrm>
                      <a:off x="126464" y="6044868"/>
                      <a:ext cx="3116570" cy="552485"/>
                      <a:chOff x="126464" y="6044868"/>
                      <a:chExt cx="3116570" cy="552485"/>
                    </a:xfrm>
                  </p:grpSpPr>
                  <p:grpSp>
                    <p:nvGrpSpPr>
                      <p:cNvPr id="251" name="Ομάδα 250"/>
                      <p:cNvGrpSpPr/>
                      <p:nvPr/>
                    </p:nvGrpSpPr>
                    <p:grpSpPr>
                      <a:xfrm>
                        <a:off x="126464" y="6044868"/>
                        <a:ext cx="2086352" cy="504000"/>
                        <a:chOff x="-247349" y="5247716"/>
                        <a:chExt cx="2086352" cy="648222"/>
                      </a:xfrm>
                    </p:grpSpPr>
                    <p:grpSp>
                      <p:nvGrpSpPr>
                        <p:cNvPr id="253" name="Ομάδα 252"/>
                        <p:cNvGrpSpPr/>
                        <p:nvPr/>
                      </p:nvGrpSpPr>
                      <p:grpSpPr>
                        <a:xfrm>
                          <a:off x="683226" y="5401486"/>
                          <a:ext cx="1155777" cy="481094"/>
                          <a:chOff x="6369045" y="5018033"/>
                          <a:chExt cx="1445239" cy="501024"/>
                        </a:xfrm>
                      </p:grpSpPr>
                      <p:sp>
                        <p:nvSpPr>
                          <p:cNvPr id="255" name="Τόξο 254"/>
                          <p:cNvSpPr/>
                          <p:nvPr/>
                        </p:nvSpPr>
                        <p:spPr bwMode="auto">
                          <a:xfrm>
                            <a:off x="7332967" y="5029824"/>
                            <a:ext cx="288000" cy="489230"/>
                          </a:xfrm>
                          <a:prstGeom prst="arc">
                            <a:avLst>
                              <a:gd name="adj1" fmla="val 6977805"/>
                              <a:gd name="adj2" fmla="val 3727128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grpSp>
                        <p:nvGrpSpPr>
                          <p:cNvPr id="256" name="Ομάδα 255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445239" cy="501024"/>
                            <a:chOff x="6369045" y="5018033"/>
                            <a:chExt cx="1445239" cy="501024"/>
                          </a:xfrm>
                        </p:grpSpPr>
                        <p:grpSp>
                          <p:nvGrpSpPr>
                            <p:cNvPr id="257" name="Ομάδα 256"/>
                            <p:cNvGrpSpPr/>
                            <p:nvPr/>
                          </p:nvGrpSpPr>
                          <p:grpSpPr>
                            <a:xfrm>
                              <a:off x="6369045" y="5018033"/>
                              <a:ext cx="1058723" cy="501024"/>
                              <a:chOff x="6240254" y="4713519"/>
                              <a:chExt cx="866968" cy="936442"/>
                            </a:xfrm>
                          </p:grpSpPr>
                          <p:sp>
                            <p:nvSpPr>
                              <p:cNvPr id="259" name="Τόξο 258"/>
                              <p:cNvSpPr/>
                              <p:nvPr/>
                            </p:nvSpPr>
                            <p:spPr bwMode="auto">
                              <a:xfrm>
                                <a:off x="6394056" y="4713519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60" name="Τόξο 259"/>
                              <p:cNvSpPr/>
                              <p:nvPr/>
                            </p:nvSpPr>
                            <p:spPr bwMode="auto">
                              <a:xfrm>
                                <a:off x="6871386" y="4735562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727128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61" name="Τόξο 260"/>
                              <p:cNvSpPr/>
                              <p:nvPr/>
                            </p:nvSpPr>
                            <p:spPr bwMode="auto">
                              <a:xfrm>
                                <a:off x="6555723" y="4724404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62" name="Τόξο 261"/>
                              <p:cNvSpPr/>
                              <p:nvPr/>
                            </p:nvSpPr>
                            <p:spPr bwMode="auto">
                              <a:xfrm>
                                <a:off x="6240254" y="4713519"/>
                                <a:ext cx="235921" cy="914400"/>
                              </a:xfrm>
                              <a:prstGeom prst="arc">
                                <a:avLst>
                                  <a:gd name="adj1" fmla="val 11276859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63" name="Τόξο 262"/>
                              <p:cNvSpPr/>
                              <p:nvPr/>
                            </p:nvSpPr>
                            <p:spPr bwMode="auto">
                              <a:xfrm>
                                <a:off x="6712048" y="4735517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258" name="Τόξο 257"/>
                            <p:cNvSpPr/>
                            <p:nvPr/>
                          </p:nvSpPr>
                          <p:spPr bwMode="auto">
                            <a:xfrm>
                              <a:off x="7526182" y="5029820"/>
                              <a:ext cx="288102" cy="489230"/>
                            </a:xfrm>
                            <a:prstGeom prst="arc">
                              <a:avLst>
                                <a:gd name="adj1" fmla="val 6977805"/>
                                <a:gd name="adj2" fmla="val 21403412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sp>
                      <p:nvSpPr>
                        <p:cNvPr id="254" name="Oval 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-247349" y="5247716"/>
                          <a:ext cx="759210" cy="648222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25000">
                              <a:srgbClr val="EEC2C1"/>
                            </a:gs>
                            <a:gs pos="0">
                              <a:schemeClr val="accent2">
                                <a:tint val="44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  <a:gs pos="75000">
                              <a:srgbClr val="996600"/>
                            </a:gs>
                            <a:gs pos="100000">
                              <a:schemeClr val="accent2">
                                <a:tint val="23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n w="9525">
                          <a:solidFill>
                            <a:srgbClr val="9966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1pPr>
                          <a:lvl2pPr marL="742950" indent="-28575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2pPr>
                          <a:lvl3pPr marL="11430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3pPr>
                          <a:lvl4pPr marL="16002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4pPr>
                          <a:lvl5pPr marL="20574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9pPr>
                        </a:lstStyle>
                        <a:p>
                          <a:pPr eaLnBrk="1" hangingPunct="1"/>
                          <a:endParaRPr lang="el-GR" altLang="el-GR"/>
                        </a:p>
                      </p:txBody>
                    </p:sp>
                  </p:grpSp>
                  <p:sp>
                    <p:nvSpPr>
                      <p:cNvPr id="252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3"/>
                        <a:ext cx="75921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220" name="Ομάδα 219"/>
                  <p:cNvGrpSpPr/>
                  <p:nvPr/>
                </p:nvGrpSpPr>
                <p:grpSpPr>
                  <a:xfrm>
                    <a:off x="1911693" y="2760725"/>
                    <a:ext cx="2252508" cy="504000"/>
                    <a:chOff x="735316" y="6093352"/>
                    <a:chExt cx="2252508" cy="504000"/>
                  </a:xfrm>
                </p:grpSpPr>
                <p:cxnSp>
                  <p:nvCxnSpPr>
                    <p:cNvPr id="234" name="Ευθεία γραμμή σύνδεσης 233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5" name="Ευθεία γραμμή σύνδεσης 234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36" name="Ομάδα 235"/>
                    <p:cNvGrpSpPr/>
                    <p:nvPr/>
                  </p:nvGrpSpPr>
                  <p:grpSpPr>
                    <a:xfrm>
                      <a:off x="1057039" y="6093352"/>
                      <a:ext cx="1930785" cy="504000"/>
                      <a:chOff x="1057039" y="6093352"/>
                      <a:chExt cx="1930785" cy="504000"/>
                    </a:xfrm>
                  </p:grpSpPr>
                  <p:grpSp>
                    <p:nvGrpSpPr>
                      <p:cNvPr id="237" name="Ομάδα 236"/>
                      <p:cNvGrpSpPr/>
                      <p:nvPr/>
                    </p:nvGrpSpPr>
                    <p:grpSpPr>
                      <a:xfrm>
                        <a:off x="1057039" y="6164425"/>
                        <a:ext cx="1155777" cy="374056"/>
                        <a:chOff x="6369045" y="5018033"/>
                        <a:chExt cx="1445239" cy="501024"/>
                      </a:xfrm>
                    </p:grpSpPr>
                    <p:sp>
                      <p:nvSpPr>
                        <p:cNvPr id="239" name="Τόξο 238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240" name="Ομάδα 239"/>
                        <p:cNvGrpSpPr/>
                        <p:nvPr/>
                      </p:nvGrpSpPr>
                      <p:grpSpPr>
                        <a:xfrm>
                          <a:off x="6369045" y="5018033"/>
                          <a:ext cx="1445239" cy="501024"/>
                          <a:chOff x="6369045" y="5018033"/>
                          <a:chExt cx="1445239" cy="501024"/>
                        </a:xfrm>
                      </p:grpSpPr>
                      <p:grpSp>
                        <p:nvGrpSpPr>
                          <p:cNvPr id="241" name="Ομάδα 240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058723" cy="501024"/>
                            <a:chOff x="6240254" y="4713519"/>
                            <a:chExt cx="866968" cy="936442"/>
                          </a:xfrm>
                        </p:grpSpPr>
                        <p:sp>
                          <p:nvSpPr>
                            <p:cNvPr id="243" name="Τόξο 242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44" name="Τόξο 243"/>
                            <p:cNvSpPr/>
                            <p:nvPr/>
                          </p:nvSpPr>
                          <p:spPr bwMode="auto">
                            <a:xfrm>
                              <a:off x="6871386" y="4735562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45" name="Τόξο 244"/>
                            <p:cNvSpPr/>
                            <p:nvPr/>
                          </p:nvSpPr>
                          <p:spPr bwMode="auto">
                            <a:xfrm>
                              <a:off x="6555723" y="4724404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46" name="Τόξο 245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47" name="Τόξο 246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42" name="Τόξο 241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238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2"/>
                        <a:ext cx="50400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221" name="Ομάδα 220"/>
                  <p:cNvGrpSpPr/>
                  <p:nvPr/>
                </p:nvGrpSpPr>
                <p:grpSpPr>
                  <a:xfrm>
                    <a:off x="1853219" y="5003075"/>
                    <a:ext cx="2252508" cy="504000"/>
                    <a:chOff x="735316" y="6093352"/>
                    <a:chExt cx="2252508" cy="504000"/>
                  </a:xfrm>
                </p:grpSpPr>
                <p:cxnSp>
                  <p:nvCxnSpPr>
                    <p:cNvPr id="222" name="Ευθεία γραμμή σύνδεσης 221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3" name="Ευθεία γραμμή σύνδεσης 222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24" name="Ομάδα 223"/>
                    <p:cNvGrpSpPr/>
                    <p:nvPr/>
                  </p:nvGrpSpPr>
                  <p:grpSpPr>
                    <a:xfrm>
                      <a:off x="1057047" y="6093352"/>
                      <a:ext cx="1930777" cy="504000"/>
                      <a:chOff x="1057047" y="6093352"/>
                      <a:chExt cx="1930777" cy="504000"/>
                    </a:xfrm>
                  </p:grpSpPr>
                  <p:grpSp>
                    <p:nvGrpSpPr>
                      <p:cNvPr id="225" name="Ομάδα 224"/>
                      <p:cNvGrpSpPr/>
                      <p:nvPr/>
                    </p:nvGrpSpPr>
                    <p:grpSpPr>
                      <a:xfrm>
                        <a:off x="1057047" y="6164390"/>
                        <a:ext cx="1155775" cy="374077"/>
                        <a:chOff x="6369049" y="5017997"/>
                        <a:chExt cx="1445235" cy="501053"/>
                      </a:xfrm>
                    </p:grpSpPr>
                    <p:sp>
                      <p:nvSpPr>
                        <p:cNvPr id="227" name="Τόξο 226"/>
                        <p:cNvSpPr/>
                        <p:nvPr/>
                      </p:nvSpPr>
                      <p:spPr bwMode="auto">
                        <a:xfrm>
                          <a:off x="7332967" y="5017997"/>
                          <a:ext cx="288000" cy="489228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228" name="Ομάδα 227"/>
                        <p:cNvGrpSpPr/>
                        <p:nvPr/>
                      </p:nvGrpSpPr>
                      <p:grpSpPr>
                        <a:xfrm>
                          <a:off x="6369049" y="5018032"/>
                          <a:ext cx="1445235" cy="501018"/>
                          <a:chOff x="6369049" y="5018032"/>
                          <a:chExt cx="1445235" cy="501018"/>
                        </a:xfrm>
                      </p:grpSpPr>
                      <p:grpSp>
                        <p:nvGrpSpPr>
                          <p:cNvPr id="229" name="Ομάδα 228"/>
                          <p:cNvGrpSpPr/>
                          <p:nvPr/>
                        </p:nvGrpSpPr>
                        <p:grpSpPr>
                          <a:xfrm>
                            <a:off x="6369049" y="5018032"/>
                            <a:ext cx="676476" cy="495054"/>
                            <a:chOff x="6240254" y="4713519"/>
                            <a:chExt cx="553953" cy="925284"/>
                          </a:xfrm>
                        </p:grpSpPr>
                        <p:sp>
                          <p:nvSpPr>
                            <p:cNvPr id="231" name="Τόξο 230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8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32" name="Τόξο 231"/>
                            <p:cNvSpPr/>
                            <p:nvPr/>
                          </p:nvSpPr>
                          <p:spPr bwMode="auto">
                            <a:xfrm>
                              <a:off x="6555721" y="4724404"/>
                              <a:ext cx="238486" cy="914399"/>
                            </a:xfrm>
                            <a:prstGeom prst="arc">
                              <a:avLst>
                                <a:gd name="adj1" fmla="val 6977805"/>
                                <a:gd name="adj2" fmla="val 17135779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33" name="Τόξο 232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30" name="Τόξο 229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226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2"/>
                        <a:ext cx="50400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</p:grpSp>
            <p:sp>
              <p:nvSpPr>
                <p:cNvPr id="213" name="Τόξο 212"/>
                <p:cNvSpPr/>
                <p:nvPr/>
              </p:nvSpPr>
              <p:spPr bwMode="auto">
                <a:xfrm>
                  <a:off x="6954955" y="3540358"/>
                  <a:ext cx="172800" cy="270994"/>
                </a:xfrm>
                <a:prstGeom prst="arc">
                  <a:avLst>
                    <a:gd name="adj1" fmla="val 16043960"/>
                    <a:gd name="adj2" fmla="val 3727128"/>
                  </a:avLst>
                </a:prstGeom>
                <a:noFill/>
                <a:ln w="412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l-GR" sz="24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3" name="Ομάδα 12"/>
              <p:cNvGrpSpPr/>
              <p:nvPr/>
            </p:nvGrpSpPr>
            <p:grpSpPr>
              <a:xfrm>
                <a:off x="233942" y="836712"/>
                <a:ext cx="2916000" cy="3240000"/>
                <a:chOff x="233942" y="2469128"/>
                <a:chExt cx="3930259" cy="4366907"/>
              </a:xfrm>
            </p:grpSpPr>
            <p:grpSp>
              <p:nvGrpSpPr>
                <p:cNvPr id="198" name="Ομάδα 197"/>
                <p:cNvGrpSpPr/>
                <p:nvPr/>
              </p:nvGrpSpPr>
              <p:grpSpPr>
                <a:xfrm>
                  <a:off x="251521" y="6044867"/>
                  <a:ext cx="2736304" cy="552485"/>
                  <a:chOff x="251520" y="6044867"/>
                  <a:chExt cx="2736304" cy="552485"/>
                </a:xfrm>
              </p:grpSpPr>
              <p:sp>
                <p:nvSpPr>
                  <p:cNvPr id="202" name="Oval 35"/>
                  <p:cNvSpPr>
                    <a:spLocks noChangeArrowheads="1"/>
                  </p:cNvSpPr>
                  <p:nvPr/>
                </p:nvSpPr>
                <p:spPr bwMode="auto">
                  <a:xfrm>
                    <a:off x="251520" y="6044867"/>
                    <a:ext cx="503999" cy="504001"/>
                  </a:xfrm>
                  <a:prstGeom prst="ellipse">
                    <a:avLst/>
                  </a:prstGeom>
                  <a:gradFill flip="none" rotWithShape="1">
                    <a:gsLst>
                      <a:gs pos="25000">
                        <a:srgbClr val="EEC2C1"/>
                      </a:gs>
                      <a:gs pos="0">
                        <a:schemeClr val="accent2">
                          <a:tint val="44500"/>
                          <a:satMod val="160000"/>
                          <a:lumMod val="0"/>
                          <a:lumOff val="100000"/>
                        </a:schemeClr>
                      </a:gs>
                      <a:gs pos="75000">
                        <a:srgbClr val="996600"/>
                      </a:gs>
                      <a:gs pos="100000">
                        <a:schemeClr val="accent2">
                          <a:tint val="23500"/>
                          <a:satMod val="160000"/>
                          <a:lumMod val="0"/>
                          <a:lumOff val="10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solidFill>
                      <a:srgbClr val="9966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endParaRPr lang="el-GR" altLang="el-GR"/>
                  </a:p>
                </p:txBody>
              </p:sp>
              <p:sp>
                <p:nvSpPr>
                  <p:cNvPr id="200" name="Oval 35"/>
                  <p:cNvSpPr>
                    <a:spLocks noChangeArrowheads="1"/>
                  </p:cNvSpPr>
                  <p:nvPr/>
                </p:nvSpPr>
                <p:spPr bwMode="auto">
                  <a:xfrm>
                    <a:off x="2483824" y="6093352"/>
                    <a:ext cx="504000" cy="504000"/>
                  </a:xfrm>
                  <a:prstGeom prst="ellipse">
                    <a:avLst/>
                  </a:prstGeom>
                  <a:gradFill flip="none" rotWithShape="1">
                    <a:gsLst>
                      <a:gs pos="25000">
                        <a:srgbClr val="EEC2C1"/>
                      </a:gs>
                      <a:gs pos="0">
                        <a:schemeClr val="accent2">
                          <a:tint val="44500"/>
                          <a:satMod val="160000"/>
                          <a:lumMod val="0"/>
                          <a:lumOff val="100000"/>
                        </a:schemeClr>
                      </a:gs>
                      <a:gs pos="75000">
                        <a:srgbClr val="996600"/>
                      </a:gs>
                      <a:gs pos="100000">
                        <a:schemeClr val="accent2">
                          <a:tint val="23500"/>
                          <a:satMod val="160000"/>
                          <a:lumMod val="0"/>
                          <a:lumOff val="10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solidFill>
                      <a:srgbClr val="9966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endParaRPr lang="el-GR" altLang="el-GR"/>
                  </a:p>
                </p:txBody>
              </p:sp>
            </p:grpSp>
            <p:grpSp>
              <p:nvGrpSpPr>
                <p:cNvPr id="15" name="Ομάδα 14"/>
                <p:cNvGrpSpPr/>
                <p:nvPr/>
              </p:nvGrpSpPr>
              <p:grpSpPr>
                <a:xfrm>
                  <a:off x="284178" y="3821698"/>
                  <a:ext cx="2736304" cy="552485"/>
                  <a:chOff x="251520" y="6044867"/>
                  <a:chExt cx="2736304" cy="552485"/>
                </a:xfrm>
              </p:grpSpPr>
              <p:cxnSp>
                <p:nvCxnSpPr>
                  <p:cNvPr id="180" name="Ευθεία γραμμή σύνδεσης 179"/>
                  <p:cNvCxnSpPr/>
                  <p:nvPr/>
                </p:nvCxnSpPr>
                <p:spPr>
                  <a:xfrm flipH="1">
                    <a:off x="2188232" y="634705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Ευθεία γραμμή σύνδεσης 180"/>
                  <p:cNvCxnSpPr/>
                  <p:nvPr/>
                </p:nvCxnSpPr>
                <p:spPr>
                  <a:xfrm flipH="1">
                    <a:off x="735316" y="630024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82" name="Ομάδα 181"/>
                  <p:cNvGrpSpPr/>
                  <p:nvPr/>
                </p:nvGrpSpPr>
                <p:grpSpPr>
                  <a:xfrm>
                    <a:off x="251520" y="6044867"/>
                    <a:ext cx="2736304" cy="552485"/>
                    <a:chOff x="251520" y="6044867"/>
                    <a:chExt cx="2736304" cy="552485"/>
                  </a:xfrm>
                </p:grpSpPr>
                <p:grpSp>
                  <p:nvGrpSpPr>
                    <p:cNvPr id="183" name="Ομάδα 182"/>
                    <p:cNvGrpSpPr/>
                    <p:nvPr/>
                  </p:nvGrpSpPr>
                  <p:grpSpPr>
                    <a:xfrm>
                      <a:off x="251520" y="6044867"/>
                      <a:ext cx="1961296" cy="504000"/>
                      <a:chOff x="-122293" y="5247715"/>
                      <a:chExt cx="1961296" cy="648222"/>
                    </a:xfrm>
                  </p:grpSpPr>
                  <p:grpSp>
                    <p:nvGrpSpPr>
                      <p:cNvPr id="185" name="Ομάδα 184"/>
                      <p:cNvGrpSpPr/>
                      <p:nvPr/>
                    </p:nvGrpSpPr>
                    <p:grpSpPr>
                      <a:xfrm>
                        <a:off x="683226" y="5401486"/>
                        <a:ext cx="1155777" cy="481094"/>
                        <a:chOff x="6369045" y="5018033"/>
                        <a:chExt cx="1445239" cy="501024"/>
                      </a:xfrm>
                    </p:grpSpPr>
                    <p:sp>
                      <p:nvSpPr>
                        <p:cNvPr id="187" name="Τόξο 186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188" name="Ομάδα 187"/>
                        <p:cNvGrpSpPr/>
                        <p:nvPr/>
                      </p:nvGrpSpPr>
                      <p:grpSpPr>
                        <a:xfrm>
                          <a:off x="6369045" y="5018033"/>
                          <a:ext cx="1445239" cy="501024"/>
                          <a:chOff x="6369045" y="5018033"/>
                          <a:chExt cx="1445239" cy="501024"/>
                        </a:xfrm>
                      </p:grpSpPr>
                      <p:grpSp>
                        <p:nvGrpSpPr>
                          <p:cNvPr id="189" name="Ομάδα 188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058723" cy="501024"/>
                            <a:chOff x="6240254" y="4713519"/>
                            <a:chExt cx="866968" cy="936442"/>
                          </a:xfrm>
                        </p:grpSpPr>
                        <p:sp>
                          <p:nvSpPr>
                            <p:cNvPr id="191" name="Τόξο 190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192" name="Τόξο 191"/>
                            <p:cNvSpPr/>
                            <p:nvPr/>
                          </p:nvSpPr>
                          <p:spPr bwMode="auto">
                            <a:xfrm>
                              <a:off x="6871386" y="4735562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193" name="Τόξο 192"/>
                            <p:cNvSpPr/>
                            <p:nvPr/>
                          </p:nvSpPr>
                          <p:spPr bwMode="auto">
                            <a:xfrm>
                              <a:off x="6555723" y="4724404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194" name="Τόξο 193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195" name="Τόξο 194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190" name="Τόξο 189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186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22293" y="5247715"/>
                        <a:ext cx="504000" cy="648222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  <p:sp>
                  <p:nvSpPr>
                    <p:cNvPr id="184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83824" y="6093352"/>
                      <a:ext cx="504000" cy="5040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25000">
                          <a:srgbClr val="EEC2C1"/>
                        </a:gs>
                        <a:gs pos="0">
                          <a:schemeClr val="accent2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75000">
                          <a:srgbClr val="996600"/>
                        </a:gs>
                        <a:gs pos="100000">
                          <a:schemeClr val="accent2">
                            <a:tint val="23500"/>
                            <a:satMod val="160000"/>
                            <a:lumMod val="0"/>
                            <a:lumOff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9525">
                      <a:solidFill>
                        <a:srgbClr val="9966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</p:grpSp>
            </p:grpSp>
            <p:grpSp>
              <p:nvGrpSpPr>
                <p:cNvPr id="16" name="Ομάδα 15"/>
                <p:cNvGrpSpPr/>
                <p:nvPr/>
              </p:nvGrpSpPr>
              <p:grpSpPr>
                <a:xfrm rot="5400000">
                  <a:off x="-857967" y="4913608"/>
                  <a:ext cx="2736304" cy="552485"/>
                  <a:chOff x="251520" y="6044867"/>
                  <a:chExt cx="2736304" cy="552485"/>
                </a:xfrm>
              </p:grpSpPr>
              <p:cxnSp>
                <p:nvCxnSpPr>
                  <p:cNvPr id="164" name="Ευθεία γραμμή σύνδεσης 163"/>
                  <p:cNvCxnSpPr/>
                  <p:nvPr/>
                </p:nvCxnSpPr>
                <p:spPr>
                  <a:xfrm flipH="1">
                    <a:off x="2188232" y="634705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Ευθεία γραμμή σύνδεσης 164"/>
                  <p:cNvCxnSpPr/>
                  <p:nvPr/>
                </p:nvCxnSpPr>
                <p:spPr>
                  <a:xfrm flipH="1">
                    <a:off x="735316" y="630024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66" name="Ομάδα 165"/>
                  <p:cNvGrpSpPr/>
                  <p:nvPr/>
                </p:nvGrpSpPr>
                <p:grpSpPr>
                  <a:xfrm>
                    <a:off x="251520" y="6044867"/>
                    <a:ext cx="2736304" cy="552485"/>
                    <a:chOff x="251520" y="6044867"/>
                    <a:chExt cx="2736304" cy="552485"/>
                  </a:xfrm>
                </p:grpSpPr>
                <p:grpSp>
                  <p:nvGrpSpPr>
                    <p:cNvPr id="167" name="Ομάδα 166"/>
                    <p:cNvGrpSpPr/>
                    <p:nvPr/>
                  </p:nvGrpSpPr>
                  <p:grpSpPr>
                    <a:xfrm>
                      <a:off x="251520" y="6044867"/>
                      <a:ext cx="1961296" cy="504000"/>
                      <a:chOff x="-122293" y="5247715"/>
                      <a:chExt cx="1961296" cy="648222"/>
                    </a:xfrm>
                  </p:grpSpPr>
                  <p:grpSp>
                    <p:nvGrpSpPr>
                      <p:cNvPr id="169" name="Ομάδα 168"/>
                      <p:cNvGrpSpPr/>
                      <p:nvPr/>
                    </p:nvGrpSpPr>
                    <p:grpSpPr>
                      <a:xfrm>
                        <a:off x="683226" y="5401486"/>
                        <a:ext cx="1155777" cy="481094"/>
                        <a:chOff x="6369045" y="5018033"/>
                        <a:chExt cx="1445239" cy="501024"/>
                      </a:xfrm>
                    </p:grpSpPr>
                    <p:sp>
                      <p:nvSpPr>
                        <p:cNvPr id="171" name="Τόξο 170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172" name="Ομάδα 171"/>
                        <p:cNvGrpSpPr/>
                        <p:nvPr/>
                      </p:nvGrpSpPr>
                      <p:grpSpPr>
                        <a:xfrm>
                          <a:off x="6369045" y="5018033"/>
                          <a:ext cx="1445239" cy="501024"/>
                          <a:chOff x="6369045" y="5018033"/>
                          <a:chExt cx="1445239" cy="501024"/>
                        </a:xfrm>
                      </p:grpSpPr>
                      <p:grpSp>
                        <p:nvGrpSpPr>
                          <p:cNvPr id="173" name="Ομάδα 172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058723" cy="501024"/>
                            <a:chOff x="6240254" y="4713519"/>
                            <a:chExt cx="866968" cy="936442"/>
                          </a:xfrm>
                        </p:grpSpPr>
                        <p:sp>
                          <p:nvSpPr>
                            <p:cNvPr id="175" name="Τόξο 174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176" name="Τόξο 175"/>
                            <p:cNvSpPr/>
                            <p:nvPr/>
                          </p:nvSpPr>
                          <p:spPr bwMode="auto">
                            <a:xfrm>
                              <a:off x="6871386" y="4735562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177" name="Τόξο 176"/>
                            <p:cNvSpPr/>
                            <p:nvPr/>
                          </p:nvSpPr>
                          <p:spPr bwMode="auto">
                            <a:xfrm>
                              <a:off x="6555723" y="4724404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178" name="Τόξο 177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179" name="Τόξο 178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174" name="Τόξο 173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170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22293" y="5247715"/>
                        <a:ext cx="504000" cy="648222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  <p:sp>
                  <p:nvSpPr>
                    <p:cNvPr id="168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83824" y="6093352"/>
                      <a:ext cx="504000" cy="5040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25000">
                          <a:srgbClr val="EEC2C1"/>
                        </a:gs>
                        <a:gs pos="0">
                          <a:schemeClr val="accent2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75000">
                          <a:srgbClr val="996600"/>
                        </a:gs>
                        <a:gs pos="100000">
                          <a:schemeClr val="accent2">
                            <a:tint val="23500"/>
                            <a:satMod val="160000"/>
                            <a:lumMod val="0"/>
                            <a:lumOff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9525">
                      <a:solidFill>
                        <a:srgbClr val="9966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</p:grpSp>
            </p:grpSp>
            <p:grpSp>
              <p:nvGrpSpPr>
                <p:cNvPr id="17" name="Ομάδα 16"/>
                <p:cNvGrpSpPr/>
                <p:nvPr/>
              </p:nvGrpSpPr>
              <p:grpSpPr>
                <a:xfrm rot="5400000">
                  <a:off x="1393665" y="4952958"/>
                  <a:ext cx="2736304" cy="552485"/>
                  <a:chOff x="251520" y="6044867"/>
                  <a:chExt cx="2736304" cy="552485"/>
                </a:xfrm>
              </p:grpSpPr>
              <p:cxnSp>
                <p:nvCxnSpPr>
                  <p:cNvPr id="151" name="Ευθεία γραμμή σύνδεσης 150"/>
                  <p:cNvCxnSpPr/>
                  <p:nvPr/>
                </p:nvCxnSpPr>
                <p:spPr>
                  <a:xfrm flipH="1">
                    <a:off x="2188232" y="634705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Ευθεία γραμμή σύνδεσης 151"/>
                  <p:cNvCxnSpPr/>
                  <p:nvPr/>
                </p:nvCxnSpPr>
                <p:spPr>
                  <a:xfrm flipH="1">
                    <a:off x="735316" y="630024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53" name="Ομάδα 152"/>
                  <p:cNvGrpSpPr/>
                  <p:nvPr/>
                </p:nvGrpSpPr>
                <p:grpSpPr>
                  <a:xfrm>
                    <a:off x="251520" y="6044867"/>
                    <a:ext cx="2736304" cy="552485"/>
                    <a:chOff x="251520" y="6044867"/>
                    <a:chExt cx="2736304" cy="552485"/>
                  </a:xfrm>
                </p:grpSpPr>
                <p:grpSp>
                  <p:nvGrpSpPr>
                    <p:cNvPr id="154" name="Ομάδα 153"/>
                    <p:cNvGrpSpPr/>
                    <p:nvPr/>
                  </p:nvGrpSpPr>
                  <p:grpSpPr>
                    <a:xfrm>
                      <a:off x="251520" y="6044867"/>
                      <a:ext cx="1961286" cy="504000"/>
                      <a:chOff x="-122293" y="5247715"/>
                      <a:chExt cx="1961286" cy="648222"/>
                    </a:xfrm>
                  </p:grpSpPr>
                  <p:grpSp>
                    <p:nvGrpSpPr>
                      <p:cNvPr id="156" name="Ομάδα 155"/>
                      <p:cNvGrpSpPr/>
                      <p:nvPr/>
                    </p:nvGrpSpPr>
                    <p:grpSpPr>
                      <a:xfrm>
                        <a:off x="683234" y="5401501"/>
                        <a:ext cx="1155759" cy="481074"/>
                        <a:chOff x="6369065" y="5018051"/>
                        <a:chExt cx="1445219" cy="501003"/>
                      </a:xfrm>
                    </p:grpSpPr>
                    <p:sp>
                      <p:nvSpPr>
                        <p:cNvPr id="158" name="Τόξο 157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159" name="Ομάδα 158"/>
                        <p:cNvGrpSpPr/>
                        <p:nvPr/>
                      </p:nvGrpSpPr>
                      <p:grpSpPr>
                        <a:xfrm>
                          <a:off x="6369065" y="5018051"/>
                          <a:ext cx="1445219" cy="500999"/>
                          <a:chOff x="6369065" y="5018051"/>
                          <a:chExt cx="1445219" cy="500999"/>
                        </a:xfrm>
                      </p:grpSpPr>
                      <p:grpSp>
                        <p:nvGrpSpPr>
                          <p:cNvPr id="160" name="Ομάδα 159"/>
                          <p:cNvGrpSpPr/>
                          <p:nvPr/>
                        </p:nvGrpSpPr>
                        <p:grpSpPr>
                          <a:xfrm>
                            <a:off x="6369065" y="5018051"/>
                            <a:ext cx="475819" cy="489235"/>
                            <a:chOff x="6240254" y="4713519"/>
                            <a:chExt cx="389638" cy="914400"/>
                          </a:xfrm>
                        </p:grpSpPr>
                        <p:sp>
                          <p:nvSpPr>
                            <p:cNvPr id="162" name="Τόξο 161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163" name="Τόξο 162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161" name="Τόξο 160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157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22293" y="5247715"/>
                        <a:ext cx="504000" cy="648222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  <p:sp>
                  <p:nvSpPr>
                    <p:cNvPr id="155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83824" y="6093352"/>
                      <a:ext cx="504000" cy="5040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25000">
                          <a:srgbClr val="EEC2C1"/>
                        </a:gs>
                        <a:gs pos="0">
                          <a:schemeClr val="accent2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75000">
                          <a:srgbClr val="996600"/>
                        </a:gs>
                        <a:gs pos="100000">
                          <a:schemeClr val="accent2">
                            <a:tint val="23500"/>
                            <a:satMod val="160000"/>
                            <a:lumMod val="0"/>
                            <a:lumOff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9525">
                      <a:solidFill>
                        <a:srgbClr val="9966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</p:grpSp>
            </p:grpSp>
            <p:grpSp>
              <p:nvGrpSpPr>
                <p:cNvPr id="18" name="Ομάδα 17"/>
                <p:cNvGrpSpPr/>
                <p:nvPr/>
              </p:nvGrpSpPr>
              <p:grpSpPr>
                <a:xfrm rot="5400000">
                  <a:off x="2484671" y="3872838"/>
                  <a:ext cx="2736304" cy="552485"/>
                  <a:chOff x="251520" y="6044867"/>
                  <a:chExt cx="2736304" cy="552485"/>
                </a:xfrm>
              </p:grpSpPr>
              <p:cxnSp>
                <p:nvCxnSpPr>
                  <p:cNvPr id="136" name="Ευθεία γραμμή σύνδεσης 135"/>
                  <p:cNvCxnSpPr/>
                  <p:nvPr/>
                </p:nvCxnSpPr>
                <p:spPr>
                  <a:xfrm flipH="1">
                    <a:off x="2188232" y="634705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" name="Ευθεία γραμμή σύνδεσης 136"/>
                  <p:cNvCxnSpPr/>
                  <p:nvPr/>
                </p:nvCxnSpPr>
                <p:spPr>
                  <a:xfrm flipH="1">
                    <a:off x="735316" y="630024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38" name="Ομάδα 137"/>
                  <p:cNvGrpSpPr/>
                  <p:nvPr/>
                </p:nvGrpSpPr>
                <p:grpSpPr>
                  <a:xfrm>
                    <a:off x="251520" y="6044867"/>
                    <a:ext cx="2736304" cy="552485"/>
                    <a:chOff x="251520" y="6044867"/>
                    <a:chExt cx="2736304" cy="552485"/>
                  </a:xfrm>
                </p:grpSpPr>
                <p:grpSp>
                  <p:nvGrpSpPr>
                    <p:cNvPr id="139" name="Ομάδα 138"/>
                    <p:cNvGrpSpPr/>
                    <p:nvPr/>
                  </p:nvGrpSpPr>
                  <p:grpSpPr>
                    <a:xfrm>
                      <a:off x="251520" y="6044867"/>
                      <a:ext cx="1961297" cy="504000"/>
                      <a:chOff x="-122293" y="5247715"/>
                      <a:chExt cx="1961297" cy="648222"/>
                    </a:xfrm>
                  </p:grpSpPr>
                  <p:grpSp>
                    <p:nvGrpSpPr>
                      <p:cNvPr id="141" name="Ομάδα 140"/>
                      <p:cNvGrpSpPr/>
                      <p:nvPr/>
                    </p:nvGrpSpPr>
                    <p:grpSpPr>
                      <a:xfrm>
                        <a:off x="683222" y="5401492"/>
                        <a:ext cx="1155782" cy="481096"/>
                        <a:chOff x="6369039" y="5018039"/>
                        <a:chExt cx="1445245" cy="501026"/>
                      </a:xfrm>
                    </p:grpSpPr>
                    <p:sp>
                      <p:nvSpPr>
                        <p:cNvPr id="143" name="Τόξο 142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144" name="Ομάδα 143"/>
                        <p:cNvGrpSpPr/>
                        <p:nvPr/>
                      </p:nvGrpSpPr>
                      <p:grpSpPr>
                        <a:xfrm>
                          <a:off x="6369039" y="5018039"/>
                          <a:ext cx="1445245" cy="501026"/>
                          <a:chOff x="6369039" y="5018039"/>
                          <a:chExt cx="1445245" cy="501026"/>
                        </a:xfrm>
                      </p:grpSpPr>
                      <p:grpSp>
                        <p:nvGrpSpPr>
                          <p:cNvPr id="145" name="Ομάδα 144"/>
                          <p:cNvGrpSpPr/>
                          <p:nvPr/>
                        </p:nvGrpSpPr>
                        <p:grpSpPr>
                          <a:xfrm>
                            <a:off x="6369039" y="5018039"/>
                            <a:ext cx="1061956" cy="501026"/>
                            <a:chOff x="6240254" y="4713519"/>
                            <a:chExt cx="869616" cy="936443"/>
                          </a:xfrm>
                        </p:grpSpPr>
                        <p:sp>
                          <p:nvSpPr>
                            <p:cNvPr id="147" name="Τόξο 146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148" name="Τόξο 147"/>
                            <p:cNvSpPr/>
                            <p:nvPr/>
                          </p:nvSpPr>
                          <p:spPr bwMode="auto">
                            <a:xfrm>
                              <a:off x="6871386" y="4735560"/>
                              <a:ext cx="238484" cy="914402"/>
                            </a:xfrm>
                            <a:prstGeom prst="arc">
                              <a:avLst>
                                <a:gd name="adj1" fmla="val 14581327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149" name="Τόξο 148"/>
                            <p:cNvSpPr/>
                            <p:nvPr/>
                          </p:nvSpPr>
                          <p:spPr bwMode="auto">
                            <a:xfrm>
                              <a:off x="6555722" y="4724403"/>
                              <a:ext cx="238484" cy="914398"/>
                            </a:xfrm>
                            <a:prstGeom prst="arc">
                              <a:avLst>
                                <a:gd name="adj1" fmla="val 6977805"/>
                                <a:gd name="adj2" fmla="val 15692200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150" name="Τόξο 149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146" name="Τόξο 145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142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22293" y="5247715"/>
                        <a:ext cx="504000" cy="648222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  <p:sp>
                  <p:nvSpPr>
                    <p:cNvPr id="140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83824" y="6093352"/>
                      <a:ext cx="504000" cy="5040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25000">
                          <a:srgbClr val="EEC2C1"/>
                        </a:gs>
                        <a:gs pos="0">
                          <a:schemeClr val="accent2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75000">
                          <a:srgbClr val="996600"/>
                        </a:gs>
                        <a:gs pos="100000">
                          <a:schemeClr val="accent2">
                            <a:tint val="23500"/>
                            <a:satMod val="160000"/>
                            <a:lumMod val="0"/>
                            <a:lumOff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9525">
                      <a:solidFill>
                        <a:srgbClr val="9966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</p:grpSp>
            </p:grpSp>
            <p:grpSp>
              <p:nvGrpSpPr>
                <p:cNvPr id="19" name="Ομάδα 18"/>
                <p:cNvGrpSpPr/>
                <p:nvPr/>
              </p:nvGrpSpPr>
              <p:grpSpPr>
                <a:xfrm rot="18814897">
                  <a:off x="2290551" y="3293080"/>
                  <a:ext cx="2068928" cy="552485"/>
                  <a:chOff x="126464" y="6044868"/>
                  <a:chExt cx="3116570" cy="552485"/>
                </a:xfrm>
              </p:grpSpPr>
              <p:cxnSp>
                <p:nvCxnSpPr>
                  <p:cNvPr id="120" name="Ευθεία γραμμή σύνδεσης 119"/>
                  <p:cNvCxnSpPr/>
                  <p:nvPr/>
                </p:nvCxnSpPr>
                <p:spPr>
                  <a:xfrm flipH="1">
                    <a:off x="2188232" y="634705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Ευθεία γραμμή σύνδεσης 120"/>
                  <p:cNvCxnSpPr/>
                  <p:nvPr/>
                </p:nvCxnSpPr>
                <p:spPr>
                  <a:xfrm flipH="1">
                    <a:off x="735316" y="630024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22" name="Ομάδα 121"/>
                  <p:cNvGrpSpPr/>
                  <p:nvPr/>
                </p:nvGrpSpPr>
                <p:grpSpPr>
                  <a:xfrm>
                    <a:off x="126464" y="6044868"/>
                    <a:ext cx="3116570" cy="552485"/>
                    <a:chOff x="126464" y="6044868"/>
                    <a:chExt cx="3116570" cy="552485"/>
                  </a:xfrm>
                </p:grpSpPr>
                <p:grpSp>
                  <p:nvGrpSpPr>
                    <p:cNvPr id="123" name="Ομάδα 122"/>
                    <p:cNvGrpSpPr/>
                    <p:nvPr/>
                  </p:nvGrpSpPr>
                  <p:grpSpPr>
                    <a:xfrm>
                      <a:off x="126464" y="6044868"/>
                      <a:ext cx="2086352" cy="504000"/>
                      <a:chOff x="-247349" y="5247716"/>
                      <a:chExt cx="2086352" cy="648222"/>
                    </a:xfrm>
                  </p:grpSpPr>
                  <p:grpSp>
                    <p:nvGrpSpPr>
                      <p:cNvPr id="125" name="Ομάδα 124"/>
                      <p:cNvGrpSpPr/>
                      <p:nvPr/>
                    </p:nvGrpSpPr>
                    <p:grpSpPr>
                      <a:xfrm>
                        <a:off x="683226" y="5401486"/>
                        <a:ext cx="1155777" cy="481094"/>
                        <a:chOff x="6369045" y="5018033"/>
                        <a:chExt cx="1445239" cy="501024"/>
                      </a:xfrm>
                    </p:grpSpPr>
                    <p:sp>
                      <p:nvSpPr>
                        <p:cNvPr id="127" name="Τόξο 126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128" name="Ομάδα 127"/>
                        <p:cNvGrpSpPr/>
                        <p:nvPr/>
                      </p:nvGrpSpPr>
                      <p:grpSpPr>
                        <a:xfrm>
                          <a:off x="6369045" y="5018033"/>
                          <a:ext cx="1445239" cy="501024"/>
                          <a:chOff x="6369045" y="5018033"/>
                          <a:chExt cx="1445239" cy="501024"/>
                        </a:xfrm>
                      </p:grpSpPr>
                      <p:grpSp>
                        <p:nvGrpSpPr>
                          <p:cNvPr id="129" name="Ομάδα 128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058723" cy="501024"/>
                            <a:chOff x="6240254" y="4713519"/>
                            <a:chExt cx="866968" cy="936442"/>
                          </a:xfrm>
                        </p:grpSpPr>
                        <p:sp>
                          <p:nvSpPr>
                            <p:cNvPr id="131" name="Τόξο 130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132" name="Τόξο 131"/>
                            <p:cNvSpPr/>
                            <p:nvPr/>
                          </p:nvSpPr>
                          <p:spPr bwMode="auto">
                            <a:xfrm>
                              <a:off x="6871386" y="4735562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133" name="Τόξο 132"/>
                            <p:cNvSpPr/>
                            <p:nvPr/>
                          </p:nvSpPr>
                          <p:spPr bwMode="auto">
                            <a:xfrm>
                              <a:off x="6555723" y="4724404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134" name="Τόξο 133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135" name="Τόξο 134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130" name="Τόξο 129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126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247349" y="5247716"/>
                        <a:ext cx="759210" cy="648222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  <p:sp>
                  <p:nvSpPr>
                    <p:cNvPr id="124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83824" y="6093353"/>
                      <a:ext cx="759210" cy="5040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25000">
                          <a:srgbClr val="EEC2C1"/>
                        </a:gs>
                        <a:gs pos="0">
                          <a:schemeClr val="accent2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75000">
                          <a:srgbClr val="996600"/>
                        </a:gs>
                        <a:gs pos="100000">
                          <a:schemeClr val="accent2">
                            <a:tint val="23500"/>
                            <a:satMod val="160000"/>
                            <a:lumMod val="0"/>
                            <a:lumOff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9525">
                      <a:solidFill>
                        <a:srgbClr val="9966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</p:grpSp>
            </p:grpSp>
            <p:grpSp>
              <p:nvGrpSpPr>
                <p:cNvPr id="20" name="Ομάδα 19"/>
                <p:cNvGrpSpPr/>
                <p:nvPr/>
              </p:nvGrpSpPr>
              <p:grpSpPr>
                <a:xfrm rot="18814897">
                  <a:off x="2257893" y="5525328"/>
                  <a:ext cx="2068928" cy="552485"/>
                  <a:chOff x="126464" y="6044868"/>
                  <a:chExt cx="3116570" cy="552485"/>
                </a:xfrm>
              </p:grpSpPr>
              <p:cxnSp>
                <p:nvCxnSpPr>
                  <p:cNvPr id="104" name="Ευθεία γραμμή σύνδεσης 103"/>
                  <p:cNvCxnSpPr/>
                  <p:nvPr/>
                </p:nvCxnSpPr>
                <p:spPr>
                  <a:xfrm flipH="1">
                    <a:off x="2188232" y="634705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Ευθεία γραμμή σύνδεσης 104"/>
                  <p:cNvCxnSpPr/>
                  <p:nvPr/>
                </p:nvCxnSpPr>
                <p:spPr>
                  <a:xfrm flipH="1">
                    <a:off x="735316" y="630024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06" name="Ομάδα 105"/>
                  <p:cNvGrpSpPr/>
                  <p:nvPr/>
                </p:nvGrpSpPr>
                <p:grpSpPr>
                  <a:xfrm>
                    <a:off x="126464" y="6044868"/>
                    <a:ext cx="3116570" cy="552485"/>
                    <a:chOff x="126464" y="6044868"/>
                    <a:chExt cx="3116570" cy="552485"/>
                  </a:xfrm>
                </p:grpSpPr>
                <p:grpSp>
                  <p:nvGrpSpPr>
                    <p:cNvPr id="107" name="Ομάδα 106"/>
                    <p:cNvGrpSpPr/>
                    <p:nvPr/>
                  </p:nvGrpSpPr>
                  <p:grpSpPr>
                    <a:xfrm>
                      <a:off x="126464" y="6044868"/>
                      <a:ext cx="2086352" cy="504000"/>
                      <a:chOff x="-247349" y="5247716"/>
                      <a:chExt cx="2086352" cy="648222"/>
                    </a:xfrm>
                  </p:grpSpPr>
                  <p:grpSp>
                    <p:nvGrpSpPr>
                      <p:cNvPr id="109" name="Ομάδα 108"/>
                      <p:cNvGrpSpPr/>
                      <p:nvPr/>
                    </p:nvGrpSpPr>
                    <p:grpSpPr>
                      <a:xfrm>
                        <a:off x="683226" y="5401486"/>
                        <a:ext cx="1155777" cy="481094"/>
                        <a:chOff x="6369045" y="5018033"/>
                        <a:chExt cx="1445239" cy="501024"/>
                      </a:xfrm>
                    </p:grpSpPr>
                    <p:sp>
                      <p:nvSpPr>
                        <p:cNvPr id="111" name="Τόξο 110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112" name="Ομάδα 111"/>
                        <p:cNvGrpSpPr/>
                        <p:nvPr/>
                      </p:nvGrpSpPr>
                      <p:grpSpPr>
                        <a:xfrm>
                          <a:off x="6369045" y="5018033"/>
                          <a:ext cx="1445239" cy="501024"/>
                          <a:chOff x="6369045" y="5018033"/>
                          <a:chExt cx="1445239" cy="501024"/>
                        </a:xfrm>
                      </p:grpSpPr>
                      <p:grpSp>
                        <p:nvGrpSpPr>
                          <p:cNvPr id="113" name="Ομάδα 112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058723" cy="501024"/>
                            <a:chOff x="6240254" y="4713519"/>
                            <a:chExt cx="866968" cy="936442"/>
                          </a:xfrm>
                        </p:grpSpPr>
                        <p:sp>
                          <p:nvSpPr>
                            <p:cNvPr id="115" name="Τόξο 114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116" name="Τόξο 115"/>
                            <p:cNvSpPr/>
                            <p:nvPr/>
                          </p:nvSpPr>
                          <p:spPr bwMode="auto">
                            <a:xfrm>
                              <a:off x="6871386" y="4735562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117" name="Τόξο 116"/>
                            <p:cNvSpPr/>
                            <p:nvPr/>
                          </p:nvSpPr>
                          <p:spPr bwMode="auto">
                            <a:xfrm>
                              <a:off x="6555723" y="4724404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118" name="Τόξο 117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119" name="Τόξο 118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114" name="Τόξο 113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110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247349" y="5247716"/>
                        <a:ext cx="759210" cy="648222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  <p:sp>
                  <p:nvSpPr>
                    <p:cNvPr id="108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83824" y="6093353"/>
                      <a:ext cx="759210" cy="5040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25000">
                          <a:srgbClr val="EEC2C1"/>
                        </a:gs>
                        <a:gs pos="0">
                          <a:schemeClr val="accent2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75000">
                          <a:srgbClr val="996600"/>
                        </a:gs>
                        <a:gs pos="100000">
                          <a:schemeClr val="accent2">
                            <a:tint val="23500"/>
                            <a:satMod val="160000"/>
                            <a:lumMod val="0"/>
                            <a:lumOff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9525">
                      <a:solidFill>
                        <a:srgbClr val="9966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</p:grpSp>
            </p:grpSp>
            <p:grpSp>
              <p:nvGrpSpPr>
                <p:cNvPr id="21" name="Ομάδα 20"/>
                <p:cNvGrpSpPr/>
                <p:nvPr/>
              </p:nvGrpSpPr>
              <p:grpSpPr>
                <a:xfrm>
                  <a:off x="1427897" y="2712240"/>
                  <a:ext cx="2736304" cy="552485"/>
                  <a:chOff x="251520" y="6044867"/>
                  <a:chExt cx="2736304" cy="552485"/>
                </a:xfrm>
              </p:grpSpPr>
              <p:cxnSp>
                <p:nvCxnSpPr>
                  <p:cNvPr id="88" name="Ευθεία γραμμή σύνδεσης 87"/>
                  <p:cNvCxnSpPr/>
                  <p:nvPr/>
                </p:nvCxnSpPr>
                <p:spPr>
                  <a:xfrm flipH="1">
                    <a:off x="2188232" y="634705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Ευθεία γραμμή σύνδεσης 88"/>
                  <p:cNvCxnSpPr/>
                  <p:nvPr/>
                </p:nvCxnSpPr>
                <p:spPr>
                  <a:xfrm flipH="1">
                    <a:off x="735316" y="630024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90" name="Ομάδα 89"/>
                  <p:cNvGrpSpPr/>
                  <p:nvPr/>
                </p:nvGrpSpPr>
                <p:grpSpPr>
                  <a:xfrm>
                    <a:off x="251520" y="6044867"/>
                    <a:ext cx="2736304" cy="552485"/>
                    <a:chOff x="251520" y="6044867"/>
                    <a:chExt cx="2736304" cy="552485"/>
                  </a:xfrm>
                </p:grpSpPr>
                <p:grpSp>
                  <p:nvGrpSpPr>
                    <p:cNvPr id="91" name="Ομάδα 90"/>
                    <p:cNvGrpSpPr/>
                    <p:nvPr/>
                  </p:nvGrpSpPr>
                  <p:grpSpPr>
                    <a:xfrm>
                      <a:off x="251520" y="6044867"/>
                      <a:ext cx="1961296" cy="504000"/>
                      <a:chOff x="-122293" y="5247715"/>
                      <a:chExt cx="1961296" cy="648222"/>
                    </a:xfrm>
                  </p:grpSpPr>
                  <p:grpSp>
                    <p:nvGrpSpPr>
                      <p:cNvPr id="93" name="Ομάδα 92"/>
                      <p:cNvGrpSpPr/>
                      <p:nvPr/>
                    </p:nvGrpSpPr>
                    <p:grpSpPr>
                      <a:xfrm>
                        <a:off x="683226" y="5401486"/>
                        <a:ext cx="1155777" cy="481094"/>
                        <a:chOff x="6369045" y="5018033"/>
                        <a:chExt cx="1445239" cy="501024"/>
                      </a:xfrm>
                    </p:grpSpPr>
                    <p:sp>
                      <p:nvSpPr>
                        <p:cNvPr id="95" name="Τόξο 94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96" name="Ομάδα 95"/>
                        <p:cNvGrpSpPr/>
                        <p:nvPr/>
                      </p:nvGrpSpPr>
                      <p:grpSpPr>
                        <a:xfrm>
                          <a:off x="6369045" y="5018033"/>
                          <a:ext cx="1445239" cy="501024"/>
                          <a:chOff x="6369045" y="5018033"/>
                          <a:chExt cx="1445239" cy="501024"/>
                        </a:xfrm>
                      </p:grpSpPr>
                      <p:grpSp>
                        <p:nvGrpSpPr>
                          <p:cNvPr id="97" name="Ομάδα 96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058723" cy="501024"/>
                            <a:chOff x="6240254" y="4713519"/>
                            <a:chExt cx="866968" cy="936442"/>
                          </a:xfrm>
                        </p:grpSpPr>
                        <p:sp>
                          <p:nvSpPr>
                            <p:cNvPr id="99" name="Τόξο 98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100" name="Τόξο 99"/>
                            <p:cNvSpPr/>
                            <p:nvPr/>
                          </p:nvSpPr>
                          <p:spPr bwMode="auto">
                            <a:xfrm>
                              <a:off x="6871386" y="4735562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101" name="Τόξο 100"/>
                            <p:cNvSpPr/>
                            <p:nvPr/>
                          </p:nvSpPr>
                          <p:spPr bwMode="auto">
                            <a:xfrm>
                              <a:off x="6555723" y="4724404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102" name="Τόξο 101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103" name="Τόξο 102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8" name="Τόξο 97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94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22293" y="5247715"/>
                        <a:ext cx="504000" cy="648222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  <p:sp>
                  <p:nvSpPr>
                    <p:cNvPr id="92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83824" y="6093352"/>
                      <a:ext cx="504000" cy="5040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25000">
                          <a:srgbClr val="EEC2C1"/>
                        </a:gs>
                        <a:gs pos="0">
                          <a:schemeClr val="accent2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75000">
                          <a:srgbClr val="996600"/>
                        </a:gs>
                        <a:gs pos="100000">
                          <a:schemeClr val="accent2">
                            <a:tint val="23500"/>
                            <a:satMod val="160000"/>
                            <a:lumMod val="0"/>
                            <a:lumOff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9525">
                      <a:solidFill>
                        <a:srgbClr val="9966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</p:grpSp>
            </p:grpSp>
            <p:grpSp>
              <p:nvGrpSpPr>
                <p:cNvPr id="22" name="Ομάδα 21"/>
                <p:cNvGrpSpPr/>
                <p:nvPr/>
              </p:nvGrpSpPr>
              <p:grpSpPr>
                <a:xfrm rot="18814897">
                  <a:off x="53846" y="3227349"/>
                  <a:ext cx="2068928" cy="552485"/>
                  <a:chOff x="126464" y="6044868"/>
                  <a:chExt cx="3116570" cy="552485"/>
                </a:xfrm>
              </p:grpSpPr>
              <p:cxnSp>
                <p:nvCxnSpPr>
                  <p:cNvPr id="72" name="Ευθεία γραμμή σύνδεσης 71"/>
                  <p:cNvCxnSpPr/>
                  <p:nvPr/>
                </p:nvCxnSpPr>
                <p:spPr>
                  <a:xfrm flipH="1">
                    <a:off x="2188232" y="634705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Ευθεία γραμμή σύνδεσης 72"/>
                  <p:cNvCxnSpPr/>
                  <p:nvPr/>
                </p:nvCxnSpPr>
                <p:spPr>
                  <a:xfrm flipH="1">
                    <a:off x="735316" y="630024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74" name="Ομάδα 73"/>
                  <p:cNvGrpSpPr/>
                  <p:nvPr/>
                </p:nvGrpSpPr>
                <p:grpSpPr>
                  <a:xfrm>
                    <a:off x="126464" y="6044868"/>
                    <a:ext cx="3116570" cy="552485"/>
                    <a:chOff x="126464" y="6044868"/>
                    <a:chExt cx="3116570" cy="552485"/>
                  </a:xfrm>
                </p:grpSpPr>
                <p:grpSp>
                  <p:nvGrpSpPr>
                    <p:cNvPr id="75" name="Ομάδα 74"/>
                    <p:cNvGrpSpPr/>
                    <p:nvPr/>
                  </p:nvGrpSpPr>
                  <p:grpSpPr>
                    <a:xfrm>
                      <a:off x="126464" y="6044868"/>
                      <a:ext cx="2086352" cy="504000"/>
                      <a:chOff x="-247349" y="5247716"/>
                      <a:chExt cx="2086352" cy="648222"/>
                    </a:xfrm>
                  </p:grpSpPr>
                  <p:grpSp>
                    <p:nvGrpSpPr>
                      <p:cNvPr id="77" name="Ομάδα 76"/>
                      <p:cNvGrpSpPr/>
                      <p:nvPr/>
                    </p:nvGrpSpPr>
                    <p:grpSpPr>
                      <a:xfrm>
                        <a:off x="683226" y="5401486"/>
                        <a:ext cx="1155777" cy="481094"/>
                        <a:chOff x="6369045" y="5018033"/>
                        <a:chExt cx="1445239" cy="501024"/>
                      </a:xfrm>
                    </p:grpSpPr>
                    <p:sp>
                      <p:nvSpPr>
                        <p:cNvPr id="79" name="Τόξο 78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80" name="Ομάδα 79"/>
                        <p:cNvGrpSpPr/>
                        <p:nvPr/>
                      </p:nvGrpSpPr>
                      <p:grpSpPr>
                        <a:xfrm>
                          <a:off x="6369045" y="5018033"/>
                          <a:ext cx="1445239" cy="501024"/>
                          <a:chOff x="6369045" y="5018033"/>
                          <a:chExt cx="1445239" cy="501024"/>
                        </a:xfrm>
                      </p:grpSpPr>
                      <p:grpSp>
                        <p:nvGrpSpPr>
                          <p:cNvPr id="81" name="Ομάδα 80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058723" cy="501024"/>
                            <a:chOff x="6240254" y="4713519"/>
                            <a:chExt cx="866968" cy="936442"/>
                          </a:xfrm>
                        </p:grpSpPr>
                        <p:sp>
                          <p:nvSpPr>
                            <p:cNvPr id="83" name="Τόξο 82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84" name="Τόξο 83"/>
                            <p:cNvSpPr/>
                            <p:nvPr/>
                          </p:nvSpPr>
                          <p:spPr bwMode="auto">
                            <a:xfrm>
                              <a:off x="6871386" y="4735562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85" name="Τόξο 84"/>
                            <p:cNvSpPr/>
                            <p:nvPr/>
                          </p:nvSpPr>
                          <p:spPr bwMode="auto">
                            <a:xfrm>
                              <a:off x="6555723" y="4724404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86" name="Τόξο 85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87" name="Τόξο 86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2" name="Τόξο 81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78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247349" y="5247716"/>
                        <a:ext cx="759210" cy="648222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  <p:sp>
                  <p:nvSpPr>
                    <p:cNvPr id="76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83824" y="6093353"/>
                      <a:ext cx="759210" cy="5040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25000">
                          <a:srgbClr val="EEC2C1"/>
                        </a:gs>
                        <a:gs pos="0">
                          <a:schemeClr val="accent2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75000">
                          <a:srgbClr val="996600"/>
                        </a:gs>
                        <a:gs pos="100000">
                          <a:schemeClr val="accent2">
                            <a:tint val="23500"/>
                            <a:satMod val="160000"/>
                            <a:lumMod val="0"/>
                            <a:lumOff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9525">
                      <a:solidFill>
                        <a:srgbClr val="9966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</p:grpSp>
            </p:grpSp>
            <p:grpSp>
              <p:nvGrpSpPr>
                <p:cNvPr id="23" name="Ομάδα 22"/>
                <p:cNvGrpSpPr/>
                <p:nvPr/>
              </p:nvGrpSpPr>
              <p:grpSpPr>
                <a:xfrm rot="18814897">
                  <a:off x="23121" y="5481017"/>
                  <a:ext cx="2068928" cy="552485"/>
                  <a:chOff x="126464" y="6044868"/>
                  <a:chExt cx="3116570" cy="552485"/>
                </a:xfrm>
              </p:grpSpPr>
              <p:cxnSp>
                <p:nvCxnSpPr>
                  <p:cNvPr id="56" name="Ευθεία γραμμή σύνδεσης 55"/>
                  <p:cNvCxnSpPr/>
                  <p:nvPr/>
                </p:nvCxnSpPr>
                <p:spPr>
                  <a:xfrm flipH="1">
                    <a:off x="2188232" y="634705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Ευθεία γραμμή σύνδεσης 56"/>
                  <p:cNvCxnSpPr/>
                  <p:nvPr/>
                </p:nvCxnSpPr>
                <p:spPr>
                  <a:xfrm flipH="1">
                    <a:off x="735316" y="630024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58" name="Ομάδα 57"/>
                  <p:cNvGrpSpPr/>
                  <p:nvPr/>
                </p:nvGrpSpPr>
                <p:grpSpPr>
                  <a:xfrm>
                    <a:off x="126464" y="6044868"/>
                    <a:ext cx="3116570" cy="552485"/>
                    <a:chOff x="126464" y="6044868"/>
                    <a:chExt cx="3116570" cy="552485"/>
                  </a:xfrm>
                </p:grpSpPr>
                <p:grpSp>
                  <p:nvGrpSpPr>
                    <p:cNvPr id="59" name="Ομάδα 58"/>
                    <p:cNvGrpSpPr/>
                    <p:nvPr/>
                  </p:nvGrpSpPr>
                  <p:grpSpPr>
                    <a:xfrm>
                      <a:off x="126464" y="6044868"/>
                      <a:ext cx="2086352" cy="504000"/>
                      <a:chOff x="-247349" y="5247716"/>
                      <a:chExt cx="2086352" cy="648222"/>
                    </a:xfrm>
                  </p:grpSpPr>
                  <p:grpSp>
                    <p:nvGrpSpPr>
                      <p:cNvPr id="61" name="Ομάδα 60"/>
                      <p:cNvGrpSpPr/>
                      <p:nvPr/>
                    </p:nvGrpSpPr>
                    <p:grpSpPr>
                      <a:xfrm>
                        <a:off x="683226" y="5401486"/>
                        <a:ext cx="1155777" cy="481094"/>
                        <a:chOff x="6369045" y="5018033"/>
                        <a:chExt cx="1445239" cy="501024"/>
                      </a:xfrm>
                    </p:grpSpPr>
                    <p:sp>
                      <p:nvSpPr>
                        <p:cNvPr id="63" name="Τόξο 62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64" name="Ομάδα 63"/>
                        <p:cNvGrpSpPr/>
                        <p:nvPr/>
                      </p:nvGrpSpPr>
                      <p:grpSpPr>
                        <a:xfrm>
                          <a:off x="6369045" y="5018033"/>
                          <a:ext cx="1445239" cy="501024"/>
                          <a:chOff x="6369045" y="5018033"/>
                          <a:chExt cx="1445239" cy="501024"/>
                        </a:xfrm>
                      </p:grpSpPr>
                      <p:grpSp>
                        <p:nvGrpSpPr>
                          <p:cNvPr id="65" name="Ομάδα 64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058723" cy="501024"/>
                            <a:chOff x="6240254" y="4713519"/>
                            <a:chExt cx="866968" cy="936442"/>
                          </a:xfrm>
                        </p:grpSpPr>
                        <p:sp>
                          <p:nvSpPr>
                            <p:cNvPr id="67" name="Τόξο 66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68" name="Τόξο 67"/>
                            <p:cNvSpPr/>
                            <p:nvPr/>
                          </p:nvSpPr>
                          <p:spPr bwMode="auto">
                            <a:xfrm>
                              <a:off x="6871386" y="4735562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69" name="Τόξο 68"/>
                            <p:cNvSpPr/>
                            <p:nvPr/>
                          </p:nvSpPr>
                          <p:spPr bwMode="auto">
                            <a:xfrm>
                              <a:off x="6555723" y="4724404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70" name="Τόξο 69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71" name="Τόξο 70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66" name="Τόξο 65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62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247349" y="5247716"/>
                        <a:ext cx="759210" cy="648222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  <p:sp>
                  <p:nvSpPr>
                    <p:cNvPr id="60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83824" y="6093353"/>
                      <a:ext cx="759210" cy="5040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25000">
                          <a:srgbClr val="EEC2C1"/>
                        </a:gs>
                        <a:gs pos="0">
                          <a:schemeClr val="accent2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75000">
                          <a:srgbClr val="996600"/>
                        </a:gs>
                        <a:gs pos="100000">
                          <a:schemeClr val="accent2">
                            <a:tint val="23500"/>
                            <a:satMod val="160000"/>
                            <a:lumMod val="0"/>
                            <a:lumOff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9525">
                      <a:solidFill>
                        <a:srgbClr val="9966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</p:grpSp>
            </p:grpSp>
            <p:grpSp>
              <p:nvGrpSpPr>
                <p:cNvPr id="24" name="Ομάδα 23"/>
                <p:cNvGrpSpPr/>
                <p:nvPr/>
              </p:nvGrpSpPr>
              <p:grpSpPr>
                <a:xfrm>
                  <a:off x="1369423" y="4954590"/>
                  <a:ext cx="2736304" cy="552485"/>
                  <a:chOff x="251520" y="6044867"/>
                  <a:chExt cx="2736304" cy="552485"/>
                </a:xfrm>
              </p:grpSpPr>
              <p:cxnSp>
                <p:nvCxnSpPr>
                  <p:cNvPr id="41" name="Ευθεία γραμμή σύνδεσης 40"/>
                  <p:cNvCxnSpPr/>
                  <p:nvPr/>
                </p:nvCxnSpPr>
                <p:spPr>
                  <a:xfrm flipH="1">
                    <a:off x="2188232" y="634705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Ευθεία γραμμή σύνδεσης 41"/>
                  <p:cNvCxnSpPr/>
                  <p:nvPr/>
                </p:nvCxnSpPr>
                <p:spPr>
                  <a:xfrm flipH="1">
                    <a:off x="735316" y="630024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3" name="Ομάδα 42"/>
                  <p:cNvGrpSpPr/>
                  <p:nvPr/>
                </p:nvGrpSpPr>
                <p:grpSpPr>
                  <a:xfrm>
                    <a:off x="251520" y="6044867"/>
                    <a:ext cx="2736304" cy="552485"/>
                    <a:chOff x="251520" y="6044867"/>
                    <a:chExt cx="2736304" cy="552485"/>
                  </a:xfrm>
                </p:grpSpPr>
                <p:grpSp>
                  <p:nvGrpSpPr>
                    <p:cNvPr id="44" name="Ομάδα 43"/>
                    <p:cNvGrpSpPr/>
                    <p:nvPr/>
                  </p:nvGrpSpPr>
                  <p:grpSpPr>
                    <a:xfrm>
                      <a:off x="251520" y="6044867"/>
                      <a:ext cx="1961292" cy="504000"/>
                      <a:chOff x="-122293" y="5247715"/>
                      <a:chExt cx="1961292" cy="648222"/>
                    </a:xfrm>
                  </p:grpSpPr>
                  <p:grpSp>
                    <p:nvGrpSpPr>
                      <p:cNvPr id="46" name="Ομάδα 45"/>
                      <p:cNvGrpSpPr/>
                      <p:nvPr/>
                    </p:nvGrpSpPr>
                    <p:grpSpPr>
                      <a:xfrm>
                        <a:off x="683218" y="5401486"/>
                        <a:ext cx="1155781" cy="481094"/>
                        <a:chOff x="6369039" y="5018033"/>
                        <a:chExt cx="1445245" cy="501024"/>
                      </a:xfrm>
                    </p:grpSpPr>
                    <p:sp>
                      <p:nvSpPr>
                        <p:cNvPr id="48" name="Τόξο 47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49" name="Ομάδα 48"/>
                        <p:cNvGrpSpPr/>
                        <p:nvPr/>
                      </p:nvGrpSpPr>
                      <p:grpSpPr>
                        <a:xfrm>
                          <a:off x="6369039" y="5018033"/>
                          <a:ext cx="1445245" cy="501024"/>
                          <a:chOff x="6369039" y="5018033"/>
                          <a:chExt cx="1445245" cy="501024"/>
                        </a:xfrm>
                      </p:grpSpPr>
                      <p:grpSp>
                        <p:nvGrpSpPr>
                          <p:cNvPr id="50" name="Ομάδα 49"/>
                          <p:cNvGrpSpPr/>
                          <p:nvPr/>
                        </p:nvGrpSpPr>
                        <p:grpSpPr>
                          <a:xfrm>
                            <a:off x="6369039" y="5018033"/>
                            <a:ext cx="1066953" cy="501024"/>
                            <a:chOff x="6240254" y="4713519"/>
                            <a:chExt cx="873708" cy="936442"/>
                          </a:xfrm>
                        </p:grpSpPr>
                        <p:sp>
                          <p:nvSpPr>
                            <p:cNvPr id="52" name="Τόξο 51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53" name="Τόξο 52"/>
                            <p:cNvSpPr/>
                            <p:nvPr/>
                          </p:nvSpPr>
                          <p:spPr bwMode="auto">
                            <a:xfrm>
                              <a:off x="6875475" y="4735563"/>
                              <a:ext cx="238487" cy="914398"/>
                            </a:xfrm>
                            <a:prstGeom prst="arc">
                              <a:avLst>
                                <a:gd name="adj1" fmla="val 1480668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54" name="Τόξο 53"/>
                            <p:cNvSpPr/>
                            <p:nvPr/>
                          </p:nvSpPr>
                          <p:spPr bwMode="auto">
                            <a:xfrm>
                              <a:off x="6555721" y="4724404"/>
                              <a:ext cx="238486" cy="914398"/>
                            </a:xfrm>
                            <a:prstGeom prst="arc">
                              <a:avLst>
                                <a:gd name="adj1" fmla="val 6977805"/>
                                <a:gd name="adj2" fmla="val 17360894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55" name="Τόξο 54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51" name="Τόξο 50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47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22293" y="5247715"/>
                        <a:ext cx="504000" cy="648222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  <p:sp>
                  <p:nvSpPr>
                    <p:cNvPr id="45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83824" y="6093352"/>
                      <a:ext cx="504000" cy="5040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25000">
                          <a:srgbClr val="EEC2C1"/>
                        </a:gs>
                        <a:gs pos="0">
                          <a:schemeClr val="accent2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75000">
                          <a:srgbClr val="996600"/>
                        </a:gs>
                        <a:gs pos="100000">
                          <a:schemeClr val="accent2">
                            <a:tint val="23500"/>
                            <a:satMod val="160000"/>
                            <a:lumMod val="0"/>
                            <a:lumOff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9525">
                      <a:solidFill>
                        <a:srgbClr val="9966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</p:grpSp>
            </p:grpSp>
            <p:grpSp>
              <p:nvGrpSpPr>
                <p:cNvPr id="25" name="Ομάδα 24"/>
                <p:cNvGrpSpPr/>
                <p:nvPr/>
              </p:nvGrpSpPr>
              <p:grpSpPr>
                <a:xfrm rot="5400000">
                  <a:off x="275042" y="3796389"/>
                  <a:ext cx="2736304" cy="552485"/>
                  <a:chOff x="251520" y="6044867"/>
                  <a:chExt cx="2736304" cy="552485"/>
                </a:xfrm>
              </p:grpSpPr>
              <p:cxnSp>
                <p:nvCxnSpPr>
                  <p:cNvPr id="26" name="Ευθεία γραμμή σύνδεσης 25"/>
                  <p:cNvCxnSpPr/>
                  <p:nvPr/>
                </p:nvCxnSpPr>
                <p:spPr>
                  <a:xfrm flipH="1">
                    <a:off x="2188232" y="634705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Ευθεία γραμμή σύνδεσης 26"/>
                  <p:cNvCxnSpPr/>
                  <p:nvPr/>
                </p:nvCxnSpPr>
                <p:spPr>
                  <a:xfrm flipH="1">
                    <a:off x="735316" y="630024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8" name="Ομάδα 27"/>
                  <p:cNvGrpSpPr/>
                  <p:nvPr/>
                </p:nvGrpSpPr>
                <p:grpSpPr>
                  <a:xfrm>
                    <a:off x="251520" y="6044867"/>
                    <a:ext cx="2736304" cy="552485"/>
                    <a:chOff x="251520" y="6044867"/>
                    <a:chExt cx="2736304" cy="552485"/>
                  </a:xfrm>
                </p:grpSpPr>
                <p:grpSp>
                  <p:nvGrpSpPr>
                    <p:cNvPr id="29" name="Ομάδα 28"/>
                    <p:cNvGrpSpPr/>
                    <p:nvPr/>
                  </p:nvGrpSpPr>
                  <p:grpSpPr>
                    <a:xfrm>
                      <a:off x="251520" y="6044867"/>
                      <a:ext cx="1961290" cy="504000"/>
                      <a:chOff x="-122293" y="5247715"/>
                      <a:chExt cx="1961290" cy="648222"/>
                    </a:xfrm>
                  </p:grpSpPr>
                  <p:grpSp>
                    <p:nvGrpSpPr>
                      <p:cNvPr id="31" name="Ομάδα 30"/>
                      <p:cNvGrpSpPr/>
                      <p:nvPr/>
                    </p:nvGrpSpPr>
                    <p:grpSpPr>
                      <a:xfrm>
                        <a:off x="683226" y="5401480"/>
                        <a:ext cx="1155771" cy="481099"/>
                        <a:chOff x="6369051" y="5018025"/>
                        <a:chExt cx="1445233" cy="501029"/>
                      </a:xfrm>
                    </p:grpSpPr>
                    <p:sp>
                      <p:nvSpPr>
                        <p:cNvPr id="33" name="Τόξο 32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34" name="Ομάδα 33"/>
                        <p:cNvGrpSpPr/>
                        <p:nvPr/>
                      </p:nvGrpSpPr>
                      <p:grpSpPr>
                        <a:xfrm>
                          <a:off x="6369051" y="5018025"/>
                          <a:ext cx="1445233" cy="501025"/>
                          <a:chOff x="6369051" y="5018025"/>
                          <a:chExt cx="1445233" cy="501025"/>
                        </a:xfrm>
                      </p:grpSpPr>
                      <p:grpSp>
                        <p:nvGrpSpPr>
                          <p:cNvPr id="35" name="Ομάδα 34"/>
                          <p:cNvGrpSpPr/>
                          <p:nvPr/>
                        </p:nvGrpSpPr>
                        <p:grpSpPr>
                          <a:xfrm>
                            <a:off x="6369051" y="5018025"/>
                            <a:ext cx="1071146" cy="501023"/>
                            <a:chOff x="6240254" y="4713519"/>
                            <a:chExt cx="877140" cy="936444"/>
                          </a:xfrm>
                        </p:grpSpPr>
                        <p:sp>
                          <p:nvSpPr>
                            <p:cNvPr id="37" name="Τόξο 36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38" name="Τόξο 37"/>
                            <p:cNvSpPr/>
                            <p:nvPr/>
                          </p:nvSpPr>
                          <p:spPr bwMode="auto">
                            <a:xfrm>
                              <a:off x="6878910" y="4735566"/>
                              <a:ext cx="238484" cy="914397"/>
                            </a:xfrm>
                            <a:prstGeom prst="arc">
                              <a:avLst>
                                <a:gd name="adj1" fmla="val 13289361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39" name="Τόξο 38"/>
                            <p:cNvSpPr/>
                            <p:nvPr/>
                          </p:nvSpPr>
                          <p:spPr bwMode="auto">
                            <a:xfrm>
                              <a:off x="6565749" y="4724403"/>
                              <a:ext cx="238484" cy="914400"/>
                            </a:xfrm>
                            <a:prstGeom prst="arc">
                              <a:avLst>
                                <a:gd name="adj1" fmla="val 6977805"/>
                                <a:gd name="adj2" fmla="val 15612462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0" name="Τόξο 39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36" name="Τόξο 35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32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22293" y="5247715"/>
                        <a:ext cx="504000" cy="648222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  <p:sp>
                  <p:nvSpPr>
                    <p:cNvPr id="30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83824" y="6093352"/>
                      <a:ext cx="504000" cy="5040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25000">
                          <a:srgbClr val="EEC2C1"/>
                        </a:gs>
                        <a:gs pos="0">
                          <a:schemeClr val="accent2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75000">
                          <a:srgbClr val="996600"/>
                        </a:gs>
                        <a:gs pos="100000">
                          <a:schemeClr val="accent2">
                            <a:tint val="23500"/>
                            <a:satMod val="160000"/>
                            <a:lumMod val="0"/>
                            <a:lumOff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9525">
                      <a:solidFill>
                        <a:srgbClr val="9966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</p:grpSp>
            </p:grpSp>
          </p:grpSp>
        </p:grpSp>
        <p:sp>
          <p:nvSpPr>
            <p:cNvPr id="8" name="Τόξο 7"/>
            <p:cNvSpPr/>
            <p:nvPr/>
          </p:nvSpPr>
          <p:spPr bwMode="auto">
            <a:xfrm rot="5400000">
              <a:off x="1997110" y="2874889"/>
              <a:ext cx="170882" cy="270993"/>
            </a:xfrm>
            <a:prstGeom prst="arc">
              <a:avLst>
                <a:gd name="adj1" fmla="val 6977805"/>
                <a:gd name="adj2" fmla="val 3727128"/>
              </a:avLst>
            </a:prstGeom>
            <a:noFill/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" name="Τόξο 8"/>
            <p:cNvSpPr/>
            <p:nvPr/>
          </p:nvSpPr>
          <p:spPr bwMode="auto">
            <a:xfrm rot="5400000">
              <a:off x="2007456" y="2759337"/>
              <a:ext cx="170882" cy="270993"/>
            </a:xfrm>
            <a:prstGeom prst="arc">
              <a:avLst>
                <a:gd name="adj1" fmla="val 6977805"/>
                <a:gd name="adj2" fmla="val 3727128"/>
              </a:avLst>
            </a:prstGeom>
            <a:noFill/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Τόξο 9"/>
            <p:cNvSpPr/>
            <p:nvPr/>
          </p:nvSpPr>
          <p:spPr bwMode="auto">
            <a:xfrm rot="5400000">
              <a:off x="2007996" y="2641287"/>
              <a:ext cx="170882" cy="270993"/>
            </a:xfrm>
            <a:prstGeom prst="arc">
              <a:avLst>
                <a:gd name="adj1" fmla="val 6977805"/>
                <a:gd name="adj2" fmla="val 3727128"/>
              </a:avLst>
            </a:prstGeom>
            <a:noFill/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467" name="Ομάδα 466"/>
          <p:cNvGrpSpPr/>
          <p:nvPr/>
        </p:nvGrpSpPr>
        <p:grpSpPr>
          <a:xfrm>
            <a:off x="3563888" y="4030686"/>
            <a:ext cx="5534238" cy="2782690"/>
            <a:chOff x="233941" y="828167"/>
            <a:chExt cx="6176348" cy="3341270"/>
          </a:xfrm>
        </p:grpSpPr>
        <p:grpSp>
          <p:nvGrpSpPr>
            <p:cNvPr id="468" name="Ομάδα 467"/>
            <p:cNvGrpSpPr/>
            <p:nvPr/>
          </p:nvGrpSpPr>
          <p:grpSpPr>
            <a:xfrm>
              <a:off x="233941" y="828167"/>
              <a:ext cx="6176348" cy="3341270"/>
              <a:chOff x="233941" y="828167"/>
              <a:chExt cx="6176348" cy="3341270"/>
            </a:xfrm>
          </p:grpSpPr>
          <p:grpSp>
            <p:nvGrpSpPr>
              <p:cNvPr id="472" name="Ομάδα 471"/>
              <p:cNvGrpSpPr/>
              <p:nvPr/>
            </p:nvGrpSpPr>
            <p:grpSpPr>
              <a:xfrm>
                <a:off x="3878422" y="968735"/>
                <a:ext cx="2531867" cy="3200702"/>
                <a:chOff x="5436096" y="1656811"/>
                <a:chExt cx="2531867" cy="3200702"/>
              </a:xfrm>
            </p:grpSpPr>
            <p:grpSp>
              <p:nvGrpSpPr>
                <p:cNvPr id="800" name="Ομάδα 799"/>
                <p:cNvGrpSpPr/>
                <p:nvPr/>
              </p:nvGrpSpPr>
              <p:grpSpPr>
                <a:xfrm>
                  <a:off x="5436096" y="1656811"/>
                  <a:ext cx="2531867" cy="3200702"/>
                  <a:chOff x="735316" y="2534859"/>
                  <a:chExt cx="3412513" cy="4313941"/>
                </a:xfrm>
              </p:grpSpPr>
              <p:grpSp>
                <p:nvGrpSpPr>
                  <p:cNvPr id="802" name="Ομάδα 801"/>
                  <p:cNvGrpSpPr/>
                  <p:nvPr/>
                </p:nvGrpSpPr>
                <p:grpSpPr>
                  <a:xfrm>
                    <a:off x="735316" y="6093352"/>
                    <a:ext cx="2252508" cy="504000"/>
                    <a:chOff x="735316" y="6093352"/>
                    <a:chExt cx="2252508" cy="504000"/>
                  </a:xfrm>
                </p:grpSpPr>
                <p:cxnSp>
                  <p:nvCxnSpPr>
                    <p:cNvPr id="914" name="Ευθεία γραμμή σύνδεσης 913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5" name="Ευθεία γραμμή σύνδεσης 914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916" name="Ομάδα 915"/>
                    <p:cNvGrpSpPr/>
                    <p:nvPr/>
                  </p:nvGrpSpPr>
                  <p:grpSpPr>
                    <a:xfrm>
                      <a:off x="1057039" y="6093352"/>
                      <a:ext cx="1930785" cy="504000"/>
                      <a:chOff x="1057039" y="6093352"/>
                      <a:chExt cx="1930785" cy="504000"/>
                    </a:xfrm>
                  </p:grpSpPr>
                  <p:grpSp>
                    <p:nvGrpSpPr>
                      <p:cNvPr id="917" name="Ομάδα 916"/>
                      <p:cNvGrpSpPr/>
                      <p:nvPr/>
                    </p:nvGrpSpPr>
                    <p:grpSpPr>
                      <a:xfrm>
                        <a:off x="1057039" y="6164425"/>
                        <a:ext cx="1155778" cy="374056"/>
                        <a:chOff x="6369045" y="5018033"/>
                        <a:chExt cx="1445239" cy="501024"/>
                      </a:xfrm>
                    </p:grpSpPr>
                    <p:sp>
                      <p:nvSpPr>
                        <p:cNvPr id="919" name="Τόξο 918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920" name="Ομάδα 919"/>
                        <p:cNvGrpSpPr/>
                        <p:nvPr/>
                      </p:nvGrpSpPr>
                      <p:grpSpPr>
                        <a:xfrm>
                          <a:off x="6369045" y="5018033"/>
                          <a:ext cx="1445239" cy="501024"/>
                          <a:chOff x="6369045" y="5018033"/>
                          <a:chExt cx="1445239" cy="501024"/>
                        </a:xfrm>
                      </p:grpSpPr>
                      <p:grpSp>
                        <p:nvGrpSpPr>
                          <p:cNvPr id="921" name="Ομάδα 920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058723" cy="501024"/>
                            <a:chOff x="6240254" y="4713519"/>
                            <a:chExt cx="866968" cy="936442"/>
                          </a:xfrm>
                        </p:grpSpPr>
                        <p:sp>
                          <p:nvSpPr>
                            <p:cNvPr id="923" name="Τόξο 922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924" name="Τόξο 923"/>
                            <p:cNvSpPr/>
                            <p:nvPr/>
                          </p:nvSpPr>
                          <p:spPr bwMode="auto">
                            <a:xfrm>
                              <a:off x="6871386" y="4735562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925" name="Τόξο 924"/>
                            <p:cNvSpPr/>
                            <p:nvPr/>
                          </p:nvSpPr>
                          <p:spPr bwMode="auto">
                            <a:xfrm>
                              <a:off x="6555723" y="4724404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926" name="Τόξο 925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927" name="Τόξο 926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22" name="Τόξο 921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918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2"/>
                        <a:ext cx="50400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803" name="Ομάδα 802"/>
                  <p:cNvGrpSpPr/>
                  <p:nvPr/>
                </p:nvGrpSpPr>
                <p:grpSpPr>
                  <a:xfrm>
                    <a:off x="767974" y="3870183"/>
                    <a:ext cx="2252508" cy="504000"/>
                    <a:chOff x="735316" y="6093352"/>
                    <a:chExt cx="2252508" cy="504000"/>
                  </a:xfrm>
                </p:grpSpPr>
                <p:cxnSp>
                  <p:nvCxnSpPr>
                    <p:cNvPr id="900" name="Ευθεία γραμμή σύνδεσης 899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1" name="Ευθεία γραμμή σύνδεσης 900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902" name="Ομάδα 901"/>
                    <p:cNvGrpSpPr/>
                    <p:nvPr/>
                  </p:nvGrpSpPr>
                  <p:grpSpPr>
                    <a:xfrm>
                      <a:off x="1057047" y="6093352"/>
                      <a:ext cx="1930777" cy="504000"/>
                      <a:chOff x="1057047" y="6093352"/>
                      <a:chExt cx="1930777" cy="504000"/>
                    </a:xfrm>
                  </p:grpSpPr>
                  <p:grpSp>
                    <p:nvGrpSpPr>
                      <p:cNvPr id="903" name="Ομάδα 902"/>
                      <p:cNvGrpSpPr/>
                      <p:nvPr/>
                    </p:nvGrpSpPr>
                    <p:grpSpPr>
                      <a:xfrm>
                        <a:off x="1057047" y="6164425"/>
                        <a:ext cx="1155780" cy="374056"/>
                        <a:chOff x="6369044" y="5018033"/>
                        <a:chExt cx="1445240" cy="501024"/>
                      </a:xfrm>
                    </p:grpSpPr>
                    <p:sp>
                      <p:nvSpPr>
                        <p:cNvPr id="905" name="Τόξο 904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906" name="Ομάδα 905"/>
                        <p:cNvGrpSpPr/>
                        <p:nvPr/>
                      </p:nvGrpSpPr>
                      <p:grpSpPr>
                        <a:xfrm>
                          <a:off x="6369044" y="5018033"/>
                          <a:ext cx="1445240" cy="501024"/>
                          <a:chOff x="6369044" y="5018033"/>
                          <a:chExt cx="1445240" cy="501024"/>
                        </a:xfrm>
                      </p:grpSpPr>
                      <p:grpSp>
                        <p:nvGrpSpPr>
                          <p:cNvPr id="907" name="Ομάδα 906"/>
                          <p:cNvGrpSpPr/>
                          <p:nvPr/>
                        </p:nvGrpSpPr>
                        <p:grpSpPr>
                          <a:xfrm>
                            <a:off x="6369044" y="5018033"/>
                            <a:ext cx="1058712" cy="501024"/>
                            <a:chOff x="6240254" y="4713519"/>
                            <a:chExt cx="866959" cy="936442"/>
                          </a:xfrm>
                        </p:grpSpPr>
                        <p:sp>
                          <p:nvSpPr>
                            <p:cNvPr id="909" name="Τόξο 908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910" name="Τόξο 909"/>
                            <p:cNvSpPr/>
                            <p:nvPr/>
                          </p:nvSpPr>
                          <p:spPr bwMode="auto">
                            <a:xfrm>
                              <a:off x="6871377" y="4735563"/>
                              <a:ext cx="235836" cy="914398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911" name="Τόξο 910"/>
                            <p:cNvSpPr/>
                            <p:nvPr/>
                          </p:nvSpPr>
                          <p:spPr bwMode="auto">
                            <a:xfrm>
                              <a:off x="6555714" y="4724404"/>
                              <a:ext cx="235836" cy="914398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912" name="Τόξο 911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913" name="Τόξο 912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08" name="Τόξο 907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904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2"/>
                        <a:ext cx="50400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804" name="Ομάδα 803"/>
                  <p:cNvGrpSpPr/>
                  <p:nvPr/>
                </p:nvGrpSpPr>
                <p:grpSpPr>
                  <a:xfrm rot="5400000">
                    <a:off x="1393665" y="4952958"/>
                    <a:ext cx="2736304" cy="552485"/>
                    <a:chOff x="251520" y="6044867"/>
                    <a:chExt cx="2736304" cy="552485"/>
                  </a:xfrm>
                </p:grpSpPr>
                <p:cxnSp>
                  <p:nvCxnSpPr>
                    <p:cNvPr id="884" name="Ευθεία γραμμή σύνδεσης 883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5" name="Ευθεία γραμμή σύνδεσης 884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886" name="Ομάδα 885"/>
                    <p:cNvGrpSpPr/>
                    <p:nvPr/>
                  </p:nvGrpSpPr>
                  <p:grpSpPr>
                    <a:xfrm>
                      <a:off x="251520" y="6044867"/>
                      <a:ext cx="2736304" cy="552485"/>
                      <a:chOff x="251520" y="6044867"/>
                      <a:chExt cx="2736304" cy="552485"/>
                    </a:xfrm>
                  </p:grpSpPr>
                  <p:grpSp>
                    <p:nvGrpSpPr>
                      <p:cNvPr id="887" name="Ομάδα 886"/>
                      <p:cNvGrpSpPr/>
                      <p:nvPr/>
                    </p:nvGrpSpPr>
                    <p:grpSpPr>
                      <a:xfrm>
                        <a:off x="251520" y="6044867"/>
                        <a:ext cx="1961296" cy="504000"/>
                        <a:chOff x="-122293" y="5247715"/>
                        <a:chExt cx="1961296" cy="648222"/>
                      </a:xfrm>
                    </p:grpSpPr>
                    <p:grpSp>
                      <p:nvGrpSpPr>
                        <p:cNvPr id="889" name="Ομάδα 888"/>
                        <p:cNvGrpSpPr/>
                        <p:nvPr/>
                      </p:nvGrpSpPr>
                      <p:grpSpPr>
                        <a:xfrm>
                          <a:off x="683226" y="5401486"/>
                          <a:ext cx="1155777" cy="481094"/>
                          <a:chOff x="6369045" y="5018033"/>
                          <a:chExt cx="1445239" cy="501024"/>
                        </a:xfrm>
                      </p:grpSpPr>
                      <p:sp>
                        <p:nvSpPr>
                          <p:cNvPr id="891" name="Τόξο 890"/>
                          <p:cNvSpPr/>
                          <p:nvPr/>
                        </p:nvSpPr>
                        <p:spPr bwMode="auto">
                          <a:xfrm>
                            <a:off x="7332967" y="5029824"/>
                            <a:ext cx="288000" cy="489230"/>
                          </a:xfrm>
                          <a:prstGeom prst="arc">
                            <a:avLst>
                              <a:gd name="adj1" fmla="val 6977805"/>
                              <a:gd name="adj2" fmla="val 3727128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grpSp>
                        <p:nvGrpSpPr>
                          <p:cNvPr id="892" name="Ομάδα 891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445239" cy="501024"/>
                            <a:chOff x="6369045" y="5018033"/>
                            <a:chExt cx="1445239" cy="501024"/>
                          </a:xfrm>
                        </p:grpSpPr>
                        <p:grpSp>
                          <p:nvGrpSpPr>
                            <p:cNvPr id="893" name="Ομάδα 892"/>
                            <p:cNvGrpSpPr/>
                            <p:nvPr/>
                          </p:nvGrpSpPr>
                          <p:grpSpPr>
                            <a:xfrm>
                              <a:off x="6369045" y="5018033"/>
                              <a:ext cx="1058723" cy="501024"/>
                              <a:chOff x="6240254" y="4713519"/>
                              <a:chExt cx="866968" cy="936442"/>
                            </a:xfrm>
                          </p:grpSpPr>
                          <p:sp>
                            <p:nvSpPr>
                              <p:cNvPr id="895" name="Τόξο 894"/>
                              <p:cNvSpPr/>
                              <p:nvPr/>
                            </p:nvSpPr>
                            <p:spPr bwMode="auto">
                              <a:xfrm>
                                <a:off x="6394056" y="4713519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896" name="Τόξο 895"/>
                              <p:cNvSpPr/>
                              <p:nvPr/>
                            </p:nvSpPr>
                            <p:spPr bwMode="auto">
                              <a:xfrm>
                                <a:off x="6871386" y="4735562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727128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897" name="Τόξο 896"/>
                              <p:cNvSpPr/>
                              <p:nvPr/>
                            </p:nvSpPr>
                            <p:spPr bwMode="auto">
                              <a:xfrm>
                                <a:off x="6555723" y="4724404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898" name="Τόξο 897"/>
                              <p:cNvSpPr/>
                              <p:nvPr/>
                            </p:nvSpPr>
                            <p:spPr bwMode="auto">
                              <a:xfrm>
                                <a:off x="6240254" y="4713519"/>
                                <a:ext cx="235921" cy="914400"/>
                              </a:xfrm>
                              <a:prstGeom prst="arc">
                                <a:avLst>
                                  <a:gd name="adj1" fmla="val 11276859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899" name="Τόξο 898"/>
                              <p:cNvSpPr/>
                              <p:nvPr/>
                            </p:nvSpPr>
                            <p:spPr bwMode="auto">
                              <a:xfrm>
                                <a:off x="6712048" y="4735517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894" name="Τόξο 893"/>
                            <p:cNvSpPr/>
                            <p:nvPr/>
                          </p:nvSpPr>
                          <p:spPr bwMode="auto">
                            <a:xfrm>
                              <a:off x="7526182" y="5029820"/>
                              <a:ext cx="288102" cy="489230"/>
                            </a:xfrm>
                            <a:prstGeom prst="arc">
                              <a:avLst>
                                <a:gd name="adj1" fmla="val 6977805"/>
                                <a:gd name="adj2" fmla="val 21403412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sp>
                      <p:nvSpPr>
                        <p:cNvPr id="890" name="Oval 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-122293" y="5247715"/>
                          <a:ext cx="504000" cy="648222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25000">
                              <a:srgbClr val="EEC2C1"/>
                            </a:gs>
                            <a:gs pos="0">
                              <a:schemeClr val="accent2">
                                <a:tint val="44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  <a:gs pos="75000">
                              <a:srgbClr val="996600"/>
                            </a:gs>
                            <a:gs pos="100000">
                              <a:schemeClr val="accent2">
                                <a:tint val="23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n w="9525">
                          <a:solidFill>
                            <a:srgbClr val="9966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1pPr>
                          <a:lvl2pPr marL="742950" indent="-28575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2pPr>
                          <a:lvl3pPr marL="11430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3pPr>
                          <a:lvl4pPr marL="16002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4pPr>
                          <a:lvl5pPr marL="20574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9pPr>
                        </a:lstStyle>
                        <a:p>
                          <a:pPr eaLnBrk="1" hangingPunct="1"/>
                          <a:endParaRPr lang="el-GR" altLang="el-GR"/>
                        </a:p>
                      </p:txBody>
                    </p:sp>
                  </p:grpSp>
                  <p:sp>
                    <p:nvSpPr>
                      <p:cNvPr id="888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2"/>
                        <a:ext cx="50400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805" name="Ομάδα 804"/>
                  <p:cNvGrpSpPr/>
                  <p:nvPr/>
                </p:nvGrpSpPr>
                <p:grpSpPr>
                  <a:xfrm rot="5400000">
                    <a:off x="2484671" y="3872838"/>
                    <a:ext cx="2736304" cy="552485"/>
                    <a:chOff x="251520" y="6044867"/>
                    <a:chExt cx="2736304" cy="552485"/>
                  </a:xfrm>
                </p:grpSpPr>
                <p:cxnSp>
                  <p:nvCxnSpPr>
                    <p:cNvPr id="868" name="Ευθεία γραμμή σύνδεσης 867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9" name="Ευθεία γραμμή σύνδεσης 868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870" name="Ομάδα 869"/>
                    <p:cNvGrpSpPr/>
                    <p:nvPr/>
                  </p:nvGrpSpPr>
                  <p:grpSpPr>
                    <a:xfrm>
                      <a:off x="251520" y="6044867"/>
                      <a:ext cx="2736304" cy="552485"/>
                      <a:chOff x="251520" y="6044867"/>
                      <a:chExt cx="2736304" cy="552485"/>
                    </a:xfrm>
                  </p:grpSpPr>
                  <p:grpSp>
                    <p:nvGrpSpPr>
                      <p:cNvPr id="871" name="Ομάδα 870"/>
                      <p:cNvGrpSpPr/>
                      <p:nvPr/>
                    </p:nvGrpSpPr>
                    <p:grpSpPr>
                      <a:xfrm>
                        <a:off x="251520" y="6044867"/>
                        <a:ext cx="1961296" cy="504000"/>
                        <a:chOff x="-122293" y="5247715"/>
                        <a:chExt cx="1961296" cy="648222"/>
                      </a:xfrm>
                    </p:grpSpPr>
                    <p:grpSp>
                      <p:nvGrpSpPr>
                        <p:cNvPr id="873" name="Ομάδα 872"/>
                        <p:cNvGrpSpPr/>
                        <p:nvPr/>
                      </p:nvGrpSpPr>
                      <p:grpSpPr>
                        <a:xfrm>
                          <a:off x="683226" y="5401486"/>
                          <a:ext cx="1155777" cy="481094"/>
                          <a:chOff x="6369045" y="5018033"/>
                          <a:chExt cx="1445239" cy="501024"/>
                        </a:xfrm>
                      </p:grpSpPr>
                      <p:sp>
                        <p:nvSpPr>
                          <p:cNvPr id="875" name="Τόξο 874"/>
                          <p:cNvSpPr/>
                          <p:nvPr/>
                        </p:nvSpPr>
                        <p:spPr bwMode="auto">
                          <a:xfrm>
                            <a:off x="7332967" y="5029824"/>
                            <a:ext cx="288000" cy="489230"/>
                          </a:xfrm>
                          <a:prstGeom prst="arc">
                            <a:avLst>
                              <a:gd name="adj1" fmla="val 6977805"/>
                              <a:gd name="adj2" fmla="val 3727128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grpSp>
                        <p:nvGrpSpPr>
                          <p:cNvPr id="876" name="Ομάδα 875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445239" cy="501024"/>
                            <a:chOff x="6369045" y="5018033"/>
                            <a:chExt cx="1445239" cy="501024"/>
                          </a:xfrm>
                        </p:grpSpPr>
                        <p:grpSp>
                          <p:nvGrpSpPr>
                            <p:cNvPr id="877" name="Ομάδα 876"/>
                            <p:cNvGrpSpPr/>
                            <p:nvPr/>
                          </p:nvGrpSpPr>
                          <p:grpSpPr>
                            <a:xfrm>
                              <a:off x="6369045" y="5018033"/>
                              <a:ext cx="1058723" cy="501024"/>
                              <a:chOff x="6240254" y="4713519"/>
                              <a:chExt cx="866968" cy="936442"/>
                            </a:xfrm>
                          </p:grpSpPr>
                          <p:sp>
                            <p:nvSpPr>
                              <p:cNvPr id="879" name="Τόξο 878"/>
                              <p:cNvSpPr/>
                              <p:nvPr/>
                            </p:nvSpPr>
                            <p:spPr bwMode="auto">
                              <a:xfrm>
                                <a:off x="6394056" y="4713519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880" name="Τόξο 879"/>
                              <p:cNvSpPr/>
                              <p:nvPr/>
                            </p:nvSpPr>
                            <p:spPr bwMode="auto">
                              <a:xfrm>
                                <a:off x="6871386" y="4735562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727128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881" name="Τόξο 880"/>
                              <p:cNvSpPr/>
                              <p:nvPr/>
                            </p:nvSpPr>
                            <p:spPr bwMode="auto">
                              <a:xfrm>
                                <a:off x="6555723" y="4724404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882" name="Τόξο 881"/>
                              <p:cNvSpPr/>
                              <p:nvPr/>
                            </p:nvSpPr>
                            <p:spPr bwMode="auto">
                              <a:xfrm>
                                <a:off x="6240254" y="4713519"/>
                                <a:ext cx="235921" cy="914400"/>
                              </a:xfrm>
                              <a:prstGeom prst="arc">
                                <a:avLst>
                                  <a:gd name="adj1" fmla="val 11276859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883" name="Τόξο 882"/>
                              <p:cNvSpPr/>
                              <p:nvPr/>
                            </p:nvSpPr>
                            <p:spPr bwMode="auto">
                              <a:xfrm>
                                <a:off x="6712048" y="4735517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878" name="Τόξο 877"/>
                            <p:cNvSpPr/>
                            <p:nvPr/>
                          </p:nvSpPr>
                          <p:spPr bwMode="auto">
                            <a:xfrm>
                              <a:off x="7526182" y="5029820"/>
                              <a:ext cx="288102" cy="489230"/>
                            </a:xfrm>
                            <a:prstGeom prst="arc">
                              <a:avLst>
                                <a:gd name="adj1" fmla="val 6977805"/>
                                <a:gd name="adj2" fmla="val 21403412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sp>
                      <p:nvSpPr>
                        <p:cNvPr id="874" name="Oval 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-122293" y="5247715"/>
                          <a:ext cx="504000" cy="648222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25000">
                              <a:srgbClr val="EEC2C1"/>
                            </a:gs>
                            <a:gs pos="0">
                              <a:schemeClr val="accent2">
                                <a:tint val="44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  <a:gs pos="75000">
                              <a:srgbClr val="996600"/>
                            </a:gs>
                            <a:gs pos="100000">
                              <a:schemeClr val="accent2">
                                <a:tint val="23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n w="9525">
                          <a:solidFill>
                            <a:srgbClr val="9966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1pPr>
                          <a:lvl2pPr marL="742950" indent="-28575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2pPr>
                          <a:lvl3pPr marL="11430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3pPr>
                          <a:lvl4pPr marL="16002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4pPr>
                          <a:lvl5pPr marL="20574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9pPr>
                        </a:lstStyle>
                        <a:p>
                          <a:pPr eaLnBrk="1" hangingPunct="1"/>
                          <a:endParaRPr lang="el-GR" altLang="el-GR"/>
                        </a:p>
                      </p:txBody>
                    </p:sp>
                  </p:grpSp>
                  <p:sp>
                    <p:nvSpPr>
                      <p:cNvPr id="872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2"/>
                        <a:ext cx="50400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806" name="Ομάδα 805"/>
                  <p:cNvGrpSpPr/>
                  <p:nvPr/>
                </p:nvGrpSpPr>
                <p:grpSpPr>
                  <a:xfrm rot="18814897">
                    <a:off x="2290551" y="3293080"/>
                    <a:ext cx="2068928" cy="552485"/>
                    <a:chOff x="126464" y="6044868"/>
                    <a:chExt cx="3116570" cy="552485"/>
                  </a:xfrm>
                </p:grpSpPr>
                <p:cxnSp>
                  <p:nvCxnSpPr>
                    <p:cNvPr id="852" name="Ευθεία γραμμή σύνδεσης 851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3" name="Ευθεία γραμμή σύνδεσης 852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854" name="Ομάδα 853"/>
                    <p:cNvGrpSpPr/>
                    <p:nvPr/>
                  </p:nvGrpSpPr>
                  <p:grpSpPr>
                    <a:xfrm>
                      <a:off x="126464" y="6044868"/>
                      <a:ext cx="3116570" cy="552485"/>
                      <a:chOff x="126464" y="6044868"/>
                      <a:chExt cx="3116570" cy="552485"/>
                    </a:xfrm>
                  </p:grpSpPr>
                  <p:grpSp>
                    <p:nvGrpSpPr>
                      <p:cNvPr id="855" name="Ομάδα 854"/>
                      <p:cNvGrpSpPr/>
                      <p:nvPr/>
                    </p:nvGrpSpPr>
                    <p:grpSpPr>
                      <a:xfrm>
                        <a:off x="126464" y="6044868"/>
                        <a:ext cx="2086352" cy="504000"/>
                        <a:chOff x="-247349" y="5247716"/>
                        <a:chExt cx="2086352" cy="648222"/>
                      </a:xfrm>
                    </p:grpSpPr>
                    <p:grpSp>
                      <p:nvGrpSpPr>
                        <p:cNvPr id="857" name="Ομάδα 856"/>
                        <p:cNvGrpSpPr/>
                        <p:nvPr/>
                      </p:nvGrpSpPr>
                      <p:grpSpPr>
                        <a:xfrm>
                          <a:off x="683226" y="5401486"/>
                          <a:ext cx="1155777" cy="481094"/>
                          <a:chOff x="6369045" y="5018033"/>
                          <a:chExt cx="1445239" cy="501024"/>
                        </a:xfrm>
                      </p:grpSpPr>
                      <p:sp>
                        <p:nvSpPr>
                          <p:cNvPr id="859" name="Τόξο 858"/>
                          <p:cNvSpPr/>
                          <p:nvPr/>
                        </p:nvSpPr>
                        <p:spPr bwMode="auto">
                          <a:xfrm>
                            <a:off x="7332967" y="5029824"/>
                            <a:ext cx="288000" cy="489230"/>
                          </a:xfrm>
                          <a:prstGeom prst="arc">
                            <a:avLst>
                              <a:gd name="adj1" fmla="val 6977805"/>
                              <a:gd name="adj2" fmla="val 3727128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grpSp>
                        <p:nvGrpSpPr>
                          <p:cNvPr id="860" name="Ομάδα 859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445239" cy="501024"/>
                            <a:chOff x="6369045" y="5018033"/>
                            <a:chExt cx="1445239" cy="501024"/>
                          </a:xfrm>
                        </p:grpSpPr>
                        <p:grpSp>
                          <p:nvGrpSpPr>
                            <p:cNvPr id="861" name="Ομάδα 860"/>
                            <p:cNvGrpSpPr/>
                            <p:nvPr/>
                          </p:nvGrpSpPr>
                          <p:grpSpPr>
                            <a:xfrm>
                              <a:off x="6369045" y="5018033"/>
                              <a:ext cx="1058723" cy="501024"/>
                              <a:chOff x="6240254" y="4713519"/>
                              <a:chExt cx="866968" cy="936442"/>
                            </a:xfrm>
                          </p:grpSpPr>
                          <p:sp>
                            <p:nvSpPr>
                              <p:cNvPr id="863" name="Τόξο 862"/>
                              <p:cNvSpPr/>
                              <p:nvPr/>
                            </p:nvSpPr>
                            <p:spPr bwMode="auto">
                              <a:xfrm>
                                <a:off x="6394056" y="4713519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864" name="Τόξο 863"/>
                              <p:cNvSpPr/>
                              <p:nvPr/>
                            </p:nvSpPr>
                            <p:spPr bwMode="auto">
                              <a:xfrm>
                                <a:off x="6871386" y="4735562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727128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865" name="Τόξο 864"/>
                              <p:cNvSpPr/>
                              <p:nvPr/>
                            </p:nvSpPr>
                            <p:spPr bwMode="auto">
                              <a:xfrm>
                                <a:off x="6555723" y="4724404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866" name="Τόξο 865"/>
                              <p:cNvSpPr/>
                              <p:nvPr/>
                            </p:nvSpPr>
                            <p:spPr bwMode="auto">
                              <a:xfrm>
                                <a:off x="6240254" y="4713519"/>
                                <a:ext cx="235921" cy="914400"/>
                              </a:xfrm>
                              <a:prstGeom prst="arc">
                                <a:avLst>
                                  <a:gd name="adj1" fmla="val 11276859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867" name="Τόξο 866"/>
                              <p:cNvSpPr/>
                              <p:nvPr/>
                            </p:nvSpPr>
                            <p:spPr bwMode="auto">
                              <a:xfrm>
                                <a:off x="6712048" y="4735517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862" name="Τόξο 861"/>
                            <p:cNvSpPr/>
                            <p:nvPr/>
                          </p:nvSpPr>
                          <p:spPr bwMode="auto">
                            <a:xfrm>
                              <a:off x="7526182" y="5029820"/>
                              <a:ext cx="288102" cy="489230"/>
                            </a:xfrm>
                            <a:prstGeom prst="arc">
                              <a:avLst>
                                <a:gd name="adj1" fmla="val 6977805"/>
                                <a:gd name="adj2" fmla="val 21403412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sp>
                      <p:nvSpPr>
                        <p:cNvPr id="858" name="Oval 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-247349" y="5247716"/>
                          <a:ext cx="759210" cy="648222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25000">
                              <a:srgbClr val="EEC2C1"/>
                            </a:gs>
                            <a:gs pos="0">
                              <a:schemeClr val="accent2">
                                <a:tint val="44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  <a:gs pos="75000">
                              <a:srgbClr val="996600"/>
                            </a:gs>
                            <a:gs pos="100000">
                              <a:schemeClr val="accent2">
                                <a:tint val="23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n w="9525">
                          <a:solidFill>
                            <a:srgbClr val="9966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1pPr>
                          <a:lvl2pPr marL="742950" indent="-28575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2pPr>
                          <a:lvl3pPr marL="11430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3pPr>
                          <a:lvl4pPr marL="16002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4pPr>
                          <a:lvl5pPr marL="20574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9pPr>
                        </a:lstStyle>
                        <a:p>
                          <a:pPr eaLnBrk="1" hangingPunct="1"/>
                          <a:endParaRPr lang="el-GR" altLang="el-GR"/>
                        </a:p>
                      </p:txBody>
                    </p:sp>
                  </p:grpSp>
                  <p:sp>
                    <p:nvSpPr>
                      <p:cNvPr id="856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3"/>
                        <a:ext cx="75921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807" name="Ομάδα 806"/>
                  <p:cNvGrpSpPr/>
                  <p:nvPr/>
                </p:nvGrpSpPr>
                <p:grpSpPr>
                  <a:xfrm rot="18814897">
                    <a:off x="2228781" y="5514086"/>
                    <a:ext cx="2093219" cy="576210"/>
                    <a:chOff x="89873" y="6021143"/>
                    <a:chExt cx="3153161" cy="576210"/>
                  </a:xfrm>
                </p:grpSpPr>
                <p:cxnSp>
                  <p:nvCxnSpPr>
                    <p:cNvPr id="836" name="Ευθεία γραμμή σύνδεσης 835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7" name="Ευθεία γραμμή σύνδεσης 836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838" name="Ομάδα 837"/>
                    <p:cNvGrpSpPr/>
                    <p:nvPr/>
                  </p:nvGrpSpPr>
                  <p:grpSpPr>
                    <a:xfrm>
                      <a:off x="89873" y="6021143"/>
                      <a:ext cx="3153161" cy="576210"/>
                      <a:chOff x="89873" y="6021143"/>
                      <a:chExt cx="3153161" cy="576210"/>
                    </a:xfrm>
                  </p:grpSpPr>
                  <p:grpSp>
                    <p:nvGrpSpPr>
                      <p:cNvPr id="839" name="Ομάδα 838"/>
                      <p:cNvGrpSpPr/>
                      <p:nvPr/>
                    </p:nvGrpSpPr>
                    <p:grpSpPr>
                      <a:xfrm>
                        <a:off x="89873" y="6021143"/>
                        <a:ext cx="2122943" cy="517338"/>
                        <a:chOff x="-283940" y="5217203"/>
                        <a:chExt cx="2122943" cy="665377"/>
                      </a:xfrm>
                    </p:grpSpPr>
                    <p:grpSp>
                      <p:nvGrpSpPr>
                        <p:cNvPr id="841" name="Ομάδα 840"/>
                        <p:cNvGrpSpPr/>
                        <p:nvPr/>
                      </p:nvGrpSpPr>
                      <p:grpSpPr>
                        <a:xfrm>
                          <a:off x="683226" y="5401486"/>
                          <a:ext cx="1155777" cy="481094"/>
                          <a:chOff x="6369045" y="5018033"/>
                          <a:chExt cx="1445239" cy="501024"/>
                        </a:xfrm>
                      </p:grpSpPr>
                      <p:sp>
                        <p:nvSpPr>
                          <p:cNvPr id="843" name="Τόξο 842"/>
                          <p:cNvSpPr/>
                          <p:nvPr/>
                        </p:nvSpPr>
                        <p:spPr bwMode="auto">
                          <a:xfrm>
                            <a:off x="7332967" y="5029824"/>
                            <a:ext cx="288000" cy="489230"/>
                          </a:xfrm>
                          <a:prstGeom prst="arc">
                            <a:avLst>
                              <a:gd name="adj1" fmla="val 6977805"/>
                              <a:gd name="adj2" fmla="val 3727128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grpSp>
                        <p:nvGrpSpPr>
                          <p:cNvPr id="844" name="Ομάδα 843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445239" cy="501024"/>
                            <a:chOff x="6369045" y="5018033"/>
                            <a:chExt cx="1445239" cy="501024"/>
                          </a:xfrm>
                        </p:grpSpPr>
                        <p:grpSp>
                          <p:nvGrpSpPr>
                            <p:cNvPr id="845" name="Ομάδα 844"/>
                            <p:cNvGrpSpPr/>
                            <p:nvPr/>
                          </p:nvGrpSpPr>
                          <p:grpSpPr>
                            <a:xfrm>
                              <a:off x="6369045" y="5018033"/>
                              <a:ext cx="1058723" cy="501024"/>
                              <a:chOff x="6240254" y="4713519"/>
                              <a:chExt cx="866968" cy="936442"/>
                            </a:xfrm>
                          </p:grpSpPr>
                          <p:sp>
                            <p:nvSpPr>
                              <p:cNvPr id="847" name="Τόξο 846"/>
                              <p:cNvSpPr/>
                              <p:nvPr/>
                            </p:nvSpPr>
                            <p:spPr bwMode="auto">
                              <a:xfrm>
                                <a:off x="6394056" y="4713519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848" name="Τόξο 847"/>
                              <p:cNvSpPr/>
                              <p:nvPr/>
                            </p:nvSpPr>
                            <p:spPr bwMode="auto">
                              <a:xfrm>
                                <a:off x="6871386" y="4735562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727128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849" name="Τόξο 848"/>
                              <p:cNvSpPr/>
                              <p:nvPr/>
                            </p:nvSpPr>
                            <p:spPr bwMode="auto">
                              <a:xfrm>
                                <a:off x="6555723" y="4724404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850" name="Τόξο 849"/>
                              <p:cNvSpPr/>
                              <p:nvPr/>
                            </p:nvSpPr>
                            <p:spPr bwMode="auto">
                              <a:xfrm>
                                <a:off x="6240254" y="4713519"/>
                                <a:ext cx="235921" cy="914400"/>
                              </a:xfrm>
                              <a:prstGeom prst="arc">
                                <a:avLst>
                                  <a:gd name="adj1" fmla="val 11276859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851" name="Τόξο 850"/>
                              <p:cNvSpPr/>
                              <p:nvPr/>
                            </p:nvSpPr>
                            <p:spPr bwMode="auto">
                              <a:xfrm>
                                <a:off x="6712048" y="4735517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846" name="Τόξο 845"/>
                            <p:cNvSpPr/>
                            <p:nvPr/>
                          </p:nvSpPr>
                          <p:spPr bwMode="auto">
                            <a:xfrm>
                              <a:off x="7526182" y="5029820"/>
                              <a:ext cx="288102" cy="489230"/>
                            </a:xfrm>
                            <a:prstGeom prst="arc">
                              <a:avLst>
                                <a:gd name="adj1" fmla="val 6977805"/>
                                <a:gd name="adj2" fmla="val 21403412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sp>
                      <p:nvSpPr>
                        <p:cNvPr id="842" name="Oval 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-283940" y="5217203"/>
                          <a:ext cx="759210" cy="648221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25000">
                              <a:srgbClr val="EEC2C1"/>
                            </a:gs>
                            <a:gs pos="0">
                              <a:schemeClr val="accent2">
                                <a:tint val="44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  <a:gs pos="75000">
                              <a:srgbClr val="996600"/>
                            </a:gs>
                            <a:gs pos="100000">
                              <a:schemeClr val="accent2">
                                <a:tint val="23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n w="9525">
                          <a:solidFill>
                            <a:srgbClr val="9966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1pPr>
                          <a:lvl2pPr marL="742950" indent="-28575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2pPr>
                          <a:lvl3pPr marL="11430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3pPr>
                          <a:lvl4pPr marL="16002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4pPr>
                          <a:lvl5pPr marL="20574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9pPr>
                        </a:lstStyle>
                        <a:p>
                          <a:pPr eaLnBrk="1" hangingPunct="1"/>
                          <a:endParaRPr lang="el-GR" altLang="el-GR"/>
                        </a:p>
                      </p:txBody>
                    </p:sp>
                  </p:grpSp>
                  <p:sp>
                    <p:nvSpPr>
                      <p:cNvPr id="840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3"/>
                        <a:ext cx="75921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808" name="Ομάδα 807"/>
                  <p:cNvGrpSpPr/>
                  <p:nvPr/>
                </p:nvGrpSpPr>
                <p:grpSpPr>
                  <a:xfrm>
                    <a:off x="1911693" y="2760725"/>
                    <a:ext cx="2236136" cy="504000"/>
                    <a:chOff x="735316" y="6093352"/>
                    <a:chExt cx="2236136" cy="504000"/>
                  </a:xfrm>
                </p:grpSpPr>
                <p:cxnSp>
                  <p:nvCxnSpPr>
                    <p:cNvPr id="822" name="Ευθεία γραμμή σύνδεσης 821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3" name="Ευθεία γραμμή σύνδεσης 822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824" name="Ομάδα 823"/>
                    <p:cNvGrpSpPr/>
                    <p:nvPr/>
                  </p:nvGrpSpPr>
                  <p:grpSpPr>
                    <a:xfrm>
                      <a:off x="1057039" y="6093352"/>
                      <a:ext cx="1914413" cy="504000"/>
                      <a:chOff x="1057039" y="6093352"/>
                      <a:chExt cx="1914413" cy="504000"/>
                    </a:xfrm>
                  </p:grpSpPr>
                  <p:grpSp>
                    <p:nvGrpSpPr>
                      <p:cNvPr id="825" name="Ομάδα 824"/>
                      <p:cNvGrpSpPr/>
                      <p:nvPr/>
                    </p:nvGrpSpPr>
                    <p:grpSpPr>
                      <a:xfrm>
                        <a:off x="1057039" y="6164425"/>
                        <a:ext cx="1155777" cy="374056"/>
                        <a:chOff x="6369045" y="5018033"/>
                        <a:chExt cx="1445239" cy="501024"/>
                      </a:xfrm>
                    </p:grpSpPr>
                    <p:sp>
                      <p:nvSpPr>
                        <p:cNvPr id="827" name="Τόξο 826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828" name="Ομάδα 827"/>
                        <p:cNvGrpSpPr/>
                        <p:nvPr/>
                      </p:nvGrpSpPr>
                      <p:grpSpPr>
                        <a:xfrm>
                          <a:off x="6369045" y="5018033"/>
                          <a:ext cx="1445239" cy="501024"/>
                          <a:chOff x="6369045" y="5018033"/>
                          <a:chExt cx="1445239" cy="501024"/>
                        </a:xfrm>
                      </p:grpSpPr>
                      <p:grpSp>
                        <p:nvGrpSpPr>
                          <p:cNvPr id="829" name="Ομάδα 828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058723" cy="501024"/>
                            <a:chOff x="6240254" y="4713519"/>
                            <a:chExt cx="866968" cy="936442"/>
                          </a:xfrm>
                        </p:grpSpPr>
                        <p:sp>
                          <p:nvSpPr>
                            <p:cNvPr id="831" name="Τόξο 830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832" name="Τόξο 831"/>
                            <p:cNvSpPr/>
                            <p:nvPr/>
                          </p:nvSpPr>
                          <p:spPr bwMode="auto">
                            <a:xfrm>
                              <a:off x="6871386" y="4735562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833" name="Τόξο 832"/>
                            <p:cNvSpPr/>
                            <p:nvPr/>
                          </p:nvSpPr>
                          <p:spPr bwMode="auto">
                            <a:xfrm>
                              <a:off x="6555723" y="4724404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834" name="Τόξο 833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835" name="Τόξο 834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30" name="Τόξο 829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826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67451" y="6093352"/>
                        <a:ext cx="504001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809" name="Ομάδα 808"/>
                  <p:cNvGrpSpPr/>
                  <p:nvPr/>
                </p:nvGrpSpPr>
                <p:grpSpPr>
                  <a:xfrm>
                    <a:off x="1853219" y="4985458"/>
                    <a:ext cx="2219758" cy="504000"/>
                    <a:chOff x="735316" y="6075735"/>
                    <a:chExt cx="2219758" cy="504000"/>
                  </a:xfrm>
                </p:grpSpPr>
                <p:cxnSp>
                  <p:nvCxnSpPr>
                    <p:cNvPr id="810" name="Ευθεία γραμμή σύνδεσης 809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1" name="Ευθεία γραμμή σύνδεσης 810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812" name="Ομάδα 811"/>
                    <p:cNvGrpSpPr/>
                    <p:nvPr/>
                  </p:nvGrpSpPr>
                  <p:grpSpPr>
                    <a:xfrm>
                      <a:off x="1057047" y="6075735"/>
                      <a:ext cx="1898027" cy="504000"/>
                      <a:chOff x="1057047" y="6075735"/>
                      <a:chExt cx="1898027" cy="504000"/>
                    </a:xfrm>
                  </p:grpSpPr>
                  <p:grpSp>
                    <p:nvGrpSpPr>
                      <p:cNvPr id="813" name="Ομάδα 812"/>
                      <p:cNvGrpSpPr/>
                      <p:nvPr/>
                    </p:nvGrpSpPr>
                    <p:grpSpPr>
                      <a:xfrm>
                        <a:off x="1057047" y="6164390"/>
                        <a:ext cx="1155775" cy="374077"/>
                        <a:chOff x="6369049" y="5017997"/>
                        <a:chExt cx="1445235" cy="501053"/>
                      </a:xfrm>
                    </p:grpSpPr>
                    <p:sp>
                      <p:nvSpPr>
                        <p:cNvPr id="815" name="Τόξο 814"/>
                        <p:cNvSpPr/>
                        <p:nvPr/>
                      </p:nvSpPr>
                      <p:spPr bwMode="auto">
                        <a:xfrm>
                          <a:off x="7332967" y="5017997"/>
                          <a:ext cx="288000" cy="489228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816" name="Ομάδα 815"/>
                        <p:cNvGrpSpPr/>
                        <p:nvPr/>
                      </p:nvGrpSpPr>
                      <p:grpSpPr>
                        <a:xfrm>
                          <a:off x="6369049" y="5018032"/>
                          <a:ext cx="1445235" cy="501018"/>
                          <a:chOff x="6369049" y="5018032"/>
                          <a:chExt cx="1445235" cy="501018"/>
                        </a:xfrm>
                      </p:grpSpPr>
                      <p:grpSp>
                        <p:nvGrpSpPr>
                          <p:cNvPr id="817" name="Ομάδα 816"/>
                          <p:cNvGrpSpPr/>
                          <p:nvPr/>
                        </p:nvGrpSpPr>
                        <p:grpSpPr>
                          <a:xfrm>
                            <a:off x="6369049" y="5018032"/>
                            <a:ext cx="676476" cy="495054"/>
                            <a:chOff x="6240254" y="4713519"/>
                            <a:chExt cx="553953" cy="925284"/>
                          </a:xfrm>
                        </p:grpSpPr>
                        <p:sp>
                          <p:nvSpPr>
                            <p:cNvPr id="819" name="Τόξο 818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8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820" name="Τόξο 819"/>
                            <p:cNvSpPr/>
                            <p:nvPr/>
                          </p:nvSpPr>
                          <p:spPr bwMode="auto">
                            <a:xfrm>
                              <a:off x="6555721" y="4724404"/>
                              <a:ext cx="238486" cy="914399"/>
                            </a:xfrm>
                            <a:prstGeom prst="arc">
                              <a:avLst>
                                <a:gd name="adj1" fmla="val 6977805"/>
                                <a:gd name="adj2" fmla="val 17135779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821" name="Τόξο 820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18" name="Τόξο 817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814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51075" y="6075735"/>
                        <a:ext cx="503999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</p:grpSp>
            <p:sp>
              <p:nvSpPr>
                <p:cNvPr id="801" name="Τόξο 800"/>
                <p:cNvSpPr/>
                <p:nvPr/>
              </p:nvSpPr>
              <p:spPr bwMode="auto">
                <a:xfrm>
                  <a:off x="6954955" y="3540358"/>
                  <a:ext cx="172800" cy="270994"/>
                </a:xfrm>
                <a:prstGeom prst="arc">
                  <a:avLst>
                    <a:gd name="adj1" fmla="val 16043960"/>
                    <a:gd name="adj2" fmla="val 3727128"/>
                  </a:avLst>
                </a:prstGeom>
                <a:noFill/>
                <a:ln w="412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l-GR" sz="24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473" name="Ομάδα 472"/>
              <p:cNvGrpSpPr/>
              <p:nvPr/>
            </p:nvGrpSpPr>
            <p:grpSpPr>
              <a:xfrm>
                <a:off x="2235081" y="926644"/>
                <a:ext cx="2544014" cy="3223461"/>
                <a:chOff x="5436096" y="1634053"/>
                <a:chExt cx="2544014" cy="3223461"/>
              </a:xfrm>
            </p:grpSpPr>
            <p:grpSp>
              <p:nvGrpSpPr>
                <p:cNvPr id="673" name="Ομάδα 672"/>
                <p:cNvGrpSpPr/>
                <p:nvPr/>
              </p:nvGrpSpPr>
              <p:grpSpPr>
                <a:xfrm>
                  <a:off x="5436096" y="1634053"/>
                  <a:ext cx="2544014" cy="3223461"/>
                  <a:chOff x="735316" y="2504185"/>
                  <a:chExt cx="3428885" cy="4344615"/>
                </a:xfrm>
              </p:grpSpPr>
              <p:grpSp>
                <p:nvGrpSpPr>
                  <p:cNvPr id="675" name="Ομάδα 674"/>
                  <p:cNvGrpSpPr/>
                  <p:nvPr/>
                </p:nvGrpSpPr>
                <p:grpSpPr>
                  <a:xfrm>
                    <a:off x="735316" y="6093352"/>
                    <a:ext cx="2252508" cy="504000"/>
                    <a:chOff x="735316" y="6093352"/>
                    <a:chExt cx="2252508" cy="504000"/>
                  </a:xfrm>
                </p:grpSpPr>
                <p:cxnSp>
                  <p:nvCxnSpPr>
                    <p:cNvPr id="786" name="Ευθεία γραμμή σύνδεσης 785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7" name="Ευθεία γραμμή σύνδεσης 786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788" name="Ομάδα 787"/>
                    <p:cNvGrpSpPr/>
                    <p:nvPr/>
                  </p:nvGrpSpPr>
                  <p:grpSpPr>
                    <a:xfrm>
                      <a:off x="1057039" y="6093352"/>
                      <a:ext cx="1930785" cy="504000"/>
                      <a:chOff x="1057039" y="6093352"/>
                      <a:chExt cx="1930785" cy="504000"/>
                    </a:xfrm>
                  </p:grpSpPr>
                  <p:grpSp>
                    <p:nvGrpSpPr>
                      <p:cNvPr id="789" name="Ομάδα 788"/>
                      <p:cNvGrpSpPr/>
                      <p:nvPr/>
                    </p:nvGrpSpPr>
                    <p:grpSpPr>
                      <a:xfrm>
                        <a:off x="1057039" y="6164425"/>
                        <a:ext cx="1155778" cy="374056"/>
                        <a:chOff x="6369045" y="5018033"/>
                        <a:chExt cx="1445239" cy="501024"/>
                      </a:xfrm>
                    </p:grpSpPr>
                    <p:sp>
                      <p:nvSpPr>
                        <p:cNvPr id="791" name="Τόξο 790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792" name="Ομάδα 791"/>
                        <p:cNvGrpSpPr/>
                        <p:nvPr/>
                      </p:nvGrpSpPr>
                      <p:grpSpPr>
                        <a:xfrm>
                          <a:off x="6369045" y="5018033"/>
                          <a:ext cx="1445239" cy="501024"/>
                          <a:chOff x="6369045" y="5018033"/>
                          <a:chExt cx="1445239" cy="501024"/>
                        </a:xfrm>
                      </p:grpSpPr>
                      <p:grpSp>
                        <p:nvGrpSpPr>
                          <p:cNvPr id="793" name="Ομάδα 792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058723" cy="501024"/>
                            <a:chOff x="6240254" y="4713519"/>
                            <a:chExt cx="866968" cy="936442"/>
                          </a:xfrm>
                        </p:grpSpPr>
                        <p:sp>
                          <p:nvSpPr>
                            <p:cNvPr id="795" name="Τόξο 794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796" name="Τόξο 795"/>
                            <p:cNvSpPr/>
                            <p:nvPr/>
                          </p:nvSpPr>
                          <p:spPr bwMode="auto">
                            <a:xfrm>
                              <a:off x="6871386" y="4735562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797" name="Τόξο 796"/>
                            <p:cNvSpPr/>
                            <p:nvPr/>
                          </p:nvSpPr>
                          <p:spPr bwMode="auto">
                            <a:xfrm>
                              <a:off x="6555723" y="4724404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798" name="Τόξο 797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799" name="Τόξο 798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794" name="Τόξο 793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790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2"/>
                        <a:ext cx="50400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676" name="Ομάδα 675"/>
                  <p:cNvGrpSpPr/>
                  <p:nvPr/>
                </p:nvGrpSpPr>
                <p:grpSpPr>
                  <a:xfrm>
                    <a:off x="767974" y="3870183"/>
                    <a:ext cx="2252508" cy="504000"/>
                    <a:chOff x="735316" y="6093352"/>
                    <a:chExt cx="2252508" cy="504000"/>
                  </a:xfrm>
                </p:grpSpPr>
                <p:cxnSp>
                  <p:nvCxnSpPr>
                    <p:cNvPr id="772" name="Ευθεία γραμμή σύνδεσης 771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3" name="Ευθεία γραμμή σύνδεσης 772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774" name="Ομάδα 773"/>
                    <p:cNvGrpSpPr/>
                    <p:nvPr/>
                  </p:nvGrpSpPr>
                  <p:grpSpPr>
                    <a:xfrm>
                      <a:off x="1057047" y="6093352"/>
                      <a:ext cx="1930777" cy="504000"/>
                      <a:chOff x="1057047" y="6093352"/>
                      <a:chExt cx="1930777" cy="504000"/>
                    </a:xfrm>
                  </p:grpSpPr>
                  <p:grpSp>
                    <p:nvGrpSpPr>
                      <p:cNvPr id="775" name="Ομάδα 774"/>
                      <p:cNvGrpSpPr/>
                      <p:nvPr/>
                    </p:nvGrpSpPr>
                    <p:grpSpPr>
                      <a:xfrm>
                        <a:off x="1057047" y="6164425"/>
                        <a:ext cx="1155780" cy="374056"/>
                        <a:chOff x="6369044" y="5018033"/>
                        <a:chExt cx="1445240" cy="501024"/>
                      </a:xfrm>
                    </p:grpSpPr>
                    <p:sp>
                      <p:nvSpPr>
                        <p:cNvPr id="777" name="Τόξο 776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778" name="Ομάδα 777"/>
                        <p:cNvGrpSpPr/>
                        <p:nvPr/>
                      </p:nvGrpSpPr>
                      <p:grpSpPr>
                        <a:xfrm>
                          <a:off x="6369044" y="5018033"/>
                          <a:ext cx="1445240" cy="501024"/>
                          <a:chOff x="6369044" y="5018033"/>
                          <a:chExt cx="1445240" cy="501024"/>
                        </a:xfrm>
                      </p:grpSpPr>
                      <p:grpSp>
                        <p:nvGrpSpPr>
                          <p:cNvPr id="779" name="Ομάδα 778"/>
                          <p:cNvGrpSpPr/>
                          <p:nvPr/>
                        </p:nvGrpSpPr>
                        <p:grpSpPr>
                          <a:xfrm>
                            <a:off x="6369044" y="5018033"/>
                            <a:ext cx="1058712" cy="501024"/>
                            <a:chOff x="6240254" y="4713519"/>
                            <a:chExt cx="866959" cy="936442"/>
                          </a:xfrm>
                        </p:grpSpPr>
                        <p:sp>
                          <p:nvSpPr>
                            <p:cNvPr id="781" name="Τόξο 780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782" name="Τόξο 781"/>
                            <p:cNvSpPr/>
                            <p:nvPr/>
                          </p:nvSpPr>
                          <p:spPr bwMode="auto">
                            <a:xfrm>
                              <a:off x="6871377" y="4735563"/>
                              <a:ext cx="235836" cy="914398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783" name="Τόξο 782"/>
                            <p:cNvSpPr/>
                            <p:nvPr/>
                          </p:nvSpPr>
                          <p:spPr bwMode="auto">
                            <a:xfrm>
                              <a:off x="6555714" y="4724404"/>
                              <a:ext cx="235836" cy="914398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784" name="Τόξο 783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785" name="Τόξο 784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780" name="Τόξο 779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776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2"/>
                        <a:ext cx="50400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677" name="Ομάδα 676"/>
                  <p:cNvGrpSpPr/>
                  <p:nvPr/>
                </p:nvGrpSpPr>
                <p:grpSpPr>
                  <a:xfrm rot="5400000">
                    <a:off x="1393665" y="4952958"/>
                    <a:ext cx="2736304" cy="552485"/>
                    <a:chOff x="251520" y="6044867"/>
                    <a:chExt cx="2736304" cy="552485"/>
                  </a:xfrm>
                </p:grpSpPr>
                <p:cxnSp>
                  <p:nvCxnSpPr>
                    <p:cNvPr id="756" name="Ευθεία γραμμή σύνδεσης 755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7" name="Ευθεία γραμμή σύνδεσης 756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758" name="Ομάδα 757"/>
                    <p:cNvGrpSpPr/>
                    <p:nvPr/>
                  </p:nvGrpSpPr>
                  <p:grpSpPr>
                    <a:xfrm>
                      <a:off x="251520" y="6044867"/>
                      <a:ext cx="2736304" cy="552485"/>
                      <a:chOff x="251520" y="6044867"/>
                      <a:chExt cx="2736304" cy="552485"/>
                    </a:xfrm>
                  </p:grpSpPr>
                  <p:grpSp>
                    <p:nvGrpSpPr>
                      <p:cNvPr id="759" name="Ομάδα 758"/>
                      <p:cNvGrpSpPr/>
                      <p:nvPr/>
                    </p:nvGrpSpPr>
                    <p:grpSpPr>
                      <a:xfrm>
                        <a:off x="251520" y="6044867"/>
                        <a:ext cx="1961296" cy="504000"/>
                        <a:chOff x="-122293" y="5247715"/>
                        <a:chExt cx="1961296" cy="648222"/>
                      </a:xfrm>
                    </p:grpSpPr>
                    <p:grpSp>
                      <p:nvGrpSpPr>
                        <p:cNvPr id="761" name="Ομάδα 760"/>
                        <p:cNvGrpSpPr/>
                        <p:nvPr/>
                      </p:nvGrpSpPr>
                      <p:grpSpPr>
                        <a:xfrm>
                          <a:off x="683226" y="5401486"/>
                          <a:ext cx="1155777" cy="481094"/>
                          <a:chOff x="6369045" y="5018033"/>
                          <a:chExt cx="1445239" cy="501024"/>
                        </a:xfrm>
                      </p:grpSpPr>
                      <p:sp>
                        <p:nvSpPr>
                          <p:cNvPr id="763" name="Τόξο 762"/>
                          <p:cNvSpPr/>
                          <p:nvPr/>
                        </p:nvSpPr>
                        <p:spPr bwMode="auto">
                          <a:xfrm>
                            <a:off x="7332967" y="5029824"/>
                            <a:ext cx="288000" cy="489230"/>
                          </a:xfrm>
                          <a:prstGeom prst="arc">
                            <a:avLst>
                              <a:gd name="adj1" fmla="val 6977805"/>
                              <a:gd name="adj2" fmla="val 3727128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grpSp>
                        <p:nvGrpSpPr>
                          <p:cNvPr id="764" name="Ομάδα 763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445239" cy="501024"/>
                            <a:chOff x="6369045" y="5018033"/>
                            <a:chExt cx="1445239" cy="501024"/>
                          </a:xfrm>
                        </p:grpSpPr>
                        <p:grpSp>
                          <p:nvGrpSpPr>
                            <p:cNvPr id="765" name="Ομάδα 764"/>
                            <p:cNvGrpSpPr/>
                            <p:nvPr/>
                          </p:nvGrpSpPr>
                          <p:grpSpPr>
                            <a:xfrm>
                              <a:off x="6369045" y="5018033"/>
                              <a:ext cx="1058723" cy="501024"/>
                              <a:chOff x="6240254" y="4713519"/>
                              <a:chExt cx="866968" cy="936442"/>
                            </a:xfrm>
                          </p:grpSpPr>
                          <p:sp>
                            <p:nvSpPr>
                              <p:cNvPr id="767" name="Τόξο 766"/>
                              <p:cNvSpPr/>
                              <p:nvPr/>
                            </p:nvSpPr>
                            <p:spPr bwMode="auto">
                              <a:xfrm>
                                <a:off x="6394056" y="4713519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68" name="Τόξο 767"/>
                              <p:cNvSpPr/>
                              <p:nvPr/>
                            </p:nvSpPr>
                            <p:spPr bwMode="auto">
                              <a:xfrm>
                                <a:off x="6871386" y="4735562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727128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69" name="Τόξο 768"/>
                              <p:cNvSpPr/>
                              <p:nvPr/>
                            </p:nvSpPr>
                            <p:spPr bwMode="auto">
                              <a:xfrm>
                                <a:off x="6555723" y="4724404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70" name="Τόξο 769"/>
                              <p:cNvSpPr/>
                              <p:nvPr/>
                            </p:nvSpPr>
                            <p:spPr bwMode="auto">
                              <a:xfrm>
                                <a:off x="6240254" y="4713519"/>
                                <a:ext cx="235921" cy="914400"/>
                              </a:xfrm>
                              <a:prstGeom prst="arc">
                                <a:avLst>
                                  <a:gd name="adj1" fmla="val 11276859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71" name="Τόξο 770"/>
                              <p:cNvSpPr/>
                              <p:nvPr/>
                            </p:nvSpPr>
                            <p:spPr bwMode="auto">
                              <a:xfrm>
                                <a:off x="6712048" y="4735517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766" name="Τόξο 765"/>
                            <p:cNvSpPr/>
                            <p:nvPr/>
                          </p:nvSpPr>
                          <p:spPr bwMode="auto">
                            <a:xfrm>
                              <a:off x="7526182" y="5029820"/>
                              <a:ext cx="288102" cy="489230"/>
                            </a:xfrm>
                            <a:prstGeom prst="arc">
                              <a:avLst>
                                <a:gd name="adj1" fmla="val 6977805"/>
                                <a:gd name="adj2" fmla="val 21403412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sp>
                      <p:nvSpPr>
                        <p:cNvPr id="762" name="Oval 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-122293" y="5247715"/>
                          <a:ext cx="504000" cy="648222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25000">
                              <a:srgbClr val="EEC2C1"/>
                            </a:gs>
                            <a:gs pos="0">
                              <a:schemeClr val="accent2">
                                <a:tint val="44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  <a:gs pos="75000">
                              <a:srgbClr val="996600"/>
                            </a:gs>
                            <a:gs pos="100000">
                              <a:schemeClr val="accent2">
                                <a:tint val="23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n w="9525">
                          <a:solidFill>
                            <a:srgbClr val="9966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1pPr>
                          <a:lvl2pPr marL="742950" indent="-28575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2pPr>
                          <a:lvl3pPr marL="11430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3pPr>
                          <a:lvl4pPr marL="16002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4pPr>
                          <a:lvl5pPr marL="20574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9pPr>
                        </a:lstStyle>
                        <a:p>
                          <a:pPr eaLnBrk="1" hangingPunct="1"/>
                          <a:endParaRPr lang="el-GR" altLang="el-GR"/>
                        </a:p>
                      </p:txBody>
                    </p:sp>
                  </p:grpSp>
                  <p:sp>
                    <p:nvSpPr>
                      <p:cNvPr id="760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2"/>
                        <a:ext cx="50400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678" name="Ομάδα 677"/>
                  <p:cNvGrpSpPr/>
                  <p:nvPr/>
                </p:nvGrpSpPr>
                <p:grpSpPr>
                  <a:xfrm rot="5400000">
                    <a:off x="2484671" y="3872838"/>
                    <a:ext cx="2736304" cy="552485"/>
                    <a:chOff x="251520" y="6044867"/>
                    <a:chExt cx="2736304" cy="552485"/>
                  </a:xfrm>
                </p:grpSpPr>
                <p:cxnSp>
                  <p:nvCxnSpPr>
                    <p:cNvPr id="741" name="Ευθεία γραμμή σύνδεσης 740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2" name="Ευθεία γραμμή σύνδεσης 741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743" name="Ομάδα 742"/>
                    <p:cNvGrpSpPr/>
                    <p:nvPr/>
                  </p:nvGrpSpPr>
                  <p:grpSpPr>
                    <a:xfrm>
                      <a:off x="251520" y="6044867"/>
                      <a:ext cx="2736304" cy="552485"/>
                      <a:chOff x="251520" y="6044867"/>
                      <a:chExt cx="2736304" cy="552485"/>
                    </a:xfrm>
                  </p:grpSpPr>
                  <p:grpSp>
                    <p:nvGrpSpPr>
                      <p:cNvPr id="744" name="Ομάδα 743"/>
                      <p:cNvGrpSpPr/>
                      <p:nvPr/>
                    </p:nvGrpSpPr>
                    <p:grpSpPr>
                      <a:xfrm>
                        <a:off x="251520" y="6044867"/>
                        <a:ext cx="1961302" cy="504000"/>
                        <a:chOff x="-122293" y="5247715"/>
                        <a:chExt cx="1961302" cy="648222"/>
                      </a:xfrm>
                    </p:grpSpPr>
                    <p:grpSp>
                      <p:nvGrpSpPr>
                        <p:cNvPr id="746" name="Ομάδα 745"/>
                        <p:cNvGrpSpPr/>
                        <p:nvPr/>
                      </p:nvGrpSpPr>
                      <p:grpSpPr>
                        <a:xfrm>
                          <a:off x="683230" y="5401488"/>
                          <a:ext cx="1155779" cy="481089"/>
                          <a:chOff x="6369044" y="5018035"/>
                          <a:chExt cx="1445240" cy="501019"/>
                        </a:xfrm>
                      </p:grpSpPr>
                      <p:sp>
                        <p:nvSpPr>
                          <p:cNvPr id="748" name="Τόξο 747"/>
                          <p:cNvSpPr/>
                          <p:nvPr/>
                        </p:nvSpPr>
                        <p:spPr bwMode="auto">
                          <a:xfrm>
                            <a:off x="7332967" y="5029824"/>
                            <a:ext cx="288000" cy="489230"/>
                          </a:xfrm>
                          <a:prstGeom prst="arc">
                            <a:avLst>
                              <a:gd name="adj1" fmla="val 6977805"/>
                              <a:gd name="adj2" fmla="val 3727128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grpSp>
                        <p:nvGrpSpPr>
                          <p:cNvPr id="749" name="Ομάδα 748"/>
                          <p:cNvGrpSpPr/>
                          <p:nvPr/>
                        </p:nvGrpSpPr>
                        <p:grpSpPr>
                          <a:xfrm>
                            <a:off x="6369044" y="5018035"/>
                            <a:ext cx="1445240" cy="501016"/>
                            <a:chOff x="6369044" y="5018035"/>
                            <a:chExt cx="1445240" cy="501016"/>
                          </a:xfrm>
                        </p:grpSpPr>
                        <p:grpSp>
                          <p:nvGrpSpPr>
                            <p:cNvPr id="750" name="Ομάδα 749"/>
                            <p:cNvGrpSpPr/>
                            <p:nvPr/>
                          </p:nvGrpSpPr>
                          <p:grpSpPr>
                            <a:xfrm>
                              <a:off x="6369044" y="5018035"/>
                              <a:ext cx="1043606" cy="501016"/>
                              <a:chOff x="6240254" y="4713519"/>
                              <a:chExt cx="854589" cy="936425"/>
                            </a:xfrm>
                          </p:grpSpPr>
                          <p:sp>
                            <p:nvSpPr>
                              <p:cNvPr id="752" name="Τόξο 751"/>
                              <p:cNvSpPr/>
                              <p:nvPr/>
                            </p:nvSpPr>
                            <p:spPr bwMode="auto">
                              <a:xfrm>
                                <a:off x="6394056" y="4713519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53" name="Τόξο 752"/>
                              <p:cNvSpPr/>
                              <p:nvPr/>
                            </p:nvSpPr>
                            <p:spPr bwMode="auto">
                              <a:xfrm>
                                <a:off x="6856359" y="4735560"/>
                                <a:ext cx="238484" cy="914384"/>
                              </a:xfrm>
                              <a:prstGeom prst="arc">
                                <a:avLst>
                                  <a:gd name="adj1" fmla="val 15393117"/>
                                  <a:gd name="adj2" fmla="val 3727128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54" name="Τόξο 753"/>
                              <p:cNvSpPr/>
                              <p:nvPr/>
                            </p:nvSpPr>
                            <p:spPr bwMode="auto">
                              <a:xfrm>
                                <a:off x="6555722" y="4724403"/>
                                <a:ext cx="238484" cy="914398"/>
                              </a:xfrm>
                              <a:prstGeom prst="arc">
                                <a:avLst>
                                  <a:gd name="adj1" fmla="val 6977805"/>
                                  <a:gd name="adj2" fmla="val 15457770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55" name="Τόξο 754"/>
                              <p:cNvSpPr/>
                              <p:nvPr/>
                            </p:nvSpPr>
                            <p:spPr bwMode="auto">
                              <a:xfrm>
                                <a:off x="6240254" y="4713519"/>
                                <a:ext cx="235921" cy="914400"/>
                              </a:xfrm>
                              <a:prstGeom prst="arc">
                                <a:avLst>
                                  <a:gd name="adj1" fmla="val 11276859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751" name="Τόξο 750"/>
                            <p:cNvSpPr/>
                            <p:nvPr/>
                          </p:nvSpPr>
                          <p:spPr bwMode="auto">
                            <a:xfrm>
                              <a:off x="7526182" y="5029820"/>
                              <a:ext cx="288102" cy="489230"/>
                            </a:xfrm>
                            <a:prstGeom prst="arc">
                              <a:avLst>
                                <a:gd name="adj1" fmla="val 6977805"/>
                                <a:gd name="adj2" fmla="val 21403412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sp>
                      <p:nvSpPr>
                        <p:cNvPr id="747" name="Oval 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-122293" y="5247715"/>
                          <a:ext cx="504000" cy="648222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25000">
                              <a:srgbClr val="EEC2C1"/>
                            </a:gs>
                            <a:gs pos="0">
                              <a:schemeClr val="accent2">
                                <a:tint val="44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  <a:gs pos="75000">
                              <a:srgbClr val="996600"/>
                            </a:gs>
                            <a:gs pos="100000">
                              <a:schemeClr val="accent2">
                                <a:tint val="23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n w="9525">
                          <a:solidFill>
                            <a:srgbClr val="9966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1pPr>
                          <a:lvl2pPr marL="742950" indent="-28575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2pPr>
                          <a:lvl3pPr marL="11430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3pPr>
                          <a:lvl4pPr marL="16002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4pPr>
                          <a:lvl5pPr marL="20574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9pPr>
                        </a:lstStyle>
                        <a:p>
                          <a:pPr eaLnBrk="1" hangingPunct="1"/>
                          <a:endParaRPr lang="el-GR" altLang="el-GR"/>
                        </a:p>
                      </p:txBody>
                    </p:sp>
                  </p:grpSp>
                  <p:sp>
                    <p:nvSpPr>
                      <p:cNvPr id="745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2"/>
                        <a:ext cx="50400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679" name="Ομάδα 678"/>
                  <p:cNvGrpSpPr/>
                  <p:nvPr/>
                </p:nvGrpSpPr>
                <p:grpSpPr>
                  <a:xfrm rot="18814897">
                    <a:off x="2268669" y="3263115"/>
                    <a:ext cx="2129655" cy="611796"/>
                    <a:chOff x="89873" y="6021143"/>
                    <a:chExt cx="3208047" cy="611796"/>
                  </a:xfrm>
                </p:grpSpPr>
                <p:cxnSp>
                  <p:nvCxnSpPr>
                    <p:cNvPr id="725" name="Ευθεία γραμμή σύνδεσης 724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6" name="Ευθεία γραμμή σύνδεσης 725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727" name="Ομάδα 726"/>
                    <p:cNvGrpSpPr/>
                    <p:nvPr/>
                  </p:nvGrpSpPr>
                  <p:grpSpPr>
                    <a:xfrm>
                      <a:off x="89873" y="6021143"/>
                      <a:ext cx="3208047" cy="611796"/>
                      <a:chOff x="89873" y="6021143"/>
                      <a:chExt cx="3208047" cy="611796"/>
                    </a:xfrm>
                  </p:grpSpPr>
                  <p:grpSp>
                    <p:nvGrpSpPr>
                      <p:cNvPr id="728" name="Ομάδα 727"/>
                      <p:cNvGrpSpPr/>
                      <p:nvPr/>
                    </p:nvGrpSpPr>
                    <p:grpSpPr>
                      <a:xfrm>
                        <a:off x="89873" y="6021143"/>
                        <a:ext cx="2122943" cy="517338"/>
                        <a:chOff x="-283940" y="5217203"/>
                        <a:chExt cx="2122943" cy="665377"/>
                      </a:xfrm>
                    </p:grpSpPr>
                    <p:grpSp>
                      <p:nvGrpSpPr>
                        <p:cNvPr id="730" name="Ομάδα 729"/>
                        <p:cNvGrpSpPr/>
                        <p:nvPr/>
                      </p:nvGrpSpPr>
                      <p:grpSpPr>
                        <a:xfrm>
                          <a:off x="683226" y="5401486"/>
                          <a:ext cx="1155777" cy="481094"/>
                          <a:chOff x="6369045" y="5018033"/>
                          <a:chExt cx="1445239" cy="501024"/>
                        </a:xfrm>
                      </p:grpSpPr>
                      <p:sp>
                        <p:nvSpPr>
                          <p:cNvPr id="732" name="Τόξο 731"/>
                          <p:cNvSpPr/>
                          <p:nvPr/>
                        </p:nvSpPr>
                        <p:spPr bwMode="auto">
                          <a:xfrm>
                            <a:off x="7332967" y="5029824"/>
                            <a:ext cx="288000" cy="489230"/>
                          </a:xfrm>
                          <a:prstGeom prst="arc">
                            <a:avLst>
                              <a:gd name="adj1" fmla="val 6977805"/>
                              <a:gd name="adj2" fmla="val 3727128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grpSp>
                        <p:nvGrpSpPr>
                          <p:cNvPr id="733" name="Ομάδα 732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445239" cy="501024"/>
                            <a:chOff x="6369045" y="5018033"/>
                            <a:chExt cx="1445239" cy="501024"/>
                          </a:xfrm>
                        </p:grpSpPr>
                        <p:grpSp>
                          <p:nvGrpSpPr>
                            <p:cNvPr id="734" name="Ομάδα 733"/>
                            <p:cNvGrpSpPr/>
                            <p:nvPr/>
                          </p:nvGrpSpPr>
                          <p:grpSpPr>
                            <a:xfrm>
                              <a:off x="6369045" y="5018033"/>
                              <a:ext cx="1058723" cy="501024"/>
                              <a:chOff x="6240254" y="4713519"/>
                              <a:chExt cx="866968" cy="936442"/>
                            </a:xfrm>
                          </p:grpSpPr>
                          <p:sp>
                            <p:nvSpPr>
                              <p:cNvPr id="736" name="Τόξο 735"/>
                              <p:cNvSpPr/>
                              <p:nvPr/>
                            </p:nvSpPr>
                            <p:spPr bwMode="auto">
                              <a:xfrm>
                                <a:off x="6394056" y="4713519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37" name="Τόξο 736"/>
                              <p:cNvSpPr/>
                              <p:nvPr/>
                            </p:nvSpPr>
                            <p:spPr bwMode="auto">
                              <a:xfrm>
                                <a:off x="6871386" y="4735562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727128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38" name="Τόξο 737"/>
                              <p:cNvSpPr/>
                              <p:nvPr/>
                            </p:nvSpPr>
                            <p:spPr bwMode="auto">
                              <a:xfrm>
                                <a:off x="6555723" y="4724404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39" name="Τόξο 738"/>
                              <p:cNvSpPr/>
                              <p:nvPr/>
                            </p:nvSpPr>
                            <p:spPr bwMode="auto">
                              <a:xfrm>
                                <a:off x="6240254" y="4713519"/>
                                <a:ext cx="235921" cy="914400"/>
                              </a:xfrm>
                              <a:prstGeom prst="arc">
                                <a:avLst>
                                  <a:gd name="adj1" fmla="val 11276859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40" name="Τόξο 739"/>
                              <p:cNvSpPr/>
                              <p:nvPr/>
                            </p:nvSpPr>
                            <p:spPr bwMode="auto">
                              <a:xfrm>
                                <a:off x="6712048" y="4735517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735" name="Τόξο 734"/>
                            <p:cNvSpPr/>
                            <p:nvPr/>
                          </p:nvSpPr>
                          <p:spPr bwMode="auto">
                            <a:xfrm>
                              <a:off x="7526182" y="5029820"/>
                              <a:ext cx="288102" cy="489230"/>
                            </a:xfrm>
                            <a:prstGeom prst="arc">
                              <a:avLst>
                                <a:gd name="adj1" fmla="val 6977805"/>
                                <a:gd name="adj2" fmla="val 21403412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sp>
                      <p:nvSpPr>
                        <p:cNvPr id="731" name="Oval 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-283940" y="5217203"/>
                          <a:ext cx="759210" cy="648221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25000">
                              <a:srgbClr val="EEC2C1"/>
                            </a:gs>
                            <a:gs pos="0">
                              <a:schemeClr val="accent2">
                                <a:tint val="44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  <a:gs pos="75000">
                              <a:srgbClr val="996600"/>
                            </a:gs>
                            <a:gs pos="100000">
                              <a:schemeClr val="accent2">
                                <a:tint val="23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n w="9525">
                          <a:solidFill>
                            <a:srgbClr val="9966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1pPr>
                          <a:lvl2pPr marL="742950" indent="-28575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2pPr>
                          <a:lvl3pPr marL="11430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3pPr>
                          <a:lvl4pPr marL="16002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4pPr>
                          <a:lvl5pPr marL="20574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9pPr>
                        </a:lstStyle>
                        <a:p>
                          <a:pPr eaLnBrk="1" hangingPunct="1"/>
                          <a:endParaRPr lang="el-GR" altLang="el-GR"/>
                        </a:p>
                      </p:txBody>
                    </p:sp>
                  </p:grpSp>
                  <p:sp>
                    <p:nvSpPr>
                      <p:cNvPr id="729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38710" y="6128939"/>
                        <a:ext cx="75921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680" name="Ομάδα 679"/>
                  <p:cNvGrpSpPr/>
                  <p:nvPr/>
                </p:nvGrpSpPr>
                <p:grpSpPr>
                  <a:xfrm rot="18814897">
                    <a:off x="2228781" y="5514086"/>
                    <a:ext cx="2093219" cy="576210"/>
                    <a:chOff x="89873" y="6021143"/>
                    <a:chExt cx="3153161" cy="576210"/>
                  </a:xfrm>
                </p:grpSpPr>
                <p:cxnSp>
                  <p:nvCxnSpPr>
                    <p:cNvPr id="709" name="Ευθεία γραμμή σύνδεσης 708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0" name="Ευθεία γραμμή σύνδεσης 709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711" name="Ομάδα 710"/>
                    <p:cNvGrpSpPr/>
                    <p:nvPr/>
                  </p:nvGrpSpPr>
                  <p:grpSpPr>
                    <a:xfrm>
                      <a:off x="89873" y="6021143"/>
                      <a:ext cx="3153161" cy="576210"/>
                      <a:chOff x="89873" y="6021143"/>
                      <a:chExt cx="3153161" cy="576210"/>
                    </a:xfrm>
                  </p:grpSpPr>
                  <p:grpSp>
                    <p:nvGrpSpPr>
                      <p:cNvPr id="712" name="Ομάδα 711"/>
                      <p:cNvGrpSpPr/>
                      <p:nvPr/>
                    </p:nvGrpSpPr>
                    <p:grpSpPr>
                      <a:xfrm>
                        <a:off x="89873" y="6021143"/>
                        <a:ext cx="2122943" cy="517338"/>
                        <a:chOff x="-283940" y="5217203"/>
                        <a:chExt cx="2122943" cy="665377"/>
                      </a:xfrm>
                    </p:grpSpPr>
                    <p:grpSp>
                      <p:nvGrpSpPr>
                        <p:cNvPr id="714" name="Ομάδα 713"/>
                        <p:cNvGrpSpPr/>
                        <p:nvPr/>
                      </p:nvGrpSpPr>
                      <p:grpSpPr>
                        <a:xfrm>
                          <a:off x="683226" y="5401486"/>
                          <a:ext cx="1155777" cy="481094"/>
                          <a:chOff x="6369045" y="5018033"/>
                          <a:chExt cx="1445239" cy="501024"/>
                        </a:xfrm>
                      </p:grpSpPr>
                      <p:sp>
                        <p:nvSpPr>
                          <p:cNvPr id="716" name="Τόξο 715"/>
                          <p:cNvSpPr/>
                          <p:nvPr/>
                        </p:nvSpPr>
                        <p:spPr bwMode="auto">
                          <a:xfrm>
                            <a:off x="7332967" y="5029824"/>
                            <a:ext cx="288000" cy="489230"/>
                          </a:xfrm>
                          <a:prstGeom prst="arc">
                            <a:avLst>
                              <a:gd name="adj1" fmla="val 6977805"/>
                              <a:gd name="adj2" fmla="val 3727128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grpSp>
                        <p:nvGrpSpPr>
                          <p:cNvPr id="717" name="Ομάδα 716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445239" cy="501024"/>
                            <a:chOff x="6369045" y="5018033"/>
                            <a:chExt cx="1445239" cy="501024"/>
                          </a:xfrm>
                        </p:grpSpPr>
                        <p:grpSp>
                          <p:nvGrpSpPr>
                            <p:cNvPr id="718" name="Ομάδα 717"/>
                            <p:cNvGrpSpPr/>
                            <p:nvPr/>
                          </p:nvGrpSpPr>
                          <p:grpSpPr>
                            <a:xfrm>
                              <a:off x="6369045" y="5018033"/>
                              <a:ext cx="1058723" cy="501024"/>
                              <a:chOff x="6240254" y="4713519"/>
                              <a:chExt cx="866968" cy="936442"/>
                            </a:xfrm>
                          </p:grpSpPr>
                          <p:sp>
                            <p:nvSpPr>
                              <p:cNvPr id="720" name="Τόξο 719"/>
                              <p:cNvSpPr/>
                              <p:nvPr/>
                            </p:nvSpPr>
                            <p:spPr bwMode="auto">
                              <a:xfrm>
                                <a:off x="6394056" y="4713519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21" name="Τόξο 720"/>
                              <p:cNvSpPr/>
                              <p:nvPr/>
                            </p:nvSpPr>
                            <p:spPr bwMode="auto">
                              <a:xfrm>
                                <a:off x="6871386" y="4735562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727128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22" name="Τόξο 721"/>
                              <p:cNvSpPr/>
                              <p:nvPr/>
                            </p:nvSpPr>
                            <p:spPr bwMode="auto">
                              <a:xfrm>
                                <a:off x="6555723" y="4724404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23" name="Τόξο 722"/>
                              <p:cNvSpPr/>
                              <p:nvPr/>
                            </p:nvSpPr>
                            <p:spPr bwMode="auto">
                              <a:xfrm>
                                <a:off x="6240254" y="4713519"/>
                                <a:ext cx="235921" cy="914400"/>
                              </a:xfrm>
                              <a:prstGeom prst="arc">
                                <a:avLst>
                                  <a:gd name="adj1" fmla="val 11276859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24" name="Τόξο 723"/>
                              <p:cNvSpPr/>
                              <p:nvPr/>
                            </p:nvSpPr>
                            <p:spPr bwMode="auto">
                              <a:xfrm>
                                <a:off x="6712048" y="4735517"/>
                                <a:ext cx="235836" cy="914399"/>
                              </a:xfrm>
                              <a:prstGeom prst="arc">
                                <a:avLst>
                                  <a:gd name="adj1" fmla="val 6977805"/>
                                  <a:gd name="adj2" fmla="val 3888101"/>
                                </a:avLst>
                              </a:prstGeom>
                              <a:noFill/>
                              <a:ln w="412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l-GR" sz="24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719" name="Τόξο 718"/>
                            <p:cNvSpPr/>
                            <p:nvPr/>
                          </p:nvSpPr>
                          <p:spPr bwMode="auto">
                            <a:xfrm>
                              <a:off x="7526182" y="5029820"/>
                              <a:ext cx="288102" cy="489230"/>
                            </a:xfrm>
                            <a:prstGeom prst="arc">
                              <a:avLst>
                                <a:gd name="adj1" fmla="val 6977805"/>
                                <a:gd name="adj2" fmla="val 21403412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sp>
                      <p:nvSpPr>
                        <p:cNvPr id="715" name="Oval 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-283940" y="5217203"/>
                          <a:ext cx="759211" cy="648221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25000">
                              <a:srgbClr val="EEC2C1"/>
                            </a:gs>
                            <a:gs pos="0">
                              <a:schemeClr val="accent2">
                                <a:tint val="44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  <a:gs pos="75000">
                              <a:srgbClr val="996600"/>
                            </a:gs>
                            <a:gs pos="100000">
                              <a:schemeClr val="accent2">
                                <a:tint val="23500"/>
                                <a:satMod val="160000"/>
                                <a:lumMod val="0"/>
                                <a:lumOff val="100000"/>
                              </a:scheme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n w="9525">
                          <a:solidFill>
                            <a:srgbClr val="9966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1pPr>
                          <a:lvl2pPr marL="742950" indent="-28575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2pPr>
                          <a:lvl3pPr marL="11430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3pPr>
                          <a:lvl4pPr marL="16002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4pPr>
                          <a:lvl5pPr marL="2057400" indent="-228600" eaLnBrk="0" hangingPunct="0"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 b="1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9pPr>
                        </a:lstStyle>
                        <a:p>
                          <a:pPr eaLnBrk="1" hangingPunct="1"/>
                          <a:endParaRPr lang="el-GR" altLang="el-GR"/>
                        </a:p>
                      </p:txBody>
                    </p:sp>
                  </p:grpSp>
                  <p:sp>
                    <p:nvSpPr>
                      <p:cNvPr id="713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3"/>
                        <a:ext cx="75921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681" name="Ομάδα 680"/>
                  <p:cNvGrpSpPr/>
                  <p:nvPr/>
                </p:nvGrpSpPr>
                <p:grpSpPr>
                  <a:xfrm>
                    <a:off x="1911693" y="2760725"/>
                    <a:ext cx="2252508" cy="504000"/>
                    <a:chOff x="735316" y="6093352"/>
                    <a:chExt cx="2252508" cy="504000"/>
                  </a:xfrm>
                </p:grpSpPr>
                <p:cxnSp>
                  <p:nvCxnSpPr>
                    <p:cNvPr id="695" name="Ευθεία γραμμή σύνδεσης 694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6" name="Ευθεία γραμμή σύνδεσης 695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697" name="Ομάδα 696"/>
                    <p:cNvGrpSpPr/>
                    <p:nvPr/>
                  </p:nvGrpSpPr>
                  <p:grpSpPr>
                    <a:xfrm>
                      <a:off x="1057039" y="6093352"/>
                      <a:ext cx="1930785" cy="504000"/>
                      <a:chOff x="1057039" y="6093352"/>
                      <a:chExt cx="1930785" cy="504000"/>
                    </a:xfrm>
                  </p:grpSpPr>
                  <p:grpSp>
                    <p:nvGrpSpPr>
                      <p:cNvPr id="698" name="Ομάδα 697"/>
                      <p:cNvGrpSpPr/>
                      <p:nvPr/>
                    </p:nvGrpSpPr>
                    <p:grpSpPr>
                      <a:xfrm>
                        <a:off x="1057039" y="6164425"/>
                        <a:ext cx="1155777" cy="374056"/>
                        <a:chOff x="6369045" y="5018033"/>
                        <a:chExt cx="1445239" cy="501024"/>
                      </a:xfrm>
                    </p:grpSpPr>
                    <p:sp>
                      <p:nvSpPr>
                        <p:cNvPr id="700" name="Τόξο 699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701" name="Ομάδα 700"/>
                        <p:cNvGrpSpPr/>
                        <p:nvPr/>
                      </p:nvGrpSpPr>
                      <p:grpSpPr>
                        <a:xfrm>
                          <a:off x="6369045" y="5018033"/>
                          <a:ext cx="1445239" cy="501024"/>
                          <a:chOff x="6369045" y="5018033"/>
                          <a:chExt cx="1445239" cy="501024"/>
                        </a:xfrm>
                      </p:grpSpPr>
                      <p:grpSp>
                        <p:nvGrpSpPr>
                          <p:cNvPr id="702" name="Ομάδα 701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058723" cy="501024"/>
                            <a:chOff x="6240254" y="4713519"/>
                            <a:chExt cx="866968" cy="936442"/>
                          </a:xfrm>
                        </p:grpSpPr>
                        <p:sp>
                          <p:nvSpPr>
                            <p:cNvPr id="704" name="Τόξο 703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705" name="Τόξο 704"/>
                            <p:cNvSpPr/>
                            <p:nvPr/>
                          </p:nvSpPr>
                          <p:spPr bwMode="auto">
                            <a:xfrm>
                              <a:off x="6871386" y="4735562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706" name="Τόξο 705"/>
                            <p:cNvSpPr/>
                            <p:nvPr/>
                          </p:nvSpPr>
                          <p:spPr bwMode="auto">
                            <a:xfrm>
                              <a:off x="6555723" y="4724404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707" name="Τόξο 706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708" name="Τόξο 707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703" name="Τόξο 702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699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2"/>
                        <a:ext cx="50400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  <p:grpSp>
                <p:nvGrpSpPr>
                  <p:cNvPr id="682" name="Ομάδα 681"/>
                  <p:cNvGrpSpPr/>
                  <p:nvPr/>
                </p:nvGrpSpPr>
                <p:grpSpPr>
                  <a:xfrm>
                    <a:off x="1853219" y="5003075"/>
                    <a:ext cx="2252508" cy="504000"/>
                    <a:chOff x="735316" y="6093352"/>
                    <a:chExt cx="2252508" cy="504000"/>
                  </a:xfrm>
                </p:grpSpPr>
                <p:cxnSp>
                  <p:nvCxnSpPr>
                    <p:cNvPr id="683" name="Ευθεία γραμμή σύνδεσης 682"/>
                    <p:cNvCxnSpPr/>
                    <p:nvPr/>
                  </p:nvCxnSpPr>
                  <p:spPr>
                    <a:xfrm flipH="1">
                      <a:off x="2188232" y="634705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4" name="Ευθεία γραμμή σύνδεσης 683"/>
                    <p:cNvCxnSpPr/>
                    <p:nvPr/>
                  </p:nvCxnSpPr>
                  <p:spPr>
                    <a:xfrm flipH="1">
                      <a:off x="735316" y="6300248"/>
                      <a:ext cx="324000" cy="0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685" name="Ομάδα 684"/>
                    <p:cNvGrpSpPr/>
                    <p:nvPr/>
                  </p:nvGrpSpPr>
                  <p:grpSpPr>
                    <a:xfrm>
                      <a:off x="1057047" y="6093352"/>
                      <a:ext cx="1930777" cy="504000"/>
                      <a:chOff x="1057047" y="6093352"/>
                      <a:chExt cx="1930777" cy="504000"/>
                    </a:xfrm>
                  </p:grpSpPr>
                  <p:grpSp>
                    <p:nvGrpSpPr>
                      <p:cNvPr id="686" name="Ομάδα 685"/>
                      <p:cNvGrpSpPr/>
                      <p:nvPr/>
                    </p:nvGrpSpPr>
                    <p:grpSpPr>
                      <a:xfrm>
                        <a:off x="1057047" y="6164390"/>
                        <a:ext cx="1155775" cy="374077"/>
                        <a:chOff x="6369049" y="5017997"/>
                        <a:chExt cx="1445235" cy="501053"/>
                      </a:xfrm>
                    </p:grpSpPr>
                    <p:sp>
                      <p:nvSpPr>
                        <p:cNvPr id="688" name="Τόξο 687"/>
                        <p:cNvSpPr/>
                        <p:nvPr/>
                      </p:nvSpPr>
                      <p:spPr bwMode="auto">
                        <a:xfrm>
                          <a:off x="7332967" y="5017997"/>
                          <a:ext cx="288000" cy="489228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689" name="Ομάδα 688"/>
                        <p:cNvGrpSpPr/>
                        <p:nvPr/>
                      </p:nvGrpSpPr>
                      <p:grpSpPr>
                        <a:xfrm>
                          <a:off x="6369049" y="5018032"/>
                          <a:ext cx="1445235" cy="501018"/>
                          <a:chOff x="6369049" y="5018032"/>
                          <a:chExt cx="1445235" cy="501018"/>
                        </a:xfrm>
                      </p:grpSpPr>
                      <p:grpSp>
                        <p:nvGrpSpPr>
                          <p:cNvPr id="690" name="Ομάδα 689"/>
                          <p:cNvGrpSpPr/>
                          <p:nvPr/>
                        </p:nvGrpSpPr>
                        <p:grpSpPr>
                          <a:xfrm>
                            <a:off x="6369049" y="5018032"/>
                            <a:ext cx="676476" cy="495054"/>
                            <a:chOff x="6240254" y="4713519"/>
                            <a:chExt cx="553953" cy="925284"/>
                          </a:xfrm>
                        </p:grpSpPr>
                        <p:sp>
                          <p:nvSpPr>
                            <p:cNvPr id="692" name="Τόξο 691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8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693" name="Τόξο 692"/>
                            <p:cNvSpPr/>
                            <p:nvPr/>
                          </p:nvSpPr>
                          <p:spPr bwMode="auto">
                            <a:xfrm>
                              <a:off x="6555721" y="4724404"/>
                              <a:ext cx="238486" cy="914399"/>
                            </a:xfrm>
                            <a:prstGeom prst="arc">
                              <a:avLst>
                                <a:gd name="adj1" fmla="val 6977805"/>
                                <a:gd name="adj2" fmla="val 17135779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694" name="Τόξο 693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691" name="Τόξο 690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687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83824" y="6093352"/>
                        <a:ext cx="504000" cy="5040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</p:grpSp>
            </p:grpSp>
            <p:sp>
              <p:nvSpPr>
                <p:cNvPr id="674" name="Τόξο 673"/>
                <p:cNvSpPr/>
                <p:nvPr/>
              </p:nvSpPr>
              <p:spPr bwMode="auto">
                <a:xfrm>
                  <a:off x="6954955" y="3540358"/>
                  <a:ext cx="172800" cy="270994"/>
                </a:xfrm>
                <a:prstGeom prst="arc">
                  <a:avLst>
                    <a:gd name="adj1" fmla="val 16043960"/>
                    <a:gd name="adj2" fmla="val 3727128"/>
                  </a:avLst>
                </a:prstGeom>
                <a:noFill/>
                <a:ln w="412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l-GR" sz="24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474" name="Ομάδα 473"/>
              <p:cNvGrpSpPr/>
              <p:nvPr/>
            </p:nvGrpSpPr>
            <p:grpSpPr>
              <a:xfrm>
                <a:off x="233941" y="828167"/>
                <a:ext cx="2916001" cy="3266568"/>
                <a:chOff x="233941" y="2457611"/>
                <a:chExt cx="3930260" cy="4402715"/>
              </a:xfrm>
            </p:grpSpPr>
            <p:grpSp>
              <p:nvGrpSpPr>
                <p:cNvPr id="659" name="Ομάδα 658"/>
                <p:cNvGrpSpPr/>
                <p:nvPr/>
              </p:nvGrpSpPr>
              <p:grpSpPr>
                <a:xfrm>
                  <a:off x="251521" y="6044867"/>
                  <a:ext cx="2736304" cy="552485"/>
                  <a:chOff x="251520" y="6044867"/>
                  <a:chExt cx="2736304" cy="552485"/>
                </a:xfrm>
              </p:grpSpPr>
              <p:sp>
                <p:nvSpPr>
                  <p:cNvPr id="663" name="Oval 35"/>
                  <p:cNvSpPr>
                    <a:spLocks noChangeArrowheads="1"/>
                  </p:cNvSpPr>
                  <p:nvPr/>
                </p:nvSpPr>
                <p:spPr bwMode="auto">
                  <a:xfrm>
                    <a:off x="251520" y="6044867"/>
                    <a:ext cx="504000" cy="504000"/>
                  </a:xfrm>
                  <a:prstGeom prst="ellipse">
                    <a:avLst/>
                  </a:prstGeom>
                  <a:gradFill flip="none" rotWithShape="1">
                    <a:gsLst>
                      <a:gs pos="25000">
                        <a:srgbClr val="EEC2C1"/>
                      </a:gs>
                      <a:gs pos="0">
                        <a:schemeClr val="accent2">
                          <a:tint val="44500"/>
                          <a:satMod val="160000"/>
                          <a:lumMod val="0"/>
                          <a:lumOff val="100000"/>
                        </a:schemeClr>
                      </a:gs>
                      <a:gs pos="75000">
                        <a:srgbClr val="996600"/>
                      </a:gs>
                      <a:gs pos="100000">
                        <a:schemeClr val="accent2">
                          <a:tint val="23500"/>
                          <a:satMod val="160000"/>
                          <a:lumMod val="0"/>
                          <a:lumOff val="10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solidFill>
                      <a:srgbClr val="9966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endParaRPr lang="el-GR" altLang="el-GR"/>
                  </a:p>
                </p:txBody>
              </p:sp>
              <p:sp>
                <p:nvSpPr>
                  <p:cNvPr id="661" name="Oval 35"/>
                  <p:cNvSpPr>
                    <a:spLocks noChangeArrowheads="1"/>
                  </p:cNvSpPr>
                  <p:nvPr/>
                </p:nvSpPr>
                <p:spPr bwMode="auto">
                  <a:xfrm>
                    <a:off x="2483824" y="6093352"/>
                    <a:ext cx="504000" cy="504000"/>
                  </a:xfrm>
                  <a:prstGeom prst="ellipse">
                    <a:avLst/>
                  </a:prstGeom>
                  <a:gradFill flip="none" rotWithShape="1">
                    <a:gsLst>
                      <a:gs pos="25000">
                        <a:srgbClr val="EEC2C1"/>
                      </a:gs>
                      <a:gs pos="0">
                        <a:schemeClr val="accent2">
                          <a:tint val="44500"/>
                          <a:satMod val="160000"/>
                          <a:lumMod val="0"/>
                          <a:lumOff val="100000"/>
                        </a:schemeClr>
                      </a:gs>
                      <a:gs pos="75000">
                        <a:srgbClr val="996600"/>
                      </a:gs>
                      <a:gs pos="100000">
                        <a:schemeClr val="accent2">
                          <a:tint val="23500"/>
                          <a:satMod val="160000"/>
                          <a:lumMod val="0"/>
                          <a:lumOff val="10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solidFill>
                      <a:srgbClr val="9966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endParaRPr lang="el-GR" altLang="el-GR"/>
                  </a:p>
                </p:txBody>
              </p:sp>
            </p:grpSp>
            <p:grpSp>
              <p:nvGrpSpPr>
                <p:cNvPr id="476" name="Ομάδα 475"/>
                <p:cNvGrpSpPr/>
                <p:nvPr/>
              </p:nvGrpSpPr>
              <p:grpSpPr>
                <a:xfrm>
                  <a:off x="284178" y="3821698"/>
                  <a:ext cx="2736304" cy="552485"/>
                  <a:chOff x="251520" y="6044867"/>
                  <a:chExt cx="2736304" cy="552485"/>
                </a:xfrm>
              </p:grpSpPr>
              <p:cxnSp>
                <p:nvCxnSpPr>
                  <p:cNvPr id="641" name="Ευθεία γραμμή σύνδεσης 640"/>
                  <p:cNvCxnSpPr/>
                  <p:nvPr/>
                </p:nvCxnSpPr>
                <p:spPr>
                  <a:xfrm flipH="1">
                    <a:off x="2188232" y="634705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2" name="Ευθεία γραμμή σύνδεσης 641"/>
                  <p:cNvCxnSpPr/>
                  <p:nvPr/>
                </p:nvCxnSpPr>
                <p:spPr>
                  <a:xfrm flipH="1">
                    <a:off x="735316" y="630024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643" name="Ομάδα 642"/>
                  <p:cNvGrpSpPr/>
                  <p:nvPr/>
                </p:nvGrpSpPr>
                <p:grpSpPr>
                  <a:xfrm>
                    <a:off x="251520" y="6044867"/>
                    <a:ext cx="2736304" cy="552485"/>
                    <a:chOff x="251520" y="6044867"/>
                    <a:chExt cx="2736304" cy="552485"/>
                  </a:xfrm>
                </p:grpSpPr>
                <p:grpSp>
                  <p:nvGrpSpPr>
                    <p:cNvPr id="644" name="Ομάδα 643"/>
                    <p:cNvGrpSpPr/>
                    <p:nvPr/>
                  </p:nvGrpSpPr>
                  <p:grpSpPr>
                    <a:xfrm>
                      <a:off x="251520" y="6044867"/>
                      <a:ext cx="1961296" cy="504000"/>
                      <a:chOff x="-122293" y="5247715"/>
                      <a:chExt cx="1961296" cy="648222"/>
                    </a:xfrm>
                  </p:grpSpPr>
                  <p:grpSp>
                    <p:nvGrpSpPr>
                      <p:cNvPr id="646" name="Ομάδα 645"/>
                      <p:cNvGrpSpPr/>
                      <p:nvPr/>
                    </p:nvGrpSpPr>
                    <p:grpSpPr>
                      <a:xfrm>
                        <a:off x="683226" y="5401486"/>
                        <a:ext cx="1155777" cy="481094"/>
                        <a:chOff x="6369045" y="5018033"/>
                        <a:chExt cx="1445239" cy="501024"/>
                      </a:xfrm>
                    </p:grpSpPr>
                    <p:sp>
                      <p:nvSpPr>
                        <p:cNvPr id="648" name="Τόξο 647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649" name="Ομάδα 648"/>
                        <p:cNvGrpSpPr/>
                        <p:nvPr/>
                      </p:nvGrpSpPr>
                      <p:grpSpPr>
                        <a:xfrm>
                          <a:off x="6369045" y="5018033"/>
                          <a:ext cx="1445239" cy="501024"/>
                          <a:chOff x="6369045" y="5018033"/>
                          <a:chExt cx="1445239" cy="501024"/>
                        </a:xfrm>
                      </p:grpSpPr>
                      <p:grpSp>
                        <p:nvGrpSpPr>
                          <p:cNvPr id="650" name="Ομάδα 649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058723" cy="501024"/>
                            <a:chOff x="6240254" y="4713519"/>
                            <a:chExt cx="866968" cy="936442"/>
                          </a:xfrm>
                        </p:grpSpPr>
                        <p:sp>
                          <p:nvSpPr>
                            <p:cNvPr id="652" name="Τόξο 651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653" name="Τόξο 652"/>
                            <p:cNvSpPr/>
                            <p:nvPr/>
                          </p:nvSpPr>
                          <p:spPr bwMode="auto">
                            <a:xfrm>
                              <a:off x="6871386" y="4735562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654" name="Τόξο 653"/>
                            <p:cNvSpPr/>
                            <p:nvPr/>
                          </p:nvSpPr>
                          <p:spPr bwMode="auto">
                            <a:xfrm>
                              <a:off x="6555723" y="4724404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655" name="Τόξο 654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656" name="Τόξο 655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651" name="Τόξο 650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647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22293" y="5247715"/>
                        <a:ext cx="504000" cy="648222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  <p:sp>
                  <p:nvSpPr>
                    <p:cNvPr id="645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83824" y="6093352"/>
                      <a:ext cx="504000" cy="5040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25000">
                          <a:srgbClr val="EEC2C1"/>
                        </a:gs>
                        <a:gs pos="0">
                          <a:schemeClr val="accent2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75000">
                          <a:srgbClr val="996600"/>
                        </a:gs>
                        <a:gs pos="100000">
                          <a:schemeClr val="accent2">
                            <a:tint val="23500"/>
                            <a:satMod val="160000"/>
                            <a:lumMod val="0"/>
                            <a:lumOff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9525">
                      <a:solidFill>
                        <a:srgbClr val="9966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</p:grpSp>
            </p:grpSp>
            <p:grpSp>
              <p:nvGrpSpPr>
                <p:cNvPr id="477" name="Ομάδα 476"/>
                <p:cNvGrpSpPr/>
                <p:nvPr/>
              </p:nvGrpSpPr>
              <p:grpSpPr>
                <a:xfrm rot="5400000">
                  <a:off x="-841592" y="4897234"/>
                  <a:ext cx="2736303" cy="585237"/>
                  <a:chOff x="251521" y="6012115"/>
                  <a:chExt cx="2736303" cy="585237"/>
                </a:xfrm>
              </p:grpSpPr>
              <p:cxnSp>
                <p:nvCxnSpPr>
                  <p:cNvPr id="625" name="Ευθεία γραμμή σύνδεσης 624"/>
                  <p:cNvCxnSpPr/>
                  <p:nvPr/>
                </p:nvCxnSpPr>
                <p:spPr>
                  <a:xfrm flipH="1">
                    <a:off x="2188232" y="634705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6" name="Ευθεία γραμμή σύνδεσης 625"/>
                  <p:cNvCxnSpPr/>
                  <p:nvPr/>
                </p:nvCxnSpPr>
                <p:spPr>
                  <a:xfrm flipH="1">
                    <a:off x="735316" y="630024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627" name="Ομάδα 626"/>
                  <p:cNvGrpSpPr/>
                  <p:nvPr/>
                </p:nvGrpSpPr>
                <p:grpSpPr>
                  <a:xfrm>
                    <a:off x="251521" y="6012115"/>
                    <a:ext cx="2736303" cy="585237"/>
                    <a:chOff x="251521" y="6012115"/>
                    <a:chExt cx="2736303" cy="585237"/>
                  </a:xfrm>
                </p:grpSpPr>
                <p:grpSp>
                  <p:nvGrpSpPr>
                    <p:cNvPr id="628" name="Ομάδα 627"/>
                    <p:cNvGrpSpPr/>
                    <p:nvPr/>
                  </p:nvGrpSpPr>
                  <p:grpSpPr>
                    <a:xfrm>
                      <a:off x="251521" y="6012115"/>
                      <a:ext cx="1961295" cy="526364"/>
                      <a:chOff x="-122292" y="5205594"/>
                      <a:chExt cx="1961295" cy="676986"/>
                    </a:xfrm>
                  </p:grpSpPr>
                  <p:grpSp>
                    <p:nvGrpSpPr>
                      <p:cNvPr id="630" name="Ομάδα 629"/>
                      <p:cNvGrpSpPr/>
                      <p:nvPr/>
                    </p:nvGrpSpPr>
                    <p:grpSpPr>
                      <a:xfrm>
                        <a:off x="683226" y="5401486"/>
                        <a:ext cx="1155777" cy="481094"/>
                        <a:chOff x="6369045" y="5018033"/>
                        <a:chExt cx="1445239" cy="501024"/>
                      </a:xfrm>
                    </p:grpSpPr>
                    <p:sp>
                      <p:nvSpPr>
                        <p:cNvPr id="632" name="Τόξο 631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633" name="Ομάδα 632"/>
                        <p:cNvGrpSpPr/>
                        <p:nvPr/>
                      </p:nvGrpSpPr>
                      <p:grpSpPr>
                        <a:xfrm>
                          <a:off x="6369045" y="5018033"/>
                          <a:ext cx="1445239" cy="501024"/>
                          <a:chOff x="6369045" y="5018033"/>
                          <a:chExt cx="1445239" cy="501024"/>
                        </a:xfrm>
                      </p:grpSpPr>
                      <p:grpSp>
                        <p:nvGrpSpPr>
                          <p:cNvPr id="634" name="Ομάδα 633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058723" cy="501024"/>
                            <a:chOff x="6240254" y="4713519"/>
                            <a:chExt cx="866968" cy="936442"/>
                          </a:xfrm>
                        </p:grpSpPr>
                        <p:sp>
                          <p:nvSpPr>
                            <p:cNvPr id="636" name="Τόξο 635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637" name="Τόξο 636"/>
                            <p:cNvSpPr/>
                            <p:nvPr/>
                          </p:nvSpPr>
                          <p:spPr bwMode="auto">
                            <a:xfrm>
                              <a:off x="6871386" y="4735562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638" name="Τόξο 637"/>
                            <p:cNvSpPr/>
                            <p:nvPr/>
                          </p:nvSpPr>
                          <p:spPr bwMode="auto">
                            <a:xfrm>
                              <a:off x="6555723" y="4724404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639" name="Τόξο 638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640" name="Τόξο 639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635" name="Τόξο 634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631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22292" y="5205594"/>
                        <a:ext cx="504000" cy="648222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  <p:sp>
                  <p:nvSpPr>
                    <p:cNvPr id="629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83824" y="6093352"/>
                      <a:ext cx="504000" cy="5040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25000">
                          <a:srgbClr val="EEC2C1"/>
                        </a:gs>
                        <a:gs pos="0">
                          <a:schemeClr val="accent2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75000">
                          <a:srgbClr val="996600"/>
                        </a:gs>
                        <a:gs pos="100000">
                          <a:schemeClr val="accent2">
                            <a:tint val="23500"/>
                            <a:satMod val="160000"/>
                            <a:lumMod val="0"/>
                            <a:lumOff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9525">
                      <a:solidFill>
                        <a:srgbClr val="9966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</p:grpSp>
            </p:grpSp>
            <p:grpSp>
              <p:nvGrpSpPr>
                <p:cNvPr id="478" name="Ομάδα 477"/>
                <p:cNvGrpSpPr/>
                <p:nvPr/>
              </p:nvGrpSpPr>
              <p:grpSpPr>
                <a:xfrm rot="5400000">
                  <a:off x="1393665" y="4952958"/>
                  <a:ext cx="2736304" cy="552485"/>
                  <a:chOff x="251520" y="6044867"/>
                  <a:chExt cx="2736304" cy="552485"/>
                </a:xfrm>
              </p:grpSpPr>
              <p:cxnSp>
                <p:nvCxnSpPr>
                  <p:cNvPr id="612" name="Ευθεία γραμμή σύνδεσης 611"/>
                  <p:cNvCxnSpPr/>
                  <p:nvPr/>
                </p:nvCxnSpPr>
                <p:spPr>
                  <a:xfrm flipH="1">
                    <a:off x="2188232" y="634705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3" name="Ευθεία γραμμή σύνδεσης 612"/>
                  <p:cNvCxnSpPr/>
                  <p:nvPr/>
                </p:nvCxnSpPr>
                <p:spPr>
                  <a:xfrm flipH="1">
                    <a:off x="735316" y="630024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614" name="Ομάδα 613"/>
                  <p:cNvGrpSpPr/>
                  <p:nvPr/>
                </p:nvGrpSpPr>
                <p:grpSpPr>
                  <a:xfrm>
                    <a:off x="251520" y="6044867"/>
                    <a:ext cx="2736304" cy="552485"/>
                    <a:chOff x="251520" y="6044867"/>
                    <a:chExt cx="2736304" cy="552485"/>
                  </a:xfrm>
                </p:grpSpPr>
                <p:grpSp>
                  <p:nvGrpSpPr>
                    <p:cNvPr id="615" name="Ομάδα 614"/>
                    <p:cNvGrpSpPr/>
                    <p:nvPr/>
                  </p:nvGrpSpPr>
                  <p:grpSpPr>
                    <a:xfrm>
                      <a:off x="251520" y="6044867"/>
                      <a:ext cx="1961286" cy="504000"/>
                      <a:chOff x="-122293" y="5247715"/>
                      <a:chExt cx="1961286" cy="648222"/>
                    </a:xfrm>
                  </p:grpSpPr>
                  <p:grpSp>
                    <p:nvGrpSpPr>
                      <p:cNvPr id="617" name="Ομάδα 616"/>
                      <p:cNvGrpSpPr/>
                      <p:nvPr/>
                    </p:nvGrpSpPr>
                    <p:grpSpPr>
                      <a:xfrm>
                        <a:off x="683234" y="5401501"/>
                        <a:ext cx="1155759" cy="481074"/>
                        <a:chOff x="6369065" y="5018051"/>
                        <a:chExt cx="1445219" cy="501003"/>
                      </a:xfrm>
                    </p:grpSpPr>
                    <p:sp>
                      <p:nvSpPr>
                        <p:cNvPr id="619" name="Τόξο 618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620" name="Ομάδα 619"/>
                        <p:cNvGrpSpPr/>
                        <p:nvPr/>
                      </p:nvGrpSpPr>
                      <p:grpSpPr>
                        <a:xfrm>
                          <a:off x="6369065" y="5018051"/>
                          <a:ext cx="1445219" cy="500999"/>
                          <a:chOff x="6369065" y="5018051"/>
                          <a:chExt cx="1445219" cy="500999"/>
                        </a:xfrm>
                      </p:grpSpPr>
                      <p:grpSp>
                        <p:nvGrpSpPr>
                          <p:cNvPr id="621" name="Ομάδα 620"/>
                          <p:cNvGrpSpPr/>
                          <p:nvPr/>
                        </p:nvGrpSpPr>
                        <p:grpSpPr>
                          <a:xfrm>
                            <a:off x="6369065" y="5018051"/>
                            <a:ext cx="475819" cy="489235"/>
                            <a:chOff x="6240254" y="4713519"/>
                            <a:chExt cx="389638" cy="914400"/>
                          </a:xfrm>
                        </p:grpSpPr>
                        <p:sp>
                          <p:nvSpPr>
                            <p:cNvPr id="623" name="Τόξο 622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624" name="Τόξο 623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622" name="Τόξο 621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618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22293" y="5247715"/>
                        <a:ext cx="504000" cy="648222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  <p:sp>
                  <p:nvSpPr>
                    <p:cNvPr id="616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83824" y="6093352"/>
                      <a:ext cx="504000" cy="5040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25000">
                          <a:srgbClr val="EEC2C1"/>
                        </a:gs>
                        <a:gs pos="0">
                          <a:schemeClr val="accent2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75000">
                          <a:srgbClr val="996600"/>
                        </a:gs>
                        <a:gs pos="100000">
                          <a:schemeClr val="accent2">
                            <a:tint val="23500"/>
                            <a:satMod val="160000"/>
                            <a:lumMod val="0"/>
                            <a:lumOff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9525">
                      <a:solidFill>
                        <a:srgbClr val="9966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</p:grpSp>
            </p:grpSp>
            <p:grpSp>
              <p:nvGrpSpPr>
                <p:cNvPr id="479" name="Ομάδα 478"/>
                <p:cNvGrpSpPr/>
                <p:nvPr/>
              </p:nvGrpSpPr>
              <p:grpSpPr>
                <a:xfrm rot="5400000">
                  <a:off x="2484671" y="3872838"/>
                  <a:ext cx="2736304" cy="552485"/>
                  <a:chOff x="251520" y="6044867"/>
                  <a:chExt cx="2736304" cy="552485"/>
                </a:xfrm>
              </p:grpSpPr>
              <p:cxnSp>
                <p:nvCxnSpPr>
                  <p:cNvPr id="597" name="Ευθεία γραμμή σύνδεσης 596"/>
                  <p:cNvCxnSpPr/>
                  <p:nvPr/>
                </p:nvCxnSpPr>
                <p:spPr>
                  <a:xfrm flipH="1">
                    <a:off x="2188232" y="634705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8" name="Ευθεία γραμμή σύνδεσης 597"/>
                  <p:cNvCxnSpPr/>
                  <p:nvPr/>
                </p:nvCxnSpPr>
                <p:spPr>
                  <a:xfrm flipH="1">
                    <a:off x="735316" y="630024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599" name="Ομάδα 598"/>
                  <p:cNvGrpSpPr/>
                  <p:nvPr/>
                </p:nvGrpSpPr>
                <p:grpSpPr>
                  <a:xfrm>
                    <a:off x="251520" y="6044867"/>
                    <a:ext cx="2736304" cy="552485"/>
                    <a:chOff x="251520" y="6044867"/>
                    <a:chExt cx="2736304" cy="552485"/>
                  </a:xfrm>
                </p:grpSpPr>
                <p:grpSp>
                  <p:nvGrpSpPr>
                    <p:cNvPr id="600" name="Ομάδα 599"/>
                    <p:cNvGrpSpPr/>
                    <p:nvPr/>
                  </p:nvGrpSpPr>
                  <p:grpSpPr>
                    <a:xfrm>
                      <a:off x="251520" y="6044867"/>
                      <a:ext cx="1961297" cy="504000"/>
                      <a:chOff x="-122293" y="5247715"/>
                      <a:chExt cx="1961297" cy="648222"/>
                    </a:xfrm>
                  </p:grpSpPr>
                  <p:grpSp>
                    <p:nvGrpSpPr>
                      <p:cNvPr id="602" name="Ομάδα 601"/>
                      <p:cNvGrpSpPr/>
                      <p:nvPr/>
                    </p:nvGrpSpPr>
                    <p:grpSpPr>
                      <a:xfrm>
                        <a:off x="683222" y="5401492"/>
                        <a:ext cx="1155782" cy="481096"/>
                        <a:chOff x="6369039" y="5018039"/>
                        <a:chExt cx="1445245" cy="501026"/>
                      </a:xfrm>
                    </p:grpSpPr>
                    <p:sp>
                      <p:nvSpPr>
                        <p:cNvPr id="604" name="Τόξο 603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605" name="Ομάδα 604"/>
                        <p:cNvGrpSpPr/>
                        <p:nvPr/>
                      </p:nvGrpSpPr>
                      <p:grpSpPr>
                        <a:xfrm>
                          <a:off x="6369039" y="5018039"/>
                          <a:ext cx="1445245" cy="501026"/>
                          <a:chOff x="6369039" y="5018039"/>
                          <a:chExt cx="1445245" cy="501026"/>
                        </a:xfrm>
                      </p:grpSpPr>
                      <p:grpSp>
                        <p:nvGrpSpPr>
                          <p:cNvPr id="606" name="Ομάδα 605"/>
                          <p:cNvGrpSpPr/>
                          <p:nvPr/>
                        </p:nvGrpSpPr>
                        <p:grpSpPr>
                          <a:xfrm>
                            <a:off x="6369039" y="5018039"/>
                            <a:ext cx="1061956" cy="501026"/>
                            <a:chOff x="6240254" y="4713519"/>
                            <a:chExt cx="869616" cy="936443"/>
                          </a:xfrm>
                        </p:grpSpPr>
                        <p:sp>
                          <p:nvSpPr>
                            <p:cNvPr id="608" name="Τόξο 607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609" name="Τόξο 608"/>
                            <p:cNvSpPr/>
                            <p:nvPr/>
                          </p:nvSpPr>
                          <p:spPr bwMode="auto">
                            <a:xfrm>
                              <a:off x="6871386" y="4735560"/>
                              <a:ext cx="238484" cy="914402"/>
                            </a:xfrm>
                            <a:prstGeom prst="arc">
                              <a:avLst>
                                <a:gd name="adj1" fmla="val 14581327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610" name="Τόξο 609"/>
                            <p:cNvSpPr/>
                            <p:nvPr/>
                          </p:nvSpPr>
                          <p:spPr bwMode="auto">
                            <a:xfrm>
                              <a:off x="6555722" y="4724403"/>
                              <a:ext cx="238484" cy="914398"/>
                            </a:xfrm>
                            <a:prstGeom prst="arc">
                              <a:avLst>
                                <a:gd name="adj1" fmla="val 6977805"/>
                                <a:gd name="adj2" fmla="val 15692200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611" name="Τόξο 610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607" name="Τόξο 606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603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22293" y="5247715"/>
                        <a:ext cx="504000" cy="648222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  <p:sp>
                  <p:nvSpPr>
                    <p:cNvPr id="601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83824" y="6093352"/>
                      <a:ext cx="504000" cy="5040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25000">
                          <a:srgbClr val="EEC2C1"/>
                        </a:gs>
                        <a:gs pos="0">
                          <a:schemeClr val="accent2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75000">
                          <a:srgbClr val="996600"/>
                        </a:gs>
                        <a:gs pos="100000">
                          <a:schemeClr val="accent2">
                            <a:tint val="23500"/>
                            <a:satMod val="160000"/>
                            <a:lumMod val="0"/>
                            <a:lumOff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9525">
                      <a:solidFill>
                        <a:srgbClr val="9966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</p:grpSp>
            </p:grpSp>
            <p:grpSp>
              <p:nvGrpSpPr>
                <p:cNvPr id="480" name="Ομάδα 479"/>
                <p:cNvGrpSpPr/>
                <p:nvPr/>
              </p:nvGrpSpPr>
              <p:grpSpPr>
                <a:xfrm rot="18814897">
                  <a:off x="2268669" y="3263115"/>
                  <a:ext cx="2129655" cy="611796"/>
                  <a:chOff x="89873" y="6021143"/>
                  <a:chExt cx="3208047" cy="611796"/>
                </a:xfrm>
              </p:grpSpPr>
              <p:cxnSp>
                <p:nvCxnSpPr>
                  <p:cNvPr id="581" name="Ευθεία γραμμή σύνδεσης 580"/>
                  <p:cNvCxnSpPr/>
                  <p:nvPr/>
                </p:nvCxnSpPr>
                <p:spPr>
                  <a:xfrm flipH="1">
                    <a:off x="2188232" y="634705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2" name="Ευθεία γραμμή σύνδεσης 581"/>
                  <p:cNvCxnSpPr/>
                  <p:nvPr/>
                </p:nvCxnSpPr>
                <p:spPr>
                  <a:xfrm flipH="1">
                    <a:off x="735316" y="630024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583" name="Ομάδα 582"/>
                  <p:cNvGrpSpPr/>
                  <p:nvPr/>
                </p:nvGrpSpPr>
                <p:grpSpPr>
                  <a:xfrm>
                    <a:off x="89873" y="6021143"/>
                    <a:ext cx="3208047" cy="611796"/>
                    <a:chOff x="89873" y="6021143"/>
                    <a:chExt cx="3208047" cy="611796"/>
                  </a:xfrm>
                </p:grpSpPr>
                <p:grpSp>
                  <p:nvGrpSpPr>
                    <p:cNvPr id="584" name="Ομάδα 583"/>
                    <p:cNvGrpSpPr/>
                    <p:nvPr/>
                  </p:nvGrpSpPr>
                  <p:grpSpPr>
                    <a:xfrm>
                      <a:off x="89873" y="6021143"/>
                      <a:ext cx="2122943" cy="517338"/>
                      <a:chOff x="-283940" y="5217203"/>
                      <a:chExt cx="2122943" cy="665377"/>
                    </a:xfrm>
                  </p:grpSpPr>
                  <p:grpSp>
                    <p:nvGrpSpPr>
                      <p:cNvPr id="586" name="Ομάδα 585"/>
                      <p:cNvGrpSpPr/>
                      <p:nvPr/>
                    </p:nvGrpSpPr>
                    <p:grpSpPr>
                      <a:xfrm>
                        <a:off x="683226" y="5401486"/>
                        <a:ext cx="1155777" cy="481094"/>
                        <a:chOff x="6369045" y="5018033"/>
                        <a:chExt cx="1445239" cy="501024"/>
                      </a:xfrm>
                    </p:grpSpPr>
                    <p:sp>
                      <p:nvSpPr>
                        <p:cNvPr id="588" name="Τόξο 587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589" name="Ομάδα 588"/>
                        <p:cNvGrpSpPr/>
                        <p:nvPr/>
                      </p:nvGrpSpPr>
                      <p:grpSpPr>
                        <a:xfrm>
                          <a:off x="6369045" y="5018033"/>
                          <a:ext cx="1445239" cy="501024"/>
                          <a:chOff x="6369045" y="5018033"/>
                          <a:chExt cx="1445239" cy="501024"/>
                        </a:xfrm>
                      </p:grpSpPr>
                      <p:grpSp>
                        <p:nvGrpSpPr>
                          <p:cNvPr id="590" name="Ομάδα 589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058723" cy="501024"/>
                            <a:chOff x="6240254" y="4713519"/>
                            <a:chExt cx="866968" cy="936442"/>
                          </a:xfrm>
                        </p:grpSpPr>
                        <p:sp>
                          <p:nvSpPr>
                            <p:cNvPr id="592" name="Τόξο 591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593" name="Τόξο 592"/>
                            <p:cNvSpPr/>
                            <p:nvPr/>
                          </p:nvSpPr>
                          <p:spPr bwMode="auto">
                            <a:xfrm>
                              <a:off x="6871386" y="4735562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594" name="Τόξο 593"/>
                            <p:cNvSpPr/>
                            <p:nvPr/>
                          </p:nvSpPr>
                          <p:spPr bwMode="auto">
                            <a:xfrm>
                              <a:off x="6555723" y="4724404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595" name="Τόξο 594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596" name="Τόξο 595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591" name="Τόξο 590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587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283940" y="5217203"/>
                        <a:ext cx="759211" cy="648221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  <p:sp>
                  <p:nvSpPr>
                    <p:cNvPr id="585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38710" y="6128939"/>
                      <a:ext cx="759210" cy="5040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25000">
                          <a:srgbClr val="EEC2C1"/>
                        </a:gs>
                        <a:gs pos="0">
                          <a:schemeClr val="accent2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75000">
                          <a:srgbClr val="996600"/>
                        </a:gs>
                        <a:gs pos="100000">
                          <a:schemeClr val="accent2">
                            <a:tint val="23500"/>
                            <a:satMod val="160000"/>
                            <a:lumMod val="0"/>
                            <a:lumOff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9525">
                      <a:solidFill>
                        <a:srgbClr val="9966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</p:grpSp>
            </p:grpSp>
            <p:grpSp>
              <p:nvGrpSpPr>
                <p:cNvPr id="481" name="Ομάδα 480"/>
                <p:cNvGrpSpPr/>
                <p:nvPr/>
              </p:nvGrpSpPr>
              <p:grpSpPr>
                <a:xfrm rot="18814897">
                  <a:off x="2233601" y="5501604"/>
                  <a:ext cx="2117510" cy="599934"/>
                  <a:chOff x="89873" y="6021143"/>
                  <a:chExt cx="3189752" cy="599934"/>
                </a:xfrm>
              </p:grpSpPr>
              <p:cxnSp>
                <p:nvCxnSpPr>
                  <p:cNvPr id="565" name="Ευθεία γραμμή σύνδεσης 564"/>
                  <p:cNvCxnSpPr/>
                  <p:nvPr/>
                </p:nvCxnSpPr>
                <p:spPr>
                  <a:xfrm flipH="1">
                    <a:off x="2188232" y="634705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6" name="Ευθεία γραμμή σύνδεσης 565"/>
                  <p:cNvCxnSpPr/>
                  <p:nvPr/>
                </p:nvCxnSpPr>
                <p:spPr>
                  <a:xfrm flipH="1">
                    <a:off x="735316" y="630024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567" name="Ομάδα 566"/>
                  <p:cNvGrpSpPr/>
                  <p:nvPr/>
                </p:nvGrpSpPr>
                <p:grpSpPr>
                  <a:xfrm>
                    <a:off x="89873" y="6021143"/>
                    <a:ext cx="3189752" cy="599934"/>
                    <a:chOff x="89873" y="6021143"/>
                    <a:chExt cx="3189752" cy="599934"/>
                  </a:xfrm>
                </p:grpSpPr>
                <p:grpSp>
                  <p:nvGrpSpPr>
                    <p:cNvPr id="568" name="Ομάδα 567"/>
                    <p:cNvGrpSpPr/>
                    <p:nvPr/>
                  </p:nvGrpSpPr>
                  <p:grpSpPr>
                    <a:xfrm>
                      <a:off x="89873" y="6021143"/>
                      <a:ext cx="2122943" cy="517338"/>
                      <a:chOff x="-283940" y="5217203"/>
                      <a:chExt cx="2122943" cy="665377"/>
                    </a:xfrm>
                  </p:grpSpPr>
                  <p:grpSp>
                    <p:nvGrpSpPr>
                      <p:cNvPr id="570" name="Ομάδα 569"/>
                      <p:cNvGrpSpPr/>
                      <p:nvPr/>
                    </p:nvGrpSpPr>
                    <p:grpSpPr>
                      <a:xfrm>
                        <a:off x="683226" y="5401486"/>
                        <a:ext cx="1155777" cy="481094"/>
                        <a:chOff x="6369045" y="5018033"/>
                        <a:chExt cx="1445239" cy="501024"/>
                      </a:xfrm>
                    </p:grpSpPr>
                    <p:sp>
                      <p:nvSpPr>
                        <p:cNvPr id="572" name="Τόξο 571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573" name="Ομάδα 572"/>
                        <p:cNvGrpSpPr/>
                        <p:nvPr/>
                      </p:nvGrpSpPr>
                      <p:grpSpPr>
                        <a:xfrm>
                          <a:off x="6369045" y="5018033"/>
                          <a:ext cx="1445239" cy="501024"/>
                          <a:chOff x="6369045" y="5018033"/>
                          <a:chExt cx="1445239" cy="501024"/>
                        </a:xfrm>
                      </p:grpSpPr>
                      <p:grpSp>
                        <p:nvGrpSpPr>
                          <p:cNvPr id="574" name="Ομάδα 573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058723" cy="501024"/>
                            <a:chOff x="6240254" y="4713519"/>
                            <a:chExt cx="866968" cy="936442"/>
                          </a:xfrm>
                        </p:grpSpPr>
                        <p:sp>
                          <p:nvSpPr>
                            <p:cNvPr id="576" name="Τόξο 575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577" name="Τόξο 576"/>
                            <p:cNvSpPr/>
                            <p:nvPr/>
                          </p:nvSpPr>
                          <p:spPr bwMode="auto">
                            <a:xfrm>
                              <a:off x="6871386" y="4735562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578" name="Τόξο 577"/>
                            <p:cNvSpPr/>
                            <p:nvPr/>
                          </p:nvSpPr>
                          <p:spPr bwMode="auto">
                            <a:xfrm>
                              <a:off x="6555723" y="4724404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579" name="Τόξο 578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580" name="Τόξο 579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575" name="Τόξο 574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571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283940" y="5217203"/>
                        <a:ext cx="759210" cy="648221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  <p:sp>
                  <p:nvSpPr>
                    <p:cNvPr id="569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20415" y="6117077"/>
                      <a:ext cx="759210" cy="5040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25000">
                          <a:srgbClr val="EEC2C1"/>
                        </a:gs>
                        <a:gs pos="0">
                          <a:schemeClr val="accent2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75000">
                          <a:srgbClr val="996600"/>
                        </a:gs>
                        <a:gs pos="100000">
                          <a:schemeClr val="accent2">
                            <a:tint val="23500"/>
                            <a:satMod val="160000"/>
                            <a:lumMod val="0"/>
                            <a:lumOff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9525">
                      <a:solidFill>
                        <a:srgbClr val="9966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</p:grpSp>
            </p:grpSp>
            <p:grpSp>
              <p:nvGrpSpPr>
                <p:cNvPr id="482" name="Ομάδα 481"/>
                <p:cNvGrpSpPr/>
                <p:nvPr/>
              </p:nvGrpSpPr>
              <p:grpSpPr>
                <a:xfrm>
                  <a:off x="1427897" y="2712240"/>
                  <a:ext cx="2736304" cy="552485"/>
                  <a:chOff x="251520" y="6044867"/>
                  <a:chExt cx="2736304" cy="552485"/>
                </a:xfrm>
              </p:grpSpPr>
              <p:cxnSp>
                <p:nvCxnSpPr>
                  <p:cNvPr id="549" name="Ευθεία γραμμή σύνδεσης 548"/>
                  <p:cNvCxnSpPr/>
                  <p:nvPr/>
                </p:nvCxnSpPr>
                <p:spPr>
                  <a:xfrm flipH="1">
                    <a:off x="2188232" y="634705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0" name="Ευθεία γραμμή σύνδεσης 549"/>
                  <p:cNvCxnSpPr/>
                  <p:nvPr/>
                </p:nvCxnSpPr>
                <p:spPr>
                  <a:xfrm flipH="1">
                    <a:off x="735316" y="630024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551" name="Ομάδα 550"/>
                  <p:cNvGrpSpPr/>
                  <p:nvPr/>
                </p:nvGrpSpPr>
                <p:grpSpPr>
                  <a:xfrm>
                    <a:off x="251520" y="6044867"/>
                    <a:ext cx="2736304" cy="552485"/>
                    <a:chOff x="251520" y="6044867"/>
                    <a:chExt cx="2736304" cy="552485"/>
                  </a:xfrm>
                </p:grpSpPr>
                <p:grpSp>
                  <p:nvGrpSpPr>
                    <p:cNvPr id="552" name="Ομάδα 551"/>
                    <p:cNvGrpSpPr/>
                    <p:nvPr/>
                  </p:nvGrpSpPr>
                  <p:grpSpPr>
                    <a:xfrm>
                      <a:off x="251520" y="6044867"/>
                      <a:ext cx="1961296" cy="504000"/>
                      <a:chOff x="-122293" y="5247715"/>
                      <a:chExt cx="1961296" cy="648222"/>
                    </a:xfrm>
                  </p:grpSpPr>
                  <p:grpSp>
                    <p:nvGrpSpPr>
                      <p:cNvPr id="554" name="Ομάδα 553"/>
                      <p:cNvGrpSpPr/>
                      <p:nvPr/>
                    </p:nvGrpSpPr>
                    <p:grpSpPr>
                      <a:xfrm>
                        <a:off x="683226" y="5401486"/>
                        <a:ext cx="1155777" cy="481094"/>
                        <a:chOff x="6369045" y="5018033"/>
                        <a:chExt cx="1445239" cy="501024"/>
                      </a:xfrm>
                    </p:grpSpPr>
                    <p:sp>
                      <p:nvSpPr>
                        <p:cNvPr id="556" name="Τόξο 555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557" name="Ομάδα 556"/>
                        <p:cNvGrpSpPr/>
                        <p:nvPr/>
                      </p:nvGrpSpPr>
                      <p:grpSpPr>
                        <a:xfrm>
                          <a:off x="6369045" y="5018033"/>
                          <a:ext cx="1445239" cy="501024"/>
                          <a:chOff x="6369045" y="5018033"/>
                          <a:chExt cx="1445239" cy="501024"/>
                        </a:xfrm>
                      </p:grpSpPr>
                      <p:grpSp>
                        <p:nvGrpSpPr>
                          <p:cNvPr id="558" name="Ομάδα 557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058723" cy="501024"/>
                            <a:chOff x="6240254" y="4713519"/>
                            <a:chExt cx="866968" cy="936442"/>
                          </a:xfrm>
                        </p:grpSpPr>
                        <p:sp>
                          <p:nvSpPr>
                            <p:cNvPr id="560" name="Τόξο 559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561" name="Τόξο 560"/>
                            <p:cNvSpPr/>
                            <p:nvPr/>
                          </p:nvSpPr>
                          <p:spPr bwMode="auto">
                            <a:xfrm>
                              <a:off x="6871386" y="4735562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562" name="Τόξο 561"/>
                            <p:cNvSpPr/>
                            <p:nvPr/>
                          </p:nvSpPr>
                          <p:spPr bwMode="auto">
                            <a:xfrm>
                              <a:off x="6555723" y="4724404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563" name="Τόξο 562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564" name="Τόξο 563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559" name="Τόξο 558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555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22293" y="5247715"/>
                        <a:ext cx="504000" cy="648222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  <p:sp>
                  <p:nvSpPr>
                    <p:cNvPr id="553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83824" y="6093352"/>
                      <a:ext cx="504000" cy="5040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25000">
                          <a:srgbClr val="EEC2C1"/>
                        </a:gs>
                        <a:gs pos="0">
                          <a:schemeClr val="accent2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75000">
                          <a:srgbClr val="996600"/>
                        </a:gs>
                        <a:gs pos="100000">
                          <a:schemeClr val="accent2">
                            <a:tint val="23500"/>
                            <a:satMod val="160000"/>
                            <a:lumMod val="0"/>
                            <a:lumOff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9525">
                      <a:solidFill>
                        <a:srgbClr val="9966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</p:grpSp>
            </p:grpSp>
            <p:grpSp>
              <p:nvGrpSpPr>
                <p:cNvPr id="483" name="Ομάδα 482"/>
                <p:cNvGrpSpPr/>
                <p:nvPr/>
              </p:nvGrpSpPr>
              <p:grpSpPr>
                <a:xfrm rot="18814897">
                  <a:off x="24656" y="3228564"/>
                  <a:ext cx="2142415" cy="600509"/>
                  <a:chOff x="51429" y="6043718"/>
                  <a:chExt cx="3227268" cy="600509"/>
                </a:xfrm>
              </p:grpSpPr>
              <p:cxnSp>
                <p:nvCxnSpPr>
                  <p:cNvPr id="533" name="Ευθεία γραμμή σύνδεσης 532"/>
                  <p:cNvCxnSpPr/>
                  <p:nvPr/>
                </p:nvCxnSpPr>
                <p:spPr>
                  <a:xfrm flipH="1">
                    <a:off x="2188232" y="634705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4" name="Ευθεία γραμμή σύνδεσης 533"/>
                  <p:cNvCxnSpPr/>
                  <p:nvPr/>
                </p:nvCxnSpPr>
                <p:spPr>
                  <a:xfrm flipH="1">
                    <a:off x="735316" y="630024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535" name="Ομάδα 534"/>
                  <p:cNvGrpSpPr/>
                  <p:nvPr/>
                </p:nvGrpSpPr>
                <p:grpSpPr>
                  <a:xfrm>
                    <a:off x="51429" y="6043718"/>
                    <a:ext cx="3227268" cy="600509"/>
                    <a:chOff x="51429" y="6043718"/>
                    <a:chExt cx="3227268" cy="600509"/>
                  </a:xfrm>
                </p:grpSpPr>
                <p:grpSp>
                  <p:nvGrpSpPr>
                    <p:cNvPr id="536" name="Ομάδα 535"/>
                    <p:cNvGrpSpPr/>
                    <p:nvPr/>
                  </p:nvGrpSpPr>
                  <p:grpSpPr>
                    <a:xfrm>
                      <a:off x="51429" y="6043718"/>
                      <a:ext cx="2161387" cy="503999"/>
                      <a:chOff x="-322384" y="5246237"/>
                      <a:chExt cx="2161387" cy="648221"/>
                    </a:xfrm>
                  </p:grpSpPr>
                  <p:grpSp>
                    <p:nvGrpSpPr>
                      <p:cNvPr id="538" name="Ομάδα 537"/>
                      <p:cNvGrpSpPr/>
                      <p:nvPr/>
                    </p:nvGrpSpPr>
                    <p:grpSpPr>
                      <a:xfrm>
                        <a:off x="683226" y="5401486"/>
                        <a:ext cx="1155777" cy="481094"/>
                        <a:chOff x="6369045" y="5018033"/>
                        <a:chExt cx="1445239" cy="501024"/>
                      </a:xfrm>
                    </p:grpSpPr>
                    <p:sp>
                      <p:nvSpPr>
                        <p:cNvPr id="540" name="Τόξο 539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541" name="Ομάδα 540"/>
                        <p:cNvGrpSpPr/>
                        <p:nvPr/>
                      </p:nvGrpSpPr>
                      <p:grpSpPr>
                        <a:xfrm>
                          <a:off x="6369045" y="5018033"/>
                          <a:ext cx="1445239" cy="501024"/>
                          <a:chOff x="6369045" y="5018033"/>
                          <a:chExt cx="1445239" cy="501024"/>
                        </a:xfrm>
                      </p:grpSpPr>
                      <p:grpSp>
                        <p:nvGrpSpPr>
                          <p:cNvPr id="542" name="Ομάδα 541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058723" cy="501024"/>
                            <a:chOff x="6240254" y="4713519"/>
                            <a:chExt cx="866968" cy="936442"/>
                          </a:xfrm>
                        </p:grpSpPr>
                        <p:sp>
                          <p:nvSpPr>
                            <p:cNvPr id="544" name="Τόξο 543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545" name="Τόξο 544"/>
                            <p:cNvSpPr/>
                            <p:nvPr/>
                          </p:nvSpPr>
                          <p:spPr bwMode="auto">
                            <a:xfrm>
                              <a:off x="6871386" y="4735562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546" name="Τόξο 545"/>
                            <p:cNvSpPr/>
                            <p:nvPr/>
                          </p:nvSpPr>
                          <p:spPr bwMode="auto">
                            <a:xfrm>
                              <a:off x="6555723" y="4724404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547" name="Τόξο 546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548" name="Τόξο 547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543" name="Τόξο 542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539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322384" y="5246237"/>
                        <a:ext cx="759210" cy="648221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  <p:sp>
                  <p:nvSpPr>
                    <p:cNvPr id="537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9487" y="6140226"/>
                      <a:ext cx="759210" cy="504001"/>
                    </a:xfrm>
                    <a:prstGeom prst="ellipse">
                      <a:avLst/>
                    </a:prstGeom>
                    <a:gradFill flip="none" rotWithShape="1">
                      <a:gsLst>
                        <a:gs pos="25000">
                          <a:srgbClr val="EEC2C1"/>
                        </a:gs>
                        <a:gs pos="0">
                          <a:schemeClr val="accent2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75000">
                          <a:srgbClr val="996600"/>
                        </a:gs>
                        <a:gs pos="100000">
                          <a:schemeClr val="accent2">
                            <a:tint val="23500"/>
                            <a:satMod val="160000"/>
                            <a:lumMod val="0"/>
                            <a:lumOff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9525">
                      <a:solidFill>
                        <a:srgbClr val="9966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</p:grpSp>
            </p:grpSp>
            <p:grpSp>
              <p:nvGrpSpPr>
                <p:cNvPr id="484" name="Ομάδα 483"/>
                <p:cNvGrpSpPr/>
                <p:nvPr/>
              </p:nvGrpSpPr>
              <p:grpSpPr>
                <a:xfrm rot="18814897">
                  <a:off x="-15725" y="5451674"/>
                  <a:ext cx="2129653" cy="611793"/>
                  <a:chOff x="71579" y="6009283"/>
                  <a:chExt cx="3208045" cy="611793"/>
                </a:xfrm>
              </p:grpSpPr>
              <p:cxnSp>
                <p:nvCxnSpPr>
                  <p:cNvPr id="517" name="Ευθεία γραμμή σύνδεσης 516"/>
                  <p:cNvCxnSpPr/>
                  <p:nvPr/>
                </p:nvCxnSpPr>
                <p:spPr>
                  <a:xfrm flipH="1">
                    <a:off x="2188232" y="634705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8" name="Ευθεία γραμμή σύνδεσης 517"/>
                  <p:cNvCxnSpPr/>
                  <p:nvPr/>
                </p:nvCxnSpPr>
                <p:spPr>
                  <a:xfrm flipH="1">
                    <a:off x="735316" y="630024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519" name="Ομάδα 518"/>
                  <p:cNvGrpSpPr/>
                  <p:nvPr/>
                </p:nvGrpSpPr>
                <p:grpSpPr>
                  <a:xfrm>
                    <a:off x="71579" y="6009283"/>
                    <a:ext cx="3208045" cy="611793"/>
                    <a:chOff x="71579" y="6009283"/>
                    <a:chExt cx="3208045" cy="611793"/>
                  </a:xfrm>
                </p:grpSpPr>
                <p:grpSp>
                  <p:nvGrpSpPr>
                    <p:cNvPr id="520" name="Ομάδα 519"/>
                    <p:cNvGrpSpPr/>
                    <p:nvPr/>
                  </p:nvGrpSpPr>
                  <p:grpSpPr>
                    <a:xfrm>
                      <a:off x="71579" y="6009283"/>
                      <a:ext cx="2141237" cy="529199"/>
                      <a:chOff x="-302234" y="5201948"/>
                      <a:chExt cx="2141237" cy="680632"/>
                    </a:xfrm>
                  </p:grpSpPr>
                  <p:grpSp>
                    <p:nvGrpSpPr>
                      <p:cNvPr id="522" name="Ομάδα 521"/>
                      <p:cNvGrpSpPr/>
                      <p:nvPr/>
                    </p:nvGrpSpPr>
                    <p:grpSpPr>
                      <a:xfrm>
                        <a:off x="683226" y="5401486"/>
                        <a:ext cx="1155777" cy="481094"/>
                        <a:chOff x="6369045" y="5018033"/>
                        <a:chExt cx="1445239" cy="501024"/>
                      </a:xfrm>
                    </p:grpSpPr>
                    <p:sp>
                      <p:nvSpPr>
                        <p:cNvPr id="524" name="Τόξο 523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525" name="Ομάδα 524"/>
                        <p:cNvGrpSpPr/>
                        <p:nvPr/>
                      </p:nvGrpSpPr>
                      <p:grpSpPr>
                        <a:xfrm>
                          <a:off x="6369045" y="5018033"/>
                          <a:ext cx="1445239" cy="501024"/>
                          <a:chOff x="6369045" y="5018033"/>
                          <a:chExt cx="1445239" cy="501024"/>
                        </a:xfrm>
                      </p:grpSpPr>
                      <p:grpSp>
                        <p:nvGrpSpPr>
                          <p:cNvPr id="526" name="Ομάδα 525"/>
                          <p:cNvGrpSpPr/>
                          <p:nvPr/>
                        </p:nvGrpSpPr>
                        <p:grpSpPr>
                          <a:xfrm>
                            <a:off x="6369045" y="5018033"/>
                            <a:ext cx="1058723" cy="501024"/>
                            <a:chOff x="6240254" y="4713519"/>
                            <a:chExt cx="866968" cy="936442"/>
                          </a:xfrm>
                        </p:grpSpPr>
                        <p:sp>
                          <p:nvSpPr>
                            <p:cNvPr id="528" name="Τόξο 527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529" name="Τόξο 528"/>
                            <p:cNvSpPr/>
                            <p:nvPr/>
                          </p:nvSpPr>
                          <p:spPr bwMode="auto">
                            <a:xfrm>
                              <a:off x="6871386" y="4735562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530" name="Τόξο 529"/>
                            <p:cNvSpPr/>
                            <p:nvPr/>
                          </p:nvSpPr>
                          <p:spPr bwMode="auto">
                            <a:xfrm>
                              <a:off x="6555723" y="4724404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531" name="Τόξο 530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532" name="Τόξο 531"/>
                            <p:cNvSpPr/>
                            <p:nvPr/>
                          </p:nvSpPr>
                          <p:spPr bwMode="auto">
                            <a:xfrm>
                              <a:off x="6712048" y="4735517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527" name="Τόξο 526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523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302234" y="5201948"/>
                        <a:ext cx="759210" cy="648221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  <p:sp>
                  <p:nvSpPr>
                    <p:cNvPr id="521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20414" y="6117076"/>
                      <a:ext cx="759210" cy="5040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25000">
                          <a:srgbClr val="EEC2C1"/>
                        </a:gs>
                        <a:gs pos="0">
                          <a:schemeClr val="accent2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75000">
                          <a:srgbClr val="996600"/>
                        </a:gs>
                        <a:gs pos="100000">
                          <a:schemeClr val="accent2">
                            <a:tint val="23500"/>
                            <a:satMod val="160000"/>
                            <a:lumMod val="0"/>
                            <a:lumOff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9525">
                      <a:solidFill>
                        <a:srgbClr val="9966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</p:grpSp>
            </p:grpSp>
            <p:grpSp>
              <p:nvGrpSpPr>
                <p:cNvPr id="485" name="Ομάδα 484"/>
                <p:cNvGrpSpPr/>
                <p:nvPr/>
              </p:nvGrpSpPr>
              <p:grpSpPr>
                <a:xfrm>
                  <a:off x="1369423" y="4954590"/>
                  <a:ext cx="2736304" cy="552485"/>
                  <a:chOff x="251520" y="6044867"/>
                  <a:chExt cx="2736304" cy="552485"/>
                </a:xfrm>
              </p:grpSpPr>
              <p:cxnSp>
                <p:nvCxnSpPr>
                  <p:cNvPr id="502" name="Ευθεία γραμμή σύνδεσης 501"/>
                  <p:cNvCxnSpPr/>
                  <p:nvPr/>
                </p:nvCxnSpPr>
                <p:spPr>
                  <a:xfrm flipH="1">
                    <a:off x="2188232" y="634705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3" name="Ευθεία γραμμή σύνδεσης 502"/>
                  <p:cNvCxnSpPr/>
                  <p:nvPr/>
                </p:nvCxnSpPr>
                <p:spPr>
                  <a:xfrm flipH="1">
                    <a:off x="735316" y="630024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504" name="Ομάδα 503"/>
                  <p:cNvGrpSpPr/>
                  <p:nvPr/>
                </p:nvGrpSpPr>
                <p:grpSpPr>
                  <a:xfrm>
                    <a:off x="251520" y="6044867"/>
                    <a:ext cx="2736304" cy="552485"/>
                    <a:chOff x="251520" y="6044867"/>
                    <a:chExt cx="2736304" cy="552485"/>
                  </a:xfrm>
                </p:grpSpPr>
                <p:grpSp>
                  <p:nvGrpSpPr>
                    <p:cNvPr id="505" name="Ομάδα 504"/>
                    <p:cNvGrpSpPr/>
                    <p:nvPr/>
                  </p:nvGrpSpPr>
                  <p:grpSpPr>
                    <a:xfrm>
                      <a:off x="251520" y="6044867"/>
                      <a:ext cx="1961292" cy="504000"/>
                      <a:chOff x="-122293" y="5247715"/>
                      <a:chExt cx="1961292" cy="648222"/>
                    </a:xfrm>
                  </p:grpSpPr>
                  <p:grpSp>
                    <p:nvGrpSpPr>
                      <p:cNvPr id="507" name="Ομάδα 506"/>
                      <p:cNvGrpSpPr/>
                      <p:nvPr/>
                    </p:nvGrpSpPr>
                    <p:grpSpPr>
                      <a:xfrm>
                        <a:off x="683218" y="5401486"/>
                        <a:ext cx="1155781" cy="481094"/>
                        <a:chOff x="6369039" y="5018033"/>
                        <a:chExt cx="1445245" cy="501024"/>
                      </a:xfrm>
                    </p:grpSpPr>
                    <p:sp>
                      <p:nvSpPr>
                        <p:cNvPr id="509" name="Τόξο 508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510" name="Ομάδα 509"/>
                        <p:cNvGrpSpPr/>
                        <p:nvPr/>
                      </p:nvGrpSpPr>
                      <p:grpSpPr>
                        <a:xfrm>
                          <a:off x="6369039" y="5018033"/>
                          <a:ext cx="1445245" cy="501024"/>
                          <a:chOff x="6369039" y="5018033"/>
                          <a:chExt cx="1445245" cy="501024"/>
                        </a:xfrm>
                      </p:grpSpPr>
                      <p:grpSp>
                        <p:nvGrpSpPr>
                          <p:cNvPr id="511" name="Ομάδα 510"/>
                          <p:cNvGrpSpPr/>
                          <p:nvPr/>
                        </p:nvGrpSpPr>
                        <p:grpSpPr>
                          <a:xfrm>
                            <a:off x="6369039" y="5018033"/>
                            <a:ext cx="1066953" cy="501024"/>
                            <a:chOff x="6240254" y="4713519"/>
                            <a:chExt cx="873708" cy="936442"/>
                          </a:xfrm>
                        </p:grpSpPr>
                        <p:sp>
                          <p:nvSpPr>
                            <p:cNvPr id="513" name="Τόξο 512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514" name="Τόξο 513"/>
                            <p:cNvSpPr/>
                            <p:nvPr/>
                          </p:nvSpPr>
                          <p:spPr bwMode="auto">
                            <a:xfrm>
                              <a:off x="6875475" y="4735563"/>
                              <a:ext cx="238487" cy="914398"/>
                            </a:xfrm>
                            <a:prstGeom prst="arc">
                              <a:avLst>
                                <a:gd name="adj1" fmla="val 14806685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515" name="Τόξο 514"/>
                            <p:cNvSpPr/>
                            <p:nvPr/>
                          </p:nvSpPr>
                          <p:spPr bwMode="auto">
                            <a:xfrm>
                              <a:off x="6555721" y="4724404"/>
                              <a:ext cx="238486" cy="914398"/>
                            </a:xfrm>
                            <a:prstGeom prst="arc">
                              <a:avLst>
                                <a:gd name="adj1" fmla="val 6977805"/>
                                <a:gd name="adj2" fmla="val 17360894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516" name="Τόξο 515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512" name="Τόξο 511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508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22293" y="5247715"/>
                        <a:ext cx="504000" cy="648222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  <p:sp>
                  <p:nvSpPr>
                    <p:cNvPr id="506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83824" y="6093352"/>
                      <a:ext cx="504000" cy="5040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25000">
                          <a:srgbClr val="EEC2C1"/>
                        </a:gs>
                        <a:gs pos="0">
                          <a:schemeClr val="accent2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75000">
                          <a:srgbClr val="996600"/>
                        </a:gs>
                        <a:gs pos="100000">
                          <a:schemeClr val="accent2">
                            <a:tint val="23500"/>
                            <a:satMod val="160000"/>
                            <a:lumMod val="0"/>
                            <a:lumOff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9525">
                      <a:solidFill>
                        <a:srgbClr val="9966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</p:grpSp>
            </p:grpSp>
            <p:grpSp>
              <p:nvGrpSpPr>
                <p:cNvPr id="486" name="Ομάδα 485"/>
                <p:cNvGrpSpPr/>
                <p:nvPr/>
              </p:nvGrpSpPr>
              <p:grpSpPr>
                <a:xfrm rot="5400000">
                  <a:off x="258049" y="3795772"/>
                  <a:ext cx="2753919" cy="536109"/>
                  <a:chOff x="233905" y="6061243"/>
                  <a:chExt cx="2753919" cy="536109"/>
                </a:xfrm>
              </p:grpSpPr>
              <p:cxnSp>
                <p:nvCxnSpPr>
                  <p:cNvPr id="487" name="Ευθεία γραμμή σύνδεσης 486"/>
                  <p:cNvCxnSpPr/>
                  <p:nvPr/>
                </p:nvCxnSpPr>
                <p:spPr>
                  <a:xfrm flipH="1">
                    <a:off x="2188232" y="634705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8" name="Ευθεία γραμμή σύνδεσης 487"/>
                  <p:cNvCxnSpPr/>
                  <p:nvPr/>
                </p:nvCxnSpPr>
                <p:spPr>
                  <a:xfrm flipH="1">
                    <a:off x="735316" y="6300248"/>
                    <a:ext cx="3240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89" name="Ομάδα 488"/>
                  <p:cNvGrpSpPr/>
                  <p:nvPr/>
                </p:nvGrpSpPr>
                <p:grpSpPr>
                  <a:xfrm>
                    <a:off x="233905" y="6061243"/>
                    <a:ext cx="2753919" cy="536109"/>
                    <a:chOff x="233905" y="6061243"/>
                    <a:chExt cx="2753919" cy="536109"/>
                  </a:xfrm>
                </p:grpSpPr>
                <p:grpSp>
                  <p:nvGrpSpPr>
                    <p:cNvPr id="490" name="Ομάδα 489"/>
                    <p:cNvGrpSpPr/>
                    <p:nvPr/>
                  </p:nvGrpSpPr>
                  <p:grpSpPr>
                    <a:xfrm>
                      <a:off x="233905" y="6061243"/>
                      <a:ext cx="1978905" cy="504000"/>
                      <a:chOff x="-139908" y="5268777"/>
                      <a:chExt cx="1978905" cy="648222"/>
                    </a:xfrm>
                  </p:grpSpPr>
                  <p:grpSp>
                    <p:nvGrpSpPr>
                      <p:cNvPr id="492" name="Ομάδα 491"/>
                      <p:cNvGrpSpPr/>
                      <p:nvPr/>
                    </p:nvGrpSpPr>
                    <p:grpSpPr>
                      <a:xfrm>
                        <a:off x="683226" y="5401480"/>
                        <a:ext cx="1155771" cy="481099"/>
                        <a:chOff x="6369051" y="5018025"/>
                        <a:chExt cx="1445233" cy="501029"/>
                      </a:xfrm>
                    </p:grpSpPr>
                    <p:sp>
                      <p:nvSpPr>
                        <p:cNvPr id="494" name="Τόξο 493"/>
                        <p:cNvSpPr/>
                        <p:nvPr/>
                      </p:nvSpPr>
                      <p:spPr bwMode="auto">
                        <a:xfrm>
                          <a:off x="7332967" y="5029824"/>
                          <a:ext cx="288000" cy="489230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495" name="Ομάδα 494"/>
                        <p:cNvGrpSpPr/>
                        <p:nvPr/>
                      </p:nvGrpSpPr>
                      <p:grpSpPr>
                        <a:xfrm>
                          <a:off x="6369051" y="5018025"/>
                          <a:ext cx="1445233" cy="501025"/>
                          <a:chOff x="6369051" y="5018025"/>
                          <a:chExt cx="1445233" cy="501025"/>
                        </a:xfrm>
                      </p:grpSpPr>
                      <p:grpSp>
                        <p:nvGrpSpPr>
                          <p:cNvPr id="496" name="Ομάδα 495"/>
                          <p:cNvGrpSpPr/>
                          <p:nvPr/>
                        </p:nvGrpSpPr>
                        <p:grpSpPr>
                          <a:xfrm>
                            <a:off x="6369051" y="5018025"/>
                            <a:ext cx="1071146" cy="501023"/>
                            <a:chOff x="6240254" y="4713519"/>
                            <a:chExt cx="877140" cy="936444"/>
                          </a:xfrm>
                        </p:grpSpPr>
                        <p:sp>
                          <p:nvSpPr>
                            <p:cNvPr id="498" name="Τόξο 497"/>
                            <p:cNvSpPr/>
                            <p:nvPr/>
                          </p:nvSpPr>
                          <p:spPr bwMode="auto">
                            <a:xfrm>
                              <a:off x="6394056" y="4713519"/>
                              <a:ext cx="235836" cy="914399"/>
                            </a:xfrm>
                            <a:prstGeom prst="arc">
                              <a:avLst>
                                <a:gd name="adj1" fmla="val 6977805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99" name="Τόξο 498"/>
                            <p:cNvSpPr/>
                            <p:nvPr/>
                          </p:nvSpPr>
                          <p:spPr bwMode="auto">
                            <a:xfrm>
                              <a:off x="6878910" y="4735566"/>
                              <a:ext cx="238484" cy="914397"/>
                            </a:xfrm>
                            <a:prstGeom prst="arc">
                              <a:avLst>
                                <a:gd name="adj1" fmla="val 13289361"/>
                                <a:gd name="adj2" fmla="val 3727128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500" name="Τόξο 499"/>
                            <p:cNvSpPr/>
                            <p:nvPr/>
                          </p:nvSpPr>
                          <p:spPr bwMode="auto">
                            <a:xfrm>
                              <a:off x="6565749" y="4724403"/>
                              <a:ext cx="238484" cy="914400"/>
                            </a:xfrm>
                            <a:prstGeom prst="arc">
                              <a:avLst>
                                <a:gd name="adj1" fmla="val 6977805"/>
                                <a:gd name="adj2" fmla="val 15612462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501" name="Τόξο 500"/>
                            <p:cNvSpPr/>
                            <p:nvPr/>
                          </p:nvSpPr>
                          <p:spPr bwMode="auto">
                            <a:xfrm>
                              <a:off x="6240254" y="4713519"/>
                              <a:ext cx="235921" cy="914400"/>
                            </a:xfrm>
                            <a:prstGeom prst="arc">
                              <a:avLst>
                                <a:gd name="adj1" fmla="val 11276859"/>
                                <a:gd name="adj2" fmla="val 3888101"/>
                              </a:avLst>
                            </a:prstGeom>
                            <a:noFill/>
                            <a:ln w="412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l-GR" sz="24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97" name="Τόξο 496"/>
                          <p:cNvSpPr/>
                          <p:nvPr/>
                        </p:nvSpPr>
                        <p:spPr bwMode="auto">
                          <a:xfrm>
                            <a:off x="7526182" y="5029820"/>
                            <a:ext cx="288102" cy="489230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493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39908" y="5268777"/>
                        <a:ext cx="503999" cy="648222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5000">
                            <a:srgbClr val="EEC2C1"/>
                          </a:gs>
                          <a:gs pos="0">
                            <a:schemeClr val="accent2">
                              <a:tint val="44500"/>
                              <a:satMod val="160000"/>
                              <a:lumMod val="0"/>
                              <a:lumOff val="100000"/>
                            </a:schemeClr>
                          </a:gs>
                          <a:gs pos="75000">
                            <a:srgbClr val="996600"/>
                          </a:gs>
                          <a:gs pos="100000">
                            <a:schemeClr val="accent2">
                              <a:tint val="23500"/>
                              <a:satMod val="160000"/>
                              <a:lumMod val="0"/>
                              <a:lumOff val="10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9525">
                        <a:solidFill>
                          <a:srgbClr val="9966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 b="1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</p:grpSp>
                <p:sp>
                  <p:nvSpPr>
                    <p:cNvPr id="491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83824" y="6093352"/>
                      <a:ext cx="504000" cy="5040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25000">
                          <a:srgbClr val="EEC2C1"/>
                        </a:gs>
                        <a:gs pos="0">
                          <a:schemeClr val="accent2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75000">
                          <a:srgbClr val="996600"/>
                        </a:gs>
                        <a:gs pos="100000">
                          <a:schemeClr val="accent2">
                            <a:tint val="23500"/>
                            <a:satMod val="160000"/>
                            <a:lumMod val="0"/>
                            <a:lumOff val="10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9525">
                      <a:solidFill>
                        <a:srgbClr val="9966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</p:grpSp>
            </p:grpSp>
          </p:grpSp>
        </p:grpSp>
        <p:sp>
          <p:nvSpPr>
            <p:cNvPr id="469" name="Τόξο 468"/>
            <p:cNvSpPr/>
            <p:nvPr/>
          </p:nvSpPr>
          <p:spPr bwMode="auto">
            <a:xfrm rot="5400000">
              <a:off x="1997110" y="2874889"/>
              <a:ext cx="170882" cy="270993"/>
            </a:xfrm>
            <a:prstGeom prst="arc">
              <a:avLst>
                <a:gd name="adj1" fmla="val 6977805"/>
                <a:gd name="adj2" fmla="val 3727128"/>
              </a:avLst>
            </a:prstGeom>
            <a:noFill/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70" name="Τόξο 469"/>
            <p:cNvSpPr/>
            <p:nvPr/>
          </p:nvSpPr>
          <p:spPr bwMode="auto">
            <a:xfrm rot="5400000">
              <a:off x="2007456" y="2759337"/>
              <a:ext cx="170882" cy="270993"/>
            </a:xfrm>
            <a:prstGeom prst="arc">
              <a:avLst>
                <a:gd name="adj1" fmla="val 6977805"/>
                <a:gd name="adj2" fmla="val 3727128"/>
              </a:avLst>
            </a:prstGeom>
            <a:noFill/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71" name="Τόξο 470"/>
            <p:cNvSpPr/>
            <p:nvPr/>
          </p:nvSpPr>
          <p:spPr bwMode="auto">
            <a:xfrm rot="5400000">
              <a:off x="2007996" y="2641287"/>
              <a:ext cx="170882" cy="270993"/>
            </a:xfrm>
            <a:prstGeom prst="arc">
              <a:avLst>
                <a:gd name="adj1" fmla="val 6977805"/>
                <a:gd name="adj2" fmla="val 3727128"/>
              </a:avLst>
            </a:prstGeom>
            <a:noFill/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928" name="Ομάδα 927"/>
          <p:cNvGrpSpPr/>
          <p:nvPr/>
        </p:nvGrpSpPr>
        <p:grpSpPr>
          <a:xfrm>
            <a:off x="3924436" y="3057663"/>
            <a:ext cx="1095372" cy="225244"/>
            <a:chOff x="6012160" y="3717032"/>
            <a:chExt cx="1095372" cy="225244"/>
          </a:xfrm>
        </p:grpSpPr>
        <p:grpSp>
          <p:nvGrpSpPr>
            <p:cNvPr id="929" name="Ομάδα 928"/>
            <p:cNvGrpSpPr/>
            <p:nvPr/>
          </p:nvGrpSpPr>
          <p:grpSpPr>
            <a:xfrm>
              <a:off x="6012160" y="3717692"/>
              <a:ext cx="1095372" cy="224584"/>
              <a:chOff x="718818" y="1872981"/>
              <a:chExt cx="1095372" cy="224584"/>
            </a:xfrm>
          </p:grpSpPr>
          <p:cxnSp>
            <p:nvCxnSpPr>
              <p:cNvPr id="931" name="Ευθεία γραμμή σύνδεσης 930"/>
              <p:cNvCxnSpPr/>
              <p:nvPr/>
            </p:nvCxnSpPr>
            <p:spPr>
              <a:xfrm flipH="1">
                <a:off x="1612477" y="1971748"/>
                <a:ext cx="201713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2" name="Ευθεία γραμμή σύνδεσης 931"/>
              <p:cNvCxnSpPr/>
              <p:nvPr/>
            </p:nvCxnSpPr>
            <p:spPr>
              <a:xfrm flipH="1">
                <a:off x="718818" y="1954529"/>
                <a:ext cx="201713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3" name="Τόξο 932"/>
              <p:cNvSpPr/>
              <p:nvPr/>
            </p:nvSpPr>
            <p:spPr bwMode="auto">
              <a:xfrm>
                <a:off x="1399031" y="1878266"/>
                <a:ext cx="143389" cy="219297"/>
              </a:xfrm>
              <a:prstGeom prst="arc">
                <a:avLst>
                  <a:gd name="adj1" fmla="val 6977805"/>
                  <a:gd name="adj2" fmla="val 3727128"/>
                </a:avLst>
              </a:prstGeom>
              <a:noFill/>
              <a:ln w="412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934" name="Τόξο 933"/>
              <p:cNvSpPr/>
              <p:nvPr/>
            </p:nvSpPr>
            <p:spPr bwMode="auto">
              <a:xfrm>
                <a:off x="1012626" y="1872981"/>
                <a:ext cx="143388" cy="219297"/>
              </a:xfrm>
              <a:prstGeom prst="arc">
                <a:avLst>
                  <a:gd name="adj1" fmla="val 6977805"/>
                  <a:gd name="adj2" fmla="val 3888101"/>
                </a:avLst>
              </a:prstGeom>
              <a:noFill/>
              <a:ln w="412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935" name="Τόξο 934"/>
              <p:cNvSpPr/>
              <p:nvPr/>
            </p:nvSpPr>
            <p:spPr bwMode="auto">
              <a:xfrm>
                <a:off x="1302843" y="1878268"/>
                <a:ext cx="143388" cy="219297"/>
              </a:xfrm>
              <a:prstGeom prst="arc">
                <a:avLst>
                  <a:gd name="adj1" fmla="val 6977805"/>
                  <a:gd name="adj2" fmla="val 3727128"/>
                </a:avLst>
              </a:prstGeom>
              <a:noFill/>
              <a:ln w="412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936" name="Τόξο 935"/>
              <p:cNvSpPr/>
              <p:nvPr/>
            </p:nvSpPr>
            <p:spPr bwMode="auto">
              <a:xfrm>
                <a:off x="1110919" y="1875592"/>
                <a:ext cx="143388" cy="219297"/>
              </a:xfrm>
              <a:prstGeom prst="arc">
                <a:avLst>
                  <a:gd name="adj1" fmla="val 6977805"/>
                  <a:gd name="adj2" fmla="val 3888101"/>
                </a:avLst>
              </a:prstGeom>
              <a:noFill/>
              <a:ln w="412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937" name="Τόξο 936"/>
              <p:cNvSpPr/>
              <p:nvPr/>
            </p:nvSpPr>
            <p:spPr bwMode="auto">
              <a:xfrm>
                <a:off x="919114" y="1872981"/>
                <a:ext cx="143440" cy="219298"/>
              </a:xfrm>
              <a:prstGeom prst="arc">
                <a:avLst>
                  <a:gd name="adj1" fmla="val 11276859"/>
                  <a:gd name="adj2" fmla="val 3888101"/>
                </a:avLst>
              </a:prstGeom>
              <a:noFill/>
              <a:ln w="412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938" name="Τόξο 937"/>
              <p:cNvSpPr/>
              <p:nvPr/>
            </p:nvSpPr>
            <p:spPr bwMode="auto">
              <a:xfrm>
                <a:off x="1495229" y="1878265"/>
                <a:ext cx="143440" cy="219297"/>
              </a:xfrm>
              <a:prstGeom prst="arc">
                <a:avLst>
                  <a:gd name="adj1" fmla="val 6977805"/>
                  <a:gd name="adj2" fmla="val 21403412"/>
                </a:avLst>
              </a:prstGeom>
              <a:noFill/>
              <a:ln w="412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930" name="Τόξο 929"/>
            <p:cNvSpPr/>
            <p:nvPr/>
          </p:nvSpPr>
          <p:spPr bwMode="auto">
            <a:xfrm>
              <a:off x="6502231" y="3717032"/>
              <a:ext cx="143388" cy="219297"/>
            </a:xfrm>
            <a:prstGeom prst="arc">
              <a:avLst>
                <a:gd name="adj1" fmla="val 6977805"/>
                <a:gd name="adj2" fmla="val 3888101"/>
              </a:avLst>
            </a:prstGeom>
            <a:noFill/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951" name="Ομάδα 950"/>
          <p:cNvGrpSpPr/>
          <p:nvPr/>
        </p:nvGrpSpPr>
        <p:grpSpPr>
          <a:xfrm>
            <a:off x="3906438" y="6330845"/>
            <a:ext cx="1181298" cy="231132"/>
            <a:chOff x="2196510" y="6318657"/>
            <a:chExt cx="1181298" cy="231132"/>
          </a:xfrm>
        </p:grpSpPr>
        <p:cxnSp>
          <p:nvCxnSpPr>
            <p:cNvPr id="952" name="Ευθεία γραμμή σύνδεσης 951"/>
            <p:cNvCxnSpPr/>
            <p:nvPr/>
          </p:nvCxnSpPr>
          <p:spPr>
            <a:xfrm flipH="1">
              <a:off x="3162412" y="6420621"/>
              <a:ext cx="21539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3" name="Ευθεία γραμμή σύνδεσης 952"/>
            <p:cNvCxnSpPr/>
            <p:nvPr/>
          </p:nvCxnSpPr>
          <p:spPr>
            <a:xfrm flipH="1">
              <a:off x="2196510" y="6402583"/>
              <a:ext cx="21539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4" name="Τόξο 953"/>
            <p:cNvSpPr/>
            <p:nvPr/>
          </p:nvSpPr>
          <p:spPr bwMode="auto">
            <a:xfrm>
              <a:off x="2922863" y="6324096"/>
              <a:ext cx="153116" cy="225691"/>
            </a:xfrm>
            <a:prstGeom prst="arc">
              <a:avLst>
                <a:gd name="adj1" fmla="val 6977805"/>
                <a:gd name="adj2" fmla="val 3727128"/>
              </a:avLst>
            </a:prstGeom>
            <a:noFill/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55" name="Τόξο 954"/>
            <p:cNvSpPr/>
            <p:nvPr/>
          </p:nvSpPr>
          <p:spPr bwMode="auto">
            <a:xfrm>
              <a:off x="2510247" y="6318657"/>
              <a:ext cx="153115" cy="225691"/>
            </a:xfrm>
            <a:prstGeom prst="arc">
              <a:avLst>
                <a:gd name="adj1" fmla="val 6977805"/>
                <a:gd name="adj2" fmla="val 3888101"/>
              </a:avLst>
            </a:prstGeom>
            <a:noFill/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56" name="Τόξο 955"/>
            <p:cNvSpPr/>
            <p:nvPr/>
          </p:nvSpPr>
          <p:spPr bwMode="auto">
            <a:xfrm>
              <a:off x="2820149" y="6324098"/>
              <a:ext cx="153115" cy="225691"/>
            </a:xfrm>
            <a:prstGeom prst="arc">
              <a:avLst>
                <a:gd name="adj1" fmla="val 6977805"/>
                <a:gd name="adj2" fmla="val 3727128"/>
              </a:avLst>
            </a:prstGeom>
            <a:noFill/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57" name="Τόξο 956"/>
            <p:cNvSpPr/>
            <p:nvPr/>
          </p:nvSpPr>
          <p:spPr bwMode="auto">
            <a:xfrm>
              <a:off x="2615208" y="6321344"/>
              <a:ext cx="153115" cy="225691"/>
            </a:xfrm>
            <a:prstGeom prst="arc">
              <a:avLst>
                <a:gd name="adj1" fmla="val 6977805"/>
                <a:gd name="adj2" fmla="val 3888101"/>
              </a:avLst>
            </a:prstGeom>
            <a:noFill/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58" name="Τόξο 957"/>
            <p:cNvSpPr/>
            <p:nvPr/>
          </p:nvSpPr>
          <p:spPr bwMode="auto">
            <a:xfrm>
              <a:off x="2410392" y="6318657"/>
              <a:ext cx="153170" cy="225692"/>
            </a:xfrm>
            <a:prstGeom prst="arc">
              <a:avLst>
                <a:gd name="adj1" fmla="val 11276859"/>
                <a:gd name="adj2" fmla="val 3888101"/>
              </a:avLst>
            </a:prstGeom>
            <a:noFill/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59" name="Τόξο 958"/>
            <p:cNvSpPr/>
            <p:nvPr/>
          </p:nvSpPr>
          <p:spPr bwMode="auto">
            <a:xfrm>
              <a:off x="2716700" y="6324087"/>
              <a:ext cx="153115" cy="225691"/>
            </a:xfrm>
            <a:prstGeom prst="arc">
              <a:avLst>
                <a:gd name="adj1" fmla="val 6977805"/>
                <a:gd name="adj2" fmla="val 3888101"/>
              </a:avLst>
            </a:prstGeom>
            <a:noFill/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60" name="Τόξο 959"/>
            <p:cNvSpPr/>
            <p:nvPr/>
          </p:nvSpPr>
          <p:spPr bwMode="auto">
            <a:xfrm>
              <a:off x="3025586" y="6324095"/>
              <a:ext cx="153170" cy="225691"/>
            </a:xfrm>
            <a:prstGeom prst="arc">
              <a:avLst>
                <a:gd name="adj1" fmla="val 6977805"/>
                <a:gd name="adj2" fmla="val 21403412"/>
              </a:avLst>
            </a:prstGeom>
            <a:noFill/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979" name="Ομάδα 978"/>
          <p:cNvGrpSpPr/>
          <p:nvPr/>
        </p:nvGrpSpPr>
        <p:grpSpPr>
          <a:xfrm>
            <a:off x="2976938" y="3149254"/>
            <a:ext cx="1433468" cy="1081213"/>
            <a:chOff x="2976938" y="3149254"/>
            <a:chExt cx="1433468" cy="1081213"/>
          </a:xfrm>
        </p:grpSpPr>
        <p:grpSp>
          <p:nvGrpSpPr>
            <p:cNvPr id="970" name="Ομάδα 969"/>
            <p:cNvGrpSpPr/>
            <p:nvPr/>
          </p:nvGrpSpPr>
          <p:grpSpPr>
            <a:xfrm>
              <a:off x="2976938" y="3477357"/>
              <a:ext cx="1400810" cy="753110"/>
              <a:chOff x="2976938" y="3477357"/>
              <a:chExt cx="1400810" cy="753110"/>
            </a:xfrm>
          </p:grpSpPr>
          <p:cxnSp>
            <p:nvCxnSpPr>
              <p:cNvPr id="962" name="Ευθεία γραμμή σύνδεσης 961"/>
              <p:cNvCxnSpPr/>
              <p:nvPr/>
            </p:nvCxnSpPr>
            <p:spPr>
              <a:xfrm>
                <a:off x="2976938" y="3477357"/>
                <a:ext cx="0" cy="753110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5" name="Ευθεία γραμμή σύνδεσης 964"/>
              <p:cNvCxnSpPr/>
              <p:nvPr/>
            </p:nvCxnSpPr>
            <p:spPr>
              <a:xfrm>
                <a:off x="4157530" y="3515300"/>
                <a:ext cx="0" cy="540000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6" name="Ευθεία γραμμή σύνδεσης 965"/>
              <p:cNvCxnSpPr/>
              <p:nvPr/>
            </p:nvCxnSpPr>
            <p:spPr>
              <a:xfrm>
                <a:off x="4078830" y="3515300"/>
                <a:ext cx="0" cy="216000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8" name="Ευθύγραμμο βέλος σύνδεσης 967"/>
              <p:cNvCxnSpPr/>
              <p:nvPr/>
            </p:nvCxnSpPr>
            <p:spPr>
              <a:xfrm>
                <a:off x="3861271" y="3524307"/>
                <a:ext cx="216000" cy="0"/>
              </a:xfrm>
              <a:prstGeom prst="straightConnector1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9" name="Ευθύγραμμο βέλος σύνδεσης 968"/>
              <p:cNvCxnSpPr/>
              <p:nvPr/>
            </p:nvCxnSpPr>
            <p:spPr>
              <a:xfrm flipH="1">
                <a:off x="4161748" y="3526186"/>
                <a:ext cx="216000" cy="0"/>
              </a:xfrm>
              <a:prstGeom prst="straightConnector1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76" name="TextBox 975"/>
            <p:cNvSpPr txBox="1"/>
            <p:nvPr/>
          </p:nvSpPr>
          <p:spPr>
            <a:xfrm>
              <a:off x="3908345" y="3149254"/>
              <a:ext cx="5020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δ</a:t>
              </a:r>
              <a:r>
                <a:rPr lang="en-US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b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l-GR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78" name="Ομάδα 977"/>
          <p:cNvGrpSpPr/>
          <p:nvPr/>
        </p:nvGrpSpPr>
        <p:grpSpPr>
          <a:xfrm>
            <a:off x="7758824" y="2636912"/>
            <a:ext cx="1449771" cy="2448080"/>
            <a:chOff x="7697194" y="2636912"/>
            <a:chExt cx="1449771" cy="2448080"/>
          </a:xfrm>
        </p:grpSpPr>
        <p:cxnSp>
          <p:nvCxnSpPr>
            <p:cNvPr id="971" name="Ευθεία γραμμή σύνδεσης 970"/>
            <p:cNvCxnSpPr/>
            <p:nvPr/>
          </p:nvCxnSpPr>
          <p:spPr>
            <a:xfrm>
              <a:off x="7697194" y="3356992"/>
              <a:ext cx="0" cy="172800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2" name="Ευθεία γραμμή σύνδεσης 971"/>
            <p:cNvCxnSpPr/>
            <p:nvPr/>
          </p:nvCxnSpPr>
          <p:spPr>
            <a:xfrm>
              <a:off x="8464792" y="2636912"/>
              <a:ext cx="0" cy="172800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3" name="Ευθεία γραμμή σύνδεσης 972"/>
            <p:cNvCxnSpPr/>
            <p:nvPr/>
          </p:nvCxnSpPr>
          <p:spPr>
            <a:xfrm>
              <a:off x="8676456" y="3861048"/>
              <a:ext cx="0" cy="54000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4" name="Ευθύγραμμο βέλος σύνδεσης 973"/>
            <p:cNvCxnSpPr/>
            <p:nvPr/>
          </p:nvCxnSpPr>
          <p:spPr>
            <a:xfrm>
              <a:off x="8255294" y="3861048"/>
              <a:ext cx="216000" cy="0"/>
            </a:xfrm>
            <a:prstGeom prst="straightConnector1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5" name="Ευθύγραμμο βέλος σύνδεσης 974"/>
            <p:cNvCxnSpPr/>
            <p:nvPr/>
          </p:nvCxnSpPr>
          <p:spPr>
            <a:xfrm flipH="1">
              <a:off x="8676480" y="3861048"/>
              <a:ext cx="216000" cy="0"/>
            </a:xfrm>
            <a:prstGeom prst="straightConnector1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7" name="TextBox 976"/>
            <p:cNvSpPr txBox="1"/>
            <p:nvPr/>
          </p:nvSpPr>
          <p:spPr>
            <a:xfrm>
              <a:off x="8388424" y="3491716"/>
              <a:ext cx="7585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3(</a:t>
              </a:r>
              <a:r>
                <a:rPr lang="el-GR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δ</a:t>
              </a:r>
              <a:r>
                <a:rPr lang="en-US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b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l-GR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80" name="TextBox 979"/>
              <p:cNvSpPr txBox="1"/>
              <p:nvPr/>
            </p:nvSpPr>
            <p:spPr>
              <a:xfrm>
                <a:off x="2291312" y="4818638"/>
                <a:ext cx="136518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600" b="1" i="0" smtClean="0">
                          <a:latin typeface="Cambria Math"/>
                        </a:rPr>
                        <m:t>𝚫</m:t>
                      </m:r>
                      <m:r>
                        <a:rPr lang="en-US" sz="1600" b="1" i="1" smtClean="0">
                          <a:latin typeface="Cambria Math"/>
                        </a:rPr>
                        <m:t>𝑳</m:t>
                      </m:r>
                      <m:r>
                        <a:rPr lang="en-US" sz="1600" b="1" i="1" smtClean="0">
                          <a:latin typeface="Cambria Math"/>
                        </a:rPr>
                        <m:t>=</m:t>
                      </m:r>
                      <m:r>
                        <a:rPr lang="en-US" sz="1600" b="1" i="1" smtClean="0">
                          <a:latin typeface="Cambria Math"/>
                        </a:rPr>
                        <m:t>𝑵</m:t>
                      </m:r>
                      <m:r>
                        <a:rPr lang="en-US" sz="1600" b="1" i="1" smtClean="0">
                          <a:latin typeface="Cambria Math"/>
                        </a:rPr>
                        <m:t>(</m:t>
                      </m:r>
                      <m:r>
                        <a:rPr lang="el-GR" sz="1600" b="1">
                          <a:latin typeface="Cambria Math"/>
                        </a:rPr>
                        <m:t>𝛅</m:t>
                      </m:r>
                      <m:sSub>
                        <m:sSubPr>
                          <m:ctrlPr>
                            <a:rPr lang="el-GR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latin typeface="Cambria Math"/>
                            </a:rPr>
                            <m:t>𝑳</m:t>
                          </m:r>
                        </m:e>
                        <m:sub>
                          <m:r>
                            <a:rPr lang="en-US" sz="1600" b="1">
                              <a:latin typeface="Cambria Math"/>
                            </a:rPr>
                            <m:t>𝐢</m:t>
                          </m:r>
                        </m:sub>
                      </m:sSub>
                      <m:r>
                        <a:rPr lang="en-US" sz="1600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l-GR" sz="1600" b="1" i="1" dirty="0"/>
              </a:p>
            </p:txBody>
          </p:sp>
        </mc:Choice>
        <mc:Fallback xmlns="">
          <p:sp>
            <p:nvSpPr>
              <p:cNvPr id="980" name="TextBox 9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1312" y="4818638"/>
                <a:ext cx="1365182" cy="338554"/>
              </a:xfrm>
              <a:prstGeom prst="rect">
                <a:avLst/>
              </a:prstGeom>
              <a:blipFill rotWithShape="1">
                <a:blip r:embed="rId3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7" name="Έλλειψη 966"/>
          <p:cNvSpPr/>
          <p:nvPr/>
        </p:nvSpPr>
        <p:spPr>
          <a:xfrm>
            <a:off x="1640938" y="4797168"/>
            <a:ext cx="90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2" name="Ομάδα 1"/>
          <p:cNvGrpSpPr/>
          <p:nvPr/>
        </p:nvGrpSpPr>
        <p:grpSpPr>
          <a:xfrm>
            <a:off x="54661" y="1206551"/>
            <a:ext cx="2603514" cy="2510699"/>
            <a:chOff x="54661" y="1206551"/>
            <a:chExt cx="2603514" cy="2510699"/>
          </a:xfrm>
        </p:grpSpPr>
        <p:grpSp>
          <p:nvGrpSpPr>
            <p:cNvPr id="987" name="Ομάδα 986"/>
            <p:cNvGrpSpPr/>
            <p:nvPr/>
          </p:nvGrpSpPr>
          <p:grpSpPr>
            <a:xfrm>
              <a:off x="54661" y="1206551"/>
              <a:ext cx="2603514" cy="2510699"/>
              <a:chOff x="54661" y="1206551"/>
              <a:chExt cx="2603514" cy="2510699"/>
            </a:xfrm>
          </p:grpSpPr>
          <p:pic>
            <p:nvPicPr>
              <p:cNvPr id="988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175" y="1206551"/>
                <a:ext cx="2520000" cy="2191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89" name="TextBox 988"/>
              <p:cNvSpPr txBox="1"/>
              <p:nvPr/>
            </p:nvSpPr>
            <p:spPr>
              <a:xfrm>
                <a:off x="54661" y="3455640"/>
                <a:ext cx="1903085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/>
                  <a:t>2003 Thomson – Brooks/Cole</a:t>
                </a:r>
                <a:endParaRPr lang="el-GR" sz="1100" b="1" dirty="0"/>
              </a:p>
            </p:txBody>
          </p:sp>
          <p:grpSp>
            <p:nvGrpSpPr>
              <p:cNvPr id="990" name="Ομάδα 989"/>
              <p:cNvGrpSpPr/>
              <p:nvPr/>
            </p:nvGrpSpPr>
            <p:grpSpPr>
              <a:xfrm>
                <a:off x="2447696" y="3081494"/>
                <a:ext cx="169495" cy="196616"/>
                <a:chOff x="2912285" y="3280656"/>
                <a:chExt cx="169495" cy="196616"/>
              </a:xfrm>
            </p:grpSpPr>
            <p:grpSp>
              <p:nvGrpSpPr>
                <p:cNvPr id="991" name="Ομάδα 990"/>
                <p:cNvGrpSpPr/>
                <p:nvPr/>
              </p:nvGrpSpPr>
              <p:grpSpPr>
                <a:xfrm>
                  <a:off x="2915816" y="3280656"/>
                  <a:ext cx="165964" cy="196616"/>
                  <a:chOff x="2911852" y="3287718"/>
                  <a:chExt cx="165964" cy="196616"/>
                </a:xfrm>
              </p:grpSpPr>
              <p:cxnSp>
                <p:nvCxnSpPr>
                  <p:cNvPr id="996" name="Ευθεία γραμμή σύνδεσης 995"/>
                  <p:cNvCxnSpPr/>
                  <p:nvPr/>
                </p:nvCxnSpPr>
                <p:spPr>
                  <a:xfrm flipV="1">
                    <a:off x="2911852" y="3376334"/>
                    <a:ext cx="0" cy="10800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7" name="Ευθεία γραμμή σύνδεσης 996"/>
                  <p:cNvCxnSpPr/>
                  <p:nvPr/>
                </p:nvCxnSpPr>
                <p:spPr>
                  <a:xfrm flipV="1">
                    <a:off x="2912158" y="3289812"/>
                    <a:ext cx="162000" cy="9000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8" name="Ευθεία γραμμή σύνδεσης 997"/>
                  <p:cNvCxnSpPr/>
                  <p:nvPr/>
                </p:nvCxnSpPr>
                <p:spPr>
                  <a:xfrm flipV="1">
                    <a:off x="3074158" y="3287718"/>
                    <a:ext cx="0" cy="10692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9" name="Ευθεία γραμμή σύνδεσης 998"/>
                  <p:cNvCxnSpPr/>
                  <p:nvPr/>
                </p:nvCxnSpPr>
                <p:spPr>
                  <a:xfrm flipV="1">
                    <a:off x="2915816" y="3385187"/>
                    <a:ext cx="162000" cy="9000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92" name="Ευθεία γραμμή σύνδεσης 991"/>
                <p:cNvCxnSpPr/>
                <p:nvPr/>
              </p:nvCxnSpPr>
              <p:spPr>
                <a:xfrm flipV="1">
                  <a:off x="2915816" y="3303690"/>
                  <a:ext cx="162000" cy="90000"/>
                </a:xfrm>
                <a:prstGeom prst="line">
                  <a:avLst/>
                </a:prstGeom>
                <a:ln w="190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3" name="Ευθεία γραμμή σύνδεσης 992"/>
                <p:cNvCxnSpPr/>
                <p:nvPr/>
              </p:nvCxnSpPr>
              <p:spPr>
                <a:xfrm flipV="1">
                  <a:off x="2915816" y="3323825"/>
                  <a:ext cx="162000" cy="90000"/>
                </a:xfrm>
                <a:prstGeom prst="line">
                  <a:avLst/>
                </a:prstGeom>
                <a:ln w="190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4" name="Ευθεία γραμμή σύνδεσης 993"/>
                <p:cNvCxnSpPr/>
                <p:nvPr/>
              </p:nvCxnSpPr>
              <p:spPr>
                <a:xfrm flipV="1">
                  <a:off x="2915816" y="3339337"/>
                  <a:ext cx="162000" cy="90000"/>
                </a:xfrm>
                <a:prstGeom prst="line">
                  <a:avLst/>
                </a:prstGeom>
                <a:ln w="190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5" name="Ευθεία γραμμή σύνδεσης 994"/>
                <p:cNvCxnSpPr/>
                <p:nvPr/>
              </p:nvCxnSpPr>
              <p:spPr>
                <a:xfrm flipV="1">
                  <a:off x="2912285" y="3359472"/>
                  <a:ext cx="162000" cy="90000"/>
                </a:xfrm>
                <a:prstGeom prst="line">
                  <a:avLst/>
                </a:prstGeom>
                <a:ln w="190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83" name="TextBox 982"/>
            <p:cNvSpPr txBox="1"/>
            <p:nvPr/>
          </p:nvSpPr>
          <p:spPr>
            <a:xfrm>
              <a:off x="1790852" y="1886635"/>
              <a:ext cx="79201" cy="1692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l-GR" sz="500" dirty="0"/>
            </a:p>
          </p:txBody>
        </p:sp>
      </p:grpSp>
      <p:sp>
        <p:nvSpPr>
          <p:cNvPr id="984" name="Τίτλος 1"/>
          <p:cNvSpPr txBox="1">
            <a:spLocks/>
          </p:cNvSpPr>
          <p:nvPr/>
        </p:nvSpPr>
        <p:spPr>
          <a:xfrm>
            <a:off x="457200" y="44624"/>
            <a:ext cx="8208000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Ερμηνεία του Νόμου του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Hook</a:t>
            </a:r>
            <a:endParaRPr lang="el-GR" dirty="0"/>
          </a:p>
        </p:txBody>
      </p:sp>
      <p:sp>
        <p:nvSpPr>
          <p:cNvPr id="985" name="TextBox 984"/>
          <p:cNvSpPr txBox="1"/>
          <p:nvPr/>
        </p:nvSpPr>
        <p:spPr>
          <a:xfrm>
            <a:off x="2361018" y="6197527"/>
            <a:ext cx="474581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="1" baseline="-25000" dirty="0" smtClean="0">
                <a:solidFill>
                  <a:srgbClr val="0070C0"/>
                </a:solidFill>
                <a:latin typeface="Cambria Math"/>
                <a:ea typeface="Cambria Math"/>
                <a:cs typeface="Times New Roman" panose="02020603050405020304" pitchFamily="18" charset="0"/>
              </a:rPr>
              <a:t>⊥</a:t>
            </a:r>
            <a:endParaRPr lang="el-GR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94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6 1.48148E-6 L -0.04653 1.48148E-6 C -0.07239 1.48148E-6 -0.10382 0.01991 -0.10382 0.03634 L -0.10382 0.07338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9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4" y="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93 3.7037E-6 L -0.04392 3.7037E-6 C -0.07014 3.7037E-6 -0.10226 -0.09838 -0.10226 -0.17824 L -0.10226 -0.35602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9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68" y="-1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500"/>
                                        <p:tgtEl>
                                          <p:spTgt spid="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Ομάδα 13"/>
          <p:cNvGrpSpPr/>
          <p:nvPr/>
        </p:nvGrpSpPr>
        <p:grpSpPr>
          <a:xfrm>
            <a:off x="47470" y="908720"/>
            <a:ext cx="9049494" cy="5838574"/>
            <a:chOff x="47470" y="908720"/>
            <a:chExt cx="9049494" cy="5838574"/>
          </a:xfrm>
        </p:grpSpPr>
        <p:grpSp>
          <p:nvGrpSpPr>
            <p:cNvPr id="721" name="Ομάδα 720"/>
            <p:cNvGrpSpPr/>
            <p:nvPr/>
          </p:nvGrpSpPr>
          <p:grpSpPr>
            <a:xfrm>
              <a:off x="226642" y="908720"/>
              <a:ext cx="8870322" cy="4922709"/>
              <a:chOff x="324880" y="908720"/>
              <a:chExt cx="8870322" cy="4922709"/>
            </a:xfrm>
          </p:grpSpPr>
          <p:grpSp>
            <p:nvGrpSpPr>
              <p:cNvPr id="716" name="Ομάδα 715"/>
              <p:cNvGrpSpPr/>
              <p:nvPr/>
            </p:nvGrpSpPr>
            <p:grpSpPr>
              <a:xfrm>
                <a:off x="324880" y="4571836"/>
                <a:ext cx="2662944" cy="1259593"/>
                <a:chOff x="324880" y="4571836"/>
                <a:chExt cx="2662944" cy="1259593"/>
              </a:xfrm>
            </p:grpSpPr>
            <p:grpSp>
              <p:nvGrpSpPr>
                <p:cNvPr id="686" name="Ομάδα 685"/>
                <p:cNvGrpSpPr/>
                <p:nvPr/>
              </p:nvGrpSpPr>
              <p:grpSpPr>
                <a:xfrm>
                  <a:off x="324880" y="4573344"/>
                  <a:ext cx="2662944" cy="1258085"/>
                  <a:chOff x="3457710" y="1116960"/>
                  <a:chExt cx="2662944" cy="1258085"/>
                </a:xfrm>
              </p:grpSpPr>
              <p:cxnSp>
                <p:nvCxnSpPr>
                  <p:cNvPr id="626" name="Ευθεία γραμμή σύνδεσης 625"/>
                  <p:cNvCxnSpPr/>
                  <p:nvPr/>
                </p:nvCxnSpPr>
                <p:spPr>
                  <a:xfrm flipH="1">
                    <a:off x="5120452" y="1281486"/>
                    <a:ext cx="1000202" cy="953988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685" name="Ομάδα 684"/>
                  <p:cNvGrpSpPr/>
                  <p:nvPr/>
                </p:nvGrpSpPr>
                <p:grpSpPr>
                  <a:xfrm>
                    <a:off x="3457710" y="1116960"/>
                    <a:ext cx="2354583" cy="1258085"/>
                    <a:chOff x="3457710" y="1116960"/>
                    <a:chExt cx="2354583" cy="1258085"/>
                  </a:xfrm>
                </p:grpSpPr>
                <p:cxnSp>
                  <p:nvCxnSpPr>
                    <p:cNvPr id="71" name="Ευθεία γραμμή σύνδεσης 70"/>
                    <p:cNvCxnSpPr/>
                    <p:nvPr/>
                  </p:nvCxnSpPr>
                  <p:spPr>
                    <a:xfrm flipH="1">
                      <a:off x="3924534" y="1200225"/>
                      <a:ext cx="1112422" cy="1025793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490" name="Ομάδα 489"/>
                    <p:cNvGrpSpPr/>
                    <p:nvPr/>
                  </p:nvGrpSpPr>
                  <p:grpSpPr>
                    <a:xfrm>
                      <a:off x="3949185" y="2143913"/>
                      <a:ext cx="1181298" cy="231132"/>
                      <a:chOff x="2196510" y="6318657"/>
                      <a:chExt cx="1181298" cy="231132"/>
                    </a:xfrm>
                  </p:grpSpPr>
                  <p:cxnSp>
                    <p:nvCxnSpPr>
                      <p:cNvPr id="491" name="Ευθεία γραμμή σύνδεσης 490"/>
                      <p:cNvCxnSpPr/>
                      <p:nvPr/>
                    </p:nvCxnSpPr>
                    <p:spPr>
                      <a:xfrm flipH="1">
                        <a:off x="3162412" y="6420621"/>
                        <a:ext cx="215396" cy="0"/>
                      </a:xfrm>
                      <a:prstGeom prst="line">
                        <a:avLst/>
                      </a:prstGeom>
                      <a:ln w="571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92" name="Ευθεία γραμμή σύνδεσης 491"/>
                      <p:cNvCxnSpPr/>
                      <p:nvPr/>
                    </p:nvCxnSpPr>
                    <p:spPr>
                      <a:xfrm flipH="1">
                        <a:off x="2196510" y="6402583"/>
                        <a:ext cx="215396" cy="0"/>
                      </a:xfrm>
                      <a:prstGeom prst="line">
                        <a:avLst/>
                      </a:prstGeom>
                      <a:ln w="571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93" name="Τόξο 492"/>
                      <p:cNvSpPr/>
                      <p:nvPr/>
                    </p:nvSpPr>
                    <p:spPr bwMode="auto">
                      <a:xfrm>
                        <a:off x="2922863" y="6324096"/>
                        <a:ext cx="153116" cy="225691"/>
                      </a:xfrm>
                      <a:prstGeom prst="arc">
                        <a:avLst>
                          <a:gd name="adj1" fmla="val 6977805"/>
                          <a:gd name="adj2" fmla="val 3727128"/>
                        </a:avLst>
                      </a:prstGeom>
                      <a:noFill/>
                      <a:ln w="412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494" name="Τόξο 493"/>
                      <p:cNvSpPr/>
                      <p:nvPr/>
                    </p:nvSpPr>
                    <p:spPr bwMode="auto">
                      <a:xfrm>
                        <a:off x="2510247" y="6318657"/>
                        <a:ext cx="153115" cy="225691"/>
                      </a:xfrm>
                      <a:prstGeom prst="arc">
                        <a:avLst>
                          <a:gd name="adj1" fmla="val 6977805"/>
                          <a:gd name="adj2" fmla="val 3888101"/>
                        </a:avLst>
                      </a:prstGeom>
                      <a:noFill/>
                      <a:ln w="412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495" name="Τόξο 494"/>
                      <p:cNvSpPr/>
                      <p:nvPr/>
                    </p:nvSpPr>
                    <p:spPr bwMode="auto">
                      <a:xfrm>
                        <a:off x="2820149" y="6324098"/>
                        <a:ext cx="153115" cy="225691"/>
                      </a:xfrm>
                      <a:prstGeom prst="arc">
                        <a:avLst>
                          <a:gd name="adj1" fmla="val 6977805"/>
                          <a:gd name="adj2" fmla="val 3727128"/>
                        </a:avLst>
                      </a:prstGeom>
                      <a:noFill/>
                      <a:ln w="412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496" name="Τόξο 495"/>
                      <p:cNvSpPr/>
                      <p:nvPr/>
                    </p:nvSpPr>
                    <p:spPr bwMode="auto">
                      <a:xfrm>
                        <a:off x="2615208" y="6321344"/>
                        <a:ext cx="153115" cy="225691"/>
                      </a:xfrm>
                      <a:prstGeom prst="arc">
                        <a:avLst>
                          <a:gd name="adj1" fmla="val 6977805"/>
                          <a:gd name="adj2" fmla="val 3888101"/>
                        </a:avLst>
                      </a:prstGeom>
                      <a:noFill/>
                      <a:ln w="412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497" name="Τόξο 496"/>
                      <p:cNvSpPr/>
                      <p:nvPr/>
                    </p:nvSpPr>
                    <p:spPr bwMode="auto">
                      <a:xfrm>
                        <a:off x="2410392" y="6318657"/>
                        <a:ext cx="153170" cy="225692"/>
                      </a:xfrm>
                      <a:prstGeom prst="arc">
                        <a:avLst>
                          <a:gd name="adj1" fmla="val 11276859"/>
                          <a:gd name="adj2" fmla="val 3888101"/>
                        </a:avLst>
                      </a:prstGeom>
                      <a:noFill/>
                      <a:ln w="412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498" name="Τόξο 497"/>
                      <p:cNvSpPr/>
                      <p:nvPr/>
                    </p:nvSpPr>
                    <p:spPr bwMode="auto">
                      <a:xfrm>
                        <a:off x="2716700" y="6324087"/>
                        <a:ext cx="153115" cy="225691"/>
                      </a:xfrm>
                      <a:prstGeom prst="arc">
                        <a:avLst>
                          <a:gd name="adj1" fmla="val 6977805"/>
                          <a:gd name="adj2" fmla="val 3888101"/>
                        </a:avLst>
                      </a:prstGeom>
                      <a:noFill/>
                      <a:ln w="412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499" name="Τόξο 498"/>
                      <p:cNvSpPr/>
                      <p:nvPr/>
                    </p:nvSpPr>
                    <p:spPr bwMode="auto">
                      <a:xfrm>
                        <a:off x="3025586" y="6324095"/>
                        <a:ext cx="153170" cy="225691"/>
                      </a:xfrm>
                      <a:prstGeom prst="arc">
                        <a:avLst>
                          <a:gd name="adj1" fmla="val 6977805"/>
                          <a:gd name="adj2" fmla="val 21403412"/>
                        </a:avLst>
                      </a:prstGeom>
                      <a:noFill/>
                      <a:ln w="412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</p:grpSp>
                <p:grpSp>
                  <p:nvGrpSpPr>
                    <p:cNvPr id="502" name="Ομάδα 501"/>
                    <p:cNvGrpSpPr/>
                    <p:nvPr/>
                  </p:nvGrpSpPr>
                  <p:grpSpPr>
                    <a:xfrm>
                      <a:off x="4630995" y="1477793"/>
                      <a:ext cx="1181298" cy="231132"/>
                      <a:chOff x="2196510" y="6318657"/>
                      <a:chExt cx="1181298" cy="231132"/>
                    </a:xfrm>
                  </p:grpSpPr>
                  <p:cxnSp>
                    <p:nvCxnSpPr>
                      <p:cNvPr id="503" name="Ευθεία γραμμή σύνδεσης 502"/>
                      <p:cNvCxnSpPr/>
                      <p:nvPr/>
                    </p:nvCxnSpPr>
                    <p:spPr>
                      <a:xfrm flipH="1">
                        <a:off x="3162412" y="6420621"/>
                        <a:ext cx="215396" cy="0"/>
                      </a:xfrm>
                      <a:prstGeom prst="line">
                        <a:avLst/>
                      </a:prstGeom>
                      <a:ln w="571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04" name="Ευθεία γραμμή σύνδεσης 503"/>
                      <p:cNvCxnSpPr/>
                      <p:nvPr/>
                    </p:nvCxnSpPr>
                    <p:spPr>
                      <a:xfrm flipH="1">
                        <a:off x="2196510" y="6402583"/>
                        <a:ext cx="215396" cy="0"/>
                      </a:xfrm>
                      <a:prstGeom prst="line">
                        <a:avLst/>
                      </a:prstGeom>
                      <a:ln w="571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05" name="Τόξο 504"/>
                      <p:cNvSpPr/>
                      <p:nvPr/>
                    </p:nvSpPr>
                    <p:spPr bwMode="auto">
                      <a:xfrm>
                        <a:off x="2922863" y="6324096"/>
                        <a:ext cx="153116" cy="225691"/>
                      </a:xfrm>
                      <a:prstGeom prst="arc">
                        <a:avLst>
                          <a:gd name="adj1" fmla="val 6977805"/>
                          <a:gd name="adj2" fmla="val 3727128"/>
                        </a:avLst>
                      </a:prstGeom>
                      <a:noFill/>
                      <a:ln w="412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506" name="Τόξο 505"/>
                      <p:cNvSpPr/>
                      <p:nvPr/>
                    </p:nvSpPr>
                    <p:spPr bwMode="auto">
                      <a:xfrm>
                        <a:off x="2510247" y="6318657"/>
                        <a:ext cx="153115" cy="225691"/>
                      </a:xfrm>
                      <a:prstGeom prst="arc">
                        <a:avLst>
                          <a:gd name="adj1" fmla="val 6977805"/>
                          <a:gd name="adj2" fmla="val 3888101"/>
                        </a:avLst>
                      </a:prstGeom>
                      <a:noFill/>
                      <a:ln w="412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507" name="Τόξο 506"/>
                      <p:cNvSpPr/>
                      <p:nvPr/>
                    </p:nvSpPr>
                    <p:spPr bwMode="auto">
                      <a:xfrm>
                        <a:off x="2820149" y="6324098"/>
                        <a:ext cx="153115" cy="225691"/>
                      </a:xfrm>
                      <a:prstGeom prst="arc">
                        <a:avLst>
                          <a:gd name="adj1" fmla="val 6977805"/>
                          <a:gd name="adj2" fmla="val 3727128"/>
                        </a:avLst>
                      </a:prstGeom>
                      <a:noFill/>
                      <a:ln w="412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508" name="Τόξο 507"/>
                      <p:cNvSpPr/>
                      <p:nvPr/>
                    </p:nvSpPr>
                    <p:spPr bwMode="auto">
                      <a:xfrm>
                        <a:off x="2615208" y="6321344"/>
                        <a:ext cx="153115" cy="225691"/>
                      </a:xfrm>
                      <a:prstGeom prst="arc">
                        <a:avLst>
                          <a:gd name="adj1" fmla="val 6977805"/>
                          <a:gd name="adj2" fmla="val 3888101"/>
                        </a:avLst>
                      </a:prstGeom>
                      <a:noFill/>
                      <a:ln w="412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509" name="Τόξο 508"/>
                      <p:cNvSpPr/>
                      <p:nvPr/>
                    </p:nvSpPr>
                    <p:spPr bwMode="auto">
                      <a:xfrm>
                        <a:off x="2410392" y="6318657"/>
                        <a:ext cx="153170" cy="225692"/>
                      </a:xfrm>
                      <a:prstGeom prst="arc">
                        <a:avLst>
                          <a:gd name="adj1" fmla="val 11276859"/>
                          <a:gd name="adj2" fmla="val 3888101"/>
                        </a:avLst>
                      </a:prstGeom>
                      <a:noFill/>
                      <a:ln w="412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510" name="Τόξο 509"/>
                      <p:cNvSpPr/>
                      <p:nvPr/>
                    </p:nvSpPr>
                    <p:spPr bwMode="auto">
                      <a:xfrm>
                        <a:off x="2716700" y="6324087"/>
                        <a:ext cx="153115" cy="225691"/>
                      </a:xfrm>
                      <a:prstGeom prst="arc">
                        <a:avLst>
                          <a:gd name="adj1" fmla="val 6977805"/>
                          <a:gd name="adj2" fmla="val 3888101"/>
                        </a:avLst>
                      </a:prstGeom>
                      <a:noFill/>
                      <a:ln w="412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511" name="Τόξο 510"/>
                      <p:cNvSpPr/>
                      <p:nvPr/>
                    </p:nvSpPr>
                    <p:spPr bwMode="auto">
                      <a:xfrm>
                        <a:off x="3025586" y="6324095"/>
                        <a:ext cx="153170" cy="225691"/>
                      </a:xfrm>
                      <a:prstGeom prst="arc">
                        <a:avLst>
                          <a:gd name="adj1" fmla="val 6977805"/>
                          <a:gd name="adj2" fmla="val 21403412"/>
                        </a:avLst>
                      </a:prstGeom>
                      <a:noFill/>
                      <a:ln w="412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</p:grpSp>
                <p:grpSp>
                  <p:nvGrpSpPr>
                    <p:cNvPr id="533" name="Ομάδα 532"/>
                    <p:cNvGrpSpPr/>
                    <p:nvPr/>
                  </p:nvGrpSpPr>
                  <p:grpSpPr>
                    <a:xfrm>
                      <a:off x="4161524" y="1911672"/>
                      <a:ext cx="1181298" cy="231132"/>
                      <a:chOff x="2196510" y="6318657"/>
                      <a:chExt cx="1181298" cy="231132"/>
                    </a:xfrm>
                  </p:grpSpPr>
                  <p:cxnSp>
                    <p:nvCxnSpPr>
                      <p:cNvPr id="534" name="Ευθεία γραμμή σύνδεσης 533"/>
                      <p:cNvCxnSpPr/>
                      <p:nvPr/>
                    </p:nvCxnSpPr>
                    <p:spPr>
                      <a:xfrm flipH="1">
                        <a:off x="3162412" y="6420621"/>
                        <a:ext cx="215396" cy="0"/>
                      </a:xfrm>
                      <a:prstGeom prst="line">
                        <a:avLst/>
                      </a:prstGeom>
                      <a:ln w="571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35" name="Ευθεία γραμμή σύνδεσης 534"/>
                      <p:cNvCxnSpPr/>
                      <p:nvPr/>
                    </p:nvCxnSpPr>
                    <p:spPr>
                      <a:xfrm flipH="1">
                        <a:off x="2196510" y="6402583"/>
                        <a:ext cx="215396" cy="0"/>
                      </a:xfrm>
                      <a:prstGeom prst="line">
                        <a:avLst/>
                      </a:prstGeom>
                      <a:ln w="571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36" name="Τόξο 535"/>
                      <p:cNvSpPr/>
                      <p:nvPr/>
                    </p:nvSpPr>
                    <p:spPr bwMode="auto">
                      <a:xfrm>
                        <a:off x="2922863" y="6324096"/>
                        <a:ext cx="153116" cy="225691"/>
                      </a:xfrm>
                      <a:prstGeom prst="arc">
                        <a:avLst>
                          <a:gd name="adj1" fmla="val 6977805"/>
                          <a:gd name="adj2" fmla="val 3727128"/>
                        </a:avLst>
                      </a:prstGeom>
                      <a:noFill/>
                      <a:ln w="412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537" name="Τόξο 536"/>
                      <p:cNvSpPr/>
                      <p:nvPr/>
                    </p:nvSpPr>
                    <p:spPr bwMode="auto">
                      <a:xfrm>
                        <a:off x="2510247" y="6318657"/>
                        <a:ext cx="153115" cy="225691"/>
                      </a:xfrm>
                      <a:prstGeom prst="arc">
                        <a:avLst>
                          <a:gd name="adj1" fmla="val 6977805"/>
                          <a:gd name="adj2" fmla="val 3888101"/>
                        </a:avLst>
                      </a:prstGeom>
                      <a:noFill/>
                      <a:ln w="412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538" name="Τόξο 537"/>
                      <p:cNvSpPr/>
                      <p:nvPr/>
                    </p:nvSpPr>
                    <p:spPr bwMode="auto">
                      <a:xfrm>
                        <a:off x="2820149" y="6324098"/>
                        <a:ext cx="153115" cy="225691"/>
                      </a:xfrm>
                      <a:prstGeom prst="arc">
                        <a:avLst>
                          <a:gd name="adj1" fmla="val 6977805"/>
                          <a:gd name="adj2" fmla="val 3727128"/>
                        </a:avLst>
                      </a:prstGeom>
                      <a:noFill/>
                      <a:ln w="412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539" name="Τόξο 538"/>
                      <p:cNvSpPr/>
                      <p:nvPr/>
                    </p:nvSpPr>
                    <p:spPr bwMode="auto">
                      <a:xfrm>
                        <a:off x="2615208" y="6321344"/>
                        <a:ext cx="153115" cy="225691"/>
                      </a:xfrm>
                      <a:prstGeom prst="arc">
                        <a:avLst>
                          <a:gd name="adj1" fmla="val 6977805"/>
                          <a:gd name="adj2" fmla="val 3888101"/>
                        </a:avLst>
                      </a:prstGeom>
                      <a:noFill/>
                      <a:ln w="412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540" name="Τόξο 539"/>
                      <p:cNvSpPr/>
                      <p:nvPr/>
                    </p:nvSpPr>
                    <p:spPr bwMode="auto">
                      <a:xfrm>
                        <a:off x="2410392" y="6318657"/>
                        <a:ext cx="153170" cy="225692"/>
                      </a:xfrm>
                      <a:prstGeom prst="arc">
                        <a:avLst>
                          <a:gd name="adj1" fmla="val 11276859"/>
                          <a:gd name="adj2" fmla="val 3888101"/>
                        </a:avLst>
                      </a:prstGeom>
                      <a:noFill/>
                      <a:ln w="412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541" name="Τόξο 540"/>
                      <p:cNvSpPr/>
                      <p:nvPr/>
                    </p:nvSpPr>
                    <p:spPr bwMode="auto">
                      <a:xfrm>
                        <a:off x="2716700" y="6324087"/>
                        <a:ext cx="153115" cy="225691"/>
                      </a:xfrm>
                      <a:prstGeom prst="arc">
                        <a:avLst>
                          <a:gd name="adj1" fmla="val 6977805"/>
                          <a:gd name="adj2" fmla="val 3888101"/>
                        </a:avLst>
                      </a:prstGeom>
                      <a:noFill/>
                      <a:ln w="412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542" name="Τόξο 541"/>
                      <p:cNvSpPr/>
                      <p:nvPr/>
                    </p:nvSpPr>
                    <p:spPr bwMode="auto">
                      <a:xfrm>
                        <a:off x="3025586" y="6324095"/>
                        <a:ext cx="153170" cy="225691"/>
                      </a:xfrm>
                      <a:prstGeom prst="arc">
                        <a:avLst>
                          <a:gd name="adj1" fmla="val 6977805"/>
                          <a:gd name="adj2" fmla="val 21403412"/>
                        </a:avLst>
                      </a:prstGeom>
                      <a:noFill/>
                      <a:ln w="412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</p:grpSp>
                <p:grpSp>
                  <p:nvGrpSpPr>
                    <p:cNvPr id="543" name="Ομάδα 542"/>
                    <p:cNvGrpSpPr/>
                    <p:nvPr/>
                  </p:nvGrpSpPr>
                  <p:grpSpPr>
                    <a:xfrm>
                      <a:off x="4398814" y="1685015"/>
                      <a:ext cx="1181298" cy="231132"/>
                      <a:chOff x="2196510" y="6318657"/>
                      <a:chExt cx="1181298" cy="231132"/>
                    </a:xfrm>
                  </p:grpSpPr>
                  <p:cxnSp>
                    <p:nvCxnSpPr>
                      <p:cNvPr id="544" name="Ευθεία γραμμή σύνδεσης 543"/>
                      <p:cNvCxnSpPr/>
                      <p:nvPr/>
                    </p:nvCxnSpPr>
                    <p:spPr>
                      <a:xfrm flipH="1">
                        <a:off x="3162412" y="6420621"/>
                        <a:ext cx="215396" cy="0"/>
                      </a:xfrm>
                      <a:prstGeom prst="line">
                        <a:avLst/>
                      </a:prstGeom>
                      <a:ln w="571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45" name="Ευθεία γραμμή σύνδεσης 544"/>
                      <p:cNvCxnSpPr/>
                      <p:nvPr/>
                    </p:nvCxnSpPr>
                    <p:spPr>
                      <a:xfrm flipH="1">
                        <a:off x="2196510" y="6402583"/>
                        <a:ext cx="215396" cy="0"/>
                      </a:xfrm>
                      <a:prstGeom prst="line">
                        <a:avLst/>
                      </a:prstGeom>
                      <a:ln w="571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46" name="Τόξο 545"/>
                      <p:cNvSpPr/>
                      <p:nvPr/>
                    </p:nvSpPr>
                    <p:spPr bwMode="auto">
                      <a:xfrm>
                        <a:off x="2922863" y="6324096"/>
                        <a:ext cx="153116" cy="225691"/>
                      </a:xfrm>
                      <a:prstGeom prst="arc">
                        <a:avLst>
                          <a:gd name="adj1" fmla="val 6977805"/>
                          <a:gd name="adj2" fmla="val 3727128"/>
                        </a:avLst>
                      </a:prstGeom>
                      <a:noFill/>
                      <a:ln w="412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547" name="Τόξο 546"/>
                      <p:cNvSpPr/>
                      <p:nvPr/>
                    </p:nvSpPr>
                    <p:spPr bwMode="auto">
                      <a:xfrm>
                        <a:off x="2510247" y="6318657"/>
                        <a:ext cx="153115" cy="225691"/>
                      </a:xfrm>
                      <a:prstGeom prst="arc">
                        <a:avLst>
                          <a:gd name="adj1" fmla="val 6977805"/>
                          <a:gd name="adj2" fmla="val 3888101"/>
                        </a:avLst>
                      </a:prstGeom>
                      <a:noFill/>
                      <a:ln w="412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548" name="Τόξο 547"/>
                      <p:cNvSpPr/>
                      <p:nvPr/>
                    </p:nvSpPr>
                    <p:spPr bwMode="auto">
                      <a:xfrm>
                        <a:off x="2820149" y="6324098"/>
                        <a:ext cx="153115" cy="225691"/>
                      </a:xfrm>
                      <a:prstGeom prst="arc">
                        <a:avLst>
                          <a:gd name="adj1" fmla="val 6977805"/>
                          <a:gd name="adj2" fmla="val 3727128"/>
                        </a:avLst>
                      </a:prstGeom>
                      <a:noFill/>
                      <a:ln w="412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549" name="Τόξο 548"/>
                      <p:cNvSpPr/>
                      <p:nvPr/>
                    </p:nvSpPr>
                    <p:spPr bwMode="auto">
                      <a:xfrm>
                        <a:off x="2615208" y="6321344"/>
                        <a:ext cx="153115" cy="225691"/>
                      </a:xfrm>
                      <a:prstGeom prst="arc">
                        <a:avLst>
                          <a:gd name="adj1" fmla="val 6977805"/>
                          <a:gd name="adj2" fmla="val 3888101"/>
                        </a:avLst>
                      </a:prstGeom>
                      <a:noFill/>
                      <a:ln w="412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550" name="Τόξο 549"/>
                      <p:cNvSpPr/>
                      <p:nvPr/>
                    </p:nvSpPr>
                    <p:spPr bwMode="auto">
                      <a:xfrm>
                        <a:off x="2410392" y="6318657"/>
                        <a:ext cx="153170" cy="225692"/>
                      </a:xfrm>
                      <a:prstGeom prst="arc">
                        <a:avLst>
                          <a:gd name="adj1" fmla="val 11276859"/>
                          <a:gd name="adj2" fmla="val 3888101"/>
                        </a:avLst>
                      </a:prstGeom>
                      <a:noFill/>
                      <a:ln w="412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551" name="Τόξο 550"/>
                      <p:cNvSpPr/>
                      <p:nvPr/>
                    </p:nvSpPr>
                    <p:spPr bwMode="auto">
                      <a:xfrm>
                        <a:off x="2716700" y="6324087"/>
                        <a:ext cx="153115" cy="225691"/>
                      </a:xfrm>
                      <a:prstGeom prst="arc">
                        <a:avLst>
                          <a:gd name="adj1" fmla="val 6977805"/>
                          <a:gd name="adj2" fmla="val 3888101"/>
                        </a:avLst>
                      </a:prstGeom>
                      <a:noFill/>
                      <a:ln w="412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552" name="Τόξο 551"/>
                      <p:cNvSpPr/>
                      <p:nvPr/>
                    </p:nvSpPr>
                    <p:spPr bwMode="auto">
                      <a:xfrm>
                        <a:off x="3025586" y="6324095"/>
                        <a:ext cx="153170" cy="225691"/>
                      </a:xfrm>
                      <a:prstGeom prst="arc">
                        <a:avLst>
                          <a:gd name="adj1" fmla="val 6977805"/>
                          <a:gd name="adj2" fmla="val 21403412"/>
                        </a:avLst>
                      </a:prstGeom>
                      <a:noFill/>
                      <a:ln w="412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</p:grpSp>
                <p:sp>
                  <p:nvSpPr>
                    <p:cNvPr id="679" name="Αριστερό άγκιστρο 678"/>
                    <p:cNvSpPr/>
                    <p:nvPr/>
                  </p:nvSpPr>
                  <p:spPr>
                    <a:xfrm rot="2863496">
                      <a:off x="4147607" y="765224"/>
                      <a:ext cx="360000" cy="1476000"/>
                    </a:xfrm>
                    <a:prstGeom prst="leftBrace">
                      <a:avLst>
                        <a:gd name="adj1" fmla="val 31222"/>
                        <a:gd name="adj2" fmla="val 50000"/>
                      </a:avLst>
                    </a:prstGeom>
                    <a:ln w="28575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l-GR"/>
                    </a:p>
                  </p:txBody>
                </p:sp>
                <p:sp>
                  <p:nvSpPr>
                    <p:cNvPr id="682" name="TextBox 681"/>
                    <p:cNvSpPr txBox="1"/>
                    <p:nvPr/>
                  </p:nvSpPr>
                  <p:spPr>
                    <a:xfrm rot="19035176">
                      <a:off x="3457710" y="1116960"/>
                      <a:ext cx="120097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l-GR" b="1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δεσμοί</a:t>
                      </a:r>
                      <a:endParaRPr lang="el-G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</p:grpSp>
            <p:sp>
              <p:nvSpPr>
                <p:cNvPr id="715" name="Ορθογώνιο 714"/>
                <p:cNvSpPr/>
                <p:nvPr/>
              </p:nvSpPr>
              <p:spPr>
                <a:xfrm>
                  <a:off x="1979712" y="4571836"/>
                  <a:ext cx="34336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="1" i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</a:t>
                  </a:r>
                  <a:r>
                    <a:rPr lang="en-US" b="1" baseline="-25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endParaRPr lang="el-GR" dirty="0"/>
                </a:p>
              </p:txBody>
            </p:sp>
          </p:grpSp>
          <p:sp>
            <p:nvSpPr>
              <p:cNvPr id="717" name="TextBox 716"/>
              <p:cNvSpPr txBox="1"/>
              <p:nvPr/>
            </p:nvSpPr>
            <p:spPr>
              <a:xfrm>
                <a:off x="3527656" y="908720"/>
                <a:ext cx="5667546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6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Σε μια εγκάρσια διατομή της ράβδου υπάρχουν </a:t>
                </a:r>
                <a:r>
                  <a:rPr lang="el-GR" sz="16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</a:t>
                </a:r>
                <a:r>
                  <a:rPr lang="el-GR" sz="1600" b="1" baseline="-250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l-GR" sz="16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</a:t>
                </a:r>
                <a:r>
                  <a:rPr lang="el-GR" sz="1600" b="1" baseline="-250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l-GR" sz="16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16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ατομικοί δεσμοί που ισοδυναμούν με </a:t>
                </a:r>
                <a:r>
                  <a:rPr lang="el-GR" sz="16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</a:t>
                </a:r>
                <a:r>
                  <a:rPr lang="el-GR" sz="1600" b="1" baseline="-250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l-GR" sz="16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</a:t>
                </a:r>
                <a:r>
                  <a:rPr lang="el-GR" sz="1600" b="1" baseline="-250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l-GR" sz="16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παράλληλα στοιχειώδη ελατήρια με σταθερά </a:t>
                </a:r>
                <a:r>
                  <a:rPr lang="en-US" b="1" i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b="1" baseline="-250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16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16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το κάθε ένα.</a:t>
                </a:r>
                <a:r>
                  <a:rPr lang="en-US" sz="16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l-GR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10" name="Ομάδα 709"/>
            <p:cNvGrpSpPr/>
            <p:nvPr/>
          </p:nvGrpSpPr>
          <p:grpSpPr>
            <a:xfrm>
              <a:off x="47470" y="4995292"/>
              <a:ext cx="2874315" cy="1752002"/>
              <a:chOff x="145708" y="4995292"/>
              <a:chExt cx="2874315" cy="1752002"/>
            </a:xfrm>
          </p:grpSpPr>
          <p:grpSp>
            <p:nvGrpSpPr>
              <p:cNvPr id="687" name="Ομάδα 686"/>
              <p:cNvGrpSpPr/>
              <p:nvPr/>
            </p:nvGrpSpPr>
            <p:grpSpPr>
              <a:xfrm>
                <a:off x="145708" y="5540398"/>
                <a:ext cx="1866116" cy="1206896"/>
                <a:chOff x="3278538" y="2084014"/>
                <a:chExt cx="1866116" cy="1206896"/>
              </a:xfrm>
            </p:grpSpPr>
            <p:cxnSp>
              <p:nvCxnSpPr>
                <p:cNvPr id="162" name="Ευθεία γραμμή σύνδεσης 161"/>
                <p:cNvCxnSpPr/>
                <p:nvPr/>
              </p:nvCxnSpPr>
              <p:spPr>
                <a:xfrm rot="5400000" flipH="1">
                  <a:off x="3477194" y="2688970"/>
                  <a:ext cx="936000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74" name="Ομάδα 573"/>
                <p:cNvGrpSpPr/>
                <p:nvPr/>
              </p:nvGrpSpPr>
              <p:grpSpPr>
                <a:xfrm>
                  <a:off x="3963356" y="2389987"/>
                  <a:ext cx="1181298" cy="231132"/>
                  <a:chOff x="2196510" y="6318657"/>
                  <a:chExt cx="1181298" cy="231132"/>
                </a:xfrm>
              </p:grpSpPr>
              <p:cxnSp>
                <p:nvCxnSpPr>
                  <p:cNvPr id="575" name="Ευθεία γραμμή σύνδεσης 574"/>
                  <p:cNvCxnSpPr/>
                  <p:nvPr/>
                </p:nvCxnSpPr>
                <p:spPr>
                  <a:xfrm flipH="1">
                    <a:off x="3162412" y="6420621"/>
                    <a:ext cx="215396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6" name="Ευθεία γραμμή σύνδεσης 575"/>
                  <p:cNvCxnSpPr/>
                  <p:nvPr/>
                </p:nvCxnSpPr>
                <p:spPr>
                  <a:xfrm flipH="1">
                    <a:off x="2196510" y="6402583"/>
                    <a:ext cx="215396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77" name="Τόξο 576"/>
                  <p:cNvSpPr/>
                  <p:nvPr/>
                </p:nvSpPr>
                <p:spPr bwMode="auto">
                  <a:xfrm>
                    <a:off x="2922863" y="6324096"/>
                    <a:ext cx="153116" cy="225691"/>
                  </a:xfrm>
                  <a:prstGeom prst="arc">
                    <a:avLst>
                      <a:gd name="adj1" fmla="val 6977805"/>
                      <a:gd name="adj2" fmla="val 3727128"/>
                    </a:avLst>
                  </a:prstGeom>
                  <a:noFill/>
                  <a:ln w="412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l-GR" sz="24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78" name="Τόξο 577"/>
                  <p:cNvSpPr/>
                  <p:nvPr/>
                </p:nvSpPr>
                <p:spPr bwMode="auto">
                  <a:xfrm>
                    <a:off x="2510247" y="6318657"/>
                    <a:ext cx="153115" cy="225691"/>
                  </a:xfrm>
                  <a:prstGeom prst="arc">
                    <a:avLst>
                      <a:gd name="adj1" fmla="val 6977805"/>
                      <a:gd name="adj2" fmla="val 3888101"/>
                    </a:avLst>
                  </a:prstGeom>
                  <a:noFill/>
                  <a:ln w="412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l-GR" sz="24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79" name="Τόξο 578"/>
                  <p:cNvSpPr/>
                  <p:nvPr/>
                </p:nvSpPr>
                <p:spPr bwMode="auto">
                  <a:xfrm>
                    <a:off x="2820149" y="6324098"/>
                    <a:ext cx="153115" cy="225691"/>
                  </a:xfrm>
                  <a:prstGeom prst="arc">
                    <a:avLst>
                      <a:gd name="adj1" fmla="val 6977805"/>
                      <a:gd name="adj2" fmla="val 3727128"/>
                    </a:avLst>
                  </a:prstGeom>
                  <a:noFill/>
                  <a:ln w="412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l-GR" sz="24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80" name="Τόξο 579"/>
                  <p:cNvSpPr/>
                  <p:nvPr/>
                </p:nvSpPr>
                <p:spPr bwMode="auto">
                  <a:xfrm>
                    <a:off x="2615208" y="6321344"/>
                    <a:ext cx="153115" cy="225691"/>
                  </a:xfrm>
                  <a:prstGeom prst="arc">
                    <a:avLst>
                      <a:gd name="adj1" fmla="val 6977805"/>
                      <a:gd name="adj2" fmla="val 3888101"/>
                    </a:avLst>
                  </a:prstGeom>
                  <a:noFill/>
                  <a:ln w="412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l-GR" sz="24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81" name="Τόξο 580"/>
                  <p:cNvSpPr/>
                  <p:nvPr/>
                </p:nvSpPr>
                <p:spPr bwMode="auto">
                  <a:xfrm>
                    <a:off x="2410392" y="6318657"/>
                    <a:ext cx="153170" cy="225692"/>
                  </a:xfrm>
                  <a:prstGeom prst="arc">
                    <a:avLst>
                      <a:gd name="adj1" fmla="val 11276859"/>
                      <a:gd name="adj2" fmla="val 3888101"/>
                    </a:avLst>
                  </a:prstGeom>
                  <a:noFill/>
                  <a:ln w="412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l-GR" sz="24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82" name="Τόξο 581"/>
                  <p:cNvSpPr/>
                  <p:nvPr/>
                </p:nvSpPr>
                <p:spPr bwMode="auto">
                  <a:xfrm>
                    <a:off x="2716700" y="6324087"/>
                    <a:ext cx="153115" cy="225691"/>
                  </a:xfrm>
                  <a:prstGeom prst="arc">
                    <a:avLst>
                      <a:gd name="adj1" fmla="val 6977805"/>
                      <a:gd name="adj2" fmla="val 3888101"/>
                    </a:avLst>
                  </a:prstGeom>
                  <a:noFill/>
                  <a:ln w="412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l-GR" sz="24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83" name="Τόξο 582"/>
                  <p:cNvSpPr/>
                  <p:nvPr/>
                </p:nvSpPr>
                <p:spPr bwMode="auto">
                  <a:xfrm>
                    <a:off x="3025586" y="6324095"/>
                    <a:ext cx="153170" cy="225691"/>
                  </a:xfrm>
                  <a:prstGeom prst="arc">
                    <a:avLst>
                      <a:gd name="adj1" fmla="val 6977805"/>
                      <a:gd name="adj2" fmla="val 21403412"/>
                    </a:avLst>
                  </a:prstGeom>
                  <a:noFill/>
                  <a:ln w="412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l-GR" sz="24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584" name="Ομάδα 583"/>
                <p:cNvGrpSpPr/>
                <p:nvPr/>
              </p:nvGrpSpPr>
              <p:grpSpPr>
                <a:xfrm>
                  <a:off x="3955827" y="2637336"/>
                  <a:ext cx="1181298" cy="231132"/>
                  <a:chOff x="2196510" y="6318657"/>
                  <a:chExt cx="1181298" cy="231132"/>
                </a:xfrm>
              </p:grpSpPr>
              <p:cxnSp>
                <p:nvCxnSpPr>
                  <p:cNvPr id="585" name="Ευθεία γραμμή σύνδεσης 584"/>
                  <p:cNvCxnSpPr/>
                  <p:nvPr/>
                </p:nvCxnSpPr>
                <p:spPr>
                  <a:xfrm flipH="1">
                    <a:off x="3162412" y="6420621"/>
                    <a:ext cx="215396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6" name="Ευθεία γραμμή σύνδεσης 585"/>
                  <p:cNvCxnSpPr/>
                  <p:nvPr/>
                </p:nvCxnSpPr>
                <p:spPr>
                  <a:xfrm flipH="1">
                    <a:off x="2196510" y="6402583"/>
                    <a:ext cx="215396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87" name="Τόξο 586"/>
                  <p:cNvSpPr/>
                  <p:nvPr/>
                </p:nvSpPr>
                <p:spPr bwMode="auto">
                  <a:xfrm>
                    <a:off x="2922863" y="6324096"/>
                    <a:ext cx="153116" cy="225691"/>
                  </a:xfrm>
                  <a:prstGeom prst="arc">
                    <a:avLst>
                      <a:gd name="adj1" fmla="val 6977805"/>
                      <a:gd name="adj2" fmla="val 3727128"/>
                    </a:avLst>
                  </a:prstGeom>
                  <a:noFill/>
                  <a:ln w="412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l-GR" sz="24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88" name="Τόξο 587"/>
                  <p:cNvSpPr/>
                  <p:nvPr/>
                </p:nvSpPr>
                <p:spPr bwMode="auto">
                  <a:xfrm>
                    <a:off x="2510247" y="6318657"/>
                    <a:ext cx="153115" cy="225691"/>
                  </a:xfrm>
                  <a:prstGeom prst="arc">
                    <a:avLst>
                      <a:gd name="adj1" fmla="val 6977805"/>
                      <a:gd name="adj2" fmla="val 3888101"/>
                    </a:avLst>
                  </a:prstGeom>
                  <a:noFill/>
                  <a:ln w="412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l-GR" sz="24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89" name="Τόξο 588"/>
                  <p:cNvSpPr/>
                  <p:nvPr/>
                </p:nvSpPr>
                <p:spPr bwMode="auto">
                  <a:xfrm>
                    <a:off x="2820149" y="6324098"/>
                    <a:ext cx="153115" cy="225691"/>
                  </a:xfrm>
                  <a:prstGeom prst="arc">
                    <a:avLst>
                      <a:gd name="adj1" fmla="val 6977805"/>
                      <a:gd name="adj2" fmla="val 3727128"/>
                    </a:avLst>
                  </a:prstGeom>
                  <a:noFill/>
                  <a:ln w="412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l-GR" sz="24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90" name="Τόξο 589"/>
                  <p:cNvSpPr/>
                  <p:nvPr/>
                </p:nvSpPr>
                <p:spPr bwMode="auto">
                  <a:xfrm>
                    <a:off x="2615208" y="6321344"/>
                    <a:ext cx="153115" cy="225691"/>
                  </a:xfrm>
                  <a:prstGeom prst="arc">
                    <a:avLst>
                      <a:gd name="adj1" fmla="val 6977805"/>
                      <a:gd name="adj2" fmla="val 3888101"/>
                    </a:avLst>
                  </a:prstGeom>
                  <a:noFill/>
                  <a:ln w="412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l-GR" sz="24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91" name="Τόξο 590"/>
                  <p:cNvSpPr/>
                  <p:nvPr/>
                </p:nvSpPr>
                <p:spPr bwMode="auto">
                  <a:xfrm>
                    <a:off x="2410392" y="6318657"/>
                    <a:ext cx="153170" cy="225692"/>
                  </a:xfrm>
                  <a:prstGeom prst="arc">
                    <a:avLst>
                      <a:gd name="adj1" fmla="val 11276859"/>
                      <a:gd name="adj2" fmla="val 3888101"/>
                    </a:avLst>
                  </a:prstGeom>
                  <a:noFill/>
                  <a:ln w="412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l-GR" sz="24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92" name="Τόξο 591"/>
                  <p:cNvSpPr/>
                  <p:nvPr/>
                </p:nvSpPr>
                <p:spPr bwMode="auto">
                  <a:xfrm>
                    <a:off x="2716700" y="6324087"/>
                    <a:ext cx="153115" cy="225691"/>
                  </a:xfrm>
                  <a:prstGeom prst="arc">
                    <a:avLst>
                      <a:gd name="adj1" fmla="val 6977805"/>
                      <a:gd name="adj2" fmla="val 3888101"/>
                    </a:avLst>
                  </a:prstGeom>
                  <a:noFill/>
                  <a:ln w="412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l-GR" sz="24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93" name="Τόξο 592"/>
                  <p:cNvSpPr/>
                  <p:nvPr/>
                </p:nvSpPr>
                <p:spPr bwMode="auto">
                  <a:xfrm>
                    <a:off x="3025586" y="6324095"/>
                    <a:ext cx="153170" cy="225691"/>
                  </a:xfrm>
                  <a:prstGeom prst="arc">
                    <a:avLst>
                      <a:gd name="adj1" fmla="val 6977805"/>
                      <a:gd name="adj2" fmla="val 21403412"/>
                    </a:avLst>
                  </a:prstGeom>
                  <a:noFill/>
                  <a:ln w="412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l-GR" sz="24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</p:grpSp>
            <p:cxnSp>
              <p:nvCxnSpPr>
                <p:cNvPr id="625" name="Ευθεία γραμμή σύνδεσης 624"/>
                <p:cNvCxnSpPr/>
                <p:nvPr/>
              </p:nvCxnSpPr>
              <p:spPr>
                <a:xfrm rot="5400000" flipH="1">
                  <a:off x="4669128" y="2698970"/>
                  <a:ext cx="936000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8" name="Αριστερό άγκιστρο 677"/>
                <p:cNvSpPr/>
                <p:nvPr/>
              </p:nvSpPr>
              <p:spPr>
                <a:xfrm>
                  <a:off x="3585154" y="2174910"/>
                  <a:ext cx="278740" cy="1116000"/>
                </a:xfrm>
                <a:prstGeom prst="leftBrace">
                  <a:avLst>
                    <a:gd name="adj1" fmla="val 31222"/>
                    <a:gd name="adj2" fmla="val 50000"/>
                  </a:avLst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681" name="TextBox 680"/>
                <p:cNvSpPr txBox="1"/>
                <p:nvPr/>
              </p:nvSpPr>
              <p:spPr>
                <a:xfrm rot="16200000">
                  <a:off x="2862719" y="2499833"/>
                  <a:ext cx="120097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</a:t>
                  </a:r>
                  <a:r>
                    <a:rPr lang="el-GR" b="1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l-GR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δεσμοί</a:t>
                  </a:r>
                  <a:endParaRPr lang="el-GR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706" name="Ευθεία γραμμή σύνδεσης 705"/>
              <p:cNvCxnSpPr/>
              <p:nvPr/>
            </p:nvCxnSpPr>
            <p:spPr>
              <a:xfrm flipH="1">
                <a:off x="2019821" y="5240792"/>
                <a:ext cx="1000202" cy="95398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5" name="Ευθεία γραμμή σύνδεσης 704"/>
              <p:cNvCxnSpPr/>
              <p:nvPr/>
            </p:nvCxnSpPr>
            <p:spPr>
              <a:xfrm flipH="1">
                <a:off x="2012426" y="4995292"/>
                <a:ext cx="1000202" cy="95398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27" name="TextBox 726"/>
              <p:cNvSpPr txBox="1"/>
              <p:nvPr/>
            </p:nvSpPr>
            <p:spPr>
              <a:xfrm>
                <a:off x="6115683" y="4005064"/>
                <a:ext cx="20567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𝑭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𝑴</m:t>
                          </m:r>
                        </m:e>
                        <m:sub>
                          <m: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𝜧</m:t>
                          </m:r>
                        </m:e>
                        <m:sub>
                          <m:r>
                            <a:rPr lang="el-GR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𝒌</m:t>
                          </m:r>
                        </m:e>
                        <m:sub>
                          <m:r>
                            <a:rPr lang="en-US" b="1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𝐢</m:t>
                          </m:r>
                        </m:sub>
                      </m:sSub>
                      <m:r>
                        <a:rPr lang="en-US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(</m:t>
                      </m:r>
                      <m:r>
                        <a:rPr lang="el-GR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𝛅</m:t>
                      </m:r>
                      <m:sSub>
                        <m:sSubPr>
                          <m:ctrlPr>
                            <a:rPr lang="el-GR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𝑳</m:t>
                          </m:r>
                        </m:e>
                        <m:sub>
                          <m:r>
                            <a:rPr lang="en-US" b="1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𝐢</m:t>
                          </m:r>
                        </m:sub>
                      </m:sSub>
                      <m:r>
                        <a:rPr lang="en-US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l-G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27" name="TextBox 7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83" y="4005064"/>
                <a:ext cx="2056717" cy="369332"/>
              </a:xfrm>
              <a:prstGeom prst="rect">
                <a:avLst/>
              </a:prstGeom>
              <a:blipFill>
                <a:blip r:embed="rId2"/>
                <a:stretch>
                  <a:fillRect r="-592" b="-1967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Ομάδα 14"/>
          <p:cNvGrpSpPr/>
          <p:nvPr/>
        </p:nvGrpSpPr>
        <p:grpSpPr>
          <a:xfrm>
            <a:off x="2473527" y="2708920"/>
            <a:ext cx="6562969" cy="2869687"/>
            <a:chOff x="2473527" y="2708920"/>
            <a:chExt cx="6562969" cy="2869687"/>
          </a:xfrm>
        </p:grpSpPr>
        <p:sp>
          <p:nvSpPr>
            <p:cNvPr id="725" name="TextBox 724"/>
            <p:cNvSpPr txBox="1"/>
            <p:nvPr/>
          </p:nvSpPr>
          <p:spPr>
            <a:xfrm>
              <a:off x="3491880" y="2708920"/>
              <a:ext cx="554461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Η δύναμη </a:t>
              </a:r>
              <a:r>
                <a:rPr lang="en-US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l-GR" sz="1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που εφελκύει τη ράβδο είναι ίδια σε όλες τις εγκάρσιες διατομές της ράβδου</a:t>
              </a:r>
              <a:r>
                <a:rPr lang="el-GR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grpSp>
          <p:nvGrpSpPr>
            <p:cNvPr id="6" name="Ομάδα 5"/>
            <p:cNvGrpSpPr/>
            <p:nvPr/>
          </p:nvGrpSpPr>
          <p:grpSpPr>
            <a:xfrm>
              <a:off x="2473527" y="5178497"/>
              <a:ext cx="955891" cy="400110"/>
              <a:chOff x="2473527" y="5178497"/>
              <a:chExt cx="955891" cy="400110"/>
            </a:xfrm>
          </p:grpSpPr>
          <p:cxnSp>
            <p:nvCxnSpPr>
              <p:cNvPr id="4" name="Ευθύγραμμο βέλος σύνδεσης 3"/>
              <p:cNvCxnSpPr/>
              <p:nvPr/>
            </p:nvCxnSpPr>
            <p:spPr>
              <a:xfrm>
                <a:off x="2473527" y="5540398"/>
                <a:ext cx="955891" cy="0"/>
              </a:xfrm>
              <a:prstGeom prst="straightConnector1">
                <a:avLst/>
              </a:prstGeom>
              <a:ln w="50800">
                <a:solidFill>
                  <a:srgbClr val="C0000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Ορθογώνιο 4"/>
              <p:cNvSpPr/>
              <p:nvPr/>
            </p:nvSpPr>
            <p:spPr>
              <a:xfrm>
                <a:off x="2913900" y="5178497"/>
                <a:ext cx="3561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endParaRPr lang="el-GR" sz="2000" dirty="0">
                  <a:solidFill>
                    <a:srgbClr val="C00000"/>
                  </a:solidFill>
                </a:endParaRPr>
              </a:p>
            </p:txBody>
          </p:sp>
        </p:grpSp>
      </p:grpSp>
      <p:grpSp>
        <p:nvGrpSpPr>
          <p:cNvPr id="25" name="Ομάδα 24"/>
          <p:cNvGrpSpPr/>
          <p:nvPr/>
        </p:nvGrpSpPr>
        <p:grpSpPr>
          <a:xfrm>
            <a:off x="1835695" y="3995772"/>
            <a:ext cx="7189261" cy="2636874"/>
            <a:chOff x="1835695" y="3995772"/>
            <a:chExt cx="7189261" cy="2636874"/>
          </a:xfrm>
        </p:grpSpPr>
        <p:grpSp>
          <p:nvGrpSpPr>
            <p:cNvPr id="16" name="Ομάδα 15"/>
            <p:cNvGrpSpPr/>
            <p:nvPr/>
          </p:nvGrpSpPr>
          <p:grpSpPr>
            <a:xfrm>
              <a:off x="1835695" y="3995772"/>
              <a:ext cx="7189261" cy="2636874"/>
              <a:chOff x="1835695" y="3995772"/>
              <a:chExt cx="7189261" cy="2636874"/>
            </a:xfrm>
          </p:grpSpPr>
          <p:grpSp>
            <p:nvGrpSpPr>
              <p:cNvPr id="699" name="Ομάδα 698"/>
              <p:cNvGrpSpPr/>
              <p:nvPr/>
            </p:nvGrpSpPr>
            <p:grpSpPr>
              <a:xfrm>
                <a:off x="1835695" y="3995772"/>
                <a:ext cx="2264543" cy="646731"/>
                <a:chOff x="1835696" y="3924918"/>
                <a:chExt cx="1404000" cy="646731"/>
              </a:xfrm>
            </p:grpSpPr>
            <p:sp>
              <p:nvSpPr>
                <p:cNvPr id="683" name="Αριστερό άγκιστρο 682"/>
                <p:cNvSpPr/>
                <p:nvPr/>
              </p:nvSpPr>
              <p:spPr>
                <a:xfrm rot="5400000" flipV="1">
                  <a:off x="2375696" y="3707649"/>
                  <a:ext cx="324000" cy="1404000"/>
                </a:xfrm>
                <a:prstGeom prst="leftBrace">
                  <a:avLst>
                    <a:gd name="adj1" fmla="val 31222"/>
                    <a:gd name="adj2" fmla="val 50000"/>
                  </a:avLst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684" name="TextBox 683"/>
                <p:cNvSpPr txBox="1"/>
                <p:nvPr/>
              </p:nvSpPr>
              <p:spPr>
                <a:xfrm>
                  <a:off x="2126653" y="3924918"/>
                  <a:ext cx="7257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b="1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Ν</a:t>
                  </a:r>
                  <a:r>
                    <a:rPr lang="en-US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l-GR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δεσμοί</a:t>
                  </a:r>
                  <a:endParaRPr lang="el-GR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17" name="TextBox 216"/>
              <p:cNvSpPr txBox="1"/>
              <p:nvPr/>
            </p:nvSpPr>
            <p:spPr>
              <a:xfrm>
                <a:off x="4295508" y="4509120"/>
                <a:ext cx="4729448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6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Κατά μήκος της ράβδου υπάρχουν </a:t>
                </a:r>
                <a:r>
                  <a:rPr lang="el-GR" b="1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Ν</a:t>
                </a:r>
                <a:r>
                  <a:rPr lang="el-GR" sz="16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δέσμες </a:t>
                </a:r>
                <a:r>
                  <a:rPr lang="el-GR" sz="1600" b="1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</a:t>
                </a:r>
                <a:r>
                  <a:rPr lang="el-GR" sz="1600" b="1" baseline="-25000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l-GR" sz="1600" b="1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</a:t>
                </a:r>
                <a:r>
                  <a:rPr lang="el-GR" sz="1600" b="1" baseline="-25000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l-GR" sz="16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ελατηρίων.</a:t>
                </a:r>
                <a:endParaRPr lang="el-GR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" name="Ομάδα 7"/>
              <p:cNvGrpSpPr/>
              <p:nvPr/>
            </p:nvGrpSpPr>
            <p:grpSpPr>
              <a:xfrm>
                <a:off x="1907704" y="4581128"/>
                <a:ext cx="2203668" cy="2051518"/>
                <a:chOff x="1875287" y="4581128"/>
                <a:chExt cx="2203668" cy="2051518"/>
              </a:xfrm>
            </p:grpSpPr>
            <p:sp>
              <p:nvSpPr>
                <p:cNvPr id="226" name="Ορθογώνιο 225"/>
                <p:cNvSpPr/>
                <p:nvPr/>
              </p:nvSpPr>
              <p:spPr>
                <a:xfrm>
                  <a:off x="2928043" y="5174353"/>
                  <a:ext cx="356188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b="1" i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</a:t>
                  </a:r>
                  <a:endParaRPr lang="el-GR" sz="2000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227" name="Ευθύγραμμο βέλος σύνδεσης 226"/>
                <p:cNvCxnSpPr/>
                <p:nvPr/>
              </p:nvCxnSpPr>
              <p:spPr>
                <a:xfrm>
                  <a:off x="2477037" y="5536254"/>
                  <a:ext cx="955891" cy="0"/>
                </a:xfrm>
                <a:prstGeom prst="straightConnector1">
                  <a:avLst/>
                </a:prstGeom>
                <a:ln w="50800">
                  <a:solidFill>
                    <a:schemeClr val="bg1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" name="Ομάδα 1"/>
                <p:cNvGrpSpPr/>
                <p:nvPr/>
              </p:nvGrpSpPr>
              <p:grpSpPr>
                <a:xfrm>
                  <a:off x="1875287" y="4581128"/>
                  <a:ext cx="2203668" cy="2051518"/>
                  <a:chOff x="5927571" y="4346145"/>
                  <a:chExt cx="2203668" cy="2051518"/>
                </a:xfrm>
              </p:grpSpPr>
              <p:grpSp>
                <p:nvGrpSpPr>
                  <p:cNvPr id="136" name="Ομάδα 135"/>
                  <p:cNvGrpSpPr/>
                  <p:nvPr/>
                </p:nvGrpSpPr>
                <p:grpSpPr>
                  <a:xfrm>
                    <a:off x="5927571" y="4346145"/>
                    <a:ext cx="2171469" cy="1259593"/>
                    <a:chOff x="816355" y="4571836"/>
                    <a:chExt cx="2171469" cy="1259593"/>
                  </a:xfrm>
                </p:grpSpPr>
                <p:grpSp>
                  <p:nvGrpSpPr>
                    <p:cNvPr id="138" name="Ομάδα 137"/>
                    <p:cNvGrpSpPr/>
                    <p:nvPr/>
                  </p:nvGrpSpPr>
                  <p:grpSpPr>
                    <a:xfrm>
                      <a:off x="816355" y="4737870"/>
                      <a:ext cx="2171469" cy="1093559"/>
                      <a:chOff x="3949185" y="1281486"/>
                      <a:chExt cx="2171469" cy="1093559"/>
                    </a:xfrm>
                  </p:grpSpPr>
                  <p:cxnSp>
                    <p:nvCxnSpPr>
                      <p:cNvPr id="140" name="Ευθεία γραμμή σύνδεσης 139"/>
                      <p:cNvCxnSpPr/>
                      <p:nvPr/>
                    </p:nvCxnSpPr>
                    <p:spPr>
                      <a:xfrm flipH="1">
                        <a:off x="5120452" y="1281486"/>
                        <a:ext cx="1000202" cy="953988"/>
                      </a:xfrm>
                      <a:prstGeom prst="line">
                        <a:avLst/>
                      </a:prstGeom>
                      <a:ln w="571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141" name="Ομάδα 140"/>
                      <p:cNvGrpSpPr/>
                      <p:nvPr/>
                    </p:nvGrpSpPr>
                    <p:grpSpPr>
                      <a:xfrm>
                        <a:off x="3949185" y="1477793"/>
                        <a:ext cx="2079712" cy="897252"/>
                        <a:chOff x="3949185" y="1477793"/>
                        <a:chExt cx="2079712" cy="897252"/>
                      </a:xfrm>
                    </p:grpSpPr>
                    <p:grpSp>
                      <p:nvGrpSpPr>
                        <p:cNvPr id="143" name="Ομάδα 142"/>
                        <p:cNvGrpSpPr/>
                        <p:nvPr/>
                      </p:nvGrpSpPr>
                      <p:grpSpPr>
                        <a:xfrm>
                          <a:off x="3949185" y="2143913"/>
                          <a:ext cx="1397902" cy="231132"/>
                          <a:chOff x="2196510" y="6318657"/>
                          <a:chExt cx="1397902" cy="231132"/>
                        </a:xfrm>
                      </p:grpSpPr>
                      <p:cxnSp>
                        <p:nvCxnSpPr>
                          <p:cNvPr id="177" name="Ευθεία γραμμή σύνδεσης 176"/>
                          <p:cNvCxnSpPr/>
                          <p:nvPr/>
                        </p:nvCxnSpPr>
                        <p:spPr>
                          <a:xfrm flipH="1">
                            <a:off x="3162412" y="6420621"/>
                            <a:ext cx="432000" cy="0"/>
                          </a:xfrm>
                          <a:prstGeom prst="line">
                            <a:avLst/>
                          </a:prstGeom>
                          <a:ln w="5715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78" name="Ευθεία γραμμή σύνδεσης 177"/>
                          <p:cNvCxnSpPr/>
                          <p:nvPr/>
                        </p:nvCxnSpPr>
                        <p:spPr>
                          <a:xfrm flipH="1">
                            <a:off x="2196510" y="6402583"/>
                            <a:ext cx="215396" cy="0"/>
                          </a:xfrm>
                          <a:prstGeom prst="line">
                            <a:avLst/>
                          </a:prstGeom>
                          <a:ln w="5715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179" name="Τόξο 178"/>
                          <p:cNvSpPr/>
                          <p:nvPr/>
                        </p:nvSpPr>
                        <p:spPr bwMode="auto">
                          <a:xfrm>
                            <a:off x="2922863" y="6324096"/>
                            <a:ext cx="153116" cy="225691"/>
                          </a:xfrm>
                          <a:prstGeom prst="arc">
                            <a:avLst>
                              <a:gd name="adj1" fmla="val 6977805"/>
                              <a:gd name="adj2" fmla="val 3727128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180" name="Τόξο 179"/>
                          <p:cNvSpPr/>
                          <p:nvPr/>
                        </p:nvSpPr>
                        <p:spPr bwMode="auto">
                          <a:xfrm>
                            <a:off x="2510247" y="6318657"/>
                            <a:ext cx="153115" cy="225691"/>
                          </a:xfrm>
                          <a:prstGeom prst="arc">
                            <a:avLst>
                              <a:gd name="adj1" fmla="val 6977805"/>
                              <a:gd name="adj2" fmla="val 3888101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181" name="Τόξο 180"/>
                          <p:cNvSpPr/>
                          <p:nvPr/>
                        </p:nvSpPr>
                        <p:spPr bwMode="auto">
                          <a:xfrm>
                            <a:off x="2820149" y="6324098"/>
                            <a:ext cx="153115" cy="225691"/>
                          </a:xfrm>
                          <a:prstGeom prst="arc">
                            <a:avLst>
                              <a:gd name="adj1" fmla="val 6977805"/>
                              <a:gd name="adj2" fmla="val 3727128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182" name="Τόξο 181"/>
                          <p:cNvSpPr/>
                          <p:nvPr/>
                        </p:nvSpPr>
                        <p:spPr bwMode="auto">
                          <a:xfrm>
                            <a:off x="2615208" y="6321344"/>
                            <a:ext cx="153115" cy="225691"/>
                          </a:xfrm>
                          <a:prstGeom prst="arc">
                            <a:avLst>
                              <a:gd name="adj1" fmla="val 6977805"/>
                              <a:gd name="adj2" fmla="val 3888101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183" name="Τόξο 182"/>
                          <p:cNvSpPr/>
                          <p:nvPr/>
                        </p:nvSpPr>
                        <p:spPr bwMode="auto">
                          <a:xfrm>
                            <a:off x="2410392" y="6318657"/>
                            <a:ext cx="153170" cy="225692"/>
                          </a:xfrm>
                          <a:prstGeom prst="arc">
                            <a:avLst>
                              <a:gd name="adj1" fmla="val 11276859"/>
                              <a:gd name="adj2" fmla="val 3888101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184" name="Τόξο 183"/>
                          <p:cNvSpPr/>
                          <p:nvPr/>
                        </p:nvSpPr>
                        <p:spPr bwMode="auto">
                          <a:xfrm>
                            <a:off x="2716700" y="6324087"/>
                            <a:ext cx="153115" cy="225691"/>
                          </a:xfrm>
                          <a:prstGeom prst="arc">
                            <a:avLst>
                              <a:gd name="adj1" fmla="val 6977805"/>
                              <a:gd name="adj2" fmla="val 3888101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185" name="Τόξο 184"/>
                          <p:cNvSpPr/>
                          <p:nvPr/>
                        </p:nvSpPr>
                        <p:spPr bwMode="auto">
                          <a:xfrm>
                            <a:off x="3025586" y="6324095"/>
                            <a:ext cx="153170" cy="225691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44" name="Ομάδα 143"/>
                        <p:cNvGrpSpPr/>
                        <p:nvPr/>
                      </p:nvGrpSpPr>
                      <p:grpSpPr>
                        <a:xfrm>
                          <a:off x="4630995" y="1477793"/>
                          <a:ext cx="1397902" cy="231132"/>
                          <a:chOff x="2196510" y="6318657"/>
                          <a:chExt cx="1397902" cy="231132"/>
                        </a:xfrm>
                      </p:grpSpPr>
                      <p:cxnSp>
                        <p:nvCxnSpPr>
                          <p:cNvPr id="168" name="Ευθεία γραμμή σύνδεσης 167"/>
                          <p:cNvCxnSpPr/>
                          <p:nvPr/>
                        </p:nvCxnSpPr>
                        <p:spPr>
                          <a:xfrm flipH="1">
                            <a:off x="3162412" y="6420621"/>
                            <a:ext cx="432000" cy="0"/>
                          </a:xfrm>
                          <a:prstGeom prst="line">
                            <a:avLst/>
                          </a:prstGeom>
                          <a:ln w="5715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69" name="Ευθεία γραμμή σύνδεσης 168"/>
                          <p:cNvCxnSpPr/>
                          <p:nvPr/>
                        </p:nvCxnSpPr>
                        <p:spPr>
                          <a:xfrm flipH="1">
                            <a:off x="2196510" y="6402583"/>
                            <a:ext cx="215396" cy="0"/>
                          </a:xfrm>
                          <a:prstGeom prst="line">
                            <a:avLst/>
                          </a:prstGeom>
                          <a:ln w="5715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170" name="Τόξο 169"/>
                          <p:cNvSpPr/>
                          <p:nvPr/>
                        </p:nvSpPr>
                        <p:spPr bwMode="auto">
                          <a:xfrm>
                            <a:off x="2922863" y="6324096"/>
                            <a:ext cx="153116" cy="225691"/>
                          </a:xfrm>
                          <a:prstGeom prst="arc">
                            <a:avLst>
                              <a:gd name="adj1" fmla="val 6977805"/>
                              <a:gd name="adj2" fmla="val 3727128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171" name="Τόξο 170"/>
                          <p:cNvSpPr/>
                          <p:nvPr/>
                        </p:nvSpPr>
                        <p:spPr bwMode="auto">
                          <a:xfrm>
                            <a:off x="2510247" y="6318657"/>
                            <a:ext cx="153115" cy="225691"/>
                          </a:xfrm>
                          <a:prstGeom prst="arc">
                            <a:avLst>
                              <a:gd name="adj1" fmla="val 6977805"/>
                              <a:gd name="adj2" fmla="val 3888101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172" name="Τόξο 171"/>
                          <p:cNvSpPr/>
                          <p:nvPr/>
                        </p:nvSpPr>
                        <p:spPr bwMode="auto">
                          <a:xfrm>
                            <a:off x="2820149" y="6324098"/>
                            <a:ext cx="153115" cy="225691"/>
                          </a:xfrm>
                          <a:prstGeom prst="arc">
                            <a:avLst>
                              <a:gd name="adj1" fmla="val 6977805"/>
                              <a:gd name="adj2" fmla="val 3727128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173" name="Τόξο 172"/>
                          <p:cNvSpPr/>
                          <p:nvPr/>
                        </p:nvSpPr>
                        <p:spPr bwMode="auto">
                          <a:xfrm>
                            <a:off x="2615208" y="6321344"/>
                            <a:ext cx="153115" cy="225691"/>
                          </a:xfrm>
                          <a:prstGeom prst="arc">
                            <a:avLst>
                              <a:gd name="adj1" fmla="val 6977805"/>
                              <a:gd name="adj2" fmla="val 3888101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174" name="Τόξο 173"/>
                          <p:cNvSpPr/>
                          <p:nvPr/>
                        </p:nvSpPr>
                        <p:spPr bwMode="auto">
                          <a:xfrm>
                            <a:off x="2410392" y="6318657"/>
                            <a:ext cx="153170" cy="225692"/>
                          </a:xfrm>
                          <a:prstGeom prst="arc">
                            <a:avLst>
                              <a:gd name="adj1" fmla="val 11276859"/>
                              <a:gd name="adj2" fmla="val 3888101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175" name="Τόξο 174"/>
                          <p:cNvSpPr/>
                          <p:nvPr/>
                        </p:nvSpPr>
                        <p:spPr bwMode="auto">
                          <a:xfrm>
                            <a:off x="2716700" y="6324087"/>
                            <a:ext cx="153115" cy="225691"/>
                          </a:xfrm>
                          <a:prstGeom prst="arc">
                            <a:avLst>
                              <a:gd name="adj1" fmla="val 6977805"/>
                              <a:gd name="adj2" fmla="val 3888101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176" name="Τόξο 175"/>
                          <p:cNvSpPr/>
                          <p:nvPr/>
                        </p:nvSpPr>
                        <p:spPr bwMode="auto">
                          <a:xfrm>
                            <a:off x="3025586" y="6324095"/>
                            <a:ext cx="153170" cy="225691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45" name="Ομάδα 144"/>
                        <p:cNvGrpSpPr/>
                        <p:nvPr/>
                      </p:nvGrpSpPr>
                      <p:grpSpPr>
                        <a:xfrm>
                          <a:off x="4161524" y="1911672"/>
                          <a:ext cx="1397902" cy="231132"/>
                          <a:chOff x="2196510" y="6318657"/>
                          <a:chExt cx="1397902" cy="231132"/>
                        </a:xfrm>
                      </p:grpSpPr>
                      <p:cxnSp>
                        <p:nvCxnSpPr>
                          <p:cNvPr id="158" name="Ευθεία γραμμή σύνδεσης 157"/>
                          <p:cNvCxnSpPr/>
                          <p:nvPr/>
                        </p:nvCxnSpPr>
                        <p:spPr>
                          <a:xfrm flipH="1">
                            <a:off x="3162412" y="6420621"/>
                            <a:ext cx="432000" cy="0"/>
                          </a:xfrm>
                          <a:prstGeom prst="line">
                            <a:avLst/>
                          </a:prstGeom>
                          <a:ln w="5715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59" name="Ευθεία γραμμή σύνδεσης 158"/>
                          <p:cNvCxnSpPr/>
                          <p:nvPr/>
                        </p:nvCxnSpPr>
                        <p:spPr>
                          <a:xfrm flipH="1">
                            <a:off x="2196510" y="6402583"/>
                            <a:ext cx="215396" cy="0"/>
                          </a:xfrm>
                          <a:prstGeom prst="line">
                            <a:avLst/>
                          </a:prstGeom>
                          <a:ln w="5715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160" name="Τόξο 159"/>
                          <p:cNvSpPr/>
                          <p:nvPr/>
                        </p:nvSpPr>
                        <p:spPr bwMode="auto">
                          <a:xfrm>
                            <a:off x="2922863" y="6324096"/>
                            <a:ext cx="153116" cy="225691"/>
                          </a:xfrm>
                          <a:prstGeom prst="arc">
                            <a:avLst>
                              <a:gd name="adj1" fmla="val 6977805"/>
                              <a:gd name="adj2" fmla="val 3727128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161" name="Τόξο 160"/>
                          <p:cNvSpPr/>
                          <p:nvPr/>
                        </p:nvSpPr>
                        <p:spPr bwMode="auto">
                          <a:xfrm>
                            <a:off x="2510247" y="6318657"/>
                            <a:ext cx="153115" cy="225691"/>
                          </a:xfrm>
                          <a:prstGeom prst="arc">
                            <a:avLst>
                              <a:gd name="adj1" fmla="val 6977805"/>
                              <a:gd name="adj2" fmla="val 3888101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163" name="Τόξο 162"/>
                          <p:cNvSpPr/>
                          <p:nvPr/>
                        </p:nvSpPr>
                        <p:spPr bwMode="auto">
                          <a:xfrm>
                            <a:off x="2820149" y="6324098"/>
                            <a:ext cx="153115" cy="225691"/>
                          </a:xfrm>
                          <a:prstGeom prst="arc">
                            <a:avLst>
                              <a:gd name="adj1" fmla="val 6977805"/>
                              <a:gd name="adj2" fmla="val 3727128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164" name="Τόξο 163"/>
                          <p:cNvSpPr/>
                          <p:nvPr/>
                        </p:nvSpPr>
                        <p:spPr bwMode="auto">
                          <a:xfrm>
                            <a:off x="2615208" y="6321344"/>
                            <a:ext cx="153115" cy="225691"/>
                          </a:xfrm>
                          <a:prstGeom prst="arc">
                            <a:avLst>
                              <a:gd name="adj1" fmla="val 6977805"/>
                              <a:gd name="adj2" fmla="val 3888101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165" name="Τόξο 164"/>
                          <p:cNvSpPr/>
                          <p:nvPr/>
                        </p:nvSpPr>
                        <p:spPr bwMode="auto">
                          <a:xfrm>
                            <a:off x="2410392" y="6318657"/>
                            <a:ext cx="153170" cy="225692"/>
                          </a:xfrm>
                          <a:prstGeom prst="arc">
                            <a:avLst>
                              <a:gd name="adj1" fmla="val 11276859"/>
                              <a:gd name="adj2" fmla="val 3888101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166" name="Τόξο 165"/>
                          <p:cNvSpPr/>
                          <p:nvPr/>
                        </p:nvSpPr>
                        <p:spPr bwMode="auto">
                          <a:xfrm>
                            <a:off x="2716700" y="6324087"/>
                            <a:ext cx="153115" cy="225691"/>
                          </a:xfrm>
                          <a:prstGeom prst="arc">
                            <a:avLst>
                              <a:gd name="adj1" fmla="val 6977805"/>
                              <a:gd name="adj2" fmla="val 3888101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167" name="Τόξο 166"/>
                          <p:cNvSpPr/>
                          <p:nvPr/>
                        </p:nvSpPr>
                        <p:spPr bwMode="auto">
                          <a:xfrm>
                            <a:off x="3025586" y="6324095"/>
                            <a:ext cx="153170" cy="225691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46" name="Ομάδα 145"/>
                        <p:cNvGrpSpPr/>
                        <p:nvPr/>
                      </p:nvGrpSpPr>
                      <p:grpSpPr>
                        <a:xfrm>
                          <a:off x="4398814" y="1685015"/>
                          <a:ext cx="1397902" cy="231132"/>
                          <a:chOff x="2196510" y="6318657"/>
                          <a:chExt cx="1397902" cy="231132"/>
                        </a:xfrm>
                      </p:grpSpPr>
                      <p:cxnSp>
                        <p:nvCxnSpPr>
                          <p:cNvPr id="149" name="Ευθεία γραμμή σύνδεσης 148"/>
                          <p:cNvCxnSpPr/>
                          <p:nvPr/>
                        </p:nvCxnSpPr>
                        <p:spPr>
                          <a:xfrm flipH="1">
                            <a:off x="3162412" y="6420621"/>
                            <a:ext cx="432000" cy="0"/>
                          </a:xfrm>
                          <a:prstGeom prst="line">
                            <a:avLst/>
                          </a:prstGeom>
                          <a:ln w="5715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50" name="Ευθεία γραμμή σύνδεσης 149"/>
                          <p:cNvCxnSpPr/>
                          <p:nvPr/>
                        </p:nvCxnSpPr>
                        <p:spPr>
                          <a:xfrm flipH="1">
                            <a:off x="2196510" y="6402583"/>
                            <a:ext cx="215396" cy="0"/>
                          </a:xfrm>
                          <a:prstGeom prst="line">
                            <a:avLst/>
                          </a:prstGeom>
                          <a:ln w="5715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151" name="Τόξο 150"/>
                          <p:cNvSpPr/>
                          <p:nvPr/>
                        </p:nvSpPr>
                        <p:spPr bwMode="auto">
                          <a:xfrm>
                            <a:off x="2922863" y="6324096"/>
                            <a:ext cx="153116" cy="225691"/>
                          </a:xfrm>
                          <a:prstGeom prst="arc">
                            <a:avLst>
                              <a:gd name="adj1" fmla="val 6977805"/>
                              <a:gd name="adj2" fmla="val 3727128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152" name="Τόξο 151"/>
                          <p:cNvSpPr/>
                          <p:nvPr/>
                        </p:nvSpPr>
                        <p:spPr bwMode="auto">
                          <a:xfrm>
                            <a:off x="2510247" y="6318657"/>
                            <a:ext cx="153115" cy="225691"/>
                          </a:xfrm>
                          <a:prstGeom prst="arc">
                            <a:avLst>
                              <a:gd name="adj1" fmla="val 6977805"/>
                              <a:gd name="adj2" fmla="val 3888101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153" name="Τόξο 152"/>
                          <p:cNvSpPr/>
                          <p:nvPr/>
                        </p:nvSpPr>
                        <p:spPr bwMode="auto">
                          <a:xfrm>
                            <a:off x="2820149" y="6324098"/>
                            <a:ext cx="153115" cy="225691"/>
                          </a:xfrm>
                          <a:prstGeom prst="arc">
                            <a:avLst>
                              <a:gd name="adj1" fmla="val 6977805"/>
                              <a:gd name="adj2" fmla="val 3727128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154" name="Τόξο 153"/>
                          <p:cNvSpPr/>
                          <p:nvPr/>
                        </p:nvSpPr>
                        <p:spPr bwMode="auto">
                          <a:xfrm>
                            <a:off x="2615208" y="6321344"/>
                            <a:ext cx="153115" cy="225691"/>
                          </a:xfrm>
                          <a:prstGeom prst="arc">
                            <a:avLst>
                              <a:gd name="adj1" fmla="val 6977805"/>
                              <a:gd name="adj2" fmla="val 3888101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155" name="Τόξο 154"/>
                          <p:cNvSpPr/>
                          <p:nvPr/>
                        </p:nvSpPr>
                        <p:spPr bwMode="auto">
                          <a:xfrm>
                            <a:off x="2410392" y="6318657"/>
                            <a:ext cx="153170" cy="225692"/>
                          </a:xfrm>
                          <a:prstGeom prst="arc">
                            <a:avLst>
                              <a:gd name="adj1" fmla="val 11276859"/>
                              <a:gd name="adj2" fmla="val 3888101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156" name="Τόξο 155"/>
                          <p:cNvSpPr/>
                          <p:nvPr/>
                        </p:nvSpPr>
                        <p:spPr bwMode="auto">
                          <a:xfrm>
                            <a:off x="2716700" y="6324087"/>
                            <a:ext cx="153115" cy="225691"/>
                          </a:xfrm>
                          <a:prstGeom prst="arc">
                            <a:avLst>
                              <a:gd name="adj1" fmla="val 6977805"/>
                              <a:gd name="adj2" fmla="val 3888101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157" name="Τόξο 156"/>
                          <p:cNvSpPr/>
                          <p:nvPr/>
                        </p:nvSpPr>
                        <p:spPr bwMode="auto">
                          <a:xfrm>
                            <a:off x="3025586" y="6324095"/>
                            <a:ext cx="153170" cy="225691"/>
                          </a:xfrm>
                          <a:prstGeom prst="arc">
                            <a:avLst>
                              <a:gd name="adj1" fmla="val 6977805"/>
                              <a:gd name="adj2" fmla="val 21403412"/>
                            </a:avLst>
                          </a:prstGeom>
                          <a:noFill/>
                          <a:ln w="412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l-GR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endParaRPr>
                          </a:p>
                        </p:txBody>
                      </p:sp>
                    </p:grpSp>
                  </p:grpSp>
                </p:grpSp>
                <p:sp>
                  <p:nvSpPr>
                    <p:cNvPr id="139" name="Ορθογώνιο 138"/>
                    <p:cNvSpPr/>
                    <p:nvPr/>
                  </p:nvSpPr>
                  <p:spPr>
                    <a:xfrm>
                      <a:off x="1979712" y="4571836"/>
                      <a:ext cx="343364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b="1" baseline="-25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l-GR" dirty="0"/>
                    </a:p>
                  </p:txBody>
                </p:sp>
              </p:grpSp>
              <p:grpSp>
                <p:nvGrpSpPr>
                  <p:cNvPr id="188" name="Ομάδα 187"/>
                  <p:cNvGrpSpPr/>
                  <p:nvPr/>
                </p:nvGrpSpPr>
                <p:grpSpPr>
                  <a:xfrm>
                    <a:off x="5934213" y="4769601"/>
                    <a:ext cx="2197026" cy="1628062"/>
                    <a:chOff x="822997" y="4995292"/>
                    <a:chExt cx="2197026" cy="1628062"/>
                  </a:xfrm>
                </p:grpSpPr>
                <p:grpSp>
                  <p:nvGrpSpPr>
                    <p:cNvPr id="189" name="Ομάδα 188"/>
                    <p:cNvGrpSpPr/>
                    <p:nvPr/>
                  </p:nvGrpSpPr>
                  <p:grpSpPr>
                    <a:xfrm>
                      <a:off x="822997" y="5687354"/>
                      <a:ext cx="1405431" cy="936000"/>
                      <a:chOff x="3955827" y="2230970"/>
                      <a:chExt cx="1405431" cy="936000"/>
                    </a:xfrm>
                  </p:grpSpPr>
                  <p:grpSp>
                    <p:nvGrpSpPr>
                      <p:cNvPr id="193" name="Ομάδα 192"/>
                      <p:cNvGrpSpPr/>
                      <p:nvPr/>
                    </p:nvGrpSpPr>
                    <p:grpSpPr>
                      <a:xfrm>
                        <a:off x="3963356" y="2389987"/>
                        <a:ext cx="1397902" cy="231132"/>
                        <a:chOff x="2196510" y="6318657"/>
                        <a:chExt cx="1397902" cy="231132"/>
                      </a:xfrm>
                    </p:grpSpPr>
                    <p:cxnSp>
                      <p:nvCxnSpPr>
                        <p:cNvPr id="207" name="Ευθεία γραμμή σύνδεσης 206"/>
                        <p:cNvCxnSpPr/>
                        <p:nvPr/>
                      </p:nvCxnSpPr>
                      <p:spPr>
                        <a:xfrm flipH="1">
                          <a:off x="3162412" y="6420621"/>
                          <a:ext cx="432000" cy="0"/>
                        </a:xfrm>
                        <a:prstGeom prst="line">
                          <a:avLst/>
                        </a:prstGeom>
                        <a:ln w="571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08" name="Ευθεία γραμμή σύνδεσης 207"/>
                        <p:cNvCxnSpPr/>
                        <p:nvPr/>
                      </p:nvCxnSpPr>
                      <p:spPr>
                        <a:xfrm flipH="1">
                          <a:off x="2196510" y="6402583"/>
                          <a:ext cx="215396" cy="0"/>
                        </a:xfrm>
                        <a:prstGeom prst="line">
                          <a:avLst/>
                        </a:prstGeom>
                        <a:ln w="571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09" name="Τόξο 208"/>
                        <p:cNvSpPr/>
                        <p:nvPr/>
                      </p:nvSpPr>
                      <p:spPr bwMode="auto">
                        <a:xfrm>
                          <a:off x="2922863" y="6324096"/>
                          <a:ext cx="153116" cy="225691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10" name="Τόξο 209"/>
                        <p:cNvSpPr/>
                        <p:nvPr/>
                      </p:nvSpPr>
                      <p:spPr bwMode="auto">
                        <a:xfrm>
                          <a:off x="2510247" y="6318657"/>
                          <a:ext cx="153115" cy="225691"/>
                        </a:xfrm>
                        <a:prstGeom prst="arc">
                          <a:avLst>
                            <a:gd name="adj1" fmla="val 6977805"/>
                            <a:gd name="adj2" fmla="val 3888101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11" name="Τόξο 210"/>
                        <p:cNvSpPr/>
                        <p:nvPr/>
                      </p:nvSpPr>
                      <p:spPr bwMode="auto">
                        <a:xfrm>
                          <a:off x="2820149" y="6324098"/>
                          <a:ext cx="153115" cy="225691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12" name="Τόξο 211"/>
                        <p:cNvSpPr/>
                        <p:nvPr/>
                      </p:nvSpPr>
                      <p:spPr bwMode="auto">
                        <a:xfrm>
                          <a:off x="2615208" y="6321344"/>
                          <a:ext cx="153115" cy="225691"/>
                        </a:xfrm>
                        <a:prstGeom prst="arc">
                          <a:avLst>
                            <a:gd name="adj1" fmla="val 6977805"/>
                            <a:gd name="adj2" fmla="val 3888101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13" name="Τόξο 212"/>
                        <p:cNvSpPr/>
                        <p:nvPr/>
                      </p:nvSpPr>
                      <p:spPr bwMode="auto">
                        <a:xfrm>
                          <a:off x="2410392" y="6318657"/>
                          <a:ext cx="153170" cy="225692"/>
                        </a:xfrm>
                        <a:prstGeom prst="arc">
                          <a:avLst>
                            <a:gd name="adj1" fmla="val 11276859"/>
                            <a:gd name="adj2" fmla="val 3888101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14" name="Τόξο 213"/>
                        <p:cNvSpPr/>
                        <p:nvPr/>
                      </p:nvSpPr>
                      <p:spPr bwMode="auto">
                        <a:xfrm>
                          <a:off x="2716700" y="6324087"/>
                          <a:ext cx="153115" cy="225691"/>
                        </a:xfrm>
                        <a:prstGeom prst="arc">
                          <a:avLst>
                            <a:gd name="adj1" fmla="val 6977805"/>
                            <a:gd name="adj2" fmla="val 3888101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15" name="Τόξο 214"/>
                        <p:cNvSpPr/>
                        <p:nvPr/>
                      </p:nvSpPr>
                      <p:spPr bwMode="auto">
                        <a:xfrm>
                          <a:off x="3025586" y="6324095"/>
                          <a:ext cx="153170" cy="225691"/>
                        </a:xfrm>
                        <a:prstGeom prst="arc">
                          <a:avLst>
                            <a:gd name="adj1" fmla="val 6977805"/>
                            <a:gd name="adj2" fmla="val 21403412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</p:grpSp>
                  <p:grpSp>
                    <p:nvGrpSpPr>
                      <p:cNvPr id="194" name="Ομάδα 193"/>
                      <p:cNvGrpSpPr/>
                      <p:nvPr/>
                    </p:nvGrpSpPr>
                    <p:grpSpPr>
                      <a:xfrm>
                        <a:off x="3955827" y="2637336"/>
                        <a:ext cx="1397902" cy="231132"/>
                        <a:chOff x="2196510" y="6318657"/>
                        <a:chExt cx="1397902" cy="231132"/>
                      </a:xfrm>
                    </p:grpSpPr>
                    <p:cxnSp>
                      <p:nvCxnSpPr>
                        <p:cNvPr id="198" name="Ευθεία γραμμή σύνδεσης 197"/>
                        <p:cNvCxnSpPr/>
                        <p:nvPr/>
                      </p:nvCxnSpPr>
                      <p:spPr>
                        <a:xfrm flipH="1">
                          <a:off x="3162412" y="6420621"/>
                          <a:ext cx="432000" cy="0"/>
                        </a:xfrm>
                        <a:prstGeom prst="line">
                          <a:avLst/>
                        </a:prstGeom>
                        <a:ln w="571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9" name="Ευθεία γραμμή σύνδεσης 198"/>
                        <p:cNvCxnSpPr/>
                        <p:nvPr/>
                      </p:nvCxnSpPr>
                      <p:spPr>
                        <a:xfrm flipH="1">
                          <a:off x="2196510" y="6402583"/>
                          <a:ext cx="215396" cy="0"/>
                        </a:xfrm>
                        <a:prstGeom prst="line">
                          <a:avLst/>
                        </a:prstGeom>
                        <a:ln w="571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00" name="Τόξο 199"/>
                        <p:cNvSpPr/>
                        <p:nvPr/>
                      </p:nvSpPr>
                      <p:spPr bwMode="auto">
                        <a:xfrm>
                          <a:off x="2922863" y="6324096"/>
                          <a:ext cx="153116" cy="225691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01" name="Τόξο 200"/>
                        <p:cNvSpPr/>
                        <p:nvPr/>
                      </p:nvSpPr>
                      <p:spPr bwMode="auto">
                        <a:xfrm>
                          <a:off x="2510247" y="6318657"/>
                          <a:ext cx="153115" cy="225691"/>
                        </a:xfrm>
                        <a:prstGeom prst="arc">
                          <a:avLst>
                            <a:gd name="adj1" fmla="val 6977805"/>
                            <a:gd name="adj2" fmla="val 3888101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02" name="Τόξο 201"/>
                        <p:cNvSpPr/>
                        <p:nvPr/>
                      </p:nvSpPr>
                      <p:spPr bwMode="auto">
                        <a:xfrm>
                          <a:off x="2820149" y="6324098"/>
                          <a:ext cx="153115" cy="225691"/>
                        </a:xfrm>
                        <a:prstGeom prst="arc">
                          <a:avLst>
                            <a:gd name="adj1" fmla="val 6977805"/>
                            <a:gd name="adj2" fmla="val 3727128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03" name="Τόξο 202"/>
                        <p:cNvSpPr/>
                        <p:nvPr/>
                      </p:nvSpPr>
                      <p:spPr bwMode="auto">
                        <a:xfrm>
                          <a:off x="2615208" y="6321344"/>
                          <a:ext cx="153115" cy="225691"/>
                        </a:xfrm>
                        <a:prstGeom prst="arc">
                          <a:avLst>
                            <a:gd name="adj1" fmla="val 6977805"/>
                            <a:gd name="adj2" fmla="val 3888101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04" name="Τόξο 203"/>
                        <p:cNvSpPr/>
                        <p:nvPr/>
                      </p:nvSpPr>
                      <p:spPr bwMode="auto">
                        <a:xfrm>
                          <a:off x="2410392" y="6318657"/>
                          <a:ext cx="153170" cy="225692"/>
                        </a:xfrm>
                        <a:prstGeom prst="arc">
                          <a:avLst>
                            <a:gd name="adj1" fmla="val 11276859"/>
                            <a:gd name="adj2" fmla="val 3888101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05" name="Τόξο 204"/>
                        <p:cNvSpPr/>
                        <p:nvPr/>
                      </p:nvSpPr>
                      <p:spPr bwMode="auto">
                        <a:xfrm>
                          <a:off x="2716700" y="6324087"/>
                          <a:ext cx="153115" cy="225691"/>
                        </a:xfrm>
                        <a:prstGeom prst="arc">
                          <a:avLst>
                            <a:gd name="adj1" fmla="val 6977805"/>
                            <a:gd name="adj2" fmla="val 3888101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06" name="Τόξο 205"/>
                        <p:cNvSpPr/>
                        <p:nvPr/>
                      </p:nvSpPr>
                      <p:spPr bwMode="auto">
                        <a:xfrm>
                          <a:off x="3025586" y="6324095"/>
                          <a:ext cx="153170" cy="225691"/>
                        </a:xfrm>
                        <a:prstGeom prst="arc">
                          <a:avLst>
                            <a:gd name="adj1" fmla="val 6977805"/>
                            <a:gd name="adj2" fmla="val 21403412"/>
                          </a:avLst>
                        </a:prstGeom>
                        <a:noFill/>
                        <a:ln w="412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l-GR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p:txBody>
                    </p:sp>
                  </p:grpSp>
                  <p:cxnSp>
                    <p:nvCxnSpPr>
                      <p:cNvPr id="195" name="Ευθεία γραμμή σύνδεσης 194"/>
                      <p:cNvCxnSpPr/>
                      <p:nvPr/>
                    </p:nvCxnSpPr>
                    <p:spPr>
                      <a:xfrm rot="5400000" flipH="1">
                        <a:off x="4669128" y="2698970"/>
                        <a:ext cx="936000" cy="0"/>
                      </a:xfrm>
                      <a:prstGeom prst="line">
                        <a:avLst/>
                      </a:prstGeom>
                      <a:ln w="571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90" name="Ευθεία γραμμή σύνδεσης 189"/>
                    <p:cNvCxnSpPr/>
                    <p:nvPr/>
                  </p:nvCxnSpPr>
                  <p:spPr>
                    <a:xfrm flipH="1">
                      <a:off x="2019821" y="5240792"/>
                      <a:ext cx="1000202" cy="953988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1" name="Ευθεία γραμμή σύνδεσης 190"/>
                    <p:cNvCxnSpPr/>
                    <p:nvPr/>
                  </p:nvCxnSpPr>
                  <p:spPr>
                    <a:xfrm flipH="1">
                      <a:off x="2012426" y="4995292"/>
                      <a:ext cx="1000202" cy="953988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232" name="Ομάδα 231"/>
            <p:cNvGrpSpPr/>
            <p:nvPr/>
          </p:nvGrpSpPr>
          <p:grpSpPr>
            <a:xfrm>
              <a:off x="3419872" y="5330897"/>
              <a:ext cx="955891" cy="400110"/>
              <a:chOff x="2473527" y="5178497"/>
              <a:chExt cx="955891" cy="400110"/>
            </a:xfrm>
          </p:grpSpPr>
          <p:cxnSp>
            <p:nvCxnSpPr>
              <p:cNvPr id="233" name="Ευθύγραμμο βέλος σύνδεσης 232"/>
              <p:cNvCxnSpPr/>
              <p:nvPr/>
            </p:nvCxnSpPr>
            <p:spPr>
              <a:xfrm>
                <a:off x="2473527" y="5540398"/>
                <a:ext cx="955891" cy="0"/>
              </a:xfrm>
              <a:prstGeom prst="straightConnector1">
                <a:avLst/>
              </a:prstGeom>
              <a:ln w="50800">
                <a:solidFill>
                  <a:srgbClr val="C0000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4" name="Ορθογώνιο 233"/>
              <p:cNvSpPr/>
              <p:nvPr/>
            </p:nvSpPr>
            <p:spPr>
              <a:xfrm>
                <a:off x="2913900" y="5178497"/>
                <a:ext cx="3561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endParaRPr lang="el-GR" sz="2000" dirty="0">
                  <a:solidFill>
                    <a:srgbClr val="C00000"/>
                  </a:solidFill>
                </a:endParaRPr>
              </a:p>
            </p:txBody>
          </p:sp>
        </p:grpSp>
      </p:grpSp>
      <p:grpSp>
        <p:nvGrpSpPr>
          <p:cNvPr id="24" name="Ομάδα 23"/>
          <p:cNvGrpSpPr/>
          <p:nvPr/>
        </p:nvGrpSpPr>
        <p:grpSpPr>
          <a:xfrm>
            <a:off x="5209180" y="4005064"/>
            <a:ext cx="2963220" cy="2213480"/>
            <a:chOff x="5209180" y="4005064"/>
            <a:chExt cx="2963220" cy="2213480"/>
          </a:xfrm>
        </p:grpSpPr>
        <p:grpSp>
          <p:nvGrpSpPr>
            <p:cNvPr id="20" name="Ομάδα 19"/>
            <p:cNvGrpSpPr/>
            <p:nvPr/>
          </p:nvGrpSpPr>
          <p:grpSpPr>
            <a:xfrm>
              <a:off x="5209180" y="4005064"/>
              <a:ext cx="2963220" cy="2213480"/>
              <a:chOff x="5209180" y="4005064"/>
              <a:chExt cx="2963220" cy="2213480"/>
            </a:xfrm>
          </p:grpSpPr>
          <p:sp>
            <p:nvSpPr>
              <p:cNvPr id="9" name="Έλλειψη 8"/>
              <p:cNvSpPr/>
              <p:nvPr/>
            </p:nvSpPr>
            <p:spPr>
              <a:xfrm>
                <a:off x="6115683" y="4005064"/>
                <a:ext cx="2056717" cy="403431"/>
              </a:xfrm>
              <a:prstGeom prst="ellipse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cxnSp>
            <p:nvCxnSpPr>
              <p:cNvPr id="11" name="Ευθύγραμμο βέλος σύνδεσης 10"/>
              <p:cNvCxnSpPr/>
              <p:nvPr/>
            </p:nvCxnSpPr>
            <p:spPr>
              <a:xfrm flipH="1">
                <a:off x="5209180" y="4192052"/>
                <a:ext cx="909250" cy="2026492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Ομάδα 21"/>
            <p:cNvGrpSpPr/>
            <p:nvPr/>
          </p:nvGrpSpPr>
          <p:grpSpPr>
            <a:xfrm>
              <a:off x="5713513" y="5606768"/>
              <a:ext cx="1666799" cy="611776"/>
              <a:chOff x="5713513" y="5606768"/>
              <a:chExt cx="1666799" cy="611776"/>
            </a:xfrm>
          </p:grpSpPr>
          <p:sp>
            <p:nvSpPr>
              <p:cNvPr id="238" name="Έλλειψη 237"/>
              <p:cNvSpPr/>
              <p:nvPr/>
            </p:nvSpPr>
            <p:spPr>
              <a:xfrm>
                <a:off x="5864167" y="5606768"/>
                <a:ext cx="1516145" cy="403431"/>
              </a:xfrm>
              <a:prstGeom prst="ellipse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cxnSp>
            <p:nvCxnSpPr>
              <p:cNvPr id="243" name="Ευθύγραμμο βέλος σύνδεσης 242"/>
              <p:cNvCxnSpPr/>
              <p:nvPr/>
            </p:nvCxnSpPr>
            <p:spPr>
              <a:xfrm flipH="1">
                <a:off x="5713513" y="5823883"/>
                <a:ext cx="144969" cy="394661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4" name="TextBox 243"/>
              <p:cNvSpPr txBox="1"/>
              <p:nvPr/>
            </p:nvSpPr>
            <p:spPr>
              <a:xfrm>
                <a:off x="4702710" y="6204299"/>
                <a:ext cx="2549737" cy="609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𝑭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𝜧</m:t>
                              </m:r>
                            </m:e>
                            <m:sub>
                              <m:r>
                                <a:rPr lang="el-GR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𝑵</m:t>
                          </m:r>
                        </m:den>
                      </m:f>
                      <m:sSub>
                        <m:sSub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𝒌</m:t>
                          </m:r>
                        </m:e>
                        <m:sub>
                          <m:r>
                            <a:rPr lang="en-US" b="1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𝐢</m:t>
                          </m:r>
                        </m:sub>
                      </m:sSub>
                      <m:d>
                        <m:d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b="1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𝛅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𝑳</m:t>
                          </m:r>
                        </m:e>
                      </m:d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    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l-G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44" name="TextBox 2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710" y="6204299"/>
                <a:ext cx="2549737" cy="6090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5" name="TextBox 244"/>
              <p:cNvSpPr txBox="1"/>
              <p:nvPr/>
            </p:nvSpPr>
            <p:spPr>
              <a:xfrm>
                <a:off x="7392899" y="6350314"/>
                <a:ext cx="1297983" cy="369332"/>
              </a:xfrm>
              <a:prstGeom prst="rect">
                <a:avLst/>
              </a:prstGeom>
              <a:noFill/>
              <a:ln w="28575">
                <a:solidFill>
                  <a:srgbClr val="00206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𝑭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𝒌</m:t>
                      </m:r>
                      <m:d>
                        <m:d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b="1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𝚫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𝑳</m:t>
                          </m:r>
                        </m:e>
                      </m:d>
                    </m:oMath>
                  </m:oMathPara>
                </a14:m>
                <a:endParaRPr lang="el-G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45" name="TextBox 2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899" y="6350314"/>
                <a:ext cx="1297983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Ομάδα 16"/>
          <p:cNvGrpSpPr/>
          <p:nvPr/>
        </p:nvGrpSpPr>
        <p:grpSpPr>
          <a:xfrm>
            <a:off x="3491880" y="1844824"/>
            <a:ext cx="5533076" cy="801380"/>
            <a:chOff x="3491880" y="1844824"/>
            <a:chExt cx="5533076" cy="801380"/>
          </a:xfrm>
        </p:grpSpPr>
        <p:sp>
          <p:nvSpPr>
            <p:cNvPr id="102" name="TextBox 101"/>
            <p:cNvSpPr txBox="1"/>
            <p:nvPr/>
          </p:nvSpPr>
          <p:spPr>
            <a:xfrm>
              <a:off x="3491880" y="1844824"/>
              <a:ext cx="55330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Η συνολική σταθερά ελατηρίου των  </a:t>
              </a:r>
              <a:r>
                <a:rPr lang="el-GR" sz="1600" b="1" i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Μ</a:t>
              </a:r>
              <a:r>
                <a:rPr lang="el-GR" sz="1600" b="1" baseline="-25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l-GR" sz="1600" b="1" i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Μ</a:t>
              </a:r>
              <a:r>
                <a:rPr lang="el-GR" sz="1600" b="1" baseline="-25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l-GR" sz="1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ελατηρίων είναι:</a:t>
              </a:r>
              <a:r>
                <a:rPr lang="en-US" sz="1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l-GR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" name="TextBox 245"/>
                <p:cNvSpPr txBox="1"/>
                <p:nvPr/>
              </p:nvSpPr>
              <p:spPr>
                <a:xfrm>
                  <a:off x="4801453" y="2276872"/>
                  <a:ext cx="162711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𝒌</m:t>
                            </m:r>
                          </m:e>
                          <m:sub>
                            <m:r>
                              <a:rPr lang="el-GR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𝑴</m:t>
                            </m:r>
                          </m:e>
                          <m:sub>
                            <m:r>
                              <a:rPr lang="en-US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𝚳</m:t>
                            </m:r>
                          </m:e>
                          <m:sub>
                            <m:r>
                              <a:rPr lang="el-GR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sSub>
                          <m:sSubPr>
                            <m:ctrlPr>
                              <a:rPr lang="en-US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𝒌</m:t>
                            </m:r>
                          </m:e>
                          <m:sub>
                            <m:r>
                              <a:rPr lang="en-US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𝐢</m:t>
                            </m:r>
                          </m:sub>
                        </m:sSub>
                      </m:oMath>
                    </m:oMathPara>
                  </a14:m>
                  <a:endParaRPr lang="el-GR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246" name="TextBox 2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1453" y="2276872"/>
                  <a:ext cx="1627112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78" name="Έλλειψη 277"/>
          <p:cNvSpPr/>
          <p:nvPr/>
        </p:nvSpPr>
        <p:spPr>
          <a:xfrm>
            <a:off x="1784954" y="1906215"/>
            <a:ext cx="90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23" name="Ομάδα 22"/>
          <p:cNvGrpSpPr/>
          <p:nvPr/>
        </p:nvGrpSpPr>
        <p:grpSpPr>
          <a:xfrm>
            <a:off x="4447908" y="5157192"/>
            <a:ext cx="4588588" cy="822646"/>
            <a:chOff x="4447908" y="5175579"/>
            <a:chExt cx="4588588" cy="822646"/>
          </a:xfrm>
        </p:grpSpPr>
        <p:sp>
          <p:nvSpPr>
            <p:cNvPr id="235" name="TextBox 234"/>
            <p:cNvSpPr txBox="1"/>
            <p:nvPr/>
          </p:nvSpPr>
          <p:spPr>
            <a:xfrm>
              <a:off x="4447908" y="5175579"/>
              <a:ext cx="45885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Η συνολική παραμόρφωση της ράβδου είναι:</a:t>
              </a:r>
              <a:endParaRPr lang="el-GR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6" name="TextBox 235"/>
                <p:cNvSpPr txBox="1"/>
                <p:nvPr/>
              </p:nvSpPr>
              <p:spPr>
                <a:xfrm>
                  <a:off x="5865217" y="5628893"/>
                  <a:ext cx="151509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𝚫</m:t>
                        </m:r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𝑳</m:t>
                        </m:r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=</m:t>
                        </m:r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𝑵</m:t>
                        </m:r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(</m:t>
                        </m:r>
                        <m:r>
                          <a:rPr lang="el-GR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𝛅</m:t>
                        </m:r>
                        <m:sSub>
                          <m:sSubPr>
                            <m:ctrlPr>
                              <a:rPr lang="el-GR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𝑳</m:t>
                            </m:r>
                          </m:e>
                          <m:sub>
                            <m:r>
                              <a:rPr lang="en-US" b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𝐢</m:t>
                            </m:r>
                          </m:sub>
                        </m:sSub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l-GR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236" name="TextBox 2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5217" y="5628893"/>
                  <a:ext cx="1515095" cy="369332"/>
                </a:xfrm>
                <a:prstGeom prst="rect">
                  <a:avLst/>
                </a:prstGeom>
                <a:blipFill>
                  <a:blip r:embed="rId6"/>
                  <a:stretch>
                    <a:fillRect r="-803" b="-1967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0" name="Τίτλος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08000" cy="576000"/>
          </a:xfrm>
        </p:spPr>
        <p:txBody>
          <a:bodyPr>
            <a:noAutofit/>
          </a:bodyPr>
          <a:lstStyle/>
          <a:p>
            <a:r>
              <a:rPr lang="el-GR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Ερμηνεία του Νόμου του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Hook</a:t>
            </a:r>
            <a:endParaRPr lang="el-GR" sz="3600" dirty="0"/>
          </a:p>
        </p:txBody>
      </p:sp>
      <p:grpSp>
        <p:nvGrpSpPr>
          <p:cNvPr id="7" name="Ομάδα 6"/>
          <p:cNvGrpSpPr/>
          <p:nvPr/>
        </p:nvGrpSpPr>
        <p:grpSpPr>
          <a:xfrm>
            <a:off x="88660" y="1190473"/>
            <a:ext cx="3605553" cy="2638637"/>
            <a:chOff x="88660" y="1190473"/>
            <a:chExt cx="3605553" cy="2638637"/>
          </a:xfrm>
        </p:grpSpPr>
        <p:grpSp>
          <p:nvGrpSpPr>
            <p:cNvPr id="3" name="Ομάδα 2"/>
            <p:cNvGrpSpPr/>
            <p:nvPr/>
          </p:nvGrpSpPr>
          <p:grpSpPr>
            <a:xfrm>
              <a:off x="88660" y="1190473"/>
              <a:ext cx="3605553" cy="2520000"/>
              <a:chOff x="88660" y="1190473"/>
              <a:chExt cx="3605553" cy="2520000"/>
            </a:xfrm>
          </p:grpSpPr>
          <p:grpSp>
            <p:nvGrpSpPr>
              <p:cNvPr id="28" name="Ομάδα 27"/>
              <p:cNvGrpSpPr/>
              <p:nvPr/>
            </p:nvGrpSpPr>
            <p:grpSpPr>
              <a:xfrm>
                <a:off x="88660" y="1190473"/>
                <a:ext cx="3312000" cy="2520000"/>
                <a:chOff x="88660" y="1190473"/>
                <a:chExt cx="3312000" cy="2520000"/>
              </a:xfrm>
            </p:grpSpPr>
            <p:grpSp>
              <p:nvGrpSpPr>
                <p:cNvPr id="279" name="Ομάδα 278"/>
                <p:cNvGrpSpPr/>
                <p:nvPr/>
              </p:nvGrpSpPr>
              <p:grpSpPr>
                <a:xfrm>
                  <a:off x="88660" y="1190473"/>
                  <a:ext cx="3312000" cy="2520000"/>
                  <a:chOff x="35496" y="4119126"/>
                  <a:chExt cx="3168000" cy="2371910"/>
                </a:xfrm>
              </p:grpSpPr>
              <p:grpSp>
                <p:nvGrpSpPr>
                  <p:cNvPr id="280" name="Ομάδα 279"/>
                  <p:cNvGrpSpPr/>
                  <p:nvPr/>
                </p:nvGrpSpPr>
                <p:grpSpPr>
                  <a:xfrm>
                    <a:off x="35496" y="4119126"/>
                    <a:ext cx="3168000" cy="2371910"/>
                    <a:chOff x="35496" y="3910988"/>
                    <a:chExt cx="3168000" cy="2371910"/>
                  </a:xfrm>
                </p:grpSpPr>
                <p:pic>
                  <p:nvPicPr>
                    <p:cNvPr id="282" name="Picture 7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5496" y="3910988"/>
                      <a:ext cx="3168000" cy="232632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283" name="TextBox 282"/>
                    <p:cNvSpPr txBox="1"/>
                    <p:nvPr/>
                  </p:nvSpPr>
                  <p:spPr>
                    <a:xfrm>
                      <a:off x="35496" y="6021288"/>
                      <a:ext cx="1903085" cy="26161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100" b="1" dirty="0" smtClean="0"/>
                        <a:t>2003 Thomson – Brooks/Cole</a:t>
                      </a:r>
                      <a:endParaRPr lang="el-GR" sz="1100" b="1" dirty="0"/>
                    </a:p>
                  </p:txBody>
                </p:sp>
              </p:grpSp>
              <p:sp>
                <p:nvSpPr>
                  <p:cNvPr id="281" name="Ορθογώνιο 280"/>
                  <p:cNvSpPr/>
                  <p:nvPr/>
                </p:nvSpPr>
                <p:spPr>
                  <a:xfrm>
                    <a:off x="2415102" y="4867077"/>
                    <a:ext cx="324040" cy="20722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</p:grpSp>
            <p:sp>
              <p:nvSpPr>
                <p:cNvPr id="287" name="TextBox 286"/>
                <p:cNvSpPr txBox="1"/>
                <p:nvPr/>
              </p:nvSpPr>
              <p:spPr>
                <a:xfrm>
                  <a:off x="1769586" y="1886635"/>
                  <a:ext cx="79200" cy="16927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endParaRPr lang="el-GR" sz="500" dirty="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6" name="TextBox 215"/>
                  <p:cNvSpPr txBox="1"/>
                  <p:nvPr/>
                </p:nvSpPr>
                <p:spPr>
                  <a:xfrm>
                    <a:off x="2479009" y="2042376"/>
                    <a:ext cx="1215204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sz="1400" b="1" i="0" smtClean="0">
                              <a:latin typeface="Cambria Math"/>
                            </a:rPr>
                            <m:t>𝚫</m:t>
                          </m:r>
                          <m:r>
                            <a:rPr lang="en-US" sz="1400" b="1" i="1" smtClean="0">
                              <a:latin typeface="Cambria Math"/>
                            </a:rPr>
                            <m:t>𝑳</m:t>
                          </m:r>
                          <m:r>
                            <a:rPr lang="en-US" sz="1400" b="1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1400" b="1" i="1" smtClean="0">
                              <a:latin typeface="Cambria Math"/>
                            </a:rPr>
                            <m:t>𝑵</m:t>
                          </m:r>
                          <m:r>
                            <a:rPr lang="en-US" sz="1400" b="1" i="1" smtClean="0">
                              <a:latin typeface="Cambria Math"/>
                            </a:rPr>
                            <m:t>(</m:t>
                          </m:r>
                          <m:r>
                            <a:rPr lang="el-GR" sz="1400" b="1">
                              <a:latin typeface="Cambria Math"/>
                            </a:rPr>
                            <m:t>𝛅</m:t>
                          </m:r>
                          <m:sSub>
                            <m:sSubPr>
                              <m:ctrlPr>
                                <a:rPr lang="el-GR" sz="1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>
                                  <a:latin typeface="Cambria Math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sz="1400" b="1">
                                  <a:latin typeface="Cambria Math"/>
                                </a:rPr>
                                <m:t>𝐢</m:t>
                              </m:r>
                            </m:sub>
                          </m:sSub>
                          <m:r>
                            <a:rPr lang="en-US" sz="1400" b="1" i="1" smtClean="0">
                              <a:latin typeface="Cambria Math"/>
                            </a:rPr>
                            <m:t>)</m:t>
                          </m:r>
                        </m:oMath>
                      </m:oMathPara>
                    </a14:m>
                    <a:endParaRPr lang="el-GR" sz="1400" b="1" i="1" dirty="0"/>
                  </a:p>
                </p:txBody>
              </p:sp>
            </mc:Choice>
            <mc:Fallback xmlns="">
              <p:sp>
                <p:nvSpPr>
                  <p:cNvPr id="216" name="TextBox 2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79009" y="2042376"/>
                    <a:ext cx="1215204" cy="30777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5882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91" name="TextBox 290"/>
            <p:cNvSpPr txBox="1"/>
            <p:nvPr/>
          </p:nvSpPr>
          <p:spPr>
            <a:xfrm>
              <a:off x="2627784" y="3429000"/>
              <a:ext cx="469884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i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sz="2000" b="1" baseline="-25000" dirty="0" smtClean="0">
                  <a:solidFill>
                    <a:srgbClr val="0070C0"/>
                  </a:solidFill>
                  <a:latin typeface="Cambria Math"/>
                  <a:ea typeface="Cambria Math"/>
                  <a:cs typeface="Times New Roman" panose="02020603050405020304" pitchFamily="18" charset="0"/>
                </a:rPr>
                <a:t>⊥</a:t>
              </a:r>
              <a:endParaRPr lang="el-GR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Ομάδα 18"/>
          <p:cNvGrpSpPr/>
          <p:nvPr/>
        </p:nvGrpSpPr>
        <p:grpSpPr>
          <a:xfrm>
            <a:off x="3776301" y="3356992"/>
            <a:ext cx="5332203" cy="1000958"/>
            <a:chOff x="3776301" y="3356992"/>
            <a:chExt cx="5332203" cy="1000958"/>
          </a:xfrm>
        </p:grpSpPr>
        <p:sp>
          <p:nvSpPr>
            <p:cNvPr id="104" name="TextBox 103"/>
            <p:cNvSpPr txBox="1"/>
            <p:nvPr/>
          </p:nvSpPr>
          <p:spPr>
            <a:xfrm>
              <a:off x="3776301" y="3356992"/>
              <a:ext cx="533220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Η δύναμη </a:t>
              </a:r>
              <a:r>
                <a:rPr lang="en-US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l-GR" sz="1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προκαλεί στοιχειώδη επιμήκυνση </a:t>
              </a:r>
              <a:r>
                <a:rPr lang="el-G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(δ</a:t>
              </a:r>
              <a:r>
                <a:rPr lang="en-US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b="1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l-GR" sz="1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στα </a:t>
              </a:r>
              <a:r>
                <a:rPr lang="el-GR" sz="1600" b="1" i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Μ</a:t>
              </a:r>
              <a:r>
                <a:rPr lang="el-GR" sz="1600" b="1" baseline="-25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l-GR" sz="1600" b="1" i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Μ</a:t>
              </a:r>
              <a:r>
                <a:rPr lang="el-GR" sz="1600" b="1" baseline="-25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l-GR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l-GR" sz="1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ελατήρια για την οποία ισχύει ο νόμος του </a:t>
              </a:r>
              <a:r>
                <a:rPr lang="en-US" sz="1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Hook</a:t>
              </a:r>
              <a:r>
                <a:rPr lang="el-GR" sz="1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l-GR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8" name="TextBox 217"/>
                <p:cNvSpPr txBox="1"/>
                <p:nvPr/>
              </p:nvSpPr>
              <p:spPr>
                <a:xfrm>
                  <a:off x="4371848" y="3988618"/>
                  <a:ext cx="182684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𝑭</m:t>
                        </m:r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d>
                          <m:dPr>
                            <m:ctrlPr>
                              <a:rPr lang="en-US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𝛅</m:t>
                            </m:r>
                            <m:sSub>
                              <m:sSubPr>
                                <m:ctrlPr>
                                  <a:rPr lang="el-GR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𝑳</m:t>
                                </m:r>
                              </m:e>
                              <m:sub>
                                <m:r>
                                  <a:rPr lang="en-US" b="1" i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𝐢</m:t>
                                </m:r>
                              </m:sub>
                            </m:sSub>
                          </m:e>
                        </m:d>
                        <m:r>
                          <a:rPr lang="en-US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</m:oMath>
                    </m:oMathPara>
                  </a14:m>
                  <a:endParaRPr lang="el-GR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218" name="TextBox 2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1848" y="3988618"/>
                  <a:ext cx="1826847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Ομάδα 30"/>
          <p:cNvGrpSpPr/>
          <p:nvPr/>
        </p:nvGrpSpPr>
        <p:grpSpPr>
          <a:xfrm>
            <a:off x="4826045" y="2226931"/>
            <a:ext cx="1618163" cy="1851374"/>
            <a:chOff x="4826045" y="2226931"/>
            <a:chExt cx="1618163" cy="1851374"/>
          </a:xfrm>
        </p:grpSpPr>
        <p:sp>
          <p:nvSpPr>
            <p:cNvPr id="219" name="Έλλειψη 237"/>
            <p:cNvSpPr/>
            <p:nvPr/>
          </p:nvSpPr>
          <p:spPr>
            <a:xfrm>
              <a:off x="4826045" y="2226931"/>
              <a:ext cx="1618163" cy="493022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220" name="Ευθύγραμμο βέλος σύνδεσης 219"/>
            <p:cNvCxnSpPr/>
            <p:nvPr/>
          </p:nvCxnSpPr>
          <p:spPr>
            <a:xfrm flipH="1">
              <a:off x="4993976" y="2641306"/>
              <a:ext cx="0" cy="1436999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3652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" grpId="0"/>
      <p:bldP spid="244" grpId="0"/>
      <p:bldP spid="2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27784" y="3563724"/>
                <a:ext cx="1463028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⊥</m:t>
                          </m:r>
                        </m:sub>
                      </m:sSub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𝒌</m:t>
                      </m:r>
                      <m:d>
                        <m:d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b="1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𝚫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𝑳</m:t>
                          </m:r>
                        </m:e>
                      </m:d>
                    </m:oMath>
                  </m:oMathPara>
                </a14:m>
                <a:endParaRPr lang="el-G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3563724"/>
                <a:ext cx="1463028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6667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Ορθογώνιο 10"/>
              <p:cNvSpPr/>
              <p:nvPr/>
            </p:nvSpPr>
            <p:spPr>
              <a:xfrm>
                <a:off x="1303526" y="4005064"/>
                <a:ext cx="2260362" cy="609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ό</m:t>
                      </m:r>
                      <m:r>
                        <a:rPr lang="el-GR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𝛑𝛐𝛖</m:t>
                      </m:r>
                      <m:r>
                        <a:rPr lang="el-GR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  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𝒌</m:t>
                      </m:r>
                      <m:r>
                        <a:rPr lang="en-US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𝜧</m:t>
                              </m:r>
                            </m:e>
                            <m:sub>
                              <m:r>
                                <a:rPr lang="el-GR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𝑵</m:t>
                          </m:r>
                        </m:den>
                      </m:f>
                      <m:sSub>
                        <m:sSubPr>
                          <m:ctrlP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𝒌</m:t>
                          </m:r>
                        </m:e>
                        <m:sub>
                          <m:r>
                            <a:rPr lang="en-US" b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𝐢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1" name="Ορθογώνιο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526" y="4005064"/>
                <a:ext cx="2260362" cy="6090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Ομάδα 20"/>
          <p:cNvGrpSpPr/>
          <p:nvPr/>
        </p:nvGrpSpPr>
        <p:grpSpPr>
          <a:xfrm>
            <a:off x="88660" y="1190473"/>
            <a:ext cx="3312000" cy="2520000"/>
            <a:chOff x="88660" y="1190473"/>
            <a:chExt cx="3312000" cy="2520000"/>
          </a:xfrm>
        </p:grpSpPr>
        <p:grpSp>
          <p:nvGrpSpPr>
            <p:cNvPr id="19" name="Ομάδα 18"/>
            <p:cNvGrpSpPr/>
            <p:nvPr/>
          </p:nvGrpSpPr>
          <p:grpSpPr>
            <a:xfrm>
              <a:off x="88660" y="1190473"/>
              <a:ext cx="3312000" cy="2520000"/>
              <a:chOff x="88660" y="1190473"/>
              <a:chExt cx="3312000" cy="2520000"/>
            </a:xfrm>
          </p:grpSpPr>
          <p:grpSp>
            <p:nvGrpSpPr>
              <p:cNvPr id="13" name="Ομάδα 12"/>
              <p:cNvGrpSpPr/>
              <p:nvPr/>
            </p:nvGrpSpPr>
            <p:grpSpPr>
              <a:xfrm>
                <a:off x="88660" y="1190473"/>
                <a:ext cx="3312000" cy="2520000"/>
                <a:chOff x="35496" y="3910988"/>
                <a:chExt cx="3168000" cy="2371910"/>
              </a:xfrm>
            </p:grpSpPr>
            <p:pic>
              <p:nvPicPr>
                <p:cNvPr id="15" name="Picture 7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496" y="3910988"/>
                  <a:ext cx="3168000" cy="23263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" name="TextBox 15"/>
                <p:cNvSpPr txBox="1"/>
                <p:nvPr/>
              </p:nvSpPr>
              <p:spPr>
                <a:xfrm>
                  <a:off x="35496" y="6021288"/>
                  <a:ext cx="1903085" cy="2616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b="1" dirty="0" smtClean="0"/>
                    <a:t>2003 Thomson – Brooks/Cole</a:t>
                  </a:r>
                  <a:endParaRPr lang="el-GR" sz="1100" b="1" dirty="0"/>
                </a:p>
              </p:txBody>
            </p:sp>
          </p:grpSp>
          <p:sp>
            <p:nvSpPr>
              <p:cNvPr id="18" name="TextBox 17"/>
              <p:cNvSpPr txBox="1"/>
              <p:nvPr/>
            </p:nvSpPr>
            <p:spPr>
              <a:xfrm>
                <a:off x="2782433" y="3408275"/>
                <a:ext cx="216000" cy="21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lang="el-GR" dirty="0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1773186" y="1886635"/>
              <a:ext cx="72000" cy="1692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l-GR" sz="5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006020" y="790363"/>
                <a:ext cx="121142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l-GR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⊥</m:t>
                          </m:r>
                        </m:sub>
                      </m:sSub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l-GR" sz="20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𝛔</m:t>
                      </m:r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el-GR" sz="24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6020" y="790363"/>
                <a:ext cx="1211422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Τίτλος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08000" cy="576000"/>
          </a:xfrm>
        </p:spPr>
        <p:txBody>
          <a:bodyPr>
            <a:noAutofit/>
          </a:bodyPr>
          <a:lstStyle/>
          <a:p>
            <a:r>
              <a:rPr lang="el-GR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Ερμηνεία του Νόμου του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Hook</a:t>
            </a:r>
            <a:endParaRPr lang="el-G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001696" y="1347263"/>
                <a:ext cx="11639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𝚫</m:t>
                      </m:r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𝑳</m:t>
                      </m:r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l-GR" sz="20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𝛆</m:t>
                      </m:r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𝑳</m:t>
                      </m:r>
                    </m:oMath>
                  </m:oMathPara>
                </a14:m>
                <a:endParaRPr lang="el-GR" sz="24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1696" y="1347263"/>
                <a:ext cx="1163908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009906" y="1870483"/>
                <a:ext cx="2188612" cy="666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l-GR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⊥</m:t>
                          </m:r>
                        </m:sub>
                      </m:sSub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sz="2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sz="2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en-US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𝑵</m:t>
                          </m:r>
                        </m:den>
                      </m:f>
                      <m:sSub>
                        <m:sSubPr>
                          <m:ctrlPr>
                            <a:rPr lang="en-US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𝒌</m:t>
                          </m:r>
                        </m:e>
                        <m:sub>
                          <m:r>
                            <a:rPr lang="en-US" sz="2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l-GR" sz="20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𝚫</m:t>
                      </m:r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𝑳</m:t>
                      </m:r>
                    </m:oMath>
                  </m:oMathPara>
                </a14:m>
                <a:endParaRPr lang="el-GR" sz="24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9906" y="1870483"/>
                <a:ext cx="2188612" cy="66652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179844" y="3461986"/>
                <a:ext cx="1030860" cy="400110"/>
              </a:xfrm>
              <a:prstGeom prst="rect">
                <a:avLst/>
              </a:prstGeom>
              <a:noFill/>
              <a:ln w="28575">
                <a:solidFill>
                  <a:srgbClr val="00206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𝝈</m:t>
                      </m:r>
                      <m:r>
                        <a:rPr lang="el-GR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𝒀</m:t>
                      </m:r>
                      <m:r>
                        <a:rPr lang="el-GR" sz="20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𝛆</m:t>
                      </m:r>
                    </m:oMath>
                  </m:oMathPara>
                </a14:m>
                <a:endParaRPr lang="el-GR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9844" y="3461986"/>
                <a:ext cx="1030860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Ομάδα 62"/>
          <p:cNvGrpSpPr/>
          <p:nvPr/>
        </p:nvGrpSpPr>
        <p:grpSpPr>
          <a:xfrm>
            <a:off x="6572099" y="1268760"/>
            <a:ext cx="2176365" cy="1051880"/>
            <a:chOff x="6572099" y="1268760"/>
            <a:chExt cx="2176365" cy="10518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6572099" y="1268760"/>
                  <a:ext cx="2176365" cy="666529"/>
                </a:xfrm>
                <a:prstGeom prst="rect">
                  <a:avLst/>
                </a:prstGeom>
                <a:noFill/>
                <a:ln w="28575">
                  <a:solidFill>
                    <a:srgbClr val="00206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𝝈</m:t>
                        </m:r>
                        <m:r>
                          <a:rPr lang="en-US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𝑨</m:t>
                        </m:r>
                        <m:r>
                          <a:rPr lang="el-GR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l-GR" sz="20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l-GR" sz="20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𝑴</m:t>
                                </m:r>
                              </m:e>
                              <m:sub>
                                <m:r>
                                  <a:rPr lang="en-US" sz="20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l-GR" sz="20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𝑴</m:t>
                                </m:r>
                              </m:e>
                              <m:sub>
                                <m:r>
                                  <a:rPr lang="en-US" sz="20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0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𝑵</m:t>
                            </m:r>
                          </m:den>
                        </m:f>
                        <m:sSub>
                          <m:sSubPr>
                            <m:ctrlPr>
                              <a:rPr lang="el-GR" sz="20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𝒌</m:t>
                            </m:r>
                          </m:e>
                          <m:sub>
                            <m:r>
                              <a:rPr lang="en-US" sz="20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el-GR" sz="20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𝛆</m:t>
                        </m:r>
                        <m:r>
                          <a:rPr lang="en-US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𝑳</m:t>
                        </m:r>
                      </m:oMath>
                    </m:oMathPara>
                  </a14:m>
                  <a:endParaRPr lang="el-GR" sz="20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2099" y="1268760"/>
                  <a:ext cx="2176365" cy="666529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  <a:ln w="28575">
                  <a:solidFill>
                    <a:srgbClr val="002060"/>
                  </a:solidFill>
                </a:ln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" name="Ευθύγραμμο βέλος σύνδεσης 50"/>
            <p:cNvCxnSpPr/>
            <p:nvPr/>
          </p:nvCxnSpPr>
          <p:spPr>
            <a:xfrm>
              <a:off x="7669156" y="1960640"/>
              <a:ext cx="0" cy="36000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Ορθογώνιο 53"/>
              <p:cNvSpPr/>
              <p:nvPr/>
            </p:nvSpPr>
            <p:spPr>
              <a:xfrm>
                <a:off x="6774772" y="4077072"/>
                <a:ext cx="1790682" cy="609077"/>
              </a:xfrm>
              <a:prstGeom prst="rect">
                <a:avLst/>
              </a:prstGeom>
              <a:ln w="28575">
                <a:solidFill>
                  <a:srgbClr val="00206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𝒀</m:t>
                      </m:r>
                      <m:r>
                        <a:rPr lang="el-GR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𝑨</m:t>
                          </m:r>
                        </m:den>
                      </m:f>
                      <m:sSub>
                        <m:sSubPr>
                          <m:ctrlPr>
                            <a:rPr lang="el-GR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l-GR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𝑳</m:t>
                              </m:r>
                            </m:num>
                            <m:den>
                              <m:r>
                                <a:rPr lang="en-US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𝑵</m:t>
                              </m:r>
                            </m:den>
                          </m:f>
                          <m: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𝒌</m:t>
                          </m:r>
                        </m:e>
                        <m:sub>
                          <m: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54" name="Ορθογώνιο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4772" y="4077072"/>
                <a:ext cx="1790682" cy="60907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Ομάδα 61"/>
          <p:cNvGrpSpPr/>
          <p:nvPr/>
        </p:nvGrpSpPr>
        <p:grpSpPr>
          <a:xfrm>
            <a:off x="4042212" y="790362"/>
            <a:ext cx="2484000" cy="1746649"/>
            <a:chOff x="4042212" y="790362"/>
            <a:chExt cx="2484000" cy="1746649"/>
          </a:xfrm>
        </p:grpSpPr>
        <p:cxnSp>
          <p:nvCxnSpPr>
            <p:cNvPr id="52" name="Ευθύγραμμο βέλος σύνδεσης 51"/>
            <p:cNvCxnSpPr/>
            <p:nvPr/>
          </p:nvCxnSpPr>
          <p:spPr>
            <a:xfrm rot="16200000">
              <a:off x="6346212" y="1470066"/>
              <a:ext cx="0" cy="36000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Ορθογώνιο 54"/>
            <p:cNvSpPr/>
            <p:nvPr/>
          </p:nvSpPr>
          <p:spPr>
            <a:xfrm>
              <a:off x="4042212" y="790362"/>
              <a:ext cx="2124000" cy="1746649"/>
            </a:xfrm>
            <a:prstGeom prst="rect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2" name="Ομάδα 1"/>
          <p:cNvGrpSpPr/>
          <p:nvPr/>
        </p:nvGrpSpPr>
        <p:grpSpPr>
          <a:xfrm>
            <a:off x="6610827" y="2402431"/>
            <a:ext cx="2098908" cy="1026569"/>
            <a:chOff x="6610827" y="2402431"/>
            <a:chExt cx="2098908" cy="10265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6610827" y="2402431"/>
                  <a:ext cx="2098908" cy="666529"/>
                </a:xfrm>
                <a:prstGeom prst="rect">
                  <a:avLst/>
                </a:prstGeom>
                <a:noFill/>
                <a:ln w="28575">
                  <a:solidFill>
                    <a:srgbClr val="00206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𝝈</m:t>
                        </m:r>
                        <m:r>
                          <a:rPr lang="el-GR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l-GR" sz="20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l-GR" sz="20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𝑴</m:t>
                                </m:r>
                              </m:e>
                              <m:sub>
                                <m:r>
                                  <a:rPr lang="en-US" sz="20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l-GR" sz="20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𝑴</m:t>
                                </m:r>
                              </m:e>
                              <m:sub>
                                <m:r>
                                  <a:rPr lang="en-US" sz="20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0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𝑨</m:t>
                            </m:r>
                          </m:den>
                        </m:f>
                        <m:sSub>
                          <m:sSubPr>
                            <m:ctrlPr>
                              <a:rPr lang="el-GR" sz="20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>
                              <m:fPr>
                                <m:ctrlPr>
                                  <a:rPr lang="el-GR" sz="20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𝑳</m:t>
                                </m:r>
                              </m:num>
                              <m:den>
                                <m:r>
                                  <a:rPr lang="en-US" sz="20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𝑵</m:t>
                                </m:r>
                              </m:den>
                            </m:f>
                            <m:r>
                              <a:rPr lang="en-US" sz="20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𝒌</m:t>
                            </m:r>
                          </m:e>
                          <m:sub>
                            <m:r>
                              <a:rPr lang="en-US" sz="20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el-GR" sz="20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𝛆</m:t>
                        </m:r>
                      </m:oMath>
                    </m:oMathPara>
                  </a14:m>
                  <a:endParaRPr lang="el-GR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0827" y="2402431"/>
                  <a:ext cx="2098908" cy="666529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 w="28575">
                  <a:solidFill>
                    <a:srgbClr val="002060"/>
                  </a:solidFill>
                </a:ln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Ευθύγραμμο βέλος σύνδεσης 55"/>
            <p:cNvCxnSpPr/>
            <p:nvPr/>
          </p:nvCxnSpPr>
          <p:spPr>
            <a:xfrm>
              <a:off x="7668344" y="3069000"/>
              <a:ext cx="0" cy="36000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819795" y="4941168"/>
                <a:ext cx="15326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𝑨</m:t>
                      </m:r>
                      <m:r>
                        <a:rPr lang="en-US" sz="2400" b="1" i="1" smtClean="0">
                          <a:latin typeface="Cambria Math"/>
                          <a:sym typeface="Symbol"/>
                        </a:rPr>
                        <m:t>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  <a:sym typeface="Symbol"/>
                            </a:rPr>
                            <m:t>𝑴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  <a:sym typeface="Symbol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  <a:sym typeface="Symbol"/>
                            </a:rPr>
                            <m:t>𝑴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  <a:sym typeface="Symbol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l-GR" sz="2000" b="1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795" y="4941168"/>
                <a:ext cx="1532664" cy="461665"/>
              </a:xfrm>
              <a:prstGeom prst="rect">
                <a:avLst/>
              </a:prstGeom>
              <a:blipFill rotWithShape="1">
                <a:blip r:embed="rId12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3801554" y="5343599"/>
                <a:ext cx="8819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𝑳</m:t>
                      </m:r>
                      <m:r>
                        <a:rPr lang="en-US" sz="2400" b="1" i="1" smtClean="0">
                          <a:latin typeface="Cambria Math"/>
                          <a:sym typeface="Symbol"/>
                        </a:rPr>
                        <m:t></m:t>
                      </m:r>
                      <m:r>
                        <a:rPr lang="en-US" sz="2400" b="1" i="1" smtClean="0">
                          <a:latin typeface="Cambria Math"/>
                          <a:sym typeface="Symbol"/>
                        </a:rPr>
                        <m:t>𝑵</m:t>
                      </m:r>
                    </m:oMath>
                  </m:oMathPara>
                </a14:m>
                <a:endParaRPr lang="el-GR" sz="2000" b="1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1554" y="5343599"/>
                <a:ext cx="881972" cy="46166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Ομάδα 2"/>
          <p:cNvGrpSpPr/>
          <p:nvPr/>
        </p:nvGrpSpPr>
        <p:grpSpPr>
          <a:xfrm>
            <a:off x="3852296" y="4941168"/>
            <a:ext cx="1800000" cy="828000"/>
            <a:chOff x="3852296" y="4941168"/>
            <a:chExt cx="1800000" cy="828000"/>
          </a:xfrm>
        </p:grpSpPr>
        <p:sp>
          <p:nvSpPr>
            <p:cNvPr id="59" name="Ορθογώνιο 58"/>
            <p:cNvSpPr/>
            <p:nvPr/>
          </p:nvSpPr>
          <p:spPr>
            <a:xfrm>
              <a:off x="3852296" y="4941168"/>
              <a:ext cx="1440000" cy="828000"/>
            </a:xfrm>
            <a:prstGeom prst="rect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60" name="Ευθύγραμμο βέλος σύνδεσης 59"/>
            <p:cNvCxnSpPr/>
            <p:nvPr/>
          </p:nvCxnSpPr>
          <p:spPr>
            <a:xfrm rot="16200000">
              <a:off x="5472296" y="5222833"/>
              <a:ext cx="0" cy="36000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/>
          <p:cNvSpPr txBox="1"/>
          <p:nvPr/>
        </p:nvSpPr>
        <p:spPr>
          <a:xfrm>
            <a:off x="5652496" y="4879793"/>
            <a:ext cx="3384000" cy="1015663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Μέτρο Ελαστικότητας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Young </a:t>
            </a: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είναι ανεξάρτητο των διαστάσεων της ράβδου</a:t>
            </a:r>
            <a:endParaRPr lang="el-G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59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8" grpId="0"/>
      <p:bldP spid="39" grpId="0"/>
      <p:bldP spid="47" grpId="0" animBg="1"/>
      <p:bldP spid="54" grpId="0" animBg="1"/>
      <p:bldP spid="57" grpId="0"/>
      <p:bldP spid="58" grpId="0"/>
      <p:bldP spid="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08000" cy="576000"/>
          </a:xfrm>
        </p:spPr>
        <p:txBody>
          <a:bodyPr>
            <a:noAutofit/>
          </a:bodyPr>
          <a:lstStyle/>
          <a:p>
            <a:r>
              <a:rPr lang="el-GR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Ελαστικότητα και Πλαστικότητα</a:t>
            </a:r>
            <a:endParaRPr lang="el-GR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4608512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403" y="764704"/>
            <a:ext cx="2563278" cy="2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861048"/>
            <a:ext cx="2428188" cy="27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598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08000" cy="576000"/>
          </a:xfrm>
        </p:spPr>
        <p:txBody>
          <a:bodyPr>
            <a:noAutofit/>
          </a:bodyPr>
          <a:lstStyle/>
          <a:p>
            <a:r>
              <a:rPr lang="el-GR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Ισοτροπική Παραμόρφωση</a:t>
            </a:r>
            <a:endParaRPr lang="el-GR" sz="3600" dirty="0"/>
          </a:p>
        </p:txBody>
      </p:sp>
      <p:sp>
        <p:nvSpPr>
          <p:cNvPr id="5" name="Τίτλος 1"/>
          <p:cNvSpPr txBox="1">
            <a:spLocks/>
          </p:cNvSpPr>
          <p:nvPr/>
        </p:nvSpPr>
        <p:spPr>
          <a:xfrm>
            <a:off x="323528" y="980728"/>
            <a:ext cx="849694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Ισοτροπική παραμόρφωση υφίσταται ένα σώμα όταν αυτό συμπιέζεται ομοιόμορφα σε όλες τις πλευρές του.</a:t>
            </a:r>
            <a:endParaRPr lang="el-GR" sz="2800" dirty="0"/>
          </a:p>
        </p:txBody>
      </p:sp>
      <p:sp>
        <p:nvSpPr>
          <p:cNvPr id="6" name="Τίτλος 1"/>
          <p:cNvSpPr txBox="1">
            <a:spLocks/>
          </p:cNvSpPr>
          <p:nvPr/>
        </p:nvSpPr>
        <p:spPr>
          <a:xfrm>
            <a:off x="323528" y="2420888"/>
            <a:ext cx="4752528" cy="3960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Στοιχειώδης μεταβολή της Πίεσης:  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dp</a:t>
            </a:r>
            <a:endParaRPr lang="el-GR" sz="2000" dirty="0"/>
          </a:p>
        </p:txBody>
      </p:sp>
      <p:sp>
        <p:nvSpPr>
          <p:cNvPr id="7" name="Τίτλος 1"/>
          <p:cNvSpPr txBox="1">
            <a:spLocks/>
          </p:cNvSpPr>
          <p:nvPr/>
        </p:nvSpPr>
        <p:spPr>
          <a:xfrm>
            <a:off x="323528" y="2960948"/>
            <a:ext cx="4752528" cy="3960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Στοιχειώδης μεταβολή του όγκου:  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dV</a:t>
            </a:r>
            <a:endParaRPr lang="el-GR" sz="2000" dirty="0"/>
          </a:p>
        </p:txBody>
      </p:sp>
      <p:grpSp>
        <p:nvGrpSpPr>
          <p:cNvPr id="16" name="Ομάδα 15"/>
          <p:cNvGrpSpPr/>
          <p:nvPr/>
        </p:nvGrpSpPr>
        <p:grpSpPr>
          <a:xfrm>
            <a:off x="323528" y="2420888"/>
            <a:ext cx="4896504" cy="1008112"/>
            <a:chOff x="323528" y="2420888"/>
            <a:chExt cx="4896504" cy="1008112"/>
          </a:xfrm>
        </p:grpSpPr>
        <p:sp>
          <p:nvSpPr>
            <p:cNvPr id="8" name="Ορθογώνιο 7"/>
            <p:cNvSpPr/>
            <p:nvPr/>
          </p:nvSpPr>
          <p:spPr>
            <a:xfrm>
              <a:off x="323528" y="2420888"/>
              <a:ext cx="4536504" cy="1008112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9" name="Ευθύγραμμο βέλος σύνδεσης 8"/>
            <p:cNvCxnSpPr/>
            <p:nvPr/>
          </p:nvCxnSpPr>
          <p:spPr>
            <a:xfrm rot="16200000">
              <a:off x="5040032" y="2746437"/>
              <a:ext cx="0" cy="36000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220032" y="2493549"/>
                <a:ext cx="1945789" cy="791435"/>
              </a:xfrm>
              <a:prstGeom prst="rect">
                <a:avLst/>
              </a:prstGeom>
              <a:noFill/>
              <a:ln w="28575">
                <a:solidFill>
                  <a:srgbClr val="00206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𝒅𝒑</m:t>
                      </m:r>
                      <m:r>
                        <a:rPr lang="en-US" sz="2400" b="1" i="1" smtClean="0">
                          <a:latin typeface="Cambria Math"/>
                        </a:rPr>
                        <m:t>=−</m:t>
                      </m:r>
                      <m:r>
                        <a:rPr lang="en-US" sz="2400" b="1" i="1" smtClean="0">
                          <a:latin typeface="Cambria Math"/>
                        </a:rPr>
                        <m:t>𝑩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𝒅𝑽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𝑽</m:t>
                          </m:r>
                        </m:den>
                      </m:f>
                    </m:oMath>
                  </m:oMathPara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32" y="2493549"/>
                <a:ext cx="1945789" cy="79143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563888" y="3933056"/>
            <a:ext cx="4626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Μέτρο Ελαστικότητας Όγκου</a:t>
            </a:r>
            <a:endParaRPr lang="el-G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Ομάδα 16"/>
          <p:cNvGrpSpPr/>
          <p:nvPr/>
        </p:nvGrpSpPr>
        <p:grpSpPr>
          <a:xfrm>
            <a:off x="1043608" y="4653136"/>
            <a:ext cx="5149318" cy="720080"/>
            <a:chOff x="1043608" y="4653136"/>
            <a:chExt cx="5149318" cy="720080"/>
          </a:xfrm>
        </p:grpSpPr>
        <p:sp>
          <p:nvSpPr>
            <p:cNvPr id="12" name="TextBox 11"/>
            <p:cNvSpPr txBox="1"/>
            <p:nvPr/>
          </p:nvSpPr>
          <p:spPr>
            <a:xfrm>
              <a:off x="1043608" y="4767535"/>
              <a:ext cx="48004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Αιτιολόγηση αρνητικού πρόσημου:</a:t>
              </a:r>
              <a:endPara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Αριστερό άγκιστρο 12"/>
            <p:cNvSpPr/>
            <p:nvPr/>
          </p:nvSpPr>
          <p:spPr>
            <a:xfrm>
              <a:off x="5877149" y="4653136"/>
              <a:ext cx="315777" cy="720080"/>
            </a:xfrm>
            <a:prstGeom prst="leftBrace">
              <a:avLst>
                <a:gd name="adj1" fmla="val 25169"/>
                <a:gd name="adj2" fmla="val 50000"/>
              </a:avLst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084168" y="4479503"/>
                <a:ext cx="29881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𝒅𝒑</m:t>
                      </m:r>
                      <m:r>
                        <a:rPr lang="en-US" sz="2400" b="1" i="1" smtClean="0">
                          <a:latin typeface="Cambria Math"/>
                        </a:rPr>
                        <m:t>&gt;</m:t>
                      </m:r>
                      <m:r>
                        <a:rPr lang="en-US" sz="2400" b="1" i="1" smtClean="0">
                          <a:latin typeface="Cambria Math"/>
                        </a:rPr>
                        <m:t>𝟎</m:t>
                      </m:r>
                      <m:r>
                        <a:rPr lang="en-US" sz="2400" b="1" i="1" smtClean="0">
                          <a:latin typeface="Cambria Math"/>
                        </a:rPr>
                        <m:t>   ⇒  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𝒅𝑽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4479503"/>
                <a:ext cx="2988189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084168" y="5055567"/>
                <a:ext cx="29881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𝒅𝒑</m:t>
                      </m:r>
                      <m:r>
                        <a:rPr lang="en-US" sz="2400" b="1" i="1" smtClean="0">
                          <a:latin typeface="Cambria Math"/>
                        </a:rPr>
                        <m:t>&lt;</m:t>
                      </m:r>
                      <m:r>
                        <a:rPr lang="en-US" sz="2400" b="1" i="1" smtClean="0">
                          <a:latin typeface="Cambria Math"/>
                        </a:rPr>
                        <m:t>𝟎</m:t>
                      </m:r>
                      <m:r>
                        <a:rPr lang="en-US" sz="2400" b="1" i="1" smtClean="0">
                          <a:latin typeface="Cambria Math"/>
                        </a:rPr>
                        <m:t>   ⇒  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𝒅𝑽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5055567"/>
                <a:ext cx="2988189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618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 animBg="1"/>
      <p:bldP spid="11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08000" cy="576000"/>
          </a:xfrm>
        </p:spPr>
        <p:txBody>
          <a:bodyPr>
            <a:noAutofit/>
          </a:bodyPr>
          <a:lstStyle/>
          <a:p>
            <a:r>
              <a:rPr lang="el-GR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Διατμητική</a:t>
            </a:r>
            <a:r>
              <a:rPr lang="el-GR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Παραμόρφωση</a:t>
            </a:r>
            <a:endParaRPr lang="el-GR" sz="3600" dirty="0"/>
          </a:p>
        </p:txBody>
      </p:sp>
      <p:grpSp>
        <p:nvGrpSpPr>
          <p:cNvPr id="16" name="Ομάδα 15"/>
          <p:cNvGrpSpPr/>
          <p:nvPr/>
        </p:nvGrpSpPr>
        <p:grpSpPr>
          <a:xfrm>
            <a:off x="3419872" y="1988840"/>
            <a:ext cx="3454102" cy="666529"/>
            <a:chOff x="3419872" y="2519789"/>
            <a:chExt cx="3454102" cy="666529"/>
          </a:xfrm>
        </p:grpSpPr>
        <p:sp>
          <p:nvSpPr>
            <p:cNvPr id="6" name="Τίτλος 1"/>
            <p:cNvSpPr txBox="1">
              <a:spLocks/>
            </p:cNvSpPr>
            <p:nvPr/>
          </p:nvSpPr>
          <p:spPr>
            <a:xfrm>
              <a:off x="3419872" y="2591797"/>
              <a:ext cx="2592288" cy="576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l-GR" sz="2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Διατμητική</a:t>
              </a:r>
              <a:r>
                <a:rPr lang="el-GR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Τάση:</a:t>
              </a:r>
              <a:endParaRPr lang="el-GR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5768928" y="2519789"/>
                  <a:ext cx="1105046" cy="6665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000" b="1" i="1" smtClean="0">
                                <a:latin typeface="Cambria Math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/>
                              </a:rPr>
                              <m:t>𝒔</m:t>
                            </m:r>
                          </m:sub>
                        </m:sSub>
                        <m:r>
                          <a:rPr lang="el-GR" sz="2000" b="1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l-GR" sz="20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l-GR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el-GR" sz="2000" b="1" i="1" smtClean="0">
                                    <a:latin typeface="Cambria Math"/>
                                    <a:ea typeface="Cambria Math"/>
                                  </a:rPr>
                                  <m:t>∥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000" b="1" i="1" smtClean="0">
                                <a:latin typeface="Cambria Math"/>
                              </a:rPr>
                              <m:t>𝑨</m:t>
                            </m:r>
                          </m:den>
                        </m:f>
                      </m:oMath>
                    </m:oMathPara>
                  </a14:m>
                  <a:endParaRPr lang="el-GR" sz="1600" b="1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8928" y="2519789"/>
                  <a:ext cx="1105046" cy="666529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Ομάδα 17"/>
          <p:cNvGrpSpPr/>
          <p:nvPr/>
        </p:nvGrpSpPr>
        <p:grpSpPr>
          <a:xfrm>
            <a:off x="7055754" y="2132856"/>
            <a:ext cx="684558" cy="1843902"/>
            <a:chOff x="7055754" y="2663805"/>
            <a:chExt cx="684558" cy="1378808"/>
          </a:xfrm>
        </p:grpSpPr>
        <p:sp>
          <p:nvSpPr>
            <p:cNvPr id="12" name="Δεξιό άγκιστρο 11"/>
            <p:cNvSpPr/>
            <p:nvPr/>
          </p:nvSpPr>
          <p:spPr>
            <a:xfrm>
              <a:off x="7055754" y="2663805"/>
              <a:ext cx="396566" cy="1378808"/>
            </a:xfrm>
            <a:prstGeom prst="rightBrace">
              <a:avLst>
                <a:gd name="adj1" fmla="val 37826"/>
                <a:gd name="adj2" fmla="val 50000"/>
              </a:avLst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 sz="2000"/>
            </a:p>
          </p:txBody>
        </p:sp>
        <p:cxnSp>
          <p:nvCxnSpPr>
            <p:cNvPr id="14" name="Ευθύγραμμο βέλος σύνδεσης 13"/>
            <p:cNvCxnSpPr/>
            <p:nvPr/>
          </p:nvCxnSpPr>
          <p:spPr>
            <a:xfrm rot="16200000">
              <a:off x="7560312" y="3168389"/>
              <a:ext cx="0" cy="36000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Ομάδα 16"/>
          <p:cNvGrpSpPr/>
          <p:nvPr/>
        </p:nvGrpSpPr>
        <p:grpSpPr>
          <a:xfrm>
            <a:off x="2307090" y="2708920"/>
            <a:ext cx="4713182" cy="678684"/>
            <a:chOff x="2123728" y="3363929"/>
            <a:chExt cx="4713182" cy="678684"/>
          </a:xfrm>
        </p:grpSpPr>
        <p:sp>
          <p:nvSpPr>
            <p:cNvPr id="8" name="Τίτλος 1"/>
            <p:cNvSpPr txBox="1">
              <a:spLocks/>
            </p:cNvSpPr>
            <p:nvPr/>
          </p:nvSpPr>
          <p:spPr>
            <a:xfrm>
              <a:off x="2123728" y="3466613"/>
              <a:ext cx="2448272" cy="576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l-GR" sz="2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Διατμητική</a:t>
              </a:r>
              <a:r>
                <a:rPr lang="el-GR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Παραμόρφωση:</a:t>
              </a:r>
              <a:endParaRPr lang="el-GR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4283968" y="3363929"/>
                  <a:ext cx="2552942" cy="66967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000" b="1" i="1" smtClean="0">
                                <a:latin typeface="Cambria Math"/>
                              </a:rPr>
                              <m:t>𝜺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/>
                              </a:rPr>
                              <m:t>𝒔</m:t>
                            </m:r>
                          </m:sub>
                        </m:sSub>
                        <m:r>
                          <a:rPr lang="el-GR" sz="2000" b="1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l-GR" sz="20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sz="2000" b="1" i="0" smtClean="0">
                                <a:latin typeface="Cambria Math"/>
                              </a:rPr>
                              <m:t>𝚫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𝒙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/>
                              </a:rPr>
                              <m:t>𝒉</m:t>
                            </m:r>
                          </m:den>
                        </m:f>
                        <m:r>
                          <a:rPr lang="el-GR" sz="20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l-GR" sz="2000" b="1" i="0" smtClean="0">
                            <a:latin typeface="Cambria Math" panose="02040503050406030204" pitchFamily="18" charset="0"/>
                          </a:rPr>
                          <m:t>𝚫</m:t>
                        </m:r>
                        <m:r>
                          <a:rPr lang="el-GR" sz="2000" b="1" i="1" smtClean="0">
                            <a:latin typeface="Cambria Math" panose="02040503050406030204" pitchFamily="18" charset="0"/>
                          </a:rPr>
                          <m:t>𝝋</m:t>
                        </m:r>
                        <m:r>
                          <a:rPr lang="el-GR" sz="2000" b="1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𝒓𝒂𝒅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l-GR" sz="2000" b="1" i="1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3968" y="3363929"/>
                  <a:ext cx="2552942" cy="66967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Ομάδα 35"/>
          <p:cNvGrpSpPr/>
          <p:nvPr/>
        </p:nvGrpSpPr>
        <p:grpSpPr>
          <a:xfrm>
            <a:off x="3203848" y="1124744"/>
            <a:ext cx="5773535" cy="566437"/>
            <a:chOff x="3203848" y="1124744"/>
            <a:chExt cx="5773535" cy="566437"/>
          </a:xfrm>
        </p:grpSpPr>
        <p:sp>
          <p:nvSpPr>
            <p:cNvPr id="13" name="TextBox 12"/>
            <p:cNvSpPr txBox="1"/>
            <p:nvPr/>
          </p:nvSpPr>
          <p:spPr>
            <a:xfrm>
              <a:off x="3203848" y="1152475"/>
              <a:ext cx="21451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Μέτρο διάτμησης</a:t>
              </a:r>
              <a:endParaRPr lang="el-G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5292080" y="1124744"/>
                  <a:ext cx="3685303" cy="5664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≡</m:t>
                        </m:r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𝚫𝛊𝛂𝛕𝛍𝛈𝛕𝛊𝛋𝛈</m:t>
                            </m:r>
                            <m:r>
                              <a:rPr lang="el-GR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l-GR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𝚻𝛂𝛔𝛈</m:t>
                            </m:r>
                          </m:num>
                          <m:den>
                            <m:r>
                              <a:rPr lang="el-GR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𝚫𝛊𝛂𝛕𝛍𝛈𝛕𝛊𝛋𝛈</m:t>
                            </m:r>
                            <m:r>
                              <a:rPr lang="el-GR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l-GR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𝚷𝛂𝛒𝛂𝛍</m:t>
                            </m:r>
                            <m:r>
                              <m:rPr>
                                <m:sty m:val="p"/>
                              </m:rPr>
                              <a:rPr lang="el-GR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ό</m:t>
                            </m:r>
                            <m:r>
                              <a:rPr lang="el-GR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𝛒𝛗𝛚𝛔𝛈</m:t>
                            </m:r>
                          </m:den>
                        </m:f>
                      </m:oMath>
                    </m:oMathPara>
                  </a14:m>
                  <a:endParaRPr lang="el-GR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2080" y="1124744"/>
                  <a:ext cx="3685303" cy="566437"/>
                </a:xfrm>
                <a:prstGeom prst="rect">
                  <a:avLst/>
                </a:prstGeom>
                <a:blipFill>
                  <a:blip r:embed="rId6"/>
                  <a:stretch>
                    <a:fillRect r="-165" b="-869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Ομάδα 29"/>
          <p:cNvGrpSpPr/>
          <p:nvPr/>
        </p:nvGrpSpPr>
        <p:grpSpPr>
          <a:xfrm>
            <a:off x="3847658" y="3501008"/>
            <a:ext cx="3100606" cy="673646"/>
            <a:chOff x="3350014" y="3491346"/>
            <a:chExt cx="3100606" cy="673646"/>
          </a:xfrm>
        </p:grpSpPr>
        <p:sp>
          <p:nvSpPr>
            <p:cNvPr id="29" name="TextBox 28"/>
            <p:cNvSpPr txBox="1"/>
            <p:nvPr/>
          </p:nvSpPr>
          <p:spPr>
            <a:xfrm>
              <a:off x="3350014" y="3566986"/>
              <a:ext cx="22300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Μέτρο διάτμησης</a:t>
              </a:r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l-G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Ορθογώνιο 2"/>
                <p:cNvSpPr/>
                <p:nvPr/>
              </p:nvSpPr>
              <p:spPr>
                <a:xfrm>
                  <a:off x="5460413" y="3491346"/>
                  <a:ext cx="990207" cy="67364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  <m:r>
                          <a:rPr lang="en-US" sz="2000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l-GR" sz="2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2000" b="1" i="1" smtClean="0">
                                    <a:latin typeface="Cambria Math" panose="02040503050406030204" pitchFamily="18" charset="0"/>
                                  </a:rPr>
                                  <m:t>𝝈</m:t>
                                </m:r>
                              </m:e>
                              <m:sub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𝒔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l-GR" sz="2000" b="1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2000" b="1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𝜺</m:t>
                                </m:r>
                              </m:e>
                              <m:sub>
                                <m:r>
                                  <a:rPr lang="en-US" sz="2000" b="1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𝒔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l-GR" b="1" dirty="0">
                    <a:effectLst/>
                  </a:endParaRPr>
                </a:p>
              </p:txBody>
            </p:sp>
          </mc:Choice>
          <mc:Fallback xmlns="">
            <p:sp>
              <p:nvSpPr>
                <p:cNvPr id="3" name="Ορθογώνιο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0413" y="3491346"/>
                  <a:ext cx="990207" cy="67364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Ορθογώνιο 31"/>
              <p:cNvSpPr/>
              <p:nvPr/>
            </p:nvSpPr>
            <p:spPr>
              <a:xfrm>
                <a:off x="3130145" y="4309800"/>
                <a:ext cx="1581395" cy="11360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𝑺</m:t>
                      </m:r>
                      <m:r>
                        <a:rPr lang="en-US" sz="2000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000" b="1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l-GR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l-GR" sz="2000" b="1" i="1">
                                      <a:latin typeface="Cambria Math"/>
                                      <a:ea typeface="Cambria Math"/>
                                    </a:rPr>
                                    <m:t>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l-GR" sz="2000" b="1" i="0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𝚨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l-GR" sz="2000" b="1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sz="2000" b="1" i="0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𝚫</m:t>
                              </m:r>
                              <m:r>
                                <a:rPr lang="en-US" sz="2000" b="1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en-US" sz="2000" b="1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𝒉</m:t>
                              </m:r>
                            </m:den>
                          </m:f>
                        </m:den>
                      </m:f>
                      <m:r>
                        <a:rPr lang="en-US" sz="2000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⇒</m:t>
                      </m:r>
                    </m:oMath>
                  </m:oMathPara>
                </a14:m>
                <a:endParaRPr lang="el-GR" b="1" i="1" dirty="0">
                  <a:effectLst/>
                </a:endParaRPr>
              </a:p>
            </p:txBody>
          </p:sp>
        </mc:Choice>
        <mc:Fallback xmlns="">
          <p:sp>
            <p:nvSpPr>
              <p:cNvPr id="32" name="Ορθογώνιο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0145" y="4309800"/>
                <a:ext cx="1581395" cy="113601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Εικόνα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9733" y="999223"/>
            <a:ext cx="2943225" cy="1714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Ορθογώνιο 33"/>
              <p:cNvSpPr/>
              <p:nvPr/>
            </p:nvSpPr>
            <p:spPr>
              <a:xfrm>
                <a:off x="4741791" y="4571858"/>
                <a:ext cx="1851725" cy="6118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l-GR" b="1" i="1">
                                  <a:latin typeface="Cambria Math"/>
                                  <a:ea typeface="Cambria Math"/>
                                </a:rPr>
                                <m:t>∥</m:t>
                              </m:r>
                            </m:sub>
                          </m:sSub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den>
                      </m:f>
                      <m:r>
                        <a:rPr lang="en-US" b="1" i="1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/>
                        </a:rPr>
                        <m:t>𝑺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l-GR" b="1">
                              <a:latin typeface="Cambria Math" panose="02040503050406030204" pitchFamily="18" charset="0"/>
                              <a:ea typeface="Cambria Math"/>
                            </a:rPr>
                            <m:t>𝚫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/>
                            </a:rPr>
                            <m:t>𝒙</m:t>
                          </m:r>
                          <m:r>
                            <m:rPr>
                              <m:nor/>
                            </m:rPr>
                            <a:rPr lang="el-GR" b="1" i="1" dirty="0"/>
                            <m:t> 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  <a:ea typeface="Cambria Math"/>
                            </a:rPr>
                            <m:t>𝒉</m:t>
                          </m:r>
                        </m:den>
                      </m:f>
                      <m:r>
                        <a:rPr lang="en-US" b="1" i="1">
                          <a:latin typeface="Cambria Math" panose="02040503050406030204" pitchFamily="18" charset="0"/>
                          <a:ea typeface="Cambria Math"/>
                        </a:rPr>
                        <m:t>   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l-GR" b="1" i="1" dirty="0"/>
              </a:p>
            </p:txBody>
          </p:sp>
        </mc:Choice>
        <mc:Fallback xmlns="">
          <p:sp>
            <p:nvSpPr>
              <p:cNvPr id="34" name="Ορθογώνιο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791" y="4571858"/>
                <a:ext cx="1851725" cy="6118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Ορθογώνιο 34"/>
              <p:cNvSpPr/>
              <p:nvPr/>
            </p:nvSpPr>
            <p:spPr>
              <a:xfrm>
                <a:off x="6671656" y="4572051"/>
                <a:ext cx="1417311" cy="6117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l-GR" b="1" i="1">
                              <a:latin typeface="Cambria Math"/>
                              <a:ea typeface="Cambria Math"/>
                            </a:rPr>
                            <m:t>∥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/>
                        </a:rPr>
                        <m:t>𝑺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  <a:ea typeface="Cambria Math"/>
                            </a:rPr>
                            <m:t>𝑨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  <a:ea typeface="Cambria Math"/>
                            </a:rPr>
                            <m:t>𝒉</m:t>
                          </m:r>
                        </m:den>
                      </m:f>
                      <m:r>
                        <a:rPr lang="el-GR" b="1">
                          <a:latin typeface="Cambria Math" panose="02040503050406030204" pitchFamily="18" charset="0"/>
                          <a:ea typeface="Cambria Math"/>
                        </a:rPr>
                        <m:t>𝚫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/>
                        </a:rPr>
                        <m:t>𝒙</m:t>
                      </m:r>
                    </m:oMath>
                  </m:oMathPara>
                </a14:m>
                <a:endParaRPr lang="el-GR" b="1" i="1" dirty="0"/>
              </a:p>
            </p:txBody>
          </p:sp>
        </mc:Choice>
        <mc:Fallback xmlns="">
          <p:sp>
            <p:nvSpPr>
              <p:cNvPr id="35" name="Ορθογώνιο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1656" y="4572051"/>
                <a:ext cx="1417311" cy="61170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30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5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2464</TotalTime>
  <Words>2106</Words>
  <Application>Microsoft Office PowerPoint</Application>
  <PresentationFormat>Προβολή στην οθόνη (4:3)</PresentationFormat>
  <Paragraphs>274</Paragraphs>
  <Slides>18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24" baseType="lpstr">
      <vt:lpstr>Arial</vt:lpstr>
      <vt:lpstr>Calibri</vt:lpstr>
      <vt:lpstr>Cambria Math</vt:lpstr>
      <vt:lpstr>Symbol</vt:lpstr>
      <vt:lpstr>Times New Roman</vt:lpstr>
      <vt:lpstr>Θέμα του Office</vt:lpstr>
      <vt:lpstr>ΠΑΡΑΜΟΡΦΩΣΕΙΣ – ΕΛΑΣΤΙΚΟΤΗΤΑ</vt:lpstr>
      <vt:lpstr>Παραμόρφωση Εφελκυσμού</vt:lpstr>
      <vt:lpstr>Ερμηνεία του Νόμου του Hook</vt:lpstr>
      <vt:lpstr>Παρουσίαση του PowerPoint</vt:lpstr>
      <vt:lpstr>Ερμηνεία του Νόμου του Hook</vt:lpstr>
      <vt:lpstr>Ερμηνεία του Νόμου του Hook</vt:lpstr>
      <vt:lpstr>Ελαστικότητα και Πλαστικότητα</vt:lpstr>
      <vt:lpstr>Ισοτροπική Παραμόρφωση</vt:lpstr>
      <vt:lpstr>Διατμητική Παραμόρφωση</vt:lpstr>
      <vt:lpstr>Διατμητική Παραμόρφωση</vt:lpstr>
      <vt:lpstr>Παραμόρφωση Κάμψης</vt:lpstr>
      <vt:lpstr>Παραμόρφωση Κάμψης</vt:lpstr>
      <vt:lpstr>Παραμόρφωση Κάμψης</vt:lpstr>
      <vt:lpstr>Παραμόρφωση Κάμψης</vt:lpstr>
      <vt:lpstr>Παραμόρφωση Κάμψης</vt:lpstr>
      <vt:lpstr>Παραμόρφωση Κάμψης</vt:lpstr>
      <vt:lpstr>Παραμόρφωση Κάμψης Επιφανειακή Ροπή Αδράνειας  ΙA</vt:lpstr>
      <vt:lpstr>Παραμόρφωση Κάμψης Παράδειγμα Επιφανειακή Ροπή Αδράνειας  ΙA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ΠΑΡΑΜΟΡΦΩΣΕΙΣ – ΕΛΑΣΤΙΚΟΤΗΤΑ</dc:title>
  <dc:creator>Sideris</dc:creator>
  <cp:lastModifiedBy>Sideris</cp:lastModifiedBy>
  <cp:revision>216</cp:revision>
  <dcterms:created xsi:type="dcterms:W3CDTF">2018-12-02T11:28:39Z</dcterms:created>
  <dcterms:modified xsi:type="dcterms:W3CDTF">2020-12-26T00:37:11Z</dcterms:modified>
</cp:coreProperties>
</file>