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sldIdLst>
    <p:sldId id="292" r:id="rId2"/>
    <p:sldId id="258" r:id="rId3"/>
    <p:sldId id="259" r:id="rId4"/>
    <p:sldId id="293" r:id="rId5"/>
    <p:sldId id="275" r:id="rId6"/>
    <p:sldId id="276" r:id="rId7"/>
    <p:sldId id="277" r:id="rId8"/>
    <p:sldId id="261" r:id="rId9"/>
    <p:sldId id="269" r:id="rId10"/>
    <p:sldId id="270" r:id="rId11"/>
    <p:sldId id="271" r:id="rId12"/>
    <p:sldId id="268" r:id="rId13"/>
    <p:sldId id="262" r:id="rId14"/>
    <p:sldId id="291" r:id="rId15"/>
    <p:sldId id="272" r:id="rId16"/>
    <p:sldId id="287" r:id="rId17"/>
    <p:sldId id="260" r:id="rId18"/>
    <p:sldId id="273" r:id="rId19"/>
    <p:sldId id="288" r:id="rId20"/>
    <p:sldId id="289" r:id="rId21"/>
    <p:sldId id="290" r:id="rId22"/>
    <p:sldId id="278" r:id="rId23"/>
    <p:sldId id="279" r:id="rId24"/>
    <p:sldId id="280" r:id="rId25"/>
    <p:sldId id="281" r:id="rId26"/>
    <p:sldId id="282" r:id="rId27"/>
    <p:sldId id="265" r:id="rId28"/>
    <p:sldId id="266" r:id="rId29"/>
    <p:sldId id="267" r:id="rId30"/>
    <p:sldId id="283" r:id="rId31"/>
    <p:sldId id="285" r:id="rId32"/>
    <p:sldId id="286" r:id="rId33"/>
    <p:sldId id="284" r:id="rId34"/>
    <p:sldId id="257" r:id="rId35"/>
    <p:sldId id="263"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6980" autoAdjust="0"/>
    <p:restoredTop sz="94660"/>
  </p:normalViewPr>
  <p:slideViewPr>
    <p:cSldViewPr snapToGrid="0">
      <p:cViewPr varScale="1">
        <p:scale>
          <a:sx n="88" d="100"/>
          <a:sy n="88" d="100"/>
        </p:scale>
        <p:origin x="-374" y="-77"/>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3654CB50-A9F4-43B5-AD85-2838D4288126}" type="datetimeFigureOut">
              <a:rPr lang="el-GR" smtClean="0"/>
              <a:pPr/>
              <a:t>17/2/2021</a:t>
            </a:fld>
            <a:endParaRPr lang="el-GR"/>
          </a:p>
        </p:txBody>
      </p:sp>
      <p:sp>
        <p:nvSpPr>
          <p:cNvPr id="5" name="Footer Placeholder 4"/>
          <p:cNvSpPr>
            <a:spLocks noGrp="1"/>
          </p:cNvSpPr>
          <p:nvPr>
            <p:ph type="ftr" sz="quarter" idx="11"/>
          </p:nvPr>
        </p:nvSpPr>
        <p:spPr/>
        <p:txBody>
          <a:bodyPr/>
          <a:lstStyle/>
          <a:p>
            <a:endParaRPr lang="el-G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59F0612A-214F-48DD-B90D-161AC5ADF09F}" type="slidenum">
              <a:rPr lang="el-GR" smtClean="0"/>
              <a:pPr/>
              <a:t>‹#›</a:t>
            </a:fld>
            <a:endParaRPr lang="el-GR"/>
          </a:p>
        </p:txBody>
      </p:sp>
    </p:spTree>
    <p:extLst>
      <p:ext uri="{BB962C8B-B14F-4D97-AF65-F5344CB8AC3E}">
        <p14:creationId xmlns:p14="http://schemas.microsoft.com/office/powerpoint/2010/main" xmlns="" val="3750711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3654CB50-A9F4-43B5-AD85-2838D4288126}" type="datetimeFigureOut">
              <a:rPr lang="el-GR" smtClean="0"/>
              <a:pPr/>
              <a:t>17/2/2021</a:t>
            </a:fld>
            <a:endParaRPr lang="el-GR"/>
          </a:p>
        </p:txBody>
      </p:sp>
      <p:sp>
        <p:nvSpPr>
          <p:cNvPr id="5" name="Footer Placeholder 4"/>
          <p:cNvSpPr>
            <a:spLocks noGrp="1"/>
          </p:cNvSpPr>
          <p:nvPr>
            <p:ph type="ftr" sz="quarter" idx="11"/>
          </p:nvPr>
        </p:nvSpPr>
        <p:spPr/>
        <p:txBody>
          <a:bodyPr/>
          <a:lstStyle/>
          <a:p>
            <a:endParaRPr lang="el-G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9F0612A-214F-48DD-B90D-161AC5ADF09F}" type="slidenum">
              <a:rPr lang="el-GR" smtClean="0"/>
              <a:pPr/>
              <a:t>‹#›</a:t>
            </a:fld>
            <a:endParaRPr lang="el-GR"/>
          </a:p>
        </p:txBody>
      </p:sp>
    </p:spTree>
    <p:extLst>
      <p:ext uri="{BB962C8B-B14F-4D97-AF65-F5344CB8AC3E}">
        <p14:creationId xmlns:p14="http://schemas.microsoft.com/office/powerpoint/2010/main" xmlns="" val="2284905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l-GR"/>
              <a:t>Κάντε κλικ για να επεξεργαστείτε τον τίτλο υποδείγματος</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Επεξεργασία στυλ υποδείγματος κειμένου</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3654CB50-A9F4-43B5-AD85-2838D4288126}" type="datetimeFigureOut">
              <a:rPr lang="el-GR" smtClean="0"/>
              <a:pPr/>
              <a:t>17/2/2021</a:t>
            </a:fld>
            <a:endParaRPr lang="el-GR"/>
          </a:p>
        </p:txBody>
      </p:sp>
      <p:sp>
        <p:nvSpPr>
          <p:cNvPr id="5" name="Footer Placeholder 4"/>
          <p:cNvSpPr>
            <a:spLocks noGrp="1"/>
          </p:cNvSpPr>
          <p:nvPr>
            <p:ph type="ftr" sz="quarter" idx="11"/>
          </p:nvPr>
        </p:nvSpPr>
        <p:spPr/>
        <p:txBody>
          <a:bodyPr/>
          <a:lstStyle/>
          <a:p>
            <a:endParaRPr lang="el-G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9F0612A-214F-48DD-B90D-161AC5ADF09F}" type="slidenum">
              <a:rPr lang="el-GR" smtClean="0"/>
              <a:pPr/>
              <a:t>‹#›</a:t>
            </a:fld>
            <a:endParaRPr lang="el-G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xmlns="" val="30403521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l-GR"/>
              <a:t>Κάντε κλικ για να επεξεργαστείτε τον τίτλο υποδείγματος</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3654CB50-A9F4-43B5-AD85-2838D4288126}" type="datetimeFigureOut">
              <a:rPr lang="el-GR" smtClean="0"/>
              <a:pPr/>
              <a:t>17/2/2021</a:t>
            </a:fld>
            <a:endParaRPr lang="el-GR"/>
          </a:p>
        </p:txBody>
      </p:sp>
      <p:sp>
        <p:nvSpPr>
          <p:cNvPr id="6" name="Footer Placeholder 5"/>
          <p:cNvSpPr>
            <a:spLocks noGrp="1"/>
          </p:cNvSpPr>
          <p:nvPr>
            <p:ph type="ftr" sz="quarter" idx="11"/>
          </p:nvPr>
        </p:nvSpPr>
        <p:spPr/>
        <p:txBody>
          <a:bodyPr/>
          <a:lstStyle/>
          <a:p>
            <a:endParaRPr lang="el-G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9F0612A-214F-48DD-B90D-161AC5ADF09F}" type="slidenum">
              <a:rPr lang="el-GR" smtClean="0"/>
              <a:pPr/>
              <a:t>‹#›</a:t>
            </a:fld>
            <a:endParaRPr lang="el-GR"/>
          </a:p>
        </p:txBody>
      </p:sp>
    </p:spTree>
    <p:extLst>
      <p:ext uri="{BB962C8B-B14F-4D97-AF65-F5344CB8AC3E}">
        <p14:creationId xmlns:p14="http://schemas.microsoft.com/office/powerpoint/2010/main" xmlns="" val="17375261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l-GR"/>
              <a:t>Κάντε κλικ για να επεξεργαστείτε τον τίτλο υποδείγματος</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Επεξεργασία στυλ υποδείγματος κειμένου</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3654CB50-A9F4-43B5-AD85-2838D4288126}" type="datetimeFigureOut">
              <a:rPr lang="el-GR" smtClean="0"/>
              <a:pPr/>
              <a:t>17/2/2021</a:t>
            </a:fld>
            <a:endParaRPr lang="el-GR"/>
          </a:p>
        </p:txBody>
      </p:sp>
      <p:sp>
        <p:nvSpPr>
          <p:cNvPr id="6" name="Footer Placeholder 5"/>
          <p:cNvSpPr>
            <a:spLocks noGrp="1"/>
          </p:cNvSpPr>
          <p:nvPr>
            <p:ph type="ftr" sz="quarter" idx="11"/>
          </p:nvPr>
        </p:nvSpPr>
        <p:spPr/>
        <p:txBody>
          <a:bodyPr/>
          <a:lstStyle/>
          <a:p>
            <a:endParaRPr lang="el-G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9F0612A-214F-48DD-B90D-161AC5ADF09F}" type="slidenum">
              <a:rPr lang="el-GR" smtClean="0"/>
              <a:pPr/>
              <a:t>‹#›</a:t>
            </a:fld>
            <a:endParaRPr lang="el-G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xmlns="" val="3694171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l-GR"/>
              <a:t>Κάντε κλικ για να επεξεργαστείτε τον τίτλο υποδείγματος</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Επεξεργασία στυλ υποδείγματος κειμένου</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3654CB50-A9F4-43B5-AD85-2838D4288126}" type="datetimeFigureOut">
              <a:rPr lang="el-GR" smtClean="0"/>
              <a:pPr/>
              <a:t>17/2/2021</a:t>
            </a:fld>
            <a:endParaRPr lang="el-GR"/>
          </a:p>
        </p:txBody>
      </p:sp>
      <p:sp>
        <p:nvSpPr>
          <p:cNvPr id="6" name="Footer Placeholder 5"/>
          <p:cNvSpPr>
            <a:spLocks noGrp="1"/>
          </p:cNvSpPr>
          <p:nvPr>
            <p:ph type="ftr" sz="quarter" idx="11"/>
          </p:nvPr>
        </p:nvSpPr>
        <p:spPr/>
        <p:txBody>
          <a:bodyPr/>
          <a:lstStyle/>
          <a:p>
            <a:endParaRPr lang="el-G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9F0612A-214F-48DD-B90D-161AC5ADF09F}" type="slidenum">
              <a:rPr lang="el-GR" smtClean="0"/>
              <a:pPr/>
              <a:t>‹#›</a:t>
            </a:fld>
            <a:endParaRPr lang="el-GR"/>
          </a:p>
        </p:txBody>
      </p:sp>
    </p:spTree>
    <p:extLst>
      <p:ext uri="{BB962C8B-B14F-4D97-AF65-F5344CB8AC3E}">
        <p14:creationId xmlns:p14="http://schemas.microsoft.com/office/powerpoint/2010/main" xmlns="" val="42479555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ncho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3654CB50-A9F4-43B5-AD85-2838D4288126}" type="datetimeFigureOut">
              <a:rPr lang="el-GR" smtClean="0"/>
              <a:pPr/>
              <a:t>17/2/2021</a:t>
            </a:fld>
            <a:endParaRPr lang="el-GR"/>
          </a:p>
        </p:txBody>
      </p:sp>
      <p:sp>
        <p:nvSpPr>
          <p:cNvPr id="5" name="Footer Placeholder 4"/>
          <p:cNvSpPr>
            <a:spLocks noGrp="1"/>
          </p:cNvSpPr>
          <p:nvPr>
            <p:ph type="ftr" sz="quarter" idx="11"/>
          </p:nvPr>
        </p:nvSpPr>
        <p:spPr/>
        <p:txBody>
          <a:bodyPr/>
          <a:lstStyle/>
          <a:p>
            <a:endParaRPr lang="el-G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9F0612A-214F-48DD-B90D-161AC5ADF09F}" type="slidenum">
              <a:rPr lang="el-GR" smtClean="0"/>
              <a:pPr/>
              <a:t>‹#›</a:t>
            </a:fld>
            <a:endParaRPr lang="el-GR"/>
          </a:p>
        </p:txBody>
      </p:sp>
    </p:spTree>
    <p:extLst>
      <p:ext uri="{BB962C8B-B14F-4D97-AF65-F5344CB8AC3E}">
        <p14:creationId xmlns:p14="http://schemas.microsoft.com/office/powerpoint/2010/main" xmlns="" val="23745866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3654CB50-A9F4-43B5-AD85-2838D4288126}" type="datetimeFigureOut">
              <a:rPr lang="el-GR" smtClean="0"/>
              <a:pPr/>
              <a:t>17/2/2021</a:t>
            </a:fld>
            <a:endParaRPr lang="el-GR"/>
          </a:p>
        </p:txBody>
      </p:sp>
      <p:sp>
        <p:nvSpPr>
          <p:cNvPr id="5" name="Footer Placeholder 4"/>
          <p:cNvSpPr>
            <a:spLocks noGrp="1"/>
          </p:cNvSpPr>
          <p:nvPr>
            <p:ph type="ftr" sz="quarter" idx="11"/>
          </p:nvPr>
        </p:nvSpPr>
        <p:spPr/>
        <p:txBody>
          <a:bodyPr/>
          <a:lstStyle/>
          <a:p>
            <a:endParaRPr lang="el-G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9F0612A-214F-48DD-B90D-161AC5ADF09F}" type="slidenum">
              <a:rPr lang="el-GR" smtClean="0"/>
              <a:pPr/>
              <a:t>‹#›</a:t>
            </a:fld>
            <a:endParaRPr lang="el-GR"/>
          </a:p>
        </p:txBody>
      </p:sp>
    </p:spTree>
    <p:extLst>
      <p:ext uri="{BB962C8B-B14F-4D97-AF65-F5344CB8AC3E}">
        <p14:creationId xmlns:p14="http://schemas.microsoft.com/office/powerpoint/2010/main" xmlns="" val="716248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3654CB50-A9F4-43B5-AD85-2838D4288126}" type="datetimeFigureOut">
              <a:rPr lang="el-GR" smtClean="0"/>
              <a:pPr/>
              <a:t>17/2/2021</a:t>
            </a:fld>
            <a:endParaRPr lang="el-GR"/>
          </a:p>
        </p:txBody>
      </p:sp>
      <p:sp>
        <p:nvSpPr>
          <p:cNvPr id="5" name="Footer Placeholder 4"/>
          <p:cNvSpPr>
            <a:spLocks noGrp="1"/>
          </p:cNvSpPr>
          <p:nvPr>
            <p:ph type="ftr" sz="quarter" idx="11"/>
          </p:nvPr>
        </p:nvSpPr>
        <p:spPr/>
        <p:txBody>
          <a:bodyPr/>
          <a:lstStyle/>
          <a:p>
            <a:endParaRPr lang="el-G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9F0612A-214F-48DD-B90D-161AC5ADF09F}" type="slidenum">
              <a:rPr lang="el-GR" smtClean="0"/>
              <a:pPr/>
              <a:t>‹#›</a:t>
            </a:fld>
            <a:endParaRPr lang="el-GR"/>
          </a:p>
        </p:txBody>
      </p:sp>
    </p:spTree>
    <p:extLst>
      <p:ext uri="{BB962C8B-B14F-4D97-AF65-F5344CB8AC3E}">
        <p14:creationId xmlns:p14="http://schemas.microsoft.com/office/powerpoint/2010/main" xmlns="" val="27274482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3654CB50-A9F4-43B5-AD85-2838D4288126}" type="datetimeFigureOut">
              <a:rPr lang="el-GR" smtClean="0"/>
              <a:pPr/>
              <a:t>17/2/2021</a:t>
            </a:fld>
            <a:endParaRPr lang="el-GR"/>
          </a:p>
        </p:txBody>
      </p:sp>
      <p:sp>
        <p:nvSpPr>
          <p:cNvPr id="5" name="Footer Placeholder 4"/>
          <p:cNvSpPr>
            <a:spLocks noGrp="1"/>
          </p:cNvSpPr>
          <p:nvPr>
            <p:ph type="ftr" sz="quarter" idx="11"/>
          </p:nvPr>
        </p:nvSpPr>
        <p:spPr/>
        <p:txBody>
          <a:bodyPr/>
          <a:lstStyle/>
          <a:p>
            <a:endParaRPr lang="el-G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9F0612A-214F-48DD-B90D-161AC5ADF09F}" type="slidenum">
              <a:rPr lang="el-GR" smtClean="0"/>
              <a:pPr/>
              <a:t>‹#›</a:t>
            </a:fld>
            <a:endParaRPr lang="el-GR"/>
          </a:p>
        </p:txBody>
      </p:sp>
    </p:spTree>
    <p:extLst>
      <p:ext uri="{BB962C8B-B14F-4D97-AF65-F5344CB8AC3E}">
        <p14:creationId xmlns:p14="http://schemas.microsoft.com/office/powerpoint/2010/main" xmlns="" val="3268553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Date Placeholder 4"/>
          <p:cNvSpPr>
            <a:spLocks noGrp="1"/>
          </p:cNvSpPr>
          <p:nvPr>
            <p:ph type="dt" sz="half" idx="10"/>
          </p:nvPr>
        </p:nvSpPr>
        <p:spPr/>
        <p:txBody>
          <a:bodyPr/>
          <a:lstStyle/>
          <a:p>
            <a:fld id="{3654CB50-A9F4-43B5-AD85-2838D4288126}" type="datetimeFigureOut">
              <a:rPr lang="el-GR" smtClean="0"/>
              <a:pPr/>
              <a:t>17/2/2021</a:t>
            </a:fld>
            <a:endParaRPr lang="el-GR"/>
          </a:p>
        </p:txBody>
      </p:sp>
      <p:sp>
        <p:nvSpPr>
          <p:cNvPr id="6" name="Footer Placeholder 5"/>
          <p:cNvSpPr>
            <a:spLocks noGrp="1"/>
          </p:cNvSpPr>
          <p:nvPr>
            <p:ph type="ftr" sz="quarter" idx="11"/>
          </p:nvPr>
        </p:nvSpPr>
        <p:spPr/>
        <p:txBody>
          <a:bodyPr/>
          <a:lstStyle/>
          <a:p>
            <a:endParaRPr lang="el-G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59F0612A-214F-48DD-B90D-161AC5ADF09F}" type="slidenum">
              <a:rPr lang="el-GR" smtClean="0"/>
              <a:pPr/>
              <a:t>‹#›</a:t>
            </a:fld>
            <a:endParaRPr lang="el-GR"/>
          </a:p>
        </p:txBody>
      </p:sp>
    </p:spTree>
    <p:extLst>
      <p:ext uri="{BB962C8B-B14F-4D97-AF65-F5344CB8AC3E}">
        <p14:creationId xmlns:p14="http://schemas.microsoft.com/office/powerpoint/2010/main" xmlns="" val="26928967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7" name="Date Placeholder 6"/>
          <p:cNvSpPr>
            <a:spLocks noGrp="1"/>
          </p:cNvSpPr>
          <p:nvPr>
            <p:ph type="dt" sz="half" idx="10"/>
          </p:nvPr>
        </p:nvSpPr>
        <p:spPr/>
        <p:txBody>
          <a:bodyPr/>
          <a:lstStyle/>
          <a:p>
            <a:fld id="{3654CB50-A9F4-43B5-AD85-2838D4288126}" type="datetimeFigureOut">
              <a:rPr lang="el-GR" smtClean="0"/>
              <a:pPr/>
              <a:t>17/2/2021</a:t>
            </a:fld>
            <a:endParaRPr lang="el-GR"/>
          </a:p>
        </p:txBody>
      </p:sp>
      <p:sp>
        <p:nvSpPr>
          <p:cNvPr id="8" name="Footer Placeholder 7"/>
          <p:cNvSpPr>
            <a:spLocks noGrp="1"/>
          </p:cNvSpPr>
          <p:nvPr>
            <p:ph type="ftr" sz="quarter" idx="11"/>
          </p:nvPr>
        </p:nvSpPr>
        <p:spPr/>
        <p:txBody>
          <a:bodyPr/>
          <a:lstStyle/>
          <a:p>
            <a:endParaRPr lang="el-G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59F0612A-214F-48DD-B90D-161AC5ADF09F}" type="slidenum">
              <a:rPr lang="el-GR" smtClean="0"/>
              <a:pPr/>
              <a:t>‹#›</a:t>
            </a:fld>
            <a:endParaRPr lang="el-GR"/>
          </a:p>
        </p:txBody>
      </p:sp>
    </p:spTree>
    <p:extLst>
      <p:ext uri="{BB962C8B-B14F-4D97-AF65-F5344CB8AC3E}">
        <p14:creationId xmlns:p14="http://schemas.microsoft.com/office/powerpoint/2010/main" xmlns="" val="3043675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3654CB50-A9F4-43B5-AD85-2838D4288126}" type="datetimeFigureOut">
              <a:rPr lang="el-GR" smtClean="0"/>
              <a:pPr/>
              <a:t>17/2/2021</a:t>
            </a:fld>
            <a:endParaRPr lang="el-GR"/>
          </a:p>
        </p:txBody>
      </p:sp>
      <p:sp>
        <p:nvSpPr>
          <p:cNvPr id="4" name="Footer Placeholder 3"/>
          <p:cNvSpPr>
            <a:spLocks noGrp="1"/>
          </p:cNvSpPr>
          <p:nvPr>
            <p:ph type="ftr" sz="quarter" idx="11"/>
          </p:nvPr>
        </p:nvSpPr>
        <p:spPr/>
        <p:txBody>
          <a:bodyPr/>
          <a:lstStyle/>
          <a:p>
            <a:endParaRPr lang="el-G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59F0612A-214F-48DD-B90D-161AC5ADF09F}" type="slidenum">
              <a:rPr lang="el-GR" smtClean="0"/>
              <a:pPr/>
              <a:t>‹#›</a:t>
            </a:fld>
            <a:endParaRPr lang="el-GR"/>
          </a:p>
        </p:txBody>
      </p:sp>
    </p:spTree>
    <p:extLst>
      <p:ext uri="{BB962C8B-B14F-4D97-AF65-F5344CB8AC3E}">
        <p14:creationId xmlns:p14="http://schemas.microsoft.com/office/powerpoint/2010/main" xmlns="" val="5542479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54CB50-A9F4-43B5-AD85-2838D4288126}" type="datetimeFigureOut">
              <a:rPr lang="el-GR" smtClean="0"/>
              <a:pPr/>
              <a:t>17/2/2021</a:t>
            </a:fld>
            <a:endParaRPr lang="el-GR"/>
          </a:p>
        </p:txBody>
      </p:sp>
      <p:sp>
        <p:nvSpPr>
          <p:cNvPr id="3" name="Footer Placeholder 2"/>
          <p:cNvSpPr>
            <a:spLocks noGrp="1"/>
          </p:cNvSpPr>
          <p:nvPr>
            <p:ph type="ftr" sz="quarter" idx="11"/>
          </p:nvPr>
        </p:nvSpPr>
        <p:spPr/>
        <p:txBody>
          <a:bodyPr/>
          <a:lstStyle/>
          <a:p>
            <a:endParaRPr lang="el-G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59F0612A-214F-48DD-B90D-161AC5ADF09F}" type="slidenum">
              <a:rPr lang="el-GR" smtClean="0"/>
              <a:pPr/>
              <a:t>‹#›</a:t>
            </a:fld>
            <a:endParaRPr lang="el-GR"/>
          </a:p>
        </p:txBody>
      </p:sp>
    </p:spTree>
    <p:extLst>
      <p:ext uri="{BB962C8B-B14F-4D97-AF65-F5344CB8AC3E}">
        <p14:creationId xmlns:p14="http://schemas.microsoft.com/office/powerpoint/2010/main" xmlns="" val="5727204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3654CB50-A9F4-43B5-AD85-2838D4288126}" type="datetimeFigureOut">
              <a:rPr lang="el-GR" smtClean="0"/>
              <a:pPr/>
              <a:t>17/2/2021</a:t>
            </a:fld>
            <a:endParaRPr lang="el-GR"/>
          </a:p>
        </p:txBody>
      </p:sp>
      <p:sp>
        <p:nvSpPr>
          <p:cNvPr id="6" name="Footer Placeholder 5"/>
          <p:cNvSpPr>
            <a:spLocks noGrp="1"/>
          </p:cNvSpPr>
          <p:nvPr>
            <p:ph type="ftr" sz="quarter" idx="11"/>
          </p:nvPr>
        </p:nvSpPr>
        <p:spPr/>
        <p:txBody>
          <a:bodyPr/>
          <a:lstStyle/>
          <a:p>
            <a:endParaRPr lang="el-G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59F0612A-214F-48DD-B90D-161AC5ADF09F}" type="slidenum">
              <a:rPr lang="el-GR" smtClean="0"/>
              <a:pPr/>
              <a:t>‹#›</a:t>
            </a:fld>
            <a:endParaRPr lang="el-GR"/>
          </a:p>
        </p:txBody>
      </p:sp>
    </p:spTree>
    <p:extLst>
      <p:ext uri="{BB962C8B-B14F-4D97-AF65-F5344CB8AC3E}">
        <p14:creationId xmlns:p14="http://schemas.microsoft.com/office/powerpoint/2010/main" xmlns="" val="15151084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3654CB50-A9F4-43B5-AD85-2838D4288126}" type="datetimeFigureOut">
              <a:rPr lang="el-GR" smtClean="0"/>
              <a:pPr/>
              <a:t>17/2/2021</a:t>
            </a:fld>
            <a:endParaRPr lang="el-GR"/>
          </a:p>
        </p:txBody>
      </p:sp>
      <p:sp>
        <p:nvSpPr>
          <p:cNvPr id="6" name="Footer Placeholder 5"/>
          <p:cNvSpPr>
            <a:spLocks noGrp="1"/>
          </p:cNvSpPr>
          <p:nvPr>
            <p:ph type="ftr" sz="quarter" idx="11"/>
          </p:nvPr>
        </p:nvSpPr>
        <p:spPr/>
        <p:txBody>
          <a:bodyPr/>
          <a:lstStyle/>
          <a:p>
            <a:endParaRPr lang="el-G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9F0612A-214F-48DD-B90D-161AC5ADF09F}" type="slidenum">
              <a:rPr lang="el-GR" smtClean="0"/>
              <a:pPr/>
              <a:t>‹#›</a:t>
            </a:fld>
            <a:endParaRPr lang="el-GR"/>
          </a:p>
        </p:txBody>
      </p:sp>
    </p:spTree>
    <p:extLst>
      <p:ext uri="{BB962C8B-B14F-4D97-AF65-F5344CB8AC3E}">
        <p14:creationId xmlns:p14="http://schemas.microsoft.com/office/powerpoint/2010/main" xmlns="" val="14460837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3654CB50-A9F4-43B5-AD85-2838D4288126}" type="datetimeFigureOut">
              <a:rPr lang="el-GR" smtClean="0"/>
              <a:pPr/>
              <a:t>17/2/2021</a:t>
            </a:fld>
            <a:endParaRPr lang="el-G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l-G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59F0612A-214F-48DD-B90D-161AC5ADF09F}" type="slidenum">
              <a:rPr lang="el-GR" smtClean="0"/>
              <a:pPr/>
              <a:t>‹#›</a:t>
            </a:fld>
            <a:endParaRPr lang="el-GR"/>
          </a:p>
        </p:txBody>
      </p:sp>
    </p:spTree>
    <p:extLst>
      <p:ext uri="{BB962C8B-B14F-4D97-AF65-F5344CB8AC3E}">
        <p14:creationId xmlns:p14="http://schemas.microsoft.com/office/powerpoint/2010/main" xmlns="" val="3269572724"/>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sociologyofeducation2014-15.blogspot.com/2015/03/blog-post_80.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a:extLst>
              <a:ext uri="{FF2B5EF4-FFF2-40B4-BE49-F238E27FC236}">
                <a16:creationId xmlns:a16="http://schemas.microsoft.com/office/drawing/2014/main" xmlns="" id="{0F13F4BC-D8D3-41ED-826B-EED2658E05C9}"/>
              </a:ext>
            </a:extLst>
          </p:cNvPr>
          <p:cNvSpPr>
            <a:spLocks noGrp="1"/>
          </p:cNvSpPr>
          <p:nvPr>
            <p:ph type="subTitle" idx="1"/>
          </p:nvPr>
        </p:nvSpPr>
        <p:spPr>
          <a:xfrm>
            <a:off x="1733385" y="2270098"/>
            <a:ext cx="10042496" cy="4357314"/>
          </a:xfrm>
        </p:spPr>
        <p:txBody>
          <a:bodyPr/>
          <a:lstStyle/>
          <a:p>
            <a:endParaRPr lang="el-GR" dirty="0"/>
          </a:p>
          <a:p>
            <a:r>
              <a:rPr lang="el-GR" sz="2400" b="1" dirty="0"/>
              <a:t>ΜΑΘΗΜΑ: Οργάνωση, Διοίκηση και Κοινωνιολογία της Εκπαίδευσης</a:t>
            </a:r>
            <a:endParaRPr lang="el-GR" sz="2400" dirty="0"/>
          </a:p>
          <a:p>
            <a:r>
              <a:rPr lang="el-GR" sz="2400" i="1" dirty="0"/>
              <a:t>ΔΙΔΑΣΚΟΥΣΑ: Ευμορφία </a:t>
            </a:r>
            <a:r>
              <a:rPr lang="el-GR" sz="2400" i="1" dirty="0" err="1"/>
              <a:t>Κηπουροπούλου</a:t>
            </a:r>
            <a:endParaRPr lang="el-GR" sz="2400" i="1" dirty="0"/>
          </a:p>
          <a:p>
            <a:r>
              <a:rPr lang="el-GR" sz="2400" i="1" dirty="0"/>
              <a:t>Δρ. Παιδαγωγικής, </a:t>
            </a:r>
            <a:r>
              <a:rPr lang="el-GR" sz="2400" i="1" dirty="0" err="1"/>
              <a:t>Μεταδιδάκτωρ</a:t>
            </a:r>
            <a:r>
              <a:rPr lang="el-GR" sz="2400" i="1" dirty="0"/>
              <a:t> Παιδαγωγικής, Ειδική Επιστήμονας ΠΤΔΕ Παν/</a:t>
            </a:r>
            <a:r>
              <a:rPr lang="el-GR" sz="2400" i="1" dirty="0" err="1"/>
              <a:t>μίου</a:t>
            </a:r>
            <a:r>
              <a:rPr lang="el-GR" sz="2400" i="1" dirty="0"/>
              <a:t> </a:t>
            </a:r>
            <a:r>
              <a:rPr lang="el-GR" sz="2400" i="1" dirty="0" err="1"/>
              <a:t>Δυτ</a:t>
            </a:r>
            <a:r>
              <a:rPr lang="el-GR" sz="2400" i="1" dirty="0"/>
              <a:t>. Μακεδονίας</a:t>
            </a:r>
          </a:p>
          <a:p>
            <a:r>
              <a:rPr lang="el-GR" sz="2400" i="1" dirty="0"/>
              <a:t>Διδάσκουσα ΑΣΠΑΙΤΕ Κοζάνης</a:t>
            </a:r>
          </a:p>
          <a:p>
            <a:endParaRPr lang="el-GR" i="1" dirty="0"/>
          </a:p>
        </p:txBody>
      </p:sp>
      <p:pic>
        <p:nvPicPr>
          <p:cNvPr id="9" name="Εικόνα 8">
            <a:extLst>
              <a:ext uri="{FF2B5EF4-FFF2-40B4-BE49-F238E27FC236}">
                <a16:creationId xmlns:a16="http://schemas.microsoft.com/office/drawing/2014/main" xmlns="" id="{069A6783-5FB8-4F03-8513-563082A4B2D8}"/>
              </a:ext>
            </a:extLst>
          </p:cNvPr>
          <p:cNvPicPr>
            <a:picLocks noChangeAspect="1"/>
          </p:cNvPicPr>
          <p:nvPr/>
        </p:nvPicPr>
        <p:blipFill>
          <a:blip r:embed="rId2"/>
          <a:stretch>
            <a:fillRect/>
          </a:stretch>
        </p:blipFill>
        <p:spPr>
          <a:xfrm>
            <a:off x="2195735" y="230588"/>
            <a:ext cx="8702113" cy="1786895"/>
          </a:xfrm>
          <a:prstGeom prst="rect">
            <a:avLst/>
          </a:prstGeom>
        </p:spPr>
      </p:pic>
    </p:spTree>
    <p:extLst>
      <p:ext uri="{BB962C8B-B14F-4D97-AF65-F5344CB8AC3E}">
        <p14:creationId xmlns:p14="http://schemas.microsoft.com/office/powerpoint/2010/main" xmlns="" val="16254286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xmlns="" id="{62AB825D-D3B6-4224-9322-38335895011B}"/>
              </a:ext>
            </a:extLst>
          </p:cNvPr>
          <p:cNvSpPr>
            <a:spLocks noGrp="1"/>
          </p:cNvSpPr>
          <p:nvPr>
            <p:ph idx="1"/>
          </p:nvPr>
        </p:nvSpPr>
        <p:spPr>
          <a:xfrm>
            <a:off x="2194560" y="592183"/>
            <a:ext cx="9310052" cy="5319039"/>
          </a:xfrm>
        </p:spPr>
        <p:txBody>
          <a:bodyPr>
            <a:normAutofit/>
          </a:bodyPr>
          <a:lstStyle/>
          <a:p>
            <a:pPr marL="0" indent="0">
              <a:buNone/>
            </a:pPr>
            <a:r>
              <a:rPr lang="el-GR" dirty="0"/>
              <a:t>-</a:t>
            </a:r>
            <a:r>
              <a:rPr lang="el-GR" sz="2800" b="1" dirty="0"/>
              <a:t>Προσωπικά γνωρίσματα των γονιών:</a:t>
            </a:r>
          </a:p>
          <a:p>
            <a:pPr marL="0" indent="0">
              <a:buNone/>
            </a:pPr>
            <a:endParaRPr lang="el-GR" sz="2800" b="1" dirty="0"/>
          </a:p>
          <a:p>
            <a:r>
              <a:rPr lang="el-GR" sz="2400" dirty="0"/>
              <a:t>επίπεδο μόρφωσης, σύστημα πεποιθήσεων, </a:t>
            </a:r>
          </a:p>
          <a:p>
            <a:r>
              <a:rPr lang="el-GR" sz="2400" dirty="0"/>
              <a:t>Σύστημα αξιών (θρησκευτικού, ιδεολογικού, εθνικού χαρακτήρα), </a:t>
            </a:r>
          </a:p>
          <a:p>
            <a:r>
              <a:rPr lang="el-GR" sz="2400" dirty="0"/>
              <a:t>επαγγελματική θέση, </a:t>
            </a:r>
          </a:p>
          <a:p>
            <a:r>
              <a:rPr lang="el-GR" sz="2400" dirty="0"/>
              <a:t>θέση της οικογένειας στην κοινωνική </a:t>
            </a:r>
            <a:r>
              <a:rPr lang="el-GR" sz="2400" dirty="0" err="1"/>
              <a:t>στρωμάτωση</a:t>
            </a:r>
            <a:r>
              <a:rPr lang="el-GR" sz="2400" dirty="0"/>
              <a:t>.</a:t>
            </a:r>
          </a:p>
          <a:p>
            <a:pPr marL="0" indent="0">
              <a:buNone/>
            </a:pPr>
            <a:endParaRPr lang="el-GR" sz="2400" dirty="0"/>
          </a:p>
          <a:p>
            <a:pPr marL="0" indent="0">
              <a:buNone/>
            </a:pPr>
            <a:r>
              <a:rPr lang="el-GR" sz="2400" b="1" dirty="0" err="1"/>
              <a:t>Ερ</a:t>
            </a:r>
            <a:r>
              <a:rPr lang="el-GR" sz="2400" b="1" dirty="0"/>
              <a:t>: Πώς διαφέρει συγκεκριμένα η κοινωνικοποίηση ανάλογα με την κοινωνική </a:t>
            </a:r>
            <a:r>
              <a:rPr lang="el-GR" sz="2400" b="1" dirty="0" err="1"/>
              <a:t>στρωμάτωση</a:t>
            </a:r>
            <a:r>
              <a:rPr lang="el-GR" sz="2400" b="1" dirty="0"/>
              <a:t>;</a:t>
            </a:r>
          </a:p>
        </p:txBody>
      </p:sp>
    </p:spTree>
    <p:extLst>
      <p:ext uri="{BB962C8B-B14F-4D97-AF65-F5344CB8AC3E}">
        <p14:creationId xmlns:p14="http://schemas.microsoft.com/office/powerpoint/2010/main" xmlns="" val="1277682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xmlns="" id="{5668B725-EB54-4034-992A-195C1819A758}"/>
              </a:ext>
            </a:extLst>
          </p:cNvPr>
          <p:cNvSpPr>
            <a:spLocks noGrp="1"/>
          </p:cNvSpPr>
          <p:nvPr>
            <p:ph idx="1"/>
          </p:nvPr>
        </p:nvSpPr>
        <p:spPr>
          <a:xfrm>
            <a:off x="2098766" y="644434"/>
            <a:ext cx="9405846" cy="5266788"/>
          </a:xfrm>
        </p:spPr>
        <p:txBody>
          <a:bodyPr>
            <a:normAutofit/>
          </a:bodyPr>
          <a:lstStyle/>
          <a:p>
            <a:pPr marL="0" indent="0">
              <a:buNone/>
            </a:pPr>
            <a:r>
              <a:rPr lang="el-GR" sz="2800" b="1" dirty="0"/>
              <a:t>Μεσαία και ανώτερα κοινωνικά στρώματα - Χαμηλά κοινωνικά στρώματα</a:t>
            </a:r>
          </a:p>
          <a:p>
            <a:r>
              <a:rPr lang="el-GR" sz="2800" dirty="0"/>
              <a:t>-Ατομική επιτυχία, «σύνδρομο επιτυχίας».</a:t>
            </a:r>
          </a:p>
          <a:p>
            <a:r>
              <a:rPr lang="el-GR" sz="2800" dirty="0"/>
              <a:t>-Θέμα γλώσσας (θεωρία </a:t>
            </a:r>
            <a:r>
              <a:rPr lang="el-GR" sz="2800" dirty="0" err="1"/>
              <a:t>Bernstein</a:t>
            </a:r>
            <a:r>
              <a:rPr lang="el-GR" sz="2800" dirty="0"/>
              <a:t>).</a:t>
            </a:r>
          </a:p>
          <a:p>
            <a:r>
              <a:rPr lang="el-GR" sz="2800" dirty="0"/>
              <a:t>-Αυτενέργεια και ανεξαρτησία που παραχωρεί η οικογένεια στα παιδιά.</a:t>
            </a:r>
          </a:p>
          <a:p>
            <a:r>
              <a:rPr lang="el-GR" sz="2800" dirty="0"/>
              <a:t>-Τρόπος με τον οποίο οι γονείς ασκούν την εξουσία </a:t>
            </a:r>
          </a:p>
        </p:txBody>
      </p:sp>
    </p:spTree>
    <p:extLst>
      <p:ext uri="{BB962C8B-B14F-4D97-AF65-F5344CB8AC3E}">
        <p14:creationId xmlns:p14="http://schemas.microsoft.com/office/powerpoint/2010/main" xmlns="" val="4034320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818E55EF-1183-4B67-B46E-A7D8F284818D}"/>
              </a:ext>
            </a:extLst>
          </p:cNvPr>
          <p:cNvSpPr>
            <a:spLocks noGrp="1"/>
          </p:cNvSpPr>
          <p:nvPr>
            <p:ph type="title"/>
          </p:nvPr>
        </p:nvSpPr>
        <p:spPr/>
        <p:txBody>
          <a:bodyPr>
            <a:normAutofit/>
          </a:bodyPr>
          <a:lstStyle/>
          <a:p>
            <a:r>
              <a:rPr lang="el-GR" sz="2800" b="1" dirty="0"/>
              <a:t>Φορείς κοινωνικοποίησης</a:t>
            </a:r>
            <a:br>
              <a:rPr lang="el-GR" sz="2800" b="1" dirty="0"/>
            </a:br>
            <a:r>
              <a:rPr lang="el-GR" sz="2800" b="1" dirty="0"/>
              <a:t>Πρωτογενείς</a:t>
            </a:r>
          </a:p>
        </p:txBody>
      </p:sp>
      <p:sp>
        <p:nvSpPr>
          <p:cNvPr id="3" name="Θέση περιεχομένου 2">
            <a:extLst>
              <a:ext uri="{FF2B5EF4-FFF2-40B4-BE49-F238E27FC236}">
                <a16:creationId xmlns:a16="http://schemas.microsoft.com/office/drawing/2014/main" xmlns="" id="{24294457-255D-469C-A461-910903D8EF8D}"/>
              </a:ext>
            </a:extLst>
          </p:cNvPr>
          <p:cNvSpPr>
            <a:spLocks noGrp="1"/>
          </p:cNvSpPr>
          <p:nvPr>
            <p:ph idx="1"/>
          </p:nvPr>
        </p:nvSpPr>
        <p:spPr/>
        <p:txBody>
          <a:bodyPr>
            <a:normAutofit fontScale="92500" lnSpcReduction="10000"/>
          </a:bodyPr>
          <a:lstStyle/>
          <a:p>
            <a:r>
              <a:rPr lang="el-GR" sz="2400" b="1" dirty="0"/>
              <a:t>Παρέα συνομηλίκων:  </a:t>
            </a:r>
            <a:r>
              <a:rPr lang="el-GR" sz="2400" dirty="0"/>
              <a:t>Διαμόρφωση τρόπων επικοινωνίας, σκέψης και πρότυπων συμπεριφοράς Αποδοχή κανόνων Ανεξαρτητοποίηση παιδιών Ανάπτυξη αυτοπεποίθησης και κοινωνικών δεξιοτήτων (π.χ. ομαδικότητα, συνεργασία, επικοινωνία)</a:t>
            </a:r>
          </a:p>
          <a:p>
            <a:endParaRPr lang="el-GR" sz="2400" dirty="0"/>
          </a:p>
          <a:p>
            <a:r>
              <a:rPr lang="el-GR" sz="2400" dirty="0"/>
              <a:t>Σταδιακή αποδέσμευση από τους γονείς- κυρίως στην εφηβεία: «κοινωνία των εφήβων», διαφοροποίηση,</a:t>
            </a:r>
          </a:p>
          <a:p>
            <a:r>
              <a:rPr lang="el-GR" sz="2400" dirty="0"/>
              <a:t>ακόμα και αντίθεση με την κουλτούρα των μεγάλων</a:t>
            </a:r>
          </a:p>
          <a:p>
            <a:r>
              <a:rPr lang="el-GR" sz="2400" dirty="0"/>
              <a:t>- Πολύ δυνατές ομάδες κοινωνικοποίησης.</a:t>
            </a:r>
          </a:p>
          <a:p>
            <a:endParaRPr lang="el-GR" dirty="0"/>
          </a:p>
        </p:txBody>
      </p:sp>
    </p:spTree>
    <p:extLst>
      <p:ext uri="{BB962C8B-B14F-4D97-AF65-F5344CB8AC3E}">
        <p14:creationId xmlns:p14="http://schemas.microsoft.com/office/powerpoint/2010/main" xmlns="" val="445182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42185FD7-B460-4B6C-B1B6-F7647490A0D1}"/>
              </a:ext>
            </a:extLst>
          </p:cNvPr>
          <p:cNvSpPr>
            <a:spLocks noGrp="1"/>
          </p:cNvSpPr>
          <p:nvPr>
            <p:ph type="title"/>
          </p:nvPr>
        </p:nvSpPr>
        <p:spPr>
          <a:xfrm>
            <a:off x="2592925" y="624110"/>
            <a:ext cx="8911687" cy="636519"/>
          </a:xfrm>
        </p:spPr>
        <p:txBody>
          <a:bodyPr>
            <a:normAutofit/>
          </a:bodyPr>
          <a:lstStyle/>
          <a:p>
            <a:r>
              <a:rPr lang="el-GR" sz="2800" b="1" dirty="0"/>
              <a:t>Δευτερογενείς φορείς κοινωνικοποίησης</a:t>
            </a:r>
          </a:p>
        </p:txBody>
      </p:sp>
      <p:sp>
        <p:nvSpPr>
          <p:cNvPr id="3" name="Θέση περιεχομένου 2">
            <a:extLst>
              <a:ext uri="{FF2B5EF4-FFF2-40B4-BE49-F238E27FC236}">
                <a16:creationId xmlns:a16="http://schemas.microsoft.com/office/drawing/2014/main" xmlns="" id="{C1A4635E-8110-4D47-8157-1A5B116B7E02}"/>
              </a:ext>
            </a:extLst>
          </p:cNvPr>
          <p:cNvSpPr>
            <a:spLocks noGrp="1"/>
          </p:cNvSpPr>
          <p:nvPr>
            <p:ph idx="1"/>
          </p:nvPr>
        </p:nvSpPr>
        <p:spPr>
          <a:xfrm>
            <a:off x="1757779" y="1260629"/>
            <a:ext cx="9746833" cy="5184559"/>
          </a:xfrm>
        </p:spPr>
        <p:txBody>
          <a:bodyPr>
            <a:normAutofit/>
          </a:bodyPr>
          <a:lstStyle/>
          <a:p>
            <a:r>
              <a:rPr lang="el-GR" sz="2400" b="1" dirty="0"/>
              <a:t>Σχολείο:</a:t>
            </a:r>
            <a:r>
              <a:rPr lang="el-GR" sz="2400" dirty="0"/>
              <a:t> Μεταβίβαση κοινών παραδόσεων. </a:t>
            </a:r>
          </a:p>
          <a:p>
            <a:r>
              <a:rPr lang="el-GR" sz="2400" dirty="0"/>
              <a:t>Απόκτηση κοινωνικών δεξιοτήτων. (κριτική σκέψη, συνεργασία, ομαδικότητα). </a:t>
            </a:r>
          </a:p>
          <a:p>
            <a:r>
              <a:rPr lang="el-GR" sz="2400" dirty="0"/>
              <a:t>Επαγγελματική κοινωνικοποίηση</a:t>
            </a:r>
          </a:p>
          <a:p>
            <a:r>
              <a:rPr lang="el-GR" sz="2400" dirty="0"/>
              <a:t> </a:t>
            </a:r>
            <a:r>
              <a:rPr lang="el-GR" sz="2400" b="1" dirty="0"/>
              <a:t>Θρησκεία: </a:t>
            </a:r>
            <a:r>
              <a:rPr lang="el-GR" sz="2400" dirty="0"/>
              <a:t>Διαμόρφωση κοινωνικών κανόνων και συμπεριφορών</a:t>
            </a:r>
          </a:p>
          <a:p>
            <a:r>
              <a:rPr lang="el-GR" sz="2400" dirty="0"/>
              <a:t> </a:t>
            </a:r>
          </a:p>
        </p:txBody>
      </p:sp>
    </p:spTree>
    <p:extLst>
      <p:ext uri="{BB962C8B-B14F-4D97-AF65-F5344CB8AC3E}">
        <p14:creationId xmlns:p14="http://schemas.microsoft.com/office/powerpoint/2010/main" xmlns="" val="3424973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41695D40-3429-4759-B124-503EC9D57FCC}"/>
              </a:ext>
            </a:extLst>
          </p:cNvPr>
          <p:cNvSpPr>
            <a:spLocks noGrp="1"/>
          </p:cNvSpPr>
          <p:nvPr>
            <p:ph type="title"/>
          </p:nvPr>
        </p:nvSpPr>
        <p:spPr>
          <a:xfrm>
            <a:off x="2592925" y="624110"/>
            <a:ext cx="8911687" cy="675772"/>
          </a:xfrm>
        </p:spPr>
        <p:txBody>
          <a:bodyPr>
            <a:normAutofit/>
          </a:bodyPr>
          <a:lstStyle/>
          <a:p>
            <a:r>
              <a:rPr lang="el-GR" sz="2800" b="1" dirty="0"/>
              <a:t>Δευτερογενείς φορείς κοινωνικοποίησης</a:t>
            </a:r>
          </a:p>
        </p:txBody>
      </p:sp>
      <p:sp>
        <p:nvSpPr>
          <p:cNvPr id="3" name="Θέση περιεχομένου 2">
            <a:extLst>
              <a:ext uri="{FF2B5EF4-FFF2-40B4-BE49-F238E27FC236}">
                <a16:creationId xmlns:a16="http://schemas.microsoft.com/office/drawing/2014/main" xmlns="" id="{5BE725A9-9D29-4418-BB01-BC6EBDEA4F3B}"/>
              </a:ext>
            </a:extLst>
          </p:cNvPr>
          <p:cNvSpPr>
            <a:spLocks noGrp="1"/>
          </p:cNvSpPr>
          <p:nvPr>
            <p:ph idx="1"/>
          </p:nvPr>
        </p:nvSpPr>
        <p:spPr>
          <a:xfrm>
            <a:off x="2589212" y="1470212"/>
            <a:ext cx="8915400" cy="4441010"/>
          </a:xfrm>
        </p:spPr>
        <p:txBody>
          <a:bodyPr>
            <a:normAutofit fontScale="92500" lnSpcReduction="10000"/>
          </a:bodyPr>
          <a:lstStyle/>
          <a:p>
            <a:pPr marL="0" indent="0">
              <a:buNone/>
            </a:pPr>
            <a:r>
              <a:rPr lang="el-GR" sz="2400" b="1" dirty="0"/>
              <a:t>Μ.Μ.Ε.: </a:t>
            </a:r>
          </a:p>
          <a:p>
            <a:pPr marL="0" indent="0">
              <a:buNone/>
            </a:pPr>
            <a:r>
              <a:rPr lang="el-GR" sz="2400" dirty="0"/>
              <a:t>Ψυχαγωγούν,</a:t>
            </a:r>
          </a:p>
          <a:p>
            <a:r>
              <a:rPr lang="el-GR" sz="2400" dirty="0"/>
              <a:t> ενημερώνουν, </a:t>
            </a:r>
          </a:p>
          <a:p>
            <a:r>
              <a:rPr lang="el-GR" sz="2400" dirty="0"/>
              <a:t>μορφώνουν, </a:t>
            </a:r>
          </a:p>
          <a:p>
            <a:r>
              <a:rPr lang="el-GR" sz="2400" dirty="0"/>
              <a:t>ασκούν κριτική. </a:t>
            </a:r>
          </a:p>
          <a:p>
            <a:r>
              <a:rPr lang="el-GR" sz="2400" dirty="0"/>
              <a:t>Επηρεάζουν την κοινή γνώμη. </a:t>
            </a:r>
          </a:p>
          <a:p>
            <a:r>
              <a:rPr lang="el-GR" sz="2400" dirty="0"/>
              <a:t>Προβάλλουν πρότυπα συμπεριφοράς. </a:t>
            </a:r>
          </a:p>
          <a:p>
            <a:r>
              <a:rPr lang="el-GR" sz="2400" dirty="0"/>
              <a:t>Επηρεάζουν την σκέψη των ατόμων αλλά και την προσωπικότητα τους</a:t>
            </a:r>
          </a:p>
          <a:p>
            <a:r>
              <a:rPr lang="el-GR" sz="2400" dirty="0"/>
              <a:t> </a:t>
            </a:r>
            <a:r>
              <a:rPr lang="el-GR" sz="2400" b="1" dirty="0"/>
              <a:t>Κράτος</a:t>
            </a:r>
            <a:r>
              <a:rPr lang="el-GR" sz="2400" dirty="0"/>
              <a:t>: Επιβάλλει κανόνες</a:t>
            </a:r>
          </a:p>
          <a:p>
            <a:endParaRPr lang="el-GR" dirty="0"/>
          </a:p>
        </p:txBody>
      </p:sp>
    </p:spTree>
    <p:extLst>
      <p:ext uri="{BB962C8B-B14F-4D97-AF65-F5344CB8AC3E}">
        <p14:creationId xmlns:p14="http://schemas.microsoft.com/office/powerpoint/2010/main" xmlns="" val="3648054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1BB96D32-3059-4606-AFAD-0A72D3BE43C1}"/>
              </a:ext>
            </a:extLst>
          </p:cNvPr>
          <p:cNvSpPr>
            <a:spLocks noGrp="1"/>
          </p:cNvSpPr>
          <p:nvPr>
            <p:ph type="title"/>
          </p:nvPr>
        </p:nvSpPr>
        <p:spPr>
          <a:xfrm>
            <a:off x="2592925" y="322218"/>
            <a:ext cx="8911687" cy="624560"/>
          </a:xfrm>
        </p:spPr>
        <p:txBody>
          <a:bodyPr>
            <a:normAutofit fontScale="90000"/>
          </a:bodyPr>
          <a:lstStyle/>
          <a:p>
            <a:r>
              <a:rPr lang="el-GR" sz="2800" b="1" dirty="0"/>
              <a:t>Σχολική κοινωνικοποίηση</a:t>
            </a:r>
            <a:br>
              <a:rPr lang="el-GR" sz="2800" b="1" dirty="0"/>
            </a:br>
            <a:r>
              <a:rPr lang="el-GR" sz="2800" b="1" dirty="0"/>
              <a:t/>
            </a:r>
            <a:br>
              <a:rPr lang="el-GR" sz="2800" b="1" dirty="0"/>
            </a:br>
            <a:endParaRPr lang="el-GR" sz="2800" b="1" dirty="0"/>
          </a:p>
        </p:txBody>
      </p:sp>
      <p:sp>
        <p:nvSpPr>
          <p:cNvPr id="3" name="Θέση περιεχομένου 2">
            <a:extLst>
              <a:ext uri="{FF2B5EF4-FFF2-40B4-BE49-F238E27FC236}">
                <a16:creationId xmlns:a16="http://schemas.microsoft.com/office/drawing/2014/main" xmlns="" id="{BA0DBC9E-0979-4581-BBAA-B9329D63AEB5}"/>
              </a:ext>
            </a:extLst>
          </p:cNvPr>
          <p:cNvSpPr>
            <a:spLocks noGrp="1"/>
          </p:cNvSpPr>
          <p:nvPr>
            <p:ph idx="1"/>
          </p:nvPr>
        </p:nvSpPr>
        <p:spPr>
          <a:xfrm>
            <a:off x="2037806" y="1645920"/>
            <a:ext cx="9466806" cy="4265302"/>
          </a:xfrm>
        </p:spPr>
        <p:txBody>
          <a:bodyPr>
            <a:normAutofit/>
          </a:bodyPr>
          <a:lstStyle/>
          <a:p>
            <a:pPr marL="0" indent="0">
              <a:buNone/>
            </a:pPr>
            <a:r>
              <a:rPr lang="el-GR" sz="2800" dirty="0"/>
              <a:t>Διδασκαλία και μάθηση (μαθήματα όλου του φάσματος του Προγράμματος Σπουδών που εμπεριέχουν μια «αλήθεια» για τον φυσικό και</a:t>
            </a:r>
          </a:p>
          <a:p>
            <a:pPr marL="0" indent="0">
              <a:buNone/>
            </a:pPr>
            <a:r>
              <a:rPr lang="el-GR" sz="2800" dirty="0"/>
              <a:t>κοινωνικό κόσμο).</a:t>
            </a:r>
          </a:p>
          <a:p>
            <a:pPr marL="0" indent="0">
              <a:buNone/>
            </a:pPr>
            <a:r>
              <a:rPr lang="el-GR" sz="2800" dirty="0"/>
              <a:t> Οργανωτικές ρυθμίσεις λειτουργίας του σχολείου και της τάξης (σύστημα ρόλων και καθηκόντων- τυπικά κοινωνικά περιβάλλοντα με καταμερισμό εργασίας, αρμοδιότητες, ρόλους).</a:t>
            </a:r>
          </a:p>
        </p:txBody>
      </p:sp>
      <p:sp>
        <p:nvSpPr>
          <p:cNvPr id="4" name="Βέλος: Δεξιό 3">
            <a:extLst>
              <a:ext uri="{FF2B5EF4-FFF2-40B4-BE49-F238E27FC236}">
                <a16:creationId xmlns:a16="http://schemas.microsoft.com/office/drawing/2014/main" xmlns="" id="{426650A4-5DD3-466F-B3D1-4D5BF910C293}"/>
              </a:ext>
            </a:extLst>
          </p:cNvPr>
          <p:cNvSpPr/>
          <p:nvPr/>
        </p:nvSpPr>
        <p:spPr>
          <a:xfrm>
            <a:off x="1059398" y="3778571"/>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5" name="Εικόνα 4">
            <a:extLst>
              <a:ext uri="{FF2B5EF4-FFF2-40B4-BE49-F238E27FC236}">
                <a16:creationId xmlns:a16="http://schemas.microsoft.com/office/drawing/2014/main" xmlns="" id="{856F2A20-77AD-44DF-9490-123DBE9C6878}"/>
              </a:ext>
            </a:extLst>
          </p:cNvPr>
          <p:cNvPicPr>
            <a:picLocks noChangeAspect="1"/>
          </p:cNvPicPr>
          <p:nvPr/>
        </p:nvPicPr>
        <p:blipFill>
          <a:blip r:embed="rId2"/>
          <a:stretch>
            <a:fillRect/>
          </a:stretch>
        </p:blipFill>
        <p:spPr>
          <a:xfrm>
            <a:off x="1059398" y="1594058"/>
            <a:ext cx="999831" cy="536494"/>
          </a:xfrm>
          <a:prstGeom prst="rect">
            <a:avLst/>
          </a:prstGeom>
        </p:spPr>
      </p:pic>
    </p:spTree>
    <p:extLst>
      <p:ext uri="{BB962C8B-B14F-4D97-AF65-F5344CB8AC3E}">
        <p14:creationId xmlns:p14="http://schemas.microsoft.com/office/powerpoint/2010/main" xmlns="" val="2241151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A369FA27-44B8-4A82-B3F5-FCA982FB24CE}"/>
              </a:ext>
            </a:extLst>
          </p:cNvPr>
          <p:cNvSpPr>
            <a:spLocks noGrp="1"/>
          </p:cNvSpPr>
          <p:nvPr>
            <p:ph type="title"/>
          </p:nvPr>
        </p:nvSpPr>
        <p:spPr>
          <a:xfrm>
            <a:off x="2589212" y="712886"/>
            <a:ext cx="8911687" cy="618764"/>
          </a:xfrm>
        </p:spPr>
        <p:txBody>
          <a:bodyPr>
            <a:normAutofit/>
          </a:bodyPr>
          <a:lstStyle/>
          <a:p>
            <a:r>
              <a:rPr lang="el-GR" sz="2800" b="1" dirty="0"/>
              <a:t>Εκπαιδευτικές πρακτικές</a:t>
            </a:r>
          </a:p>
        </p:txBody>
      </p:sp>
      <p:sp>
        <p:nvSpPr>
          <p:cNvPr id="3" name="Θέση περιεχομένου 2">
            <a:extLst>
              <a:ext uri="{FF2B5EF4-FFF2-40B4-BE49-F238E27FC236}">
                <a16:creationId xmlns:a16="http://schemas.microsoft.com/office/drawing/2014/main" xmlns="" id="{55CEA9CB-5035-457D-9F4A-355283E1809D}"/>
              </a:ext>
            </a:extLst>
          </p:cNvPr>
          <p:cNvSpPr>
            <a:spLocks noGrp="1"/>
          </p:cNvSpPr>
          <p:nvPr>
            <p:ph idx="1"/>
          </p:nvPr>
        </p:nvSpPr>
        <p:spPr>
          <a:xfrm>
            <a:off x="1642369" y="1411550"/>
            <a:ext cx="9862243" cy="4733564"/>
          </a:xfrm>
        </p:spPr>
        <p:txBody>
          <a:bodyPr/>
          <a:lstStyle/>
          <a:p>
            <a:r>
              <a:rPr lang="el-GR" sz="2400" dirty="0"/>
              <a:t>εκπαιδευτικό σύστημα</a:t>
            </a:r>
          </a:p>
          <a:p>
            <a:r>
              <a:rPr lang="el-GR" sz="2400" dirty="0"/>
              <a:t>εξετάσεις</a:t>
            </a:r>
          </a:p>
          <a:p>
            <a:r>
              <a:rPr lang="el-GR" sz="2400" dirty="0"/>
              <a:t>αναλυτικά προγράμματα</a:t>
            </a:r>
          </a:p>
          <a:p>
            <a:r>
              <a:rPr lang="el-GR" sz="2400" dirty="0"/>
              <a:t>σχολικά εγχειρίδια</a:t>
            </a:r>
          </a:p>
          <a:p>
            <a:r>
              <a:rPr lang="el-GR" sz="2400" dirty="0"/>
              <a:t>κανόνες</a:t>
            </a:r>
          </a:p>
          <a:p>
            <a:r>
              <a:rPr lang="el-GR" sz="2400" dirty="0"/>
              <a:t>πρότυπα</a:t>
            </a:r>
          </a:p>
          <a:p>
            <a:r>
              <a:rPr lang="el-GR" sz="2400" dirty="0"/>
              <a:t>σύμβολα</a:t>
            </a:r>
          </a:p>
          <a:p>
            <a:r>
              <a:rPr lang="el-GR" sz="2400" dirty="0"/>
              <a:t>σχολικές γιορτές</a:t>
            </a:r>
          </a:p>
          <a:p>
            <a:r>
              <a:rPr lang="el-GR" sz="2400" dirty="0"/>
              <a:t>μέθοδοι και πρακτικές αξιολόγησης</a:t>
            </a:r>
          </a:p>
          <a:p>
            <a:pPr marL="0" indent="0">
              <a:buNone/>
            </a:pPr>
            <a:endParaRPr lang="el-GR" dirty="0"/>
          </a:p>
        </p:txBody>
      </p:sp>
    </p:spTree>
    <p:extLst>
      <p:ext uri="{BB962C8B-B14F-4D97-AF65-F5344CB8AC3E}">
        <p14:creationId xmlns:p14="http://schemas.microsoft.com/office/powerpoint/2010/main" xmlns="" val="2860853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A2CCFE04-B60A-459A-88FB-51D1D0A03F61}"/>
              </a:ext>
            </a:extLst>
          </p:cNvPr>
          <p:cNvSpPr>
            <a:spLocks noGrp="1"/>
          </p:cNvSpPr>
          <p:nvPr>
            <p:ph type="title"/>
          </p:nvPr>
        </p:nvSpPr>
        <p:spPr>
          <a:xfrm>
            <a:off x="2592925" y="213065"/>
            <a:ext cx="8911687" cy="733714"/>
          </a:xfrm>
        </p:spPr>
        <p:txBody>
          <a:bodyPr>
            <a:normAutofit/>
          </a:bodyPr>
          <a:lstStyle/>
          <a:p>
            <a:r>
              <a:rPr lang="el-GR" sz="2800" b="1" dirty="0"/>
              <a:t>Κοινωνιολογία της Εκπαίδευσης</a:t>
            </a:r>
          </a:p>
        </p:txBody>
      </p:sp>
      <p:sp>
        <p:nvSpPr>
          <p:cNvPr id="3" name="Θέση περιεχομένου 2">
            <a:extLst>
              <a:ext uri="{FF2B5EF4-FFF2-40B4-BE49-F238E27FC236}">
                <a16:creationId xmlns:a16="http://schemas.microsoft.com/office/drawing/2014/main" xmlns="" id="{9A594B51-0775-46E5-8C59-4788136AB10B}"/>
              </a:ext>
            </a:extLst>
          </p:cNvPr>
          <p:cNvSpPr>
            <a:spLocks noGrp="1"/>
          </p:cNvSpPr>
          <p:nvPr>
            <p:ph idx="1"/>
          </p:nvPr>
        </p:nvSpPr>
        <p:spPr>
          <a:xfrm>
            <a:off x="1997476" y="1038687"/>
            <a:ext cx="9507136" cy="5184560"/>
          </a:xfrm>
        </p:spPr>
        <p:txBody>
          <a:bodyPr>
            <a:normAutofit fontScale="85000" lnSpcReduction="20000"/>
          </a:bodyPr>
          <a:lstStyle/>
          <a:p>
            <a:pPr marL="0" indent="0">
              <a:buNone/>
            </a:pPr>
            <a:r>
              <a:rPr lang="el-GR" sz="2800" dirty="0"/>
              <a:t>Η</a:t>
            </a:r>
            <a:r>
              <a:rPr lang="el-GR" dirty="0"/>
              <a:t> </a:t>
            </a:r>
            <a:r>
              <a:rPr lang="el-GR" sz="2800" dirty="0"/>
              <a:t>Κοινωνιολογία της Εκπαίδευσης εξετάζει, κυρίως, </a:t>
            </a:r>
          </a:p>
          <a:p>
            <a:pPr marL="0" indent="0">
              <a:buNone/>
            </a:pPr>
            <a:endParaRPr lang="el-GR" sz="2800" dirty="0"/>
          </a:p>
          <a:p>
            <a:r>
              <a:rPr lang="el-GR" sz="2800" dirty="0"/>
              <a:t>τις ποικίλες σχέσεις μεταξύ κοινωνίας και εκπαίδευσης και </a:t>
            </a:r>
          </a:p>
          <a:p>
            <a:pPr marL="0" indent="0">
              <a:buNone/>
            </a:pPr>
            <a:endParaRPr lang="el-GR" sz="2800" dirty="0"/>
          </a:p>
          <a:p>
            <a:r>
              <a:rPr lang="el-GR" sz="2800" dirty="0"/>
              <a:t>αναδεικνύει το ρόλο του σχολείου στην κοινωνική κινητικότητα </a:t>
            </a:r>
          </a:p>
          <a:p>
            <a:pPr marL="0" indent="0">
              <a:buNone/>
            </a:pPr>
            <a:endParaRPr lang="el-GR" sz="2800" dirty="0"/>
          </a:p>
          <a:p>
            <a:r>
              <a:rPr lang="el-GR" sz="2800" dirty="0"/>
              <a:t> την άμεση εξάρτηση της σχολικής επιτυχίας από την εθνική, κοινωνική καταγωγή και προέλευση. </a:t>
            </a:r>
          </a:p>
          <a:p>
            <a:pPr marL="0" indent="0">
              <a:buNone/>
            </a:pPr>
            <a:endParaRPr lang="el-GR" sz="2800" dirty="0"/>
          </a:p>
          <a:p>
            <a:r>
              <a:rPr lang="el-GR" sz="2800" dirty="0"/>
              <a:t>Ιδιαίτερη η σημασία της κοινωνικής θεωρίας και της κοινωνιολογικής εκπαιδευτικής έρευνας ως αντικειμένου σπουδών ιδιαίτερα για όλους όσοι πρόκειται να ασχοληθούν με την εκπαίδευση.</a:t>
            </a:r>
          </a:p>
        </p:txBody>
      </p:sp>
    </p:spTree>
    <p:extLst>
      <p:ext uri="{BB962C8B-B14F-4D97-AF65-F5344CB8AC3E}">
        <p14:creationId xmlns:p14="http://schemas.microsoft.com/office/powerpoint/2010/main" xmlns="" val="3076920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CAF269AC-009D-4F19-93C2-E696CC2B1B49}"/>
              </a:ext>
            </a:extLst>
          </p:cNvPr>
          <p:cNvSpPr>
            <a:spLocks noGrp="1"/>
          </p:cNvSpPr>
          <p:nvPr>
            <p:ph type="title"/>
          </p:nvPr>
        </p:nvSpPr>
        <p:spPr>
          <a:xfrm>
            <a:off x="2592925" y="624110"/>
            <a:ext cx="8911687" cy="725719"/>
          </a:xfrm>
        </p:spPr>
        <p:txBody>
          <a:bodyPr>
            <a:normAutofit/>
          </a:bodyPr>
          <a:lstStyle/>
          <a:p>
            <a:r>
              <a:rPr lang="el-GR" sz="2400" b="1" dirty="0"/>
              <a:t>Βασικές Θεωρίες Κοινωνιολογίας της Εκπαίδευσης </a:t>
            </a:r>
          </a:p>
        </p:txBody>
      </p:sp>
      <p:sp>
        <p:nvSpPr>
          <p:cNvPr id="3" name="Θέση περιεχομένου 2">
            <a:extLst>
              <a:ext uri="{FF2B5EF4-FFF2-40B4-BE49-F238E27FC236}">
                <a16:creationId xmlns:a16="http://schemas.microsoft.com/office/drawing/2014/main" xmlns="" id="{29DD9ECB-B28A-455E-8C82-1E33B28153CC}"/>
              </a:ext>
            </a:extLst>
          </p:cNvPr>
          <p:cNvSpPr>
            <a:spLocks noGrp="1"/>
          </p:cNvSpPr>
          <p:nvPr>
            <p:ph idx="1"/>
          </p:nvPr>
        </p:nvSpPr>
        <p:spPr>
          <a:xfrm>
            <a:off x="2589212" y="1349829"/>
            <a:ext cx="8915400" cy="4955177"/>
          </a:xfrm>
        </p:spPr>
        <p:txBody>
          <a:bodyPr>
            <a:normAutofit fontScale="92500" lnSpcReduction="10000"/>
          </a:bodyPr>
          <a:lstStyle/>
          <a:p>
            <a:r>
              <a:rPr lang="el-GR" sz="2400" dirty="0"/>
              <a:t>Δομικός Λειτουργισμός (1950-1960)</a:t>
            </a:r>
          </a:p>
          <a:p>
            <a:endParaRPr lang="el-GR" sz="2400" dirty="0"/>
          </a:p>
          <a:p>
            <a:r>
              <a:rPr lang="el-GR" sz="2400" dirty="0"/>
              <a:t>Συμβολική </a:t>
            </a:r>
            <a:r>
              <a:rPr lang="el-GR" sz="2400" dirty="0" err="1"/>
              <a:t>Διαντίδραση</a:t>
            </a:r>
            <a:r>
              <a:rPr lang="el-GR" sz="2400" dirty="0"/>
              <a:t> (1970)</a:t>
            </a:r>
          </a:p>
          <a:p>
            <a:endParaRPr lang="el-GR" sz="2400" dirty="0"/>
          </a:p>
          <a:p>
            <a:r>
              <a:rPr lang="el-GR" sz="2400" dirty="0"/>
              <a:t>Μαρξισμός – Νεομαρξισμός (δεκαετία 1970)</a:t>
            </a:r>
          </a:p>
          <a:p>
            <a:endParaRPr lang="el-GR" sz="2400" dirty="0"/>
          </a:p>
          <a:p>
            <a:r>
              <a:rPr lang="el-GR" sz="2400" dirty="0"/>
              <a:t>«Νέα Κοινωνιολογία της Εκπαίδευσης» (1970-1980)</a:t>
            </a:r>
          </a:p>
          <a:p>
            <a:pPr>
              <a:buFont typeface="Wingdings" panose="05000000000000000000" pitchFamily="2" charset="2"/>
              <a:buChar char="§"/>
            </a:pPr>
            <a:r>
              <a:rPr lang="en-US" sz="2400" dirty="0"/>
              <a:t>Bourdieu – </a:t>
            </a:r>
            <a:r>
              <a:rPr lang="en-US" sz="2400" dirty="0" err="1"/>
              <a:t>Passeron</a:t>
            </a:r>
            <a:r>
              <a:rPr lang="en-US" sz="2400" dirty="0"/>
              <a:t>                      </a:t>
            </a:r>
            <a:r>
              <a:rPr lang="el-GR" sz="2400" dirty="0"/>
              <a:t>Θεωρίες Πολιτισμικής</a:t>
            </a:r>
            <a:endParaRPr lang="en-US" sz="2400" dirty="0"/>
          </a:p>
          <a:p>
            <a:pPr>
              <a:buFont typeface="Wingdings" panose="05000000000000000000" pitchFamily="2" charset="2"/>
              <a:buChar char="§"/>
            </a:pPr>
            <a:r>
              <a:rPr lang="en-US" sz="2400" dirty="0"/>
              <a:t>Bernstein</a:t>
            </a:r>
            <a:r>
              <a:rPr lang="el-GR" sz="2400" dirty="0"/>
              <a:t>                                           Αναπαραγωγής</a:t>
            </a:r>
          </a:p>
          <a:p>
            <a:endParaRPr lang="el-GR" sz="2400" dirty="0"/>
          </a:p>
          <a:p>
            <a:r>
              <a:rPr lang="el-GR" sz="2400" dirty="0"/>
              <a:t>Φεμινιστικές Θεωρήσεις (1970 και εξής)</a:t>
            </a:r>
          </a:p>
          <a:p>
            <a:endParaRPr lang="el-GR" dirty="0"/>
          </a:p>
        </p:txBody>
      </p:sp>
      <p:cxnSp>
        <p:nvCxnSpPr>
          <p:cNvPr id="6" name="Γραμμή σύνδεσης: Γωνιώδης 5">
            <a:extLst>
              <a:ext uri="{FF2B5EF4-FFF2-40B4-BE49-F238E27FC236}">
                <a16:creationId xmlns:a16="http://schemas.microsoft.com/office/drawing/2014/main" xmlns="" id="{C47D3D84-51F6-4BE6-B3DB-AD8B39323F92}"/>
              </a:ext>
            </a:extLst>
          </p:cNvPr>
          <p:cNvCxnSpPr/>
          <p:nvPr/>
        </p:nvCxnSpPr>
        <p:spPr>
          <a:xfrm>
            <a:off x="5547360" y="4345577"/>
            <a:ext cx="1271451" cy="62701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213824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fade">
                                      <p:cBhvr>
                                        <p:cTn id="3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xmlns="" id="{8069E103-1543-4687-B735-F8B7530B7E7C}"/>
              </a:ext>
            </a:extLst>
          </p:cNvPr>
          <p:cNvSpPr>
            <a:spLocks noGrp="1"/>
          </p:cNvSpPr>
          <p:nvPr>
            <p:ph idx="1"/>
          </p:nvPr>
        </p:nvSpPr>
        <p:spPr>
          <a:xfrm>
            <a:off x="1704513" y="648070"/>
            <a:ext cx="9800099" cy="5601810"/>
          </a:xfrm>
        </p:spPr>
        <p:txBody>
          <a:bodyPr>
            <a:normAutofit/>
          </a:bodyPr>
          <a:lstStyle/>
          <a:p>
            <a:endParaRPr lang="el-GR" dirty="0"/>
          </a:p>
          <a:p>
            <a:pPr marL="0" indent="0">
              <a:buNone/>
            </a:pPr>
            <a:r>
              <a:rPr lang="el-GR" dirty="0"/>
              <a:t>«</a:t>
            </a:r>
            <a:r>
              <a:rPr lang="el-GR" b="1" dirty="0"/>
              <a:t>Το "</a:t>
            </a:r>
            <a:r>
              <a:rPr lang="el-GR" b="1" dirty="0" err="1"/>
              <a:t>αγριόπαιδο</a:t>
            </a:r>
            <a:r>
              <a:rPr lang="el-GR" b="1" dirty="0"/>
              <a:t> του </a:t>
            </a:r>
            <a:r>
              <a:rPr lang="el-GR" b="1" dirty="0" err="1"/>
              <a:t>Αβερόν</a:t>
            </a:r>
            <a:r>
              <a:rPr lang="el-GR" b="1" dirty="0"/>
              <a:t>»</a:t>
            </a:r>
          </a:p>
          <a:p>
            <a:r>
              <a:rPr lang="el-GR" sz="2400" dirty="0"/>
              <a:t>Στις 9 Ιανουαρίου 1800 εμφανίστηκε ένα παράξενο ον μέσα από τα δάση της Νότιας Γαλλίας. Παρόλο ότι περπατούσε όρθιο, έμοιαζε πιο πολύ για ζώο παρά για άνθρωπος, αν και γρήγορα έγινε φανερό πως επρόκειτο για αγόρι δέκα ως δώδεκα χρόνων. Μιλούσε μόνο με γρυλισμούς και παράδοξες κραυγές. Το παιδί δεν είχε προφανώς ιδέα περί ατομικής υγιεινής και ανακουφιζόταν όπου εύρισκε. Το πήγαν στην τοπική αστυνομία και από εκεί σε ένα ορφανοτροφείο. Στην αρχή προσπαθούσε συνέχεια να δραπετεύσει, για να το </a:t>
            </a:r>
            <a:r>
              <a:rPr lang="el-GR" sz="2400" dirty="0" err="1"/>
              <a:t>ξανασυλλάβουν</a:t>
            </a:r>
            <a:r>
              <a:rPr lang="el-GR" sz="2400" dirty="0"/>
              <a:t> όμως με κάποια δυσκολία. Δεν δεχόταν να φορέσει ρούχα, τα οποία τα ξέσκιζε μόλις του τα φορούσαν. Δεν παρουσιάστηκαν γονείς για να το αναζητήσουν.</a:t>
            </a:r>
          </a:p>
        </p:txBody>
      </p:sp>
    </p:spTree>
    <p:extLst>
      <p:ext uri="{BB962C8B-B14F-4D97-AF65-F5344CB8AC3E}">
        <p14:creationId xmlns:p14="http://schemas.microsoft.com/office/powerpoint/2010/main" xmlns="" val="2825758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xmlns="" id="{8796798A-AA51-42DC-A839-F8E6A0AB122B}"/>
              </a:ext>
            </a:extLst>
          </p:cNvPr>
          <p:cNvSpPr>
            <a:spLocks noGrp="1"/>
          </p:cNvSpPr>
          <p:nvPr>
            <p:ph idx="1"/>
          </p:nvPr>
        </p:nvSpPr>
        <p:spPr>
          <a:xfrm>
            <a:off x="2201661" y="426128"/>
            <a:ext cx="9650027" cy="5983550"/>
          </a:xfrm>
        </p:spPr>
        <p:txBody>
          <a:bodyPr/>
          <a:lstStyle/>
          <a:p>
            <a:pPr marL="0" indent="0">
              <a:buNone/>
            </a:pPr>
            <a:r>
              <a:rPr lang="el-GR" b="1" dirty="0"/>
              <a:t>ΚΟΙΝΩΝΙΟΛΟΓΙΑ</a:t>
            </a:r>
          </a:p>
          <a:p>
            <a:endParaRPr lang="el-GR" dirty="0"/>
          </a:p>
          <a:p>
            <a:r>
              <a:rPr lang="el-GR" sz="2400" dirty="0"/>
              <a:t>η επιστήμη που μελετά τα κοινωνικά φαινόμενα, τις κοινωνικές σχέσεις, τις κοινωνικές μεταβολές, τους κοινωνικούς μετασχηματισμούς, τα κοινωνικά γεγονότα</a:t>
            </a:r>
          </a:p>
          <a:p>
            <a:r>
              <a:rPr lang="el-GR" sz="2400" dirty="0"/>
              <a:t>η μελέτη της συμπεριφοράς των ανθρώπων που ζουν σε ομάδες καθώς και των κοινωνικών δυνάμεων που επηρεάζουν τις συγκεκριμένες συμπεριφορές.                         </a:t>
            </a:r>
          </a:p>
          <a:p>
            <a:r>
              <a:rPr lang="el-GR" sz="2400" dirty="0"/>
              <a:t>η συστηματική μελέτη της κοινωνίας των ανθρώπων και της κοινωνικής συμπεριφοράς.</a:t>
            </a:r>
          </a:p>
          <a:p>
            <a:r>
              <a:rPr lang="el-GR" sz="2400" dirty="0"/>
              <a:t>η συστηματική και αντικειμενική μελέτη της κοινωνίας (θεσμών, κανόνων, διαδικασιών, στάσεων, αντιλήψεων).</a:t>
            </a:r>
          </a:p>
          <a:p>
            <a:endParaRPr lang="el-GR" dirty="0"/>
          </a:p>
        </p:txBody>
      </p:sp>
    </p:spTree>
    <p:extLst>
      <p:ext uri="{BB962C8B-B14F-4D97-AF65-F5344CB8AC3E}">
        <p14:creationId xmlns:p14="http://schemas.microsoft.com/office/powerpoint/2010/main" xmlns="" val="366052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xmlns="" id="{7A362A16-B75C-445D-B1BB-369C1F333C52}"/>
              </a:ext>
            </a:extLst>
          </p:cNvPr>
          <p:cNvSpPr>
            <a:spLocks noGrp="1"/>
          </p:cNvSpPr>
          <p:nvPr>
            <p:ph idx="1"/>
          </p:nvPr>
        </p:nvSpPr>
        <p:spPr>
          <a:xfrm>
            <a:off x="1589103" y="914400"/>
            <a:ext cx="9915509" cy="4996822"/>
          </a:xfrm>
        </p:spPr>
        <p:txBody>
          <a:bodyPr/>
          <a:lstStyle/>
          <a:p>
            <a:r>
              <a:rPr lang="el-GR" sz="2400" dirty="0"/>
              <a:t>Το παιδί υποβλήθηκε σε λεπτομερείς ιατρικές εξετάσεις, οι οποίες όμως δεν έδειξαν κανενός είδους </a:t>
            </a:r>
            <a:r>
              <a:rPr lang="el-GR" sz="2400" dirty="0" err="1"/>
              <a:t>ανωμαλίες.,.Το</a:t>
            </a:r>
            <a:r>
              <a:rPr lang="el-GR" sz="2400" dirty="0"/>
              <a:t> αγόρι το μεταφέρανε αργότερα στο Παρίσι, όπου καταβλήθηκαν συστηματικές προσπάθειες να το αλλάξουν "από κτήνος σε ανθρώπινο ον". Οι προσπάθειες πέτυχαν εν μέρει μόνο. Έμαθε να ελέγχει τις φυσικές του ανάγκες, δέχτηκε να φοράει ρούχα. Παρά ταύτα, παρέμεινε αδιάφορο στα παιχνίδια και δεν μπόρεσε ποτέ να προφέρει παρά λίγες μόνο λέξεις. Από ό,τι μπορούμε να συμπεράνουμε, σύμφωνα με τις λεπτομερείς περιγραφές της συμπεριφοράς του, αυτό δεν συνέβαινε γιατί ήταν πνευματικά καθυστερημένο. Φαίνεται πως ή δεν ήθελε ή δεν ήταν σε θέση να μάθει εντελώς την ανθρώπινη γλώσσα...» (A. </a:t>
            </a:r>
            <a:r>
              <a:rPr lang="el-GR" sz="2400" dirty="0" err="1"/>
              <a:t>Giddens</a:t>
            </a:r>
            <a:r>
              <a:rPr lang="el-GR" sz="2400" dirty="0"/>
              <a:t>, 2002:7778).</a:t>
            </a:r>
          </a:p>
          <a:p>
            <a:endParaRPr lang="el-GR" dirty="0"/>
          </a:p>
        </p:txBody>
      </p:sp>
    </p:spTree>
    <p:extLst>
      <p:ext uri="{BB962C8B-B14F-4D97-AF65-F5344CB8AC3E}">
        <p14:creationId xmlns:p14="http://schemas.microsoft.com/office/powerpoint/2010/main" xmlns="" val="34285699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xmlns="" id="{D7E67123-9238-48D1-B9C9-484AE0838BDE}"/>
              </a:ext>
            </a:extLst>
          </p:cNvPr>
          <p:cNvSpPr>
            <a:spLocks noGrp="1"/>
          </p:cNvSpPr>
          <p:nvPr>
            <p:ph idx="1"/>
          </p:nvPr>
        </p:nvSpPr>
        <p:spPr>
          <a:xfrm>
            <a:off x="2086252" y="594804"/>
            <a:ext cx="9418360" cy="5316418"/>
          </a:xfrm>
        </p:spPr>
        <p:txBody>
          <a:bodyPr>
            <a:normAutofit/>
          </a:bodyPr>
          <a:lstStyle/>
          <a:p>
            <a:r>
              <a:rPr lang="el-GR" sz="2800" dirty="0" err="1"/>
              <a:t>Ερ</a:t>
            </a:r>
            <a:r>
              <a:rPr lang="el-GR" sz="2800" dirty="0"/>
              <a:t>.: Πώς μπορούμε να συνδέσουμε την περίπτωση της αφήγησης με την επίδραση τόσο της κοινωνικοποίησης όσο και της κοινωνικής απομόνωσης στη διαμόρφωση της προσωπικότητας και των πρακτικών του ατόμου;</a:t>
            </a:r>
          </a:p>
          <a:p>
            <a:endParaRPr lang="el-GR" sz="2800" dirty="0"/>
          </a:p>
          <a:p>
            <a:endParaRPr lang="el-GR" sz="2800" dirty="0"/>
          </a:p>
          <a:p>
            <a:pPr marL="0" indent="0">
              <a:buNone/>
            </a:pPr>
            <a:r>
              <a:rPr lang="el-GR" sz="1900" dirty="0"/>
              <a:t>Σημείωση: Το 1801, ο </a:t>
            </a:r>
            <a:r>
              <a:rPr lang="el-GR" sz="1900" dirty="0" err="1"/>
              <a:t>Jean</a:t>
            </a:r>
            <a:r>
              <a:rPr lang="el-GR" sz="1900" dirty="0"/>
              <a:t> - </a:t>
            </a:r>
            <a:r>
              <a:rPr lang="el-GR" sz="1900" dirty="0" err="1"/>
              <a:t>Marc</a:t>
            </a:r>
            <a:r>
              <a:rPr lang="el-GR" sz="1900" dirty="0"/>
              <a:t> </a:t>
            </a:r>
            <a:r>
              <a:rPr lang="el-GR" sz="1900" dirty="0" err="1"/>
              <a:t>Itard</a:t>
            </a:r>
            <a:r>
              <a:rPr lang="el-GR" sz="1900" dirty="0"/>
              <a:t>, Γάλλος ιατρός, ανέλαβε να μελετήσει ένα δωδεκάχρονο παιδί - αγρίμι, που είχε βρεθεί στο δάσος του </a:t>
            </a:r>
            <a:r>
              <a:rPr lang="el-GR" sz="1900" dirty="0" err="1"/>
              <a:t>Aveyron</a:t>
            </a:r>
            <a:r>
              <a:rPr lang="el-GR" sz="1900" dirty="0"/>
              <a:t>, στη Γαλλία, να ζει μόνο του απομακρυσμένο από την οικογένειά του, άγνωστο πώς και γιατί, από πρώιμη βρεφική ηλικία. Έως τότε, η επιστήμη δεν είχε την ευκαιρία να μελετήσει την επίδραση της παντελούς απουσίας ανθρώπινης επαφής σε ένα παιδί. </a:t>
            </a:r>
          </a:p>
        </p:txBody>
      </p:sp>
    </p:spTree>
    <p:extLst>
      <p:ext uri="{BB962C8B-B14F-4D97-AF65-F5344CB8AC3E}">
        <p14:creationId xmlns:p14="http://schemas.microsoft.com/office/powerpoint/2010/main" xmlns="" val="38534096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82BB7E43-18D8-482F-9867-386C6DDBEF0F}"/>
              </a:ext>
            </a:extLst>
          </p:cNvPr>
          <p:cNvSpPr>
            <a:spLocks noGrp="1"/>
          </p:cNvSpPr>
          <p:nvPr>
            <p:ph type="title"/>
          </p:nvPr>
        </p:nvSpPr>
        <p:spPr>
          <a:xfrm>
            <a:off x="2592925" y="624110"/>
            <a:ext cx="8911687" cy="725719"/>
          </a:xfrm>
        </p:spPr>
        <p:txBody>
          <a:bodyPr>
            <a:normAutofit/>
          </a:bodyPr>
          <a:lstStyle/>
          <a:p>
            <a:r>
              <a:rPr lang="el-GR" sz="2400" b="1" dirty="0"/>
              <a:t>Η κοινωνική κατασκευή της παιδικής ηλικίας</a:t>
            </a:r>
          </a:p>
        </p:txBody>
      </p:sp>
      <p:sp>
        <p:nvSpPr>
          <p:cNvPr id="3" name="Θέση περιεχομένου 2">
            <a:extLst>
              <a:ext uri="{FF2B5EF4-FFF2-40B4-BE49-F238E27FC236}">
                <a16:creationId xmlns:a16="http://schemas.microsoft.com/office/drawing/2014/main" xmlns="" id="{4FEB2E10-F150-4FC9-84A8-F0678A13E031}"/>
              </a:ext>
            </a:extLst>
          </p:cNvPr>
          <p:cNvSpPr>
            <a:spLocks noGrp="1"/>
          </p:cNvSpPr>
          <p:nvPr>
            <p:ph idx="1"/>
          </p:nvPr>
        </p:nvSpPr>
        <p:spPr>
          <a:xfrm>
            <a:off x="1881051" y="1280160"/>
            <a:ext cx="9875520" cy="4953730"/>
          </a:xfrm>
        </p:spPr>
        <p:txBody>
          <a:bodyPr/>
          <a:lstStyle/>
          <a:p>
            <a:pPr marL="0" indent="0">
              <a:buNone/>
            </a:pPr>
            <a:r>
              <a:rPr lang="el-GR" sz="2000" dirty="0"/>
              <a:t>Η έννοια  της παιδικής ηλικίας πρωτοεμφανίστηκε στην Αναγέννηση ως κοινωνική κατασκευή και αποτελεί αντικείμενο πραγμάτευσης και διαπραγμάτευσης διαχρονικά. Οι λέξεις παιδί και νεότητα είναι ειδικά στις μέρες μας αρκετά συγκεχυμένες ως προς τα σημαινόμενά τους.</a:t>
            </a:r>
          </a:p>
          <a:p>
            <a:pPr marL="0" indent="0">
              <a:buNone/>
            </a:pPr>
            <a:endParaRPr lang="el-GR" sz="2000" dirty="0"/>
          </a:p>
          <a:p>
            <a:pPr marL="0" indent="0">
              <a:buNone/>
            </a:pPr>
            <a:r>
              <a:rPr lang="el-GR" sz="2000" b="1" dirty="0"/>
              <a:t>ΑΡΧΑΙΟΤΗΤΑ</a:t>
            </a:r>
          </a:p>
          <a:p>
            <a:pPr marL="0" indent="0">
              <a:buNone/>
            </a:pPr>
            <a:r>
              <a:rPr lang="el-GR" sz="2000" dirty="0"/>
              <a:t>Στην αρχαιότητα η έννοια του παιδιού είναι ασαφής. Η αντίληψη των αρχαίων Ελλήνων για τη φύση της  παιδικής ηλικίας είναι συγκεχυμένη. Δεν απέδιδαν, άλλωστε, σε γλυπτά παιδικές μορφές. Ωστόσο υπάρχουν πολλά κείμενα του Πλάτωνα και του Αριστοτέλη σχετικά με την οργάνωση της εκπαίδευσης που απευθύνεται σε νέους (Πολιτεία του Πλάτωνα, το περίφημο Γυμνάσιο κ.ά.). </a:t>
            </a:r>
          </a:p>
          <a:p>
            <a:pPr marL="0" indent="0">
              <a:buNone/>
            </a:pPr>
            <a:endParaRPr lang="el-GR" dirty="0"/>
          </a:p>
          <a:p>
            <a:pPr marL="0" indent="0">
              <a:buNone/>
            </a:pPr>
            <a:endParaRPr lang="el-GR" dirty="0"/>
          </a:p>
        </p:txBody>
      </p:sp>
    </p:spTree>
    <p:extLst>
      <p:ext uri="{BB962C8B-B14F-4D97-AF65-F5344CB8AC3E}">
        <p14:creationId xmlns:p14="http://schemas.microsoft.com/office/powerpoint/2010/main" xmlns="" val="3654934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0A91D213-8614-485E-9620-073AD8517352}"/>
              </a:ext>
            </a:extLst>
          </p:cNvPr>
          <p:cNvSpPr>
            <a:spLocks noGrp="1"/>
          </p:cNvSpPr>
          <p:nvPr>
            <p:ph type="title"/>
          </p:nvPr>
        </p:nvSpPr>
        <p:spPr>
          <a:xfrm>
            <a:off x="2592925" y="624110"/>
            <a:ext cx="8911687" cy="621216"/>
          </a:xfrm>
        </p:spPr>
        <p:txBody>
          <a:bodyPr>
            <a:normAutofit/>
          </a:bodyPr>
          <a:lstStyle/>
          <a:p>
            <a:r>
              <a:rPr lang="el-GR" sz="2400" b="1" dirty="0"/>
              <a:t>Αρχαιότητα</a:t>
            </a:r>
          </a:p>
        </p:txBody>
      </p:sp>
      <p:sp>
        <p:nvSpPr>
          <p:cNvPr id="3" name="Θέση περιεχομένου 2">
            <a:extLst>
              <a:ext uri="{FF2B5EF4-FFF2-40B4-BE49-F238E27FC236}">
                <a16:creationId xmlns:a16="http://schemas.microsoft.com/office/drawing/2014/main" xmlns="" id="{0F0083BA-6E6C-4D84-9502-6D81E2031A68}"/>
              </a:ext>
            </a:extLst>
          </p:cNvPr>
          <p:cNvSpPr>
            <a:spLocks noGrp="1"/>
          </p:cNvSpPr>
          <p:nvPr>
            <p:ph idx="1"/>
          </p:nvPr>
        </p:nvSpPr>
        <p:spPr>
          <a:xfrm>
            <a:off x="1968137" y="1323703"/>
            <a:ext cx="9536475" cy="4587519"/>
          </a:xfrm>
        </p:spPr>
        <p:txBody>
          <a:bodyPr/>
          <a:lstStyle/>
          <a:p>
            <a:pPr marL="0" indent="0">
              <a:buNone/>
            </a:pPr>
            <a:r>
              <a:rPr lang="el-GR" sz="2400" dirty="0"/>
              <a:t>Η προσέγγιση όμως της εκπαίδευσης των νέων δε ενέχει καμία εμπάθεια και κατανόηση, όπως αντιλαμβανόμαστε σήμερα την ενασχόληση με τα παιδιά. Η παιδική ηλικία δε χρησιμοποιήθηκε ως διακριτή κοινωνική κατηγορία. Η συμβολή των αρχαίων Ελλήνων υπήρξε, ωστόσο, σημαντική:</a:t>
            </a:r>
          </a:p>
          <a:p>
            <a:r>
              <a:rPr lang="el-GR" sz="2400" dirty="0"/>
              <a:t> δεν ανακάλυψαν την παιδική ηλικία αλλά πλησίασαν στον προσδιορισμό κάποιων από τα χαρακτηριστικά που της αποδίδονται μέχρι και σήμερα</a:t>
            </a:r>
          </a:p>
          <a:p>
            <a:endParaRPr lang="el-GR" dirty="0"/>
          </a:p>
        </p:txBody>
      </p:sp>
    </p:spTree>
    <p:extLst>
      <p:ext uri="{BB962C8B-B14F-4D97-AF65-F5344CB8AC3E}">
        <p14:creationId xmlns:p14="http://schemas.microsoft.com/office/powerpoint/2010/main" xmlns="" val="3494152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a:extLst>
              <a:ext uri="{FF2B5EF4-FFF2-40B4-BE49-F238E27FC236}">
                <a16:creationId xmlns:a16="http://schemas.microsoft.com/office/drawing/2014/main" xmlns="" id="{BFBD47D0-5F9B-4D87-9949-B36E1DE7488C}"/>
              </a:ext>
            </a:extLst>
          </p:cNvPr>
          <p:cNvPicPr>
            <a:picLocks noGrp="1" noChangeAspect="1"/>
          </p:cNvPicPr>
          <p:nvPr>
            <p:ph idx="1"/>
          </p:nvPr>
        </p:nvPicPr>
        <p:blipFill>
          <a:blip r:embed="rId2"/>
          <a:stretch>
            <a:fillRect/>
          </a:stretch>
        </p:blipFill>
        <p:spPr>
          <a:xfrm>
            <a:off x="3091544" y="792481"/>
            <a:ext cx="6322422" cy="4723506"/>
          </a:xfrm>
          <a:prstGeom prst="rect">
            <a:avLst/>
          </a:prstGeom>
        </p:spPr>
      </p:pic>
    </p:spTree>
    <p:extLst>
      <p:ext uri="{BB962C8B-B14F-4D97-AF65-F5344CB8AC3E}">
        <p14:creationId xmlns:p14="http://schemas.microsoft.com/office/powerpoint/2010/main" xmlns="" val="31982232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85B89CEB-4EFA-43AD-BFA5-C88223D3C8D8}"/>
              </a:ext>
            </a:extLst>
          </p:cNvPr>
          <p:cNvSpPr>
            <a:spLocks noGrp="1"/>
          </p:cNvSpPr>
          <p:nvPr>
            <p:ph type="title"/>
          </p:nvPr>
        </p:nvSpPr>
        <p:spPr>
          <a:xfrm>
            <a:off x="2592925" y="624110"/>
            <a:ext cx="8911687" cy="577673"/>
          </a:xfrm>
        </p:spPr>
        <p:txBody>
          <a:bodyPr>
            <a:normAutofit/>
          </a:bodyPr>
          <a:lstStyle/>
          <a:p>
            <a:r>
              <a:rPr lang="el-GR" sz="2400" b="1" dirty="0"/>
              <a:t>Μεσαίωνας</a:t>
            </a:r>
          </a:p>
        </p:txBody>
      </p:sp>
      <p:sp>
        <p:nvSpPr>
          <p:cNvPr id="3" name="Θέση περιεχομένου 2">
            <a:extLst>
              <a:ext uri="{FF2B5EF4-FFF2-40B4-BE49-F238E27FC236}">
                <a16:creationId xmlns:a16="http://schemas.microsoft.com/office/drawing/2014/main" xmlns="" id="{0FF487D4-0805-4145-98AD-561826C7B619}"/>
              </a:ext>
            </a:extLst>
          </p:cNvPr>
          <p:cNvSpPr>
            <a:spLocks noGrp="1"/>
          </p:cNvSpPr>
          <p:nvPr>
            <p:ph idx="1"/>
          </p:nvPr>
        </p:nvSpPr>
        <p:spPr>
          <a:xfrm>
            <a:off x="1854926" y="1306286"/>
            <a:ext cx="9649686" cy="4927604"/>
          </a:xfrm>
        </p:spPr>
        <p:txBody>
          <a:bodyPr>
            <a:normAutofit lnSpcReduction="10000"/>
          </a:bodyPr>
          <a:lstStyle/>
          <a:p>
            <a:r>
              <a:rPr lang="el-GR" sz="2800" dirty="0"/>
              <a:t>Μέχρι τον 17ο αιώνα η παιδική ηλικία απουσιάζει</a:t>
            </a:r>
          </a:p>
          <a:p>
            <a:pPr marL="0" indent="0">
              <a:buNone/>
            </a:pPr>
            <a:r>
              <a:rPr lang="el-GR" sz="2800" dirty="0"/>
              <a:t>Όσο πιο πίσω στην ιστορία ψάχνει κανείς, τόσο πιο χαμηλό είναι το επίπεδο της φροντίδας του παιδιού.</a:t>
            </a:r>
          </a:p>
          <a:p>
            <a:pPr marL="0" indent="0">
              <a:buNone/>
            </a:pPr>
            <a:r>
              <a:rPr lang="el-GR" sz="2800" dirty="0"/>
              <a:t> Στη βυζαντινή εικονογραφία λόγου χάρη το μικρό παιδί ξεχωρίζει, σε γενικές γραμμές μόνο από το ύψος του όπου ανάλογα με το ανάστημα παρουσιάζεται να εκτελεί και ανάλογες ενασχολήσεις</a:t>
            </a:r>
          </a:p>
          <a:p>
            <a:pPr marL="0" indent="0">
              <a:buNone/>
            </a:pPr>
            <a:r>
              <a:rPr lang="el-GR" sz="2800" dirty="0"/>
              <a:t>Στη μεσαιωνική κοινωνία το παιδί συμμετέχει στην κοινωνία των ενηλίκων, χωρίς η ηλικία του να λειτουργεί ανασταλτικά. Τα παιδιά κινούνταν στους χώρους των ενηλίκων.</a:t>
            </a:r>
          </a:p>
          <a:p>
            <a:pPr marL="0" indent="0">
              <a:buNone/>
            </a:pPr>
            <a:endParaRPr lang="el-GR" sz="2800" dirty="0"/>
          </a:p>
        </p:txBody>
      </p:sp>
    </p:spTree>
    <p:extLst>
      <p:ext uri="{BB962C8B-B14F-4D97-AF65-F5344CB8AC3E}">
        <p14:creationId xmlns:p14="http://schemas.microsoft.com/office/powerpoint/2010/main" xmlns="" val="3807063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a:extLst>
              <a:ext uri="{FF2B5EF4-FFF2-40B4-BE49-F238E27FC236}">
                <a16:creationId xmlns:a16="http://schemas.microsoft.com/office/drawing/2014/main" xmlns="" id="{2B2632FF-3C6E-4D72-906A-E520257A5EDA}"/>
              </a:ext>
            </a:extLst>
          </p:cNvPr>
          <p:cNvPicPr>
            <a:picLocks noGrp="1" noChangeAspect="1"/>
          </p:cNvPicPr>
          <p:nvPr>
            <p:ph idx="1"/>
          </p:nvPr>
        </p:nvPicPr>
        <p:blipFill>
          <a:blip r:embed="rId2"/>
          <a:stretch>
            <a:fillRect/>
          </a:stretch>
        </p:blipFill>
        <p:spPr>
          <a:xfrm>
            <a:off x="1811383" y="435429"/>
            <a:ext cx="3962400" cy="3980429"/>
          </a:xfrm>
          <a:prstGeom prst="rect">
            <a:avLst/>
          </a:prstGeom>
        </p:spPr>
      </p:pic>
      <p:pic>
        <p:nvPicPr>
          <p:cNvPr id="5" name="Εικόνα 4">
            <a:extLst>
              <a:ext uri="{FF2B5EF4-FFF2-40B4-BE49-F238E27FC236}">
                <a16:creationId xmlns:a16="http://schemas.microsoft.com/office/drawing/2014/main" xmlns="" id="{96A4EC37-44BF-497B-8B62-D242E5610634}"/>
              </a:ext>
            </a:extLst>
          </p:cNvPr>
          <p:cNvPicPr>
            <a:picLocks noChangeAspect="1"/>
          </p:cNvPicPr>
          <p:nvPr/>
        </p:nvPicPr>
        <p:blipFill>
          <a:blip r:embed="rId3"/>
          <a:stretch>
            <a:fillRect/>
          </a:stretch>
        </p:blipFill>
        <p:spPr>
          <a:xfrm>
            <a:off x="6745463" y="885968"/>
            <a:ext cx="4535817" cy="3529890"/>
          </a:xfrm>
          <a:prstGeom prst="rect">
            <a:avLst/>
          </a:prstGeom>
        </p:spPr>
      </p:pic>
    </p:spTree>
    <p:extLst>
      <p:ext uri="{BB962C8B-B14F-4D97-AF65-F5344CB8AC3E}">
        <p14:creationId xmlns:p14="http://schemas.microsoft.com/office/powerpoint/2010/main" xmlns="" val="21232390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E370DB3B-7966-4067-8987-05638E3DBDF4}"/>
              </a:ext>
            </a:extLst>
          </p:cNvPr>
          <p:cNvSpPr>
            <a:spLocks noGrp="1"/>
          </p:cNvSpPr>
          <p:nvPr>
            <p:ph type="title"/>
          </p:nvPr>
        </p:nvSpPr>
        <p:spPr>
          <a:xfrm>
            <a:off x="2592925" y="624110"/>
            <a:ext cx="8911687" cy="838930"/>
          </a:xfrm>
        </p:spPr>
        <p:txBody>
          <a:bodyPr>
            <a:normAutofit fontScale="90000"/>
          </a:bodyPr>
          <a:lstStyle/>
          <a:p>
            <a:r>
              <a:rPr lang="el-GR" sz="2800" b="1" dirty="0"/>
              <a:t>17ος -18ος αι. </a:t>
            </a:r>
            <a:r>
              <a:rPr lang="el-GR" dirty="0"/>
              <a:t/>
            </a:r>
            <a:br>
              <a:rPr lang="el-GR" dirty="0"/>
            </a:br>
            <a:endParaRPr lang="el-GR" dirty="0"/>
          </a:p>
        </p:txBody>
      </p:sp>
      <p:sp>
        <p:nvSpPr>
          <p:cNvPr id="3" name="Θέση περιεχομένου 2">
            <a:extLst>
              <a:ext uri="{FF2B5EF4-FFF2-40B4-BE49-F238E27FC236}">
                <a16:creationId xmlns:a16="http://schemas.microsoft.com/office/drawing/2014/main" xmlns="" id="{7ECEF57B-562C-4D12-AB50-674F84B71C73}"/>
              </a:ext>
            </a:extLst>
          </p:cNvPr>
          <p:cNvSpPr>
            <a:spLocks noGrp="1"/>
          </p:cNvSpPr>
          <p:nvPr>
            <p:ph idx="1"/>
          </p:nvPr>
        </p:nvSpPr>
        <p:spPr>
          <a:xfrm>
            <a:off x="1767840" y="1271451"/>
            <a:ext cx="9736772" cy="4962439"/>
          </a:xfrm>
        </p:spPr>
        <p:txBody>
          <a:bodyPr/>
          <a:lstStyle/>
          <a:p>
            <a:r>
              <a:rPr lang="el-GR" sz="2800" dirty="0"/>
              <a:t>Τομή για την αλλαγή της στάση των ενηλίκων απέναντι στην παιδική ηλικία. Δύο σημαντικοί παράγοντες συντέλεσαν στην αλλαγή: </a:t>
            </a:r>
          </a:p>
          <a:p>
            <a:pPr marL="0" indent="0">
              <a:buNone/>
            </a:pPr>
            <a:endParaRPr lang="el-GR" sz="2800" dirty="0"/>
          </a:p>
          <a:p>
            <a:pPr>
              <a:buFont typeface="Wingdings" panose="05000000000000000000" pitchFamily="2" charset="2"/>
              <a:buChar char="§"/>
            </a:pPr>
            <a:r>
              <a:rPr lang="el-GR" sz="2800" dirty="0"/>
              <a:t>η τρυφερή στάση των γονέων προς τα παιδιά και</a:t>
            </a:r>
          </a:p>
          <a:p>
            <a:pPr>
              <a:buFont typeface="Wingdings" panose="05000000000000000000" pitchFamily="2" charset="2"/>
              <a:buChar char="§"/>
            </a:pPr>
            <a:r>
              <a:rPr lang="el-GR" sz="2800" dirty="0"/>
              <a:t> ιδιαιτέρως της μητέρας προς αυτά και το ενδιαφέρον των ηθικολόγων και των παιδαγωγών της εποχής για τη σωματική και ψυχική υγεία των παιδιών. Συνέπεια:</a:t>
            </a:r>
          </a:p>
          <a:p>
            <a:pPr>
              <a:buFont typeface="Wingdings" panose="05000000000000000000" pitchFamily="2" charset="2"/>
              <a:buChar char="§"/>
            </a:pPr>
            <a:r>
              <a:rPr lang="el-GR" sz="2800" dirty="0"/>
              <a:t> ο περιορισμός της ελευθερίας των παιδιών </a:t>
            </a:r>
          </a:p>
          <a:p>
            <a:endParaRPr lang="el-GR" dirty="0"/>
          </a:p>
        </p:txBody>
      </p:sp>
    </p:spTree>
    <p:extLst>
      <p:ext uri="{BB962C8B-B14F-4D97-AF65-F5344CB8AC3E}">
        <p14:creationId xmlns:p14="http://schemas.microsoft.com/office/powerpoint/2010/main" xmlns="" val="3843672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CE61E4E8-D48E-4CA8-9978-CBCD9D369E2C}"/>
              </a:ext>
            </a:extLst>
          </p:cNvPr>
          <p:cNvSpPr>
            <a:spLocks noGrp="1"/>
          </p:cNvSpPr>
          <p:nvPr>
            <p:ph type="title"/>
          </p:nvPr>
        </p:nvSpPr>
        <p:spPr>
          <a:xfrm>
            <a:off x="2592925" y="624110"/>
            <a:ext cx="8911687" cy="917307"/>
          </a:xfrm>
        </p:spPr>
        <p:txBody>
          <a:bodyPr/>
          <a:lstStyle/>
          <a:p>
            <a:r>
              <a:rPr lang="el-GR" sz="2800" b="1" dirty="0"/>
              <a:t>17ος -18ος αι</a:t>
            </a:r>
            <a:r>
              <a:rPr lang="el-GR" dirty="0"/>
              <a:t>. </a:t>
            </a:r>
          </a:p>
        </p:txBody>
      </p:sp>
      <p:sp>
        <p:nvSpPr>
          <p:cNvPr id="3" name="Θέση περιεχομένου 2">
            <a:extLst>
              <a:ext uri="{FF2B5EF4-FFF2-40B4-BE49-F238E27FC236}">
                <a16:creationId xmlns:a16="http://schemas.microsoft.com/office/drawing/2014/main" xmlns="" id="{6FD93C39-2705-43ED-80E3-D91A2A24A526}"/>
              </a:ext>
            </a:extLst>
          </p:cNvPr>
          <p:cNvSpPr>
            <a:spLocks noGrp="1"/>
          </p:cNvSpPr>
          <p:nvPr>
            <p:ph idx="1"/>
          </p:nvPr>
        </p:nvSpPr>
        <p:spPr>
          <a:xfrm>
            <a:off x="1828800" y="1410789"/>
            <a:ext cx="9675812" cy="4500433"/>
          </a:xfrm>
        </p:spPr>
        <p:txBody>
          <a:bodyPr/>
          <a:lstStyle/>
          <a:p>
            <a:pPr marL="0" indent="0">
              <a:buNone/>
            </a:pPr>
            <a:r>
              <a:rPr lang="el-GR" sz="2800" dirty="0"/>
              <a:t>Λόγοι ενδιαφέροντος:</a:t>
            </a:r>
          </a:p>
          <a:p>
            <a:r>
              <a:rPr lang="el-GR" sz="2800" dirty="0"/>
              <a:t>η μείωση της παιδικής θνησιμότητας και άρα </a:t>
            </a:r>
          </a:p>
          <a:p>
            <a:r>
              <a:rPr lang="el-GR" sz="2800" dirty="0"/>
              <a:t>η δυνατότητα των γονιών να επενδύουν συναισθηματικά στη  σχέση τους με το παιδί, </a:t>
            </a:r>
          </a:p>
          <a:p>
            <a:r>
              <a:rPr lang="el-GR" sz="2800" dirty="0"/>
              <a:t>η απομάκρυνση των παιδιών από την αγορά εργασίας </a:t>
            </a:r>
          </a:p>
          <a:p>
            <a:r>
              <a:rPr lang="el-GR" sz="2800" dirty="0"/>
              <a:t>και η ανάγκη να υπόκεινται στον έλεγχο των ενηλίκων. </a:t>
            </a:r>
          </a:p>
          <a:p>
            <a:endParaRPr lang="el-GR" dirty="0"/>
          </a:p>
        </p:txBody>
      </p:sp>
    </p:spTree>
    <p:extLst>
      <p:ext uri="{BB962C8B-B14F-4D97-AF65-F5344CB8AC3E}">
        <p14:creationId xmlns:p14="http://schemas.microsoft.com/office/powerpoint/2010/main" xmlns="" val="2700872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xmlns="" id="{FDA450F5-937F-4C22-BA8B-026972A66D6E}"/>
              </a:ext>
            </a:extLst>
          </p:cNvPr>
          <p:cNvSpPr>
            <a:spLocks noGrp="1"/>
          </p:cNvSpPr>
          <p:nvPr>
            <p:ph idx="1"/>
          </p:nvPr>
        </p:nvSpPr>
        <p:spPr>
          <a:xfrm>
            <a:off x="2107474" y="600891"/>
            <a:ext cx="9397138" cy="5310331"/>
          </a:xfrm>
        </p:spPr>
        <p:txBody>
          <a:bodyPr/>
          <a:lstStyle/>
          <a:p>
            <a:r>
              <a:rPr lang="el-GR" dirty="0"/>
              <a:t>Γκόγια, Τρύγος</a:t>
            </a:r>
          </a:p>
          <a:p>
            <a:endParaRPr lang="el-GR" dirty="0"/>
          </a:p>
          <a:p>
            <a:endParaRPr lang="el-GR" dirty="0"/>
          </a:p>
        </p:txBody>
      </p:sp>
      <p:pic>
        <p:nvPicPr>
          <p:cNvPr id="5" name="Εικόνα 4">
            <a:extLst>
              <a:ext uri="{FF2B5EF4-FFF2-40B4-BE49-F238E27FC236}">
                <a16:creationId xmlns:a16="http://schemas.microsoft.com/office/drawing/2014/main" xmlns="" id="{7EE2FBD4-D351-4A46-B15F-74B42709B2E7}"/>
              </a:ext>
            </a:extLst>
          </p:cNvPr>
          <p:cNvPicPr>
            <a:picLocks noChangeAspect="1"/>
          </p:cNvPicPr>
          <p:nvPr/>
        </p:nvPicPr>
        <p:blipFill>
          <a:blip r:embed="rId2"/>
          <a:stretch>
            <a:fillRect/>
          </a:stretch>
        </p:blipFill>
        <p:spPr>
          <a:xfrm>
            <a:off x="4887972" y="720422"/>
            <a:ext cx="3426249" cy="4877223"/>
          </a:xfrm>
          <a:prstGeom prst="rect">
            <a:avLst/>
          </a:prstGeom>
        </p:spPr>
      </p:pic>
    </p:spTree>
    <p:extLst>
      <p:ext uri="{BB962C8B-B14F-4D97-AF65-F5344CB8AC3E}">
        <p14:creationId xmlns:p14="http://schemas.microsoft.com/office/powerpoint/2010/main" xmlns="" val="42698876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xmlns="" id="{77E7356A-E1C9-42E9-A2E0-5A9F36C80867}"/>
              </a:ext>
            </a:extLst>
          </p:cNvPr>
          <p:cNvSpPr>
            <a:spLocks noGrp="1"/>
          </p:cNvSpPr>
          <p:nvPr>
            <p:ph idx="1"/>
          </p:nvPr>
        </p:nvSpPr>
        <p:spPr>
          <a:xfrm>
            <a:off x="2175029" y="479394"/>
            <a:ext cx="9428086" cy="5431828"/>
          </a:xfrm>
        </p:spPr>
        <p:txBody>
          <a:bodyPr>
            <a:normAutofit/>
          </a:bodyPr>
          <a:lstStyle/>
          <a:p>
            <a:pPr marL="0" indent="0">
              <a:buNone/>
            </a:pPr>
            <a:r>
              <a:rPr lang="el-GR" sz="2600" b="1" dirty="0"/>
              <a:t>ΚΟΙΝΩΝΙΚΟΙ ΘΕΣΜΟΙ</a:t>
            </a:r>
          </a:p>
          <a:p>
            <a:endParaRPr lang="el-GR" dirty="0"/>
          </a:p>
          <a:p>
            <a:r>
              <a:rPr lang="el-GR" sz="2800" b="1" dirty="0"/>
              <a:t>κοινωνικός θεσμός</a:t>
            </a:r>
            <a:r>
              <a:rPr lang="el-GR" sz="2800" dirty="0"/>
              <a:t>: μια διαδικασία ή ένα σύμπλεγμα σχέσεων τα οποία είναι πολύ καλά οργανωμένα, συστηματοποιημένα, σταθερά και διαρκώς επαναλαμβανόμενα, παγιωμένα στην κοινωνική συνείδηση.</a:t>
            </a:r>
          </a:p>
          <a:p>
            <a:endParaRPr lang="el-GR" sz="2800" dirty="0"/>
          </a:p>
          <a:p>
            <a:pPr marL="0" indent="0">
              <a:buNone/>
            </a:pPr>
            <a:r>
              <a:rPr lang="el-GR" sz="2800" b="1" dirty="0"/>
              <a:t>Είδη θεσμών</a:t>
            </a:r>
            <a:r>
              <a:rPr lang="el-GR" sz="2800" dirty="0"/>
              <a:t>:</a:t>
            </a:r>
          </a:p>
          <a:p>
            <a:pPr marL="0" indent="0">
              <a:buNone/>
            </a:pPr>
            <a:r>
              <a:rPr lang="el-GR" sz="2800" dirty="0"/>
              <a:t>Ποια; </a:t>
            </a:r>
          </a:p>
          <a:p>
            <a:endParaRPr lang="el-GR" sz="2800" dirty="0"/>
          </a:p>
        </p:txBody>
      </p:sp>
    </p:spTree>
    <p:extLst>
      <p:ext uri="{BB962C8B-B14F-4D97-AF65-F5344CB8AC3E}">
        <p14:creationId xmlns:p14="http://schemas.microsoft.com/office/powerpoint/2010/main" xmlns="" val="3868214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xmlns="" id="{3F8549EB-6FFD-401F-8E10-8A9AC3714758}"/>
              </a:ext>
            </a:extLst>
          </p:cNvPr>
          <p:cNvSpPr>
            <a:spLocks noGrp="1"/>
          </p:cNvSpPr>
          <p:nvPr>
            <p:ph idx="1"/>
          </p:nvPr>
        </p:nvSpPr>
        <p:spPr>
          <a:xfrm>
            <a:off x="1950720" y="592183"/>
            <a:ext cx="9553892" cy="5319039"/>
          </a:xfrm>
        </p:spPr>
        <p:txBody>
          <a:bodyPr>
            <a:normAutofit/>
          </a:bodyPr>
          <a:lstStyle/>
          <a:p>
            <a:r>
              <a:rPr lang="el-GR" sz="2800" dirty="0"/>
              <a:t>Το ενδιαφέρον εστιάζει στην ιατρική φροντίδα του παιδιού με την ταυτόχρονη ανάπτυξη της Παιδιατρικής και η Παιδαγωγική και η Ψυχολογία υπογραμμίζουν τις ιδιαιτερότητες της παιδικής ηλικίας</a:t>
            </a:r>
          </a:p>
          <a:p>
            <a:r>
              <a:rPr lang="el-GR" sz="2800" dirty="0"/>
              <a:t>Ειδική μνεία πρέπει να γίνει στο σημείο αυτό στο </a:t>
            </a:r>
            <a:r>
              <a:rPr lang="el-GR" sz="2800" dirty="0" err="1"/>
              <a:t>Rous</a:t>
            </a:r>
            <a:r>
              <a:rPr lang="en-US" sz="2800" dirty="0"/>
              <a:t>s</a:t>
            </a:r>
            <a:r>
              <a:rPr lang="el-GR" sz="2800" dirty="0" err="1"/>
              <a:t>eau</a:t>
            </a:r>
            <a:r>
              <a:rPr lang="el-GR" sz="2800" dirty="0"/>
              <a:t> και στο έργο του Αιμίλιος αλλά και στον </a:t>
            </a:r>
            <a:r>
              <a:rPr lang="el-GR" sz="2800" dirty="0" err="1"/>
              <a:t>Lock</a:t>
            </a:r>
            <a:r>
              <a:rPr lang="el-GR" sz="2800" dirty="0"/>
              <a:t>, ο οποίος τοποθέτησε την εξάσκηση και την εκμάθηση στο επίκεντρο της παιδικής ηλικίας. </a:t>
            </a:r>
          </a:p>
        </p:txBody>
      </p:sp>
    </p:spTree>
    <p:extLst>
      <p:ext uri="{BB962C8B-B14F-4D97-AF65-F5344CB8AC3E}">
        <p14:creationId xmlns:p14="http://schemas.microsoft.com/office/powerpoint/2010/main" xmlns="" val="549155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xmlns="" id="{35648D3D-6F8D-4C18-9EE1-AEF47EAB8526}"/>
              </a:ext>
            </a:extLst>
          </p:cNvPr>
          <p:cNvSpPr>
            <a:spLocks noGrp="1"/>
          </p:cNvSpPr>
          <p:nvPr>
            <p:ph idx="1"/>
          </p:nvPr>
        </p:nvSpPr>
        <p:spPr>
          <a:xfrm>
            <a:off x="2142309" y="505097"/>
            <a:ext cx="9362303" cy="5406125"/>
          </a:xfrm>
        </p:spPr>
        <p:txBody>
          <a:bodyPr/>
          <a:lstStyle/>
          <a:p>
            <a:r>
              <a:rPr lang="el-GR" sz="3200" dirty="0"/>
              <a:t>Παρόλα αυτά, όλο τον 18 αι. και στις αρχές του 19ου αι. ήταν κυρίαρχη η παιδική εργασία τόσο στο πλαίσιο της οικογενειακής όσο και στο πλαίσιο της αγροτικής και βιομηχανικής κοινωνίας μέχρι τη στιγμή που το παιδί «διασώθηκε» από το σχολείο.</a:t>
            </a:r>
          </a:p>
          <a:p>
            <a:endParaRPr lang="el-GR" dirty="0"/>
          </a:p>
        </p:txBody>
      </p:sp>
    </p:spTree>
    <p:extLst>
      <p:ext uri="{BB962C8B-B14F-4D97-AF65-F5344CB8AC3E}">
        <p14:creationId xmlns:p14="http://schemas.microsoft.com/office/powerpoint/2010/main" xmlns="" val="4103903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a:extLst>
              <a:ext uri="{FF2B5EF4-FFF2-40B4-BE49-F238E27FC236}">
                <a16:creationId xmlns:a16="http://schemas.microsoft.com/office/drawing/2014/main" xmlns="" id="{DB18046F-7F48-469C-BF72-84AF47F3F941}"/>
              </a:ext>
            </a:extLst>
          </p:cNvPr>
          <p:cNvPicPr>
            <a:picLocks noGrp="1" noChangeAspect="1"/>
          </p:cNvPicPr>
          <p:nvPr>
            <p:ph idx="1"/>
          </p:nvPr>
        </p:nvPicPr>
        <p:blipFill>
          <a:blip r:embed="rId2"/>
          <a:stretch>
            <a:fillRect/>
          </a:stretch>
        </p:blipFill>
        <p:spPr>
          <a:xfrm>
            <a:off x="1471749" y="531914"/>
            <a:ext cx="4890469" cy="3656909"/>
          </a:xfrm>
          <a:prstGeom prst="rect">
            <a:avLst/>
          </a:prstGeom>
        </p:spPr>
      </p:pic>
      <p:pic>
        <p:nvPicPr>
          <p:cNvPr id="5" name="Εικόνα 4">
            <a:extLst>
              <a:ext uri="{FF2B5EF4-FFF2-40B4-BE49-F238E27FC236}">
                <a16:creationId xmlns:a16="http://schemas.microsoft.com/office/drawing/2014/main" xmlns="" id="{810D0EE0-E164-4555-940D-D0DE8571C3C8}"/>
              </a:ext>
            </a:extLst>
          </p:cNvPr>
          <p:cNvPicPr>
            <a:picLocks noChangeAspect="1"/>
          </p:cNvPicPr>
          <p:nvPr/>
        </p:nvPicPr>
        <p:blipFill>
          <a:blip r:embed="rId3"/>
          <a:stretch>
            <a:fillRect/>
          </a:stretch>
        </p:blipFill>
        <p:spPr>
          <a:xfrm>
            <a:off x="6830819" y="529737"/>
            <a:ext cx="4243184" cy="3310415"/>
          </a:xfrm>
          <a:prstGeom prst="rect">
            <a:avLst/>
          </a:prstGeom>
        </p:spPr>
      </p:pic>
      <p:pic>
        <p:nvPicPr>
          <p:cNvPr id="6" name="Εικόνα 5">
            <a:extLst>
              <a:ext uri="{FF2B5EF4-FFF2-40B4-BE49-F238E27FC236}">
                <a16:creationId xmlns:a16="http://schemas.microsoft.com/office/drawing/2014/main" xmlns="" id="{7D2871D9-0BD7-4A9F-8C2A-1754A3FD3BA8}"/>
              </a:ext>
            </a:extLst>
          </p:cNvPr>
          <p:cNvPicPr>
            <a:picLocks noChangeAspect="1"/>
          </p:cNvPicPr>
          <p:nvPr/>
        </p:nvPicPr>
        <p:blipFill>
          <a:blip r:embed="rId4"/>
          <a:stretch>
            <a:fillRect/>
          </a:stretch>
        </p:blipFill>
        <p:spPr>
          <a:xfrm>
            <a:off x="3650446" y="3973571"/>
            <a:ext cx="4316342" cy="3456732"/>
          </a:xfrm>
          <a:prstGeom prst="rect">
            <a:avLst/>
          </a:prstGeom>
        </p:spPr>
      </p:pic>
    </p:spTree>
    <p:extLst>
      <p:ext uri="{BB962C8B-B14F-4D97-AF65-F5344CB8AC3E}">
        <p14:creationId xmlns:p14="http://schemas.microsoft.com/office/powerpoint/2010/main" xmlns="" val="2501357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5C436CBB-01BC-4F24-9588-D4CBA19C2F55}"/>
              </a:ext>
            </a:extLst>
          </p:cNvPr>
          <p:cNvSpPr>
            <a:spLocks noGrp="1"/>
          </p:cNvSpPr>
          <p:nvPr>
            <p:ph type="title"/>
          </p:nvPr>
        </p:nvSpPr>
        <p:spPr>
          <a:xfrm>
            <a:off x="2592925" y="624110"/>
            <a:ext cx="8911687" cy="534130"/>
          </a:xfrm>
        </p:spPr>
        <p:txBody>
          <a:bodyPr>
            <a:normAutofit/>
          </a:bodyPr>
          <a:lstStyle/>
          <a:p>
            <a:r>
              <a:rPr lang="el-GR" sz="2800" b="1" dirty="0"/>
              <a:t>Νεότερα Χρόνια</a:t>
            </a:r>
          </a:p>
        </p:txBody>
      </p:sp>
      <p:sp>
        <p:nvSpPr>
          <p:cNvPr id="3" name="Θέση περιεχομένου 2">
            <a:extLst>
              <a:ext uri="{FF2B5EF4-FFF2-40B4-BE49-F238E27FC236}">
                <a16:creationId xmlns:a16="http://schemas.microsoft.com/office/drawing/2014/main" xmlns="" id="{D94E75CA-8278-472D-AD0B-1B287DA7BB28}"/>
              </a:ext>
            </a:extLst>
          </p:cNvPr>
          <p:cNvSpPr>
            <a:spLocks noGrp="1"/>
          </p:cNvSpPr>
          <p:nvPr>
            <p:ph idx="1"/>
          </p:nvPr>
        </p:nvSpPr>
        <p:spPr>
          <a:xfrm>
            <a:off x="2081349" y="1558834"/>
            <a:ext cx="9423263" cy="4352388"/>
          </a:xfrm>
        </p:spPr>
        <p:txBody>
          <a:bodyPr/>
          <a:lstStyle/>
          <a:p>
            <a:endParaRPr lang="el-GR" dirty="0"/>
          </a:p>
        </p:txBody>
      </p:sp>
    </p:spTree>
    <p:extLst>
      <p:ext uri="{BB962C8B-B14F-4D97-AF65-F5344CB8AC3E}">
        <p14:creationId xmlns:p14="http://schemas.microsoft.com/office/powerpoint/2010/main" xmlns="" val="40381895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xmlns="" id="{A25F97AF-4CE2-4663-8CE6-9FF51EF82209}"/>
              </a:ext>
            </a:extLst>
          </p:cNvPr>
          <p:cNvPicPr>
            <a:picLocks noChangeAspect="1"/>
          </p:cNvPicPr>
          <p:nvPr/>
        </p:nvPicPr>
        <p:blipFill>
          <a:blip r:embed="rId2"/>
          <a:stretch>
            <a:fillRect/>
          </a:stretch>
        </p:blipFill>
        <p:spPr>
          <a:xfrm>
            <a:off x="6912406" y="62760"/>
            <a:ext cx="5279594" cy="1261981"/>
          </a:xfrm>
          <a:prstGeom prst="rect">
            <a:avLst/>
          </a:prstGeom>
        </p:spPr>
      </p:pic>
    </p:spTree>
    <p:extLst>
      <p:ext uri="{BB962C8B-B14F-4D97-AF65-F5344CB8AC3E}">
        <p14:creationId xmlns:p14="http://schemas.microsoft.com/office/powerpoint/2010/main" xmlns="" val="32780563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9F4DFD8E-AACC-4AA9-B707-53F0A4023566}"/>
              </a:ext>
            </a:extLst>
          </p:cNvPr>
          <p:cNvSpPr>
            <a:spLocks noGrp="1"/>
          </p:cNvSpPr>
          <p:nvPr>
            <p:ph type="title"/>
          </p:nvPr>
        </p:nvSpPr>
        <p:spPr>
          <a:xfrm>
            <a:off x="2592925" y="624110"/>
            <a:ext cx="8911687" cy="481879"/>
          </a:xfrm>
        </p:spPr>
        <p:txBody>
          <a:bodyPr>
            <a:normAutofit/>
          </a:bodyPr>
          <a:lstStyle/>
          <a:p>
            <a:r>
              <a:rPr lang="el-GR" sz="2000" b="1" dirty="0"/>
              <a:t>Βιβλιογραφία</a:t>
            </a:r>
          </a:p>
        </p:txBody>
      </p:sp>
      <p:sp>
        <p:nvSpPr>
          <p:cNvPr id="3" name="Θέση περιεχομένου 2">
            <a:extLst>
              <a:ext uri="{FF2B5EF4-FFF2-40B4-BE49-F238E27FC236}">
                <a16:creationId xmlns:a16="http://schemas.microsoft.com/office/drawing/2014/main" xmlns="" id="{C26B663D-71BB-467D-A8A8-CC1002D2B5CE}"/>
              </a:ext>
            </a:extLst>
          </p:cNvPr>
          <p:cNvSpPr>
            <a:spLocks noGrp="1"/>
          </p:cNvSpPr>
          <p:nvPr>
            <p:ph idx="1"/>
          </p:nvPr>
        </p:nvSpPr>
        <p:spPr>
          <a:xfrm>
            <a:off x="2124891" y="1262743"/>
            <a:ext cx="9379721" cy="4648479"/>
          </a:xfrm>
        </p:spPr>
        <p:txBody>
          <a:bodyPr>
            <a:normAutofit fontScale="62500" lnSpcReduction="20000"/>
          </a:bodyPr>
          <a:lstStyle/>
          <a:p>
            <a:r>
              <a:rPr lang="en-US" sz="1900" dirty="0">
                <a:hlinkClick r:id="rId2"/>
              </a:rPr>
              <a:t>Ballantine, J. H. &amp; Hammack F. M.</a:t>
            </a:r>
            <a:r>
              <a:rPr lang="el-GR" sz="1900" dirty="0">
                <a:hlinkClick r:id="rId2"/>
              </a:rPr>
              <a:t> (2014) .Η Κοινωνιολογία της Εκπαίδευσης, Θεσσαλονίκη, Επίκεντρο</a:t>
            </a:r>
          </a:p>
          <a:p>
            <a:r>
              <a:rPr lang="en-US" sz="1900" dirty="0">
                <a:hlinkClick r:id="rId2"/>
              </a:rPr>
              <a:t>Blackledge D. &amp; Hunt B.</a:t>
            </a:r>
            <a:r>
              <a:rPr lang="el-GR" sz="1900" dirty="0">
                <a:hlinkClick r:id="rId2"/>
              </a:rPr>
              <a:t> Κοινωνιολογία της </a:t>
            </a:r>
            <a:r>
              <a:rPr lang="el-GR" sz="1900" dirty="0" err="1">
                <a:hlinkClick r:id="rId2"/>
              </a:rPr>
              <a:t>Εκπίδευσης</a:t>
            </a:r>
            <a:r>
              <a:rPr lang="el-GR" sz="1900" dirty="0">
                <a:hlinkClick r:id="rId2"/>
              </a:rPr>
              <a:t>. (2004) Αθήνα: Μεταίχμιο</a:t>
            </a:r>
            <a:endParaRPr lang="en-US" sz="1900" dirty="0">
              <a:hlinkClick r:id="rId2"/>
            </a:endParaRPr>
          </a:p>
          <a:p>
            <a:r>
              <a:rPr lang="en-US" sz="1900" dirty="0" err="1">
                <a:hlinkClick r:id="rId2"/>
              </a:rPr>
              <a:t>Palaiologou</a:t>
            </a:r>
            <a:r>
              <a:rPr lang="en-US" sz="1900" dirty="0">
                <a:hlinkClick r:id="rId2"/>
              </a:rPr>
              <a:t>, N. (2014) Intercultural Education. Conceptual and Empirical Challenges, edited volume, Routledge. </a:t>
            </a:r>
          </a:p>
          <a:p>
            <a:r>
              <a:rPr lang="en-US" sz="1900" dirty="0" err="1">
                <a:hlinkClick r:id="rId2"/>
              </a:rPr>
              <a:t>Kipouropoulou</a:t>
            </a:r>
            <a:r>
              <a:rPr lang="en-US" sz="1900" dirty="0">
                <a:hlinkClick r:id="rId2"/>
              </a:rPr>
              <a:t>, E. (2017). “Ambiguous Foreign Students’ Identities: National Identity “in between” in a Greek Intercultural School”, MENON Online Journal of Educational Research, 4th Issue,36-53.</a:t>
            </a:r>
          </a:p>
          <a:p>
            <a:r>
              <a:rPr lang="en-US" sz="1900" dirty="0">
                <a:hlinkClick r:id="rId2"/>
              </a:rPr>
              <a:t>Banks J. (2010), Diversity and Citizenship Education, ed. </a:t>
            </a:r>
            <a:r>
              <a:rPr lang="en-US" sz="1900" dirty="0" err="1">
                <a:hlinkClick r:id="rId2"/>
              </a:rPr>
              <a:t>WilleySons</a:t>
            </a:r>
            <a:r>
              <a:rPr lang="en-US" sz="1900" dirty="0">
                <a:hlinkClick r:id="rId2"/>
              </a:rPr>
              <a:t>. </a:t>
            </a:r>
            <a:r>
              <a:rPr lang="el-GR" sz="1900" dirty="0">
                <a:hlinkClick r:id="rId2"/>
              </a:rPr>
              <a:t>Ελληνική Έκδοση Διαφορετικότητα και Εκπαίδευση στην Ιδιότητα του Πολίτη (2012), ΠΕΔΙΟ.</a:t>
            </a:r>
          </a:p>
          <a:p>
            <a:r>
              <a:rPr lang="en-US" sz="1900" dirty="0">
                <a:hlinkClick r:id="rId2"/>
              </a:rPr>
              <a:t>Bernstein, B. (1989). </a:t>
            </a:r>
            <a:r>
              <a:rPr lang="el-GR" sz="1900" dirty="0">
                <a:hlinkClick r:id="rId2"/>
              </a:rPr>
              <a:t>Παιδαγωγικοί κώδικες και κοινωνικός έλεγχος/μετ. Ιωσήφ Σολομών. Αθήνα: Αλεξάνδρεια.</a:t>
            </a:r>
          </a:p>
          <a:p>
            <a:r>
              <a:rPr lang="en-US" sz="1900" dirty="0">
                <a:hlinkClick r:id="rId2"/>
              </a:rPr>
              <a:t>Cummins J. (1999). </a:t>
            </a:r>
            <a:r>
              <a:rPr lang="el-GR" sz="1900" dirty="0">
                <a:hlinkClick r:id="rId2"/>
              </a:rPr>
              <a:t>Ταυτότητες υπό Διαπραγμάτευση. Εκπαίδευση με σκοπό την ενδυνάμωση σε μια κοινωνία της ετερότητας/μετ. Σ. Αργύρη. Αθήνα: </a:t>
            </a:r>
            <a:r>
              <a:rPr lang="en-US" sz="1900" dirty="0">
                <a:hlinkClick r:id="rId2"/>
              </a:rPr>
              <a:t>Gutenberg. </a:t>
            </a:r>
          </a:p>
          <a:p>
            <a:r>
              <a:rPr lang="en-US" sz="1900" dirty="0" err="1">
                <a:hlinkClick r:id="rId2"/>
              </a:rPr>
              <a:t>Feire</a:t>
            </a:r>
            <a:r>
              <a:rPr lang="en-US" sz="1900" dirty="0">
                <a:hlinkClick r:id="rId2"/>
              </a:rPr>
              <a:t>, P.&amp; Shor I. (2011). </a:t>
            </a:r>
            <a:r>
              <a:rPr lang="el-GR" sz="1900" dirty="0">
                <a:hlinkClick r:id="rId2"/>
              </a:rPr>
              <a:t>Απελευθερωτική Παιδαγωγική. </a:t>
            </a:r>
            <a:r>
              <a:rPr lang="el-GR" sz="1900" dirty="0" err="1">
                <a:hlinkClick r:id="rId2"/>
              </a:rPr>
              <a:t>Καλαουζίδης</a:t>
            </a:r>
            <a:r>
              <a:rPr lang="el-GR" sz="1900" dirty="0">
                <a:hlinkClick r:id="rId2"/>
              </a:rPr>
              <a:t> Γ. </a:t>
            </a:r>
            <a:r>
              <a:rPr lang="el-GR" sz="1900" dirty="0" err="1">
                <a:hlinkClick r:id="rId2"/>
              </a:rPr>
              <a:t>μτφρ</a:t>
            </a:r>
            <a:r>
              <a:rPr lang="el-GR" sz="1900" dirty="0">
                <a:hlinkClick r:id="rId2"/>
              </a:rPr>
              <a:t>. Αθήνα: Μεταίχμιο.</a:t>
            </a:r>
          </a:p>
          <a:p>
            <a:r>
              <a:rPr lang="el-GR" sz="1900" dirty="0" err="1">
                <a:hlinkClick r:id="rId2"/>
              </a:rPr>
              <a:t>Δραγώνα</a:t>
            </a:r>
            <a:r>
              <a:rPr lang="el-GR" sz="1900" dirty="0">
                <a:hlinkClick r:id="rId2"/>
              </a:rPr>
              <a:t> Θα.- </a:t>
            </a:r>
            <a:r>
              <a:rPr lang="el-GR" sz="1900" dirty="0" err="1">
                <a:hlinkClick r:id="rId2"/>
              </a:rPr>
              <a:t>Φραγκουδάκη</a:t>
            </a:r>
            <a:r>
              <a:rPr lang="el-GR" sz="1900" dirty="0">
                <a:hlinkClick r:id="rId2"/>
              </a:rPr>
              <a:t> Ά. </a:t>
            </a:r>
            <a:r>
              <a:rPr lang="el-GR" sz="1900" dirty="0" err="1">
                <a:hlinkClick r:id="rId2"/>
              </a:rPr>
              <a:t>επιμ</a:t>
            </a:r>
            <a:r>
              <a:rPr lang="el-GR" sz="1900" dirty="0">
                <a:hlinkClick r:id="rId2"/>
              </a:rPr>
              <a:t>. (2008)  Πρόσθεση όχι Αφαίρεση, πολλαπλασιασμός όχι διαίρεση . Αθήνα: Μεταίχμιο</a:t>
            </a:r>
          </a:p>
          <a:p>
            <a:r>
              <a:rPr lang="el-GR" sz="1900" dirty="0" err="1">
                <a:hlinkClick r:id="rId2"/>
              </a:rPr>
              <a:t>Μπαρτσίδης</a:t>
            </a:r>
            <a:r>
              <a:rPr lang="el-GR" sz="1900" dirty="0">
                <a:hlinkClick r:id="rId2"/>
              </a:rPr>
              <a:t>, Μ. &amp; </a:t>
            </a:r>
            <a:r>
              <a:rPr lang="el-GR" sz="1900" dirty="0" err="1">
                <a:hlinkClick r:id="rId2"/>
              </a:rPr>
              <a:t>Χοντολίδου</a:t>
            </a:r>
            <a:r>
              <a:rPr lang="el-GR" sz="1900" dirty="0">
                <a:hlinkClick r:id="rId2"/>
              </a:rPr>
              <a:t> Ε.(2002). «Παγκοσμιοποίηση και εκπαίδευση: ο μύθος της αποδυνάμωσης των εθνικών κρατών και ο ρόλος τους στα εθνικά εκπαιδευτικά συστήματα», Θέσεις, τ. 80, 173-182.</a:t>
            </a:r>
          </a:p>
          <a:p>
            <a:r>
              <a:rPr lang="el-GR" sz="1900" dirty="0">
                <a:hlinkClick r:id="rId2"/>
              </a:rPr>
              <a:t>Νικολάου Σ.-Μ. (2006). Θεωρητικά ζητήματα στην Κοινωνιολογία της Εκπαίδευσης. Αθήνα: </a:t>
            </a:r>
            <a:r>
              <a:rPr lang="en-US" sz="1900" dirty="0">
                <a:hlinkClick r:id="rId2"/>
              </a:rPr>
              <a:t>Gutenberg.</a:t>
            </a:r>
          </a:p>
          <a:p>
            <a:r>
              <a:rPr lang="en-US" sz="1900" dirty="0">
                <a:hlinkClick r:id="rId2"/>
              </a:rPr>
              <a:t>  </a:t>
            </a:r>
            <a:r>
              <a:rPr lang="el-GR" sz="1900" dirty="0" err="1">
                <a:hlinkClick r:id="rId2"/>
              </a:rPr>
              <a:t>Φραγκουδάκη</a:t>
            </a:r>
            <a:r>
              <a:rPr lang="el-GR" sz="1900" dirty="0">
                <a:hlinkClick r:id="rId2"/>
              </a:rPr>
              <a:t>, </a:t>
            </a:r>
            <a:r>
              <a:rPr lang="en-US" sz="1900" dirty="0">
                <a:hlinkClick r:id="rId2"/>
              </a:rPr>
              <a:t>A. (1985) </a:t>
            </a:r>
            <a:r>
              <a:rPr lang="el-GR" sz="1900" dirty="0">
                <a:hlinkClick r:id="rId2"/>
              </a:rPr>
              <a:t>Κοινωνιολογία της Εκπαίδευσης: Θεωρίες για την κοινωνική ανισότητα στο σχολείο. Αθήνα: </a:t>
            </a:r>
            <a:r>
              <a:rPr lang="el-GR" sz="1900" dirty="0" err="1">
                <a:hlinkClick r:id="rId2"/>
              </a:rPr>
              <a:t>Παπαζήσης</a:t>
            </a:r>
            <a:r>
              <a:rPr lang="el-GR" sz="1900" dirty="0">
                <a:hlinkClick r:id="rId2"/>
              </a:rPr>
              <a:t>.</a:t>
            </a:r>
          </a:p>
          <a:p>
            <a:r>
              <a:rPr lang="en-US" sz="1900" dirty="0">
                <a:hlinkClick r:id="rId2"/>
              </a:rPr>
              <a:t>http://sociologyofeducation2014-15.blogspot.com/2015/03/blog-post_80.html</a:t>
            </a:r>
            <a:endParaRPr lang="el-GR" sz="1900" dirty="0"/>
          </a:p>
          <a:p>
            <a:endParaRPr lang="el-GR" dirty="0"/>
          </a:p>
        </p:txBody>
      </p:sp>
    </p:spTree>
    <p:extLst>
      <p:ext uri="{BB962C8B-B14F-4D97-AF65-F5344CB8AC3E}">
        <p14:creationId xmlns:p14="http://schemas.microsoft.com/office/powerpoint/2010/main" xmlns="" val="16552085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r>
              <a:rPr lang="el-GR" dirty="0" smtClean="0"/>
              <a:t>Πολιτικοί (κράτος, κοινοβούλιο, εκλογές)</a:t>
            </a:r>
          </a:p>
          <a:p>
            <a:r>
              <a:rPr lang="el-GR" dirty="0" smtClean="0"/>
              <a:t>Εκπαιδευτικοί (σχολείο, πανεπιστήμιο, δομή δια βίου μάθησης κλπ)</a:t>
            </a:r>
          </a:p>
          <a:p>
            <a:r>
              <a:rPr lang="el-GR" dirty="0" smtClean="0"/>
              <a:t>Θρησκευτικοί (εκκλησία, θρησκευτικές γιορτές, γάμος, βάπτιση </a:t>
            </a:r>
            <a:r>
              <a:rPr lang="el-GR" dirty="0" err="1" smtClean="0"/>
              <a:t>κ.λ.π</a:t>
            </a:r>
            <a:r>
              <a:rPr lang="el-GR" dirty="0" smtClean="0"/>
              <a:t>)</a:t>
            </a:r>
          </a:p>
          <a:p>
            <a:r>
              <a:rPr lang="el-GR" dirty="0" smtClean="0"/>
              <a:t>Οικονομικοί (αγορά, χρηματιστήριο, τραπεζικό σύστημα κλπ)</a:t>
            </a:r>
          </a:p>
          <a:p>
            <a:r>
              <a:rPr lang="el-GR" dirty="0" smtClean="0"/>
              <a:t>Οικογενειακοί (συγγένεια, γάμος κλπ)</a:t>
            </a:r>
          </a:p>
          <a:p>
            <a:endParaRPr lang="el-G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A6FA17F5-BAA5-411A-8A83-0A64961C5F3E}"/>
              </a:ext>
            </a:extLst>
          </p:cNvPr>
          <p:cNvSpPr>
            <a:spLocks noGrp="1"/>
          </p:cNvSpPr>
          <p:nvPr>
            <p:ph type="title"/>
          </p:nvPr>
        </p:nvSpPr>
        <p:spPr>
          <a:xfrm>
            <a:off x="2592925" y="624110"/>
            <a:ext cx="8911687" cy="603799"/>
          </a:xfrm>
        </p:spPr>
        <p:txBody>
          <a:bodyPr>
            <a:normAutofit fontScale="90000"/>
          </a:bodyPr>
          <a:lstStyle/>
          <a:p>
            <a:r>
              <a:rPr lang="el-GR" b="1" dirty="0"/>
              <a:t>Κοινωνικοποίηση</a:t>
            </a:r>
          </a:p>
        </p:txBody>
      </p:sp>
      <p:sp>
        <p:nvSpPr>
          <p:cNvPr id="3" name="Θέση περιεχομένου 2">
            <a:extLst>
              <a:ext uri="{FF2B5EF4-FFF2-40B4-BE49-F238E27FC236}">
                <a16:creationId xmlns:a16="http://schemas.microsoft.com/office/drawing/2014/main" xmlns="" id="{713E474E-22AF-47E1-B60A-DC7F67E5A392}"/>
              </a:ext>
            </a:extLst>
          </p:cNvPr>
          <p:cNvSpPr>
            <a:spLocks noGrp="1"/>
          </p:cNvSpPr>
          <p:nvPr>
            <p:ph idx="1"/>
          </p:nvPr>
        </p:nvSpPr>
        <p:spPr>
          <a:xfrm>
            <a:off x="1994263" y="1306285"/>
            <a:ext cx="9510349" cy="5024845"/>
          </a:xfrm>
        </p:spPr>
        <p:txBody>
          <a:bodyPr>
            <a:normAutofit/>
          </a:bodyPr>
          <a:lstStyle/>
          <a:p>
            <a:r>
              <a:rPr lang="el-GR" sz="2800" dirty="0"/>
              <a:t>Είναι μια διαρκής  διαδικασία :</a:t>
            </a:r>
          </a:p>
          <a:p>
            <a:r>
              <a:rPr lang="el-GR" sz="2800" dirty="0"/>
              <a:t>το άτομο μαθαίνει και εσωτερικεύει τα διάφορα στοιχεία του πολιτισμού της κοινωνίας </a:t>
            </a:r>
          </a:p>
          <a:p>
            <a:r>
              <a:rPr lang="el-GR" sz="2800" dirty="0"/>
              <a:t>να διαμορφώσει τη δική του προσωπικότητα και να ενταχθεί στις διάφορες κοινωνικές ομάδες</a:t>
            </a:r>
          </a:p>
          <a:p>
            <a:pPr marL="0" indent="0">
              <a:buNone/>
            </a:pPr>
            <a:r>
              <a:rPr lang="el-GR" sz="2800" dirty="0"/>
              <a:t>μια εκμάθηση που </a:t>
            </a:r>
          </a:p>
          <a:p>
            <a:r>
              <a:rPr lang="el-GR" sz="2800" dirty="0"/>
              <a:t>διαφοροποιείται συνεχώς από τις επιρροές που δέχεται το άτομο και από τον τρόπο που κατανοεί τον εκάστοτε ρόλο του</a:t>
            </a:r>
          </a:p>
        </p:txBody>
      </p:sp>
    </p:spTree>
    <p:extLst>
      <p:ext uri="{BB962C8B-B14F-4D97-AF65-F5344CB8AC3E}">
        <p14:creationId xmlns:p14="http://schemas.microsoft.com/office/powerpoint/2010/main" xmlns="" val="199631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1C4DDC64-DE1F-4302-8570-8595D3821575}"/>
              </a:ext>
            </a:extLst>
          </p:cNvPr>
          <p:cNvSpPr>
            <a:spLocks noGrp="1"/>
          </p:cNvSpPr>
          <p:nvPr>
            <p:ph type="title"/>
          </p:nvPr>
        </p:nvSpPr>
        <p:spPr>
          <a:xfrm>
            <a:off x="2592925" y="624110"/>
            <a:ext cx="8911687" cy="717010"/>
          </a:xfrm>
        </p:spPr>
        <p:txBody>
          <a:bodyPr>
            <a:normAutofit/>
          </a:bodyPr>
          <a:lstStyle/>
          <a:p>
            <a:r>
              <a:rPr lang="el-GR" sz="2400" b="1" dirty="0"/>
              <a:t>Κοινωνικοποίηση</a:t>
            </a:r>
          </a:p>
        </p:txBody>
      </p:sp>
      <p:sp>
        <p:nvSpPr>
          <p:cNvPr id="3" name="Θέση περιεχομένου 2">
            <a:extLst>
              <a:ext uri="{FF2B5EF4-FFF2-40B4-BE49-F238E27FC236}">
                <a16:creationId xmlns:a16="http://schemas.microsoft.com/office/drawing/2014/main" xmlns="" id="{F50743D8-DDA3-4B43-8ABA-310C8E5EFF09}"/>
              </a:ext>
            </a:extLst>
          </p:cNvPr>
          <p:cNvSpPr>
            <a:spLocks noGrp="1"/>
          </p:cNvSpPr>
          <p:nvPr>
            <p:ph idx="1"/>
          </p:nvPr>
        </p:nvSpPr>
        <p:spPr>
          <a:xfrm>
            <a:off x="1489166" y="1071154"/>
            <a:ext cx="10241280" cy="5162736"/>
          </a:xfrm>
        </p:spPr>
        <p:txBody>
          <a:bodyPr/>
          <a:lstStyle/>
          <a:p>
            <a:pPr marL="0" indent="0">
              <a:buNone/>
            </a:pPr>
            <a:r>
              <a:rPr lang="el-GR" sz="2400" b="1" dirty="0"/>
              <a:t>Διαδικασία οικοδόμησης συλλογικής ταυτότητας</a:t>
            </a:r>
            <a:r>
              <a:rPr lang="el-GR" sz="2400" dirty="0"/>
              <a:t>. H αίσθηση ότι ανήκουμε σε μια ομάδα μάς βοηθά </a:t>
            </a:r>
          </a:p>
          <a:p>
            <a:r>
              <a:rPr lang="el-GR" sz="2400" dirty="0"/>
              <a:t>να συγκροτήσουμε την </a:t>
            </a:r>
            <a:r>
              <a:rPr lang="el-GR" sz="2400" dirty="0" err="1"/>
              <a:t>αυτοεικόνα</a:t>
            </a:r>
            <a:r>
              <a:rPr lang="el-GR" sz="2400" dirty="0"/>
              <a:t> μας, την οποία διαμορφώνουμε σε σχέση με τους συνανθρώπους μας και συγχρόνως τη μοιραζόμαστε με τα μέλη της ευρύτερης ή της στενότερης ομάδας στην οποία ανήκουμε.</a:t>
            </a:r>
          </a:p>
          <a:p>
            <a:r>
              <a:rPr lang="el-GR" sz="2400" dirty="0"/>
              <a:t> Κοινωνικοποιημένο θεωρείται ένα άτομο που εντάσσεται σε ομάδες (π.χ. συγγενείς, συνομήλικοι, συμμαθητές, συνάδελφοι κ.ά.) και αισθάνεται μέλος τους, χωρίς όμως αυτό να σημαίνει ότι είναι υποχρεωμένο να υποτάσσεται στις τυχόν υπέρμετρες απαιτήσεις τους </a:t>
            </a:r>
            <a:r>
              <a:rPr lang="el-GR" sz="2400" i="1" dirty="0"/>
              <a:t>(κοινωνικός κομφορμισμός</a:t>
            </a:r>
            <a:r>
              <a:rPr lang="el-GR" sz="2400" dirty="0"/>
              <a:t>)</a:t>
            </a:r>
          </a:p>
          <a:p>
            <a:endParaRPr lang="el-GR" dirty="0"/>
          </a:p>
        </p:txBody>
      </p:sp>
    </p:spTree>
    <p:extLst>
      <p:ext uri="{BB962C8B-B14F-4D97-AF65-F5344CB8AC3E}">
        <p14:creationId xmlns:p14="http://schemas.microsoft.com/office/powerpoint/2010/main" xmlns="" val="3784679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D78F3D9F-8C6C-48DA-A909-D83F6D55024B}"/>
              </a:ext>
            </a:extLst>
          </p:cNvPr>
          <p:cNvSpPr>
            <a:spLocks noGrp="1"/>
          </p:cNvSpPr>
          <p:nvPr>
            <p:ph type="title"/>
          </p:nvPr>
        </p:nvSpPr>
        <p:spPr>
          <a:xfrm>
            <a:off x="2592925" y="624110"/>
            <a:ext cx="8911687" cy="568964"/>
          </a:xfrm>
        </p:spPr>
        <p:txBody>
          <a:bodyPr>
            <a:normAutofit/>
          </a:bodyPr>
          <a:lstStyle/>
          <a:p>
            <a:r>
              <a:rPr lang="el-GR" sz="2400" b="1" dirty="0"/>
              <a:t>Κοινωνικοποίηση</a:t>
            </a:r>
          </a:p>
        </p:txBody>
      </p:sp>
      <p:sp>
        <p:nvSpPr>
          <p:cNvPr id="3" name="Θέση περιεχομένου 2">
            <a:extLst>
              <a:ext uri="{FF2B5EF4-FFF2-40B4-BE49-F238E27FC236}">
                <a16:creationId xmlns:a16="http://schemas.microsoft.com/office/drawing/2014/main" xmlns="" id="{0F67FE36-D4D7-4639-B7AC-D0112013DB36}"/>
              </a:ext>
            </a:extLst>
          </p:cNvPr>
          <p:cNvSpPr>
            <a:spLocks noGrp="1"/>
          </p:cNvSpPr>
          <p:nvPr>
            <p:ph idx="1"/>
          </p:nvPr>
        </p:nvSpPr>
        <p:spPr>
          <a:xfrm>
            <a:off x="2090057" y="1193074"/>
            <a:ext cx="9414555" cy="4718148"/>
          </a:xfrm>
        </p:spPr>
        <p:txBody>
          <a:bodyPr>
            <a:normAutofit/>
          </a:bodyPr>
          <a:lstStyle/>
          <a:p>
            <a:r>
              <a:rPr lang="el-GR" sz="2800" dirty="0"/>
              <a:t>Η κοινωνικοποίηση είναι μια διαδικασία, με την οποία τα άτομα αποκτούν γνώσεις, δεξιότητες και διαθέσεις που τα καθιστούν ικανά να συμμετέχουν στη ζωή και τις δραστηριότητες κοινωνικών ομάδων και της κοινωνίας ως συνόλου (</a:t>
            </a:r>
            <a:r>
              <a:rPr lang="el-GR" sz="2800" dirty="0" err="1"/>
              <a:t>Goslin</a:t>
            </a:r>
            <a:r>
              <a:rPr lang="el-GR" sz="2800" dirty="0"/>
              <a:t>, 1969)</a:t>
            </a:r>
          </a:p>
          <a:p>
            <a:endParaRPr lang="el-GR" sz="2800" dirty="0"/>
          </a:p>
          <a:p>
            <a:r>
              <a:rPr lang="el-GR" sz="2800" dirty="0"/>
              <a:t>Κοινωνικοποίηση=Μάθηση με τη μορφή της εσωτερίκευσης</a:t>
            </a:r>
          </a:p>
        </p:txBody>
      </p:sp>
    </p:spTree>
    <p:extLst>
      <p:ext uri="{BB962C8B-B14F-4D97-AF65-F5344CB8AC3E}">
        <p14:creationId xmlns:p14="http://schemas.microsoft.com/office/powerpoint/2010/main" xmlns="" val="660540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2CAC8487-A5CF-4BFD-83D1-551244158278}"/>
              </a:ext>
            </a:extLst>
          </p:cNvPr>
          <p:cNvSpPr>
            <a:spLocks noGrp="1"/>
          </p:cNvSpPr>
          <p:nvPr>
            <p:ph type="title"/>
          </p:nvPr>
        </p:nvSpPr>
        <p:spPr>
          <a:xfrm>
            <a:off x="1909344" y="162471"/>
            <a:ext cx="8911687" cy="609886"/>
          </a:xfrm>
        </p:spPr>
        <p:txBody>
          <a:bodyPr>
            <a:normAutofit/>
          </a:bodyPr>
          <a:lstStyle/>
          <a:p>
            <a:r>
              <a:rPr lang="el-GR" sz="2400" b="1" dirty="0"/>
              <a:t>Φορείς κοινωνικοποίησης</a:t>
            </a:r>
          </a:p>
        </p:txBody>
      </p:sp>
      <p:sp>
        <p:nvSpPr>
          <p:cNvPr id="3" name="Θέση περιεχομένου 2">
            <a:extLst>
              <a:ext uri="{FF2B5EF4-FFF2-40B4-BE49-F238E27FC236}">
                <a16:creationId xmlns:a16="http://schemas.microsoft.com/office/drawing/2014/main" xmlns="" id="{3BE5F92E-F8BC-4146-8FCD-77207B0C8280}"/>
              </a:ext>
            </a:extLst>
          </p:cNvPr>
          <p:cNvSpPr>
            <a:spLocks noGrp="1"/>
          </p:cNvSpPr>
          <p:nvPr>
            <p:ph idx="1"/>
          </p:nvPr>
        </p:nvSpPr>
        <p:spPr>
          <a:xfrm>
            <a:off x="2086252" y="1331650"/>
            <a:ext cx="9418360" cy="4579572"/>
          </a:xfrm>
        </p:spPr>
        <p:txBody>
          <a:bodyPr>
            <a:normAutofit lnSpcReduction="10000"/>
          </a:bodyPr>
          <a:lstStyle/>
          <a:p>
            <a:pPr marL="0" indent="0">
              <a:buNone/>
            </a:pPr>
            <a:r>
              <a:rPr lang="el-GR" sz="2400" b="1" dirty="0"/>
              <a:t>Πρωτογενείς φορείς κοινωνικοποίησης </a:t>
            </a:r>
          </a:p>
          <a:p>
            <a:pPr marL="0" indent="0">
              <a:buNone/>
            </a:pPr>
            <a:r>
              <a:rPr lang="el-GR" sz="2400" b="1" dirty="0"/>
              <a:t>Ποιοι;</a:t>
            </a:r>
          </a:p>
          <a:p>
            <a:r>
              <a:rPr lang="el-GR" sz="2400" b="1" dirty="0"/>
              <a:t>Οικογένεια:  </a:t>
            </a:r>
            <a:r>
              <a:rPr lang="el-GR" sz="2400" dirty="0"/>
              <a:t>Διαμόρφωση κανόνων, συνηθειών, αξιών και αντιλήψεων παιδιών. Καθορίζει την επιβίωση και την συναισθηματική ανάπτυξη του ατόμου. Γονείς= διαμεσολαβητές μεταξύ της κοινωνίας και των παιδιών τους. </a:t>
            </a:r>
          </a:p>
          <a:p>
            <a:r>
              <a:rPr lang="el-GR" sz="2400" dirty="0"/>
              <a:t>Το πώς οι γονείς κοινωνικοποιούν τα παιδιά τους βρίσκεται σε άμεση συνάρτηση με το σύστημα αξιών και κανόνων που έχουν αποδεχτεί και οι ίδιοι ως μέλη της συγκεκριμένης κοινωνίας και με τις προσδοκίες που οι άλλοι έχουν από αυτούς ως γονείς. Σε όλες τις κοινωνίες υπάρχει το ιδεώδες του «καλού γονιού».</a:t>
            </a:r>
          </a:p>
        </p:txBody>
      </p:sp>
    </p:spTree>
    <p:extLst>
      <p:ext uri="{BB962C8B-B14F-4D97-AF65-F5344CB8AC3E}">
        <p14:creationId xmlns:p14="http://schemas.microsoft.com/office/powerpoint/2010/main" xmlns="" val="1317698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xmlns="" id="{587AFC26-1363-4DF2-9073-49600AA9803B}"/>
              </a:ext>
            </a:extLst>
          </p:cNvPr>
          <p:cNvSpPr>
            <a:spLocks noGrp="1"/>
          </p:cNvSpPr>
          <p:nvPr>
            <p:ph idx="1"/>
          </p:nvPr>
        </p:nvSpPr>
        <p:spPr>
          <a:xfrm>
            <a:off x="2059619" y="514905"/>
            <a:ext cx="9667783" cy="5912527"/>
          </a:xfrm>
        </p:spPr>
        <p:txBody>
          <a:bodyPr>
            <a:normAutofit/>
          </a:bodyPr>
          <a:lstStyle/>
          <a:p>
            <a:pPr marL="0" indent="0">
              <a:buNone/>
            </a:pPr>
            <a:r>
              <a:rPr lang="el-GR" sz="2400" dirty="0"/>
              <a:t>Οι γονείς ως διαμεσολαβητές μεταξύ της κοινωνίας και των παιδιών τους, ωστόσο, αυτό δε  σημαίνει ότι όλοι οι γονείς σε μια κοινωνία κοινωνικοποιούν τα παιδιά τους με τον ίδιο πανομοιότυπο τρόπο.</a:t>
            </a:r>
          </a:p>
          <a:p>
            <a:pPr marL="0" indent="0">
              <a:buNone/>
            </a:pPr>
            <a:endParaRPr lang="el-GR" sz="2400" dirty="0"/>
          </a:p>
          <a:p>
            <a:pPr marL="0" indent="0">
              <a:buNone/>
            </a:pPr>
            <a:r>
              <a:rPr lang="el-GR" sz="2400" b="1" dirty="0" err="1"/>
              <a:t>Ερ</a:t>
            </a:r>
            <a:r>
              <a:rPr lang="el-GR" sz="2400" b="1" dirty="0"/>
              <a:t>: Πού μπορούν να αποδοθούν οι διαφοροποιήσεις που</a:t>
            </a:r>
          </a:p>
          <a:p>
            <a:pPr marL="0" indent="0">
              <a:buNone/>
            </a:pPr>
            <a:r>
              <a:rPr lang="el-GR" sz="2400" b="1" dirty="0"/>
              <a:t>παρατηρούνται σε μία κοινωνία ως προς την κοινωνικοποίηση</a:t>
            </a:r>
          </a:p>
          <a:p>
            <a:pPr marL="0" indent="0">
              <a:buNone/>
            </a:pPr>
            <a:r>
              <a:rPr lang="el-GR" sz="2400" b="1" dirty="0"/>
              <a:t>των παιδιών;</a:t>
            </a:r>
          </a:p>
          <a:p>
            <a:pPr marL="0" indent="0">
              <a:buNone/>
            </a:pPr>
            <a:endParaRPr lang="el-GR" sz="2400" dirty="0"/>
          </a:p>
        </p:txBody>
      </p:sp>
    </p:spTree>
    <p:extLst>
      <p:ext uri="{BB962C8B-B14F-4D97-AF65-F5344CB8AC3E}">
        <p14:creationId xmlns:p14="http://schemas.microsoft.com/office/powerpoint/2010/main" xmlns="" val="1270062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Θρόισμα">
  <a:themeElements>
    <a:clrScheme name="Θρόισμα">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Θρόισμα">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Θρόισμα">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19</TotalTime>
  <Words>2078</Words>
  <Application>Microsoft Office PowerPoint</Application>
  <PresentationFormat>Προσαρμογή</PresentationFormat>
  <Paragraphs>169</Paragraphs>
  <Slides>35</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35</vt:i4>
      </vt:variant>
    </vt:vector>
  </HeadingPairs>
  <TitlesOfParts>
    <vt:vector size="36" baseType="lpstr">
      <vt:lpstr>Θρόισμα</vt:lpstr>
      <vt:lpstr>Διαφάνεια 1</vt:lpstr>
      <vt:lpstr>Διαφάνεια 2</vt:lpstr>
      <vt:lpstr>Διαφάνεια 3</vt:lpstr>
      <vt:lpstr>Διαφάνεια 4</vt:lpstr>
      <vt:lpstr>Κοινωνικοποίηση</vt:lpstr>
      <vt:lpstr>Κοινωνικοποίηση</vt:lpstr>
      <vt:lpstr>Κοινωνικοποίηση</vt:lpstr>
      <vt:lpstr>Φορείς κοινωνικοποίησης</vt:lpstr>
      <vt:lpstr>Διαφάνεια 9</vt:lpstr>
      <vt:lpstr>Διαφάνεια 10</vt:lpstr>
      <vt:lpstr>Διαφάνεια 11</vt:lpstr>
      <vt:lpstr>Φορείς κοινωνικοποίησης Πρωτογενείς</vt:lpstr>
      <vt:lpstr>Δευτερογενείς φορείς κοινωνικοποίησης</vt:lpstr>
      <vt:lpstr>Δευτερογενείς φορείς κοινωνικοποίησης</vt:lpstr>
      <vt:lpstr>Σχολική κοινωνικοποίηση  </vt:lpstr>
      <vt:lpstr>Εκπαιδευτικές πρακτικές</vt:lpstr>
      <vt:lpstr>Κοινωνιολογία της Εκπαίδευσης</vt:lpstr>
      <vt:lpstr>Βασικές Θεωρίες Κοινωνιολογίας της Εκπαίδευσης </vt:lpstr>
      <vt:lpstr>Διαφάνεια 19</vt:lpstr>
      <vt:lpstr>Διαφάνεια 20</vt:lpstr>
      <vt:lpstr>Διαφάνεια 21</vt:lpstr>
      <vt:lpstr>Η κοινωνική κατασκευή της παιδικής ηλικίας</vt:lpstr>
      <vt:lpstr>Αρχαιότητα</vt:lpstr>
      <vt:lpstr>Διαφάνεια 24</vt:lpstr>
      <vt:lpstr>Μεσαίωνας</vt:lpstr>
      <vt:lpstr>Διαφάνεια 26</vt:lpstr>
      <vt:lpstr>17ος -18ος αι.  </vt:lpstr>
      <vt:lpstr>17ος -18ος αι. </vt:lpstr>
      <vt:lpstr>Διαφάνεια 29</vt:lpstr>
      <vt:lpstr>Διαφάνεια 30</vt:lpstr>
      <vt:lpstr>Διαφάνεια 31</vt:lpstr>
      <vt:lpstr>Διαφάνεια 32</vt:lpstr>
      <vt:lpstr>Νεότερα Χρόνια</vt:lpstr>
      <vt:lpstr>Διαφάνεια 34</vt:lpstr>
      <vt:lpstr>Βιβλιογραφία</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kipou</dc:creator>
  <cp:lastModifiedBy>User</cp:lastModifiedBy>
  <cp:revision>54</cp:revision>
  <dcterms:created xsi:type="dcterms:W3CDTF">2018-09-24T07:33:44Z</dcterms:created>
  <dcterms:modified xsi:type="dcterms:W3CDTF">2021-02-17T07:48:57Z</dcterms:modified>
</cp:coreProperties>
</file>