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1132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071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505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381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9417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6189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412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914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613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4522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070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067F7-D578-4EE0-B58D-43C768F8FC79}" type="datetimeFigureOut">
              <a:rPr lang="el-GR" smtClean="0"/>
              <a:t>22/5/2020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A3E87-EFDD-4215-9FD9-3470BA6811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952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6.png"/><Relationship Id="rId3" Type="http://schemas.openxmlformats.org/officeDocument/2006/relationships/image" Target="../media/image95.png"/><Relationship Id="rId7" Type="http://schemas.openxmlformats.org/officeDocument/2006/relationships/image" Target="../media/image99.png"/><Relationship Id="rId12" Type="http://schemas.openxmlformats.org/officeDocument/2006/relationships/image" Target="../media/image105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11" Type="http://schemas.openxmlformats.org/officeDocument/2006/relationships/image" Target="../media/image104.png"/><Relationship Id="rId5" Type="http://schemas.openxmlformats.org/officeDocument/2006/relationships/image" Target="../media/image97.png"/><Relationship Id="rId10" Type="http://schemas.openxmlformats.org/officeDocument/2006/relationships/image" Target="../media/image103.png"/><Relationship Id="rId4" Type="http://schemas.openxmlformats.org/officeDocument/2006/relationships/image" Target="../media/image96.png"/><Relationship Id="rId9" Type="http://schemas.openxmlformats.org/officeDocument/2006/relationships/image" Target="../media/image10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118.png"/><Relationship Id="rId3" Type="http://schemas.openxmlformats.org/officeDocument/2006/relationships/image" Target="../media/image108.png"/><Relationship Id="rId7" Type="http://schemas.openxmlformats.org/officeDocument/2006/relationships/image" Target="../media/image112.png"/><Relationship Id="rId12" Type="http://schemas.openxmlformats.org/officeDocument/2006/relationships/image" Target="../media/image117.png"/><Relationship Id="rId2" Type="http://schemas.openxmlformats.org/officeDocument/2006/relationships/image" Target="../media/image10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11" Type="http://schemas.openxmlformats.org/officeDocument/2006/relationships/image" Target="../media/image116.png"/><Relationship Id="rId5" Type="http://schemas.openxmlformats.org/officeDocument/2006/relationships/image" Target="../media/image110.png"/><Relationship Id="rId10" Type="http://schemas.openxmlformats.org/officeDocument/2006/relationships/image" Target="../media/image115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8.png"/><Relationship Id="rId3" Type="http://schemas.openxmlformats.org/officeDocument/2006/relationships/image" Target="../media/image2.png"/><Relationship Id="rId21" Type="http://schemas.openxmlformats.org/officeDocument/2006/relationships/image" Target="../media/image12.png"/><Relationship Id="rId7" Type="http://schemas.openxmlformats.org/officeDocument/2006/relationships/image" Target="../media/image6.png"/><Relationship Id="rId17" Type="http://schemas.openxmlformats.org/officeDocument/2006/relationships/image" Target="../media/image7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16.png"/><Relationship Id="rId19" Type="http://schemas.openxmlformats.org/officeDocument/2006/relationships/image" Target="../media/image9.png"/><Relationship Id="rId4" Type="http://schemas.openxmlformats.org/officeDocument/2006/relationships/image" Target="../media/image3.png"/><Relationship Id="rId22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29.png"/><Relationship Id="rId26" Type="http://schemas.openxmlformats.org/officeDocument/2006/relationships/image" Target="../media/image20.png"/><Relationship Id="rId39" Type="http://schemas.openxmlformats.org/officeDocument/2006/relationships/image" Target="../media/image26.png"/><Relationship Id="rId21" Type="http://schemas.openxmlformats.org/officeDocument/2006/relationships/image" Target="../media/image32.png"/><Relationship Id="rId34" Type="http://schemas.openxmlformats.org/officeDocument/2006/relationships/image" Target="../media/image44.png"/><Relationship Id="rId42" Type="http://schemas.openxmlformats.org/officeDocument/2006/relationships/image" Target="../media/image52.png"/><Relationship Id="rId47" Type="http://schemas.openxmlformats.org/officeDocument/2006/relationships/image" Target="../media/image8.png"/><Relationship Id="rId50" Type="http://schemas.openxmlformats.org/officeDocument/2006/relationships/image" Target="../media/image120.png"/><Relationship Id="rId2" Type="http://schemas.openxmlformats.org/officeDocument/2006/relationships/image" Target="../media/image1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41" Type="http://schemas.openxmlformats.org/officeDocument/2006/relationships/image" Target="../media/image5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8.png"/><Relationship Id="rId32" Type="http://schemas.openxmlformats.org/officeDocument/2006/relationships/image" Target="../media/image42.png"/><Relationship Id="rId37" Type="http://schemas.openxmlformats.org/officeDocument/2006/relationships/image" Target="../media/image47.png"/><Relationship Id="rId40" Type="http://schemas.openxmlformats.org/officeDocument/2006/relationships/image" Target="../media/image50.png"/><Relationship Id="rId45" Type="http://schemas.openxmlformats.org/officeDocument/2006/relationships/image" Target="../media/image27.png"/><Relationship Id="rId11" Type="http://schemas.openxmlformats.org/officeDocument/2006/relationships/image" Target="../media/image100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36" Type="http://schemas.openxmlformats.org/officeDocument/2006/relationships/image" Target="../media/image25.png"/><Relationship Id="rId15" Type="http://schemas.openxmlformats.org/officeDocument/2006/relationships/image" Target="../media/image14.png"/><Relationship Id="rId49" Type="http://schemas.openxmlformats.org/officeDocument/2006/relationships/image" Target="../media/image10.png"/><Relationship Id="rId19" Type="http://schemas.openxmlformats.org/officeDocument/2006/relationships/image" Target="../media/image30.png"/><Relationship Id="rId31" Type="http://schemas.openxmlformats.org/officeDocument/2006/relationships/image" Target="../media/image2.png"/><Relationship Id="rId44" Type="http://schemas.openxmlformats.org/officeDocument/2006/relationships/image" Target="../media/image5.png"/><Relationship Id="rId52" Type="http://schemas.openxmlformats.org/officeDocument/2006/relationships/image" Target="../media/image16.png"/><Relationship Id="rId22" Type="http://schemas.openxmlformats.org/officeDocument/2006/relationships/image" Target="../media/image33.png"/><Relationship Id="rId27" Type="http://schemas.openxmlformats.org/officeDocument/2006/relationships/image" Target="../media/image21.png"/><Relationship Id="rId30" Type="http://schemas.openxmlformats.org/officeDocument/2006/relationships/image" Target="../media/image23.png"/><Relationship Id="rId35" Type="http://schemas.openxmlformats.org/officeDocument/2006/relationships/image" Target="../media/image24.png"/><Relationship Id="rId43" Type="http://schemas.openxmlformats.org/officeDocument/2006/relationships/image" Target="../media/image53.png"/><Relationship Id="rId4" Type="http://schemas.openxmlformats.org/officeDocument/2006/relationships/image" Target="../media/image180.png"/><Relationship Id="rId48" Type="http://schemas.openxmlformats.org/officeDocument/2006/relationships/image" Target="../media/image9.png"/><Relationship Id="rId51" Type="http://schemas.openxmlformats.org/officeDocument/2006/relationships/image" Target="../media/image13.png"/><Relationship Id="rId3" Type="http://schemas.openxmlformats.org/officeDocument/2006/relationships/image" Target="../media/image170.png"/><Relationship Id="rId17" Type="http://schemas.openxmlformats.org/officeDocument/2006/relationships/image" Target="../media/image28.png"/><Relationship Id="rId25" Type="http://schemas.openxmlformats.org/officeDocument/2006/relationships/image" Target="../media/image19.png"/><Relationship Id="rId33" Type="http://schemas.openxmlformats.org/officeDocument/2006/relationships/image" Target="../media/image43.png"/><Relationship Id="rId38" Type="http://schemas.openxmlformats.org/officeDocument/2006/relationships/image" Target="../media/image48.png"/><Relationship Id="rId46" Type="http://schemas.openxmlformats.org/officeDocument/2006/relationships/image" Target="../media/image7.png"/><Relationship Id="rId12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32" Type="http://schemas.openxmlformats.org/officeDocument/2006/relationships/image" Target="../media/image36.png"/><Relationship Id="rId31" Type="http://schemas.openxmlformats.org/officeDocument/2006/relationships/image" Target="../media/image35.png"/><Relationship Id="rId30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1.png"/><Relationship Id="rId4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3" Type="http://schemas.openxmlformats.org/officeDocument/2006/relationships/image" Target="../media/image49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17" Type="http://schemas.openxmlformats.org/officeDocument/2006/relationships/image" Target="../media/image67.png"/><Relationship Id="rId2" Type="http://schemas.openxmlformats.org/officeDocument/2006/relationships/image" Target="../media/image46.png"/><Relationship Id="rId16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2363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ΣΤΑΤΙΚΟ ΗΛΕΚΤΡΙΚΟ ΠΕΔΙΟ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8507" y="955821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Έργο Ηλεκτρικής Δύναμης</a:t>
            </a:r>
            <a:endParaRPr lang="en-US" sz="2400" b="1" i="0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655471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Ηλεκτρική </a:t>
            </a:r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 Ενέργεια </a:t>
            </a:r>
            <a:r>
              <a:rPr lang="en-US" sz="24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baseline="-25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l-GR" sz="2400" b="1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Φορτίου </a:t>
            </a:r>
            <a:r>
              <a:rPr lang="en-US" sz="2400" b="1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400" b="1" i="1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2355121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i="0" u="none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</a:t>
            </a:r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</a:t>
            </a:r>
            <a:r>
              <a:rPr lang="el-G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400" b="1" i="1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1581" y="3047852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Στατικού Ηλεκτρικού Πεδίου</a:t>
            </a:r>
            <a:endParaRPr lang="en-US" sz="2400" b="1" i="1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0391" y="3764824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Δυναμικό και Ηλεκτρικό Πεδίου</a:t>
            </a:r>
            <a:endParaRPr lang="en-US" sz="2400" b="1" i="1" u="none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39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Στατικού Ηλεκτρικού Πεδίου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Ομάδα 13"/>
          <p:cNvGrpSpPr/>
          <p:nvPr/>
        </p:nvGrpSpPr>
        <p:grpSpPr>
          <a:xfrm>
            <a:off x="82569" y="829135"/>
            <a:ext cx="10804606" cy="610936"/>
            <a:chOff x="41005" y="756398"/>
            <a:chExt cx="10804606" cy="610936"/>
          </a:xfrm>
        </p:grpSpPr>
        <p:sp>
          <p:nvSpPr>
            <p:cNvPr id="6" name="Ορθογώνιο 5"/>
            <p:cNvSpPr/>
            <p:nvPr/>
          </p:nvSpPr>
          <p:spPr>
            <a:xfrm>
              <a:off x="41005" y="861811"/>
              <a:ext cx="77123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Υπολογίσαμε το έργο για τη δημιουργία συστήματος τριών φορτίων: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7630821" y="756398"/>
                  <a:ext cx="3214790" cy="610936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d>
                          <m:d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</m:e>
                        </m:d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" name="Ορθογώνιο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0821" y="756398"/>
                  <a:ext cx="3214790" cy="61093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Ομάδα 11"/>
          <p:cNvGrpSpPr/>
          <p:nvPr/>
        </p:nvGrpSpPr>
        <p:grpSpPr>
          <a:xfrm>
            <a:off x="89495" y="1502417"/>
            <a:ext cx="9691652" cy="876650"/>
            <a:chOff x="27149" y="1346552"/>
            <a:chExt cx="9691652" cy="876650"/>
          </a:xfrm>
        </p:grpSpPr>
        <p:sp>
          <p:nvSpPr>
            <p:cNvPr id="8" name="Ορθογώνιο 7"/>
            <p:cNvSpPr/>
            <p:nvPr/>
          </p:nvSpPr>
          <p:spPr>
            <a:xfrm>
              <a:off x="27149" y="1575325"/>
              <a:ext cx="80961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για τη δημιουργία συστήματος Ν διακριτών ηλεκτρικών φορτίων: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7909010" y="1346552"/>
                  <a:ext cx="1809791" cy="87665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nary>
                          <m:naryPr>
                            <m:chr m:val="∑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𝜾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𝚴</m:t>
                            </m:r>
                          </m:sup>
                          <m:e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</m:e>
                        </m:nary>
                        <m:sSub>
                          <m:sSubPr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09010" y="1346552"/>
                  <a:ext cx="1809791" cy="87665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Ορθογώνιο 14"/>
          <p:cNvSpPr/>
          <p:nvPr/>
        </p:nvSpPr>
        <p:spPr>
          <a:xfrm>
            <a:off x="82569" y="2670186"/>
            <a:ext cx="11794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Έργο που απαιτείται για τη δημιουργία συστήματος ηλεκτρικών φορτίων αποθηκεύεται στο ηλεκτρικό πεδίο ως ηλεκτρική ενέργεια</a:t>
            </a:r>
            <a:endParaRPr lang="el-G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327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Δυναμικό και Ηλεκτρικού Πεδίου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Ομάδα 29"/>
          <p:cNvGrpSpPr/>
          <p:nvPr/>
        </p:nvGrpSpPr>
        <p:grpSpPr>
          <a:xfrm>
            <a:off x="487870" y="797745"/>
            <a:ext cx="4583425" cy="565283"/>
            <a:chOff x="487870" y="797745"/>
            <a:chExt cx="4583425" cy="565283"/>
          </a:xfrm>
        </p:grpSpPr>
        <p:sp>
          <p:nvSpPr>
            <p:cNvPr id="5" name="Ορθογώνιο 4"/>
            <p:cNvSpPr/>
            <p:nvPr/>
          </p:nvSpPr>
          <p:spPr>
            <a:xfrm>
              <a:off x="487870" y="895987"/>
              <a:ext cx="34447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Ορισμός Ηλεκτρικού Δυναμικού: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944448" y="797745"/>
                  <a:ext cx="1126847" cy="56528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𝑾</m:t>
                                </m:r>
                              </m:e>
                              <m:sub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→∞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44448" y="797745"/>
                  <a:ext cx="1126847" cy="56528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3805485" y="1433411"/>
                <a:ext cx="2002600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5485" y="1433411"/>
                <a:ext cx="2002600" cy="9019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869596" y="2335325"/>
                <a:ext cx="976549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𝒒</m:t>
                      </m:r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596" y="2335325"/>
                <a:ext cx="976549" cy="402931"/>
              </a:xfrm>
              <a:prstGeom prst="rect">
                <a:avLst/>
              </a:prstGeom>
              <a:blipFill>
                <a:blip r:embed="rId4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203851" y="2897966"/>
            <a:ext cx="8005790" cy="664043"/>
            <a:chOff x="203851" y="2897966"/>
            <a:chExt cx="8005790" cy="664043"/>
          </a:xfrm>
        </p:grpSpPr>
        <p:sp>
          <p:nvSpPr>
            <p:cNvPr id="11" name="Ορθογώνιο 10"/>
            <p:cNvSpPr/>
            <p:nvPr/>
          </p:nvSpPr>
          <p:spPr>
            <a:xfrm>
              <a:off x="203851" y="2897966"/>
              <a:ext cx="499162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Διαφορά Δυναμικού μεταξύ δυο σημείων 1 και 2:</a:t>
              </a:r>
              <a:endParaRPr lang="el-GR" dirty="0"/>
            </a:p>
          </p:txBody>
        </p:sp>
        <p:grpSp>
          <p:nvGrpSpPr>
            <p:cNvPr id="17" name="Ομάδα 16"/>
            <p:cNvGrpSpPr/>
            <p:nvPr/>
          </p:nvGrpSpPr>
          <p:grpSpPr>
            <a:xfrm>
              <a:off x="5901449" y="3084677"/>
              <a:ext cx="300082" cy="477332"/>
              <a:chOff x="5901449" y="3386016"/>
              <a:chExt cx="300082" cy="477332"/>
            </a:xfrm>
          </p:grpSpPr>
          <p:sp>
            <p:nvSpPr>
              <p:cNvPr id="12" name="Οβάλ 11"/>
              <p:cNvSpPr/>
              <p:nvPr/>
            </p:nvSpPr>
            <p:spPr>
              <a:xfrm>
                <a:off x="5997490" y="338601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4" name="Ορθογώνιο 13"/>
              <p:cNvSpPr/>
              <p:nvPr/>
            </p:nvSpPr>
            <p:spPr>
              <a:xfrm>
                <a:off x="5901449" y="3494016"/>
                <a:ext cx="3000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dirty="0"/>
              </a:p>
            </p:txBody>
          </p:sp>
        </p:grpSp>
        <p:grpSp>
          <p:nvGrpSpPr>
            <p:cNvPr id="16" name="Ομάδα 15"/>
            <p:cNvGrpSpPr/>
            <p:nvPr/>
          </p:nvGrpSpPr>
          <p:grpSpPr>
            <a:xfrm>
              <a:off x="7909559" y="3084677"/>
              <a:ext cx="300082" cy="477332"/>
              <a:chOff x="7909559" y="3386016"/>
              <a:chExt cx="300082" cy="477332"/>
            </a:xfrm>
          </p:grpSpPr>
          <p:sp>
            <p:nvSpPr>
              <p:cNvPr id="13" name="Οβάλ 12"/>
              <p:cNvSpPr/>
              <p:nvPr/>
            </p:nvSpPr>
            <p:spPr>
              <a:xfrm>
                <a:off x="7953481" y="3386016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5" name="Ορθογώνιο 14"/>
              <p:cNvSpPr/>
              <p:nvPr/>
            </p:nvSpPr>
            <p:spPr>
              <a:xfrm>
                <a:off x="7909559" y="3494016"/>
                <a:ext cx="3000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dirty="0"/>
              </a:p>
            </p:txBody>
          </p:sp>
        </p:grpSp>
      </p:grpSp>
      <p:grpSp>
        <p:nvGrpSpPr>
          <p:cNvPr id="33" name="Ομάδα 32"/>
          <p:cNvGrpSpPr/>
          <p:nvPr/>
        </p:nvGrpSpPr>
        <p:grpSpPr>
          <a:xfrm>
            <a:off x="211677" y="2769345"/>
            <a:ext cx="6145395" cy="1455329"/>
            <a:chOff x="211677" y="2769345"/>
            <a:chExt cx="6145395" cy="1455329"/>
          </a:xfrm>
        </p:grpSpPr>
        <p:sp>
          <p:nvSpPr>
            <p:cNvPr id="18" name="Ορθογώνιο 17"/>
            <p:cNvSpPr/>
            <p:nvPr/>
          </p:nvSpPr>
          <p:spPr>
            <a:xfrm>
              <a:off x="211677" y="3582122"/>
              <a:ext cx="20895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Δυναμικό στη θέση 1: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2152182" y="3322760"/>
                  <a:ext cx="1641923" cy="9019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2182" y="3322760"/>
                  <a:ext cx="1641923" cy="901914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5859885" y="2769345"/>
                  <a:ext cx="4971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9885" y="2769345"/>
                  <a:ext cx="497187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218603" y="2726604"/>
            <a:ext cx="8089590" cy="2471359"/>
            <a:chOff x="218603" y="2726604"/>
            <a:chExt cx="8089590" cy="2471359"/>
          </a:xfrm>
        </p:grpSpPr>
        <p:sp>
          <p:nvSpPr>
            <p:cNvPr id="20" name="Ορθογώνιο 19"/>
            <p:cNvSpPr/>
            <p:nvPr/>
          </p:nvSpPr>
          <p:spPr>
            <a:xfrm>
              <a:off x="218603" y="4555411"/>
              <a:ext cx="208954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Δυναμικό στη θέση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Ορθογώνιο 20"/>
                <p:cNvSpPr/>
                <p:nvPr/>
              </p:nvSpPr>
              <p:spPr>
                <a:xfrm>
                  <a:off x="2159108" y="4296049"/>
                  <a:ext cx="1696425" cy="9019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1" name="Ορθογώνιο 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9108" y="4296049"/>
                  <a:ext cx="1696425" cy="90191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Ορθογώνιο 22"/>
                <p:cNvSpPr/>
                <p:nvPr/>
              </p:nvSpPr>
              <p:spPr>
                <a:xfrm>
                  <a:off x="7811006" y="2726604"/>
                  <a:ext cx="49718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3" name="Ορθογώνιο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1006" y="2726604"/>
                  <a:ext cx="497187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3763921" y="3602905"/>
            <a:ext cx="4529970" cy="1208084"/>
            <a:chOff x="3763921" y="3602905"/>
            <a:chExt cx="4529970" cy="1208084"/>
          </a:xfrm>
        </p:grpSpPr>
        <p:sp>
          <p:nvSpPr>
            <p:cNvPr id="9" name="Δεξί άγκιστρο 8"/>
            <p:cNvSpPr/>
            <p:nvPr/>
          </p:nvSpPr>
          <p:spPr>
            <a:xfrm>
              <a:off x="3763921" y="3602905"/>
              <a:ext cx="287445" cy="1208084"/>
            </a:xfrm>
            <a:prstGeom prst="rightBrace">
              <a:avLst>
                <a:gd name="adj1" fmla="val 39353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Ορθογώνιο 23"/>
            <p:cNvSpPr/>
            <p:nvPr/>
          </p:nvSpPr>
          <p:spPr>
            <a:xfrm>
              <a:off x="4240511" y="4007517"/>
              <a:ext cx="22651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Διαφορά δυναμικού: 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Ορθογώνιο 24"/>
                <p:cNvSpPr/>
                <p:nvPr/>
              </p:nvSpPr>
              <p:spPr>
                <a:xfrm>
                  <a:off x="6424597" y="3997968"/>
                  <a:ext cx="18692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5" name="Ορθογώνιο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24597" y="3997968"/>
                  <a:ext cx="1869294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5683666" y="883253"/>
            <a:ext cx="2082260" cy="1731532"/>
            <a:chOff x="5683666" y="883253"/>
            <a:chExt cx="2082260" cy="17315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Ορθογώνιο 9"/>
                <p:cNvSpPr/>
                <p:nvPr/>
              </p:nvSpPr>
              <p:spPr>
                <a:xfrm>
                  <a:off x="6234545" y="1316157"/>
                  <a:ext cx="1531381" cy="90191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sup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" name="Ορθογώνιο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34545" y="1316157"/>
                  <a:ext cx="1531381" cy="90191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Δεξί άγκιστρο 25"/>
            <p:cNvSpPr/>
            <p:nvPr/>
          </p:nvSpPr>
          <p:spPr>
            <a:xfrm>
              <a:off x="5683666" y="883253"/>
              <a:ext cx="287445" cy="1731532"/>
            </a:xfrm>
            <a:prstGeom prst="rightBrace">
              <a:avLst>
                <a:gd name="adj1" fmla="val 39353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8067782" y="3731487"/>
                <a:ext cx="2690545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7782" y="3731487"/>
                <a:ext cx="2690545" cy="90191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4278898" y="4815341"/>
                <a:ext cx="4775666" cy="9727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limLoc m:val="undOvr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nary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limLoc m:val="undOvr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</m:nary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⟹  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898" y="4815341"/>
                <a:ext cx="4775666" cy="97270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8860826" y="4843291"/>
                <a:ext cx="1864869" cy="932435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0826" y="4843291"/>
                <a:ext cx="1864869" cy="93243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5420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7" grpId="0"/>
      <p:bldP spid="28" grpId="0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Δυναμικό και Ηλεκτρικού Πεδίου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Ομάδα 26"/>
          <p:cNvGrpSpPr/>
          <p:nvPr/>
        </p:nvGrpSpPr>
        <p:grpSpPr>
          <a:xfrm>
            <a:off x="83536" y="655753"/>
            <a:ext cx="4118811" cy="932435"/>
            <a:chOff x="83536" y="655753"/>
            <a:chExt cx="4118811" cy="932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1846959" y="655753"/>
                  <a:ext cx="2355388" cy="93243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en-US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nary>
                          <m:naryPr>
                            <m:limLoc m:val="undOvr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p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46959" y="655753"/>
                  <a:ext cx="2355388" cy="93243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Ορθογώνιο 5"/>
            <p:cNvSpPr/>
            <p:nvPr/>
          </p:nvSpPr>
          <p:spPr>
            <a:xfrm>
              <a:off x="83536" y="937304"/>
              <a:ext cx="18226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 ότι: </a:t>
              </a:r>
              <a:endParaRPr lang="el-GR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4281640" y="937304"/>
                <a:ext cx="1601721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𝒅𝑽</m:t>
                      </m:r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40" y="937304"/>
                <a:ext cx="1601721" cy="4029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4281640" y="1479812"/>
                <a:ext cx="3211135" cy="666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𝒅𝑽</m:t>
                      </m:r>
                      <m:r>
                        <a:rPr lang="en-US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𝒛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40" y="1479812"/>
                <a:ext cx="3211135" cy="6664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4325310" y="2161161"/>
                <a:ext cx="2345654" cy="434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5310" y="2161161"/>
                <a:ext cx="2345654" cy="434734"/>
              </a:xfrm>
              <a:prstGeom prst="rect">
                <a:avLst/>
              </a:prstGeom>
              <a:blipFill>
                <a:blip r:embed="rId5"/>
                <a:stretch>
                  <a:fillRect r="-13281" b="-422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6855039" y="2336690"/>
            <a:ext cx="616954" cy="647596"/>
            <a:chOff x="6855039" y="2471773"/>
            <a:chExt cx="616954" cy="647596"/>
          </a:xfrm>
        </p:grpSpPr>
        <p:sp>
          <p:nvSpPr>
            <p:cNvPr id="10" name="Δεξί άγκιστρο 9"/>
            <p:cNvSpPr/>
            <p:nvPr/>
          </p:nvSpPr>
          <p:spPr>
            <a:xfrm>
              <a:off x="6855039" y="2471773"/>
              <a:ext cx="252000" cy="647596"/>
            </a:xfrm>
            <a:prstGeom prst="rightBrace">
              <a:avLst>
                <a:gd name="adj1" fmla="val 39353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" name="Ευθύγραμμο βέλος σύνδεσης 10"/>
            <p:cNvCxnSpPr/>
            <p:nvPr/>
          </p:nvCxnSpPr>
          <p:spPr>
            <a:xfrm>
              <a:off x="7039993" y="2797311"/>
              <a:ext cx="432000" cy="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153250" y="3937895"/>
                <a:ext cx="5400000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𝒅𝒚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𝑽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𝝏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𝒛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𝒅𝒛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50" y="3937895"/>
                <a:ext cx="5400000" cy="7146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5538959" y="3983782"/>
                <a:ext cx="5299656" cy="666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𝒅𝒛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959" y="3983782"/>
                <a:ext cx="5299656" cy="6664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Ορθογώνιο 16"/>
              <p:cNvSpPr/>
              <p:nvPr/>
            </p:nvSpPr>
            <p:spPr>
              <a:xfrm>
                <a:off x="4281640" y="2641953"/>
                <a:ext cx="2669320" cy="3843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𝒅𝒚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𝒅𝒛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7" name="Ορθογώνιο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40" y="2641953"/>
                <a:ext cx="2669320" cy="384336"/>
              </a:xfrm>
              <a:prstGeom prst="rect">
                <a:avLst/>
              </a:prstGeom>
              <a:blipFill>
                <a:blip r:embed="rId8"/>
                <a:stretch>
                  <a:fillRect t="-1587" r="-11872" b="-142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3263161" y="3217142"/>
                <a:ext cx="5643853" cy="4347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𝒋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sub>
                          </m:sSub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𝒅𝒚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𝒋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𝒅𝒛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̂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𝒌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3161" y="3217142"/>
                <a:ext cx="5643853" cy="434734"/>
              </a:xfrm>
              <a:prstGeom prst="rect">
                <a:avLst/>
              </a:prstGeom>
              <a:blipFill>
                <a:blip r:embed="rId9"/>
                <a:stretch>
                  <a:fillRect b="-704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8846775" y="3227533"/>
                <a:ext cx="3284682" cy="4347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𝒅𝒚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𝒅𝒛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6775" y="3227533"/>
                <a:ext cx="3284682" cy="434734"/>
              </a:xfrm>
              <a:prstGeom prst="rect">
                <a:avLst/>
              </a:prstGeom>
              <a:blipFill>
                <a:blip r:embed="rId10"/>
                <a:stretch>
                  <a:fillRect b="-555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Ομάδα 28"/>
          <p:cNvGrpSpPr/>
          <p:nvPr/>
        </p:nvGrpSpPr>
        <p:grpSpPr>
          <a:xfrm>
            <a:off x="4314475" y="913778"/>
            <a:ext cx="7832539" cy="2778324"/>
            <a:chOff x="4314475" y="913778"/>
            <a:chExt cx="7832539" cy="2778324"/>
          </a:xfrm>
        </p:grpSpPr>
        <p:sp>
          <p:nvSpPr>
            <p:cNvPr id="20" name="Ορθογώνιο 19"/>
            <p:cNvSpPr/>
            <p:nvPr/>
          </p:nvSpPr>
          <p:spPr>
            <a:xfrm>
              <a:off x="4325310" y="913778"/>
              <a:ext cx="1558051" cy="396000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2" name="Ορθογώνιο 21"/>
            <p:cNvSpPr/>
            <p:nvPr/>
          </p:nvSpPr>
          <p:spPr>
            <a:xfrm>
              <a:off x="4314475" y="1441396"/>
              <a:ext cx="3188691" cy="666464"/>
            </a:xfrm>
            <a:prstGeom prst="rect">
              <a:avLst/>
            </a:prstGeom>
            <a:noFill/>
            <a:ln w="190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Ορθογώνιο 22"/>
            <p:cNvSpPr/>
            <p:nvPr/>
          </p:nvSpPr>
          <p:spPr>
            <a:xfrm>
              <a:off x="8907014" y="3224102"/>
              <a:ext cx="3240000" cy="468000"/>
            </a:xfrm>
            <a:prstGeom prst="rect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5538959" y="4766253"/>
                <a:ext cx="1298689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8959" y="4766253"/>
                <a:ext cx="1298689" cy="61901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5535494" y="5458985"/>
                <a:ext cx="1301895" cy="666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494" y="5458985"/>
                <a:ext cx="1301895" cy="6664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5545885" y="6186353"/>
                <a:ext cx="1298689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𝒛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885" y="6186353"/>
                <a:ext cx="1298689" cy="61901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00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  <p:bldP spid="17" grpId="0"/>
      <p:bldP spid="18" grpId="0"/>
      <p:bldP spid="19" grpId="0"/>
      <p:bldP spid="24" grpId="0"/>
      <p:bldP spid="25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Ομάδα 230"/>
          <p:cNvGrpSpPr/>
          <p:nvPr/>
        </p:nvGrpSpPr>
        <p:grpSpPr>
          <a:xfrm>
            <a:off x="867502" y="635406"/>
            <a:ext cx="10609385" cy="2389803"/>
            <a:chOff x="867502" y="635406"/>
            <a:chExt cx="10609385" cy="2389803"/>
          </a:xfrm>
        </p:grpSpPr>
        <p:grpSp>
          <p:nvGrpSpPr>
            <p:cNvPr id="185" name="Ομάδα 184"/>
            <p:cNvGrpSpPr/>
            <p:nvPr/>
          </p:nvGrpSpPr>
          <p:grpSpPr>
            <a:xfrm>
              <a:off x="1054749" y="1193481"/>
              <a:ext cx="3938966" cy="1831728"/>
              <a:chOff x="1230923" y="2142426"/>
              <a:chExt cx="3938966" cy="1831728"/>
            </a:xfrm>
            <a:solidFill>
              <a:schemeClr val="bg1"/>
            </a:solidFill>
          </p:grpSpPr>
          <p:grpSp>
            <p:nvGrpSpPr>
              <p:cNvPr id="188" name="Ομάδα 187"/>
              <p:cNvGrpSpPr/>
              <p:nvPr/>
            </p:nvGrpSpPr>
            <p:grpSpPr>
              <a:xfrm>
                <a:off x="1230923" y="2142426"/>
                <a:ext cx="3938966" cy="1831728"/>
                <a:chOff x="1230923" y="2142426"/>
                <a:chExt cx="3938966" cy="1831728"/>
              </a:xfrm>
              <a:grpFill/>
            </p:grpSpPr>
            <p:cxnSp>
              <p:nvCxnSpPr>
                <p:cNvPr id="190" name="Ευθύγραμμο βέλος σύνδεσης 189"/>
                <p:cNvCxnSpPr/>
                <p:nvPr/>
              </p:nvCxnSpPr>
              <p:spPr>
                <a:xfrm>
                  <a:off x="1230923" y="2145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Ευθύγραμμο βέλος σύνδεσης 190"/>
                <p:cNvCxnSpPr/>
                <p:nvPr/>
              </p:nvCxnSpPr>
              <p:spPr>
                <a:xfrm>
                  <a:off x="1230925" y="2450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Ευθύγραμμο βέλος σύνδεσης 191"/>
                <p:cNvCxnSpPr/>
                <p:nvPr/>
              </p:nvCxnSpPr>
              <p:spPr>
                <a:xfrm>
                  <a:off x="1230927" y="27549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Ευθύγραμμο βέλος σύνδεσης 192"/>
                <p:cNvCxnSpPr/>
                <p:nvPr/>
              </p:nvCxnSpPr>
              <p:spPr>
                <a:xfrm>
                  <a:off x="1230929" y="30597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Ευθύγραμμο βέλος σύνδεσης 193"/>
                <p:cNvCxnSpPr/>
                <p:nvPr/>
              </p:nvCxnSpPr>
              <p:spPr>
                <a:xfrm>
                  <a:off x="1230931" y="33645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Ευθύγραμμο βέλος σύνδεσης 194"/>
                <p:cNvCxnSpPr/>
                <p:nvPr/>
              </p:nvCxnSpPr>
              <p:spPr>
                <a:xfrm>
                  <a:off x="1230933" y="3669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Ευθύγραμμο βέλος σύνδεσης 195"/>
                <p:cNvCxnSpPr/>
                <p:nvPr/>
              </p:nvCxnSpPr>
              <p:spPr>
                <a:xfrm>
                  <a:off x="1230935" y="3974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7" name="TextBox 196"/>
                <p:cNvSpPr txBox="1"/>
                <p:nvPr/>
              </p:nvSpPr>
              <p:spPr>
                <a:xfrm>
                  <a:off x="1340788" y="3593099"/>
                  <a:ext cx="33214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8" name="TextBox 197"/>
                <p:cNvSpPr txBox="1"/>
                <p:nvPr/>
              </p:nvSpPr>
              <p:spPr>
                <a:xfrm>
                  <a:off x="4405385" y="2142426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9" name="Οβάλ 198"/>
                <p:cNvSpPr/>
                <p:nvPr/>
              </p:nvSpPr>
              <p:spPr>
                <a:xfrm>
                  <a:off x="4381939" y="2413321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89" name="Οβάλ 188"/>
              <p:cNvSpPr/>
              <p:nvPr/>
            </p:nvSpPr>
            <p:spPr>
              <a:xfrm>
                <a:off x="1627020" y="363302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99" name="Ομάδα 98"/>
            <p:cNvGrpSpPr/>
            <p:nvPr/>
          </p:nvGrpSpPr>
          <p:grpSpPr>
            <a:xfrm>
              <a:off x="867502" y="635406"/>
              <a:ext cx="10609385" cy="461665"/>
              <a:chOff x="0" y="776082"/>
              <a:chExt cx="10609385" cy="461665"/>
            </a:xfrm>
          </p:grpSpPr>
          <p:sp>
            <p:nvSpPr>
              <p:cNvPr id="96" name="TextBox 95"/>
              <p:cNvSpPr txBox="1"/>
              <p:nvPr/>
            </p:nvSpPr>
            <p:spPr>
              <a:xfrm>
                <a:off x="0" y="776082"/>
                <a:ext cx="106093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+q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κινείται από τη θέση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στη θέση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μέσα σε 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ομογενές ηλεκτρικό πεδίο 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έντασης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/>
                  <p:cNvSpPr txBox="1"/>
                  <p:nvPr/>
                </p:nvSpPr>
                <p:spPr>
                  <a:xfrm>
                    <a:off x="10348190" y="837306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98" name="TextBox 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348190" y="837306"/>
                    <a:ext cx="226023" cy="34515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27027" r="-27027" b="-52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" name="Ομάδα 3"/>
          <p:cNvGrpSpPr/>
          <p:nvPr/>
        </p:nvGrpSpPr>
        <p:grpSpPr>
          <a:xfrm>
            <a:off x="78599" y="1525831"/>
            <a:ext cx="4576894" cy="2942940"/>
            <a:chOff x="78599" y="1525831"/>
            <a:chExt cx="4576894" cy="2942940"/>
          </a:xfrm>
        </p:grpSpPr>
        <p:sp>
          <p:nvSpPr>
            <p:cNvPr id="249" name="Ορθογώνιο 248"/>
            <p:cNvSpPr/>
            <p:nvPr/>
          </p:nvSpPr>
          <p:spPr>
            <a:xfrm>
              <a:off x="78599" y="4099439"/>
              <a:ext cx="457689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φορτίο κινείται απευθείας από το Α στο Β</a:t>
              </a:r>
              <a:endParaRPr lang="el-GR" dirty="0">
                <a:solidFill>
                  <a:srgbClr val="002060"/>
                </a:solidFill>
              </a:endParaRPr>
            </a:p>
          </p:txBody>
        </p:sp>
        <p:cxnSp>
          <p:nvCxnSpPr>
            <p:cNvPr id="56" name="Ευθεία γραμμή σύνδεσης 55"/>
            <p:cNvCxnSpPr/>
            <p:nvPr/>
          </p:nvCxnSpPr>
          <p:spPr>
            <a:xfrm flipV="1">
              <a:off x="1512302" y="1525831"/>
              <a:ext cx="2704007" cy="1188000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Έργο Ηλεκτρικής Δύναμης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79222" y="3296541"/>
            <a:ext cx="10609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μετακίνηση από το Α στο Β μπορεί να γίνει πρακτικά με άπειρες διαφορετικές διαδρομές 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1946568" y="3744190"/>
            <a:ext cx="6899611" cy="370640"/>
            <a:chOff x="78599" y="4139046"/>
            <a:chExt cx="5858122" cy="734310"/>
          </a:xfrm>
        </p:grpSpPr>
        <p:sp>
          <p:nvSpPr>
            <p:cNvPr id="206" name="TextBox 205"/>
            <p:cNvSpPr txBox="1"/>
            <p:nvPr/>
          </p:nvSpPr>
          <p:spPr>
            <a:xfrm>
              <a:off x="78599" y="4141637"/>
              <a:ext cx="5056112" cy="731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Πάνω στο φορτίο +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ασκείται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σταθερή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ηλεκτρική δύναμη: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TextBox 206"/>
                <p:cNvSpPr txBox="1"/>
                <p:nvPr/>
              </p:nvSpPr>
              <p:spPr>
                <a:xfrm>
                  <a:off x="5056865" y="4139046"/>
                  <a:ext cx="879856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07" name="TextBox 2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6865" y="4139046"/>
                  <a:ext cx="879856" cy="345159"/>
                </a:xfrm>
                <a:prstGeom prst="rect">
                  <a:avLst/>
                </a:prstGeom>
                <a:blipFill>
                  <a:blip r:embed="rId3"/>
                  <a:stretch>
                    <a:fillRect b="-14137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Ομάδα 4"/>
          <p:cNvGrpSpPr/>
          <p:nvPr/>
        </p:nvGrpSpPr>
        <p:grpSpPr>
          <a:xfrm>
            <a:off x="1328020" y="2389846"/>
            <a:ext cx="1167100" cy="654697"/>
            <a:chOff x="1328020" y="2389846"/>
            <a:chExt cx="1167100" cy="654697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328020" y="2389846"/>
              <a:ext cx="1167100" cy="654697"/>
              <a:chOff x="1328020" y="2389846"/>
              <a:chExt cx="1167100" cy="654697"/>
            </a:xfrm>
          </p:grpSpPr>
          <p:grpSp>
            <p:nvGrpSpPr>
              <p:cNvPr id="226" name="Ομάδα 225"/>
              <p:cNvGrpSpPr/>
              <p:nvPr/>
            </p:nvGrpSpPr>
            <p:grpSpPr>
              <a:xfrm>
                <a:off x="1328020" y="2493105"/>
                <a:ext cx="1167100" cy="551438"/>
                <a:chOff x="6971034" y="3078463"/>
                <a:chExt cx="1167100" cy="551438"/>
              </a:xfrm>
            </p:grpSpPr>
            <p:grpSp>
              <p:nvGrpSpPr>
                <p:cNvPr id="134" name="Ομάδα 133"/>
                <p:cNvGrpSpPr/>
                <p:nvPr/>
              </p:nvGrpSpPr>
              <p:grpSpPr>
                <a:xfrm>
                  <a:off x="6971034" y="3238663"/>
                  <a:ext cx="404278" cy="344625"/>
                  <a:chOff x="1645586" y="3575305"/>
                  <a:chExt cx="404278" cy="344625"/>
                </a:xfrm>
              </p:grpSpPr>
              <p:sp>
                <p:nvSpPr>
                  <p:cNvPr id="136" name="Οβάλ 135"/>
                  <p:cNvSpPr/>
                  <p:nvPr/>
                </p:nvSpPr>
                <p:spPr>
                  <a:xfrm>
                    <a:off x="1766871" y="3575305"/>
                    <a:ext cx="144000" cy="144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1645586" y="3581376"/>
                    <a:ext cx="40427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+q</a:t>
                    </a:r>
                    <a:endParaRPr lang="el-GR" sz="16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35" name="Ευθύγραμμο βέλος σύνδεσης 134"/>
                <p:cNvCxnSpPr/>
                <p:nvPr/>
              </p:nvCxnSpPr>
              <p:spPr>
                <a:xfrm>
                  <a:off x="7166134" y="3309417"/>
                  <a:ext cx="972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3" name="TextBox 132"/>
                    <p:cNvSpPr txBox="1"/>
                    <p:nvPr/>
                  </p:nvSpPr>
                  <p:spPr>
                    <a:xfrm>
                      <a:off x="7807620" y="3353735"/>
                      <a:ext cx="177934" cy="276166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33" name="TextBox 1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07620" y="3353735"/>
                      <a:ext cx="177934" cy="276166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24138" r="-27586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31" name="TextBox 130"/>
                <p:cNvSpPr txBox="1"/>
                <p:nvPr/>
              </p:nvSpPr>
              <p:spPr>
                <a:xfrm>
                  <a:off x="7558350" y="3078463"/>
                  <a:ext cx="214296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l-GR" sz="1600" b="1" i="1" dirty="0" smtClean="0"/>
                    <a:t>θ</a:t>
                  </a:r>
                  <a:endParaRPr lang="el-GR" sz="1600" b="1" i="1" dirty="0"/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1476482" y="2389846"/>
                    <a:ext cx="28854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76482" y="2389846"/>
                    <a:ext cx="288541" cy="24622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6667" r="-8333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8" name="Ευθύγραμμο βέλος σύνδεσης 57"/>
            <p:cNvCxnSpPr/>
            <p:nvPr/>
          </p:nvCxnSpPr>
          <p:spPr>
            <a:xfrm flipV="1">
              <a:off x="1540321" y="2531525"/>
              <a:ext cx="357926" cy="1584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1288764" y="5637275"/>
                <a:ext cx="2263761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𝒅𝒓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764" y="5637275"/>
                <a:ext cx="2263761" cy="4029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244087" y="6308642"/>
                <a:ext cx="2103909" cy="276999"/>
              </a:xfrm>
              <a:prstGeom prst="rect">
                <a:avLst/>
              </a:prstGeom>
              <a:noFill/>
              <a:ln w="28575">
                <a:solidFill>
                  <a:srgbClr val="00206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𝚨𝚩</m:t>
                          </m:r>
                        </m:e>
                      </m:d>
                      <m:func>
                        <m:func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087" y="6308642"/>
                <a:ext cx="2103909" cy="276999"/>
              </a:xfrm>
              <a:prstGeom prst="rect">
                <a:avLst/>
              </a:prstGeom>
              <a:blipFill>
                <a:blip r:embed="rId7"/>
                <a:stretch>
                  <a:fillRect l="-1429" r="-1714" b="-10000"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3469396" y="5015962"/>
            <a:ext cx="2247339" cy="923459"/>
            <a:chOff x="3282358" y="5015962"/>
            <a:chExt cx="2247339" cy="923459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3677039" y="5044689"/>
              <a:ext cx="1852658" cy="894732"/>
              <a:chOff x="3593911" y="5003125"/>
              <a:chExt cx="1852658" cy="8947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3593911" y="5318037"/>
                    <a:ext cx="517769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67" name="TextBox 6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93911" y="5318037"/>
                    <a:ext cx="517769" cy="276999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9412" r="-4706" b="-6522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/>
                  <p:cNvSpPr txBox="1"/>
                  <p:nvPr/>
                </p:nvSpPr>
                <p:spPr>
                  <a:xfrm>
                    <a:off x="3896823" y="5003125"/>
                    <a:ext cx="678071" cy="8947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brk m:alnAt="24"/>
                                </m:rP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𝐀</m:t>
                              </m:r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  <m:r>
                                <m:rPr>
                                  <m:brk m:alnAt="24"/>
                                </m:r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68" name="TextBox 6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96823" y="5003125"/>
                    <a:ext cx="678071" cy="8947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Ορθογώνιο 9"/>
                  <p:cNvSpPr/>
                  <p:nvPr/>
                </p:nvSpPr>
                <p:spPr>
                  <a:xfrm>
                    <a:off x="4106137" y="5260172"/>
                    <a:ext cx="134043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𝒅𝒓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0" name="Ορθογώνιο 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06137" y="5260172"/>
                    <a:ext cx="1340432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3" name="Δεξί άγκιστρο 12"/>
            <p:cNvSpPr/>
            <p:nvPr/>
          </p:nvSpPr>
          <p:spPr>
            <a:xfrm>
              <a:off x="3282358" y="5015962"/>
              <a:ext cx="252969" cy="907951"/>
            </a:xfrm>
            <a:prstGeom prst="rightBrace">
              <a:avLst>
                <a:gd name="adj1" fmla="val 24009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94221" y="4809161"/>
            <a:ext cx="3515077" cy="894732"/>
            <a:chOff x="94221" y="4809161"/>
            <a:chExt cx="3515077" cy="894732"/>
          </a:xfrm>
        </p:grpSpPr>
        <p:grpSp>
          <p:nvGrpSpPr>
            <p:cNvPr id="14" name="Ομάδα 13"/>
            <p:cNvGrpSpPr/>
            <p:nvPr/>
          </p:nvGrpSpPr>
          <p:grpSpPr>
            <a:xfrm>
              <a:off x="94221" y="4809161"/>
              <a:ext cx="3515077" cy="894732"/>
              <a:chOff x="94221" y="4809161"/>
              <a:chExt cx="3515077" cy="894732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94221" y="4949147"/>
                <a:ext cx="202811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Έργο δύναμης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8" name="Ομάδα 7"/>
              <p:cNvGrpSpPr/>
              <p:nvPr/>
            </p:nvGrpSpPr>
            <p:grpSpPr>
              <a:xfrm>
                <a:off x="2528685" y="4809161"/>
                <a:ext cx="1080613" cy="894732"/>
                <a:chOff x="2549467" y="4809161"/>
                <a:chExt cx="1080613" cy="89473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TextBox 61"/>
                    <p:cNvSpPr txBox="1"/>
                    <p:nvPr/>
                  </p:nvSpPr>
                  <p:spPr>
                    <a:xfrm>
                      <a:off x="2549467" y="4809161"/>
                      <a:ext cx="678071" cy="8947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4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brk m:alnAt="24"/>
                                  </m:rP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𝐀</m:t>
                                </m:r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𝐁</m:t>
                                </m:r>
                                <m:r>
                                  <m:rPr>
                                    <m:brk m:alnAt="24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62" name="TextBox 6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49467" y="4809161"/>
                      <a:ext cx="678071" cy="894732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Ορθογώνιο 6"/>
                    <p:cNvSpPr/>
                    <p:nvPr/>
                  </p:nvSpPr>
                  <p:spPr>
                    <a:xfrm>
                      <a:off x="2804213" y="5036744"/>
                      <a:ext cx="825867" cy="40293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" name="Ορθογώνιο 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804213" y="5036744"/>
                      <a:ext cx="825867" cy="402931"/>
                    </a:xfrm>
                    <a:prstGeom prst="rect">
                      <a:avLst/>
                    </a:prstGeom>
                    <a:blipFill>
                      <a:blip r:embed="rId1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2059511" y="5124073"/>
                  <a:ext cx="668260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𝐀𝐁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9511" y="5124073"/>
                  <a:ext cx="668260" cy="246221"/>
                </a:xfrm>
                <a:prstGeom prst="rect">
                  <a:avLst/>
                </a:prstGeom>
                <a:blipFill>
                  <a:blip r:embed="rId20"/>
                  <a:stretch>
                    <a:fillRect l="-7339" r="-2752" b="-1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63048" y="5966022"/>
            <a:ext cx="3278900" cy="894732"/>
            <a:chOff x="63048" y="5966022"/>
            <a:chExt cx="3278900" cy="894732"/>
          </a:xfrm>
        </p:grpSpPr>
        <p:grpSp>
          <p:nvGrpSpPr>
            <p:cNvPr id="12" name="Ομάδα 11"/>
            <p:cNvGrpSpPr/>
            <p:nvPr/>
          </p:nvGrpSpPr>
          <p:grpSpPr>
            <a:xfrm>
              <a:off x="606136" y="5966022"/>
              <a:ext cx="2735812" cy="894732"/>
              <a:chOff x="606136" y="5966022"/>
              <a:chExt cx="2735812" cy="894732"/>
            </a:xfrm>
          </p:grpSpPr>
          <p:grpSp>
            <p:nvGrpSpPr>
              <p:cNvPr id="71" name="Ομάδα 70"/>
              <p:cNvGrpSpPr/>
              <p:nvPr/>
            </p:nvGrpSpPr>
            <p:grpSpPr>
              <a:xfrm>
                <a:off x="1690497" y="5966022"/>
                <a:ext cx="1651451" cy="894732"/>
                <a:chOff x="5081397" y="5003125"/>
                <a:chExt cx="1651451" cy="89473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5081397" y="5003125"/>
                      <a:ext cx="678071" cy="8947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4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brk m:alnAt="24"/>
                                  </m:rP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𝐀</m:t>
                                </m:r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𝐁</m:t>
                                </m:r>
                                <m:r>
                                  <m:rPr>
                                    <m:brk m:alnAt="24"/>
                                  </m:r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73" name="TextBox 7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081397" y="5003125"/>
                      <a:ext cx="678071" cy="894732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4" name="Ορθογώνιο 73"/>
                    <p:cNvSpPr/>
                    <p:nvPr/>
                  </p:nvSpPr>
                  <p:spPr>
                    <a:xfrm>
                      <a:off x="5321884" y="5260172"/>
                      <a:ext cx="141096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𝒅𝒓</m:t>
                            </m:r>
                            <m: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⟹     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4" name="Ορθογώνιο 7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321884" y="5260172"/>
                      <a:ext cx="1410964" cy="369332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Ορθογώνιο 78"/>
                  <p:cNvSpPr/>
                  <p:nvPr/>
                </p:nvSpPr>
                <p:spPr>
                  <a:xfrm>
                    <a:off x="606136" y="6244232"/>
                    <a:ext cx="101341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79" name="Ορθογώνιο 7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6136" y="6244232"/>
                    <a:ext cx="1013419" cy="369332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TextBox 74"/>
                <p:cNvSpPr txBox="1"/>
                <p:nvPr/>
              </p:nvSpPr>
              <p:spPr>
                <a:xfrm>
                  <a:off x="63048" y="6273297"/>
                  <a:ext cx="668260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𝐀𝐁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75" name="TextBox 7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048" y="6273297"/>
                  <a:ext cx="668260" cy="246221"/>
                </a:xfrm>
                <a:prstGeom prst="rect">
                  <a:avLst/>
                </a:prstGeom>
                <a:blipFill>
                  <a:blip r:embed="rId22"/>
                  <a:stretch>
                    <a:fillRect l="-6364" r="-1818" b="-175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" name="Ομάδα 17"/>
          <p:cNvGrpSpPr/>
          <p:nvPr/>
        </p:nvGrpSpPr>
        <p:grpSpPr>
          <a:xfrm>
            <a:off x="97686" y="1521248"/>
            <a:ext cx="5246949" cy="3404652"/>
            <a:chOff x="97686" y="1521248"/>
            <a:chExt cx="5246949" cy="3404652"/>
          </a:xfrm>
        </p:grpSpPr>
        <p:grpSp>
          <p:nvGrpSpPr>
            <p:cNvPr id="233" name="Ομάδα 232"/>
            <p:cNvGrpSpPr/>
            <p:nvPr/>
          </p:nvGrpSpPr>
          <p:grpSpPr>
            <a:xfrm>
              <a:off x="97686" y="1521248"/>
              <a:ext cx="5246949" cy="3404652"/>
              <a:chOff x="97686" y="1521248"/>
              <a:chExt cx="5246949" cy="3404652"/>
            </a:xfrm>
          </p:grpSpPr>
          <p:sp>
            <p:nvSpPr>
              <p:cNvPr id="148" name="TextBox 147"/>
              <p:cNvSpPr txBox="1"/>
              <p:nvPr/>
            </p:nvSpPr>
            <p:spPr>
              <a:xfrm>
                <a:off x="97686" y="4464235"/>
                <a:ext cx="52469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Διαιρούμε τη διαδρομή σε στοιχειώδη τμήματα </a:t>
                </a:r>
                <a:r>
                  <a:rPr lang="en-US" sz="2400" b="1" i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04" name="Ομάδα 203"/>
              <p:cNvGrpSpPr/>
              <p:nvPr/>
            </p:nvGrpSpPr>
            <p:grpSpPr>
              <a:xfrm>
                <a:off x="1543786" y="1521248"/>
                <a:ext cx="2686880" cy="1172142"/>
                <a:chOff x="1987822" y="4433242"/>
                <a:chExt cx="2686880" cy="1172142"/>
              </a:xfrm>
            </p:grpSpPr>
            <p:cxnSp>
              <p:nvCxnSpPr>
                <p:cNvPr id="140" name="Ευθύγραμμο βέλος σύνδεσης 139"/>
                <p:cNvCxnSpPr/>
                <p:nvPr/>
              </p:nvCxnSpPr>
              <p:spPr>
                <a:xfrm flipV="1">
                  <a:off x="4021815" y="4562697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Ευθύγραμμο βέλος σύνδεσης 140"/>
                <p:cNvCxnSpPr/>
                <p:nvPr/>
              </p:nvCxnSpPr>
              <p:spPr>
                <a:xfrm flipV="1">
                  <a:off x="3695910" y="4692337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Ευθύγραμμο βέλος σύνδεσης 141"/>
                <p:cNvCxnSpPr/>
                <p:nvPr/>
              </p:nvCxnSpPr>
              <p:spPr>
                <a:xfrm flipV="1">
                  <a:off x="3016539" y="4995579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Ευθύγραμμο βέλος σύνδεσης 142"/>
                <p:cNvCxnSpPr/>
                <p:nvPr/>
              </p:nvCxnSpPr>
              <p:spPr>
                <a:xfrm flipV="1">
                  <a:off x="3361430" y="4855973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Ευθύγραμμο βέλος σύνδεσης 143"/>
                <p:cNvCxnSpPr/>
                <p:nvPr/>
              </p:nvCxnSpPr>
              <p:spPr>
                <a:xfrm flipV="1">
                  <a:off x="2325532" y="5301324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Ευθύγραμμο βέλος σύνδεσης 144"/>
                <p:cNvCxnSpPr/>
                <p:nvPr/>
              </p:nvCxnSpPr>
              <p:spPr>
                <a:xfrm flipV="1">
                  <a:off x="2682146" y="5149995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Ευθύγραμμο βέλος σύνδεσης 145"/>
                <p:cNvCxnSpPr/>
                <p:nvPr/>
              </p:nvCxnSpPr>
              <p:spPr>
                <a:xfrm flipV="1">
                  <a:off x="4316776" y="4433242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3" name="Ευθύγραμμο βέλος σύνδεσης 202"/>
                <p:cNvCxnSpPr/>
                <p:nvPr/>
              </p:nvCxnSpPr>
              <p:spPr>
                <a:xfrm flipV="1">
                  <a:off x="1987822" y="5446984"/>
                  <a:ext cx="357926" cy="158400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2751106" y="1856442"/>
                  <a:ext cx="28854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06" y="1856442"/>
                  <a:ext cx="288541" cy="246221"/>
                </a:xfrm>
                <a:prstGeom prst="rect">
                  <a:avLst/>
                </a:prstGeom>
                <a:blipFill>
                  <a:blip r:embed="rId23"/>
                  <a:stretch>
                    <a:fillRect l="-16667" r="-8333" b="-75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2833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2194 -0.1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64" y="-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9" grpId="0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867502" y="635406"/>
            <a:ext cx="10609385" cy="2389803"/>
            <a:chOff x="867502" y="635406"/>
            <a:chExt cx="10609385" cy="2389803"/>
          </a:xfrm>
        </p:grpSpPr>
        <p:grpSp>
          <p:nvGrpSpPr>
            <p:cNvPr id="5" name="Ομάδα 4"/>
            <p:cNvGrpSpPr/>
            <p:nvPr/>
          </p:nvGrpSpPr>
          <p:grpSpPr>
            <a:xfrm>
              <a:off x="1054749" y="1193481"/>
              <a:ext cx="3938966" cy="1831728"/>
              <a:chOff x="1230923" y="2142426"/>
              <a:chExt cx="3938966" cy="1831728"/>
            </a:xfrm>
            <a:solidFill>
              <a:schemeClr val="bg1"/>
            </a:solidFill>
          </p:grpSpPr>
          <p:grpSp>
            <p:nvGrpSpPr>
              <p:cNvPr id="9" name="Ομάδα 8"/>
              <p:cNvGrpSpPr/>
              <p:nvPr/>
            </p:nvGrpSpPr>
            <p:grpSpPr>
              <a:xfrm>
                <a:off x="1230923" y="2142426"/>
                <a:ext cx="3938966" cy="1831728"/>
                <a:chOff x="1230923" y="2142426"/>
                <a:chExt cx="3938966" cy="1831728"/>
              </a:xfrm>
              <a:grpFill/>
            </p:grpSpPr>
            <p:cxnSp>
              <p:nvCxnSpPr>
                <p:cNvPr id="11" name="Ευθύγραμμο βέλος σύνδεσης 10"/>
                <p:cNvCxnSpPr/>
                <p:nvPr/>
              </p:nvCxnSpPr>
              <p:spPr>
                <a:xfrm>
                  <a:off x="1230923" y="2145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Ευθύγραμμο βέλος σύνδεσης 11"/>
                <p:cNvCxnSpPr/>
                <p:nvPr/>
              </p:nvCxnSpPr>
              <p:spPr>
                <a:xfrm>
                  <a:off x="1230925" y="2450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Ευθύγραμμο βέλος σύνδεσης 12"/>
                <p:cNvCxnSpPr/>
                <p:nvPr/>
              </p:nvCxnSpPr>
              <p:spPr>
                <a:xfrm>
                  <a:off x="1230927" y="27549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ύγραμμο βέλος σύνδεσης 13"/>
                <p:cNvCxnSpPr/>
                <p:nvPr/>
              </p:nvCxnSpPr>
              <p:spPr>
                <a:xfrm>
                  <a:off x="1230929" y="30597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Ευθύγραμμο βέλος σύνδεσης 14"/>
                <p:cNvCxnSpPr/>
                <p:nvPr/>
              </p:nvCxnSpPr>
              <p:spPr>
                <a:xfrm>
                  <a:off x="1230931" y="33645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>
                  <a:off x="1230933" y="3669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>
                  <a:off x="1230935" y="3974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7"/>
                <p:cNvSpPr txBox="1"/>
                <p:nvPr/>
              </p:nvSpPr>
              <p:spPr>
                <a:xfrm>
                  <a:off x="1340788" y="3593099"/>
                  <a:ext cx="33214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4405385" y="2142426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0" name="Οβάλ 19"/>
                <p:cNvSpPr/>
                <p:nvPr/>
              </p:nvSpPr>
              <p:spPr>
                <a:xfrm>
                  <a:off x="4381939" y="2413321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0" name="Οβάλ 9"/>
              <p:cNvSpPr/>
              <p:nvPr/>
            </p:nvSpPr>
            <p:spPr>
              <a:xfrm>
                <a:off x="1627020" y="363302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" name="Ομάδα 5"/>
            <p:cNvGrpSpPr/>
            <p:nvPr/>
          </p:nvGrpSpPr>
          <p:grpSpPr>
            <a:xfrm>
              <a:off x="867502" y="635406"/>
              <a:ext cx="10609385" cy="461665"/>
              <a:chOff x="0" y="776082"/>
              <a:chExt cx="10609385" cy="461665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0" y="776082"/>
                <a:ext cx="1060938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+q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κινείται από τη θέση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στη θέση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μέσα σε ομογενές ηλεκτρικό πεδίο έντασης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TextBox 7"/>
                  <p:cNvSpPr txBox="1"/>
                  <p:nvPr/>
                </p:nvSpPr>
                <p:spPr>
                  <a:xfrm>
                    <a:off x="10348190" y="837306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98" name="TextBox 9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348190" y="837306"/>
                    <a:ext cx="226023" cy="34515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27027" r="-27027" b="-52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71" name="Ομάδα 70"/>
          <p:cNvGrpSpPr/>
          <p:nvPr/>
        </p:nvGrpSpPr>
        <p:grpSpPr>
          <a:xfrm>
            <a:off x="6829826" y="1188729"/>
            <a:ext cx="3938966" cy="1831728"/>
            <a:chOff x="1230923" y="2142426"/>
            <a:chExt cx="3938966" cy="1831728"/>
          </a:xfrm>
          <a:solidFill>
            <a:schemeClr val="bg1"/>
          </a:solidFill>
        </p:grpSpPr>
        <p:grpSp>
          <p:nvGrpSpPr>
            <p:cNvPr id="72" name="Ομάδα 71"/>
            <p:cNvGrpSpPr/>
            <p:nvPr/>
          </p:nvGrpSpPr>
          <p:grpSpPr>
            <a:xfrm>
              <a:off x="1230923" y="2142426"/>
              <a:ext cx="3938966" cy="1831728"/>
              <a:chOff x="1230923" y="2142426"/>
              <a:chExt cx="3938966" cy="1831728"/>
            </a:xfrm>
            <a:grpFill/>
          </p:grpSpPr>
          <p:cxnSp>
            <p:nvCxnSpPr>
              <p:cNvPr id="74" name="Ευθύγραμμο βέλος σύνδεσης 73"/>
              <p:cNvCxnSpPr/>
              <p:nvPr/>
            </p:nvCxnSpPr>
            <p:spPr>
              <a:xfrm>
                <a:off x="1230923" y="21453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Ευθύγραμμο βέλος σύνδεσης 74"/>
              <p:cNvCxnSpPr/>
              <p:nvPr/>
            </p:nvCxnSpPr>
            <p:spPr>
              <a:xfrm>
                <a:off x="1230925" y="24501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ύγραμμο βέλος σύνδεσης 75"/>
              <p:cNvCxnSpPr/>
              <p:nvPr/>
            </p:nvCxnSpPr>
            <p:spPr>
              <a:xfrm>
                <a:off x="1230927" y="27549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ύγραμμο βέλος σύνδεσης 76"/>
              <p:cNvCxnSpPr/>
              <p:nvPr/>
            </p:nvCxnSpPr>
            <p:spPr>
              <a:xfrm>
                <a:off x="1230929" y="30597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Ευθύγραμμο βέλος σύνδεσης 77"/>
              <p:cNvCxnSpPr/>
              <p:nvPr/>
            </p:nvCxnSpPr>
            <p:spPr>
              <a:xfrm>
                <a:off x="1230931" y="33645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Ευθύγραμμο βέλος σύνδεσης 78"/>
              <p:cNvCxnSpPr/>
              <p:nvPr/>
            </p:nvCxnSpPr>
            <p:spPr>
              <a:xfrm>
                <a:off x="1230933" y="36693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Ευθύγραμμο βέλος σύνδεσης 79"/>
              <p:cNvCxnSpPr/>
              <p:nvPr/>
            </p:nvCxnSpPr>
            <p:spPr>
              <a:xfrm>
                <a:off x="1230935" y="3974154"/>
                <a:ext cx="3938954" cy="0"/>
              </a:xfrm>
              <a:prstGeom prst="straightConnector1">
                <a:avLst/>
              </a:prstGeom>
              <a:grpFill/>
              <a:ln w="38100">
                <a:solidFill>
                  <a:srgbClr val="0070C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Box 80"/>
              <p:cNvSpPr txBox="1"/>
              <p:nvPr/>
            </p:nvSpPr>
            <p:spPr>
              <a:xfrm>
                <a:off x="1340788" y="3593099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4114437" y="2142426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Οβάλ 82"/>
              <p:cNvSpPr/>
              <p:nvPr/>
            </p:nvSpPr>
            <p:spPr>
              <a:xfrm>
                <a:off x="4381939" y="2413321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73" name="Οβάλ 72"/>
            <p:cNvSpPr/>
            <p:nvPr/>
          </p:nvSpPr>
          <p:spPr>
            <a:xfrm>
              <a:off x="1627020" y="363302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4" name="Ομάδα 83"/>
          <p:cNvGrpSpPr/>
          <p:nvPr/>
        </p:nvGrpSpPr>
        <p:grpSpPr>
          <a:xfrm>
            <a:off x="5800531" y="1531624"/>
            <a:ext cx="4589893" cy="2933682"/>
            <a:chOff x="5800531" y="1531624"/>
            <a:chExt cx="4589893" cy="2933682"/>
          </a:xfrm>
        </p:grpSpPr>
        <p:sp>
          <p:nvSpPr>
            <p:cNvPr id="85" name="Ορθογώνιο 84"/>
            <p:cNvSpPr/>
            <p:nvPr/>
          </p:nvSpPr>
          <p:spPr>
            <a:xfrm>
              <a:off x="5800531" y="4095974"/>
              <a:ext cx="20826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Διαδρομή φορτίου:</a:t>
              </a:r>
              <a:endParaRPr lang="el-GR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7831197" y="4088724"/>
                  <a:ext cx="2559227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l-GR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l-GR" b="1" i="0" smtClean="0">
                                <a:latin typeface="Cambria Math" panose="02040503050406030204" pitchFamily="18" charset="0"/>
                              </a:rPr>
                              <m:t>𝚨𝚪</m:t>
                            </m:r>
                          </m:e>
                        </m:d>
                        <m:r>
                          <a:rPr lang="el-G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↑↑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0" smtClean="0"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l-GR" b="1" i="0" smtClean="0">
                            <a:latin typeface="Cambria Math" panose="02040503050406030204" pitchFamily="18" charset="0"/>
                          </a:rPr>
                          <m:t>𝚪𝚩</m:t>
                        </m:r>
                        <m:r>
                          <a:rPr lang="el-GR" b="1" i="0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acc>
                          <m:accPr>
                            <m:chr m:val="⃗"/>
                            <m:ctrlPr>
                              <a:rPr lang="el-GR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1197" y="4088724"/>
                  <a:ext cx="2559227" cy="310598"/>
                </a:xfrm>
                <a:prstGeom prst="rect">
                  <a:avLst/>
                </a:prstGeom>
                <a:blipFill>
                  <a:blip r:embed="rId17"/>
                  <a:stretch>
                    <a:fillRect r="-1909" b="-3137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7" name="Ομάδα 86"/>
            <p:cNvGrpSpPr/>
            <p:nvPr/>
          </p:nvGrpSpPr>
          <p:grpSpPr>
            <a:xfrm>
              <a:off x="7276988" y="1531624"/>
              <a:ext cx="2779843" cy="1485621"/>
              <a:chOff x="7276988" y="1531624"/>
              <a:chExt cx="2779843" cy="1485621"/>
            </a:xfrm>
          </p:grpSpPr>
          <p:grpSp>
            <p:nvGrpSpPr>
              <p:cNvPr id="88" name="Ομάδα 87"/>
              <p:cNvGrpSpPr/>
              <p:nvPr/>
            </p:nvGrpSpPr>
            <p:grpSpPr>
              <a:xfrm>
                <a:off x="7276988" y="1531624"/>
                <a:ext cx="2739854" cy="1193681"/>
                <a:chOff x="7276988" y="1531624"/>
                <a:chExt cx="2739854" cy="1193681"/>
              </a:xfrm>
            </p:grpSpPr>
            <p:cxnSp>
              <p:nvCxnSpPr>
                <p:cNvPr id="90" name="Ευθεία γραμμή σύνδεσης 89"/>
                <p:cNvCxnSpPr>
                  <a:stCxn id="83" idx="4"/>
                </p:cNvCxnSpPr>
                <p:nvPr/>
              </p:nvCxnSpPr>
              <p:spPr>
                <a:xfrm>
                  <a:off x="10016842" y="1531624"/>
                  <a:ext cx="0" cy="1193681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Ευθεία γραμμή σύνδεσης 90"/>
                <p:cNvCxnSpPr/>
                <p:nvPr/>
              </p:nvCxnSpPr>
              <p:spPr>
                <a:xfrm>
                  <a:off x="7276988" y="2710651"/>
                  <a:ext cx="2729463" cy="5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9" name="TextBox 88"/>
              <p:cNvSpPr txBox="1"/>
              <p:nvPr/>
            </p:nvSpPr>
            <p:spPr>
              <a:xfrm>
                <a:off x="9724689" y="2647913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</a:p>
            </p:txBody>
          </p:sp>
        </p:grpSp>
      </p:grpSp>
      <p:grpSp>
        <p:nvGrpSpPr>
          <p:cNvPr id="92" name="Ομάδα 91"/>
          <p:cNvGrpSpPr/>
          <p:nvPr/>
        </p:nvGrpSpPr>
        <p:grpSpPr>
          <a:xfrm>
            <a:off x="7104989" y="2436041"/>
            <a:ext cx="1167100" cy="593084"/>
            <a:chOff x="7115380" y="3142629"/>
            <a:chExt cx="1167100" cy="593084"/>
          </a:xfrm>
        </p:grpSpPr>
        <p:cxnSp>
          <p:nvCxnSpPr>
            <p:cNvPr id="93" name="Ευθύγραμμο βέλος σύνδεσης 92"/>
            <p:cNvCxnSpPr/>
            <p:nvPr/>
          </p:nvCxnSpPr>
          <p:spPr>
            <a:xfrm flipV="1">
              <a:off x="7303335" y="3385913"/>
              <a:ext cx="375547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4" name="Ομάδα 93"/>
            <p:cNvGrpSpPr/>
            <p:nvPr/>
          </p:nvGrpSpPr>
          <p:grpSpPr>
            <a:xfrm>
              <a:off x="7115380" y="3142629"/>
              <a:ext cx="1167100" cy="593084"/>
              <a:chOff x="7060052" y="2428380"/>
              <a:chExt cx="1167100" cy="593084"/>
            </a:xfrm>
          </p:grpSpPr>
          <p:grpSp>
            <p:nvGrpSpPr>
              <p:cNvPr id="95" name="Ομάδα 94"/>
              <p:cNvGrpSpPr/>
              <p:nvPr/>
            </p:nvGrpSpPr>
            <p:grpSpPr>
              <a:xfrm>
                <a:off x="7060052" y="2645666"/>
                <a:ext cx="1167100" cy="375798"/>
                <a:chOff x="6971034" y="3238663"/>
                <a:chExt cx="1167100" cy="375798"/>
              </a:xfrm>
            </p:grpSpPr>
            <p:grpSp>
              <p:nvGrpSpPr>
                <p:cNvPr id="97" name="Ομάδα 96"/>
                <p:cNvGrpSpPr/>
                <p:nvPr/>
              </p:nvGrpSpPr>
              <p:grpSpPr>
                <a:xfrm>
                  <a:off x="6971034" y="3238663"/>
                  <a:ext cx="404278" cy="375798"/>
                  <a:chOff x="1645586" y="3575305"/>
                  <a:chExt cx="404278" cy="375798"/>
                </a:xfrm>
              </p:grpSpPr>
              <p:sp>
                <p:nvSpPr>
                  <p:cNvPr id="100" name="Οβάλ 99"/>
                  <p:cNvSpPr/>
                  <p:nvPr/>
                </p:nvSpPr>
                <p:spPr>
                  <a:xfrm>
                    <a:off x="1766871" y="3575305"/>
                    <a:ext cx="144000" cy="144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01" name="TextBox 100"/>
                  <p:cNvSpPr txBox="1"/>
                  <p:nvPr/>
                </p:nvSpPr>
                <p:spPr>
                  <a:xfrm>
                    <a:off x="1645586" y="3612549"/>
                    <a:ext cx="40427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+q</a:t>
                    </a:r>
                    <a:endParaRPr lang="el-GR" sz="16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98" name="Ευθύγραμμο βέλος σύνδεσης 97"/>
                <p:cNvCxnSpPr/>
                <p:nvPr/>
              </p:nvCxnSpPr>
              <p:spPr>
                <a:xfrm>
                  <a:off x="7166134" y="3299026"/>
                  <a:ext cx="972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9" name="TextBox 98"/>
                    <p:cNvSpPr txBox="1"/>
                    <p:nvPr/>
                  </p:nvSpPr>
                  <p:spPr>
                    <a:xfrm>
                      <a:off x="7807620" y="3322562"/>
                      <a:ext cx="177934" cy="276166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9" name="TextBox 9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07620" y="3322562"/>
                      <a:ext cx="177934" cy="276166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 l="-27586" r="-24138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TextBox 95"/>
                  <p:cNvSpPr txBox="1"/>
                  <p:nvPr/>
                </p:nvSpPr>
                <p:spPr>
                  <a:xfrm>
                    <a:off x="7250794" y="2428380"/>
                    <a:ext cx="296555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/>
                  </a:p>
                </p:txBody>
              </p:sp>
            </mc:Choice>
            <mc:Fallback xmlns="">
              <p:sp>
                <p:nvSpPr>
                  <p:cNvPr id="96" name="TextBox 9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50794" y="2428380"/>
                    <a:ext cx="296555" cy="246221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l="-18750" r="-8333" b="-75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13" name="Ομάδα 112"/>
          <p:cNvGrpSpPr/>
          <p:nvPr/>
        </p:nvGrpSpPr>
        <p:grpSpPr>
          <a:xfrm>
            <a:off x="9834339" y="2404550"/>
            <a:ext cx="1177491" cy="610719"/>
            <a:chOff x="7104989" y="3114603"/>
            <a:chExt cx="1177491" cy="610719"/>
          </a:xfrm>
        </p:grpSpPr>
        <p:grpSp>
          <p:nvGrpSpPr>
            <p:cNvPr id="115" name="Ομάδα 114"/>
            <p:cNvGrpSpPr/>
            <p:nvPr/>
          </p:nvGrpSpPr>
          <p:grpSpPr>
            <a:xfrm>
              <a:off x="7104989" y="3142629"/>
              <a:ext cx="1177491" cy="582693"/>
              <a:chOff x="7049661" y="2428380"/>
              <a:chExt cx="1177491" cy="582693"/>
            </a:xfrm>
          </p:grpSpPr>
          <p:grpSp>
            <p:nvGrpSpPr>
              <p:cNvPr id="116" name="Ομάδα 115"/>
              <p:cNvGrpSpPr/>
              <p:nvPr/>
            </p:nvGrpSpPr>
            <p:grpSpPr>
              <a:xfrm>
                <a:off x="7049661" y="2645666"/>
                <a:ext cx="1177491" cy="365407"/>
                <a:chOff x="6960643" y="3238663"/>
                <a:chExt cx="1177491" cy="365407"/>
              </a:xfrm>
            </p:grpSpPr>
            <p:grpSp>
              <p:nvGrpSpPr>
                <p:cNvPr id="118" name="Ομάδα 117"/>
                <p:cNvGrpSpPr/>
                <p:nvPr/>
              </p:nvGrpSpPr>
              <p:grpSpPr>
                <a:xfrm>
                  <a:off x="6960643" y="3238663"/>
                  <a:ext cx="404278" cy="365407"/>
                  <a:chOff x="1635195" y="3575305"/>
                  <a:chExt cx="404278" cy="365407"/>
                </a:xfrm>
              </p:grpSpPr>
              <p:sp>
                <p:nvSpPr>
                  <p:cNvPr id="121" name="Οβάλ 120"/>
                  <p:cNvSpPr/>
                  <p:nvPr/>
                </p:nvSpPr>
                <p:spPr>
                  <a:xfrm>
                    <a:off x="1766871" y="3575305"/>
                    <a:ext cx="144000" cy="144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22" name="TextBox 121"/>
                  <p:cNvSpPr txBox="1"/>
                  <p:nvPr/>
                </p:nvSpPr>
                <p:spPr>
                  <a:xfrm>
                    <a:off x="1635195" y="3602158"/>
                    <a:ext cx="40427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+q</a:t>
                    </a:r>
                    <a:endParaRPr lang="el-GR" sz="16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19" name="Ευθύγραμμο βέλος σύνδεσης 118"/>
                <p:cNvCxnSpPr/>
                <p:nvPr/>
              </p:nvCxnSpPr>
              <p:spPr>
                <a:xfrm>
                  <a:off x="7166134" y="3309417"/>
                  <a:ext cx="972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0" name="TextBox 119"/>
                    <p:cNvSpPr txBox="1"/>
                    <p:nvPr/>
                  </p:nvSpPr>
                  <p:spPr>
                    <a:xfrm>
                      <a:off x="7797229" y="3322562"/>
                      <a:ext cx="177934" cy="276166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0" name="TextBox 1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797229" y="3322562"/>
                      <a:ext cx="177934" cy="276166"/>
                    </a:xfrm>
                    <a:prstGeom prst="rect">
                      <a:avLst/>
                    </a:prstGeom>
                    <a:blipFill>
                      <a:blip r:embed="rId20"/>
                      <a:stretch>
                        <a:fillRect l="-23333" r="-23333" b="-434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TextBox 116"/>
                  <p:cNvSpPr txBox="1"/>
                  <p:nvPr/>
                </p:nvSpPr>
                <p:spPr>
                  <a:xfrm>
                    <a:off x="7261185" y="2428380"/>
                    <a:ext cx="301365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/>
                  </a:p>
                </p:txBody>
              </p:sp>
            </mc:Choice>
            <mc:Fallback xmlns="">
              <p:sp>
                <p:nvSpPr>
                  <p:cNvPr id="117" name="TextBox 1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1185" y="2428380"/>
                    <a:ext cx="301365" cy="246221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l="-18367" r="-16327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4" name="Ευθύγραμμο βέλος σύνδεσης 113"/>
            <p:cNvCxnSpPr/>
            <p:nvPr/>
          </p:nvCxnSpPr>
          <p:spPr>
            <a:xfrm rot="16200000" flipV="1">
              <a:off x="7131679" y="3276603"/>
              <a:ext cx="32400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Ορθογώνιο 144"/>
              <p:cNvSpPr/>
              <p:nvPr/>
            </p:nvSpPr>
            <p:spPr>
              <a:xfrm>
                <a:off x="5846909" y="5592246"/>
                <a:ext cx="3142592" cy="3684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ac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𝒅𝒙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l-GR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𝛋𝛂𝛊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45" name="Ορθογώνιο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909" y="5592246"/>
                <a:ext cx="3142592" cy="368499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2" name="Ομάδα 181"/>
          <p:cNvGrpSpPr/>
          <p:nvPr/>
        </p:nvGrpSpPr>
        <p:grpSpPr>
          <a:xfrm>
            <a:off x="5847320" y="4784914"/>
            <a:ext cx="3760871" cy="795411"/>
            <a:chOff x="5847320" y="4784914"/>
            <a:chExt cx="3760871" cy="795411"/>
          </a:xfrm>
        </p:grpSpPr>
        <p:sp>
          <p:nvSpPr>
            <p:cNvPr id="141" name="TextBox 140"/>
            <p:cNvSpPr txBox="1"/>
            <p:nvPr/>
          </p:nvSpPr>
          <p:spPr>
            <a:xfrm>
              <a:off x="5847320" y="4966464"/>
              <a:ext cx="18117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δύναμης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0" name="Ομάδα 149"/>
            <p:cNvGrpSpPr/>
            <p:nvPr/>
          </p:nvGrpSpPr>
          <p:grpSpPr>
            <a:xfrm>
              <a:off x="7812610" y="4784914"/>
              <a:ext cx="1795581" cy="795411"/>
              <a:chOff x="7812610" y="4784914"/>
              <a:chExt cx="1795581" cy="79541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TextBox 141"/>
                  <p:cNvSpPr txBox="1"/>
                  <p:nvPr/>
                </p:nvSpPr>
                <p:spPr>
                  <a:xfrm>
                    <a:off x="7812610" y="5099826"/>
                    <a:ext cx="798104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l-GR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𝚨𝚪𝚩</m:t>
                              </m:r>
                            </m:sub>
                          </m:s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sz="1600" b="1" dirty="0"/>
                  </a:p>
                </p:txBody>
              </p:sp>
            </mc:Choice>
            <mc:Fallback xmlns="">
              <p:sp>
                <p:nvSpPr>
                  <p:cNvPr id="142" name="TextBox 1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12610" y="5099826"/>
                    <a:ext cx="798104" cy="246221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 r="-1527" b="-15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TextBox 142"/>
                  <p:cNvSpPr txBox="1"/>
                  <p:nvPr/>
                </p:nvSpPr>
                <p:spPr>
                  <a:xfrm>
                    <a:off x="8416867" y="4784914"/>
                    <a:ext cx="680186" cy="79541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brk m:alnAt="24"/>
                                </m:rP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𝐀</m:t>
                              </m:r>
                              <m:r>
                                <a:rPr lang="el-GR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𝚪</m:t>
                              </m:r>
                              <m:r>
                                <a:rPr lang="en-US" sz="1600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  <m:r>
                                <m:rPr>
                                  <m:brk m:alnAt="24"/>
                                </m:r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sz="1600" b="1" dirty="0"/>
                  </a:p>
                </p:txBody>
              </p:sp>
            </mc:Choice>
            <mc:Fallback xmlns="">
              <p:sp>
                <p:nvSpPr>
                  <p:cNvPr id="143" name="TextBox 1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16867" y="4784914"/>
                    <a:ext cx="680186" cy="795411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Ορθογώνιο 143"/>
                  <p:cNvSpPr/>
                  <p:nvPr/>
                </p:nvSpPr>
                <p:spPr>
                  <a:xfrm>
                    <a:off x="8598876" y="5012497"/>
                    <a:ext cx="1009315" cy="368499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 </m:t>
                          </m:r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144" name="Ορθογώνιο 14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598876" y="5012497"/>
                    <a:ext cx="1009315" cy="368499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84" name="Ομάδα 183"/>
          <p:cNvGrpSpPr/>
          <p:nvPr/>
        </p:nvGrpSpPr>
        <p:grpSpPr>
          <a:xfrm>
            <a:off x="5855656" y="6007578"/>
            <a:ext cx="1743626" cy="795411"/>
            <a:chOff x="5928393" y="6007578"/>
            <a:chExt cx="1743626" cy="7954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5" name="TextBox 154"/>
                <p:cNvSpPr txBox="1"/>
                <p:nvPr/>
              </p:nvSpPr>
              <p:spPr>
                <a:xfrm>
                  <a:off x="5928393" y="6322490"/>
                  <a:ext cx="753220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𝚨𝚪𝚩</m:t>
                            </m:r>
                          </m:sub>
                        </m:sSub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55" name="TextBox 1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8393" y="6322490"/>
                  <a:ext cx="753220" cy="246221"/>
                </a:xfrm>
                <a:prstGeom prst="rect">
                  <a:avLst/>
                </a:prstGeom>
                <a:blipFill>
                  <a:blip r:embed="rId26"/>
                  <a:stretch>
                    <a:fillRect l="-6504" r="-2439" b="-1463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6" name="TextBox 155"/>
                <p:cNvSpPr txBox="1"/>
                <p:nvPr/>
              </p:nvSpPr>
              <p:spPr>
                <a:xfrm>
                  <a:off x="6439131" y="6007578"/>
                  <a:ext cx="680186" cy="7954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4"/>
                              </m:rP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𝚪</m:t>
                            </m:r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𝐁</m:t>
                            </m:r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56" name="TextBox 15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9131" y="6007578"/>
                  <a:ext cx="680186" cy="795411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7" name="Ορθογώνιο 156"/>
                <p:cNvSpPr/>
                <p:nvPr/>
              </p:nvSpPr>
              <p:spPr>
                <a:xfrm>
                  <a:off x="6662704" y="6235161"/>
                  <a:ext cx="1009315" cy="3684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57" name="Ορθογώνιο 1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62704" y="6235161"/>
                  <a:ext cx="1009315" cy="368499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85" name="Ομάδα 184"/>
          <p:cNvGrpSpPr/>
          <p:nvPr/>
        </p:nvGrpSpPr>
        <p:grpSpPr>
          <a:xfrm>
            <a:off x="7266935" y="6035287"/>
            <a:ext cx="1129832" cy="795411"/>
            <a:chOff x="7266935" y="6035287"/>
            <a:chExt cx="1129832" cy="7954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/>
                <p:cNvSpPr txBox="1"/>
                <p:nvPr/>
              </p:nvSpPr>
              <p:spPr>
                <a:xfrm>
                  <a:off x="7266935" y="6035287"/>
                  <a:ext cx="595228" cy="7954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4"/>
                              </m:rP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𝚪</m:t>
                            </m:r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58" name="TextBox 15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6935" y="6035287"/>
                  <a:ext cx="595228" cy="795411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Ορθογώνιο 158"/>
                <p:cNvSpPr/>
                <p:nvPr/>
              </p:nvSpPr>
              <p:spPr>
                <a:xfrm>
                  <a:off x="7438556" y="6252479"/>
                  <a:ext cx="95821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59" name="Ορθογώνιο 1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8556" y="6252479"/>
                  <a:ext cx="958211" cy="338554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0" name="Ομάδα 159"/>
          <p:cNvGrpSpPr/>
          <p:nvPr/>
        </p:nvGrpSpPr>
        <p:grpSpPr>
          <a:xfrm>
            <a:off x="1946568" y="3744190"/>
            <a:ext cx="6899611" cy="370640"/>
            <a:chOff x="78599" y="4139046"/>
            <a:chExt cx="5858122" cy="734310"/>
          </a:xfrm>
        </p:grpSpPr>
        <p:sp>
          <p:nvSpPr>
            <p:cNvPr id="161" name="TextBox 160"/>
            <p:cNvSpPr txBox="1"/>
            <p:nvPr/>
          </p:nvSpPr>
          <p:spPr>
            <a:xfrm>
              <a:off x="78599" y="4141637"/>
              <a:ext cx="5056112" cy="731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Πάνω στο φορτίο +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ασκείται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σταθερή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ηλεκτρική δύναμη:</a:t>
              </a:r>
              <a:endPara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TextBox 161"/>
                <p:cNvSpPr txBox="1"/>
                <p:nvPr/>
              </p:nvSpPr>
              <p:spPr>
                <a:xfrm>
                  <a:off x="5056865" y="4139046"/>
                  <a:ext cx="879856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  <m:acc>
                          <m:accPr>
                            <m:chr m:val="⃗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62" name="TextBox 1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56865" y="4139046"/>
                  <a:ext cx="879856" cy="345159"/>
                </a:xfrm>
                <a:prstGeom prst="rect">
                  <a:avLst/>
                </a:prstGeom>
                <a:blipFill>
                  <a:blip r:embed="rId31"/>
                  <a:stretch>
                    <a:fillRect b="-14137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5" name="Ομάδα 164"/>
          <p:cNvGrpSpPr/>
          <p:nvPr/>
        </p:nvGrpSpPr>
        <p:grpSpPr>
          <a:xfrm>
            <a:off x="11180613" y="5023907"/>
            <a:ext cx="630296" cy="916056"/>
            <a:chOff x="11180613" y="5023907"/>
            <a:chExt cx="630296" cy="916056"/>
          </a:xfrm>
        </p:grpSpPr>
        <p:sp>
          <p:nvSpPr>
            <p:cNvPr id="152" name="Δεξί άγκιστρο 151"/>
            <p:cNvSpPr/>
            <p:nvPr/>
          </p:nvSpPr>
          <p:spPr>
            <a:xfrm>
              <a:off x="11180613" y="5023907"/>
              <a:ext cx="332445" cy="916056"/>
            </a:xfrm>
            <a:prstGeom prst="rightBrace">
              <a:avLst>
                <a:gd name="adj1" fmla="val 27087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64" name="Ευθύγραμμο βέλος σύνδεσης 163"/>
            <p:cNvCxnSpPr/>
            <p:nvPr/>
          </p:nvCxnSpPr>
          <p:spPr>
            <a:xfrm>
              <a:off x="11441715" y="5481618"/>
              <a:ext cx="36919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Ομάδα 185"/>
          <p:cNvGrpSpPr/>
          <p:nvPr/>
        </p:nvGrpSpPr>
        <p:grpSpPr>
          <a:xfrm>
            <a:off x="8124603" y="6042213"/>
            <a:ext cx="1079511" cy="795411"/>
            <a:chOff x="8166167" y="6042213"/>
            <a:chExt cx="1079511" cy="7954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TextBox 165"/>
                <p:cNvSpPr txBox="1"/>
                <p:nvPr/>
              </p:nvSpPr>
              <p:spPr>
                <a:xfrm>
                  <a:off x="8261003" y="6042213"/>
                  <a:ext cx="580800" cy="7954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4"/>
                              </m:rP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𝚪</m:t>
                            </m:r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66" name="TextBox 1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1003" y="6042213"/>
                  <a:ext cx="580800" cy="795411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Ορθογώνιο 166"/>
                <p:cNvSpPr/>
                <p:nvPr/>
              </p:nvSpPr>
              <p:spPr>
                <a:xfrm>
                  <a:off x="8463797" y="6259405"/>
                  <a:ext cx="78188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 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67" name="Ορθογώνιο 16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3797" y="6259405"/>
                  <a:ext cx="781881" cy="33855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Ορθογώνιο 167"/>
                <p:cNvSpPr/>
                <p:nvPr/>
              </p:nvSpPr>
              <p:spPr>
                <a:xfrm>
                  <a:off x="8166167" y="6237090"/>
                  <a:ext cx="38504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𝑭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68" name="Ορθογώνιο 1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66167" y="6237090"/>
                  <a:ext cx="385042" cy="369332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Ορθογώνιο 168"/>
              <p:cNvSpPr/>
              <p:nvPr/>
            </p:nvSpPr>
            <p:spPr>
              <a:xfrm>
                <a:off x="8910603" y="6249014"/>
                <a:ext cx="140102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sz="16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𝚨𝚪</m:t>
                          </m:r>
                        </m:e>
                      </m:d>
                      <m:r>
                        <a:rPr lang="el-GR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     </m:t>
                      </m:r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69" name="Ορθογώνιο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0603" y="6249014"/>
                <a:ext cx="1401025" cy="338554"/>
              </a:xfrm>
              <a:prstGeom prst="rect">
                <a:avLst/>
              </a:prstGeom>
              <a:blipFill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/>
              <p:cNvSpPr txBox="1"/>
              <p:nvPr/>
            </p:nvSpPr>
            <p:spPr>
              <a:xfrm>
                <a:off x="9977636" y="6283256"/>
                <a:ext cx="2190471" cy="276999"/>
              </a:xfrm>
              <a:prstGeom prst="rect">
                <a:avLst/>
              </a:prstGeom>
              <a:noFill/>
              <a:ln w="28575">
                <a:solidFill>
                  <a:srgbClr val="00206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𝚨𝚪𝚩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𝚨𝚩</m:t>
                          </m:r>
                        </m:e>
                      </m:d>
                      <m:func>
                        <m:func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71" name="TextBox 1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77636" y="6283256"/>
                <a:ext cx="2190471" cy="276999"/>
              </a:xfrm>
              <a:prstGeom prst="rect">
                <a:avLst/>
              </a:prstGeom>
              <a:blipFill>
                <a:blip r:embed="rId36"/>
                <a:stretch>
                  <a:fillRect l="-549" r="-275" b="-10000"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4" name="Ομάδα 173"/>
          <p:cNvGrpSpPr/>
          <p:nvPr/>
        </p:nvGrpSpPr>
        <p:grpSpPr>
          <a:xfrm>
            <a:off x="9282584" y="4777953"/>
            <a:ext cx="1935374" cy="812728"/>
            <a:chOff x="9068031" y="4802231"/>
            <a:chExt cx="1935374" cy="8127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8" name="TextBox 177"/>
                <p:cNvSpPr txBox="1"/>
                <p:nvPr/>
              </p:nvSpPr>
              <p:spPr>
                <a:xfrm>
                  <a:off x="9068031" y="4802231"/>
                  <a:ext cx="595228" cy="7954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4"/>
                              </m:rP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𝐀</m:t>
                            </m:r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𝚪</m:t>
                            </m:r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78" name="TextBox 1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68031" y="4802231"/>
                  <a:ext cx="595228" cy="795411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9" name="Ορθογώνιο 178"/>
                <p:cNvSpPr/>
                <p:nvPr/>
              </p:nvSpPr>
              <p:spPr>
                <a:xfrm>
                  <a:off x="9270825" y="5019423"/>
                  <a:ext cx="1005916" cy="3684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79" name="Ορθογώνιο 17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70825" y="5019423"/>
                  <a:ext cx="1005916" cy="368499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0" name="TextBox 179"/>
                <p:cNvSpPr txBox="1"/>
                <p:nvPr/>
              </p:nvSpPr>
              <p:spPr>
                <a:xfrm>
                  <a:off x="9989363" y="4819548"/>
                  <a:ext cx="579198" cy="79541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brk m:alnAt="24"/>
                              </m:rP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𝚪</m:t>
                            </m:r>
                            <m:r>
                              <a:rPr lang="el-GR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𝚩</m:t>
                            </m:r>
                            <m:r>
                              <m:rPr>
                                <m:brk m:alnAt="24"/>
                              </m:r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80" name="TextBox 1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989363" y="4819548"/>
                  <a:ext cx="579198" cy="795411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1" name="Ορθογώνιο 180"/>
                <p:cNvSpPr/>
                <p:nvPr/>
              </p:nvSpPr>
              <p:spPr>
                <a:xfrm>
                  <a:off x="10192157" y="5026349"/>
                  <a:ext cx="811248" cy="3684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𝒚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81" name="Ορθογώνιο 1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92157" y="5026349"/>
                  <a:ext cx="811248" cy="368499"/>
                </a:xfrm>
                <a:prstGeom prst="rect">
                  <a:avLst/>
                </a:prstGeom>
                <a:blipFill>
                  <a:blip r:embed="rId40"/>
                  <a:stretch>
                    <a:fillRect b="-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4" name="Ευθεία γραμμή σύνδεσης 153"/>
          <p:cNvCxnSpPr/>
          <p:nvPr/>
        </p:nvCxnSpPr>
        <p:spPr>
          <a:xfrm flipV="1">
            <a:off x="10163444" y="5026349"/>
            <a:ext cx="941324" cy="460053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Ορθογώνιο 182"/>
              <p:cNvSpPr/>
              <p:nvPr/>
            </p:nvSpPr>
            <p:spPr>
              <a:xfrm>
                <a:off x="8887257" y="5600364"/>
                <a:ext cx="2419637" cy="3684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⊥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1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 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e>
                      </m:acc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∙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acc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83" name="Ορθογώνιο 1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7257" y="5600364"/>
                <a:ext cx="2419637" cy="368499"/>
              </a:xfrm>
              <a:prstGeom prst="rect">
                <a:avLst/>
              </a:prstGeom>
              <a:blipFill>
                <a:blip r:embed="rId41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9" name="Ομάδα 188"/>
          <p:cNvGrpSpPr/>
          <p:nvPr/>
        </p:nvGrpSpPr>
        <p:grpSpPr>
          <a:xfrm>
            <a:off x="5834158" y="1472112"/>
            <a:ext cx="6372000" cy="3390865"/>
            <a:chOff x="5819613" y="1470015"/>
            <a:chExt cx="6372000" cy="3390865"/>
          </a:xfrm>
        </p:grpSpPr>
        <p:grpSp>
          <p:nvGrpSpPr>
            <p:cNvPr id="172" name="Ομάδα 171"/>
            <p:cNvGrpSpPr/>
            <p:nvPr/>
          </p:nvGrpSpPr>
          <p:grpSpPr>
            <a:xfrm>
              <a:off x="5819613" y="1470015"/>
              <a:ext cx="6372000" cy="3390865"/>
              <a:chOff x="5819613" y="1470015"/>
              <a:chExt cx="6372000" cy="3390865"/>
            </a:xfrm>
          </p:grpSpPr>
          <p:grpSp>
            <p:nvGrpSpPr>
              <p:cNvPr id="139" name="Ομάδα 138"/>
              <p:cNvGrpSpPr/>
              <p:nvPr/>
            </p:nvGrpSpPr>
            <p:grpSpPr>
              <a:xfrm>
                <a:off x="7323964" y="1470015"/>
                <a:ext cx="2705991" cy="1255070"/>
                <a:chOff x="7323964" y="1470015"/>
                <a:chExt cx="2705991" cy="1255070"/>
              </a:xfrm>
            </p:grpSpPr>
            <p:grpSp>
              <p:nvGrpSpPr>
                <p:cNvPr id="131" name="Ομάδα 130"/>
                <p:cNvGrpSpPr/>
                <p:nvPr/>
              </p:nvGrpSpPr>
              <p:grpSpPr>
                <a:xfrm>
                  <a:off x="7323964" y="2697377"/>
                  <a:ext cx="2642051" cy="8932"/>
                  <a:chOff x="7323964" y="2697377"/>
                  <a:chExt cx="2642051" cy="8932"/>
                </a:xfrm>
              </p:grpSpPr>
              <p:cxnSp>
                <p:nvCxnSpPr>
                  <p:cNvPr id="123" name="Ευθύγραμμο βέλος σύνδεσης 122"/>
                  <p:cNvCxnSpPr/>
                  <p:nvPr/>
                </p:nvCxnSpPr>
                <p:spPr>
                  <a:xfrm>
                    <a:off x="7323964" y="2706309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Ευθύγραμμο βέλος σύνδεσης 124"/>
                  <p:cNvCxnSpPr/>
                  <p:nvPr/>
                </p:nvCxnSpPr>
                <p:spPr>
                  <a:xfrm>
                    <a:off x="7668491" y="2703299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Ευθύγραμμο βέλος σύνδεσης 125"/>
                  <p:cNvCxnSpPr/>
                  <p:nvPr/>
                </p:nvCxnSpPr>
                <p:spPr>
                  <a:xfrm>
                    <a:off x="8034353" y="2700316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7" name="Ευθύγραμμο βέλος σύνδεσης 126"/>
                  <p:cNvCxnSpPr/>
                  <p:nvPr/>
                </p:nvCxnSpPr>
                <p:spPr>
                  <a:xfrm>
                    <a:off x="8393156" y="2702050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Ευθύγραμμο βέλος σύνδεσης 127"/>
                  <p:cNvCxnSpPr/>
                  <p:nvPr/>
                </p:nvCxnSpPr>
                <p:spPr>
                  <a:xfrm>
                    <a:off x="8783833" y="2697377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Ευθύγραμμο βέλος σύνδεσης 128"/>
                  <p:cNvCxnSpPr/>
                  <p:nvPr/>
                </p:nvCxnSpPr>
                <p:spPr>
                  <a:xfrm>
                    <a:off x="9185451" y="2697930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Ευθύγραμμο βέλος σύνδεσης 129"/>
                  <p:cNvCxnSpPr/>
                  <p:nvPr/>
                </p:nvCxnSpPr>
                <p:spPr>
                  <a:xfrm>
                    <a:off x="9596821" y="2697377"/>
                    <a:ext cx="369194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Ομάδα 137"/>
                <p:cNvGrpSpPr/>
                <p:nvPr/>
              </p:nvGrpSpPr>
              <p:grpSpPr>
                <a:xfrm>
                  <a:off x="10006451" y="1470015"/>
                  <a:ext cx="23504" cy="1255070"/>
                  <a:chOff x="10006451" y="1470015"/>
                  <a:chExt cx="23504" cy="1255070"/>
                </a:xfrm>
              </p:grpSpPr>
              <p:cxnSp>
                <p:nvCxnSpPr>
                  <p:cNvPr id="132" name="Ευθύγραμμο βέλος σύνδεσης 131"/>
                  <p:cNvCxnSpPr/>
                  <p:nvPr/>
                </p:nvCxnSpPr>
                <p:spPr>
                  <a:xfrm rot="16200000" flipV="1">
                    <a:off x="9855233" y="2238409"/>
                    <a:ext cx="324000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Ευθύγραμμο βέλος σύνδεσης 132"/>
                  <p:cNvCxnSpPr/>
                  <p:nvPr/>
                </p:nvCxnSpPr>
                <p:spPr>
                  <a:xfrm rot="16200000" flipV="1">
                    <a:off x="9854499" y="1947440"/>
                    <a:ext cx="324000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Ευθύγραμμο βέλος σύνδεσης 133"/>
                  <p:cNvCxnSpPr/>
                  <p:nvPr/>
                </p:nvCxnSpPr>
                <p:spPr>
                  <a:xfrm rot="16200000" flipV="1">
                    <a:off x="9844451" y="1632015"/>
                    <a:ext cx="324000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Ευθύγραμμο βέλος σύνδεσης 136"/>
                  <p:cNvCxnSpPr/>
                  <p:nvPr/>
                </p:nvCxnSpPr>
                <p:spPr>
                  <a:xfrm rot="16200000" flipV="1">
                    <a:off x="9867955" y="2563085"/>
                    <a:ext cx="324000" cy="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0" name="TextBox 139"/>
              <p:cNvSpPr txBox="1"/>
              <p:nvPr/>
            </p:nvSpPr>
            <p:spPr>
              <a:xfrm>
                <a:off x="5819613" y="4460770"/>
                <a:ext cx="63720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Διαιρούμε τις διαδρομές (ΑΓ) &amp; (ΓΒ)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σε στοιχειώδη τμήματα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dx </a:t>
                </a:r>
                <a:r>
                  <a:rPr lang="en-US" sz="20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&amp; </a:t>
                </a:r>
                <a:r>
                  <a:rPr lang="en-US" sz="2000" b="1" i="1" dirty="0" err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dy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7" name="TextBox 186"/>
                <p:cNvSpPr txBox="1"/>
                <p:nvPr/>
              </p:nvSpPr>
              <p:spPr>
                <a:xfrm>
                  <a:off x="8341749" y="2474140"/>
                  <a:ext cx="296555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acc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87" name="TextBox 1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41749" y="2474140"/>
                  <a:ext cx="296555" cy="246221"/>
                </a:xfrm>
                <a:prstGeom prst="rect">
                  <a:avLst/>
                </a:prstGeom>
                <a:blipFill>
                  <a:blip r:embed="rId42"/>
                  <a:stretch>
                    <a:fillRect l="-16327" r="-8163" b="-75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8" name="TextBox 187"/>
                <p:cNvSpPr txBox="1"/>
                <p:nvPr/>
              </p:nvSpPr>
              <p:spPr>
                <a:xfrm>
                  <a:off x="10054541" y="1852319"/>
                  <a:ext cx="230751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</m:e>
                        </m:acc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188" name="TextBox 1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54541" y="1852319"/>
                  <a:ext cx="230751" cy="246221"/>
                </a:xfrm>
                <a:prstGeom prst="rect">
                  <a:avLst/>
                </a:prstGeom>
                <a:blipFill>
                  <a:blip r:embed="rId43"/>
                  <a:stretch>
                    <a:fillRect l="-31579" r="-39474" b="-2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52363" y="13705"/>
            <a:ext cx="12160419" cy="6847049"/>
            <a:chOff x="52363" y="13705"/>
            <a:chExt cx="12160419" cy="6847049"/>
          </a:xfrm>
        </p:grpSpPr>
        <p:grpSp>
          <p:nvGrpSpPr>
            <p:cNvPr id="3" name="Ομάδα 2"/>
            <p:cNvGrpSpPr/>
            <p:nvPr/>
          </p:nvGrpSpPr>
          <p:grpSpPr>
            <a:xfrm>
              <a:off x="52363" y="13705"/>
              <a:ext cx="12160419" cy="6847049"/>
              <a:chOff x="52363" y="13705"/>
              <a:chExt cx="12160419" cy="6847049"/>
            </a:xfrm>
          </p:grpSpPr>
          <p:grpSp>
            <p:nvGrpSpPr>
              <p:cNvPr id="102" name="Ομάδα 101"/>
              <p:cNvGrpSpPr/>
              <p:nvPr/>
            </p:nvGrpSpPr>
            <p:grpSpPr>
              <a:xfrm>
                <a:off x="52363" y="13705"/>
                <a:ext cx="12160419" cy="4850640"/>
                <a:chOff x="31581" y="13705"/>
                <a:chExt cx="12160419" cy="4850640"/>
              </a:xfrm>
            </p:grpSpPr>
            <p:grpSp>
              <p:nvGrpSpPr>
                <p:cNvPr id="21" name="Ομάδα 20"/>
                <p:cNvGrpSpPr/>
                <p:nvPr/>
              </p:nvGrpSpPr>
              <p:grpSpPr>
                <a:xfrm>
                  <a:off x="78599" y="1525831"/>
                  <a:ext cx="4576894" cy="2942940"/>
                  <a:chOff x="78599" y="1525831"/>
                  <a:chExt cx="4576894" cy="2942940"/>
                </a:xfrm>
              </p:grpSpPr>
              <p:sp>
                <p:nvSpPr>
                  <p:cNvPr id="22" name="Ορθογώνιο 21"/>
                  <p:cNvSpPr/>
                  <p:nvPr/>
                </p:nvSpPr>
                <p:spPr>
                  <a:xfrm>
                    <a:off x="78599" y="4099439"/>
                    <a:ext cx="45768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b="1" dirty="0" smtClean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Το φορτίο κινείται απευθείας από το Α στο Β</a:t>
                    </a:r>
                    <a:endParaRPr lang="el-GR" dirty="0">
                      <a:solidFill>
                        <a:srgbClr val="002060"/>
                      </a:solidFill>
                    </a:endParaRPr>
                  </a:p>
                </p:txBody>
              </p:sp>
              <p:cxnSp>
                <p:nvCxnSpPr>
                  <p:cNvPr id="23" name="Ευθεία γραμμή σύνδεσης 22"/>
                  <p:cNvCxnSpPr/>
                  <p:nvPr/>
                </p:nvCxnSpPr>
                <p:spPr>
                  <a:xfrm flipV="1">
                    <a:off x="1512302" y="1525831"/>
                    <a:ext cx="2704007" cy="1188000"/>
                  </a:xfrm>
                  <a:prstGeom prst="line">
                    <a:avLst/>
                  </a:prstGeom>
                  <a:solidFill>
                    <a:schemeClr val="bg1"/>
                  </a:solidFill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4" name="Rectangle 2"/>
                <p:cNvSpPr>
                  <a:spLocks noChangeArrowheads="1"/>
                </p:cNvSpPr>
                <p:nvPr/>
              </p:nvSpPr>
              <p:spPr bwMode="auto">
                <a:xfrm>
                  <a:off x="31581" y="13705"/>
                  <a:ext cx="12160419" cy="69287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lIns="90488" tIns="44450" rIns="90488" bIns="44450" anchor="ctr"/>
                <a:lstStyle/>
                <a:p>
                  <a:pPr algn="ctr">
                    <a:lnSpc>
                      <a:spcPct val="90000"/>
                    </a:lnSpc>
                    <a:spcBef>
                      <a:spcPct val="0"/>
                    </a:spcBef>
                    <a:defRPr/>
                  </a:pPr>
                  <a:r>
                    <a:rPr lang="el-GR" sz="2800" b="1" i="0" u="none" dirty="0" smtClean="0">
                      <a:solidFill>
                        <a:srgbClr val="FC00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Έργο Ηλεκτρικής Δύναμης</a:t>
                  </a:r>
                  <a:endParaRPr lang="en-US" sz="2800" b="1" i="0" u="none" dirty="0">
                    <a:solidFill>
                      <a:srgbClr val="FC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" name="TextBox 24"/>
                <p:cNvSpPr txBox="1"/>
                <p:nvPr/>
              </p:nvSpPr>
              <p:spPr>
                <a:xfrm>
                  <a:off x="879222" y="3296541"/>
                  <a:ext cx="1060938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 μετακίνηση από το Α στο Β μπορεί να γίνει πρακτικά με άπειρες διαφορετικές διαδρομές </a:t>
                  </a:r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29" name="Ομάδα 28"/>
                <p:cNvGrpSpPr/>
                <p:nvPr/>
              </p:nvGrpSpPr>
              <p:grpSpPr>
                <a:xfrm>
                  <a:off x="97686" y="1521248"/>
                  <a:ext cx="4682692" cy="3343097"/>
                  <a:chOff x="97686" y="1521248"/>
                  <a:chExt cx="4682692" cy="3343097"/>
                </a:xfrm>
              </p:grpSpPr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97686" y="4464235"/>
                    <a:ext cx="468269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Διαιρούμε τη διαδρομή σε στοιχειώδη τμήματα </a:t>
                    </a:r>
                    <a:r>
                      <a:rPr lang="en-US" sz="2000" b="1" i="1" dirty="0" err="1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dr</a:t>
                    </a:r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endParaRPr lang="el-GR" sz="16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31" name="Ομάδα 30"/>
                  <p:cNvGrpSpPr/>
                  <p:nvPr/>
                </p:nvGrpSpPr>
                <p:grpSpPr>
                  <a:xfrm>
                    <a:off x="1543786" y="1521248"/>
                    <a:ext cx="2686880" cy="1172142"/>
                    <a:chOff x="1987822" y="4433242"/>
                    <a:chExt cx="2686880" cy="1172142"/>
                  </a:xfrm>
                </p:grpSpPr>
                <p:cxnSp>
                  <p:nvCxnSpPr>
                    <p:cNvPr id="32" name="Ευθύγραμμο βέλος σύνδεσης 31"/>
                    <p:cNvCxnSpPr/>
                    <p:nvPr/>
                  </p:nvCxnSpPr>
                  <p:spPr>
                    <a:xfrm flipV="1">
                      <a:off x="4021815" y="4562697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Ευθύγραμμο βέλος σύνδεσης 32"/>
                    <p:cNvCxnSpPr/>
                    <p:nvPr/>
                  </p:nvCxnSpPr>
                  <p:spPr>
                    <a:xfrm flipV="1">
                      <a:off x="3695910" y="4692337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Ευθύγραμμο βέλος σύνδεσης 33"/>
                    <p:cNvCxnSpPr/>
                    <p:nvPr/>
                  </p:nvCxnSpPr>
                  <p:spPr>
                    <a:xfrm flipV="1">
                      <a:off x="3016539" y="4995579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Ευθύγραμμο βέλος σύνδεσης 34"/>
                    <p:cNvCxnSpPr/>
                    <p:nvPr/>
                  </p:nvCxnSpPr>
                  <p:spPr>
                    <a:xfrm flipV="1">
                      <a:off x="3361430" y="4855973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Ευθύγραμμο βέλος σύνδεσης 35"/>
                    <p:cNvCxnSpPr/>
                    <p:nvPr/>
                  </p:nvCxnSpPr>
                  <p:spPr>
                    <a:xfrm flipV="1">
                      <a:off x="2325532" y="5301324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Ευθύγραμμο βέλος σύνδεσης 36"/>
                    <p:cNvCxnSpPr/>
                    <p:nvPr/>
                  </p:nvCxnSpPr>
                  <p:spPr>
                    <a:xfrm flipV="1">
                      <a:off x="2682146" y="5149995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8" name="Ευθύγραμμο βέλος σύνδεσης 37"/>
                    <p:cNvCxnSpPr/>
                    <p:nvPr/>
                  </p:nvCxnSpPr>
                  <p:spPr>
                    <a:xfrm flipV="1">
                      <a:off x="4316776" y="4433242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9" name="Ευθύγραμμο βέλος σύνδεσης 38"/>
                    <p:cNvCxnSpPr/>
                    <p:nvPr/>
                  </p:nvCxnSpPr>
                  <p:spPr>
                    <a:xfrm flipV="1">
                      <a:off x="1987822" y="5446984"/>
                      <a:ext cx="357926" cy="158400"/>
                    </a:xfrm>
                    <a:prstGeom prst="straightConnector1">
                      <a:avLst/>
                    </a:prstGeom>
                    <a:ln w="31750">
                      <a:solidFill>
                        <a:schemeClr val="tx1"/>
                      </a:solidFill>
                      <a:tailEnd type="triangle" w="med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40" name="Ομάδα 39"/>
                <p:cNvGrpSpPr/>
                <p:nvPr/>
              </p:nvGrpSpPr>
              <p:grpSpPr>
                <a:xfrm>
                  <a:off x="1328020" y="2389846"/>
                  <a:ext cx="1167100" cy="644306"/>
                  <a:chOff x="1328020" y="2389846"/>
                  <a:chExt cx="1167100" cy="644306"/>
                </a:xfrm>
              </p:grpSpPr>
              <p:grpSp>
                <p:nvGrpSpPr>
                  <p:cNvPr id="41" name="Ομάδα 40"/>
                  <p:cNvGrpSpPr/>
                  <p:nvPr/>
                </p:nvGrpSpPr>
                <p:grpSpPr>
                  <a:xfrm>
                    <a:off x="1328020" y="2389846"/>
                    <a:ext cx="1167100" cy="644306"/>
                    <a:chOff x="1328020" y="2389846"/>
                    <a:chExt cx="1167100" cy="644306"/>
                  </a:xfrm>
                </p:grpSpPr>
                <p:grpSp>
                  <p:nvGrpSpPr>
                    <p:cNvPr id="43" name="Ομάδα 42"/>
                    <p:cNvGrpSpPr/>
                    <p:nvPr/>
                  </p:nvGrpSpPr>
                  <p:grpSpPr>
                    <a:xfrm>
                      <a:off x="1328020" y="2493105"/>
                      <a:ext cx="1167100" cy="541047"/>
                      <a:chOff x="6971034" y="3078463"/>
                      <a:chExt cx="1167100" cy="541047"/>
                    </a:xfrm>
                  </p:grpSpPr>
                  <p:grpSp>
                    <p:nvGrpSpPr>
                      <p:cNvPr id="45" name="Ομάδα 44"/>
                      <p:cNvGrpSpPr/>
                      <p:nvPr/>
                    </p:nvGrpSpPr>
                    <p:grpSpPr>
                      <a:xfrm>
                        <a:off x="6971034" y="3238663"/>
                        <a:ext cx="404278" cy="344625"/>
                        <a:chOff x="1645586" y="3575305"/>
                        <a:chExt cx="404278" cy="344625"/>
                      </a:xfrm>
                    </p:grpSpPr>
                    <p:sp>
                      <p:nvSpPr>
                        <p:cNvPr id="49" name="Οβάλ 48"/>
                        <p:cNvSpPr/>
                        <p:nvPr/>
                      </p:nvSpPr>
                      <p:spPr>
                        <a:xfrm>
                          <a:off x="1766871" y="3575305"/>
                          <a:ext cx="144000" cy="144000"/>
                        </a:xfrm>
                        <a:prstGeom prst="ellipse">
                          <a:avLst/>
                        </a:prstGeom>
                        <a:solidFill>
                          <a:srgbClr val="FF0000"/>
                        </a:solidFill>
                        <a:ln>
                          <a:solidFill>
                            <a:srgbClr val="FF000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50" name="TextBox 49"/>
                        <p:cNvSpPr txBox="1"/>
                        <p:nvPr/>
                      </p:nvSpPr>
                      <p:spPr>
                        <a:xfrm>
                          <a:off x="1645586" y="3581376"/>
                          <a:ext cx="404278" cy="338554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rtlCol="0">
                          <a:spAutoFit/>
                        </a:bodyPr>
                        <a:lstStyle/>
                        <a:p>
                          <a: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+q</a:t>
                          </a:r>
                          <a:endParaRPr lang="el-GR" sz="1600" b="1" i="1" dirty="0">
                            <a:solidFill>
                              <a:srgbClr val="FF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p:txBody>
                    </p:sp>
                  </p:grpSp>
                  <p:cxnSp>
                    <p:nvCxnSpPr>
                      <p:cNvPr id="46" name="Ευθύγραμμο βέλος σύνδεσης 45"/>
                      <p:cNvCxnSpPr/>
                      <p:nvPr/>
                    </p:nvCxnSpPr>
                    <p:spPr>
                      <a:xfrm>
                        <a:off x="7166134" y="3309417"/>
                        <a:ext cx="972000" cy="0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triangle" w="med" len="lg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7" name="TextBox 46"/>
                          <p:cNvSpPr txBox="1"/>
                          <p:nvPr/>
                        </p:nvSpPr>
                        <p:spPr>
                          <a:xfrm>
                            <a:off x="7807620" y="3343344"/>
                            <a:ext cx="177934" cy="276166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acc>
                                    <m:accPr>
                                      <m:chr m:val="⃗"/>
                                      <m:ctrlPr>
                                        <a:rPr lang="el-GR" sz="16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</m:acc>
                                </m:oMath>
                              </m:oMathPara>
                            </a14:m>
                            <a:endParaRPr lang="el-GR" sz="1400" b="1" dirty="0">
                              <a:solidFill>
                                <a:srgbClr val="FF0000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7" name="TextBox 46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7807620" y="3343344"/>
                            <a:ext cx="177934" cy="276166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 l="-24138" r="-27586" b="-4348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l-GR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sp>
                    <p:nvSpPr>
                      <p:cNvPr id="48" name="TextBox 47"/>
                      <p:cNvSpPr txBox="1"/>
                      <p:nvPr/>
                    </p:nvSpPr>
                    <p:spPr>
                      <a:xfrm>
                        <a:off x="7558350" y="3078463"/>
                        <a:ext cx="214296" cy="24622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 algn="ctr"/>
                        <a:r>
                          <a:rPr lang="el-GR" sz="1600" b="1" i="1" dirty="0" smtClean="0"/>
                          <a:t>θ</a:t>
                        </a:r>
                        <a:endParaRPr lang="el-GR" sz="1600" b="1" i="1" dirty="0"/>
                      </a:p>
                    </p:txBody>
                  </p: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4" name="TextBox 43"/>
                        <p:cNvSpPr txBox="1"/>
                        <p:nvPr/>
                      </p:nvSpPr>
                      <p:spPr>
                        <a:xfrm>
                          <a:off x="1455700" y="2389846"/>
                          <a:ext cx="288541" cy="24622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n-US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sz="1600" b="1" dirty="0"/>
                        </a:p>
                      </p:txBody>
                    </p:sp>
                  </mc:Choice>
                  <mc:Fallback xmlns="">
                    <p:sp>
                      <p:nvSpPr>
                        <p:cNvPr id="44" name="TextBox 43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455700" y="2389846"/>
                          <a:ext cx="288541" cy="246221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19149" r="-8511" b="-10000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cxnSp>
                <p:nvCxnSpPr>
                  <p:cNvPr id="42" name="Ευθύγραμμο βέλος σύνδεσης 41"/>
                  <p:cNvCxnSpPr/>
                  <p:nvPr/>
                </p:nvCxnSpPr>
                <p:spPr>
                  <a:xfrm flipV="1">
                    <a:off x="1540321" y="2531525"/>
                    <a:ext cx="357926" cy="158400"/>
                  </a:xfrm>
                  <a:prstGeom prst="straightConnector1">
                    <a:avLst/>
                  </a:prstGeom>
                  <a:ln w="31750">
                    <a:solidFill>
                      <a:schemeClr val="tx1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3" name="Ορθογώνιο 172"/>
                  <p:cNvSpPr/>
                  <p:nvPr/>
                </p:nvSpPr>
                <p:spPr>
                  <a:xfrm>
                    <a:off x="1288764" y="5637275"/>
                    <a:ext cx="2263761" cy="4029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𝒅𝒓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73" name="Ορθογώνιο 17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88764" y="5637275"/>
                    <a:ext cx="2263761" cy="402931"/>
                  </a:xfrm>
                  <a:prstGeom prst="rect">
                    <a:avLst/>
                  </a:prstGeom>
                  <a:blipFill>
                    <a:blip r:embed="rId4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5" name="TextBox 174"/>
                  <p:cNvSpPr txBox="1"/>
                  <p:nvPr/>
                </p:nvSpPr>
                <p:spPr>
                  <a:xfrm>
                    <a:off x="3244087" y="6308642"/>
                    <a:ext cx="2095895" cy="276999"/>
                  </a:xfrm>
                  <a:prstGeom prst="rect">
                    <a:avLst/>
                  </a:prstGeom>
                  <a:noFill/>
                  <a:ln w="28575">
                    <a:solidFill>
                      <a:srgbClr val="002060"/>
                    </a:solidFill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𝚨𝚩</m:t>
                              </m:r>
                            </m:e>
                          </m:d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175" name="TextBox 1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44087" y="6308642"/>
                    <a:ext cx="2095895" cy="276999"/>
                  </a:xfrm>
                  <a:prstGeom prst="rect">
                    <a:avLst/>
                  </a:prstGeom>
                  <a:blipFill>
                    <a:blip r:embed="rId45"/>
                    <a:stretch>
                      <a:fillRect l="-1433" r="-1433" b="-10000"/>
                    </a:stretch>
                  </a:blipFill>
                  <a:ln w="28575">
                    <a:solidFill>
                      <a:srgbClr val="002060"/>
                    </a:solidFill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76" name="Ομάδα 175"/>
              <p:cNvGrpSpPr/>
              <p:nvPr/>
            </p:nvGrpSpPr>
            <p:grpSpPr>
              <a:xfrm>
                <a:off x="3469396" y="5015962"/>
                <a:ext cx="2247339" cy="923459"/>
                <a:chOff x="3282358" y="5015962"/>
                <a:chExt cx="2247339" cy="923459"/>
              </a:xfrm>
            </p:grpSpPr>
            <p:grpSp>
              <p:nvGrpSpPr>
                <p:cNvPr id="177" name="Ομάδα 176"/>
                <p:cNvGrpSpPr/>
                <p:nvPr/>
              </p:nvGrpSpPr>
              <p:grpSpPr>
                <a:xfrm>
                  <a:off x="3677039" y="5044689"/>
                  <a:ext cx="1852658" cy="894732"/>
                  <a:chOff x="3593911" y="5003125"/>
                  <a:chExt cx="1852658" cy="894732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1" name="TextBox 190"/>
                      <p:cNvSpPr txBox="1"/>
                      <p:nvPr/>
                    </p:nvSpPr>
                    <p:spPr>
                      <a:xfrm>
                        <a:off x="3593911" y="5318037"/>
                        <a:ext cx="517769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67" name="TextBox 66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93911" y="5318037"/>
                        <a:ext cx="517769" cy="276999"/>
                      </a:xfrm>
                      <a:prstGeom prst="rect">
                        <a:avLst/>
                      </a:prstGeom>
                      <a:blipFill>
                        <a:blip r:embed="rId15"/>
                        <a:stretch>
                          <a:fillRect l="-9412" r="-4706" b="-652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2" name="TextBox 191"/>
                      <p:cNvSpPr txBox="1"/>
                      <p:nvPr/>
                    </p:nvSpPr>
                    <p:spPr>
                      <a:xfrm>
                        <a:off x="3896823" y="5003125"/>
                        <a:ext cx="678071" cy="8947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nary>
                                <m:naryPr>
                                  <m:limLoc m:val="undOvr"/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4"/>
                                    </m:r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brk m:alnAt="24"/>
                                    </m:rP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  <m:r>
                                    <a:rPr lang="en-US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𝐁</m:t>
                                  </m:r>
                                  <m:r>
                                    <m:rPr>
                                      <m:brk m:alnAt="24"/>
                                    </m:r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/>
                                <m:e/>
                              </m:nary>
                            </m:oMath>
                          </m:oMathPara>
                        </a14:m>
                        <a:endParaRPr lang="el-GR" b="1" dirty="0"/>
                      </a:p>
                    </p:txBody>
                  </p:sp>
                </mc:Choice>
                <mc:Fallback xmlns="">
                  <p:sp>
                    <p:nvSpPr>
                      <p:cNvPr id="68" name="TextBox 6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896823" y="5003125"/>
                        <a:ext cx="678071" cy="894732"/>
                      </a:xfrm>
                      <a:prstGeom prst="rect">
                        <a:avLst/>
                      </a:prstGeom>
                      <a:blipFill>
                        <a:blip r:embed="rId1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3" name="Ορθογώνιο 192"/>
                      <p:cNvSpPr/>
                      <p:nvPr/>
                    </p:nvSpPr>
                    <p:spPr>
                      <a:xfrm>
                        <a:off x="4106137" y="5260172"/>
                        <a:ext cx="1340432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𝒅𝒓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unc>
                                <m:func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</m:func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93" name="Ορθογώνιο 19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106137" y="5260172"/>
                        <a:ext cx="1340432" cy="369332"/>
                      </a:xfrm>
                      <a:prstGeom prst="rect">
                        <a:avLst/>
                      </a:prstGeom>
                      <a:blipFill>
                        <a:blip r:embed="rId4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190" name="Δεξί άγκιστρο 189"/>
                <p:cNvSpPr/>
                <p:nvPr/>
              </p:nvSpPr>
              <p:spPr>
                <a:xfrm>
                  <a:off x="3282358" y="5015962"/>
                  <a:ext cx="252969" cy="907951"/>
                </a:xfrm>
                <a:prstGeom prst="rightBrace">
                  <a:avLst>
                    <a:gd name="adj1" fmla="val 24009"/>
                    <a:gd name="adj2" fmla="val 50000"/>
                  </a:avLst>
                </a:prstGeom>
                <a:ln w="28575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94" name="Ομάδα 193"/>
              <p:cNvGrpSpPr/>
              <p:nvPr/>
            </p:nvGrpSpPr>
            <p:grpSpPr>
              <a:xfrm>
                <a:off x="94221" y="4809161"/>
                <a:ext cx="3515077" cy="894732"/>
                <a:chOff x="94221" y="4809161"/>
                <a:chExt cx="3515077" cy="894732"/>
              </a:xfrm>
            </p:grpSpPr>
            <p:grpSp>
              <p:nvGrpSpPr>
                <p:cNvPr id="195" name="Ομάδα 194"/>
                <p:cNvGrpSpPr/>
                <p:nvPr/>
              </p:nvGrpSpPr>
              <p:grpSpPr>
                <a:xfrm>
                  <a:off x="94221" y="4809161"/>
                  <a:ext cx="3515077" cy="894732"/>
                  <a:chOff x="94221" y="4809161"/>
                  <a:chExt cx="3515077" cy="894732"/>
                </a:xfrm>
              </p:grpSpPr>
              <p:sp>
                <p:nvSpPr>
                  <p:cNvPr id="197" name="TextBox 196"/>
                  <p:cNvSpPr txBox="1"/>
                  <p:nvPr/>
                </p:nvSpPr>
                <p:spPr>
                  <a:xfrm>
                    <a:off x="94221" y="5001102"/>
                    <a:ext cx="1976823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Έργο δύναμης </a:t>
                    </a:r>
                    <a:r>
                      <a:rPr lang="en-US" sz="2000" b="1" i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</a:t>
                    </a:r>
                    <a:r>
                      <a:rPr lang="en-US" sz="20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</a:t>
                    </a:r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endParaRPr lang="el-GR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grpSp>
                <p:nvGrpSpPr>
                  <p:cNvPr id="198" name="Ομάδα 197"/>
                  <p:cNvGrpSpPr/>
                  <p:nvPr/>
                </p:nvGrpSpPr>
                <p:grpSpPr>
                  <a:xfrm>
                    <a:off x="2528685" y="4809161"/>
                    <a:ext cx="1080613" cy="894732"/>
                    <a:chOff x="2549467" y="4809161"/>
                    <a:chExt cx="1080613" cy="894732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99" name="TextBox 198"/>
                        <p:cNvSpPr txBox="1"/>
                        <p:nvPr/>
                      </p:nvSpPr>
                      <p:spPr>
                        <a:xfrm>
                          <a:off x="2549467" y="4809161"/>
                          <a:ext cx="678071" cy="8947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ctrl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4"/>
                                      </m:r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brk m:alnAt="24"/>
                                      </m:rPr>
                                      <a:rPr lang="en-US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𝐀</m:t>
                                    </m:r>
                                    <m:r>
                                      <a:rPr lang="en-US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  <m:r>
                                      <m:rPr>
                                        <m:brk m:alnAt="24"/>
                                      </m:r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  <m:sup/>
                                  <m:e/>
                                </m:nary>
                              </m:oMath>
                            </m:oMathPara>
                          </a14:m>
                          <a:endParaRPr lang="el-GR" b="1" dirty="0"/>
                        </a:p>
                      </p:txBody>
                    </p:sp>
                  </mc:Choice>
                  <mc:Fallback xmlns="">
                    <p:sp>
                      <p:nvSpPr>
                        <p:cNvPr id="199" name="TextBox 198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549467" y="4809161"/>
                          <a:ext cx="678071" cy="894732"/>
                        </a:xfrm>
                        <a:prstGeom prst="rect">
                          <a:avLst/>
                        </a:prstGeom>
                        <a:blipFill>
                          <a:blip r:embed="rId4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00" name="Ορθογώνιο 199"/>
                        <p:cNvSpPr/>
                        <p:nvPr/>
                      </p:nvSpPr>
                      <p:spPr>
                        <a:xfrm>
                          <a:off x="2804213" y="5036744"/>
                          <a:ext cx="825867" cy="402931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</m:acc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∙</m:t>
                                </m:r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𝒅</m:t>
                                </m:r>
                                <m:acc>
                                  <m:accPr>
                                    <m:chr m:val="⃗"/>
                                    <m:ctrlP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l-GR" dirty="0"/>
                        </a:p>
                      </p:txBody>
                    </p:sp>
                  </mc:Choice>
                  <mc:Fallback xmlns="">
                    <p:sp>
                      <p:nvSpPr>
                        <p:cNvPr id="200" name="Ορθογώνιο 199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804213" y="5036744"/>
                          <a:ext cx="825867" cy="402931"/>
                        </a:xfrm>
                        <a:prstGeom prst="rect">
                          <a:avLst/>
                        </a:prstGeom>
                        <a:blipFill>
                          <a:blip r:embed="rId48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6" name="TextBox 195"/>
                    <p:cNvSpPr txBox="1"/>
                    <p:nvPr/>
                  </p:nvSpPr>
                  <p:spPr>
                    <a:xfrm>
                      <a:off x="2059511" y="5124073"/>
                      <a:ext cx="668260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𝑾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𝐀𝐁</m:t>
                                </m:r>
                              </m:sub>
                            </m:s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</m:oMath>
                        </m:oMathPara>
                      </a14:m>
                      <a:endParaRPr lang="el-GR" sz="1600" b="1" dirty="0"/>
                    </a:p>
                  </p:txBody>
                </p:sp>
              </mc:Choice>
              <mc:Fallback xmlns="">
                <p:sp>
                  <p:nvSpPr>
                    <p:cNvPr id="196" name="TextBox 19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059511" y="5124073"/>
                      <a:ext cx="668260" cy="246221"/>
                    </a:xfrm>
                    <a:prstGeom prst="rect">
                      <a:avLst/>
                    </a:prstGeom>
                    <a:blipFill>
                      <a:blip r:embed="rId49"/>
                      <a:stretch>
                        <a:fillRect l="-7339" r="-2752" b="-15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01" name="Ομάδα 200"/>
              <p:cNvGrpSpPr/>
              <p:nvPr/>
            </p:nvGrpSpPr>
            <p:grpSpPr>
              <a:xfrm>
                <a:off x="63048" y="5966022"/>
                <a:ext cx="3278900" cy="894732"/>
                <a:chOff x="63048" y="5966022"/>
                <a:chExt cx="3278900" cy="894732"/>
              </a:xfrm>
            </p:grpSpPr>
            <p:grpSp>
              <p:nvGrpSpPr>
                <p:cNvPr id="202" name="Ομάδα 201"/>
                <p:cNvGrpSpPr/>
                <p:nvPr/>
              </p:nvGrpSpPr>
              <p:grpSpPr>
                <a:xfrm>
                  <a:off x="606136" y="5966022"/>
                  <a:ext cx="2735812" cy="894732"/>
                  <a:chOff x="606136" y="5966022"/>
                  <a:chExt cx="2735812" cy="894732"/>
                </a:xfrm>
              </p:grpSpPr>
              <p:grpSp>
                <p:nvGrpSpPr>
                  <p:cNvPr id="204" name="Ομάδα 203"/>
                  <p:cNvGrpSpPr/>
                  <p:nvPr/>
                </p:nvGrpSpPr>
                <p:grpSpPr>
                  <a:xfrm>
                    <a:off x="1690497" y="5966022"/>
                    <a:ext cx="1651451" cy="894732"/>
                    <a:chOff x="5081397" y="5003125"/>
                    <a:chExt cx="1651451" cy="894732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06" name="TextBox 205"/>
                        <p:cNvSpPr txBox="1"/>
                        <p:nvPr/>
                      </p:nvSpPr>
                      <p:spPr>
                        <a:xfrm>
                          <a:off x="5081397" y="5003125"/>
                          <a:ext cx="678071" cy="8947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ctrl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4"/>
                                      </m:r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m:rPr>
                                        <m:brk m:alnAt="24"/>
                                      </m:rPr>
                                      <a:rPr lang="en-US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𝐀</m:t>
                                    </m:r>
                                    <m:r>
                                      <a:rPr lang="en-US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  <m:r>
                                      <m:rPr>
                                        <m:brk m:alnAt="24"/>
                                      </m:r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sub>
                                  <m:sup/>
                                  <m:e/>
                                </m:nary>
                              </m:oMath>
                            </m:oMathPara>
                          </a14:m>
                          <a:endParaRPr lang="el-GR" b="1" dirty="0"/>
                        </a:p>
                      </p:txBody>
                    </p:sp>
                  </mc:Choice>
                  <mc:Fallback xmlns="">
                    <p:sp>
                      <p:nvSpPr>
                        <p:cNvPr id="73" name="TextBox 72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081397" y="5003125"/>
                          <a:ext cx="678071" cy="894732"/>
                        </a:xfrm>
                        <a:prstGeom prst="rect">
                          <a:avLst/>
                        </a:prstGeom>
                        <a:blipFill>
                          <a:blip r:embed="rId1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07" name="Ορθογώνιο 206"/>
                        <p:cNvSpPr/>
                        <p:nvPr/>
                      </p:nvSpPr>
                      <p:spPr>
                        <a:xfrm>
                          <a:off x="5321884" y="5260172"/>
                          <a:ext cx="1410964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𝒅𝒓</m:t>
                                </m:r>
                                <m:r>
                                  <a:rPr lang="en-US" b="0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⟹     </m:t>
                                </m:r>
                              </m:oMath>
                            </m:oMathPara>
                          </a14:m>
                          <a:endParaRPr lang="el-GR" dirty="0"/>
                        </a:p>
                      </p:txBody>
                    </p:sp>
                  </mc:Choice>
                  <mc:Fallback xmlns="">
                    <p:sp>
                      <p:nvSpPr>
                        <p:cNvPr id="74" name="Ορθογώνιο 73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321884" y="5260172"/>
                          <a:ext cx="1410964" cy="369332"/>
                        </a:xfrm>
                        <a:prstGeom prst="rect">
                          <a:avLst/>
                        </a:prstGeom>
                        <a:blipFill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5" name="Ορθογώνιο 204"/>
                      <p:cNvSpPr/>
                      <p:nvPr/>
                    </p:nvSpPr>
                    <p:spPr>
                      <a:xfrm>
                        <a:off x="606136" y="6244232"/>
                        <a:ext cx="1340432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𝑭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𝒅𝒓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func>
                                <m:func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𝜽</m:t>
                                  </m:r>
                                </m:e>
                              </m:func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205" name="Ορθογώνιο 20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06136" y="6244232"/>
                        <a:ext cx="1340432" cy="369332"/>
                      </a:xfrm>
                      <a:prstGeom prst="rect">
                        <a:avLst/>
                      </a:prstGeom>
                      <a:blipFill>
                        <a:blip r:embed="rId5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3" name="TextBox 202"/>
                    <p:cNvSpPr txBox="1"/>
                    <p:nvPr/>
                  </p:nvSpPr>
                  <p:spPr>
                    <a:xfrm>
                      <a:off x="63048" y="6273297"/>
                      <a:ext cx="668260" cy="246221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𝑾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𝐀𝐁</m:t>
                                </m:r>
                              </m:sub>
                            </m:s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</m:oMath>
                        </m:oMathPara>
                      </a14:m>
                      <a:endParaRPr lang="el-GR" sz="1600" b="1" dirty="0"/>
                    </a:p>
                  </p:txBody>
                </p:sp>
              </mc:Choice>
              <mc:Fallback xmlns="">
                <p:sp>
                  <p:nvSpPr>
                    <p:cNvPr id="203" name="TextBox 20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3048" y="6273297"/>
                      <a:ext cx="668260" cy="246221"/>
                    </a:xfrm>
                    <a:prstGeom prst="rect">
                      <a:avLst/>
                    </a:prstGeom>
                    <a:blipFill>
                      <a:blip r:embed="rId51"/>
                      <a:stretch>
                        <a:fillRect l="-6364" r="-1818" b="-175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TextBox 207"/>
                <p:cNvSpPr txBox="1"/>
                <p:nvPr/>
              </p:nvSpPr>
              <p:spPr>
                <a:xfrm>
                  <a:off x="2751106" y="1856442"/>
                  <a:ext cx="28854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</m:oMath>
                    </m:oMathPara>
                  </a14:m>
                  <a:endParaRPr lang="el-GR" sz="1600" b="1" dirty="0"/>
                </a:p>
              </p:txBody>
            </p:sp>
          </mc:Choice>
          <mc:Fallback xmlns="">
            <p:sp>
              <p:nvSpPr>
                <p:cNvPr id="208" name="TextBox 2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1106" y="1856442"/>
                  <a:ext cx="288541" cy="246221"/>
                </a:xfrm>
                <a:prstGeom prst="rect">
                  <a:avLst/>
                </a:prstGeom>
                <a:blipFill>
                  <a:blip r:embed="rId52"/>
                  <a:stretch>
                    <a:fillRect l="-16667" r="-8333" b="-75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7" name="Ευθεία γραμμή σύνδεσης 26"/>
          <p:cNvCxnSpPr/>
          <p:nvPr/>
        </p:nvCxnSpPr>
        <p:spPr>
          <a:xfrm>
            <a:off x="5704610" y="4114830"/>
            <a:ext cx="0" cy="268815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Ευθεία γραμμή σύνδεσης 27"/>
          <p:cNvCxnSpPr>
            <a:stCxn id="96" idx="2"/>
            <a:endCxn id="83" idx="3"/>
          </p:cNvCxnSpPr>
          <p:nvPr/>
        </p:nvCxnSpPr>
        <p:spPr>
          <a:xfrm flipV="1">
            <a:off x="7444009" y="1521080"/>
            <a:ext cx="2547377" cy="116118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74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3.7037E-7 L 0.22591 -0.0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9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1.11111E-6 L -0.00026 -0.1807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/>
      <p:bldP spid="169" grpId="0"/>
      <p:bldP spid="171" grpId="0" animBg="1"/>
      <p:bldP spid="1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Ομάδα 163"/>
          <p:cNvGrpSpPr/>
          <p:nvPr/>
        </p:nvGrpSpPr>
        <p:grpSpPr>
          <a:xfrm>
            <a:off x="31581" y="13705"/>
            <a:ext cx="12160419" cy="4101125"/>
            <a:chOff x="31581" y="13705"/>
            <a:chExt cx="12160419" cy="4101125"/>
          </a:xfrm>
        </p:grpSpPr>
        <p:grpSp>
          <p:nvGrpSpPr>
            <p:cNvPr id="4" name="Ομάδα 3"/>
            <p:cNvGrpSpPr/>
            <p:nvPr/>
          </p:nvGrpSpPr>
          <p:grpSpPr>
            <a:xfrm>
              <a:off x="867502" y="635406"/>
              <a:ext cx="10609385" cy="2389803"/>
              <a:chOff x="867502" y="635406"/>
              <a:chExt cx="10609385" cy="2389803"/>
            </a:xfrm>
          </p:grpSpPr>
          <p:grpSp>
            <p:nvGrpSpPr>
              <p:cNvPr id="5" name="Ομάδα 4"/>
              <p:cNvGrpSpPr/>
              <p:nvPr/>
            </p:nvGrpSpPr>
            <p:grpSpPr>
              <a:xfrm>
                <a:off x="1054749" y="1193481"/>
                <a:ext cx="3938966" cy="1831728"/>
                <a:chOff x="1230923" y="2142426"/>
                <a:chExt cx="3938966" cy="1831728"/>
              </a:xfrm>
              <a:solidFill>
                <a:schemeClr val="bg1"/>
              </a:solidFill>
            </p:grpSpPr>
            <p:grpSp>
              <p:nvGrpSpPr>
                <p:cNvPr id="9" name="Ομάδα 8"/>
                <p:cNvGrpSpPr/>
                <p:nvPr/>
              </p:nvGrpSpPr>
              <p:grpSpPr>
                <a:xfrm>
                  <a:off x="1230923" y="2142426"/>
                  <a:ext cx="3938966" cy="1831728"/>
                  <a:chOff x="1230923" y="2142426"/>
                  <a:chExt cx="3938966" cy="1831728"/>
                </a:xfrm>
                <a:grpFill/>
              </p:grpSpPr>
              <p:cxnSp>
                <p:nvCxnSpPr>
                  <p:cNvPr id="11" name="Ευθύγραμμο βέλος σύνδεσης 10"/>
                  <p:cNvCxnSpPr/>
                  <p:nvPr/>
                </p:nvCxnSpPr>
                <p:spPr>
                  <a:xfrm>
                    <a:off x="1230923" y="21453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Ευθύγραμμο βέλος σύνδεσης 11"/>
                  <p:cNvCxnSpPr/>
                  <p:nvPr/>
                </p:nvCxnSpPr>
                <p:spPr>
                  <a:xfrm>
                    <a:off x="1230925" y="24501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Ευθύγραμμο βέλος σύνδεσης 12"/>
                  <p:cNvCxnSpPr/>
                  <p:nvPr/>
                </p:nvCxnSpPr>
                <p:spPr>
                  <a:xfrm>
                    <a:off x="1230927" y="27549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Ευθύγραμμο βέλος σύνδεσης 13"/>
                  <p:cNvCxnSpPr/>
                  <p:nvPr/>
                </p:nvCxnSpPr>
                <p:spPr>
                  <a:xfrm>
                    <a:off x="1230929" y="30597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Ευθύγραμμο βέλος σύνδεσης 14"/>
                  <p:cNvCxnSpPr/>
                  <p:nvPr/>
                </p:nvCxnSpPr>
                <p:spPr>
                  <a:xfrm>
                    <a:off x="1230931" y="33645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Ευθύγραμμο βέλος σύνδεσης 15"/>
                  <p:cNvCxnSpPr/>
                  <p:nvPr/>
                </p:nvCxnSpPr>
                <p:spPr>
                  <a:xfrm>
                    <a:off x="1230933" y="36693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Ευθύγραμμο βέλος σύνδεσης 16"/>
                  <p:cNvCxnSpPr/>
                  <p:nvPr/>
                </p:nvCxnSpPr>
                <p:spPr>
                  <a:xfrm>
                    <a:off x="1230935" y="3974154"/>
                    <a:ext cx="3938954" cy="0"/>
                  </a:xfrm>
                  <a:prstGeom prst="straightConnector1">
                    <a:avLst/>
                  </a:prstGeom>
                  <a:grpFill/>
                  <a:ln w="38100">
                    <a:solidFill>
                      <a:srgbClr val="0070C0"/>
                    </a:solidFill>
                    <a:tailEnd type="triangl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1340788" y="3593099"/>
                    <a:ext cx="33214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</a:t>
                    </a:r>
                    <a:endPara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405385" y="2142426"/>
                    <a:ext cx="32092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Β</a:t>
                    </a:r>
                    <a:endPara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" name="Οβάλ 19"/>
                  <p:cNvSpPr/>
                  <p:nvPr/>
                </p:nvSpPr>
                <p:spPr>
                  <a:xfrm>
                    <a:off x="4381939" y="2413321"/>
                    <a:ext cx="72000" cy="72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10" name="Οβάλ 9"/>
                <p:cNvSpPr/>
                <p:nvPr/>
              </p:nvSpPr>
              <p:spPr>
                <a:xfrm>
                  <a:off x="1627020" y="3633022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6" name="Ομάδα 5"/>
              <p:cNvGrpSpPr/>
              <p:nvPr/>
            </p:nvGrpSpPr>
            <p:grpSpPr>
              <a:xfrm>
                <a:off x="867502" y="635406"/>
                <a:ext cx="10609385" cy="461665"/>
                <a:chOff x="0" y="776082"/>
                <a:chExt cx="10609385" cy="461665"/>
              </a:xfrm>
            </p:grpSpPr>
            <p:sp>
              <p:nvSpPr>
                <p:cNvPr id="7" name="TextBox 6"/>
                <p:cNvSpPr txBox="1"/>
                <p:nvPr/>
              </p:nvSpPr>
              <p:spPr>
                <a:xfrm>
                  <a:off x="0" y="776082"/>
                  <a:ext cx="10609385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Ηλεκτρικό Φορτίο </a:t>
                  </a:r>
                  <a:r>
                    <a:rPr lang="en-US" sz="2400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κινείται από τη θέση </a:t>
                  </a:r>
                  <a:r>
                    <a:rPr lang="el-GR" sz="20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στη θέση </a:t>
                  </a:r>
                  <a:r>
                    <a:rPr lang="el-GR" sz="20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μέσα σε ομογενές ηλεκτρικό πεδίο έντασης </a:t>
                  </a:r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" name="TextBox 7"/>
                    <p:cNvSpPr txBox="1"/>
                    <p:nvPr/>
                  </p:nvSpPr>
                  <p:spPr>
                    <a:xfrm>
                      <a:off x="10348190" y="837306"/>
                      <a:ext cx="226023" cy="34515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/>
                    </a:p>
                  </p:txBody>
                </p:sp>
              </mc:Choice>
              <mc:Fallback xmlns="">
                <p:sp>
                  <p:nvSpPr>
                    <p:cNvPr id="98" name="TextBox 9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348190" y="837306"/>
                      <a:ext cx="226023" cy="345159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27027" r="-27027" b="-526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21" name="Ομάδα 20"/>
            <p:cNvGrpSpPr/>
            <p:nvPr/>
          </p:nvGrpSpPr>
          <p:grpSpPr>
            <a:xfrm>
              <a:off x="31581" y="13705"/>
              <a:ext cx="12160419" cy="3652168"/>
              <a:chOff x="31581" y="13705"/>
              <a:chExt cx="12160419" cy="3652168"/>
            </a:xfrm>
          </p:grpSpPr>
          <p:cxnSp>
            <p:nvCxnSpPr>
              <p:cNvPr id="68" name="Ευθεία γραμμή σύνδεσης 67"/>
              <p:cNvCxnSpPr/>
              <p:nvPr/>
            </p:nvCxnSpPr>
            <p:spPr>
              <a:xfrm flipV="1">
                <a:off x="1512302" y="1525831"/>
                <a:ext cx="2704007" cy="118800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"/>
              <p:cNvSpPr>
                <a:spLocks noChangeArrowheads="1"/>
              </p:cNvSpPr>
              <p:nvPr/>
            </p:nvSpPr>
            <p:spPr bwMode="auto">
              <a:xfrm>
                <a:off x="31581" y="13705"/>
                <a:ext cx="12160419" cy="6928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 anchor="ctr"/>
              <a:lstStyle/>
              <a:p>
                <a:pPr algn="ctr">
                  <a:lnSpc>
                    <a:spcPct val="90000"/>
                  </a:lnSpc>
                  <a:spcBef>
                    <a:spcPct val="0"/>
                  </a:spcBef>
                  <a:defRPr/>
                </a:pPr>
                <a:r>
                  <a:rPr lang="el-GR" sz="2800" b="1" i="0" u="none" dirty="0" smtClean="0">
                    <a:solidFill>
                      <a:srgbClr val="FC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Έργο Ηλεκτρικής Δύναμης</a:t>
                </a:r>
                <a:endParaRPr lang="en-US" sz="2800" b="1" i="0" u="none" dirty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879222" y="3296541"/>
                <a:ext cx="1060938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μετακίνηση από το Α στο Β μπορεί να γίνει πρακτικά με άπειρες διαφορετικές διαδρομές 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49" name="Ομάδα 48"/>
              <p:cNvGrpSpPr/>
              <p:nvPr/>
            </p:nvGrpSpPr>
            <p:grpSpPr>
              <a:xfrm>
                <a:off x="1328020" y="2493105"/>
                <a:ext cx="1167100" cy="541047"/>
                <a:chOff x="6971034" y="3078463"/>
                <a:chExt cx="1167100" cy="541047"/>
              </a:xfrm>
            </p:grpSpPr>
            <p:grpSp>
              <p:nvGrpSpPr>
                <p:cNvPr id="51" name="Ομάδα 50"/>
                <p:cNvGrpSpPr/>
                <p:nvPr/>
              </p:nvGrpSpPr>
              <p:grpSpPr>
                <a:xfrm>
                  <a:off x="6971034" y="3238663"/>
                  <a:ext cx="404278" cy="344625"/>
                  <a:chOff x="1645586" y="3575305"/>
                  <a:chExt cx="404278" cy="344625"/>
                </a:xfrm>
              </p:grpSpPr>
              <p:sp>
                <p:nvSpPr>
                  <p:cNvPr id="55" name="Οβάλ 54"/>
                  <p:cNvSpPr/>
                  <p:nvPr/>
                </p:nvSpPr>
                <p:spPr>
                  <a:xfrm>
                    <a:off x="1766871" y="3575305"/>
                    <a:ext cx="144000" cy="14400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6" name="TextBox 55"/>
                  <p:cNvSpPr txBox="1"/>
                  <p:nvPr/>
                </p:nvSpPr>
                <p:spPr>
                  <a:xfrm>
                    <a:off x="1645586" y="3581376"/>
                    <a:ext cx="40427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b="1" i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+q</a:t>
                    </a:r>
                    <a:endParaRPr lang="el-GR" sz="16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52" name="Ευθύγραμμο βέλος σύνδεσης 51"/>
                <p:cNvCxnSpPr/>
                <p:nvPr/>
              </p:nvCxnSpPr>
              <p:spPr>
                <a:xfrm>
                  <a:off x="7166134" y="3309417"/>
                  <a:ext cx="972000" cy="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3" name="TextBox 52"/>
                    <p:cNvSpPr txBox="1"/>
                    <p:nvPr/>
                  </p:nvSpPr>
                  <p:spPr>
                    <a:xfrm>
                      <a:off x="7807620" y="3343344"/>
                      <a:ext cx="177934" cy="276166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rgbClr val="FF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3" name="TextBox 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07620" y="3343344"/>
                      <a:ext cx="177934" cy="276166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24138" r="-27586" b="-434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54" name="TextBox 53"/>
                <p:cNvSpPr txBox="1"/>
                <p:nvPr/>
              </p:nvSpPr>
              <p:spPr>
                <a:xfrm>
                  <a:off x="7558350" y="3078463"/>
                  <a:ext cx="214296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l-GR" sz="1600" b="1" i="1" dirty="0" smtClean="0"/>
                    <a:t>θ</a:t>
                  </a:r>
                  <a:endParaRPr lang="el-GR" sz="1600" b="1" i="1" dirty="0"/>
                </a:p>
              </p:txBody>
            </p:sp>
          </p:grpSp>
        </p:grpSp>
        <p:grpSp>
          <p:nvGrpSpPr>
            <p:cNvPr id="69" name="Ομάδα 68"/>
            <p:cNvGrpSpPr/>
            <p:nvPr/>
          </p:nvGrpSpPr>
          <p:grpSpPr>
            <a:xfrm>
              <a:off x="6829826" y="1188729"/>
              <a:ext cx="3938966" cy="1831728"/>
              <a:chOff x="1230923" y="2142426"/>
              <a:chExt cx="3938966" cy="1831728"/>
            </a:xfrm>
            <a:solidFill>
              <a:schemeClr val="bg1"/>
            </a:solidFill>
          </p:grpSpPr>
          <p:grpSp>
            <p:nvGrpSpPr>
              <p:cNvPr id="70" name="Ομάδα 69"/>
              <p:cNvGrpSpPr/>
              <p:nvPr/>
            </p:nvGrpSpPr>
            <p:grpSpPr>
              <a:xfrm>
                <a:off x="1230923" y="2142426"/>
                <a:ext cx="3938966" cy="1831728"/>
                <a:chOff x="1230923" y="2142426"/>
                <a:chExt cx="3938966" cy="1831728"/>
              </a:xfrm>
              <a:grpFill/>
            </p:grpSpPr>
            <p:cxnSp>
              <p:nvCxnSpPr>
                <p:cNvPr id="72" name="Ευθύγραμμο βέλος σύνδεσης 71"/>
                <p:cNvCxnSpPr/>
                <p:nvPr/>
              </p:nvCxnSpPr>
              <p:spPr>
                <a:xfrm>
                  <a:off x="1230923" y="2145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Ευθύγραμμο βέλος σύνδεσης 72"/>
                <p:cNvCxnSpPr/>
                <p:nvPr/>
              </p:nvCxnSpPr>
              <p:spPr>
                <a:xfrm>
                  <a:off x="1230925" y="2450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Ευθύγραμμο βέλος σύνδεσης 73"/>
                <p:cNvCxnSpPr/>
                <p:nvPr/>
              </p:nvCxnSpPr>
              <p:spPr>
                <a:xfrm>
                  <a:off x="1230927" y="27549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Ευθύγραμμο βέλος σύνδεσης 74"/>
                <p:cNvCxnSpPr/>
                <p:nvPr/>
              </p:nvCxnSpPr>
              <p:spPr>
                <a:xfrm>
                  <a:off x="1230929" y="30597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Ευθύγραμμο βέλος σύνδεσης 75"/>
                <p:cNvCxnSpPr/>
                <p:nvPr/>
              </p:nvCxnSpPr>
              <p:spPr>
                <a:xfrm>
                  <a:off x="1230931" y="33645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Ευθύγραμμο βέλος σύνδεσης 76"/>
                <p:cNvCxnSpPr/>
                <p:nvPr/>
              </p:nvCxnSpPr>
              <p:spPr>
                <a:xfrm>
                  <a:off x="1230933" y="36693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Ευθύγραμμο βέλος σύνδεσης 77"/>
                <p:cNvCxnSpPr/>
                <p:nvPr/>
              </p:nvCxnSpPr>
              <p:spPr>
                <a:xfrm>
                  <a:off x="1230935" y="3974154"/>
                  <a:ext cx="3938954" cy="0"/>
                </a:xfrm>
                <a:prstGeom prst="straightConnector1">
                  <a:avLst/>
                </a:prstGeom>
                <a:grpFill/>
                <a:ln w="38100">
                  <a:solidFill>
                    <a:srgbClr val="0070C0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TextBox 78"/>
                <p:cNvSpPr txBox="1"/>
                <p:nvPr/>
              </p:nvSpPr>
              <p:spPr>
                <a:xfrm>
                  <a:off x="1340788" y="3593099"/>
                  <a:ext cx="33214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4114437" y="2142426"/>
                  <a:ext cx="32092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16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</a:t>
                  </a:r>
                  <a:endPara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1" name="Οβάλ 80"/>
                <p:cNvSpPr/>
                <p:nvPr/>
              </p:nvSpPr>
              <p:spPr>
                <a:xfrm>
                  <a:off x="4381939" y="2413321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71" name="Οβάλ 70"/>
              <p:cNvSpPr/>
              <p:nvPr/>
            </p:nvSpPr>
            <p:spPr>
              <a:xfrm>
                <a:off x="1627020" y="363302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5" name="Ομάδα 84"/>
            <p:cNvGrpSpPr/>
            <p:nvPr/>
          </p:nvGrpSpPr>
          <p:grpSpPr>
            <a:xfrm>
              <a:off x="7276988" y="1531624"/>
              <a:ext cx="2779843" cy="1485621"/>
              <a:chOff x="7276988" y="1531624"/>
              <a:chExt cx="2779843" cy="1485621"/>
            </a:xfrm>
          </p:grpSpPr>
          <p:grpSp>
            <p:nvGrpSpPr>
              <p:cNvPr id="86" name="Ομάδα 85"/>
              <p:cNvGrpSpPr/>
              <p:nvPr/>
            </p:nvGrpSpPr>
            <p:grpSpPr>
              <a:xfrm>
                <a:off x="7276988" y="1531624"/>
                <a:ext cx="2739854" cy="1193681"/>
                <a:chOff x="7276988" y="1531624"/>
                <a:chExt cx="2739854" cy="1193681"/>
              </a:xfrm>
            </p:grpSpPr>
            <p:cxnSp>
              <p:nvCxnSpPr>
                <p:cNvPr id="88" name="Ευθεία γραμμή σύνδεσης 87"/>
                <p:cNvCxnSpPr>
                  <a:stCxn id="81" idx="4"/>
                </p:cNvCxnSpPr>
                <p:nvPr/>
              </p:nvCxnSpPr>
              <p:spPr>
                <a:xfrm>
                  <a:off x="10016842" y="1531624"/>
                  <a:ext cx="0" cy="1193681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Ευθεία γραμμή σύνδεσης 88"/>
                <p:cNvCxnSpPr/>
                <p:nvPr/>
              </p:nvCxnSpPr>
              <p:spPr>
                <a:xfrm>
                  <a:off x="7276988" y="2710651"/>
                  <a:ext cx="2729463" cy="56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7" name="TextBox 86"/>
              <p:cNvSpPr txBox="1"/>
              <p:nvPr/>
            </p:nvSpPr>
            <p:spPr>
              <a:xfrm>
                <a:off x="9724689" y="2647913"/>
                <a:ext cx="3321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</a:t>
                </a:r>
              </a:p>
            </p:txBody>
          </p:sp>
        </p:grpSp>
        <p:grpSp>
          <p:nvGrpSpPr>
            <p:cNvPr id="93" name="Ομάδα 92"/>
            <p:cNvGrpSpPr/>
            <p:nvPr/>
          </p:nvGrpSpPr>
          <p:grpSpPr>
            <a:xfrm>
              <a:off x="7104989" y="2653327"/>
              <a:ext cx="1167100" cy="375798"/>
              <a:chOff x="6971034" y="3238663"/>
              <a:chExt cx="1167100" cy="375798"/>
            </a:xfrm>
          </p:grpSpPr>
          <p:grpSp>
            <p:nvGrpSpPr>
              <p:cNvPr id="95" name="Ομάδα 94"/>
              <p:cNvGrpSpPr/>
              <p:nvPr/>
            </p:nvGrpSpPr>
            <p:grpSpPr>
              <a:xfrm>
                <a:off x="6971034" y="3238663"/>
                <a:ext cx="404278" cy="375798"/>
                <a:chOff x="1645586" y="3575305"/>
                <a:chExt cx="404278" cy="375798"/>
              </a:xfrm>
            </p:grpSpPr>
            <p:sp>
              <p:nvSpPr>
                <p:cNvPr id="98" name="Οβάλ 97"/>
                <p:cNvSpPr/>
                <p:nvPr/>
              </p:nvSpPr>
              <p:spPr>
                <a:xfrm>
                  <a:off x="1766871" y="3575305"/>
                  <a:ext cx="144000" cy="144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99" name="TextBox 98"/>
                <p:cNvSpPr txBox="1"/>
                <p:nvPr/>
              </p:nvSpPr>
              <p:spPr>
                <a:xfrm>
                  <a:off x="1645586" y="3612549"/>
                  <a:ext cx="40427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i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endParaRPr lang="el-GR" sz="16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96" name="Ευθύγραμμο βέλος σύνδεσης 95"/>
              <p:cNvCxnSpPr/>
              <p:nvPr/>
            </p:nvCxnSpPr>
            <p:spPr>
              <a:xfrm>
                <a:off x="7166134" y="3299026"/>
                <a:ext cx="972000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TextBox 96"/>
                  <p:cNvSpPr txBox="1"/>
                  <p:nvPr/>
                </p:nvSpPr>
                <p:spPr>
                  <a:xfrm>
                    <a:off x="7807620" y="3322562"/>
                    <a:ext cx="177934" cy="276166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sz="14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7" name="TextBox 9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07620" y="3322562"/>
                    <a:ext cx="177934" cy="276166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l="-27586" r="-24138" b="-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02" name="Ευθύγραμμο βέλος σύνδεσης 101"/>
            <p:cNvCxnSpPr/>
            <p:nvPr/>
          </p:nvCxnSpPr>
          <p:spPr>
            <a:xfrm rot="16200000" flipV="1">
              <a:off x="9861029" y="2566550"/>
              <a:ext cx="324000" cy="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6" name="Ομάδα 125"/>
            <p:cNvGrpSpPr/>
            <p:nvPr/>
          </p:nvGrpSpPr>
          <p:grpSpPr>
            <a:xfrm>
              <a:off x="1946568" y="3744190"/>
              <a:ext cx="6899611" cy="370640"/>
              <a:chOff x="78599" y="4139046"/>
              <a:chExt cx="5858122" cy="734310"/>
            </a:xfrm>
          </p:grpSpPr>
          <p:sp>
            <p:nvSpPr>
              <p:cNvPr id="127" name="TextBox 126"/>
              <p:cNvSpPr txBox="1"/>
              <p:nvPr/>
            </p:nvSpPr>
            <p:spPr>
              <a:xfrm>
                <a:off x="78599" y="4141637"/>
                <a:ext cx="5056112" cy="7317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Πάνω στο φορτίο +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ασκείται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σταθερή</a:t>
                </a:r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ηλεκτρική δύναμη: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TextBox 127"/>
                  <p:cNvSpPr txBox="1"/>
                  <p:nvPr/>
                </p:nvSpPr>
                <p:spPr>
                  <a:xfrm>
                    <a:off x="5056865" y="4139046"/>
                    <a:ext cx="879856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  <m:acc>
                            <m:accPr>
                              <m:chr m:val="⃗"/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8" name="TextBox 1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56865" y="4139046"/>
                    <a:ext cx="879856" cy="345159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 b="-14137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7" name="Ομάδα 26"/>
          <p:cNvGrpSpPr/>
          <p:nvPr/>
        </p:nvGrpSpPr>
        <p:grpSpPr>
          <a:xfrm>
            <a:off x="95229" y="4165093"/>
            <a:ext cx="3879494" cy="859543"/>
            <a:chOff x="95229" y="4165093"/>
            <a:chExt cx="3879494" cy="859543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95229" y="4165093"/>
              <a:ext cx="3879494" cy="859543"/>
              <a:chOff x="95229" y="4165093"/>
              <a:chExt cx="3879494" cy="85954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5" name="TextBox 164"/>
                  <p:cNvSpPr txBox="1"/>
                  <p:nvPr/>
                </p:nvSpPr>
                <p:spPr>
                  <a:xfrm>
                    <a:off x="1784253" y="4165093"/>
                    <a:ext cx="2095895" cy="276999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𝚨𝚩</m:t>
                              </m:r>
                            </m:e>
                          </m:d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165" name="TextBox 16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4253" y="4165093"/>
                    <a:ext cx="2095895" cy="276999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 l="-2326" r="-2035" b="-15217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TextBox 165"/>
                  <p:cNvSpPr txBox="1"/>
                  <p:nvPr/>
                </p:nvSpPr>
                <p:spPr>
                  <a:xfrm>
                    <a:off x="1784252" y="4747637"/>
                    <a:ext cx="2190471" cy="276999"/>
                  </a:xfrm>
                  <a:prstGeom prst="rect">
                    <a:avLst/>
                  </a:prstGeom>
                  <a:noFill/>
                  <a:ln w="28575"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𝚨𝚪𝚩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𝚨𝚩</m:t>
                              </m:r>
                            </m:e>
                          </m:d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166" name="TextBox 1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4252" y="4747637"/>
                    <a:ext cx="2190471" cy="276999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 l="-2228" r="-2228" b="-17778"/>
                    </a:stretch>
                  </a:blipFill>
                  <a:ln w="28575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67" name="TextBox 166"/>
              <p:cNvSpPr txBox="1"/>
              <p:nvPr/>
            </p:nvSpPr>
            <p:spPr>
              <a:xfrm>
                <a:off x="95229" y="4387782"/>
                <a:ext cx="14015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Αποδείξαμε:</a:t>
                </a:r>
                <a:endPara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" name="Αριστερό άγκιστρο 2"/>
            <p:cNvSpPr/>
            <p:nvPr/>
          </p:nvSpPr>
          <p:spPr>
            <a:xfrm>
              <a:off x="1522043" y="4279394"/>
              <a:ext cx="252000" cy="635506"/>
            </a:xfrm>
            <a:prstGeom prst="leftBrace">
              <a:avLst>
                <a:gd name="adj1" fmla="val 19349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3974723" y="4337169"/>
            <a:ext cx="1927601" cy="635506"/>
            <a:chOff x="3970838" y="4275929"/>
            <a:chExt cx="1927601" cy="6355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4338525" y="4397726"/>
                  <a:ext cx="155991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𝚨𝚪𝚩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38525" y="4397726"/>
                  <a:ext cx="1559914" cy="369332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9" name="Αριστερό άγκιστρο 168"/>
            <p:cNvSpPr/>
            <p:nvPr/>
          </p:nvSpPr>
          <p:spPr>
            <a:xfrm flipH="1">
              <a:off x="3970838" y="4275929"/>
              <a:ext cx="252000" cy="635506"/>
            </a:xfrm>
            <a:prstGeom prst="leftBrace">
              <a:avLst>
                <a:gd name="adj1" fmla="val 19349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6032887" y="4195873"/>
            <a:ext cx="6159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έργο της ηλεκτρικής δύναμης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κατά τη μετακίνηση ενός 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φορτίου από ένα σημείο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ένα σημείο </a:t>
            </a:r>
            <a:r>
              <a: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μέσα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στατικό ηλεκτρικό πεδίο, είναι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ανεξάρτητο της διαδρομής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που θα ακολουθήσει το φορτίο. 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6032887" y="5439328"/>
            <a:ext cx="5764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πεδία που ικανοποιούν τη συνθήκη αυτή ονομάζονται </a:t>
            </a:r>
            <a:r>
              <a:rPr lang="el-GR" sz="1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αστρόβιλα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πεδία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πεδία συντηρητικών δυνάμεων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953491" y="6199913"/>
            <a:ext cx="8541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στατικό ηλεκτρικό πεδίο είναι </a:t>
            </a:r>
            <a:r>
              <a:rPr lang="el-G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αστρόβιλο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πεδίο 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πεδίο συντηρητικών δυνάμεων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394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" grpId="0"/>
      <p:bldP spid="171" grpId="0"/>
      <p:bldP spid="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Έργο Ηλεκτρικής Δύναμης</a:t>
            </a:r>
            <a:endParaRPr lang="en-US" sz="2800" b="1" i="0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1126" y="613061"/>
            <a:ext cx="8541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των </a:t>
            </a:r>
            <a:r>
              <a:rPr lang="el-G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αστρόβιλων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πεδίων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81009" y="1750278"/>
            <a:ext cx="478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Ξεκινούν από το άπειρο και καταλήγουν σε αρνητικά φορτία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Ομάδα 28"/>
          <p:cNvGrpSpPr/>
          <p:nvPr/>
        </p:nvGrpSpPr>
        <p:grpSpPr>
          <a:xfrm>
            <a:off x="7116465" y="1029838"/>
            <a:ext cx="4560301" cy="1167807"/>
            <a:chOff x="7116465" y="1455869"/>
            <a:chExt cx="4560301" cy="1167807"/>
          </a:xfrm>
        </p:grpSpPr>
        <p:sp>
          <p:nvSpPr>
            <p:cNvPr id="10" name="TextBox 9"/>
            <p:cNvSpPr txBox="1"/>
            <p:nvPr/>
          </p:nvSpPr>
          <p:spPr>
            <a:xfrm>
              <a:off x="7356766" y="1455869"/>
              <a:ext cx="432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Ξεκινούν από θετικά φορτία και καταλήγουν </a:t>
              </a:r>
              <a:r>
                <a:rPr lang="el-GR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αρνητικά φορτία ή το άπειρο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Αριστερό άγκιστρο 13"/>
            <p:cNvSpPr/>
            <p:nvPr/>
          </p:nvSpPr>
          <p:spPr>
            <a:xfrm>
              <a:off x="7116465" y="1665127"/>
              <a:ext cx="252000" cy="958549"/>
            </a:xfrm>
            <a:prstGeom prst="leftBrace">
              <a:avLst>
                <a:gd name="adj1" fmla="val 35842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8862" y="3882753"/>
            <a:ext cx="25992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αστρόβιλα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πεδία: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75899" y="2552310"/>
            <a:ext cx="40795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ολικό έργο σε μια κλειστή διαδρομή είναι ίσο με μηδέν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γιατί;)</a:t>
            </a:r>
            <a:endParaRPr lang="el-GR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355458" y="2315547"/>
                <a:ext cx="2067104" cy="954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0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𝐂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5458" y="2315547"/>
                <a:ext cx="2067104" cy="9543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7324285" y="4124230"/>
                <a:ext cx="2978700" cy="954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𝒒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0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  <m:t>𝐂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/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/>
                          <a:latin typeface="Cambria Math" panose="02040503050406030204" pitchFamily="18" charset="0"/>
                        </a:rPr>
                        <m:t>    ⟹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4285" y="4124230"/>
                <a:ext cx="2978700" cy="9543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10302739" y="4072275"/>
                <a:ext cx="1723870" cy="1046697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𝐂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02739" y="4072275"/>
                <a:ext cx="1723870" cy="10466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Ομάδα 27"/>
          <p:cNvGrpSpPr/>
          <p:nvPr/>
        </p:nvGrpSpPr>
        <p:grpSpPr>
          <a:xfrm>
            <a:off x="2661555" y="1520539"/>
            <a:ext cx="4684822" cy="4932216"/>
            <a:chOff x="2661555" y="1863442"/>
            <a:chExt cx="4684822" cy="4932216"/>
          </a:xfrm>
        </p:grpSpPr>
        <p:sp>
          <p:nvSpPr>
            <p:cNvPr id="7" name="TextBox 6"/>
            <p:cNvSpPr txBox="1"/>
            <p:nvPr/>
          </p:nvSpPr>
          <p:spPr>
            <a:xfrm>
              <a:off x="2997988" y="1863442"/>
              <a:ext cx="43483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δυναμικές γραμμές έχουν αρχή και τέλος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Αριστερό άγκιστρο 24"/>
            <p:cNvSpPr/>
            <p:nvPr/>
          </p:nvSpPr>
          <p:spPr>
            <a:xfrm>
              <a:off x="2661555" y="2062158"/>
              <a:ext cx="355908" cy="4733500"/>
            </a:xfrm>
            <a:prstGeom prst="leftBrace">
              <a:avLst>
                <a:gd name="adj1" fmla="val 42705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" name="Ομάδα 2"/>
          <p:cNvGrpSpPr/>
          <p:nvPr/>
        </p:nvGrpSpPr>
        <p:grpSpPr>
          <a:xfrm>
            <a:off x="3059027" y="4355499"/>
            <a:ext cx="3873778" cy="733496"/>
            <a:chOff x="3059027" y="4604883"/>
            <a:chExt cx="3873778" cy="733496"/>
          </a:xfrm>
        </p:grpSpPr>
        <p:sp>
          <p:nvSpPr>
            <p:cNvPr id="18" name="TextBox 17"/>
            <p:cNvSpPr txBox="1"/>
            <p:nvPr/>
          </p:nvSpPr>
          <p:spPr>
            <a:xfrm>
              <a:off x="3059027" y="4604883"/>
              <a:ext cx="383014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στατικό ηλεκτρικό πεδίο όπου       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6044228" y="4969880"/>
                  <a:ext cx="888577" cy="3684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44228" y="4969880"/>
                  <a:ext cx="888577" cy="368499"/>
                </a:xfrm>
                <a:prstGeom prst="rect">
                  <a:avLst/>
                </a:prstGeom>
                <a:blipFill>
                  <a:blip r:embed="rId5"/>
                  <a:stretch>
                    <a:fillRect b="-327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TextBox 30"/>
          <p:cNvSpPr txBox="1"/>
          <p:nvPr/>
        </p:nvSpPr>
        <p:spPr>
          <a:xfrm>
            <a:off x="2982824" y="6029812"/>
            <a:ext cx="92091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</a:t>
            </a:r>
            <a:r>
              <a:rPr lang="el-GR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αστρόβιλο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πεδίο υπάρχει μια παράμετρος η οποία εξαρτάται αποκλειστικά και μόνο από τη θέση μέσα στο πεδίο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παράμετρος αυτή για το ηλεκτρικό πεδίο είναι το ηλεκτρικό δυναμικό  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7081827" y="3214867"/>
            <a:ext cx="5173420" cy="2528901"/>
            <a:chOff x="7081827" y="3931846"/>
            <a:chExt cx="5173420" cy="25289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7318586" y="3931846"/>
                  <a:ext cx="1692000" cy="95122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𝒒</m:t>
                        </m:r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𝑪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</m:nary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18586" y="3931846"/>
                  <a:ext cx="1692000" cy="95122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Αριστερό άγκιστρο 26"/>
            <p:cNvSpPr/>
            <p:nvPr/>
          </p:nvSpPr>
          <p:spPr>
            <a:xfrm>
              <a:off x="7081827" y="4363293"/>
              <a:ext cx="252000" cy="2097454"/>
            </a:xfrm>
            <a:prstGeom prst="leftBrace">
              <a:avLst>
                <a:gd name="adj1" fmla="val 44089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" name="Ορθογώνιο 1"/>
            <p:cNvSpPr/>
            <p:nvPr/>
          </p:nvSpPr>
          <p:spPr>
            <a:xfrm>
              <a:off x="9017694" y="4274746"/>
              <a:ext cx="323755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ανεξάρτητο της διαδρομής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l-GR" sz="1600" dirty="0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7332519" y="5220354"/>
            <a:ext cx="4752000" cy="647040"/>
            <a:chOff x="7332519" y="5220354"/>
            <a:chExt cx="4752000" cy="647040"/>
          </a:xfrm>
        </p:grpSpPr>
        <p:sp>
          <p:nvSpPr>
            <p:cNvPr id="26" name="TextBox 25"/>
            <p:cNvSpPr txBox="1"/>
            <p:nvPr/>
          </p:nvSpPr>
          <p:spPr>
            <a:xfrm>
              <a:off x="7332519" y="5220354"/>
              <a:ext cx="47520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Ισχύει η αρχή διατήρησης της Μηχανικής Ενέργειας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Ορθογώνιο 7"/>
            <p:cNvSpPr/>
            <p:nvPr/>
          </p:nvSpPr>
          <p:spPr>
            <a:xfrm>
              <a:off x="7339368" y="5498062"/>
              <a:ext cx="18444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</a:t>
              </a:r>
              <a:r>
                <a:rPr lang="en-US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= – 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b="1" baseline="-25000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el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406648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5" grpId="0"/>
      <p:bldP spid="16" grpId="0"/>
      <p:bldP spid="17" grpId="0"/>
      <p:bldP spid="20" grpId="0"/>
      <p:bldP spid="21" grpId="0" animBg="1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Ηλεκτρική </a:t>
            </a: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 Ενέργεια </a:t>
            </a:r>
            <a:r>
              <a:rPr lang="en-US" sz="2800" b="1" i="1" dirty="0" err="1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="1" baseline="-25000" dirty="0" err="1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Φορτίου </a:t>
            </a:r>
            <a:r>
              <a:rPr lang="en-US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800" b="1" i="1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7450" y="927161"/>
            <a:ext cx="100657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ηλεκτρικά φορτία που βρίσκονται μέσα σε στατικό ηλεκτρικό πεδίο έχουν δυναμική ενέργεια </a:t>
            </a:r>
            <a:r>
              <a:rPr lang="en-US" sz="2000" b="1" i="1" dirty="0" err="1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000" b="1" baseline="-25000" dirty="0" err="1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sz="2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931687" y="2465580"/>
                <a:ext cx="432015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l-GR" sz="20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𝚫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𝐞𝐥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𝐞𝐥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𝐞𝐥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1687" y="2465580"/>
                <a:ext cx="4320157" cy="307777"/>
              </a:xfrm>
              <a:prstGeom prst="rect">
                <a:avLst/>
              </a:prstGeom>
              <a:blipFill>
                <a:blip r:embed="rId2"/>
                <a:stretch>
                  <a:fillRect l="-846" b="-176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Ομάδα 56"/>
          <p:cNvGrpSpPr/>
          <p:nvPr/>
        </p:nvGrpSpPr>
        <p:grpSpPr>
          <a:xfrm>
            <a:off x="9130676" y="2447727"/>
            <a:ext cx="2300010" cy="1573555"/>
            <a:chOff x="8790709" y="2447727"/>
            <a:chExt cx="2300010" cy="1573555"/>
          </a:xfrm>
        </p:grpSpPr>
        <p:sp>
          <p:nvSpPr>
            <p:cNvPr id="13" name="Δεξί άγκιστρο 12"/>
            <p:cNvSpPr/>
            <p:nvPr/>
          </p:nvSpPr>
          <p:spPr>
            <a:xfrm>
              <a:off x="8790709" y="2447727"/>
              <a:ext cx="415636" cy="1573555"/>
            </a:xfrm>
            <a:prstGeom prst="rightBrace">
              <a:avLst>
                <a:gd name="adj1" fmla="val 25833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9446936" y="3096004"/>
                  <a:ext cx="1643783" cy="276999"/>
                </a:xfrm>
                <a:prstGeom prst="rect">
                  <a:avLst/>
                </a:prstGeom>
                <a:noFill/>
                <a:ln w="28575"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𝐞𝐥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d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46936" y="3096004"/>
                  <a:ext cx="1643783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852" b="-20000"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9412767" y="3493718"/>
                <a:ext cx="2149306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𝒅𝒓</m:t>
                          </m:r>
                        </m:e>
                      </m:nary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2767" y="3493718"/>
                <a:ext cx="2149306" cy="9019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Ομάδα 64"/>
          <p:cNvGrpSpPr/>
          <p:nvPr/>
        </p:nvGrpSpPr>
        <p:grpSpPr>
          <a:xfrm>
            <a:off x="473986" y="1365446"/>
            <a:ext cx="11625866" cy="3643958"/>
            <a:chOff x="473986" y="1365446"/>
            <a:chExt cx="11625866" cy="3643958"/>
          </a:xfrm>
        </p:grpSpPr>
        <p:grpSp>
          <p:nvGrpSpPr>
            <p:cNvPr id="64" name="Ομάδα 63"/>
            <p:cNvGrpSpPr/>
            <p:nvPr/>
          </p:nvGrpSpPr>
          <p:grpSpPr>
            <a:xfrm>
              <a:off x="473986" y="1365446"/>
              <a:ext cx="11625866" cy="3643958"/>
              <a:chOff x="473986" y="1365446"/>
              <a:chExt cx="11625866" cy="3643958"/>
            </a:xfrm>
          </p:grpSpPr>
          <p:grpSp>
            <p:nvGrpSpPr>
              <p:cNvPr id="15" name="Ομάδα 14"/>
              <p:cNvGrpSpPr/>
              <p:nvPr/>
            </p:nvGrpSpPr>
            <p:grpSpPr>
              <a:xfrm>
                <a:off x="473986" y="1365446"/>
                <a:ext cx="11625866" cy="980229"/>
                <a:chOff x="473986" y="1318554"/>
                <a:chExt cx="11625866" cy="980229"/>
              </a:xfrm>
            </p:grpSpPr>
            <p:sp>
              <p:nvSpPr>
                <p:cNvPr id="6" name="Ορθογώνιο 5"/>
                <p:cNvSpPr/>
                <p:nvPr/>
              </p:nvSpPr>
              <p:spPr>
                <a:xfrm>
                  <a:off x="473986" y="1318554"/>
                  <a:ext cx="11625866" cy="95410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Εξ ορισμού η δυναμική ενέργεια </a:t>
                  </a:r>
                  <a:r>
                    <a:rPr lang="en-US" sz="2000" b="1" i="1" dirty="0" err="1">
                      <a:solidFill>
                        <a:srgbClr val="FC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</a:t>
                  </a:r>
                  <a:r>
                    <a:rPr lang="en-US" sz="2000" b="1" baseline="-25000" dirty="0" err="1">
                      <a:solidFill>
                        <a:srgbClr val="FC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el</a:t>
                  </a:r>
                  <a:r>
                    <a:rPr lang="el-GR" sz="2000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ενός ηλεκτρικού φορτίου </a:t>
                  </a:r>
                  <a:r>
                    <a:rPr lang="en-US" sz="2000" b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το οποίο βρίσκεται στη θέση     εντός στατικού ηλεκτρικού πεδίου</a:t>
                  </a:r>
                  <a:r>
                    <a:rPr lang="en-US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που δημιουργείται από φορτίο </a:t>
                  </a:r>
                  <a:r>
                    <a:rPr lang="en-US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</a:t>
                  </a:r>
                  <a:r>
                    <a:rPr lang="en-US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προκύπτει από το έργο που απαιτείται για τη μετακίνηση του φορτίου από τη θέση</a:t>
                  </a:r>
                  <a:r>
                    <a:rPr lang="en-US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b="1" dirty="0" smtClean="0">
                      <a:solidFill>
                        <a:srgbClr val="00206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στο άπειρο:</a:t>
                  </a:r>
                  <a:endParaRPr lang="el-GR" dirty="0">
                    <a:solidFill>
                      <a:srgbClr val="002060"/>
                    </a:solidFill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Ορθογώνιο 6"/>
                    <p:cNvSpPr/>
                    <p:nvPr/>
                  </p:nvSpPr>
                  <p:spPr>
                    <a:xfrm>
                      <a:off x="9716508" y="1325837"/>
                      <a:ext cx="380232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p:txBody>
                </p:sp>
              </mc:Choice>
              <mc:Fallback xmlns="">
                <p:sp>
                  <p:nvSpPr>
                    <p:cNvPr id="7" name="Ορθογώνιο 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716508" y="1325837"/>
                      <a:ext cx="380232" cy="40011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" name="Ορθογώνιο 8"/>
                    <p:cNvSpPr/>
                    <p:nvPr/>
                  </p:nvSpPr>
                  <p:spPr>
                    <a:xfrm>
                      <a:off x="2579077" y="1898673"/>
                      <a:ext cx="316792" cy="40011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p:txBody>
                </p:sp>
              </mc:Choice>
              <mc:Fallback xmlns="">
                <p:sp>
                  <p:nvSpPr>
                    <p:cNvPr id="9" name="Ορθογώνιο 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579077" y="1898673"/>
                      <a:ext cx="316792" cy="400110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r="-384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22" name="Ομάδα 21"/>
              <p:cNvGrpSpPr/>
              <p:nvPr/>
            </p:nvGrpSpPr>
            <p:grpSpPr>
              <a:xfrm>
                <a:off x="494653" y="4540827"/>
                <a:ext cx="427929" cy="468577"/>
                <a:chOff x="494653" y="4540827"/>
                <a:chExt cx="427929" cy="468577"/>
              </a:xfrm>
            </p:grpSpPr>
            <p:sp>
              <p:nvSpPr>
                <p:cNvPr id="20" name="Οβάλ 19"/>
                <p:cNvSpPr/>
                <p:nvPr/>
              </p:nvSpPr>
              <p:spPr>
                <a:xfrm>
                  <a:off x="706582" y="4540827"/>
                  <a:ext cx="216000" cy="216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" name="Ορθογώνιο 20"/>
                <p:cNvSpPr/>
                <p:nvPr/>
              </p:nvSpPr>
              <p:spPr>
                <a:xfrm>
                  <a:off x="494653" y="4640072"/>
                  <a:ext cx="3642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  <a:endParaRPr lang="el-GR" i="1" dirty="0"/>
                </a:p>
              </p:txBody>
            </p:sp>
          </p:grpSp>
          <p:grpSp>
            <p:nvGrpSpPr>
              <p:cNvPr id="23" name="Ομάδα 22"/>
              <p:cNvGrpSpPr/>
              <p:nvPr/>
            </p:nvGrpSpPr>
            <p:grpSpPr>
              <a:xfrm>
                <a:off x="2071354" y="3749647"/>
                <a:ext cx="312906" cy="400110"/>
                <a:chOff x="702473" y="4463425"/>
                <a:chExt cx="312906" cy="400110"/>
              </a:xfrm>
            </p:grpSpPr>
            <p:sp>
              <p:nvSpPr>
                <p:cNvPr id="24" name="Οβάλ 23"/>
                <p:cNvSpPr/>
                <p:nvPr/>
              </p:nvSpPr>
              <p:spPr>
                <a:xfrm>
                  <a:off x="706582" y="4540827"/>
                  <a:ext cx="108000" cy="10800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5" name="Ορθογώνιο 24"/>
                <p:cNvSpPr/>
                <p:nvPr/>
              </p:nvSpPr>
              <p:spPr>
                <a:xfrm>
                  <a:off x="702473" y="4463425"/>
                  <a:ext cx="31290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000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q</a:t>
                  </a:r>
                  <a:endParaRPr lang="el-GR" sz="2000" i="1" dirty="0"/>
                </a:p>
              </p:txBody>
            </p:sp>
          </p:grpSp>
          <p:cxnSp>
            <p:nvCxnSpPr>
              <p:cNvPr id="27" name="Ευθύγραμμο βέλος σύνδεσης 26"/>
              <p:cNvCxnSpPr/>
              <p:nvPr/>
            </p:nvCxnSpPr>
            <p:spPr>
              <a:xfrm flipV="1">
                <a:off x="926118" y="3901212"/>
                <a:ext cx="1177200" cy="68400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Ορθογώνιο 36"/>
                <p:cNvSpPr/>
                <p:nvPr/>
              </p:nvSpPr>
              <p:spPr>
                <a:xfrm>
                  <a:off x="1220653" y="4009559"/>
                  <a:ext cx="3609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7" name="Ορθογώνιο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0653" y="4009559"/>
                  <a:ext cx="360996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2167647" y="2494861"/>
            <a:ext cx="6799709" cy="1650044"/>
            <a:chOff x="2167647" y="2494861"/>
            <a:chExt cx="6799709" cy="1650044"/>
          </a:xfrm>
        </p:grpSpPr>
        <p:sp>
          <p:nvSpPr>
            <p:cNvPr id="11" name="Ορθογώνιο 10"/>
            <p:cNvSpPr/>
            <p:nvPr/>
          </p:nvSpPr>
          <p:spPr>
            <a:xfrm>
              <a:off x="4887808" y="3067687"/>
              <a:ext cx="4079548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άπειρο, η ένταση του ηλεκτρικού πεδίου που δημιουργείται από ένα ηλεκτρικό φορτίο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ή από μια κατανομή φορτίων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τείνει στο μηδέν</a:t>
              </a:r>
              <a:endParaRPr lang="el-GR" sz="1600" dirty="0"/>
            </a:p>
          </p:txBody>
        </p:sp>
        <p:cxnSp>
          <p:nvCxnSpPr>
            <p:cNvPr id="31" name="Ευθύγραμμο βέλος σύνδεσης 30"/>
            <p:cNvCxnSpPr>
              <a:stCxn id="24" idx="7"/>
            </p:cNvCxnSpPr>
            <p:nvPr/>
          </p:nvCxnSpPr>
          <p:spPr>
            <a:xfrm flipV="1">
              <a:off x="2167647" y="2694194"/>
              <a:ext cx="2035665" cy="114867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Ορθογώνιο 37"/>
                <p:cNvSpPr/>
                <p:nvPr/>
              </p:nvSpPr>
              <p:spPr>
                <a:xfrm>
                  <a:off x="3199235" y="2494861"/>
                  <a:ext cx="87876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→∞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8" name="Ορθογώνιο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9235" y="2494861"/>
                  <a:ext cx="878767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Ορθογώνιο 38"/>
                <p:cNvSpPr/>
                <p:nvPr/>
              </p:nvSpPr>
              <p:spPr>
                <a:xfrm>
                  <a:off x="3897636" y="2776037"/>
                  <a:ext cx="141814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𝐞𝐥</m:t>
                            </m:r>
                          </m:sub>
                        </m:sSub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9" name="Ορθογώνιο 3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7636" y="2776037"/>
                  <a:ext cx="1418145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/>
          <p:cNvGrpSpPr/>
          <p:nvPr/>
        </p:nvGrpSpPr>
        <p:grpSpPr>
          <a:xfrm>
            <a:off x="2132398" y="3473969"/>
            <a:ext cx="9230173" cy="1733409"/>
            <a:chOff x="2132398" y="3473969"/>
            <a:chExt cx="9230173" cy="1733409"/>
          </a:xfrm>
        </p:grpSpPr>
        <p:sp>
          <p:nvSpPr>
            <p:cNvPr id="18" name="Ορθογώνιο 17"/>
            <p:cNvSpPr/>
            <p:nvPr/>
          </p:nvSpPr>
          <p:spPr>
            <a:xfrm>
              <a:off x="5155284" y="4683050"/>
              <a:ext cx="44323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Δύναμη 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Coulomb 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μεταξύ φορτίων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9437877" y="4547967"/>
                  <a:ext cx="1924694" cy="65941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𝑸𝒒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37877" y="4547967"/>
                  <a:ext cx="1924694" cy="65941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1" name="Ευθύγραμμο βέλος σύνδεσης 40"/>
            <p:cNvCxnSpPr/>
            <p:nvPr/>
          </p:nvCxnSpPr>
          <p:spPr>
            <a:xfrm flipV="1">
              <a:off x="2132398" y="3473969"/>
              <a:ext cx="687600" cy="39600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2525088" y="3572045"/>
                  <a:ext cx="7000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d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5088" y="3572045"/>
                  <a:ext cx="70006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Ομάδα 57"/>
          <p:cNvGrpSpPr/>
          <p:nvPr/>
        </p:nvGrpSpPr>
        <p:grpSpPr>
          <a:xfrm>
            <a:off x="11440800" y="3831141"/>
            <a:ext cx="635073" cy="1240295"/>
            <a:chOff x="11335293" y="3831141"/>
            <a:chExt cx="635073" cy="1240295"/>
          </a:xfrm>
        </p:grpSpPr>
        <p:sp>
          <p:nvSpPr>
            <p:cNvPr id="44" name="Αριστερό άγκιστρο 43"/>
            <p:cNvSpPr/>
            <p:nvPr/>
          </p:nvSpPr>
          <p:spPr>
            <a:xfrm flipH="1">
              <a:off x="11335293" y="3831141"/>
              <a:ext cx="289325" cy="1240295"/>
            </a:xfrm>
            <a:prstGeom prst="leftBrace">
              <a:avLst>
                <a:gd name="adj1" fmla="val 19349"/>
                <a:gd name="adj2" fmla="val 50000"/>
              </a:avLst>
            </a:pr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45" name="Ευθύγραμμο βέλος σύνδεσης 44"/>
            <p:cNvCxnSpPr/>
            <p:nvPr/>
          </p:nvCxnSpPr>
          <p:spPr>
            <a:xfrm>
              <a:off x="11601172" y="4449465"/>
              <a:ext cx="369194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Ορθογώνιο 45"/>
              <p:cNvSpPr/>
              <p:nvPr/>
            </p:nvSpPr>
            <p:spPr>
              <a:xfrm>
                <a:off x="10698" y="5430115"/>
                <a:ext cx="2937086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𝑸𝒒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𝒅𝒓</m:t>
                          </m:r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6" name="Ορθογώνιο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98" y="5430115"/>
                <a:ext cx="2937086" cy="90191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2734136" y="5430115"/>
                <a:ext cx="1717265" cy="9019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𝑸𝒒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limLoc m:val="undOvr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𝒅𝒓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4136" y="5430115"/>
                <a:ext cx="1717265" cy="90191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4239428" y="5535677"/>
                <a:ext cx="1728422" cy="6906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𝑸𝒒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sSubSup>
                        <m:sSubSup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</m:sSub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428" y="5535677"/>
                <a:ext cx="1728422" cy="69063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7842910" y="5563013"/>
                <a:ext cx="1915781" cy="659411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𝑾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→∞</m:t>
                          </m:r>
                        </m:sub>
                      </m:sSub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𝑸𝒒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2910" y="5563013"/>
                <a:ext cx="1915781" cy="65941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3" name="Ομάδα 62"/>
          <p:cNvGrpSpPr/>
          <p:nvPr/>
        </p:nvGrpSpPr>
        <p:grpSpPr>
          <a:xfrm>
            <a:off x="9719575" y="5539566"/>
            <a:ext cx="2434353" cy="659411"/>
            <a:chOff x="9649237" y="5539566"/>
            <a:chExt cx="2434353" cy="659411"/>
          </a:xfrm>
        </p:grpSpPr>
        <p:cxnSp>
          <p:nvCxnSpPr>
            <p:cNvPr id="50" name="Ευθύγραμμο βέλος σύνδεσης 49"/>
            <p:cNvCxnSpPr/>
            <p:nvPr/>
          </p:nvCxnSpPr>
          <p:spPr>
            <a:xfrm>
              <a:off x="9649237" y="5892718"/>
              <a:ext cx="468000" cy="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Ορθογώνιο 55"/>
                <p:cNvSpPr/>
                <p:nvPr/>
              </p:nvSpPr>
              <p:spPr>
                <a:xfrm>
                  <a:off x="10151779" y="5539566"/>
                  <a:ext cx="1931811" cy="659411"/>
                </a:xfrm>
                <a:prstGeom prst="rect">
                  <a:avLst/>
                </a:prstGeom>
                <a:ln w="38100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𝐞𝐥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)=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𝑸𝒒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6" name="Ορθογώνιο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51779" y="5539566"/>
                  <a:ext cx="1931811" cy="659411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 w="38100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5754081" y="5553485"/>
                <a:ext cx="2236638" cy="6594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𝑸𝒒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4081" y="5553485"/>
                <a:ext cx="2236638" cy="65941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2" name="Ομάδα 61"/>
          <p:cNvGrpSpPr/>
          <p:nvPr/>
        </p:nvGrpSpPr>
        <p:grpSpPr>
          <a:xfrm>
            <a:off x="7897225" y="3020795"/>
            <a:ext cx="3596062" cy="3209847"/>
            <a:chOff x="7897225" y="3020795"/>
            <a:chExt cx="3596062" cy="3209847"/>
          </a:xfrm>
        </p:grpSpPr>
        <p:sp>
          <p:nvSpPr>
            <p:cNvPr id="60" name="Ορθογώνιο 59"/>
            <p:cNvSpPr/>
            <p:nvPr/>
          </p:nvSpPr>
          <p:spPr>
            <a:xfrm>
              <a:off x="9729287" y="3020795"/>
              <a:ext cx="1764000" cy="426031"/>
            </a:xfrm>
            <a:prstGeom prst="rect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1" name="Ορθογώνιο 60"/>
            <p:cNvSpPr/>
            <p:nvPr/>
          </p:nvSpPr>
          <p:spPr>
            <a:xfrm>
              <a:off x="7897225" y="5582642"/>
              <a:ext cx="1787808" cy="648000"/>
            </a:xfrm>
            <a:prstGeom prst="rect">
              <a:avLst/>
            </a:prstGeom>
            <a:noFill/>
            <a:ln w="285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3" name="Ευθεία γραμμή σύνδεσης 2"/>
          <p:cNvCxnSpPr/>
          <p:nvPr/>
        </p:nvCxnSpPr>
        <p:spPr>
          <a:xfrm flipV="1">
            <a:off x="7335982" y="2437336"/>
            <a:ext cx="665128" cy="41646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33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6" grpId="0"/>
      <p:bldP spid="46" grpId="0"/>
      <p:bldP spid="47" grpId="0"/>
      <p:bldP spid="48" grpId="0"/>
      <p:bldP spid="49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</a:t>
            </a: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</a:t>
            </a:r>
            <a:r>
              <a:rPr lang="el-GR" sz="2800" b="1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477450" y="591455"/>
            <a:ext cx="104484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ηλεκτρικό δυναμικό </a:t>
            </a:r>
            <a:r>
              <a:rPr lang="en-US" sz="2000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ένα σημείο του ηλεκτρικού πεδίο ορίζετε ως το έργο που απαιτείται για να κινηθεί ένα ηλεκτρικό φορτίο 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 συγκεκριμένο σημείο στο άπειρο δια του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φορτίου </a:t>
            </a:r>
            <a:r>
              <a:rPr 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l-GR" sz="20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580763" y="1348468"/>
                <a:ext cx="1679113" cy="5652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</m:e>
                      </m:d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→∞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763" y="1348468"/>
                <a:ext cx="1679113" cy="5652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12047" y="1319272"/>
                <a:ext cx="588302" cy="5967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𝑼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</m:acc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047" y="1319272"/>
                <a:ext cx="588302" cy="5967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37088" y="2012753"/>
            <a:ext cx="6294885" cy="5095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</a:t>
            </a:r>
            <a:r>
              <a:rPr lang="el-GR" b="1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Σημειακού ηλεκτρικού Φορτίου  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137088" y="2387890"/>
            <a:ext cx="7644804" cy="596382"/>
            <a:chOff x="137088" y="2738255"/>
            <a:chExt cx="7644804" cy="596382"/>
          </a:xfrm>
        </p:grpSpPr>
        <p:sp>
          <p:nvSpPr>
            <p:cNvPr id="10" name="Ορθογώνιο 9"/>
            <p:cNvSpPr/>
            <p:nvPr/>
          </p:nvSpPr>
          <p:spPr>
            <a:xfrm>
              <a:off x="137088" y="2883295"/>
              <a:ext cx="473738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 ότι για ένα σημειακό ηλεκτρικό φορτίο: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4743753" y="2738255"/>
                  <a:ext cx="3038139" cy="596382"/>
                </a:xfrm>
                <a:prstGeom prst="rect">
                  <a:avLst/>
                </a:prstGeom>
                <a:ln w="28575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𝑼</m:t>
                                </m:r>
                              </m:e>
                              <m:sub>
                                <m:r>
                                  <a:rPr lang="en-US" sz="16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𝐞𝐥</m:t>
                                </m:r>
                              </m:sub>
                            </m:s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)=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→∞</m:t>
                            </m:r>
                          </m:sub>
                        </m:sSub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𝑸𝒒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3753" y="2738255"/>
                  <a:ext cx="3038139" cy="59638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7934422" y="2380530"/>
                <a:ext cx="1584087" cy="596382"/>
              </a:xfrm>
              <a:prstGeom prst="rect">
                <a:avLst/>
              </a:prstGeom>
              <a:ln w="28575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</m:d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4422" y="2380530"/>
                <a:ext cx="1584087" cy="59638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125365" y="4300093"/>
            <a:ext cx="9722019" cy="4972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</a:t>
            </a:r>
            <a:r>
              <a:rPr lang="el-GR" b="1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Φορτισμένης Σφαίρας ακτίνας 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ηλεκτρικού Φορτίου  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137090" y="4744603"/>
            <a:ext cx="11961126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Σύμφωνα με το νόμο του 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το ηλεκτρικό πεδίο στο χώρο που περιβάλλει μια σφαίρα ακτίνας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≥ R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φέρει φορτίο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το ίδιο με το πεδίο που δημιουργείται όταν όλο το φορτίο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σφαίρας είναι συγκεντρωμένο στο κέντρο της σφαίρας: </a:t>
            </a:r>
            <a:endParaRPr lang="el-GR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137088" y="5417731"/>
                <a:ext cx="1994649" cy="59638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</m:d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88" y="5417731"/>
                <a:ext cx="1994649" cy="59638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125366" y="6168004"/>
                <a:ext cx="2513124" cy="59638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e>
                      </m:d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𝑸</m:t>
                          </m:r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66" y="6168004"/>
                <a:ext cx="2513124" cy="59638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Ομάδα 21"/>
          <p:cNvGrpSpPr/>
          <p:nvPr/>
        </p:nvGrpSpPr>
        <p:grpSpPr>
          <a:xfrm>
            <a:off x="2643526" y="5483210"/>
            <a:ext cx="2709329" cy="1240295"/>
            <a:chOff x="2789000" y="5405145"/>
            <a:chExt cx="2709329" cy="1240295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2789000" y="5405145"/>
              <a:ext cx="635073" cy="1240295"/>
              <a:chOff x="11335293" y="3831141"/>
              <a:chExt cx="635073" cy="1240295"/>
            </a:xfrm>
          </p:grpSpPr>
          <p:sp>
            <p:nvSpPr>
              <p:cNvPr id="18" name="Αριστερό άγκιστρο 17"/>
              <p:cNvSpPr/>
              <p:nvPr/>
            </p:nvSpPr>
            <p:spPr>
              <a:xfrm flipH="1">
                <a:off x="11335293" y="3831141"/>
                <a:ext cx="289325" cy="1240295"/>
              </a:xfrm>
              <a:prstGeom prst="leftBrace">
                <a:avLst>
                  <a:gd name="adj1" fmla="val 19349"/>
                  <a:gd name="adj2" fmla="val 50000"/>
                </a:avLst>
              </a:prstGeom>
              <a:ln w="285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9" name="Ευθύγραμμο βέλος σύνδεσης 18"/>
              <p:cNvCxnSpPr/>
              <p:nvPr/>
            </p:nvCxnSpPr>
            <p:spPr>
              <a:xfrm>
                <a:off x="11601172" y="4449465"/>
                <a:ext cx="369194" cy="0"/>
              </a:xfrm>
              <a:prstGeom prst="straightConnector1">
                <a:avLst/>
              </a:prstGeom>
              <a:ln w="57150">
                <a:solidFill>
                  <a:srgbClr val="00206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3575238" y="5730790"/>
                  <a:ext cx="1923091" cy="609077"/>
                </a:xfrm>
                <a:prstGeom prst="rect">
                  <a:avLst/>
                </a:prstGeom>
                <a:ln w="28575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≥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75238" y="5730790"/>
                  <a:ext cx="1923091" cy="60907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28575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5" name="Ομάδα 24"/>
          <p:cNvGrpSpPr/>
          <p:nvPr/>
        </p:nvGrpSpPr>
        <p:grpSpPr>
          <a:xfrm>
            <a:off x="6729211" y="1362094"/>
            <a:ext cx="5031569" cy="600688"/>
            <a:chOff x="6729211" y="1486786"/>
            <a:chExt cx="5031569" cy="600688"/>
          </a:xfrm>
        </p:grpSpPr>
        <p:sp>
          <p:nvSpPr>
            <p:cNvPr id="23" name="Ορθογώνιο 22"/>
            <p:cNvSpPr/>
            <p:nvPr/>
          </p:nvSpPr>
          <p:spPr>
            <a:xfrm>
              <a:off x="6729211" y="1486786"/>
              <a:ext cx="3774653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μονάδα μέτρησης του ηλεκτρικού δυναμικού στο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SI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1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Volt (1 V):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10097954" y="1527384"/>
                  <a:ext cx="1662826" cy="56009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𝐕</m:t>
                        </m:r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𝐉𝐨𝐮𝐥𝐞</m:t>
                            </m:r>
                          </m:num>
                          <m:den>
                            <m:r>
                              <a:rPr lang="en-US" sz="16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𝐂𝐨𝐮𝐥𝐨𝐦𝐛</m:t>
                            </m:r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7954" y="1527384"/>
                  <a:ext cx="1662826" cy="56009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123232" y="3121125"/>
            <a:ext cx="5061832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b="1" i="0" u="none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Ηλεκτρικό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</a:t>
            </a:r>
            <a:r>
              <a:rPr lang="el-GR" b="1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 Κατανομή Διακριτών Σημειακών Ηλεκτρικών Φορτίων 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q</a:t>
            </a:r>
            <a:r>
              <a:rPr lang="en-US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q</a:t>
            </a:r>
            <a:r>
              <a:rPr lang="en-US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. . . .</a:t>
            </a:r>
            <a:endParaRPr lang="en-US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5291265" y="3028631"/>
                <a:ext cx="1673983" cy="7634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f>
                            <m:fPr>
                              <m:ctrlP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l-G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265" y="3028631"/>
                <a:ext cx="1673983" cy="76341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Ορθογώνιο 27"/>
          <p:cNvSpPr/>
          <p:nvPr/>
        </p:nvSpPr>
        <p:spPr>
          <a:xfrm>
            <a:off x="5756086" y="3788006"/>
            <a:ext cx="63775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600" b="1" baseline="-25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 του φορτίου 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το σημείο που μετρείται το δυναμικό</a:t>
            </a:r>
            <a:endParaRPr lang="el-GR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75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2" grpId="0" animBg="1"/>
      <p:bldP spid="13" grpId="0"/>
      <p:bldP spid="14" grpId="0"/>
      <p:bldP spid="15" grpId="0"/>
      <p:bldP spid="16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1581" y="13705"/>
            <a:ext cx="12160419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Στατικού Ηλεκτρικού Πεδίου</a:t>
            </a:r>
            <a:endParaRPr lang="en-US" sz="28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5030" y="1023101"/>
            <a:ext cx="9874416" cy="692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Στατικού Ηλεκτρικού Πεδίου σε Σύστημα 3 Ηλεκτρικών Φορτίων </a:t>
            </a:r>
            <a:r>
              <a:rPr lang="en-US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q</a:t>
            </a:r>
            <a:r>
              <a:rPr lang="en-US" sz="2000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b="1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b="1" baseline="-25000" dirty="0" smtClean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b="1" i="1" u="none" dirty="0">
              <a:solidFill>
                <a:srgbClr val="F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3306" y="623302"/>
            <a:ext cx="11527372" cy="455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Ενέργεια Στατικού Ηλεκτρικού Πεδίου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ίση με το έργο που απαιτείται για να δημιουργηθεί το πεδίο</a:t>
            </a:r>
            <a:endParaRPr lang="en-US" sz="2000" b="1" i="1" u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3376258" y="2123383"/>
            <a:ext cx="5990480" cy="455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Αρχικά στο χώρο των τριών σημείων δεν υπάρχει ηλεκτρικό πεδίο</a:t>
            </a:r>
            <a:endParaRPr lang="en-US" sz="1600" b="1" i="1" u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Ορθογώνιο 19"/>
          <p:cNvSpPr/>
          <p:nvPr/>
        </p:nvSpPr>
        <p:spPr>
          <a:xfrm>
            <a:off x="3387980" y="2506751"/>
            <a:ext cx="725568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τη μεταφορά </a:t>
            </a:r>
            <a:r>
              <a:rPr lang="en-US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στα σημεία 1,  2, και 3 το κάθε φορτίο θα πρέπει να </a:t>
            </a:r>
            <a:r>
              <a:rPr lang="el-GR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παράξει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να καταναλώσει έργο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1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16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αντίστοιχα</a:t>
            </a:r>
            <a:endParaRPr lang="el-GR" sz="1600" dirty="0"/>
          </a:p>
        </p:txBody>
      </p:sp>
      <p:grpSp>
        <p:nvGrpSpPr>
          <p:cNvPr id="23" name="Ομάδα 22"/>
          <p:cNvGrpSpPr/>
          <p:nvPr/>
        </p:nvGrpSpPr>
        <p:grpSpPr>
          <a:xfrm>
            <a:off x="3376259" y="3155008"/>
            <a:ext cx="6746460" cy="455222"/>
            <a:chOff x="4724404" y="3272238"/>
            <a:chExt cx="6496586" cy="455222"/>
          </a:xfrm>
        </p:grpSpPr>
        <p:sp>
          <p:nvSpPr>
            <p:cNvPr id="21" name="Rectangle 2"/>
            <p:cNvSpPr>
              <a:spLocks noChangeArrowheads="1"/>
            </p:cNvSpPr>
            <p:nvPr/>
          </p:nvSpPr>
          <p:spPr bwMode="auto">
            <a:xfrm>
              <a:off x="4724404" y="3272238"/>
              <a:ext cx="5111260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τη διαδικασία αυτή απαιτείται συνολικό έργο:</a:t>
              </a:r>
              <a:endParaRPr lang="en-US" sz="16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9152709" y="3366542"/>
                  <a:ext cx="20682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52709" y="3366542"/>
                  <a:ext cx="2068281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1983" r="-567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3376257" y="3641113"/>
            <a:ext cx="8593005" cy="4552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1o 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φορτίο φθάνει στο σημείο 1 χωρίς να </a:t>
            </a:r>
            <a:r>
              <a:rPr lang="el-GR" sz="1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παράξει</a:t>
            </a:r>
            <a:r>
              <a:rPr lang="el-GR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να καταναλώσει έργο (γιατί;)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000" b="1" u="non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7" name="Ομάδα 76"/>
          <p:cNvGrpSpPr/>
          <p:nvPr/>
        </p:nvGrpSpPr>
        <p:grpSpPr>
          <a:xfrm>
            <a:off x="66753" y="1631481"/>
            <a:ext cx="11503926" cy="3209817"/>
            <a:chOff x="66753" y="1631481"/>
            <a:chExt cx="11503926" cy="3209817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66753" y="1631481"/>
              <a:ext cx="11503926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φορτία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προέρχονται από το άπειρο και πρόκειται να τοποθετηθούν στα σημεία 1, 2 και 3, αντίστοιχα, των οποίων οι σχετικές αποστάσεις είναι </a:t>
              </a:r>
              <a:r>
                <a:rPr 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23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31</a:t>
              </a:r>
              <a:r>
                <a:rPr lang="en-US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9" name="Ομάδα 58"/>
            <p:cNvGrpSpPr/>
            <p:nvPr/>
          </p:nvGrpSpPr>
          <p:grpSpPr>
            <a:xfrm>
              <a:off x="811817" y="3034566"/>
              <a:ext cx="1922153" cy="1806732"/>
              <a:chOff x="1233845" y="3140073"/>
              <a:chExt cx="1922153" cy="1806732"/>
            </a:xfrm>
          </p:grpSpPr>
          <p:grpSp>
            <p:nvGrpSpPr>
              <p:cNvPr id="18" name="Ομάδα 17"/>
              <p:cNvGrpSpPr/>
              <p:nvPr/>
            </p:nvGrpSpPr>
            <p:grpSpPr>
              <a:xfrm>
                <a:off x="1278753" y="3140073"/>
                <a:ext cx="1877245" cy="1806732"/>
                <a:chOff x="2005584" y="2624258"/>
                <a:chExt cx="1877245" cy="1806732"/>
              </a:xfrm>
            </p:grpSpPr>
            <p:grpSp>
              <p:nvGrpSpPr>
                <p:cNvPr id="11" name="Ομάδα 10"/>
                <p:cNvGrpSpPr/>
                <p:nvPr/>
              </p:nvGrpSpPr>
              <p:grpSpPr>
                <a:xfrm>
                  <a:off x="2005584" y="2624258"/>
                  <a:ext cx="296753" cy="473127"/>
                  <a:chOff x="2005584" y="2624258"/>
                  <a:chExt cx="296753" cy="473127"/>
                </a:xfrm>
              </p:grpSpPr>
              <p:sp>
                <p:nvSpPr>
                  <p:cNvPr id="9" name="Οβάλ 8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2005584" y="2624258"/>
                    <a:ext cx="29675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12" name="Ομάδα 11"/>
                <p:cNvGrpSpPr/>
                <p:nvPr/>
              </p:nvGrpSpPr>
              <p:grpSpPr>
                <a:xfrm>
                  <a:off x="3434862" y="3222618"/>
                  <a:ext cx="447967" cy="369332"/>
                  <a:chOff x="2157046" y="2858719"/>
                  <a:chExt cx="447967" cy="369332"/>
                </a:xfrm>
              </p:grpSpPr>
              <p:sp>
                <p:nvSpPr>
                  <p:cNvPr id="13" name="Οβάλ 12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2304931" y="2858719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15" name="Ομάδα 14"/>
                <p:cNvGrpSpPr/>
                <p:nvPr/>
              </p:nvGrpSpPr>
              <p:grpSpPr>
                <a:xfrm>
                  <a:off x="2321404" y="3969587"/>
                  <a:ext cx="300082" cy="461403"/>
                  <a:chOff x="2070471" y="2989385"/>
                  <a:chExt cx="300082" cy="461403"/>
                </a:xfrm>
              </p:grpSpPr>
              <p:sp>
                <p:nvSpPr>
                  <p:cNvPr id="16" name="Οβάλ 15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2070471" y="308145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1510676" y="3573938"/>
                <a:ext cx="1201448" cy="324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εία γραμμή σύνδεσης 36"/>
              <p:cNvCxnSpPr>
                <a:endCxn id="13" idx="3"/>
              </p:cNvCxnSpPr>
              <p:nvPr/>
            </p:nvCxnSpPr>
            <p:spPr>
              <a:xfrm flipV="1">
                <a:off x="1788369" y="3961283"/>
                <a:ext cx="935478" cy="55190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εία γραμμή σύνδεσης 39"/>
              <p:cNvCxnSpPr>
                <a:endCxn id="17" idx="0"/>
              </p:cNvCxnSpPr>
              <p:nvPr/>
            </p:nvCxnSpPr>
            <p:spPr>
              <a:xfrm>
                <a:off x="1484215" y="3584226"/>
                <a:ext cx="260399" cy="9932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Ορθογώνιο 52"/>
              <p:cNvSpPr/>
              <p:nvPr/>
            </p:nvSpPr>
            <p:spPr>
              <a:xfrm>
                <a:off x="2056974" y="3430319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endParaRPr lang="el-GR" dirty="0"/>
              </a:p>
            </p:txBody>
          </p:sp>
          <p:sp>
            <p:nvSpPr>
              <p:cNvPr id="54" name="Ορθογώνιο 53"/>
              <p:cNvSpPr/>
              <p:nvPr/>
            </p:nvSpPr>
            <p:spPr>
              <a:xfrm>
                <a:off x="2132659" y="4134897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</a:t>
                </a:r>
                <a:endParaRPr lang="el-GR" dirty="0"/>
              </a:p>
            </p:txBody>
          </p:sp>
          <p:sp>
            <p:nvSpPr>
              <p:cNvPr id="55" name="Ορθογώνιο 54"/>
              <p:cNvSpPr/>
              <p:nvPr/>
            </p:nvSpPr>
            <p:spPr>
              <a:xfrm>
                <a:off x="1233845" y="3852644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31</a:t>
                </a:r>
                <a:endParaRPr lang="el-GR" dirty="0"/>
              </a:p>
            </p:txBody>
          </p:sp>
        </p:grpSp>
      </p:grpSp>
      <p:grpSp>
        <p:nvGrpSpPr>
          <p:cNvPr id="28" name="Ομάδα 27"/>
          <p:cNvGrpSpPr/>
          <p:nvPr/>
        </p:nvGrpSpPr>
        <p:grpSpPr>
          <a:xfrm>
            <a:off x="2181735" y="3705985"/>
            <a:ext cx="397866" cy="491940"/>
            <a:chOff x="863627" y="2922654"/>
            <a:chExt cx="397866" cy="491940"/>
          </a:xfrm>
          <a:noFill/>
        </p:grpSpPr>
        <p:sp>
          <p:nvSpPr>
            <p:cNvPr id="30" name="TextBox 29"/>
            <p:cNvSpPr txBox="1"/>
            <p:nvPr/>
          </p:nvSpPr>
          <p:spPr>
            <a:xfrm>
              <a:off x="863627" y="3014484"/>
              <a:ext cx="397866" cy="40011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Οβάλ 28"/>
            <p:cNvSpPr/>
            <p:nvPr/>
          </p:nvSpPr>
          <p:spPr>
            <a:xfrm>
              <a:off x="949568" y="2922654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1" name="Ομάδα 30"/>
          <p:cNvGrpSpPr/>
          <p:nvPr/>
        </p:nvGrpSpPr>
        <p:grpSpPr>
          <a:xfrm>
            <a:off x="929707" y="4307570"/>
            <a:ext cx="471027" cy="400110"/>
            <a:chOff x="605092" y="2694600"/>
            <a:chExt cx="471027" cy="400110"/>
          </a:xfrm>
          <a:noFill/>
        </p:grpSpPr>
        <p:sp>
          <p:nvSpPr>
            <p:cNvPr id="33" name="TextBox 32"/>
            <p:cNvSpPr txBox="1"/>
            <p:nvPr/>
          </p:nvSpPr>
          <p:spPr>
            <a:xfrm>
              <a:off x="605092" y="2694600"/>
              <a:ext cx="397866" cy="40011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Οβάλ 31"/>
            <p:cNvSpPr/>
            <p:nvPr/>
          </p:nvSpPr>
          <p:spPr>
            <a:xfrm>
              <a:off x="896119" y="2739808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7" name="Ομάδα 26"/>
          <p:cNvGrpSpPr/>
          <p:nvPr/>
        </p:nvGrpSpPr>
        <p:grpSpPr>
          <a:xfrm>
            <a:off x="670113" y="3254199"/>
            <a:ext cx="501030" cy="400110"/>
            <a:chOff x="628538" y="2823553"/>
            <a:chExt cx="501030" cy="400110"/>
          </a:xfrm>
          <a:noFill/>
        </p:grpSpPr>
        <p:sp>
          <p:nvSpPr>
            <p:cNvPr id="26" name="TextBox 25"/>
            <p:cNvSpPr txBox="1"/>
            <p:nvPr/>
          </p:nvSpPr>
          <p:spPr>
            <a:xfrm>
              <a:off x="628538" y="2823553"/>
              <a:ext cx="412292" cy="40011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lang="el-G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Οβάλ 24"/>
            <p:cNvSpPr/>
            <p:nvPr/>
          </p:nvSpPr>
          <p:spPr>
            <a:xfrm>
              <a:off x="949568" y="2922654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2" name="Ομάδα 61"/>
          <p:cNvGrpSpPr/>
          <p:nvPr/>
        </p:nvGrpSpPr>
        <p:grpSpPr>
          <a:xfrm>
            <a:off x="3387981" y="4113446"/>
            <a:ext cx="6261357" cy="683264"/>
            <a:chOff x="3387981" y="4512028"/>
            <a:chExt cx="6261357" cy="683264"/>
          </a:xfrm>
        </p:grpSpPr>
        <p:sp>
          <p:nvSpPr>
            <p:cNvPr id="34" name="Rectangle 2"/>
            <p:cNvSpPr>
              <a:spLocks noChangeArrowheads="1"/>
            </p:cNvSpPr>
            <p:nvPr/>
          </p:nvSpPr>
          <p:spPr bwMode="auto">
            <a:xfrm>
              <a:off x="3387981" y="4649292"/>
              <a:ext cx="4970581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 1o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φορτίο δημιουργεί στο σημείο 2 δυναμικό:</a:t>
              </a:r>
              <a:endParaRPr lang="en-US" sz="16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7900334" y="4512028"/>
                  <a:ext cx="1749004" cy="683264"/>
                </a:xfrm>
                <a:prstGeom prst="rect">
                  <a:avLst/>
                </a:prstGeom>
                <a:ln w="28575">
                  <a:solidFill>
                    <a:srgbClr val="00206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00334" y="4512028"/>
                  <a:ext cx="1749004" cy="68326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solidFill>
                    <a:srgbClr val="00206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Ομάδα 63"/>
          <p:cNvGrpSpPr/>
          <p:nvPr/>
        </p:nvGrpSpPr>
        <p:grpSpPr>
          <a:xfrm>
            <a:off x="3399705" y="4895476"/>
            <a:ext cx="7344762" cy="455222"/>
            <a:chOff x="3399705" y="5211997"/>
            <a:chExt cx="7344762" cy="455222"/>
          </a:xfrm>
        </p:grpSpPr>
        <p:sp>
          <p:nvSpPr>
            <p:cNvPr id="61" name="Rectangle 2"/>
            <p:cNvSpPr>
              <a:spLocks noChangeArrowheads="1"/>
            </p:cNvSpPr>
            <p:nvPr/>
          </p:nvSpPr>
          <p:spPr bwMode="auto">
            <a:xfrm>
              <a:off x="3399705" y="5211997"/>
              <a:ext cx="5861526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που απαιτείται για να πάει το φορτίο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2 είναι:</a:t>
              </a:r>
              <a:endParaRPr lang="en-US" sz="16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Ορθογώνιο 62"/>
                <p:cNvSpPr/>
                <p:nvPr/>
              </p:nvSpPr>
              <p:spPr>
                <a:xfrm>
                  <a:off x="9120496" y="5255077"/>
                  <a:ext cx="16239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3" name="Ορθογώνιο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20496" y="5255077"/>
                  <a:ext cx="1623971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58626" y="5540249"/>
            <a:ext cx="7985883" cy="455222"/>
            <a:chOff x="58626" y="5762986"/>
            <a:chExt cx="7985883" cy="455222"/>
          </a:xfrm>
        </p:grpSpPr>
        <p:sp>
          <p:nvSpPr>
            <p:cNvPr id="65" name="Rectangle 2"/>
            <p:cNvSpPr>
              <a:spLocks noChangeArrowheads="1"/>
            </p:cNvSpPr>
            <p:nvPr/>
          </p:nvSpPr>
          <p:spPr bwMode="auto">
            <a:xfrm>
              <a:off x="58626" y="5762986"/>
              <a:ext cx="6056673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 φορτία </a:t>
              </a:r>
              <a:r>
                <a:rPr lang="en-US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b="1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δημιουργούν στο σημείο 2 συνολικό δυναμικό:</a:t>
              </a:r>
              <a:endParaRPr lang="en-US" sz="16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6193233" y="5832388"/>
                  <a:ext cx="1851276" cy="30200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93233" y="5832388"/>
                  <a:ext cx="1851276" cy="302006"/>
                </a:xfrm>
                <a:prstGeom prst="rect">
                  <a:avLst/>
                </a:prstGeom>
                <a:blipFill>
                  <a:blip r:embed="rId5"/>
                  <a:stretch>
                    <a:fillRect l="-2632" r="-658" b="-2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6" name="Ομάδα 75"/>
          <p:cNvGrpSpPr/>
          <p:nvPr/>
        </p:nvGrpSpPr>
        <p:grpSpPr>
          <a:xfrm>
            <a:off x="0" y="6256567"/>
            <a:ext cx="7430962" cy="455222"/>
            <a:chOff x="0" y="6256567"/>
            <a:chExt cx="7430962" cy="455222"/>
          </a:xfrm>
        </p:grpSpPr>
        <p:sp>
          <p:nvSpPr>
            <p:cNvPr id="67" name="Rectangle 2"/>
            <p:cNvSpPr>
              <a:spLocks noChangeArrowheads="1"/>
            </p:cNvSpPr>
            <p:nvPr/>
          </p:nvSpPr>
          <p:spPr bwMode="auto">
            <a:xfrm>
              <a:off x="0" y="6256567"/>
              <a:ext cx="5861526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που απαιτείται για να πάει το φορτίο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είναι:</a:t>
              </a:r>
              <a:endParaRPr lang="en-US" sz="16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5806992" y="6317486"/>
                  <a:ext cx="162397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06992" y="6317486"/>
                  <a:ext cx="1623970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8122442" y="5469547"/>
                <a:ext cx="2229520" cy="5670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2442" y="5469547"/>
                <a:ext cx="2229520" cy="5670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7207216" y="6131443"/>
                <a:ext cx="2879891" cy="7087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𝟏𝟑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𝟐𝟑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216" y="6131443"/>
                <a:ext cx="2879891" cy="7087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Ορθογώνιο 74"/>
              <p:cNvSpPr/>
              <p:nvPr/>
            </p:nvSpPr>
            <p:spPr>
              <a:xfrm>
                <a:off x="10540141" y="4789968"/>
                <a:ext cx="1188018" cy="6594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5" name="Ορθογώνιο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0141" y="4789968"/>
                <a:ext cx="1188018" cy="65941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48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9" grpId="0"/>
      <p:bldP spid="20" grpId="0"/>
      <p:bldP spid="24" grpId="0"/>
      <p:bldP spid="70" grpId="0"/>
      <p:bldP spid="71" grpId="0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Ομάδα 55"/>
          <p:cNvGrpSpPr/>
          <p:nvPr/>
        </p:nvGrpSpPr>
        <p:grpSpPr>
          <a:xfrm>
            <a:off x="31581" y="13705"/>
            <a:ext cx="12160419" cy="4827593"/>
            <a:chOff x="31581" y="13705"/>
            <a:chExt cx="12160419" cy="4827593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31581" y="13705"/>
              <a:ext cx="12160419" cy="692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28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Ενέργεια Στατικού Ηλεκτρικού Πεδίου</a:t>
              </a:r>
              <a:endParaRPr lang="en-US" sz="2800" b="1" i="1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55030" y="1023101"/>
              <a:ext cx="9874416" cy="6928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Ενέργεια Στατικού Ηλεκτρικού Πεδίου σε Σύστημα 3 Ηλεκτρικών Φορτίων </a:t>
              </a:r>
              <a:r>
                <a:rPr lang="en-US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q</a:t>
              </a:r>
              <a:r>
                <a:rPr lang="en-US" sz="2000" b="1" baseline="-25000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sz="2000" b="1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2000" b="1" baseline="-25000" dirty="0" smtClean="0">
                  <a:solidFill>
                    <a:srgbClr val="FC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2000" b="1" i="1" u="none" dirty="0">
                <a:solidFill>
                  <a:srgbClr val="F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43306" y="623302"/>
              <a:ext cx="11527372" cy="45522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 anchor="ctr"/>
            <a:lstStyle/>
            <a:p>
              <a:pPr>
                <a:lnSpc>
                  <a:spcPct val="90000"/>
                </a:lnSpc>
                <a:spcBef>
                  <a:spcPct val="0"/>
                </a:spcBef>
                <a:defRPr/>
              </a:pPr>
              <a:r>
                <a:rPr lang="el-GR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Ενέργεια Στατικού Ηλεκτρικού Πεδίου</a:t>
              </a:r>
              <a:r>
                <a:rPr lang="en-US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ίση με το έργο που απαιτείται για να δημιουργηθεί το πεδίο</a:t>
              </a:r>
              <a:endParaRPr lang="en-US" sz="2000" b="1" i="1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" name="Ομάδα 14"/>
            <p:cNvGrpSpPr/>
            <p:nvPr/>
          </p:nvGrpSpPr>
          <p:grpSpPr>
            <a:xfrm>
              <a:off x="811817" y="3034566"/>
              <a:ext cx="1922153" cy="1806732"/>
              <a:chOff x="1233845" y="3140073"/>
              <a:chExt cx="1922153" cy="1806732"/>
            </a:xfrm>
          </p:grpSpPr>
          <p:grpSp>
            <p:nvGrpSpPr>
              <p:cNvPr id="16" name="Ομάδα 15"/>
              <p:cNvGrpSpPr/>
              <p:nvPr/>
            </p:nvGrpSpPr>
            <p:grpSpPr>
              <a:xfrm>
                <a:off x="1278753" y="3140073"/>
                <a:ext cx="1877245" cy="1806732"/>
                <a:chOff x="2005584" y="2624258"/>
                <a:chExt cx="1877245" cy="1806732"/>
              </a:xfrm>
            </p:grpSpPr>
            <p:grpSp>
              <p:nvGrpSpPr>
                <p:cNvPr id="23" name="Ομάδα 22"/>
                <p:cNvGrpSpPr/>
                <p:nvPr/>
              </p:nvGrpSpPr>
              <p:grpSpPr>
                <a:xfrm>
                  <a:off x="2005584" y="2624258"/>
                  <a:ext cx="296753" cy="473127"/>
                  <a:chOff x="2005584" y="2624258"/>
                  <a:chExt cx="296753" cy="473127"/>
                </a:xfrm>
              </p:grpSpPr>
              <p:sp>
                <p:nvSpPr>
                  <p:cNvPr id="30" name="Οβάλ 29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2005584" y="2624258"/>
                    <a:ext cx="296753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4" name="Ομάδα 23"/>
                <p:cNvGrpSpPr/>
                <p:nvPr/>
              </p:nvGrpSpPr>
              <p:grpSpPr>
                <a:xfrm>
                  <a:off x="3434862" y="3222618"/>
                  <a:ext cx="447967" cy="369332"/>
                  <a:chOff x="2157046" y="2858719"/>
                  <a:chExt cx="447967" cy="369332"/>
                </a:xfrm>
              </p:grpSpPr>
              <p:sp>
                <p:nvSpPr>
                  <p:cNvPr id="28" name="Οβάλ 27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9" name="TextBox 28"/>
                  <p:cNvSpPr txBox="1"/>
                  <p:nvPr/>
                </p:nvSpPr>
                <p:spPr>
                  <a:xfrm>
                    <a:off x="2304931" y="2858719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grpSp>
              <p:nvGrpSpPr>
                <p:cNvPr id="25" name="Ομάδα 24"/>
                <p:cNvGrpSpPr/>
                <p:nvPr/>
              </p:nvGrpSpPr>
              <p:grpSpPr>
                <a:xfrm>
                  <a:off x="2321404" y="3969587"/>
                  <a:ext cx="300082" cy="461403"/>
                  <a:chOff x="2070471" y="2989385"/>
                  <a:chExt cx="300082" cy="461403"/>
                </a:xfrm>
              </p:grpSpPr>
              <p:sp>
                <p:nvSpPr>
                  <p:cNvPr id="26" name="Οβάλ 25"/>
                  <p:cNvSpPr/>
                  <p:nvPr/>
                </p:nvSpPr>
                <p:spPr>
                  <a:xfrm>
                    <a:off x="2157046" y="2989385"/>
                    <a:ext cx="108000" cy="108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2070471" y="3081456"/>
                    <a:ext cx="30008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  <p:cxnSp>
            <p:nvCxnSpPr>
              <p:cNvPr id="17" name="Ευθεία γραμμή σύνδεσης 16"/>
              <p:cNvCxnSpPr/>
              <p:nvPr/>
            </p:nvCxnSpPr>
            <p:spPr>
              <a:xfrm>
                <a:off x="1510676" y="3573938"/>
                <a:ext cx="1201448" cy="324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Ευθεία γραμμή σύνδεσης 17"/>
              <p:cNvCxnSpPr>
                <a:endCxn id="28" idx="3"/>
              </p:cNvCxnSpPr>
              <p:nvPr/>
            </p:nvCxnSpPr>
            <p:spPr>
              <a:xfrm flipV="1">
                <a:off x="1788369" y="3961283"/>
                <a:ext cx="935478" cy="551909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Ευθεία γραμμή σύνδεσης 18"/>
              <p:cNvCxnSpPr>
                <a:endCxn id="27" idx="0"/>
              </p:cNvCxnSpPr>
              <p:nvPr/>
            </p:nvCxnSpPr>
            <p:spPr>
              <a:xfrm>
                <a:off x="1484215" y="3584226"/>
                <a:ext cx="260399" cy="99324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Ορθογώνιο 19"/>
              <p:cNvSpPr/>
              <p:nvPr/>
            </p:nvSpPr>
            <p:spPr>
              <a:xfrm>
                <a:off x="2056974" y="3430319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endParaRPr lang="el-GR" dirty="0"/>
              </a:p>
            </p:txBody>
          </p:sp>
          <p:sp>
            <p:nvSpPr>
              <p:cNvPr id="21" name="Ορθογώνιο 20"/>
              <p:cNvSpPr/>
              <p:nvPr/>
            </p:nvSpPr>
            <p:spPr>
              <a:xfrm>
                <a:off x="2132659" y="4134897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23</a:t>
                </a:r>
                <a:endParaRPr lang="el-GR" dirty="0"/>
              </a:p>
            </p:txBody>
          </p:sp>
          <p:sp>
            <p:nvSpPr>
              <p:cNvPr id="22" name="Ορθογώνιο 21"/>
              <p:cNvSpPr/>
              <p:nvPr/>
            </p:nvSpPr>
            <p:spPr>
              <a:xfrm>
                <a:off x="1233845" y="3852644"/>
                <a:ext cx="4411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b="1" baseline="-25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31</a:t>
                </a:r>
                <a:endParaRPr lang="el-GR" dirty="0"/>
              </a:p>
            </p:txBody>
          </p:sp>
        </p:grpSp>
        <p:grpSp>
          <p:nvGrpSpPr>
            <p:cNvPr id="32" name="Ομάδα 31"/>
            <p:cNvGrpSpPr/>
            <p:nvPr/>
          </p:nvGrpSpPr>
          <p:grpSpPr>
            <a:xfrm>
              <a:off x="2181735" y="3705985"/>
              <a:ext cx="397866" cy="491940"/>
              <a:chOff x="863627" y="2922654"/>
              <a:chExt cx="397866" cy="491940"/>
            </a:xfrm>
            <a:noFill/>
          </p:grpSpPr>
          <p:sp>
            <p:nvSpPr>
              <p:cNvPr id="33" name="TextBox 32"/>
              <p:cNvSpPr txBox="1"/>
              <p:nvPr/>
            </p:nvSpPr>
            <p:spPr>
              <a:xfrm>
                <a:off x="863627" y="3014484"/>
                <a:ext cx="397866" cy="40011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US" sz="20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Οβάλ 33"/>
              <p:cNvSpPr/>
              <p:nvPr/>
            </p:nvSpPr>
            <p:spPr>
              <a:xfrm>
                <a:off x="949568" y="2922654"/>
                <a:ext cx="180000" cy="180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5" name="Ομάδα 34"/>
            <p:cNvGrpSpPr/>
            <p:nvPr/>
          </p:nvGrpSpPr>
          <p:grpSpPr>
            <a:xfrm>
              <a:off x="929707" y="4307570"/>
              <a:ext cx="471027" cy="400110"/>
              <a:chOff x="605092" y="2694600"/>
              <a:chExt cx="471027" cy="400110"/>
            </a:xfrm>
            <a:noFill/>
          </p:grpSpPr>
          <p:sp>
            <p:nvSpPr>
              <p:cNvPr id="36" name="TextBox 35"/>
              <p:cNvSpPr txBox="1"/>
              <p:nvPr/>
            </p:nvSpPr>
            <p:spPr>
              <a:xfrm>
                <a:off x="605092" y="2694600"/>
                <a:ext cx="397866" cy="40011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US" sz="2000" b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Οβάλ 36"/>
              <p:cNvSpPr/>
              <p:nvPr/>
            </p:nvSpPr>
            <p:spPr>
              <a:xfrm>
                <a:off x="896119" y="2739808"/>
                <a:ext cx="180000" cy="180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38" name="Ομάδα 37"/>
            <p:cNvGrpSpPr/>
            <p:nvPr/>
          </p:nvGrpSpPr>
          <p:grpSpPr>
            <a:xfrm>
              <a:off x="670113" y="3254199"/>
              <a:ext cx="501030" cy="400110"/>
              <a:chOff x="628538" y="2823553"/>
              <a:chExt cx="501030" cy="400110"/>
            </a:xfrm>
            <a:noFill/>
          </p:grpSpPr>
          <p:sp>
            <p:nvSpPr>
              <p:cNvPr id="39" name="TextBox 38"/>
              <p:cNvSpPr txBox="1"/>
              <p:nvPr/>
            </p:nvSpPr>
            <p:spPr>
              <a:xfrm>
                <a:off x="628538" y="2823553"/>
                <a:ext cx="412292" cy="400110"/>
              </a:xfrm>
              <a:prstGeom prst="rect">
                <a:avLst/>
              </a:prstGeom>
              <a:grp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el-GR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Οβάλ 39"/>
              <p:cNvSpPr/>
              <p:nvPr/>
            </p:nvSpPr>
            <p:spPr>
              <a:xfrm>
                <a:off x="949568" y="2922654"/>
                <a:ext cx="180000" cy="180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60" name="Ορθογώνιο 59"/>
          <p:cNvSpPr/>
          <p:nvPr/>
        </p:nvSpPr>
        <p:spPr>
          <a:xfrm>
            <a:off x="3573916" y="1693084"/>
            <a:ext cx="15474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Αποδείξαμε:</a:t>
            </a:r>
            <a:endParaRPr lang="el-GR" sz="2000" dirty="0"/>
          </a:p>
        </p:txBody>
      </p:sp>
      <p:grpSp>
        <p:nvGrpSpPr>
          <p:cNvPr id="76" name="Ομάδα 75"/>
          <p:cNvGrpSpPr/>
          <p:nvPr/>
        </p:nvGrpSpPr>
        <p:grpSpPr>
          <a:xfrm>
            <a:off x="5121327" y="1717250"/>
            <a:ext cx="3293799" cy="370938"/>
            <a:chOff x="5121327" y="1717250"/>
            <a:chExt cx="3293799" cy="370938"/>
          </a:xfrm>
        </p:grpSpPr>
        <p:sp>
          <p:nvSpPr>
            <p:cNvPr id="61" name="Ορθογώνιο 60"/>
            <p:cNvSpPr/>
            <p:nvPr/>
          </p:nvSpPr>
          <p:spPr>
            <a:xfrm>
              <a:off x="5121327" y="1717250"/>
              <a:ext cx="21884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για το φορτίο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Ορθογώνιο 61"/>
                <p:cNvSpPr/>
                <p:nvPr/>
              </p:nvSpPr>
              <p:spPr>
                <a:xfrm>
                  <a:off x="7492374" y="1749634"/>
                  <a:ext cx="92275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l-G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2" name="Ορθογώνιο 6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92374" y="1749634"/>
                  <a:ext cx="922752" cy="33855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7" name="Ομάδα 76"/>
          <p:cNvGrpSpPr/>
          <p:nvPr/>
        </p:nvGrpSpPr>
        <p:grpSpPr>
          <a:xfrm>
            <a:off x="5133051" y="2111447"/>
            <a:ext cx="3983013" cy="596382"/>
            <a:chOff x="5133051" y="2111447"/>
            <a:chExt cx="3983013" cy="5963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7470421" y="2111447"/>
                  <a:ext cx="1645643" cy="5963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𝟏𝟐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70421" y="2111447"/>
                  <a:ext cx="1645643" cy="5963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3" name="Ορθογώνιο 62"/>
            <p:cNvSpPr/>
            <p:nvPr/>
          </p:nvSpPr>
          <p:spPr>
            <a:xfrm>
              <a:off x="5133051" y="2233063"/>
              <a:ext cx="21884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για το φορτίο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baseline="-25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</p:grpSp>
      <p:grpSp>
        <p:nvGrpSpPr>
          <p:cNvPr id="79" name="Ομάδα 78"/>
          <p:cNvGrpSpPr/>
          <p:nvPr/>
        </p:nvGrpSpPr>
        <p:grpSpPr>
          <a:xfrm>
            <a:off x="5121328" y="2789809"/>
            <a:ext cx="5465585" cy="640303"/>
            <a:chOff x="5121328" y="2789809"/>
            <a:chExt cx="5465585" cy="6403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7436499" y="2789809"/>
                  <a:ext cx="3150414" cy="64030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l-GR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d>
                          <m:dPr>
                            <m:begChr m:val="["/>
                            <m:endChr m:val="]"/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𝝅</m:t>
                                </m:r>
                                <m:sSub>
                                  <m:sSub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𝜺</m:t>
                                    </m:r>
                                  </m:e>
                                  <m:sub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𝟏𝟑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𝝅</m:t>
                                </m:r>
                                <m:sSub>
                                  <m:sSub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𝜺</m:t>
                                    </m:r>
                                  </m:e>
                                  <m:sub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𝟐𝟑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36499" y="2789809"/>
                  <a:ext cx="3150414" cy="64030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4" name="Ορθογώνιο 63"/>
            <p:cNvSpPr/>
            <p:nvPr/>
          </p:nvSpPr>
          <p:spPr>
            <a:xfrm>
              <a:off x="5121328" y="2937775"/>
              <a:ext cx="218842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Έργο για το φορτίο 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</p:grpSp>
      <p:grpSp>
        <p:nvGrpSpPr>
          <p:cNvPr id="78" name="Ομάδα 77"/>
          <p:cNvGrpSpPr/>
          <p:nvPr/>
        </p:nvGrpSpPr>
        <p:grpSpPr>
          <a:xfrm>
            <a:off x="3548629" y="3497760"/>
            <a:ext cx="4057072" cy="338554"/>
            <a:chOff x="3548629" y="3497760"/>
            <a:chExt cx="4057072" cy="338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TextBox 56"/>
                <p:cNvSpPr txBox="1"/>
                <p:nvPr/>
              </p:nvSpPr>
              <p:spPr>
                <a:xfrm>
                  <a:off x="4916055" y="3553033"/>
                  <a:ext cx="268964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7" name="TextBox 5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6055" y="3553033"/>
                  <a:ext cx="2689646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1584" r="-905" b="-177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5" name="Ορθογώνιο 64"/>
            <p:cNvSpPr/>
            <p:nvPr/>
          </p:nvSpPr>
          <p:spPr>
            <a:xfrm>
              <a:off x="3548629" y="3497760"/>
              <a:ext cx="123835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Ολικό έργο:</a:t>
              </a:r>
              <a:endParaRPr lang="el-GR" sz="16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Ορθογώνιο 65"/>
              <p:cNvSpPr/>
              <p:nvPr/>
            </p:nvSpPr>
            <p:spPr>
              <a:xfrm>
                <a:off x="4842445" y="4051800"/>
                <a:ext cx="4143507" cy="640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sub>
                          </m:sSub>
                        </m:den>
                      </m:f>
                      <m:r>
                        <a:rPr lang="el-G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d>
                        <m:dPr>
                          <m:begChr m:val="["/>
                          <m:endChr m:val="]"/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𝟏𝟑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𝟐𝟑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l-GR" sz="1600" dirty="0"/>
              </a:p>
            </p:txBody>
          </p:sp>
        </mc:Choice>
        <mc:Fallback xmlns="">
          <p:sp>
            <p:nvSpPr>
              <p:cNvPr id="66" name="Ορθογώνιο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445" y="4051800"/>
                <a:ext cx="4143507" cy="6403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0" name="Ομάδα 79"/>
          <p:cNvGrpSpPr/>
          <p:nvPr/>
        </p:nvGrpSpPr>
        <p:grpSpPr>
          <a:xfrm>
            <a:off x="39470" y="4871461"/>
            <a:ext cx="11611178" cy="645561"/>
            <a:chOff x="39470" y="4871461"/>
            <a:chExt cx="11611178" cy="645561"/>
          </a:xfrm>
        </p:grpSpPr>
        <p:sp>
          <p:nvSpPr>
            <p:cNvPr id="67" name="Ορθογώνιο 66"/>
            <p:cNvSpPr/>
            <p:nvPr/>
          </p:nvSpPr>
          <p:spPr>
            <a:xfrm>
              <a:off x="39470" y="5009554"/>
              <a:ext cx="345992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αλγεβρική αναδιάταξη των όρων: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Ορθογώνιο 67"/>
                <p:cNvSpPr/>
                <p:nvPr/>
              </p:nvSpPr>
              <p:spPr>
                <a:xfrm>
                  <a:off x="3331576" y="4871461"/>
                  <a:ext cx="8319072" cy="6455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𝟏𝟐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l-GR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𝟏𝟑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a:rPr lang="el-G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l-G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l-GR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𝟏𝟐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e>
                              <m:sub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𝟏</m:t>
                                        </m:r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𝒒</m:t>
                                        </m:r>
                                      </m:e>
                                      <m:sub>
                                        <m:r>
                                          <a:rPr lang="en-US" sz="16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16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𝝅</m:t>
                                    </m:r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𝜺</m:t>
                                        </m:r>
                                      </m:e>
                                      <m:sub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𝟎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𝒓</m:t>
                                        </m:r>
                                      </m:e>
                                      <m:sub>
                                        <m:r>
                                          <a:rPr lang="en-US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  <m:r>
                                          <a:rPr lang="el-GR" sz="1600" b="1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</m:d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8" name="Ορθογώνιο 6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31576" y="4871461"/>
                  <a:ext cx="8319072" cy="645561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4373062" y="5472548"/>
            <a:ext cx="2175211" cy="593256"/>
            <a:chOff x="4373062" y="5472548"/>
            <a:chExt cx="2175211" cy="593256"/>
          </a:xfrm>
        </p:grpSpPr>
        <p:sp>
          <p:nvSpPr>
            <p:cNvPr id="69" name="Αριστερό άγκιστρο 68"/>
            <p:cNvSpPr/>
            <p:nvPr/>
          </p:nvSpPr>
          <p:spPr>
            <a:xfrm rot="16200000" flipV="1">
              <a:off x="5307094" y="4727062"/>
              <a:ext cx="275484" cy="1766455"/>
            </a:xfrm>
            <a:prstGeom prst="leftBrace">
              <a:avLst>
                <a:gd name="adj1" fmla="val 38508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0" name="Ορθογώνιο 69"/>
            <p:cNvSpPr/>
            <p:nvPr/>
          </p:nvSpPr>
          <p:spPr>
            <a:xfrm>
              <a:off x="4373062" y="5727250"/>
              <a:ext cx="21752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n-US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Δυναμικό στη θέση 1</a:t>
              </a:r>
              <a:endParaRPr lang="el-GR" sz="1400" dirty="0"/>
            </a:p>
          </p:txBody>
        </p:sp>
      </p:grpSp>
      <p:grpSp>
        <p:nvGrpSpPr>
          <p:cNvPr id="82" name="Ομάδα 81"/>
          <p:cNvGrpSpPr/>
          <p:nvPr/>
        </p:nvGrpSpPr>
        <p:grpSpPr>
          <a:xfrm>
            <a:off x="6914198" y="5484395"/>
            <a:ext cx="2175211" cy="599948"/>
            <a:chOff x="6914198" y="5484395"/>
            <a:chExt cx="2175211" cy="599948"/>
          </a:xfrm>
        </p:grpSpPr>
        <p:sp>
          <p:nvSpPr>
            <p:cNvPr id="71" name="Ορθογώνιο 70"/>
            <p:cNvSpPr/>
            <p:nvPr/>
          </p:nvSpPr>
          <p:spPr>
            <a:xfrm>
              <a:off x="6914198" y="5745789"/>
              <a:ext cx="21752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baseline="-25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Δυναμικό στη θέση 2</a:t>
              </a:r>
              <a:endParaRPr lang="el-GR" sz="1400" dirty="0"/>
            </a:p>
          </p:txBody>
        </p:sp>
        <p:sp>
          <p:nvSpPr>
            <p:cNvPr id="72" name="Αριστερό άγκιστρο 71"/>
            <p:cNvSpPr/>
            <p:nvPr/>
          </p:nvSpPr>
          <p:spPr>
            <a:xfrm rot="16200000" flipV="1">
              <a:off x="7816007" y="4738909"/>
              <a:ext cx="275484" cy="1766455"/>
            </a:xfrm>
            <a:prstGeom prst="leftBrace">
              <a:avLst>
                <a:gd name="adj1" fmla="val 38508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3" name="Ομάδα 82"/>
          <p:cNvGrpSpPr/>
          <p:nvPr/>
        </p:nvGrpSpPr>
        <p:grpSpPr>
          <a:xfrm>
            <a:off x="9408639" y="5480466"/>
            <a:ext cx="2175211" cy="599948"/>
            <a:chOff x="9408639" y="5480466"/>
            <a:chExt cx="2175211" cy="599948"/>
          </a:xfrm>
        </p:grpSpPr>
        <p:sp>
          <p:nvSpPr>
            <p:cNvPr id="73" name="Ορθογώνιο 72"/>
            <p:cNvSpPr/>
            <p:nvPr/>
          </p:nvSpPr>
          <p:spPr>
            <a:xfrm>
              <a:off x="9408639" y="5741860"/>
              <a:ext cx="217521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baseline="-25000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sz="16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4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Δυναμικό στη θέση 3</a:t>
              </a:r>
              <a:endParaRPr lang="el-GR" sz="1400" dirty="0"/>
            </a:p>
          </p:txBody>
        </p:sp>
        <p:sp>
          <p:nvSpPr>
            <p:cNvPr id="74" name="Αριστερό άγκιστρο 73"/>
            <p:cNvSpPr/>
            <p:nvPr/>
          </p:nvSpPr>
          <p:spPr>
            <a:xfrm rot="16200000" flipV="1">
              <a:off x="10310448" y="4734980"/>
              <a:ext cx="275484" cy="1766455"/>
            </a:xfrm>
            <a:prstGeom prst="leftBrace">
              <a:avLst>
                <a:gd name="adj1" fmla="val 38508"/>
                <a:gd name="adj2" fmla="val 50000"/>
              </a:avLst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Ορθογώνιο 74"/>
              <p:cNvSpPr/>
              <p:nvPr/>
            </p:nvSpPr>
            <p:spPr>
              <a:xfrm>
                <a:off x="3401721" y="6197179"/>
                <a:ext cx="3214790" cy="610936"/>
              </a:xfrm>
              <a:prstGeom prst="rect">
                <a:avLst/>
              </a:prstGeom>
              <a:ln w="38100">
                <a:solidFill>
                  <a:srgbClr val="00206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5" name="Ορθογώνιο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1721" y="6197179"/>
                <a:ext cx="3214790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solidFill>
                  <a:srgbClr val="00206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69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6" grpId="0"/>
      <p:bldP spid="75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3415</Words>
  <Application>Microsoft Office PowerPoint</Application>
  <PresentationFormat>Ευρεία οθόνη</PresentationFormat>
  <Paragraphs>274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109</cp:revision>
  <dcterms:created xsi:type="dcterms:W3CDTF">2020-05-11T21:03:59Z</dcterms:created>
  <dcterms:modified xsi:type="dcterms:W3CDTF">2020-05-22T11:01:27Z</dcterms:modified>
</cp:coreProperties>
</file>