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chemeClr val="tx1"/>
              </a:solidFill>
              <a:prstDash val="solid"/>
              <a:round/>
            </a:ln>
            <a:effectLst/>
          </c:spPr>
          <c:marker>
            <c:symbol val="none"/>
          </c:marker>
          <c:xVal>
            <c:numRef>
              <c:f>Φύλλο1!$A$1:$A$101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xVal>
          <c:yVal>
            <c:numRef>
              <c:f>Φύλλο1!$B$1:$B$101</c:f>
              <c:numCache>
                <c:formatCode>General</c:formatCode>
                <c:ptCount val="101"/>
                <c:pt idx="0">
                  <c:v>0</c:v>
                </c:pt>
                <c:pt idx="1">
                  <c:v>0.3088655200989322</c:v>
                </c:pt>
                <c:pt idx="2">
                  <c:v>0.587527525713892</c:v>
                </c:pt>
                <c:pt idx="3">
                  <c:v>0.80873606055313019</c:v>
                </c:pt>
                <c:pt idx="4">
                  <c:v>0.95085946050646997</c:v>
                </c:pt>
                <c:pt idx="5">
                  <c:v>0.99999968293183461</c:v>
                </c:pt>
                <c:pt idx="6">
                  <c:v>0.95135137623382859</c:v>
                </c:pt>
                <c:pt idx="7">
                  <c:v>0.80967178827716424</c:v>
                </c:pt>
                <c:pt idx="8">
                  <c:v>0.58881556196779494</c:v>
                </c:pt>
                <c:pt idx="9">
                  <c:v>0.31037990967204165</c:v>
                </c:pt>
                <c:pt idx="10">
                  <c:v>1.5926529164868282E-3</c:v>
                </c:pt>
                <c:pt idx="11">
                  <c:v>-0.30735034707455694</c:v>
                </c:pt>
                <c:pt idx="12">
                  <c:v>-0.58623799917002706</c:v>
                </c:pt>
                <c:pt idx="13">
                  <c:v>-0.80779828143374977</c:v>
                </c:pt>
                <c:pt idx="14">
                  <c:v>-0.95036513288137625</c:v>
                </c:pt>
                <c:pt idx="15">
                  <c:v>-0.99999714638771797</c:v>
                </c:pt>
                <c:pt idx="16">
                  <c:v>-0.95184087881568558</c:v>
                </c:pt>
                <c:pt idx="17">
                  <c:v>-0.81060546223233609</c:v>
                </c:pt>
                <c:pt idx="18">
                  <c:v>-0.59010210466457547</c:v>
                </c:pt>
                <c:pt idx="19">
                  <c:v>-0.31189351195256765</c:v>
                </c:pt>
                <c:pt idx="20">
                  <c:v>-3.1853017931379904E-3</c:v>
                </c:pt>
                <c:pt idx="21">
                  <c:v>0.30583439444221899</c:v>
                </c:pt>
                <c:pt idx="22">
                  <c:v>0.58494698560714431</c:v>
                </c:pt>
                <c:pt idx="23">
                  <c:v>0.80685845329774042</c:v>
                </c:pt>
                <c:pt idx="24">
                  <c:v>0.94986839461243155</c:v>
                </c:pt>
                <c:pt idx="25">
                  <c:v>0.99999207330591877</c:v>
                </c:pt>
                <c:pt idx="26">
                  <c:v>0.9523279670103959</c:v>
                </c:pt>
                <c:pt idx="27">
                  <c:v>0.81153708005033909</c:v>
                </c:pt>
                <c:pt idx="28">
                  <c:v>0.59138715054085966</c:v>
                </c:pt>
                <c:pt idx="29">
                  <c:v>0.31340632310119049</c:v>
                </c:pt>
                <c:pt idx="30">
                  <c:v>4.7779425901285115E-3</c:v>
                </c:pt>
                <c:pt idx="31">
                  <c:v>-0.30431766604720123</c:v>
                </c:pt>
                <c:pt idx="32">
                  <c:v>-0.58365448829995559</c:v>
                </c:pt>
                <c:pt idx="33">
                  <c:v>-0.80591657852902043</c:v>
                </c:pt>
                <c:pt idx="34">
                  <c:v>-0.94936924695963543</c:v>
                </c:pt>
                <c:pt idx="35">
                  <c:v>-0.99998446369930494</c:v>
                </c:pt>
                <c:pt idx="36">
                  <c:v>-0.95281263958243911</c:v>
                </c:pt>
                <c:pt idx="37">
                  <c:v>-0.81246663936808505</c:v>
                </c:pt>
                <c:pt idx="38">
                  <c:v>-0.59267069633707015</c:v>
                </c:pt>
                <c:pt idx="39">
                  <c:v>-0.31491833928059543</c:v>
                </c:pt>
                <c:pt idx="40">
                  <c:v>-6.3705712676521351E-3</c:v>
                </c:pt>
                <c:pt idx="41">
                  <c:v>0.30280016573675239</c:v>
                </c:pt>
                <c:pt idx="42">
                  <c:v>0.58236051052693749</c:v>
                </c:pt>
                <c:pt idx="43">
                  <c:v>0.8049726595166965</c:v>
                </c:pt>
                <c:pt idx="44">
                  <c:v>0.94886769118909831</c:v>
                </c:pt>
                <c:pt idx="45">
                  <c:v>0.99997431758717892</c:v>
                </c:pt>
                <c:pt idx="46">
                  <c:v>0.95329489530242084</c:v>
                </c:pt>
                <c:pt idx="47">
                  <c:v>0.81339413782770253</c:v>
                </c:pt>
                <c:pt idx="48">
                  <c:v>0.5939527387974376</c:v>
                </c:pt>
                <c:pt idx="49">
                  <c:v>0.31642955665548639</c:v>
                </c:pt>
                <c:pt idx="50">
                  <c:v>7.963183785935567E-3</c:v>
                </c:pt>
                <c:pt idx="51">
                  <c:v>-0.30128189736008287</c:v>
                </c:pt>
                <c:pt idx="52">
                  <c:v>-0.58106505557032717</c:v>
                </c:pt>
                <c:pt idx="53">
                  <c:v>-0.80402669865506049</c:v>
                </c:pt>
                <c:pt idx="54">
                  <c:v>-0.94836372857303797</c:v>
                </c:pt>
                <c:pt idx="55">
                  <c:v>-0.99996163499527646</c:v>
                </c:pt>
                <c:pt idx="56">
                  <c:v>-0.95377473294707715</c:v>
                </c:pt>
                <c:pt idx="57">
                  <c:v>-0.81431957307655201</c:v>
                </c:pt>
                <c:pt idx="58">
                  <c:v>-0.59523327467000064</c:v>
                </c:pt>
                <c:pt idx="59">
                  <c:v>-0.31793997139259084</c:v>
                </c:pt>
                <c:pt idx="60">
                  <c:v>-9.5557761052473874E-3</c:v>
                </c:pt>
                <c:pt idx="61">
                  <c:v>0.29976286476834679</c:v>
                </c:pt>
                <c:pt idx="62">
                  <c:v>0.57976812671609712</c:v>
                </c:pt>
                <c:pt idx="63">
                  <c:v>0.80307869834358692</c:v>
                </c:pt>
                <c:pt idx="64">
                  <c:v>0.94785736038977875</c:v>
                </c:pt>
                <c:pt idx="65">
                  <c:v>0.99994641595576761</c:v>
                </c:pt>
                <c:pt idx="66">
                  <c:v>0.95425215129927887</c:v>
                </c:pt>
                <c:pt idx="67">
                  <c:v>0.81524294276722342</c:v>
                </c:pt>
                <c:pt idx="68">
                  <c:v>0.59651230070662409</c:v>
                </c:pt>
                <c:pt idx="69">
                  <c:v>0.31944957966068083</c:v>
                </c:pt>
                <c:pt idx="70">
                  <c:v>1.1148344185902088E-2</c:v>
                </c:pt>
                <c:pt idx="71">
                  <c:v>-0.29824307181463861</c:v>
                </c:pt>
                <c:pt idx="72">
                  <c:v>-0.57846972725397283</c:v>
                </c:pt>
                <c:pt idx="73">
                  <c:v>-0.80212866098691993</c:v>
                </c:pt>
                <c:pt idx="74">
                  <c:v>-0.9473485879237451</c:v>
                </c:pt>
                <c:pt idx="75">
                  <c:v>-0.99992866050725626</c:v>
                </c:pt>
                <c:pt idx="76">
                  <c:v>-0.95472714914803303</c:v>
                </c:pt>
                <c:pt idx="77">
                  <c:v>-0.81616424455754899</c:v>
                </c:pt>
                <c:pt idx="78">
                  <c:v>-0.59778981366300088</c:v>
                </c:pt>
                <c:pt idx="79">
                  <c:v>-0.32095837763055862</c:v>
                </c:pt>
                <c:pt idx="80">
                  <c:v>-1.2740883988280967E-2</c:v>
                </c:pt>
                <c:pt idx="81">
                  <c:v>0.29672252235398144</c:v>
                </c:pt>
                <c:pt idx="82">
                  <c:v>0.57716986047739716</c:v>
                </c:pt>
                <c:pt idx="83">
                  <c:v>0.80117658899487409</c:v>
                </c:pt>
                <c:pt idx="84">
                  <c:v>0.9468374124654636</c:v>
                </c:pt>
                <c:pt idx="85">
                  <c:v>0.99990836869477984</c:v>
                </c:pt>
                <c:pt idx="86">
                  <c:v>0.95519972528848618</c:v>
                </c:pt>
                <c:pt idx="87">
                  <c:v>0.8170834761106075</c:v>
                </c:pt>
                <c:pt idx="88">
                  <c:v>0.59906581029865924</c:v>
                </c:pt>
                <c:pt idx="89">
                  <c:v>0.32246636147509383</c:v>
                </c:pt>
                <c:pt idx="90">
                  <c:v>1.4333391472835277E-2</c:v>
                </c:pt>
                <c:pt idx="91">
                  <c:v>-0.2952012202433173</c:v>
                </c:pt>
                <c:pt idx="92">
                  <c:v>-0.57586852968354618</c:v>
                </c:pt>
                <c:pt idx="93">
                  <c:v>-0.80022248478241642</c:v>
                </c:pt>
                <c:pt idx="94">
                  <c:v>-0.94632383531155251</c:v>
                </c:pt>
                <c:pt idx="95">
                  <c:v>-0.99988554056980938</c:v>
                </c:pt>
                <c:pt idx="96">
                  <c:v>-0.95566987852192875</c:v>
                </c:pt>
                <c:pt idx="97">
                  <c:v>-0.81800063509472265</c:v>
                </c:pt>
                <c:pt idx="98">
                  <c:v>-0.60034028737698486</c:v>
                </c:pt>
                <c:pt idx="99">
                  <c:v>-0.3239735273692177</c:v>
                </c:pt>
                <c:pt idx="100">
                  <c:v>-1.5925862600098248E-2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1CD-4237-98E5-F15C3E780B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36920287"/>
        <c:axId val="1036921535"/>
      </c:scatterChart>
      <c:valAx>
        <c:axId val="1036920287"/>
        <c:scaling>
          <c:orientation val="minMax"/>
          <c:max val="1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36921535"/>
        <c:crosses val="autoZero"/>
        <c:crossBetween val="midCat"/>
      </c:valAx>
      <c:valAx>
        <c:axId val="103692153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3692028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Φύλλο1!$H$1:$H$71</c:f>
              <c:numCache>
                <c:formatCode>General</c:formatCode>
                <c:ptCount val="7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</c:numCache>
            </c:numRef>
          </c:xVal>
          <c:yVal>
            <c:numRef>
              <c:f>Φύλλο1!$I$1:$I$71</c:f>
              <c:numCache>
                <c:formatCode>General</c:formatCode>
                <c:ptCount val="71"/>
                <c:pt idx="0">
                  <c:v>0</c:v>
                </c:pt>
                <c:pt idx="1">
                  <c:v>0.15635581227524781</c:v>
                </c:pt>
                <c:pt idx="2">
                  <c:v>0.3088655200989322</c:v>
                </c:pt>
                <c:pt idx="3">
                  <c:v>0.45377762707554509</c:v>
                </c:pt>
                <c:pt idx="4">
                  <c:v>0.587527525713892</c:v>
                </c:pt>
                <c:pt idx="5">
                  <c:v>0.70682518110536596</c:v>
                </c:pt>
                <c:pt idx="6">
                  <c:v>0.80873606055313019</c:v>
                </c:pt>
                <c:pt idx="7">
                  <c:v>0.89075331841196626</c:v>
                </c:pt>
                <c:pt idx="8">
                  <c:v>0.95085946050646997</c:v>
                </c:pt>
                <c:pt idx="9">
                  <c:v>0.98757597128092267</c:v>
                </c:pt>
                <c:pt idx="10">
                  <c:v>0.99999968293183461</c:v>
                </c:pt>
                <c:pt idx="11">
                  <c:v>0.98782499190030892</c:v>
                </c:pt>
                <c:pt idx="12">
                  <c:v>0.95135137623382859</c:v>
                </c:pt>
                <c:pt idx="13">
                  <c:v>0.89147602890231292</c:v>
                </c:pt>
                <c:pt idx="14">
                  <c:v>0.80967178827716424</c:v>
                </c:pt>
                <c:pt idx="15">
                  <c:v>0.70795090864843213</c:v>
                </c:pt>
                <c:pt idx="16">
                  <c:v>0.58881556196779494</c:v>
                </c:pt>
                <c:pt idx="17">
                  <c:v>0.45519628839579662</c:v>
                </c:pt>
                <c:pt idx="18">
                  <c:v>0.31037990967204165</c:v>
                </c:pt>
                <c:pt idx="19">
                  <c:v>0.1579286785248665</c:v>
                </c:pt>
                <c:pt idx="20">
                  <c:v>1.5926529164868282E-3</c:v>
                </c:pt>
                <c:pt idx="21">
                  <c:v>-0.15478254942208766</c:v>
                </c:pt>
                <c:pt idx="22">
                  <c:v>-0.30735034707455694</c:v>
                </c:pt>
                <c:pt idx="23">
                  <c:v>-0.45235781472795811</c:v>
                </c:pt>
                <c:pt idx="24">
                  <c:v>-0.58623799917002706</c:v>
                </c:pt>
                <c:pt idx="25">
                  <c:v>-0.70569766066847672</c:v>
                </c:pt>
                <c:pt idx="26">
                  <c:v>-0.80779828143374977</c:v>
                </c:pt>
                <c:pt idx="27">
                  <c:v>-0.89002834848581402</c:v>
                </c:pt>
                <c:pt idx="28">
                  <c:v>-0.95036513288137625</c:v>
                </c:pt>
                <c:pt idx="29">
                  <c:v>-0.9873244456307223</c:v>
                </c:pt>
                <c:pt idx="30">
                  <c:v>-0.99999714638771797</c:v>
                </c:pt>
                <c:pt idx="31">
                  <c:v>-0.98807150685722944</c:v>
                </c:pt>
                <c:pt idx="32">
                  <c:v>-0.95184087881568558</c:v>
                </c:pt>
                <c:pt idx="33">
                  <c:v>-0.89219647812366676</c:v>
                </c:pt>
                <c:pt idx="34">
                  <c:v>-0.81060546223233609</c:v>
                </c:pt>
                <c:pt idx="35">
                  <c:v>-0.7090748404422168</c:v>
                </c:pt>
                <c:pt idx="36">
                  <c:v>-0.59010210466457547</c:v>
                </c:pt>
                <c:pt idx="37">
                  <c:v>-0.45661379509021477</c:v>
                </c:pt>
                <c:pt idx="38">
                  <c:v>-0.31189351195256765</c:v>
                </c:pt>
                <c:pt idx="39">
                  <c:v>-0.15950114418129782</c:v>
                </c:pt>
                <c:pt idx="40">
                  <c:v>-3.1853017931379904E-3</c:v>
                </c:pt>
                <c:pt idx="41">
                  <c:v>0.15320889395603701</c:v>
                </c:pt>
                <c:pt idx="42">
                  <c:v>0.30583439444221899</c:v>
                </c:pt>
                <c:pt idx="43">
                  <c:v>0.45093685495445446</c:v>
                </c:pt>
                <c:pt idx="44">
                  <c:v>0.58494698560714431</c:v>
                </c:pt>
                <c:pt idx="45">
                  <c:v>0.70456835019777064</c:v>
                </c:pt>
                <c:pt idx="46">
                  <c:v>0.80685845329774042</c:v>
                </c:pt>
                <c:pt idx="47">
                  <c:v>0.88930112096277458</c:v>
                </c:pt>
                <c:pt idx="48">
                  <c:v>0.94986839461243155</c:v>
                </c:pt>
                <c:pt idx="49">
                  <c:v>0.98707041558771424</c:v>
                </c:pt>
                <c:pt idx="50">
                  <c:v>0.99999207330591877</c:v>
                </c:pt>
                <c:pt idx="51">
                  <c:v>0.98831551552638774</c:v>
                </c:pt>
                <c:pt idx="52">
                  <c:v>0.9523279670103959</c:v>
                </c:pt>
                <c:pt idx="53">
                  <c:v>0.89291466424857546</c:v>
                </c:pt>
                <c:pt idx="54">
                  <c:v>0.81153708005033909</c:v>
                </c:pt>
                <c:pt idx="55">
                  <c:v>0.71019697363581658</c:v>
                </c:pt>
                <c:pt idx="56">
                  <c:v>0.59138715054085966</c:v>
                </c:pt>
                <c:pt idx="57">
                  <c:v>0.45803014356323057</c:v>
                </c:pt>
                <c:pt idx="58">
                  <c:v>0.31340632310119049</c:v>
                </c:pt>
                <c:pt idx="59">
                  <c:v>0.16107320525591068</c:v>
                </c:pt>
                <c:pt idx="60">
                  <c:v>4.7779425901285115E-3</c:v>
                </c:pt>
                <c:pt idx="61">
                  <c:v>-0.1516348498687459</c:v>
                </c:pt>
                <c:pt idx="62">
                  <c:v>-0.30431766604720123</c:v>
                </c:pt>
                <c:pt idx="63">
                  <c:v>-0.44951475135936092</c:v>
                </c:pt>
                <c:pt idx="64">
                  <c:v>-0.58365448829995559</c:v>
                </c:pt>
                <c:pt idx="65">
                  <c:v>-0.7034372525577941</c:v>
                </c:pt>
                <c:pt idx="66">
                  <c:v>-0.80591657852902043</c:v>
                </c:pt>
                <c:pt idx="67">
                  <c:v>-0.8885716376874937</c:v>
                </c:pt>
                <c:pt idx="68">
                  <c:v>-0.94936924695963543</c:v>
                </c:pt>
                <c:pt idx="69">
                  <c:v>-0.98681388179625673</c:v>
                </c:pt>
                <c:pt idx="70">
                  <c:v>-0.99998446369930494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729-4A33-9A8B-C831AF0DF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8179087"/>
        <c:axId val="1898179503"/>
      </c:scatterChart>
      <c:valAx>
        <c:axId val="1898179087"/>
        <c:scaling>
          <c:orientation val="minMax"/>
          <c:max val="6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179503"/>
        <c:crosses val="autoZero"/>
        <c:crossBetween val="midCat"/>
      </c:valAx>
      <c:valAx>
        <c:axId val="1898179503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17908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chemeClr val="tx1"/>
              </a:solidFill>
              <a:prstDash val="solid"/>
              <a:round/>
            </a:ln>
            <a:effectLst/>
          </c:spPr>
          <c:marker>
            <c:symbol val="none"/>
          </c:marker>
          <c:xVal>
            <c:numRef>
              <c:f>Φύλλο1!$A$1:$A$101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xVal>
          <c:yVal>
            <c:numRef>
              <c:f>Φύλλο1!$B$1:$B$101</c:f>
              <c:numCache>
                <c:formatCode>General</c:formatCode>
                <c:ptCount val="101"/>
                <c:pt idx="0">
                  <c:v>0</c:v>
                </c:pt>
                <c:pt idx="1">
                  <c:v>0.3088655200989322</c:v>
                </c:pt>
                <c:pt idx="2">
                  <c:v>0.587527525713892</c:v>
                </c:pt>
                <c:pt idx="3">
                  <c:v>0.80873606055313019</c:v>
                </c:pt>
                <c:pt idx="4">
                  <c:v>0.95085946050646997</c:v>
                </c:pt>
                <c:pt idx="5">
                  <c:v>0.99999968293183461</c:v>
                </c:pt>
                <c:pt idx="6">
                  <c:v>0.95135137623382859</c:v>
                </c:pt>
                <c:pt idx="7">
                  <c:v>0.80967178827716424</c:v>
                </c:pt>
                <c:pt idx="8">
                  <c:v>0.58881556196779494</c:v>
                </c:pt>
                <c:pt idx="9">
                  <c:v>0.31037990967204165</c:v>
                </c:pt>
                <c:pt idx="10">
                  <c:v>1.5926529164868282E-3</c:v>
                </c:pt>
                <c:pt idx="11">
                  <c:v>-0.30735034707455694</c:v>
                </c:pt>
                <c:pt idx="12">
                  <c:v>-0.58623799917002706</c:v>
                </c:pt>
                <c:pt idx="13">
                  <c:v>-0.80779828143374977</c:v>
                </c:pt>
                <c:pt idx="14">
                  <c:v>-0.95036513288137625</c:v>
                </c:pt>
                <c:pt idx="15">
                  <c:v>-0.99999714638771797</c:v>
                </c:pt>
                <c:pt idx="16">
                  <c:v>-0.95184087881568558</c:v>
                </c:pt>
                <c:pt idx="17">
                  <c:v>-0.81060546223233609</c:v>
                </c:pt>
                <c:pt idx="18">
                  <c:v>-0.59010210466457547</c:v>
                </c:pt>
                <c:pt idx="19">
                  <c:v>-0.31189351195256765</c:v>
                </c:pt>
                <c:pt idx="20">
                  <c:v>-3.1853017931379904E-3</c:v>
                </c:pt>
                <c:pt idx="21">
                  <c:v>0.30583439444221899</c:v>
                </c:pt>
                <c:pt idx="22">
                  <c:v>0.58494698560714431</c:v>
                </c:pt>
                <c:pt idx="23">
                  <c:v>0.80685845329774042</c:v>
                </c:pt>
                <c:pt idx="24">
                  <c:v>0.94986839461243155</c:v>
                </c:pt>
                <c:pt idx="25">
                  <c:v>0.99999207330591877</c:v>
                </c:pt>
                <c:pt idx="26">
                  <c:v>0.9523279670103959</c:v>
                </c:pt>
                <c:pt idx="27">
                  <c:v>0.81153708005033909</c:v>
                </c:pt>
                <c:pt idx="28">
                  <c:v>0.59138715054085966</c:v>
                </c:pt>
                <c:pt idx="29">
                  <c:v>0.31340632310119049</c:v>
                </c:pt>
                <c:pt idx="30">
                  <c:v>4.7779425901285115E-3</c:v>
                </c:pt>
                <c:pt idx="31">
                  <c:v>-0.30431766604720123</c:v>
                </c:pt>
                <c:pt idx="32">
                  <c:v>-0.58365448829995559</c:v>
                </c:pt>
                <c:pt idx="33">
                  <c:v>-0.80591657852902043</c:v>
                </c:pt>
                <c:pt idx="34">
                  <c:v>-0.94936924695963543</c:v>
                </c:pt>
                <c:pt idx="35">
                  <c:v>-0.99998446369930494</c:v>
                </c:pt>
                <c:pt idx="36">
                  <c:v>-0.95281263958243911</c:v>
                </c:pt>
                <c:pt idx="37">
                  <c:v>-0.81246663936808505</c:v>
                </c:pt>
                <c:pt idx="38">
                  <c:v>-0.59267069633707015</c:v>
                </c:pt>
                <c:pt idx="39">
                  <c:v>-0.31491833928059543</c:v>
                </c:pt>
                <c:pt idx="40">
                  <c:v>-6.3705712676521351E-3</c:v>
                </c:pt>
                <c:pt idx="41">
                  <c:v>0.30280016573675239</c:v>
                </c:pt>
                <c:pt idx="42">
                  <c:v>0.58236051052693749</c:v>
                </c:pt>
                <c:pt idx="43">
                  <c:v>0.8049726595166965</c:v>
                </c:pt>
                <c:pt idx="44">
                  <c:v>0.94886769118909831</c:v>
                </c:pt>
                <c:pt idx="45">
                  <c:v>0.99997431758717892</c:v>
                </c:pt>
                <c:pt idx="46">
                  <c:v>0.95329489530242084</c:v>
                </c:pt>
                <c:pt idx="47">
                  <c:v>0.81339413782770253</c:v>
                </c:pt>
                <c:pt idx="48">
                  <c:v>0.5939527387974376</c:v>
                </c:pt>
                <c:pt idx="49">
                  <c:v>0.31642955665548639</c:v>
                </c:pt>
                <c:pt idx="50">
                  <c:v>7.963183785935567E-3</c:v>
                </c:pt>
                <c:pt idx="51">
                  <c:v>-0.30128189736008287</c:v>
                </c:pt>
                <c:pt idx="52">
                  <c:v>-0.58106505557032717</c:v>
                </c:pt>
                <c:pt idx="53">
                  <c:v>-0.80402669865506049</c:v>
                </c:pt>
                <c:pt idx="54">
                  <c:v>-0.94836372857303797</c:v>
                </c:pt>
                <c:pt idx="55">
                  <c:v>-0.99996163499527646</c:v>
                </c:pt>
                <c:pt idx="56">
                  <c:v>-0.95377473294707715</c:v>
                </c:pt>
                <c:pt idx="57">
                  <c:v>-0.81431957307655201</c:v>
                </c:pt>
                <c:pt idx="58">
                  <c:v>-0.59523327467000064</c:v>
                </c:pt>
                <c:pt idx="59">
                  <c:v>-0.31793997139259084</c:v>
                </c:pt>
                <c:pt idx="60">
                  <c:v>-9.5557761052473874E-3</c:v>
                </c:pt>
                <c:pt idx="61">
                  <c:v>0.29976286476834679</c:v>
                </c:pt>
                <c:pt idx="62">
                  <c:v>0.57976812671609712</c:v>
                </c:pt>
                <c:pt idx="63">
                  <c:v>0.80307869834358692</c:v>
                </c:pt>
                <c:pt idx="64">
                  <c:v>0.94785736038977875</c:v>
                </c:pt>
                <c:pt idx="65">
                  <c:v>0.99994641595576761</c:v>
                </c:pt>
                <c:pt idx="66">
                  <c:v>0.95425215129927887</c:v>
                </c:pt>
                <c:pt idx="67">
                  <c:v>0.81524294276722342</c:v>
                </c:pt>
                <c:pt idx="68">
                  <c:v>0.59651230070662409</c:v>
                </c:pt>
                <c:pt idx="69">
                  <c:v>0.31944957966068083</c:v>
                </c:pt>
                <c:pt idx="70">
                  <c:v>1.1148344185902088E-2</c:v>
                </c:pt>
                <c:pt idx="71">
                  <c:v>-0.29824307181463861</c:v>
                </c:pt>
                <c:pt idx="72">
                  <c:v>-0.57846972725397283</c:v>
                </c:pt>
                <c:pt idx="73">
                  <c:v>-0.80212866098691993</c:v>
                </c:pt>
                <c:pt idx="74">
                  <c:v>-0.9473485879237451</c:v>
                </c:pt>
                <c:pt idx="75">
                  <c:v>-0.99992866050725626</c:v>
                </c:pt>
                <c:pt idx="76">
                  <c:v>-0.95472714914803303</c:v>
                </c:pt>
                <c:pt idx="77">
                  <c:v>-0.81616424455754899</c:v>
                </c:pt>
                <c:pt idx="78">
                  <c:v>-0.59778981366300088</c:v>
                </c:pt>
                <c:pt idx="79">
                  <c:v>-0.32095837763055862</c:v>
                </c:pt>
                <c:pt idx="80">
                  <c:v>-1.2740883988280967E-2</c:v>
                </c:pt>
                <c:pt idx="81">
                  <c:v>0.29672252235398144</c:v>
                </c:pt>
                <c:pt idx="82">
                  <c:v>0.57716986047739716</c:v>
                </c:pt>
                <c:pt idx="83">
                  <c:v>0.80117658899487409</c:v>
                </c:pt>
                <c:pt idx="84">
                  <c:v>0.9468374124654636</c:v>
                </c:pt>
                <c:pt idx="85">
                  <c:v>0.99990836869477984</c:v>
                </c:pt>
                <c:pt idx="86">
                  <c:v>0.95519972528848618</c:v>
                </c:pt>
                <c:pt idx="87">
                  <c:v>0.8170834761106075</c:v>
                </c:pt>
                <c:pt idx="88">
                  <c:v>0.59906581029865924</c:v>
                </c:pt>
                <c:pt idx="89">
                  <c:v>0.32246636147509383</c:v>
                </c:pt>
                <c:pt idx="90">
                  <c:v>1.4333391472835277E-2</c:v>
                </c:pt>
                <c:pt idx="91">
                  <c:v>-0.2952012202433173</c:v>
                </c:pt>
                <c:pt idx="92">
                  <c:v>-0.57586852968354618</c:v>
                </c:pt>
                <c:pt idx="93">
                  <c:v>-0.80022248478241642</c:v>
                </c:pt>
                <c:pt idx="94">
                  <c:v>-0.94632383531155251</c:v>
                </c:pt>
                <c:pt idx="95">
                  <c:v>-0.99988554056980938</c:v>
                </c:pt>
                <c:pt idx="96">
                  <c:v>-0.95566987852192875</c:v>
                </c:pt>
                <c:pt idx="97">
                  <c:v>-0.81800063509472265</c:v>
                </c:pt>
                <c:pt idx="98">
                  <c:v>-0.60034028737698486</c:v>
                </c:pt>
                <c:pt idx="99">
                  <c:v>-0.3239735273692177</c:v>
                </c:pt>
                <c:pt idx="100">
                  <c:v>-1.5925862600098248E-2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40B-4FE5-BF4C-5A0C558947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36920287"/>
        <c:axId val="1036921535"/>
      </c:scatterChart>
      <c:valAx>
        <c:axId val="1036920287"/>
        <c:scaling>
          <c:orientation val="minMax"/>
          <c:max val="1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36921535"/>
        <c:crosses val="autoZero"/>
        <c:crossBetween val="midCat"/>
      </c:valAx>
      <c:valAx>
        <c:axId val="103692153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3692028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Φύλλο1!$H$1:$H$101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xVal>
          <c:yVal>
            <c:numRef>
              <c:f>Φύλλο1!$I$1:$I$101</c:f>
              <c:numCache>
                <c:formatCode>General</c:formatCode>
                <c:ptCount val="101"/>
                <c:pt idx="0">
                  <c:v>0</c:v>
                </c:pt>
                <c:pt idx="1">
                  <c:v>0.15635581227524781</c:v>
                </c:pt>
                <c:pt idx="2">
                  <c:v>0.3088655200989322</c:v>
                </c:pt>
                <c:pt idx="3">
                  <c:v>0.45377762707554509</c:v>
                </c:pt>
                <c:pt idx="4">
                  <c:v>0.587527525713892</c:v>
                </c:pt>
                <c:pt idx="5">
                  <c:v>0.70682518110536596</c:v>
                </c:pt>
                <c:pt idx="6">
                  <c:v>0.80873606055313019</c:v>
                </c:pt>
                <c:pt idx="7">
                  <c:v>0.89075331841196626</c:v>
                </c:pt>
                <c:pt idx="8">
                  <c:v>0.95085946050646997</c:v>
                </c:pt>
                <c:pt idx="9">
                  <c:v>0.98757597128092267</c:v>
                </c:pt>
                <c:pt idx="10">
                  <c:v>0.99999968293183461</c:v>
                </c:pt>
                <c:pt idx="11">
                  <c:v>0.98782499190030892</c:v>
                </c:pt>
                <c:pt idx="12">
                  <c:v>0.95135137623382859</c:v>
                </c:pt>
                <c:pt idx="13">
                  <c:v>0.89147602890231292</c:v>
                </c:pt>
                <c:pt idx="14">
                  <c:v>0.80967178827716424</c:v>
                </c:pt>
                <c:pt idx="15">
                  <c:v>0.70795090864843213</c:v>
                </c:pt>
                <c:pt idx="16">
                  <c:v>0.58881556196779494</c:v>
                </c:pt>
                <c:pt idx="17">
                  <c:v>0.45519628839579662</c:v>
                </c:pt>
                <c:pt idx="18">
                  <c:v>0.31037990967204165</c:v>
                </c:pt>
                <c:pt idx="19">
                  <c:v>0.1579286785248665</c:v>
                </c:pt>
                <c:pt idx="20">
                  <c:v>1.5926529164868282E-3</c:v>
                </c:pt>
                <c:pt idx="21">
                  <c:v>-0.15478254942208766</c:v>
                </c:pt>
                <c:pt idx="22">
                  <c:v>-0.30735034707455694</c:v>
                </c:pt>
                <c:pt idx="23">
                  <c:v>-0.45235781472795811</c:v>
                </c:pt>
                <c:pt idx="24">
                  <c:v>-0.58623799917002706</c:v>
                </c:pt>
                <c:pt idx="25">
                  <c:v>-0.70569766066847672</c:v>
                </c:pt>
                <c:pt idx="26">
                  <c:v>-0.80779828143374977</c:v>
                </c:pt>
                <c:pt idx="27">
                  <c:v>-0.89002834848581402</c:v>
                </c:pt>
                <c:pt idx="28">
                  <c:v>-0.95036513288137625</c:v>
                </c:pt>
                <c:pt idx="29">
                  <c:v>-0.9873244456307223</c:v>
                </c:pt>
                <c:pt idx="30">
                  <c:v>-0.99999714638771797</c:v>
                </c:pt>
                <c:pt idx="31">
                  <c:v>-0.98807150685722944</c:v>
                </c:pt>
                <c:pt idx="32">
                  <c:v>-0.95184087881568558</c:v>
                </c:pt>
                <c:pt idx="33">
                  <c:v>-0.89219647812366676</c:v>
                </c:pt>
                <c:pt idx="34">
                  <c:v>-0.81060546223233609</c:v>
                </c:pt>
                <c:pt idx="35">
                  <c:v>-0.7090748404422168</c:v>
                </c:pt>
                <c:pt idx="36">
                  <c:v>-0.59010210466457547</c:v>
                </c:pt>
                <c:pt idx="37">
                  <c:v>-0.45661379509021477</c:v>
                </c:pt>
                <c:pt idx="38">
                  <c:v>-0.31189351195256765</c:v>
                </c:pt>
                <c:pt idx="39">
                  <c:v>-0.15950114418129782</c:v>
                </c:pt>
                <c:pt idx="40">
                  <c:v>-3.1853017931379904E-3</c:v>
                </c:pt>
                <c:pt idx="41">
                  <c:v>0.15320889395603701</c:v>
                </c:pt>
                <c:pt idx="42">
                  <c:v>0.30583439444221899</c:v>
                </c:pt>
                <c:pt idx="43">
                  <c:v>0.45093685495445446</c:v>
                </c:pt>
                <c:pt idx="44">
                  <c:v>0.58494698560714431</c:v>
                </c:pt>
                <c:pt idx="45">
                  <c:v>0.70456835019777064</c:v>
                </c:pt>
                <c:pt idx="46">
                  <c:v>0.80685845329774042</c:v>
                </c:pt>
                <c:pt idx="47">
                  <c:v>0.88930112096277458</c:v>
                </c:pt>
                <c:pt idx="48">
                  <c:v>0.94986839461243155</c:v>
                </c:pt>
                <c:pt idx="49">
                  <c:v>0.98707041558771424</c:v>
                </c:pt>
                <c:pt idx="50">
                  <c:v>0.99999207330591877</c:v>
                </c:pt>
                <c:pt idx="51">
                  <c:v>0.98831551552638774</c:v>
                </c:pt>
                <c:pt idx="52">
                  <c:v>0.9523279670103959</c:v>
                </c:pt>
                <c:pt idx="53">
                  <c:v>0.89291466424857546</c:v>
                </c:pt>
                <c:pt idx="54">
                  <c:v>0.81153708005033909</c:v>
                </c:pt>
                <c:pt idx="55">
                  <c:v>0.71019697363581658</c:v>
                </c:pt>
                <c:pt idx="56">
                  <c:v>0.59138715054085966</c:v>
                </c:pt>
                <c:pt idx="57">
                  <c:v>0.45803014356323057</c:v>
                </c:pt>
                <c:pt idx="58">
                  <c:v>0.31340632310119049</c:v>
                </c:pt>
                <c:pt idx="59">
                  <c:v>0.16107320525591068</c:v>
                </c:pt>
                <c:pt idx="60">
                  <c:v>4.7779425901285115E-3</c:v>
                </c:pt>
                <c:pt idx="61">
                  <c:v>-0.1516348498687459</c:v>
                </c:pt>
                <c:pt idx="62">
                  <c:v>-0.30431766604720123</c:v>
                </c:pt>
                <c:pt idx="63">
                  <c:v>-0.44951475135936092</c:v>
                </c:pt>
                <c:pt idx="64">
                  <c:v>-0.58365448829995559</c:v>
                </c:pt>
                <c:pt idx="65">
                  <c:v>-0.7034372525577941</c:v>
                </c:pt>
                <c:pt idx="66">
                  <c:v>-0.80591657852902043</c:v>
                </c:pt>
                <c:pt idx="67">
                  <c:v>-0.8885716376874937</c:v>
                </c:pt>
                <c:pt idx="68">
                  <c:v>-0.94936924695963543</c:v>
                </c:pt>
                <c:pt idx="69">
                  <c:v>-0.98681388179625673</c:v>
                </c:pt>
                <c:pt idx="70">
                  <c:v>-0.99998446369930494</c:v>
                </c:pt>
                <c:pt idx="71">
                  <c:v>-0.98855701728884471</c:v>
                </c:pt>
                <c:pt idx="72">
                  <c:v>-0.95281263958243911</c:v>
                </c:pt>
                <c:pt idx="73">
                  <c:v>-0.89363058545532748</c:v>
                </c:pt>
                <c:pt idx="74">
                  <c:v>-0.81246663936808505</c:v>
                </c:pt>
                <c:pt idx="75">
                  <c:v>-0.7113173053828894</c:v>
                </c:pt>
                <c:pt idx="76">
                  <c:v>-0.59267069633707015</c:v>
                </c:pt>
                <c:pt idx="77">
                  <c:v>-0.45944533022221129</c:v>
                </c:pt>
                <c:pt idx="78">
                  <c:v>-0.31491833928059543</c:v>
                </c:pt>
                <c:pt idx="79">
                  <c:v>-0.16264485776110546</c:v>
                </c:pt>
                <c:pt idx="80">
                  <c:v>-6.3705712676521351E-3</c:v>
                </c:pt>
                <c:pt idx="81">
                  <c:v>0.15006042115284651</c:v>
                </c:pt>
                <c:pt idx="82">
                  <c:v>0.30280016573675239</c:v>
                </c:pt>
                <c:pt idx="83">
                  <c:v>0.44809150754991034</c:v>
                </c:pt>
                <c:pt idx="84">
                  <c:v>0.58236051052693749</c:v>
                </c:pt>
                <c:pt idx="85">
                  <c:v>0.70230437061762796</c:v>
                </c:pt>
                <c:pt idx="86">
                  <c:v>0.8049726595166965</c:v>
                </c:pt>
                <c:pt idx="87">
                  <c:v>0.88783990051033779</c:v>
                </c:pt>
                <c:pt idx="88">
                  <c:v>0.94886769118909831</c:v>
                </c:pt>
                <c:pt idx="89">
                  <c:v>0.98655484490705969</c:v>
                </c:pt>
                <c:pt idx="90">
                  <c:v>0.99997431758717892</c:v>
                </c:pt>
                <c:pt idx="91">
                  <c:v>0.98879601153202035</c:v>
                </c:pt>
                <c:pt idx="92">
                  <c:v>0.95329489530242084</c:v>
                </c:pt>
                <c:pt idx="93">
                  <c:v>0.89434423992795675</c:v>
                </c:pt>
                <c:pt idx="94">
                  <c:v>0.81339413782770253</c:v>
                </c:pt>
                <c:pt idx="95">
                  <c:v>0.71243583284166423</c:v>
                </c:pt>
                <c:pt idx="96">
                  <c:v>0.5939527387974376</c:v>
                </c:pt>
                <c:pt idx="97">
                  <c:v>0.46085935147747475</c:v>
                </c:pt>
                <c:pt idx="98">
                  <c:v>0.31642955665548639</c:v>
                </c:pt>
                <c:pt idx="99">
                  <c:v>0.16421609771031062</c:v>
                </c:pt>
                <c:pt idx="100">
                  <c:v>7.963183785935567E-3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CC6-4E83-A446-95E4476F35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8183247"/>
        <c:axId val="1898187407"/>
      </c:scatterChart>
      <c:valAx>
        <c:axId val="1898183247"/>
        <c:scaling>
          <c:orientation val="minMax"/>
          <c:max val="1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187407"/>
        <c:crosses val="autoZero"/>
        <c:crossBetween val="midCat"/>
      </c:valAx>
      <c:valAx>
        <c:axId val="1898187407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18324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Φύλλο1!$K$1:$K$101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xVal>
          <c:yVal>
            <c:numRef>
              <c:f>Φύλλο1!$L$1:$L$101</c:f>
              <c:numCache>
                <c:formatCode>General</c:formatCode>
                <c:ptCount val="101"/>
                <c:pt idx="0">
                  <c:v>1.5926529164868282E-3</c:v>
                </c:pt>
                <c:pt idx="1">
                  <c:v>-0.15478254942208766</c:v>
                </c:pt>
                <c:pt idx="2">
                  <c:v>-0.3073503470745565</c:v>
                </c:pt>
                <c:pt idx="3">
                  <c:v>-0.4523578147279585</c:v>
                </c:pt>
                <c:pt idx="4">
                  <c:v>-0.58623799917002739</c:v>
                </c:pt>
                <c:pt idx="5">
                  <c:v>-0.70569766066847672</c:v>
                </c:pt>
                <c:pt idx="6">
                  <c:v>-0.80779828143374921</c:v>
                </c:pt>
                <c:pt idx="7">
                  <c:v>-0.89002834848581369</c:v>
                </c:pt>
                <c:pt idx="8">
                  <c:v>-0.95036513288137647</c:v>
                </c:pt>
                <c:pt idx="9">
                  <c:v>-0.9873244456307223</c:v>
                </c:pt>
                <c:pt idx="10">
                  <c:v>-0.99999714638771797</c:v>
                </c:pt>
                <c:pt idx="11">
                  <c:v>-0.98807150685722933</c:v>
                </c:pt>
                <c:pt idx="12">
                  <c:v>-0.9518408788156858</c:v>
                </c:pt>
                <c:pt idx="13">
                  <c:v>-0.89219647812366631</c:v>
                </c:pt>
                <c:pt idx="14">
                  <c:v>-0.81060546223233609</c:v>
                </c:pt>
                <c:pt idx="15">
                  <c:v>-0.7090748404422168</c:v>
                </c:pt>
                <c:pt idx="16">
                  <c:v>-0.5901021046645748</c:v>
                </c:pt>
                <c:pt idx="17">
                  <c:v>-0.45661379509021477</c:v>
                </c:pt>
                <c:pt idx="18">
                  <c:v>-0.31189351195256765</c:v>
                </c:pt>
                <c:pt idx="19">
                  <c:v>-0.15950114418129782</c:v>
                </c:pt>
                <c:pt idx="20">
                  <c:v>-3.1853017931379904E-3</c:v>
                </c:pt>
                <c:pt idx="21">
                  <c:v>0.1532088939560379</c:v>
                </c:pt>
                <c:pt idx="22">
                  <c:v>0.30583439444221983</c:v>
                </c:pt>
                <c:pt idx="23">
                  <c:v>0.45093685495445368</c:v>
                </c:pt>
                <c:pt idx="24">
                  <c:v>0.58494698560714298</c:v>
                </c:pt>
                <c:pt idx="25">
                  <c:v>0.70456835019777064</c:v>
                </c:pt>
                <c:pt idx="26">
                  <c:v>0.80685845329774142</c:v>
                </c:pt>
                <c:pt idx="27">
                  <c:v>0.88930112096277503</c:v>
                </c:pt>
                <c:pt idx="28">
                  <c:v>0.94986839461243155</c:v>
                </c:pt>
                <c:pt idx="29">
                  <c:v>0.98707041558771402</c:v>
                </c:pt>
                <c:pt idx="30">
                  <c:v>0.99999207330591877</c:v>
                </c:pt>
                <c:pt idx="31">
                  <c:v>0.98831551552638774</c:v>
                </c:pt>
                <c:pt idx="32">
                  <c:v>0.9523279670103959</c:v>
                </c:pt>
                <c:pt idx="33">
                  <c:v>0.89291466424857546</c:v>
                </c:pt>
                <c:pt idx="34">
                  <c:v>0.81153708005034009</c:v>
                </c:pt>
                <c:pt idx="35">
                  <c:v>0.71019697363581658</c:v>
                </c:pt>
                <c:pt idx="36">
                  <c:v>0.59138715054085966</c:v>
                </c:pt>
                <c:pt idx="37">
                  <c:v>0.45803014356323057</c:v>
                </c:pt>
                <c:pt idx="38">
                  <c:v>0.31340632310119049</c:v>
                </c:pt>
                <c:pt idx="39">
                  <c:v>0.16107320525591243</c:v>
                </c:pt>
                <c:pt idx="40">
                  <c:v>4.7779425901285115E-3</c:v>
                </c:pt>
                <c:pt idx="41">
                  <c:v>-0.1516348498687459</c:v>
                </c:pt>
                <c:pt idx="42">
                  <c:v>-0.30431766604720123</c:v>
                </c:pt>
                <c:pt idx="43">
                  <c:v>-0.44951475135936092</c:v>
                </c:pt>
                <c:pt idx="44">
                  <c:v>-0.58365448829995559</c:v>
                </c:pt>
                <c:pt idx="45">
                  <c:v>-0.7034372525577941</c:v>
                </c:pt>
                <c:pt idx="46">
                  <c:v>-0.80591657852902043</c:v>
                </c:pt>
                <c:pt idx="47">
                  <c:v>-0.8885716376874937</c:v>
                </c:pt>
                <c:pt idx="48">
                  <c:v>-0.94936924695963543</c:v>
                </c:pt>
                <c:pt idx="49">
                  <c:v>-0.98681388179625673</c:v>
                </c:pt>
                <c:pt idx="50">
                  <c:v>-0.99998446369930494</c:v>
                </c:pt>
                <c:pt idx="51">
                  <c:v>-0.98855701728884471</c:v>
                </c:pt>
                <c:pt idx="52">
                  <c:v>-0.95281263958243856</c:v>
                </c:pt>
                <c:pt idx="53">
                  <c:v>-0.89363058545532748</c:v>
                </c:pt>
                <c:pt idx="54">
                  <c:v>-0.81246663936808405</c:v>
                </c:pt>
                <c:pt idx="55">
                  <c:v>-0.7113173053828894</c:v>
                </c:pt>
                <c:pt idx="56">
                  <c:v>-0.59267069633707015</c:v>
                </c:pt>
                <c:pt idx="57">
                  <c:v>-0.45944533022221129</c:v>
                </c:pt>
                <c:pt idx="58">
                  <c:v>-0.31491833928059543</c:v>
                </c:pt>
                <c:pt idx="59">
                  <c:v>-0.16264485776110371</c:v>
                </c:pt>
                <c:pt idx="60">
                  <c:v>-6.3705712676521351E-3</c:v>
                </c:pt>
                <c:pt idx="61">
                  <c:v>0.15006042115284651</c:v>
                </c:pt>
                <c:pt idx="62">
                  <c:v>0.30280016573675411</c:v>
                </c:pt>
                <c:pt idx="63">
                  <c:v>0.44809150754990879</c:v>
                </c:pt>
                <c:pt idx="64">
                  <c:v>0.58236051052693893</c:v>
                </c:pt>
                <c:pt idx="65">
                  <c:v>0.70230437061762796</c:v>
                </c:pt>
                <c:pt idx="66">
                  <c:v>0.8049726595166965</c:v>
                </c:pt>
                <c:pt idx="67">
                  <c:v>0.88783990051033868</c:v>
                </c:pt>
                <c:pt idx="68">
                  <c:v>0.94886769118909775</c:v>
                </c:pt>
                <c:pt idx="69">
                  <c:v>0.98655484490705969</c:v>
                </c:pt>
                <c:pt idx="70">
                  <c:v>0.99997431758717892</c:v>
                </c:pt>
                <c:pt idx="71">
                  <c:v>0.98879601153202035</c:v>
                </c:pt>
                <c:pt idx="72">
                  <c:v>0.95329489530242029</c:v>
                </c:pt>
                <c:pt idx="73">
                  <c:v>0.89434423992795675</c:v>
                </c:pt>
                <c:pt idx="74">
                  <c:v>0.81339413782770253</c:v>
                </c:pt>
                <c:pt idx="75">
                  <c:v>0.71243583284166423</c:v>
                </c:pt>
                <c:pt idx="76">
                  <c:v>0.59395273879743615</c:v>
                </c:pt>
                <c:pt idx="77">
                  <c:v>0.46085935147747314</c:v>
                </c:pt>
                <c:pt idx="78">
                  <c:v>0.31642955665548639</c:v>
                </c:pt>
                <c:pt idx="79">
                  <c:v>0.16421609771031062</c:v>
                </c:pt>
                <c:pt idx="80">
                  <c:v>7.963183785935567E-3</c:v>
                </c:pt>
                <c:pt idx="81">
                  <c:v>-0.14848561180194803</c:v>
                </c:pt>
                <c:pt idx="82">
                  <c:v>-0.30128189736008287</c:v>
                </c:pt>
                <c:pt idx="83">
                  <c:v>-0.44666712713622064</c:v>
                </c:pt>
                <c:pt idx="84">
                  <c:v>-0.58106505557032428</c:v>
                </c:pt>
                <c:pt idx="85">
                  <c:v>-0.70116970725087635</c:v>
                </c:pt>
                <c:pt idx="86">
                  <c:v>-0.80402669865506049</c:v>
                </c:pt>
                <c:pt idx="87">
                  <c:v>-0.88710591128739258</c:v>
                </c:pt>
                <c:pt idx="88">
                  <c:v>-0.94836372857303797</c:v>
                </c:pt>
                <c:pt idx="89">
                  <c:v>-0.9862933055771812</c:v>
                </c:pt>
                <c:pt idx="90">
                  <c:v>-0.99996163499527646</c:v>
                </c:pt>
                <c:pt idx="91">
                  <c:v>-0.98903249764969547</c:v>
                </c:pt>
                <c:pt idx="92">
                  <c:v>-0.95377473294707715</c:v>
                </c:pt>
                <c:pt idx="93">
                  <c:v>-0.89505562585624743</c:v>
                </c:pt>
                <c:pt idx="94">
                  <c:v>-0.81431957307655201</c:v>
                </c:pt>
                <c:pt idx="95">
                  <c:v>-0.71355255317494692</c:v>
                </c:pt>
                <c:pt idx="96">
                  <c:v>-0.59523327467000064</c:v>
                </c:pt>
                <c:pt idx="97">
                  <c:v>-0.46227220374228939</c:v>
                </c:pt>
                <c:pt idx="98">
                  <c:v>-0.31793997139259422</c:v>
                </c:pt>
                <c:pt idx="99">
                  <c:v>-0.16578692111800897</c:v>
                </c:pt>
                <c:pt idx="100">
                  <c:v>-9.5557761052473874E-3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829-4354-9683-F1781C029A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2600511"/>
        <c:axId val="1842589695"/>
      </c:scatterChart>
      <c:valAx>
        <c:axId val="1842600511"/>
        <c:scaling>
          <c:orientation val="minMax"/>
          <c:max val="6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2589695"/>
        <c:crosses val="autoZero"/>
        <c:crossBetween val="midCat"/>
      </c:valAx>
      <c:valAx>
        <c:axId val="184258969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260051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746669209136079E-2"/>
          <c:y val="0.10375816993464053"/>
          <c:w val="0.95850666158172781"/>
          <c:h val="0.77173202614379088"/>
        </c:manualLayout>
      </c:layout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Φύλλο1!$K$1:$K$101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xVal>
          <c:yVal>
            <c:numRef>
              <c:f>Φύλλο1!$L$1:$L$101</c:f>
              <c:numCache>
                <c:formatCode>General</c:formatCode>
                <c:ptCount val="101"/>
                <c:pt idx="0">
                  <c:v>1.5926529164868282E-3</c:v>
                </c:pt>
                <c:pt idx="1">
                  <c:v>-0.15478254942208766</c:v>
                </c:pt>
                <c:pt idx="2">
                  <c:v>-0.3073503470745565</c:v>
                </c:pt>
                <c:pt idx="3">
                  <c:v>-0.4523578147279585</c:v>
                </c:pt>
                <c:pt idx="4">
                  <c:v>-0.58623799917002739</c:v>
                </c:pt>
                <c:pt idx="5">
                  <c:v>-0.70569766066847672</c:v>
                </c:pt>
                <c:pt idx="6">
                  <c:v>-0.80779828143374921</c:v>
                </c:pt>
                <c:pt idx="7">
                  <c:v>-0.89002834848581369</c:v>
                </c:pt>
                <c:pt idx="8">
                  <c:v>-0.95036513288137647</c:v>
                </c:pt>
                <c:pt idx="9">
                  <c:v>-0.9873244456307223</c:v>
                </c:pt>
                <c:pt idx="10">
                  <c:v>-0.99999714638771797</c:v>
                </c:pt>
                <c:pt idx="11">
                  <c:v>-0.98807150685722933</c:v>
                </c:pt>
                <c:pt idx="12">
                  <c:v>-0.9518408788156858</c:v>
                </c:pt>
                <c:pt idx="13">
                  <c:v>-0.89219647812366631</c:v>
                </c:pt>
                <c:pt idx="14">
                  <c:v>-0.81060546223233609</c:v>
                </c:pt>
                <c:pt idx="15">
                  <c:v>-0.7090748404422168</c:v>
                </c:pt>
                <c:pt idx="16">
                  <c:v>-0.5901021046645748</c:v>
                </c:pt>
                <c:pt idx="17">
                  <c:v>-0.45661379509021477</c:v>
                </c:pt>
                <c:pt idx="18">
                  <c:v>-0.31189351195256765</c:v>
                </c:pt>
                <c:pt idx="19">
                  <c:v>-0.15950114418129782</c:v>
                </c:pt>
                <c:pt idx="20">
                  <c:v>-3.1853017931379904E-3</c:v>
                </c:pt>
                <c:pt idx="21">
                  <c:v>0.1532088939560379</c:v>
                </c:pt>
                <c:pt idx="22">
                  <c:v>0.30583439444221983</c:v>
                </c:pt>
                <c:pt idx="23">
                  <c:v>0.45093685495445368</c:v>
                </c:pt>
                <c:pt idx="24">
                  <c:v>0.58494698560714298</c:v>
                </c:pt>
                <c:pt idx="25">
                  <c:v>0.70456835019777064</c:v>
                </c:pt>
                <c:pt idx="26">
                  <c:v>0.80685845329774142</c:v>
                </c:pt>
                <c:pt idx="27">
                  <c:v>0.88930112096277503</c:v>
                </c:pt>
                <c:pt idx="28">
                  <c:v>0.94986839461243155</c:v>
                </c:pt>
                <c:pt idx="29">
                  <c:v>0.98707041558771402</c:v>
                </c:pt>
                <c:pt idx="30">
                  <c:v>0.99999207330591877</c:v>
                </c:pt>
                <c:pt idx="31">
                  <c:v>0.98831551552638774</c:v>
                </c:pt>
                <c:pt idx="32">
                  <c:v>0.9523279670103959</c:v>
                </c:pt>
                <c:pt idx="33">
                  <c:v>0.89291466424857546</c:v>
                </c:pt>
                <c:pt idx="34">
                  <c:v>0.81153708005034009</c:v>
                </c:pt>
                <c:pt idx="35">
                  <c:v>0.71019697363581658</c:v>
                </c:pt>
                <c:pt idx="36">
                  <c:v>0.59138715054085966</c:v>
                </c:pt>
                <c:pt idx="37">
                  <c:v>0.45803014356323057</c:v>
                </c:pt>
                <c:pt idx="38">
                  <c:v>0.31340632310119049</c:v>
                </c:pt>
                <c:pt idx="39">
                  <c:v>0.16107320525591243</c:v>
                </c:pt>
                <c:pt idx="40">
                  <c:v>4.7779425901285115E-3</c:v>
                </c:pt>
                <c:pt idx="41">
                  <c:v>-0.1516348498687459</c:v>
                </c:pt>
                <c:pt idx="42">
                  <c:v>-0.30431766604720123</c:v>
                </c:pt>
                <c:pt idx="43">
                  <c:v>-0.44951475135936092</c:v>
                </c:pt>
                <c:pt idx="44">
                  <c:v>-0.58365448829995559</c:v>
                </c:pt>
                <c:pt idx="45">
                  <c:v>-0.7034372525577941</c:v>
                </c:pt>
                <c:pt idx="46">
                  <c:v>-0.80591657852902043</c:v>
                </c:pt>
                <c:pt idx="47">
                  <c:v>-0.8885716376874937</c:v>
                </c:pt>
                <c:pt idx="48">
                  <c:v>-0.94936924695963543</c:v>
                </c:pt>
                <c:pt idx="49">
                  <c:v>-0.98681388179625673</c:v>
                </c:pt>
                <c:pt idx="50">
                  <c:v>-0.99998446369930494</c:v>
                </c:pt>
                <c:pt idx="51">
                  <c:v>-0.98855701728884471</c:v>
                </c:pt>
                <c:pt idx="52">
                  <c:v>-0.95281263958243856</c:v>
                </c:pt>
                <c:pt idx="53">
                  <c:v>-0.89363058545532748</c:v>
                </c:pt>
                <c:pt idx="54">
                  <c:v>-0.81246663936808405</c:v>
                </c:pt>
                <c:pt idx="55">
                  <c:v>-0.7113173053828894</c:v>
                </c:pt>
                <c:pt idx="56">
                  <c:v>-0.59267069633707015</c:v>
                </c:pt>
                <c:pt idx="57">
                  <c:v>-0.45944533022221129</c:v>
                </c:pt>
                <c:pt idx="58">
                  <c:v>-0.31491833928059543</c:v>
                </c:pt>
                <c:pt idx="59">
                  <c:v>-0.16264485776110371</c:v>
                </c:pt>
                <c:pt idx="60">
                  <c:v>-6.3705712676521351E-3</c:v>
                </c:pt>
                <c:pt idx="61">
                  <c:v>0.15006042115284651</c:v>
                </c:pt>
                <c:pt idx="62">
                  <c:v>0.30280016573675411</c:v>
                </c:pt>
                <c:pt idx="63">
                  <c:v>0.44809150754990879</c:v>
                </c:pt>
                <c:pt idx="64">
                  <c:v>0.58236051052693893</c:v>
                </c:pt>
                <c:pt idx="65">
                  <c:v>0.70230437061762796</c:v>
                </c:pt>
                <c:pt idx="66">
                  <c:v>0.8049726595166965</c:v>
                </c:pt>
                <c:pt idx="67">
                  <c:v>0.88783990051033868</c:v>
                </c:pt>
                <c:pt idx="68">
                  <c:v>0.94886769118909775</c:v>
                </c:pt>
                <c:pt idx="69">
                  <c:v>0.98655484490705969</c:v>
                </c:pt>
                <c:pt idx="70">
                  <c:v>0.99997431758717892</c:v>
                </c:pt>
                <c:pt idx="71">
                  <c:v>0.98879601153202035</c:v>
                </c:pt>
                <c:pt idx="72">
                  <c:v>0.95329489530242029</c:v>
                </c:pt>
                <c:pt idx="73">
                  <c:v>0.89434423992795675</c:v>
                </c:pt>
                <c:pt idx="74">
                  <c:v>0.81339413782770253</c:v>
                </c:pt>
                <c:pt idx="75">
                  <c:v>0.71243583284166423</c:v>
                </c:pt>
                <c:pt idx="76">
                  <c:v>0.59395273879743615</c:v>
                </c:pt>
                <c:pt idx="77">
                  <c:v>0.46085935147747314</c:v>
                </c:pt>
                <c:pt idx="78">
                  <c:v>0.31642955665548639</c:v>
                </c:pt>
                <c:pt idx="79">
                  <c:v>0.16421609771031062</c:v>
                </c:pt>
                <c:pt idx="80">
                  <c:v>7.963183785935567E-3</c:v>
                </c:pt>
                <c:pt idx="81">
                  <c:v>-0.14848561180194803</c:v>
                </c:pt>
                <c:pt idx="82">
                  <c:v>-0.30128189736008287</c:v>
                </c:pt>
                <c:pt idx="83">
                  <c:v>-0.44666712713622064</c:v>
                </c:pt>
                <c:pt idx="84">
                  <c:v>-0.58106505557032428</c:v>
                </c:pt>
                <c:pt idx="85">
                  <c:v>-0.70116970725087635</c:v>
                </c:pt>
                <c:pt idx="86">
                  <c:v>-0.80402669865506049</c:v>
                </c:pt>
                <c:pt idx="87">
                  <c:v>-0.88710591128739258</c:v>
                </c:pt>
                <c:pt idx="88">
                  <c:v>-0.94836372857303797</c:v>
                </c:pt>
                <c:pt idx="89">
                  <c:v>-0.9862933055771812</c:v>
                </c:pt>
                <c:pt idx="90">
                  <c:v>-0.99996163499527646</c:v>
                </c:pt>
                <c:pt idx="91">
                  <c:v>-0.98903249764969547</c:v>
                </c:pt>
                <c:pt idx="92">
                  <c:v>-0.95377473294707715</c:v>
                </c:pt>
                <c:pt idx="93">
                  <c:v>-0.89505562585624743</c:v>
                </c:pt>
                <c:pt idx="94">
                  <c:v>-0.81431957307655201</c:v>
                </c:pt>
                <c:pt idx="95">
                  <c:v>-0.71355255317494692</c:v>
                </c:pt>
                <c:pt idx="96">
                  <c:v>-0.59523327467000064</c:v>
                </c:pt>
                <c:pt idx="97">
                  <c:v>-0.46227220374228939</c:v>
                </c:pt>
                <c:pt idx="98">
                  <c:v>-0.31793997139259422</c:v>
                </c:pt>
                <c:pt idx="99">
                  <c:v>-0.16578692111800897</c:v>
                </c:pt>
                <c:pt idx="100">
                  <c:v>-9.5557761052473874E-3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BD1-4E86-9271-2744BC435B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2600511"/>
        <c:axId val="1842589695"/>
      </c:scatterChart>
      <c:valAx>
        <c:axId val="1842600511"/>
        <c:scaling>
          <c:orientation val="minMax"/>
          <c:max val="1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2589695"/>
        <c:crosses val="autoZero"/>
        <c:crossBetween val="midCat"/>
      </c:valAx>
      <c:valAx>
        <c:axId val="184258969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260051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Φύλλο1!$H$1:$H$71</c:f>
              <c:numCache>
                <c:formatCode>General</c:formatCode>
                <c:ptCount val="7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</c:numCache>
            </c:numRef>
          </c:xVal>
          <c:yVal>
            <c:numRef>
              <c:f>Φύλλο1!$I$1:$I$71</c:f>
              <c:numCache>
                <c:formatCode>General</c:formatCode>
                <c:ptCount val="71"/>
                <c:pt idx="0">
                  <c:v>0</c:v>
                </c:pt>
                <c:pt idx="1">
                  <c:v>0.15635581227524781</c:v>
                </c:pt>
                <c:pt idx="2">
                  <c:v>0.3088655200989322</c:v>
                </c:pt>
                <c:pt idx="3">
                  <c:v>0.45377762707554509</c:v>
                </c:pt>
                <c:pt idx="4">
                  <c:v>0.587527525713892</c:v>
                </c:pt>
                <c:pt idx="5">
                  <c:v>0.70682518110536596</c:v>
                </c:pt>
                <c:pt idx="6">
                  <c:v>0.80873606055313019</c:v>
                </c:pt>
                <c:pt idx="7">
                  <c:v>0.89075331841196626</c:v>
                </c:pt>
                <c:pt idx="8">
                  <c:v>0.95085946050646997</c:v>
                </c:pt>
                <c:pt idx="9">
                  <c:v>0.98757597128092267</c:v>
                </c:pt>
                <c:pt idx="10">
                  <c:v>0.99999968293183461</c:v>
                </c:pt>
                <c:pt idx="11">
                  <c:v>0.98782499190030892</c:v>
                </c:pt>
                <c:pt idx="12">
                  <c:v>0.95135137623382859</c:v>
                </c:pt>
                <c:pt idx="13">
                  <c:v>0.89147602890231292</c:v>
                </c:pt>
                <c:pt idx="14">
                  <c:v>0.80967178827716424</c:v>
                </c:pt>
                <c:pt idx="15">
                  <c:v>0.70795090864843213</c:v>
                </c:pt>
                <c:pt idx="16">
                  <c:v>0.58881556196779494</c:v>
                </c:pt>
                <c:pt idx="17">
                  <c:v>0.45519628839579662</c:v>
                </c:pt>
                <c:pt idx="18">
                  <c:v>0.31037990967204165</c:v>
                </c:pt>
                <c:pt idx="19">
                  <c:v>0.1579286785248665</c:v>
                </c:pt>
                <c:pt idx="20">
                  <c:v>1.5926529164868282E-3</c:v>
                </c:pt>
                <c:pt idx="21">
                  <c:v>-0.15478254942208766</c:v>
                </c:pt>
                <c:pt idx="22">
                  <c:v>-0.30735034707455694</c:v>
                </c:pt>
                <c:pt idx="23">
                  <c:v>-0.45235781472795811</c:v>
                </c:pt>
                <c:pt idx="24">
                  <c:v>-0.58623799917002706</c:v>
                </c:pt>
                <c:pt idx="25">
                  <c:v>-0.70569766066847672</c:v>
                </c:pt>
                <c:pt idx="26">
                  <c:v>-0.80779828143374977</c:v>
                </c:pt>
                <c:pt idx="27">
                  <c:v>-0.89002834848581402</c:v>
                </c:pt>
                <c:pt idx="28">
                  <c:v>-0.95036513288137625</c:v>
                </c:pt>
                <c:pt idx="29">
                  <c:v>-0.9873244456307223</c:v>
                </c:pt>
                <c:pt idx="30">
                  <c:v>-0.99999714638771797</c:v>
                </c:pt>
                <c:pt idx="31">
                  <c:v>-0.98807150685722944</c:v>
                </c:pt>
                <c:pt idx="32">
                  <c:v>-0.95184087881568558</c:v>
                </c:pt>
                <c:pt idx="33">
                  <c:v>-0.89219647812366676</c:v>
                </c:pt>
                <c:pt idx="34">
                  <c:v>-0.81060546223233609</c:v>
                </c:pt>
                <c:pt idx="35">
                  <c:v>-0.7090748404422168</c:v>
                </c:pt>
                <c:pt idx="36">
                  <c:v>-0.59010210466457547</c:v>
                </c:pt>
                <c:pt idx="37">
                  <c:v>-0.45661379509021477</c:v>
                </c:pt>
                <c:pt idx="38">
                  <c:v>-0.31189351195256765</c:v>
                </c:pt>
                <c:pt idx="39">
                  <c:v>-0.15950114418129782</c:v>
                </c:pt>
                <c:pt idx="40">
                  <c:v>-3.1853017931379904E-3</c:v>
                </c:pt>
                <c:pt idx="41">
                  <c:v>0.15320889395603701</c:v>
                </c:pt>
                <c:pt idx="42">
                  <c:v>0.30583439444221899</c:v>
                </c:pt>
                <c:pt idx="43">
                  <c:v>0.45093685495445446</c:v>
                </c:pt>
                <c:pt idx="44">
                  <c:v>0.58494698560714431</c:v>
                </c:pt>
                <c:pt idx="45">
                  <c:v>0.70456835019777064</c:v>
                </c:pt>
                <c:pt idx="46">
                  <c:v>0.80685845329774042</c:v>
                </c:pt>
                <c:pt idx="47">
                  <c:v>0.88930112096277458</c:v>
                </c:pt>
                <c:pt idx="48">
                  <c:v>0.94986839461243155</c:v>
                </c:pt>
                <c:pt idx="49">
                  <c:v>0.98707041558771424</c:v>
                </c:pt>
                <c:pt idx="50">
                  <c:v>0.99999207330591877</c:v>
                </c:pt>
                <c:pt idx="51">
                  <c:v>0.98831551552638774</c:v>
                </c:pt>
                <c:pt idx="52">
                  <c:v>0.9523279670103959</c:v>
                </c:pt>
                <c:pt idx="53">
                  <c:v>0.89291466424857546</c:v>
                </c:pt>
                <c:pt idx="54">
                  <c:v>0.81153708005033909</c:v>
                </c:pt>
                <c:pt idx="55">
                  <c:v>0.71019697363581658</c:v>
                </c:pt>
                <c:pt idx="56">
                  <c:v>0.59138715054085966</c:v>
                </c:pt>
                <c:pt idx="57">
                  <c:v>0.45803014356323057</c:v>
                </c:pt>
                <c:pt idx="58">
                  <c:v>0.31340632310119049</c:v>
                </c:pt>
                <c:pt idx="59">
                  <c:v>0.16107320525591068</c:v>
                </c:pt>
                <c:pt idx="60">
                  <c:v>4.7779425901285115E-3</c:v>
                </c:pt>
                <c:pt idx="61">
                  <c:v>-0.1516348498687459</c:v>
                </c:pt>
                <c:pt idx="62">
                  <c:v>-0.30431766604720123</c:v>
                </c:pt>
                <c:pt idx="63">
                  <c:v>-0.44951475135936092</c:v>
                </c:pt>
                <c:pt idx="64">
                  <c:v>-0.58365448829995559</c:v>
                </c:pt>
                <c:pt idx="65">
                  <c:v>-0.7034372525577941</c:v>
                </c:pt>
                <c:pt idx="66">
                  <c:v>-0.80591657852902043</c:v>
                </c:pt>
                <c:pt idx="67">
                  <c:v>-0.8885716376874937</c:v>
                </c:pt>
                <c:pt idx="68">
                  <c:v>-0.94936924695963543</c:v>
                </c:pt>
                <c:pt idx="69">
                  <c:v>-0.98681388179625673</c:v>
                </c:pt>
                <c:pt idx="70">
                  <c:v>-0.99998446369930494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EDA-4CE1-BA00-1BA0728812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8179087"/>
        <c:axId val="1898179503"/>
      </c:scatterChart>
      <c:valAx>
        <c:axId val="1898179087"/>
        <c:scaling>
          <c:orientation val="minMax"/>
          <c:max val="6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179503"/>
        <c:crosses val="autoZero"/>
        <c:crossBetween val="midCat"/>
      </c:valAx>
      <c:valAx>
        <c:axId val="1898179503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17908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Φύλλο1!$H$1:$H$101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xVal>
          <c:yVal>
            <c:numRef>
              <c:f>Φύλλο1!$I$1:$I$101</c:f>
              <c:numCache>
                <c:formatCode>General</c:formatCode>
                <c:ptCount val="101"/>
                <c:pt idx="0">
                  <c:v>0</c:v>
                </c:pt>
                <c:pt idx="1">
                  <c:v>0.15635581227524781</c:v>
                </c:pt>
                <c:pt idx="2">
                  <c:v>0.3088655200989322</c:v>
                </c:pt>
                <c:pt idx="3">
                  <c:v>0.45377762707554509</c:v>
                </c:pt>
                <c:pt idx="4">
                  <c:v>0.587527525713892</c:v>
                </c:pt>
                <c:pt idx="5">
                  <c:v>0.70682518110536596</c:v>
                </c:pt>
                <c:pt idx="6">
                  <c:v>0.80873606055313019</c:v>
                </c:pt>
                <c:pt idx="7">
                  <c:v>0.89075331841196626</c:v>
                </c:pt>
                <c:pt idx="8">
                  <c:v>0.95085946050646997</c:v>
                </c:pt>
                <c:pt idx="9">
                  <c:v>0.98757597128092267</c:v>
                </c:pt>
                <c:pt idx="10">
                  <c:v>0.99999968293183461</c:v>
                </c:pt>
                <c:pt idx="11">
                  <c:v>0.98782499190030892</c:v>
                </c:pt>
                <c:pt idx="12">
                  <c:v>0.95135137623382859</c:v>
                </c:pt>
                <c:pt idx="13">
                  <c:v>0.89147602890231292</c:v>
                </c:pt>
                <c:pt idx="14">
                  <c:v>0.80967178827716424</c:v>
                </c:pt>
                <c:pt idx="15">
                  <c:v>0.70795090864843213</c:v>
                </c:pt>
                <c:pt idx="16">
                  <c:v>0.58881556196779494</c:v>
                </c:pt>
                <c:pt idx="17">
                  <c:v>0.45519628839579662</c:v>
                </c:pt>
                <c:pt idx="18">
                  <c:v>0.31037990967204165</c:v>
                </c:pt>
                <c:pt idx="19">
                  <c:v>0.1579286785248665</c:v>
                </c:pt>
                <c:pt idx="20">
                  <c:v>1.5926529164868282E-3</c:v>
                </c:pt>
                <c:pt idx="21">
                  <c:v>-0.15478254942208766</c:v>
                </c:pt>
                <c:pt idx="22">
                  <c:v>-0.30735034707455694</c:v>
                </c:pt>
                <c:pt idx="23">
                  <c:v>-0.45235781472795811</c:v>
                </c:pt>
                <c:pt idx="24">
                  <c:v>-0.58623799917002706</c:v>
                </c:pt>
                <c:pt idx="25">
                  <c:v>-0.70569766066847672</c:v>
                </c:pt>
                <c:pt idx="26">
                  <c:v>-0.80779828143374977</c:v>
                </c:pt>
                <c:pt idx="27">
                  <c:v>-0.89002834848581402</c:v>
                </c:pt>
                <c:pt idx="28">
                  <c:v>-0.95036513288137625</c:v>
                </c:pt>
                <c:pt idx="29">
                  <c:v>-0.9873244456307223</c:v>
                </c:pt>
                <c:pt idx="30">
                  <c:v>-0.99999714638771797</c:v>
                </c:pt>
                <c:pt idx="31">
                  <c:v>-0.98807150685722944</c:v>
                </c:pt>
                <c:pt idx="32">
                  <c:v>-0.95184087881568558</c:v>
                </c:pt>
                <c:pt idx="33">
                  <c:v>-0.89219647812366676</c:v>
                </c:pt>
                <c:pt idx="34">
                  <c:v>-0.81060546223233609</c:v>
                </c:pt>
                <c:pt idx="35">
                  <c:v>-0.7090748404422168</c:v>
                </c:pt>
                <c:pt idx="36">
                  <c:v>-0.59010210466457547</c:v>
                </c:pt>
                <c:pt idx="37">
                  <c:v>-0.45661379509021477</c:v>
                </c:pt>
                <c:pt idx="38">
                  <c:v>-0.31189351195256765</c:v>
                </c:pt>
                <c:pt idx="39">
                  <c:v>-0.15950114418129782</c:v>
                </c:pt>
                <c:pt idx="40">
                  <c:v>-3.1853017931379904E-3</c:v>
                </c:pt>
                <c:pt idx="41">
                  <c:v>0.15320889395603701</c:v>
                </c:pt>
                <c:pt idx="42">
                  <c:v>0.30583439444221899</c:v>
                </c:pt>
                <c:pt idx="43">
                  <c:v>0.45093685495445446</c:v>
                </c:pt>
                <c:pt idx="44">
                  <c:v>0.58494698560714431</c:v>
                </c:pt>
                <c:pt idx="45">
                  <c:v>0.70456835019777064</c:v>
                </c:pt>
                <c:pt idx="46">
                  <c:v>0.80685845329774042</c:v>
                </c:pt>
                <c:pt idx="47">
                  <c:v>0.88930112096277458</c:v>
                </c:pt>
                <c:pt idx="48">
                  <c:v>0.94986839461243155</c:v>
                </c:pt>
                <c:pt idx="49">
                  <c:v>0.98707041558771424</c:v>
                </c:pt>
                <c:pt idx="50">
                  <c:v>0.99999207330591877</c:v>
                </c:pt>
                <c:pt idx="51">
                  <c:v>0.98831551552638774</c:v>
                </c:pt>
                <c:pt idx="52">
                  <c:v>0.9523279670103959</c:v>
                </c:pt>
                <c:pt idx="53">
                  <c:v>0.89291466424857546</c:v>
                </c:pt>
                <c:pt idx="54">
                  <c:v>0.81153708005033909</c:v>
                </c:pt>
                <c:pt idx="55">
                  <c:v>0.71019697363581658</c:v>
                </c:pt>
                <c:pt idx="56">
                  <c:v>0.59138715054085966</c:v>
                </c:pt>
                <c:pt idx="57">
                  <c:v>0.45803014356323057</c:v>
                </c:pt>
                <c:pt idx="58">
                  <c:v>0.31340632310119049</c:v>
                </c:pt>
                <c:pt idx="59">
                  <c:v>0.16107320525591068</c:v>
                </c:pt>
                <c:pt idx="60">
                  <c:v>4.7779425901285115E-3</c:v>
                </c:pt>
                <c:pt idx="61">
                  <c:v>-0.1516348498687459</c:v>
                </c:pt>
                <c:pt idx="62">
                  <c:v>-0.30431766604720123</c:v>
                </c:pt>
                <c:pt idx="63">
                  <c:v>-0.44951475135936092</c:v>
                </c:pt>
                <c:pt idx="64">
                  <c:v>-0.58365448829995559</c:v>
                </c:pt>
                <c:pt idx="65">
                  <c:v>-0.7034372525577941</c:v>
                </c:pt>
                <c:pt idx="66">
                  <c:v>-0.80591657852902043</c:v>
                </c:pt>
                <c:pt idx="67">
                  <c:v>-0.8885716376874937</c:v>
                </c:pt>
                <c:pt idx="68">
                  <c:v>-0.94936924695963543</c:v>
                </c:pt>
                <c:pt idx="69">
                  <c:v>-0.98681388179625673</c:v>
                </c:pt>
                <c:pt idx="70">
                  <c:v>-0.99998446369930494</c:v>
                </c:pt>
                <c:pt idx="71">
                  <c:v>-0.98855701728884471</c:v>
                </c:pt>
                <c:pt idx="72">
                  <c:v>-0.95281263958243911</c:v>
                </c:pt>
                <c:pt idx="73">
                  <c:v>-0.89363058545532748</c:v>
                </c:pt>
                <c:pt idx="74">
                  <c:v>-0.81246663936808505</c:v>
                </c:pt>
                <c:pt idx="75">
                  <c:v>-0.7113173053828894</c:v>
                </c:pt>
                <c:pt idx="76">
                  <c:v>-0.59267069633707015</c:v>
                </c:pt>
                <c:pt idx="77">
                  <c:v>-0.45944533022221129</c:v>
                </c:pt>
                <c:pt idx="78">
                  <c:v>-0.31491833928059543</c:v>
                </c:pt>
                <c:pt idx="79">
                  <c:v>-0.16264485776110546</c:v>
                </c:pt>
                <c:pt idx="80">
                  <c:v>-6.3705712676521351E-3</c:v>
                </c:pt>
                <c:pt idx="81">
                  <c:v>0.15006042115284651</c:v>
                </c:pt>
                <c:pt idx="82">
                  <c:v>0.30280016573675239</c:v>
                </c:pt>
                <c:pt idx="83">
                  <c:v>0.44809150754991034</c:v>
                </c:pt>
                <c:pt idx="84">
                  <c:v>0.58236051052693749</c:v>
                </c:pt>
                <c:pt idx="85">
                  <c:v>0.70230437061762796</c:v>
                </c:pt>
                <c:pt idx="86">
                  <c:v>0.8049726595166965</c:v>
                </c:pt>
                <c:pt idx="87">
                  <c:v>0.88783990051033779</c:v>
                </c:pt>
                <c:pt idx="88">
                  <c:v>0.94886769118909831</c:v>
                </c:pt>
                <c:pt idx="89">
                  <c:v>0.98655484490705969</c:v>
                </c:pt>
                <c:pt idx="90">
                  <c:v>0.99997431758717892</c:v>
                </c:pt>
                <c:pt idx="91">
                  <c:v>0.98879601153202035</c:v>
                </c:pt>
                <c:pt idx="92">
                  <c:v>0.95329489530242084</c:v>
                </c:pt>
                <c:pt idx="93">
                  <c:v>0.89434423992795675</c:v>
                </c:pt>
                <c:pt idx="94">
                  <c:v>0.81339413782770253</c:v>
                </c:pt>
                <c:pt idx="95">
                  <c:v>0.71243583284166423</c:v>
                </c:pt>
                <c:pt idx="96">
                  <c:v>0.5939527387974376</c:v>
                </c:pt>
                <c:pt idx="97">
                  <c:v>0.46085935147747475</c:v>
                </c:pt>
                <c:pt idx="98">
                  <c:v>0.31642955665548639</c:v>
                </c:pt>
                <c:pt idx="99">
                  <c:v>0.16421609771031062</c:v>
                </c:pt>
                <c:pt idx="100">
                  <c:v>7.963183785935567E-3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184-445C-9AE7-02E63B6859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8183247"/>
        <c:axId val="1898187407"/>
      </c:scatterChart>
      <c:valAx>
        <c:axId val="1898183247"/>
        <c:scaling>
          <c:orientation val="minMax"/>
          <c:max val="1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187407"/>
        <c:crosses val="autoZero"/>
        <c:crossBetween val="midCat"/>
      </c:valAx>
      <c:valAx>
        <c:axId val="1898187407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18324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Φύλλο1!$K$1:$K$101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xVal>
          <c:yVal>
            <c:numRef>
              <c:f>Φύλλο1!$L$1:$L$101</c:f>
              <c:numCache>
                <c:formatCode>General</c:formatCode>
                <c:ptCount val="101"/>
                <c:pt idx="0">
                  <c:v>1.5926529164868282E-3</c:v>
                </c:pt>
                <c:pt idx="1">
                  <c:v>-0.15478254942208766</c:v>
                </c:pt>
                <c:pt idx="2">
                  <c:v>-0.3073503470745565</c:v>
                </c:pt>
                <c:pt idx="3">
                  <c:v>-0.4523578147279585</c:v>
                </c:pt>
                <c:pt idx="4">
                  <c:v>-0.58623799917002739</c:v>
                </c:pt>
                <c:pt idx="5">
                  <c:v>-0.70569766066847672</c:v>
                </c:pt>
                <c:pt idx="6">
                  <c:v>-0.80779828143374921</c:v>
                </c:pt>
                <c:pt idx="7">
                  <c:v>-0.89002834848581369</c:v>
                </c:pt>
                <c:pt idx="8">
                  <c:v>-0.95036513288137647</c:v>
                </c:pt>
                <c:pt idx="9">
                  <c:v>-0.9873244456307223</c:v>
                </c:pt>
                <c:pt idx="10">
                  <c:v>-0.99999714638771797</c:v>
                </c:pt>
                <c:pt idx="11">
                  <c:v>-0.98807150685722933</c:v>
                </c:pt>
                <c:pt idx="12">
                  <c:v>-0.9518408788156858</c:v>
                </c:pt>
                <c:pt idx="13">
                  <c:v>-0.89219647812366631</c:v>
                </c:pt>
                <c:pt idx="14">
                  <c:v>-0.81060546223233609</c:v>
                </c:pt>
                <c:pt idx="15">
                  <c:v>-0.7090748404422168</c:v>
                </c:pt>
                <c:pt idx="16">
                  <c:v>-0.5901021046645748</c:v>
                </c:pt>
                <c:pt idx="17">
                  <c:v>-0.45661379509021477</c:v>
                </c:pt>
                <c:pt idx="18">
                  <c:v>-0.31189351195256765</c:v>
                </c:pt>
                <c:pt idx="19">
                  <c:v>-0.15950114418129782</c:v>
                </c:pt>
                <c:pt idx="20">
                  <c:v>-3.1853017931379904E-3</c:v>
                </c:pt>
                <c:pt idx="21">
                  <c:v>0.1532088939560379</c:v>
                </c:pt>
                <c:pt idx="22">
                  <c:v>0.30583439444221983</c:v>
                </c:pt>
                <c:pt idx="23">
                  <c:v>0.45093685495445368</c:v>
                </c:pt>
                <c:pt idx="24">
                  <c:v>0.58494698560714298</c:v>
                </c:pt>
                <c:pt idx="25">
                  <c:v>0.70456835019777064</c:v>
                </c:pt>
                <c:pt idx="26">
                  <c:v>0.80685845329774142</c:v>
                </c:pt>
                <c:pt idx="27">
                  <c:v>0.88930112096277503</c:v>
                </c:pt>
                <c:pt idx="28">
                  <c:v>0.94986839461243155</c:v>
                </c:pt>
                <c:pt idx="29">
                  <c:v>0.98707041558771402</c:v>
                </c:pt>
                <c:pt idx="30">
                  <c:v>0.99999207330591877</c:v>
                </c:pt>
                <c:pt idx="31">
                  <c:v>0.98831551552638774</c:v>
                </c:pt>
                <c:pt idx="32">
                  <c:v>0.9523279670103959</c:v>
                </c:pt>
                <c:pt idx="33">
                  <c:v>0.89291466424857546</c:v>
                </c:pt>
                <c:pt idx="34">
                  <c:v>0.81153708005034009</c:v>
                </c:pt>
                <c:pt idx="35">
                  <c:v>0.71019697363581658</c:v>
                </c:pt>
                <c:pt idx="36">
                  <c:v>0.59138715054085966</c:v>
                </c:pt>
                <c:pt idx="37">
                  <c:v>0.45803014356323057</c:v>
                </c:pt>
                <c:pt idx="38">
                  <c:v>0.31340632310119049</c:v>
                </c:pt>
                <c:pt idx="39">
                  <c:v>0.16107320525591243</c:v>
                </c:pt>
                <c:pt idx="40">
                  <c:v>4.7779425901285115E-3</c:v>
                </c:pt>
                <c:pt idx="41">
                  <c:v>-0.1516348498687459</c:v>
                </c:pt>
                <c:pt idx="42">
                  <c:v>-0.30431766604720123</c:v>
                </c:pt>
                <c:pt idx="43">
                  <c:v>-0.44951475135936092</c:v>
                </c:pt>
                <c:pt idx="44">
                  <c:v>-0.58365448829995559</c:v>
                </c:pt>
                <c:pt idx="45">
                  <c:v>-0.7034372525577941</c:v>
                </c:pt>
                <c:pt idx="46">
                  <c:v>-0.80591657852902043</c:v>
                </c:pt>
                <c:pt idx="47">
                  <c:v>-0.8885716376874937</c:v>
                </c:pt>
                <c:pt idx="48">
                  <c:v>-0.94936924695963543</c:v>
                </c:pt>
                <c:pt idx="49">
                  <c:v>-0.98681388179625673</c:v>
                </c:pt>
                <c:pt idx="50">
                  <c:v>-0.99998446369930494</c:v>
                </c:pt>
                <c:pt idx="51">
                  <c:v>-0.98855701728884471</c:v>
                </c:pt>
                <c:pt idx="52">
                  <c:v>-0.95281263958243856</c:v>
                </c:pt>
                <c:pt idx="53">
                  <c:v>-0.89363058545532748</c:v>
                </c:pt>
                <c:pt idx="54">
                  <c:v>-0.81246663936808405</c:v>
                </c:pt>
                <c:pt idx="55">
                  <c:v>-0.7113173053828894</c:v>
                </c:pt>
                <c:pt idx="56">
                  <c:v>-0.59267069633707015</c:v>
                </c:pt>
                <c:pt idx="57">
                  <c:v>-0.45944533022221129</c:v>
                </c:pt>
                <c:pt idx="58">
                  <c:v>-0.31491833928059543</c:v>
                </c:pt>
                <c:pt idx="59">
                  <c:v>-0.16264485776110371</c:v>
                </c:pt>
                <c:pt idx="60">
                  <c:v>-6.3705712676521351E-3</c:v>
                </c:pt>
                <c:pt idx="61">
                  <c:v>0.15006042115284651</c:v>
                </c:pt>
                <c:pt idx="62">
                  <c:v>0.30280016573675411</c:v>
                </c:pt>
                <c:pt idx="63">
                  <c:v>0.44809150754990879</c:v>
                </c:pt>
                <c:pt idx="64">
                  <c:v>0.58236051052693893</c:v>
                </c:pt>
                <c:pt idx="65">
                  <c:v>0.70230437061762796</c:v>
                </c:pt>
                <c:pt idx="66">
                  <c:v>0.8049726595166965</c:v>
                </c:pt>
                <c:pt idx="67">
                  <c:v>0.88783990051033868</c:v>
                </c:pt>
                <c:pt idx="68">
                  <c:v>0.94886769118909775</c:v>
                </c:pt>
                <c:pt idx="69">
                  <c:v>0.98655484490705969</c:v>
                </c:pt>
                <c:pt idx="70">
                  <c:v>0.99997431758717892</c:v>
                </c:pt>
                <c:pt idx="71">
                  <c:v>0.98879601153202035</c:v>
                </c:pt>
                <c:pt idx="72">
                  <c:v>0.95329489530242029</c:v>
                </c:pt>
                <c:pt idx="73">
                  <c:v>0.89434423992795675</c:v>
                </c:pt>
                <c:pt idx="74">
                  <c:v>0.81339413782770253</c:v>
                </c:pt>
                <c:pt idx="75">
                  <c:v>0.71243583284166423</c:v>
                </c:pt>
                <c:pt idx="76">
                  <c:v>0.59395273879743615</c:v>
                </c:pt>
                <c:pt idx="77">
                  <c:v>0.46085935147747314</c:v>
                </c:pt>
                <c:pt idx="78">
                  <c:v>0.31642955665548639</c:v>
                </c:pt>
                <c:pt idx="79">
                  <c:v>0.16421609771031062</c:v>
                </c:pt>
                <c:pt idx="80">
                  <c:v>7.963183785935567E-3</c:v>
                </c:pt>
                <c:pt idx="81">
                  <c:v>-0.14848561180194803</c:v>
                </c:pt>
                <c:pt idx="82">
                  <c:v>-0.30128189736008287</c:v>
                </c:pt>
                <c:pt idx="83">
                  <c:v>-0.44666712713622064</c:v>
                </c:pt>
                <c:pt idx="84">
                  <c:v>-0.58106505557032428</c:v>
                </c:pt>
                <c:pt idx="85">
                  <c:v>-0.70116970725087635</c:v>
                </c:pt>
                <c:pt idx="86">
                  <c:v>-0.80402669865506049</c:v>
                </c:pt>
                <c:pt idx="87">
                  <c:v>-0.88710591128739258</c:v>
                </c:pt>
                <c:pt idx="88">
                  <c:v>-0.94836372857303797</c:v>
                </c:pt>
                <c:pt idx="89">
                  <c:v>-0.9862933055771812</c:v>
                </c:pt>
                <c:pt idx="90">
                  <c:v>-0.99996163499527646</c:v>
                </c:pt>
                <c:pt idx="91">
                  <c:v>-0.98903249764969547</c:v>
                </c:pt>
                <c:pt idx="92">
                  <c:v>-0.95377473294707715</c:v>
                </c:pt>
                <c:pt idx="93">
                  <c:v>-0.89505562585624743</c:v>
                </c:pt>
                <c:pt idx="94">
                  <c:v>-0.81431957307655201</c:v>
                </c:pt>
                <c:pt idx="95">
                  <c:v>-0.71355255317494692</c:v>
                </c:pt>
                <c:pt idx="96">
                  <c:v>-0.59523327467000064</c:v>
                </c:pt>
                <c:pt idx="97">
                  <c:v>-0.46227220374228939</c:v>
                </c:pt>
                <c:pt idx="98">
                  <c:v>-0.31793997139259422</c:v>
                </c:pt>
                <c:pt idx="99">
                  <c:v>-0.16578692111800897</c:v>
                </c:pt>
                <c:pt idx="100">
                  <c:v>-9.5557761052473874E-3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128-47BC-9A1D-EBBCA2558C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2600511"/>
        <c:axId val="1842589695"/>
      </c:scatterChart>
      <c:valAx>
        <c:axId val="1842600511"/>
        <c:scaling>
          <c:orientation val="minMax"/>
          <c:max val="6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2589695"/>
        <c:crosses val="autoZero"/>
        <c:crossBetween val="midCat"/>
      </c:valAx>
      <c:valAx>
        <c:axId val="184258969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260051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746669209136079E-2"/>
          <c:y val="0.10375816993464053"/>
          <c:w val="0.95850666158172781"/>
          <c:h val="0.77173202614379088"/>
        </c:manualLayout>
      </c:layout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Φύλλο1!$K$1:$K$101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xVal>
          <c:yVal>
            <c:numRef>
              <c:f>Φύλλο1!$L$1:$L$101</c:f>
              <c:numCache>
                <c:formatCode>General</c:formatCode>
                <c:ptCount val="101"/>
                <c:pt idx="0">
                  <c:v>1.5926529164868282E-3</c:v>
                </c:pt>
                <c:pt idx="1">
                  <c:v>-0.15478254942208766</c:v>
                </c:pt>
                <c:pt idx="2">
                  <c:v>-0.3073503470745565</c:v>
                </c:pt>
                <c:pt idx="3">
                  <c:v>-0.4523578147279585</c:v>
                </c:pt>
                <c:pt idx="4">
                  <c:v>-0.58623799917002739</c:v>
                </c:pt>
                <c:pt idx="5">
                  <c:v>-0.70569766066847672</c:v>
                </c:pt>
                <c:pt idx="6">
                  <c:v>-0.80779828143374921</c:v>
                </c:pt>
                <c:pt idx="7">
                  <c:v>-0.89002834848581369</c:v>
                </c:pt>
                <c:pt idx="8">
                  <c:v>-0.95036513288137647</c:v>
                </c:pt>
                <c:pt idx="9">
                  <c:v>-0.9873244456307223</c:v>
                </c:pt>
                <c:pt idx="10">
                  <c:v>-0.99999714638771797</c:v>
                </c:pt>
                <c:pt idx="11">
                  <c:v>-0.98807150685722933</c:v>
                </c:pt>
                <c:pt idx="12">
                  <c:v>-0.9518408788156858</c:v>
                </c:pt>
                <c:pt idx="13">
                  <c:v>-0.89219647812366631</c:v>
                </c:pt>
                <c:pt idx="14">
                  <c:v>-0.81060546223233609</c:v>
                </c:pt>
                <c:pt idx="15">
                  <c:v>-0.7090748404422168</c:v>
                </c:pt>
                <c:pt idx="16">
                  <c:v>-0.5901021046645748</c:v>
                </c:pt>
                <c:pt idx="17">
                  <c:v>-0.45661379509021477</c:v>
                </c:pt>
                <c:pt idx="18">
                  <c:v>-0.31189351195256765</c:v>
                </c:pt>
                <c:pt idx="19">
                  <c:v>-0.15950114418129782</c:v>
                </c:pt>
                <c:pt idx="20">
                  <c:v>-3.1853017931379904E-3</c:v>
                </c:pt>
                <c:pt idx="21">
                  <c:v>0.1532088939560379</c:v>
                </c:pt>
                <c:pt idx="22">
                  <c:v>0.30583439444221983</c:v>
                </c:pt>
                <c:pt idx="23">
                  <c:v>0.45093685495445368</c:v>
                </c:pt>
                <c:pt idx="24">
                  <c:v>0.58494698560714298</c:v>
                </c:pt>
                <c:pt idx="25">
                  <c:v>0.70456835019777064</c:v>
                </c:pt>
                <c:pt idx="26">
                  <c:v>0.80685845329774142</c:v>
                </c:pt>
                <c:pt idx="27">
                  <c:v>0.88930112096277503</c:v>
                </c:pt>
                <c:pt idx="28">
                  <c:v>0.94986839461243155</c:v>
                </c:pt>
                <c:pt idx="29">
                  <c:v>0.98707041558771402</c:v>
                </c:pt>
                <c:pt idx="30">
                  <c:v>0.99999207330591877</c:v>
                </c:pt>
                <c:pt idx="31">
                  <c:v>0.98831551552638774</c:v>
                </c:pt>
                <c:pt idx="32">
                  <c:v>0.9523279670103959</c:v>
                </c:pt>
                <c:pt idx="33">
                  <c:v>0.89291466424857546</c:v>
                </c:pt>
                <c:pt idx="34">
                  <c:v>0.81153708005034009</c:v>
                </c:pt>
                <c:pt idx="35">
                  <c:v>0.71019697363581658</c:v>
                </c:pt>
                <c:pt idx="36">
                  <c:v>0.59138715054085966</c:v>
                </c:pt>
                <c:pt idx="37">
                  <c:v>0.45803014356323057</c:v>
                </c:pt>
                <c:pt idx="38">
                  <c:v>0.31340632310119049</c:v>
                </c:pt>
                <c:pt idx="39">
                  <c:v>0.16107320525591243</c:v>
                </c:pt>
                <c:pt idx="40">
                  <c:v>4.7779425901285115E-3</c:v>
                </c:pt>
                <c:pt idx="41">
                  <c:v>-0.1516348498687459</c:v>
                </c:pt>
                <c:pt idx="42">
                  <c:v>-0.30431766604720123</c:v>
                </c:pt>
                <c:pt idx="43">
                  <c:v>-0.44951475135936092</c:v>
                </c:pt>
                <c:pt idx="44">
                  <c:v>-0.58365448829995559</c:v>
                </c:pt>
                <c:pt idx="45">
                  <c:v>-0.7034372525577941</c:v>
                </c:pt>
                <c:pt idx="46">
                  <c:v>-0.80591657852902043</c:v>
                </c:pt>
                <c:pt idx="47">
                  <c:v>-0.8885716376874937</c:v>
                </c:pt>
                <c:pt idx="48">
                  <c:v>-0.94936924695963543</c:v>
                </c:pt>
                <c:pt idx="49">
                  <c:v>-0.98681388179625673</c:v>
                </c:pt>
                <c:pt idx="50">
                  <c:v>-0.99998446369930494</c:v>
                </c:pt>
                <c:pt idx="51">
                  <c:v>-0.98855701728884471</c:v>
                </c:pt>
                <c:pt idx="52">
                  <c:v>-0.95281263958243856</c:v>
                </c:pt>
                <c:pt idx="53">
                  <c:v>-0.89363058545532748</c:v>
                </c:pt>
                <c:pt idx="54">
                  <c:v>-0.81246663936808405</c:v>
                </c:pt>
                <c:pt idx="55">
                  <c:v>-0.7113173053828894</c:v>
                </c:pt>
                <c:pt idx="56">
                  <c:v>-0.59267069633707015</c:v>
                </c:pt>
                <c:pt idx="57">
                  <c:v>-0.45944533022221129</c:v>
                </c:pt>
                <c:pt idx="58">
                  <c:v>-0.31491833928059543</c:v>
                </c:pt>
                <c:pt idx="59">
                  <c:v>-0.16264485776110371</c:v>
                </c:pt>
                <c:pt idx="60">
                  <c:v>-6.3705712676521351E-3</c:v>
                </c:pt>
                <c:pt idx="61">
                  <c:v>0.15006042115284651</c:v>
                </c:pt>
                <c:pt idx="62">
                  <c:v>0.30280016573675411</c:v>
                </c:pt>
                <c:pt idx="63">
                  <c:v>0.44809150754990879</c:v>
                </c:pt>
                <c:pt idx="64">
                  <c:v>0.58236051052693893</c:v>
                </c:pt>
                <c:pt idx="65">
                  <c:v>0.70230437061762796</c:v>
                </c:pt>
                <c:pt idx="66">
                  <c:v>0.8049726595166965</c:v>
                </c:pt>
                <c:pt idx="67">
                  <c:v>0.88783990051033868</c:v>
                </c:pt>
                <c:pt idx="68">
                  <c:v>0.94886769118909775</c:v>
                </c:pt>
                <c:pt idx="69">
                  <c:v>0.98655484490705969</c:v>
                </c:pt>
                <c:pt idx="70">
                  <c:v>0.99997431758717892</c:v>
                </c:pt>
                <c:pt idx="71">
                  <c:v>0.98879601153202035</c:v>
                </c:pt>
                <c:pt idx="72">
                  <c:v>0.95329489530242029</c:v>
                </c:pt>
                <c:pt idx="73">
                  <c:v>0.89434423992795675</c:v>
                </c:pt>
                <c:pt idx="74">
                  <c:v>0.81339413782770253</c:v>
                </c:pt>
                <c:pt idx="75">
                  <c:v>0.71243583284166423</c:v>
                </c:pt>
                <c:pt idx="76">
                  <c:v>0.59395273879743615</c:v>
                </c:pt>
                <c:pt idx="77">
                  <c:v>0.46085935147747314</c:v>
                </c:pt>
                <c:pt idx="78">
                  <c:v>0.31642955665548639</c:v>
                </c:pt>
                <c:pt idx="79">
                  <c:v>0.16421609771031062</c:v>
                </c:pt>
                <c:pt idx="80">
                  <c:v>7.963183785935567E-3</c:v>
                </c:pt>
                <c:pt idx="81">
                  <c:v>-0.14848561180194803</c:v>
                </c:pt>
                <c:pt idx="82">
                  <c:v>-0.30128189736008287</c:v>
                </c:pt>
                <c:pt idx="83">
                  <c:v>-0.44666712713622064</c:v>
                </c:pt>
                <c:pt idx="84">
                  <c:v>-0.58106505557032428</c:v>
                </c:pt>
                <c:pt idx="85">
                  <c:v>-0.70116970725087635</c:v>
                </c:pt>
                <c:pt idx="86">
                  <c:v>-0.80402669865506049</c:v>
                </c:pt>
                <c:pt idx="87">
                  <c:v>-0.88710591128739258</c:v>
                </c:pt>
                <c:pt idx="88">
                  <c:v>-0.94836372857303797</c:v>
                </c:pt>
                <c:pt idx="89">
                  <c:v>-0.9862933055771812</c:v>
                </c:pt>
                <c:pt idx="90">
                  <c:v>-0.99996163499527646</c:v>
                </c:pt>
                <c:pt idx="91">
                  <c:v>-0.98903249764969547</c:v>
                </c:pt>
                <c:pt idx="92">
                  <c:v>-0.95377473294707715</c:v>
                </c:pt>
                <c:pt idx="93">
                  <c:v>-0.89505562585624743</c:v>
                </c:pt>
                <c:pt idx="94">
                  <c:v>-0.81431957307655201</c:v>
                </c:pt>
                <c:pt idx="95">
                  <c:v>-0.71355255317494692</c:v>
                </c:pt>
                <c:pt idx="96">
                  <c:v>-0.59523327467000064</c:v>
                </c:pt>
                <c:pt idx="97">
                  <c:v>-0.46227220374228939</c:v>
                </c:pt>
                <c:pt idx="98">
                  <c:v>-0.31793997139259422</c:v>
                </c:pt>
                <c:pt idx="99">
                  <c:v>-0.16578692111800897</c:v>
                </c:pt>
                <c:pt idx="100">
                  <c:v>-9.5557761052473874E-3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71E-470E-B6F8-10BBEFDFB6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2600511"/>
        <c:axId val="1842589695"/>
      </c:scatterChart>
      <c:valAx>
        <c:axId val="1842600511"/>
        <c:scaling>
          <c:orientation val="minMax"/>
          <c:max val="1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2589695"/>
        <c:crosses val="autoZero"/>
        <c:crossBetween val="midCat"/>
      </c:valAx>
      <c:valAx>
        <c:axId val="184258969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260051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4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6/4/2021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4825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6/4/2021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0871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6/4/2021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9621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6/4/2021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8352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6/4/2021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705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6/4/2021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6564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6/4/2021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8295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6/4/2021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900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6/4/2021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2649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6/4/2021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039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6/4/2021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7934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CA542-A415-48A6-98D0-2078B41A9AF8}" type="datetimeFigureOut">
              <a:rPr lang="el-GR" smtClean="0"/>
              <a:t>6/4/2021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705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6.png"/><Relationship Id="rId16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chart" Target="../charts/chart1.xml"/><Relationship Id="rId10" Type="http://schemas.openxmlformats.org/officeDocument/2006/relationships/image" Target="../media/image11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3.png"/><Relationship Id="rId18" Type="http://schemas.openxmlformats.org/officeDocument/2006/relationships/image" Target="../media/image28.png"/><Relationship Id="rId26" Type="http://schemas.openxmlformats.org/officeDocument/2006/relationships/image" Target="../media/image36.png"/><Relationship Id="rId39" Type="http://schemas.openxmlformats.org/officeDocument/2006/relationships/image" Target="../media/image49.png"/><Relationship Id="rId21" Type="http://schemas.openxmlformats.org/officeDocument/2006/relationships/image" Target="../media/image31.png"/><Relationship Id="rId34" Type="http://schemas.openxmlformats.org/officeDocument/2006/relationships/image" Target="../media/image44.png"/><Relationship Id="rId42" Type="http://schemas.openxmlformats.org/officeDocument/2006/relationships/image" Target="../media/image52.png"/><Relationship Id="rId7" Type="http://schemas.openxmlformats.org/officeDocument/2006/relationships/image" Target="../media/image17.png"/><Relationship Id="rId2" Type="http://schemas.openxmlformats.org/officeDocument/2006/relationships/chart" Target="../charts/chart3.xml"/><Relationship Id="rId16" Type="http://schemas.openxmlformats.org/officeDocument/2006/relationships/image" Target="../media/image26.png"/><Relationship Id="rId20" Type="http://schemas.openxmlformats.org/officeDocument/2006/relationships/image" Target="../media/image30.png"/><Relationship Id="rId29" Type="http://schemas.openxmlformats.org/officeDocument/2006/relationships/image" Target="../media/image39.png"/><Relationship Id="rId41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0.png"/><Relationship Id="rId11" Type="http://schemas.openxmlformats.org/officeDocument/2006/relationships/image" Target="../media/image21.png"/><Relationship Id="rId24" Type="http://schemas.openxmlformats.org/officeDocument/2006/relationships/image" Target="../media/image34.png"/><Relationship Id="rId32" Type="http://schemas.openxmlformats.org/officeDocument/2006/relationships/image" Target="../media/image42.png"/><Relationship Id="rId37" Type="http://schemas.openxmlformats.org/officeDocument/2006/relationships/image" Target="../media/image47.png"/><Relationship Id="rId40" Type="http://schemas.openxmlformats.org/officeDocument/2006/relationships/image" Target="../media/image50.png"/><Relationship Id="rId5" Type="http://schemas.openxmlformats.org/officeDocument/2006/relationships/chart" Target="../charts/chart6.xml"/><Relationship Id="rId15" Type="http://schemas.openxmlformats.org/officeDocument/2006/relationships/image" Target="../media/image25.png"/><Relationship Id="rId23" Type="http://schemas.openxmlformats.org/officeDocument/2006/relationships/image" Target="../media/image33.png"/><Relationship Id="rId28" Type="http://schemas.openxmlformats.org/officeDocument/2006/relationships/image" Target="../media/image38.png"/><Relationship Id="rId36" Type="http://schemas.openxmlformats.org/officeDocument/2006/relationships/image" Target="../media/image46.png"/><Relationship Id="rId10" Type="http://schemas.openxmlformats.org/officeDocument/2006/relationships/image" Target="../media/image20.png"/><Relationship Id="rId19" Type="http://schemas.openxmlformats.org/officeDocument/2006/relationships/image" Target="../media/image29.png"/><Relationship Id="rId31" Type="http://schemas.openxmlformats.org/officeDocument/2006/relationships/image" Target="../media/image41.png"/><Relationship Id="rId4" Type="http://schemas.openxmlformats.org/officeDocument/2006/relationships/chart" Target="../charts/chart5.xml"/><Relationship Id="rId9" Type="http://schemas.openxmlformats.org/officeDocument/2006/relationships/image" Target="../media/image19.png"/><Relationship Id="rId14" Type="http://schemas.openxmlformats.org/officeDocument/2006/relationships/image" Target="../media/image24.png"/><Relationship Id="rId22" Type="http://schemas.openxmlformats.org/officeDocument/2006/relationships/image" Target="../media/image32.png"/><Relationship Id="rId27" Type="http://schemas.openxmlformats.org/officeDocument/2006/relationships/image" Target="../media/image37.png"/><Relationship Id="rId30" Type="http://schemas.openxmlformats.org/officeDocument/2006/relationships/image" Target="../media/image40.png"/><Relationship Id="rId35" Type="http://schemas.openxmlformats.org/officeDocument/2006/relationships/image" Target="../media/image45.png"/><Relationship Id="rId8" Type="http://schemas.openxmlformats.org/officeDocument/2006/relationships/image" Target="../media/image18.png"/><Relationship Id="rId3" Type="http://schemas.openxmlformats.org/officeDocument/2006/relationships/chart" Target="../charts/chart4.xml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5" Type="http://schemas.openxmlformats.org/officeDocument/2006/relationships/image" Target="../media/image35.png"/><Relationship Id="rId33" Type="http://schemas.openxmlformats.org/officeDocument/2006/relationships/image" Target="../media/image43.png"/><Relationship Id="rId38" Type="http://schemas.openxmlformats.org/officeDocument/2006/relationships/image" Target="../media/image48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6.png"/><Relationship Id="rId18" Type="http://schemas.openxmlformats.org/officeDocument/2006/relationships/image" Target="../media/image61.png"/><Relationship Id="rId26" Type="http://schemas.openxmlformats.org/officeDocument/2006/relationships/image" Target="../media/image69.png"/><Relationship Id="rId21" Type="http://schemas.openxmlformats.org/officeDocument/2006/relationships/image" Target="../media/image64.png"/><Relationship Id="rId34" Type="http://schemas.openxmlformats.org/officeDocument/2006/relationships/image" Target="../media/image77.png"/><Relationship Id="rId7" Type="http://schemas.openxmlformats.org/officeDocument/2006/relationships/chart" Target="../charts/chart9.xml"/><Relationship Id="rId12" Type="http://schemas.openxmlformats.org/officeDocument/2006/relationships/image" Target="../media/image55.png"/><Relationship Id="rId17" Type="http://schemas.openxmlformats.org/officeDocument/2006/relationships/image" Target="../media/image60.png"/><Relationship Id="rId25" Type="http://schemas.openxmlformats.org/officeDocument/2006/relationships/image" Target="../media/image68.png"/><Relationship Id="rId33" Type="http://schemas.openxmlformats.org/officeDocument/2006/relationships/image" Target="../media/image76.png"/><Relationship Id="rId2" Type="http://schemas.openxmlformats.org/officeDocument/2006/relationships/chart" Target="../charts/chart7.xml"/><Relationship Id="rId16" Type="http://schemas.openxmlformats.org/officeDocument/2006/relationships/image" Target="../media/image59.png"/><Relationship Id="rId20" Type="http://schemas.openxmlformats.org/officeDocument/2006/relationships/image" Target="../media/image63.png"/><Relationship Id="rId29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9.xml"/><Relationship Id="rId11" Type="http://schemas.openxmlformats.org/officeDocument/2006/relationships/image" Target="../media/image54.png"/><Relationship Id="rId24" Type="http://schemas.openxmlformats.org/officeDocument/2006/relationships/image" Target="../media/image67.png"/><Relationship Id="rId32" Type="http://schemas.openxmlformats.org/officeDocument/2006/relationships/image" Target="../media/image75.png"/><Relationship Id="rId37" Type="http://schemas.openxmlformats.org/officeDocument/2006/relationships/image" Target="../media/image80.png"/><Relationship Id="rId5" Type="http://schemas.openxmlformats.org/officeDocument/2006/relationships/chart" Target="../charts/chart8.xml"/><Relationship Id="rId15" Type="http://schemas.openxmlformats.org/officeDocument/2006/relationships/image" Target="../media/image58.png"/><Relationship Id="rId23" Type="http://schemas.openxmlformats.org/officeDocument/2006/relationships/image" Target="../media/image66.png"/><Relationship Id="rId28" Type="http://schemas.openxmlformats.org/officeDocument/2006/relationships/image" Target="../media/image71.png"/><Relationship Id="rId36" Type="http://schemas.openxmlformats.org/officeDocument/2006/relationships/image" Target="../media/image79.png"/><Relationship Id="rId10" Type="http://schemas.openxmlformats.org/officeDocument/2006/relationships/image" Target="../media/image53.png"/><Relationship Id="rId19" Type="http://schemas.openxmlformats.org/officeDocument/2006/relationships/image" Target="../media/image62.png"/><Relationship Id="rId31" Type="http://schemas.openxmlformats.org/officeDocument/2006/relationships/image" Target="../media/image74.png"/><Relationship Id="rId4" Type="http://schemas.openxmlformats.org/officeDocument/2006/relationships/chart" Target="../charts/chart8.xml"/><Relationship Id="rId9" Type="http://schemas.openxmlformats.org/officeDocument/2006/relationships/chart" Target="../charts/chart10.xml"/><Relationship Id="rId14" Type="http://schemas.openxmlformats.org/officeDocument/2006/relationships/image" Target="../media/image57.png"/><Relationship Id="rId22" Type="http://schemas.openxmlformats.org/officeDocument/2006/relationships/image" Target="../media/image65.png"/><Relationship Id="rId27" Type="http://schemas.openxmlformats.org/officeDocument/2006/relationships/image" Target="../media/image70.png"/><Relationship Id="rId30" Type="http://schemas.openxmlformats.org/officeDocument/2006/relationships/image" Target="../media/image73.png"/><Relationship Id="rId35" Type="http://schemas.openxmlformats.org/officeDocument/2006/relationships/image" Target="../media/image78.png"/><Relationship Id="rId8" Type="http://schemas.openxmlformats.org/officeDocument/2006/relationships/chart" Target="../charts/chart10.xml"/><Relationship Id="rId3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png"/><Relationship Id="rId13" Type="http://schemas.openxmlformats.org/officeDocument/2006/relationships/image" Target="../media/image92.png"/><Relationship Id="rId3" Type="http://schemas.openxmlformats.org/officeDocument/2006/relationships/image" Target="../media/image82.png"/><Relationship Id="rId7" Type="http://schemas.openxmlformats.org/officeDocument/2006/relationships/image" Target="../media/image86.png"/><Relationship Id="rId12" Type="http://schemas.openxmlformats.org/officeDocument/2006/relationships/image" Target="../media/image91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png"/><Relationship Id="rId11" Type="http://schemas.openxmlformats.org/officeDocument/2006/relationships/image" Target="../media/image90.png"/><Relationship Id="rId5" Type="http://schemas.openxmlformats.org/officeDocument/2006/relationships/image" Target="../media/image84.png"/><Relationship Id="rId10" Type="http://schemas.openxmlformats.org/officeDocument/2006/relationships/image" Target="../media/image89.png"/><Relationship Id="rId9" Type="http://schemas.openxmlformats.org/officeDocument/2006/relationships/image" Target="../media/image88.png"/><Relationship Id="rId4" Type="http://schemas.openxmlformats.org/officeDocument/2006/relationships/image" Target="../media/image8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/>
        </p:nvSpPr>
        <p:spPr bwMode="auto">
          <a:xfrm>
            <a:off x="5199933" y="538162"/>
            <a:ext cx="4144962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 smtClean="0">
                <a:solidFill>
                  <a:srgbClr val="0000CC"/>
                </a:solidFill>
                <a:cs typeface="Times New Roman" pitchFamily="18" charset="0"/>
              </a:rPr>
              <a:t>ΝΩΤΑΤΗ</a:t>
            </a:r>
            <a:r>
              <a:rPr lang="el-GR" sz="3000" dirty="0" smtClean="0">
                <a:cs typeface="Times New Roman" pitchFamily="18" charset="0"/>
              </a:rPr>
              <a:t> </a:t>
            </a:r>
            <a:r>
              <a:rPr lang="en-US" sz="3000" dirty="0" smtClean="0">
                <a:cs typeface="Times New Roman" pitchFamily="18" charset="0"/>
              </a:rPr>
              <a:t/>
            </a:r>
            <a:br>
              <a:rPr lang="en-US" sz="3000" dirty="0" smtClean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 smtClean="0">
                <a:solidFill>
                  <a:srgbClr val="0000CC"/>
                </a:solidFill>
                <a:cs typeface="Times New Roman" pitchFamily="18" charset="0"/>
              </a:rPr>
              <a:t>ΧΟΛΗ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ΚΑΙ</a:t>
            </a:r>
            <a:r>
              <a:rPr lang="el-GR" sz="3000" dirty="0">
                <a:solidFill>
                  <a:srgbClr val="FFFF00"/>
                </a:solidFill>
                <a:cs typeface="Times New Roman" pitchFamily="18" charset="0"/>
              </a:rPr>
              <a:t/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ΕΧΝΟΛΟΓΙΚΗΣ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 smtClean="0">
                <a:solidFill>
                  <a:srgbClr val="0000CC"/>
                </a:solidFill>
                <a:cs typeface="Times New Roman" pitchFamily="18" charset="0"/>
              </a:rPr>
              <a:t>ΚΠΑΙΔΕΥΣΗΣ</a:t>
            </a:r>
            <a:endParaRPr lang="el-GR" dirty="0">
              <a:solidFill>
                <a:srgbClr val="0000CC"/>
              </a:solidFill>
              <a:cs typeface="Times New Roman" pitchFamily="18" charset="0"/>
            </a:endParaRPr>
          </a:p>
        </p:txBody>
      </p:sp>
      <p:pic>
        <p:nvPicPr>
          <p:cNvPr id="5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595" y="619124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4 - Ορθογώνιο"/>
          <p:cNvSpPr>
            <a:spLocks noChangeArrowheads="1"/>
          </p:cNvSpPr>
          <p:nvPr/>
        </p:nvSpPr>
        <p:spPr bwMode="auto">
          <a:xfrm>
            <a:off x="1768768" y="5857874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sz="2400" dirty="0">
                <a:solidFill>
                  <a:srgbClr val="0000CC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460682"/>
              </p:ext>
            </p:extLst>
          </p:nvPr>
        </p:nvGraphicFramePr>
        <p:xfrm>
          <a:off x="2073562" y="3316136"/>
          <a:ext cx="8128000" cy="1689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>
                  <a:extLst>
                    <a:ext uri="{9D8B030D-6E8A-4147-A177-3AD203B41FA5}">
                      <a16:colId xmlns:a16="http://schemas.microsoft.com/office/drawing/2014/main" val="4241030437"/>
                    </a:ext>
                  </a:extLst>
                </a:gridCol>
                <a:gridCol w="5359400">
                  <a:extLst>
                    <a:ext uri="{9D8B030D-6E8A-4147-A177-3AD203B41FA5}">
                      <a16:colId xmlns:a16="http://schemas.microsoft.com/office/drawing/2014/main" val="2172172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ΜΑΘΗΜΑ</a:t>
                      </a:r>
                      <a:endParaRPr lang="el-GR" sz="2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ΤΜΗΜΑ ΕΚΠΑΙΔΕΥΤΙΚΩΝ</a:t>
                      </a:r>
                      <a:endParaRPr lang="el-GR" sz="2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147964"/>
                  </a:ext>
                </a:extLst>
              </a:tr>
              <a:tr h="632409">
                <a:tc row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ΦΥΣΙΚΗ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Μηχανολόγων Μηχανικών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5193725"/>
                  </a:ext>
                </a:extLst>
              </a:tr>
              <a:tr h="599851">
                <a:tc vMerge="1">
                  <a:txBody>
                    <a:bodyPr/>
                    <a:lstStyle/>
                    <a:p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Ηλεκτρονικών Μηχανικών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285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45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2042858" y="2968625"/>
            <a:ext cx="8191500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2800" i="0" u="none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Στάσιμα Κύματα – Τρόποι Ταλάντωσης Ελαστικού Μέσου.</a:t>
            </a:r>
          </a:p>
        </p:txBody>
      </p:sp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2042858" y="2270125"/>
            <a:ext cx="8201025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2800" i="0" u="none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Αρχή της Υπέρθεσης</a:t>
            </a:r>
            <a:endParaRPr lang="en-US" altLang="el-GR" sz="2800" i="0" u="none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title"/>
          </p:nvPr>
        </p:nvSpPr>
        <p:spPr>
          <a:xfrm>
            <a:off x="2823908" y="476250"/>
            <a:ext cx="6629400" cy="1733550"/>
          </a:xfrm>
        </p:spPr>
        <p:txBody>
          <a:bodyPr>
            <a:normAutofit/>
          </a:bodyPr>
          <a:lstStyle/>
          <a:p>
            <a:pPr algn="ctr">
              <a:lnSpc>
                <a:spcPct val="75000"/>
              </a:lnSpc>
            </a:pPr>
            <a:r>
              <a:rPr lang="el-GR" altLang="el-GR" sz="36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ΕΠΑΛΛΗΛΙΑ ΚΥΜΑΤΩΝ</a:t>
            </a:r>
            <a:endParaRPr lang="en-US" altLang="el-GR" sz="3600" b="1" dirty="0" smtClean="0">
              <a:solidFill>
                <a:srgbClr val="F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56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  <p:bldP spid="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445897" y="96924"/>
            <a:ext cx="41912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28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ΑΡΧΗ ΤΗΣ ΥΠΕΡΘΕΣΗΣ</a:t>
            </a:r>
          </a:p>
        </p:txBody>
      </p:sp>
      <p:graphicFrame>
        <p:nvGraphicFramePr>
          <p:cNvPr id="5" name="Object 10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364680"/>
              </p:ext>
            </p:extLst>
          </p:nvPr>
        </p:nvGraphicFramePr>
        <p:xfrm>
          <a:off x="6900297" y="2536825"/>
          <a:ext cx="193675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Εξίσωση" r:id="rId3" imgW="838200" imgH="114433" progId="Equation.3">
                  <p:embed/>
                </p:oleObj>
              </mc:Choice>
              <mc:Fallback>
                <p:oleObj name="Εξίσωση" r:id="rId3" imgW="838200" imgH="114433" progId="Equation.3">
                  <p:embed/>
                  <p:pic>
                    <p:nvPicPr>
                      <p:cNvPr id="969728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0297" y="2536825"/>
                        <a:ext cx="193675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011297" y="2009775"/>
            <a:ext cx="31686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2500" u="none"/>
              <a:t>Υπέρθεση δυο Κυμάτων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54097" y="3257550"/>
            <a:ext cx="367823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2500" u="none"/>
              <a:t>Υπέρθεση πολλών Κυμάτων</a:t>
            </a:r>
          </a:p>
        </p:txBody>
      </p:sp>
      <p:graphicFrame>
        <p:nvGraphicFramePr>
          <p:cNvPr id="8" name="Object 10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3446258"/>
              </p:ext>
            </p:extLst>
          </p:nvPr>
        </p:nvGraphicFramePr>
        <p:xfrm>
          <a:off x="4231710" y="3819525"/>
          <a:ext cx="485616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Εξίσωση" r:id="rId5" imgW="2238525" imgH="133173" progId="Equation.3">
                  <p:embed/>
                </p:oleObj>
              </mc:Choice>
              <mc:Fallback>
                <p:oleObj name="Εξίσωση" r:id="rId5" imgW="2238525" imgH="133173" progId="Equation.3">
                  <p:embed/>
                  <p:pic>
                    <p:nvPicPr>
                      <p:cNvPr id="969729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1710" y="3819525"/>
                        <a:ext cx="4856162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1278092"/>
              </p:ext>
            </p:extLst>
          </p:nvPr>
        </p:nvGraphicFramePr>
        <p:xfrm>
          <a:off x="5714435" y="4156075"/>
          <a:ext cx="1698625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Εξίσωση" r:id="rId7" imgW="724099" imgH="342900" progId="Equation.3">
                  <p:embed/>
                </p:oleObj>
              </mc:Choice>
              <mc:Fallback>
                <p:oleObj name="Εξίσωση" r:id="rId7" imgW="724099" imgH="342900" progId="Equation.3">
                  <p:embed/>
                  <p:pic>
                    <p:nvPicPr>
                      <p:cNvPr id="969730" name="Object 10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435" y="4156075"/>
                        <a:ext cx="1698625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11"/>
          <p:cNvGrpSpPr>
            <a:grpSpLocks/>
          </p:cNvGrpSpPr>
          <p:nvPr/>
        </p:nvGrpSpPr>
        <p:grpSpPr bwMode="auto">
          <a:xfrm>
            <a:off x="5731897" y="5248275"/>
            <a:ext cx="3492500" cy="407988"/>
            <a:chOff x="3262" y="3306"/>
            <a:chExt cx="2200" cy="257"/>
          </a:xfrm>
        </p:grpSpPr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262" y="3306"/>
              <a:ext cx="42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l-GR" altLang="el-GR" sz="2000" i="0" u="none"/>
                <a:t>Όπου:</a:t>
              </a:r>
            </a:p>
          </p:txBody>
        </p:sp>
        <p:graphicFrame>
          <p:nvGraphicFramePr>
            <p:cNvPr id="12" name="Object 1027"/>
            <p:cNvGraphicFramePr>
              <a:graphicFrameLocks noChangeAspect="1"/>
            </p:cNvGraphicFramePr>
            <p:nvPr/>
          </p:nvGraphicFramePr>
          <p:xfrm>
            <a:off x="3721" y="3331"/>
            <a:ext cx="1741" cy="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1" name="Εξίσωση" r:id="rId9" imgW="2781499" imgH="295452" progId="Equation.3">
                    <p:embed/>
                  </p:oleObj>
                </mc:Choice>
                <mc:Fallback>
                  <p:oleObj name="Εξίσωση" r:id="rId9" imgW="2781499" imgH="295452" progId="Equation.3">
                    <p:embed/>
                    <p:pic>
                      <p:nvPicPr>
                        <p:cNvPr id="6155" name="Object 10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21" y="3331"/>
                          <a:ext cx="1741" cy="2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99932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7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35966" y="96256"/>
            <a:ext cx="668655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defRPr/>
            </a:pPr>
            <a:r>
              <a:rPr lang="el-GR" sz="28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ΣΤΑΣΙΜΑ ΚΥΜΑΤΑ </a:t>
            </a:r>
            <a:endParaRPr lang="en-US" sz="28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24853" y="530046"/>
            <a:ext cx="1158640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2000" i="0" u="none" dirty="0">
                <a:solidFill>
                  <a:schemeClr val="tx1"/>
                </a:solidFill>
              </a:rPr>
              <a:t>	Τα Στάσιμα Κύματα είναι το αποτέλεσμα της Συμβολής δυο κυμάτων τα οποία έχουν ίσες συχνότητες, ίσα πλάτη και διαδίδονται σε αντίθετες </a:t>
            </a:r>
            <a:r>
              <a:rPr lang="el-GR" altLang="el-GR" sz="2000" i="0" u="none" dirty="0" smtClean="0">
                <a:solidFill>
                  <a:schemeClr val="tx1"/>
                </a:solidFill>
              </a:rPr>
              <a:t>κατευθύνσεις</a:t>
            </a:r>
            <a:endParaRPr lang="el-GR" altLang="el-GR" sz="2000" i="0" u="none" dirty="0">
              <a:solidFill>
                <a:schemeClr val="tx1"/>
              </a:solidFill>
            </a:endParaRPr>
          </a:p>
        </p:txBody>
      </p:sp>
      <p:sp>
        <p:nvSpPr>
          <p:cNvPr id="9" name="AutoShape 8"/>
          <p:cNvSpPr>
            <a:spLocks/>
          </p:cNvSpPr>
          <p:nvPr/>
        </p:nvSpPr>
        <p:spPr bwMode="auto">
          <a:xfrm>
            <a:off x="10052158" y="1810029"/>
            <a:ext cx="333375" cy="819150"/>
          </a:xfrm>
          <a:prstGeom prst="rightBrace">
            <a:avLst>
              <a:gd name="adj1" fmla="val 20476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90541" y="1694538"/>
                <a:ext cx="247843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0541" y="1694538"/>
                <a:ext cx="2478434" cy="307777"/>
              </a:xfrm>
              <a:prstGeom prst="rect">
                <a:avLst/>
              </a:prstGeom>
              <a:blipFill>
                <a:blip r:embed="rId5"/>
                <a:stretch>
                  <a:fillRect l="-1970" b="-18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504021" y="2321402"/>
                <a:ext cx="247843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4021" y="2321402"/>
                <a:ext cx="2478434" cy="307777"/>
              </a:xfrm>
              <a:prstGeom prst="rect">
                <a:avLst/>
              </a:prstGeom>
              <a:blipFill>
                <a:blip r:embed="rId6"/>
                <a:stretch>
                  <a:fillRect l="-1966" b="-18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08920" y="3152654"/>
                <a:ext cx="208448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𝐧𝐞𝐭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920" y="3152654"/>
                <a:ext cx="2084481" cy="307777"/>
              </a:xfrm>
              <a:prstGeom prst="rect">
                <a:avLst/>
              </a:prstGeom>
              <a:blipFill>
                <a:blip r:embed="rId7"/>
                <a:stretch>
                  <a:fillRect l="-2632" r="-585" b="-1568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660030" y="3146303"/>
                <a:ext cx="416902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030" y="3146303"/>
                <a:ext cx="4169026" cy="307777"/>
              </a:xfrm>
              <a:prstGeom prst="rect">
                <a:avLst/>
              </a:prstGeom>
              <a:blipFill>
                <a:blip r:embed="rId8"/>
                <a:stretch>
                  <a:fillRect l="-877" r="-292" b="-784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29056" y="3136192"/>
                <a:ext cx="375064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000" b="1" i="0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𝐬𝐢𝐧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𝒌𝒙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l-GR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000" b="1" i="0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𝐬𝐢𝐧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𝒌𝒙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l-GR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9056" y="3136192"/>
                <a:ext cx="3750642" cy="307777"/>
              </a:xfrm>
              <a:prstGeom prst="rect">
                <a:avLst/>
              </a:prstGeom>
              <a:blipFill>
                <a:blip r:embed="rId9"/>
                <a:stretch>
                  <a:fillRect l="-974" b="-784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44277" y="4399548"/>
                <a:ext cx="380700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𝐧𝐞𝐭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277" y="4399548"/>
                <a:ext cx="3807004" cy="307777"/>
              </a:xfrm>
              <a:prstGeom prst="rect">
                <a:avLst/>
              </a:prstGeom>
              <a:blipFill>
                <a:blip r:embed="rId10"/>
                <a:stretch>
                  <a:fillRect l="-960" r="-640" b="-16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Ομάδα 37"/>
          <p:cNvGrpSpPr/>
          <p:nvPr/>
        </p:nvGrpSpPr>
        <p:grpSpPr>
          <a:xfrm>
            <a:off x="2767270" y="3593217"/>
            <a:ext cx="7859792" cy="714683"/>
            <a:chOff x="2767270" y="3593217"/>
            <a:chExt cx="7859792" cy="714683"/>
          </a:xfrm>
        </p:grpSpPr>
        <p:sp>
          <p:nvSpPr>
            <p:cNvPr id="29" name="Text Box 4"/>
            <p:cNvSpPr txBox="1">
              <a:spLocks noChangeArrowheads="1"/>
            </p:cNvSpPr>
            <p:nvPr/>
          </p:nvSpPr>
          <p:spPr bwMode="auto">
            <a:xfrm>
              <a:off x="2767270" y="3742114"/>
              <a:ext cx="321243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l-GR" altLang="el-GR" sz="1800" i="0" u="none" dirty="0">
                  <a:solidFill>
                    <a:schemeClr val="tx1"/>
                  </a:solidFill>
                </a:rPr>
                <a:t>	</a:t>
              </a:r>
              <a:r>
                <a:rPr lang="el-GR" altLang="el-GR" sz="1800" i="0" u="none" dirty="0" smtClean="0">
                  <a:solidFill>
                    <a:schemeClr val="tx1"/>
                  </a:solidFill>
                </a:rPr>
                <a:t>Τριγωνομετρική ταυτότητα:</a:t>
              </a:r>
              <a:endParaRPr lang="el-GR" altLang="el-GR" sz="1800" i="0" u="none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Ορθογώνιο 29"/>
                <p:cNvSpPr/>
                <p:nvPr/>
              </p:nvSpPr>
              <p:spPr>
                <a:xfrm>
                  <a:off x="5841970" y="3593217"/>
                  <a:ext cx="4785092" cy="71468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3333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b="1" i="1" smtClean="0">
                                    <a:solidFill>
                                      <a:srgbClr val="3333FF"/>
                                    </a:solidFill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</m:e>
                            </m:d>
                          </m:e>
                        </m:func>
                        <m:r>
                          <a:rPr lang="en-US" b="1" i="1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b="1" i="1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3333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b="1" i="1" smtClean="0">
                                    <a:solidFill>
                                      <a:srgbClr val="3333FF"/>
                                    </a:solidFill>
                                    <a:latin typeface="Cambria Math" panose="02040503050406030204" pitchFamily="18" charset="0"/>
                                  </a:rPr>
                                  <m:t>𝜷</m:t>
                                </m:r>
                              </m:e>
                            </m:d>
                            <m:r>
                              <a:rPr lang="el-GR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l-GR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func>
                              <m:funcPr>
                                <m:ctrlPr>
                                  <a:rPr lang="en-US" b="1" i="1" smtClean="0">
                                    <a:solidFill>
                                      <a:srgbClr val="3333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solidFill>
                                      <a:srgbClr val="3333FF"/>
                                    </a:solidFill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n-US" b="0" i="1" smtClean="0">
                                        <a:solidFill>
                                          <a:srgbClr val="3333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b="0" i="1" smtClean="0">
                                            <a:solidFill>
                                              <a:srgbClr val="3333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l-GR" b="0" i="1" smtClean="0">
                                            <a:solidFill>
                                              <a:srgbClr val="3333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𝛼</m:t>
                                        </m:r>
                                        <m:r>
                                          <a:rPr lang="el-GR" b="0" i="1" smtClean="0">
                                            <a:solidFill>
                                              <a:srgbClr val="3333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l-GR" b="0" i="1" smtClean="0">
                                            <a:solidFill>
                                              <a:srgbClr val="3333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𝛽</m:t>
                                        </m:r>
                                      </m:num>
                                      <m:den>
                                        <m:r>
                                          <a:rPr lang="el-GR" b="0" i="1" smtClean="0">
                                            <a:solidFill>
                                              <a:srgbClr val="3333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</m:e>
                                </m:d>
                                <m:r>
                                  <a:rPr lang="el-GR" b="0" i="1" smtClean="0">
                                    <a:solidFill>
                                      <a:srgbClr val="3333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rgbClr val="3333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rgbClr val="3333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solidFill>
                                              <a:srgbClr val="3333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b="0" i="1" smtClean="0">
                                                <a:solidFill>
                                                  <a:srgbClr val="3333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l-GR" b="0" i="1" smtClean="0">
                                                <a:solidFill>
                                                  <a:srgbClr val="3333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𝛼</m:t>
                                            </m:r>
                                            <m:r>
                                              <a:rPr lang="el-GR" b="0" i="1" smtClean="0">
                                                <a:solidFill>
                                                  <a:srgbClr val="3333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el-GR" b="0" i="1" smtClean="0">
                                                <a:solidFill>
                                                  <a:srgbClr val="3333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𝛽</m:t>
                                            </m:r>
                                          </m:num>
                                          <m:den>
                                            <m:r>
                                              <a:rPr lang="el-GR" b="0" i="1" smtClean="0">
                                                <a:solidFill>
                                                  <a:srgbClr val="3333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</m:func>
                              </m:e>
                            </m:func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0" name="Ορθογώνιο 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41970" y="3593217"/>
                  <a:ext cx="4785092" cy="714683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1" name="AutoShape 8"/>
          <p:cNvSpPr>
            <a:spLocks/>
          </p:cNvSpPr>
          <p:nvPr/>
        </p:nvSpPr>
        <p:spPr bwMode="auto">
          <a:xfrm>
            <a:off x="10578934" y="3231774"/>
            <a:ext cx="333375" cy="936000"/>
          </a:xfrm>
          <a:prstGeom prst="rightBrace">
            <a:avLst>
              <a:gd name="adj1" fmla="val 20476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8466269" y="4366325"/>
                <a:ext cx="3026406" cy="369332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𝐧𝐞𝐭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unc>
                        <m:func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400" b="1" i="0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𝛚</m:t>
                              </m:r>
                              <m:r>
                                <a:rPr lang="en-US" sz="2400" b="1" i="0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𝐭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6269" y="4366325"/>
                <a:ext cx="3026406" cy="369332"/>
              </a:xfrm>
              <a:prstGeom prst="rect">
                <a:avLst/>
              </a:prstGeom>
              <a:blipFill>
                <a:blip r:embed="rId12"/>
                <a:stretch>
                  <a:fillRect l="-1597" b="-27273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8408607" y="5015792"/>
                <a:ext cx="2671180" cy="369332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func>
                        <m:func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8607" y="5015792"/>
                <a:ext cx="2671180" cy="369332"/>
              </a:xfrm>
              <a:prstGeom prst="rect">
                <a:avLst/>
              </a:prstGeom>
              <a:blipFill>
                <a:blip r:embed="rId13"/>
                <a:stretch>
                  <a:fillRect l="-1577" b="-3077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Ομάδα 35"/>
          <p:cNvGrpSpPr/>
          <p:nvPr/>
        </p:nvGrpSpPr>
        <p:grpSpPr>
          <a:xfrm>
            <a:off x="48767" y="5434075"/>
            <a:ext cx="6780290" cy="1015663"/>
            <a:chOff x="48766" y="5434075"/>
            <a:chExt cx="7237672" cy="1015663"/>
          </a:xfrm>
        </p:grpSpPr>
        <p:sp>
          <p:nvSpPr>
            <p:cNvPr id="34" name="Text Box 4"/>
            <p:cNvSpPr txBox="1">
              <a:spLocks noChangeArrowheads="1"/>
            </p:cNvSpPr>
            <p:nvPr/>
          </p:nvSpPr>
          <p:spPr bwMode="auto">
            <a:xfrm>
              <a:off x="48766" y="5434075"/>
              <a:ext cx="7237672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l-GR" altLang="el-GR" sz="2000" i="0" u="none" dirty="0">
                  <a:solidFill>
                    <a:schemeClr val="tx1"/>
                  </a:solidFill>
                </a:rPr>
                <a:t>	</a:t>
              </a:r>
              <a:r>
                <a:rPr lang="el-GR" altLang="el-GR" sz="2000" i="0" u="none" dirty="0" smtClean="0">
                  <a:solidFill>
                    <a:schemeClr val="tx1"/>
                  </a:solidFill>
                </a:rPr>
                <a:t>Το αποτέλεσμα της σύνθεσης των δυο κυμάτων δεν περιλαμβάνει τον παράγοντα                     και ως εκ τούτου δεν είναι κύμα</a:t>
              </a:r>
              <a:endParaRPr lang="el-GR" altLang="el-GR" sz="2000" i="0" u="none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Ορθογώνιο 34"/>
                <p:cNvSpPr/>
                <p:nvPr/>
              </p:nvSpPr>
              <p:spPr>
                <a:xfrm>
                  <a:off x="3666989" y="5747488"/>
                  <a:ext cx="137877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sz="2000" b="1" i="1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𝒌𝒙</m:t>
                            </m:r>
                            <m:r>
                              <a:rPr lang="en-US" sz="20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±</m:t>
                            </m:r>
                            <m:r>
                              <a:rPr lang="el-GR" sz="2000" b="1" i="1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  <m:r>
                              <a:rPr lang="en-US" sz="2000" b="1" i="1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5" name="Ορθογώνιο 3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66989" y="5747488"/>
                  <a:ext cx="1378775" cy="400110"/>
                </a:xfrm>
                <a:prstGeom prst="rect">
                  <a:avLst/>
                </a:prstGeom>
                <a:blipFill>
                  <a:blip r:embed="rId14"/>
                  <a:stretch>
                    <a:fillRect b="-46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7" name="Ορθογώνιο 36"/>
          <p:cNvSpPr/>
          <p:nvPr/>
        </p:nvSpPr>
        <p:spPr>
          <a:xfrm>
            <a:off x="208472" y="6389578"/>
            <a:ext cx="72204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ταλάντωση της οποίας το πλάτος εξαρτάται από τη θέση </a:t>
            </a:r>
            <a:r>
              <a:rPr lang="en-US" altLang="el-GR" sz="24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l-GR" sz="2400" b="1" i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3" name="Ομάδα 42"/>
          <p:cNvGrpSpPr/>
          <p:nvPr/>
        </p:nvGrpSpPr>
        <p:grpSpPr>
          <a:xfrm>
            <a:off x="608920" y="1329812"/>
            <a:ext cx="6762749" cy="1228894"/>
            <a:chOff x="608920" y="1329812"/>
            <a:chExt cx="6762749" cy="1228894"/>
          </a:xfrm>
        </p:grpSpPr>
        <p:graphicFrame>
          <p:nvGraphicFramePr>
            <p:cNvPr id="21" name="Γράφημα 2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09361947"/>
                </p:ext>
              </p:extLst>
            </p:nvPr>
          </p:nvGraphicFramePr>
          <p:xfrm>
            <a:off x="608920" y="1368080"/>
            <a:ext cx="6762749" cy="119062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5"/>
            </a:graphicData>
          </a:graphic>
        </p:graphicFrame>
        <p:cxnSp>
          <p:nvCxnSpPr>
            <p:cNvPr id="40" name="Ευθύγραμμο βέλος σύνδεσης 39"/>
            <p:cNvCxnSpPr/>
            <p:nvPr/>
          </p:nvCxnSpPr>
          <p:spPr>
            <a:xfrm>
              <a:off x="6388768" y="1416208"/>
              <a:ext cx="685800" cy="0"/>
            </a:xfrm>
            <a:prstGeom prst="straightConnector1">
              <a:avLst/>
            </a:prstGeom>
            <a:ln w="3492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6609607" y="1329812"/>
              <a:ext cx="3177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endPara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Ομάδα 45"/>
          <p:cNvGrpSpPr/>
          <p:nvPr/>
        </p:nvGrpSpPr>
        <p:grpSpPr>
          <a:xfrm>
            <a:off x="608920" y="1807801"/>
            <a:ext cx="6762749" cy="1190626"/>
            <a:chOff x="608920" y="1807801"/>
            <a:chExt cx="6762749" cy="1190626"/>
          </a:xfrm>
        </p:grpSpPr>
        <p:graphicFrame>
          <p:nvGraphicFramePr>
            <p:cNvPr id="23" name="Γράφημα 2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967862656"/>
                </p:ext>
              </p:extLst>
            </p:nvPr>
          </p:nvGraphicFramePr>
          <p:xfrm>
            <a:off x="608920" y="1807801"/>
            <a:ext cx="6762749" cy="119062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6"/>
            </a:graphicData>
          </a:graphic>
        </p:graphicFrame>
        <p:cxnSp>
          <p:nvCxnSpPr>
            <p:cNvPr id="41" name="Ευθύγραμμο βέλος σύνδεσης 40"/>
            <p:cNvCxnSpPr/>
            <p:nvPr/>
          </p:nvCxnSpPr>
          <p:spPr>
            <a:xfrm flipH="1">
              <a:off x="826168" y="2906673"/>
              <a:ext cx="685800" cy="0"/>
            </a:xfrm>
            <a:prstGeom prst="straightConnector1">
              <a:avLst/>
            </a:prstGeom>
            <a:ln w="3492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1010210" y="2576142"/>
              <a:ext cx="3177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endPara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568085" y="4423957"/>
                <a:ext cx="361464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𝐧𝐞𝐭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8085" y="4423957"/>
                <a:ext cx="3614644" cy="307777"/>
              </a:xfrm>
              <a:prstGeom prst="rect">
                <a:avLst/>
              </a:prstGeom>
              <a:blipFill>
                <a:blip r:embed="rId17"/>
                <a:stretch>
                  <a:fillRect l="-1180" r="-675" b="-16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281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3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9" grpId="0" animBg="1"/>
      <p:bldP spid="19" grpId="0"/>
      <p:bldP spid="20" grpId="0"/>
      <p:bldP spid="24" grpId="0"/>
      <p:bldP spid="25" grpId="0"/>
      <p:bldP spid="27" grpId="0"/>
      <p:bldP spid="28" grpId="0"/>
      <p:bldP spid="31" grpId="0" animBg="1"/>
      <p:bldP spid="32" grpId="0" animBg="1"/>
      <p:bldP spid="33" grpId="0" animBg="1"/>
      <p:bldP spid="37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Ομάδα 127"/>
          <p:cNvGrpSpPr/>
          <p:nvPr/>
        </p:nvGrpSpPr>
        <p:grpSpPr>
          <a:xfrm>
            <a:off x="118026" y="5287396"/>
            <a:ext cx="10690437" cy="1302244"/>
            <a:chOff x="118026" y="5287396"/>
            <a:chExt cx="10690437" cy="1302244"/>
          </a:xfrm>
        </p:grpSpPr>
        <p:grpSp>
          <p:nvGrpSpPr>
            <p:cNvPr id="125" name="Ομάδα 124"/>
            <p:cNvGrpSpPr/>
            <p:nvPr/>
          </p:nvGrpSpPr>
          <p:grpSpPr>
            <a:xfrm>
              <a:off x="118026" y="5298101"/>
              <a:ext cx="10690437" cy="1291539"/>
              <a:chOff x="118026" y="5298101"/>
              <a:chExt cx="10690437" cy="1291539"/>
            </a:xfrm>
          </p:grpSpPr>
          <p:grpSp>
            <p:nvGrpSpPr>
              <p:cNvPr id="120" name="Ομάδα 119"/>
              <p:cNvGrpSpPr/>
              <p:nvPr/>
            </p:nvGrpSpPr>
            <p:grpSpPr>
              <a:xfrm>
                <a:off x="118026" y="5327304"/>
                <a:ext cx="10690437" cy="1262336"/>
                <a:chOff x="118026" y="5327304"/>
                <a:chExt cx="10690437" cy="1262336"/>
              </a:xfrm>
            </p:grpSpPr>
            <p:graphicFrame>
              <p:nvGraphicFramePr>
                <p:cNvPr id="106" name="Γράφημα 105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029517561"/>
                    </p:ext>
                  </p:extLst>
                </p:nvPr>
              </p:nvGraphicFramePr>
              <p:xfrm>
                <a:off x="118026" y="5327304"/>
                <a:ext cx="6783257" cy="1261027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"/>
                </a:graphicData>
              </a:graphic>
            </p:graphicFrame>
            <p:graphicFrame>
              <p:nvGraphicFramePr>
                <p:cNvPr id="119" name="Γράφημα 118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724598083"/>
                    </p:ext>
                  </p:extLst>
                </p:nvPr>
              </p:nvGraphicFramePr>
              <p:xfrm>
                <a:off x="6651206" y="5329640"/>
                <a:ext cx="4157257" cy="1260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</p:grpSp>
          <p:graphicFrame>
            <p:nvGraphicFramePr>
              <p:cNvPr id="121" name="Γράφημα 120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665011079"/>
                  </p:ext>
                </p:extLst>
              </p:nvPr>
            </p:nvGraphicFramePr>
            <p:xfrm>
              <a:off x="151536" y="5298101"/>
              <a:ext cx="6733611" cy="1224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</p:grpSp>
        <p:graphicFrame>
          <p:nvGraphicFramePr>
            <p:cNvPr id="127" name="Γράφημα 12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638851054"/>
                </p:ext>
              </p:extLst>
            </p:nvPr>
          </p:nvGraphicFramePr>
          <p:xfrm>
            <a:off x="6609742" y="5287396"/>
            <a:ext cx="4176000" cy="126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9175976" y="3602877"/>
                <a:ext cx="2604559" cy="578172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5976" y="3602877"/>
                <a:ext cx="2604559" cy="57817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35966" y="96256"/>
            <a:ext cx="668655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defRPr/>
            </a:pPr>
            <a:r>
              <a:rPr lang="el-GR" sz="28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ΣΤΑΣΙΜΑ ΚΥΜΑΤΑ </a:t>
            </a:r>
            <a:endParaRPr lang="en-US" sz="28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766734" y="807563"/>
                <a:ext cx="2521524" cy="307777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𝐧𝐞𝐭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0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𝛚</m:t>
                              </m:r>
                              <m:r>
                                <a:rPr lang="en-US" sz="2000" b="1" i="0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𝐭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6734" y="807563"/>
                <a:ext cx="2521524" cy="307777"/>
              </a:xfrm>
              <a:prstGeom prst="rect">
                <a:avLst/>
              </a:prstGeom>
              <a:blipFill>
                <a:blip r:embed="rId7"/>
                <a:stretch>
                  <a:fillRect l="-1432" b="-25000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728002" y="1435241"/>
                <a:ext cx="2228431" cy="307777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002" y="1435241"/>
                <a:ext cx="2228431" cy="307777"/>
              </a:xfrm>
              <a:prstGeom prst="rect">
                <a:avLst/>
              </a:prstGeom>
              <a:blipFill>
                <a:blip r:embed="rId8"/>
                <a:stretch>
                  <a:fillRect l="-1892" b="-1786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208472" y="755304"/>
            <a:ext cx="35814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2000" u="none" dirty="0"/>
              <a:t>	</a:t>
            </a:r>
            <a:r>
              <a:rPr lang="el-GR" altLang="el-GR" sz="2000" i="0" u="none" dirty="0">
                <a:solidFill>
                  <a:schemeClr val="tx1"/>
                </a:solidFill>
              </a:rPr>
              <a:t>Εξίσωση Στάσιμου κύματος</a:t>
            </a:r>
            <a:r>
              <a:rPr lang="el-GR" altLang="el-GR" sz="2000" u="none" dirty="0"/>
              <a:t>:</a:t>
            </a:r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163569" y="1411177"/>
            <a:ext cx="343387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2000" i="0" u="none" dirty="0">
                <a:solidFill>
                  <a:schemeClr val="tx1"/>
                </a:solidFill>
              </a:rPr>
              <a:t>	Πλάτος Στάσιμου κύματος:</a:t>
            </a:r>
          </a:p>
        </p:txBody>
      </p:sp>
      <p:cxnSp>
        <p:nvCxnSpPr>
          <p:cNvPr id="36" name="Ευθεία γραμμή σύνδεσης 35"/>
          <p:cNvCxnSpPr/>
          <p:nvPr/>
        </p:nvCxnSpPr>
        <p:spPr>
          <a:xfrm>
            <a:off x="0" y="1900987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163568" y="1928795"/>
            <a:ext cx="46370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u="none" dirty="0"/>
              <a:t>	</a:t>
            </a:r>
            <a:r>
              <a:rPr lang="el-GR" altLang="el-GR" i="0" u="none" dirty="0" smtClean="0">
                <a:solidFill>
                  <a:schemeClr val="tx1"/>
                </a:solidFill>
              </a:rPr>
              <a:t>Διερεύνηση </a:t>
            </a:r>
            <a:r>
              <a:rPr lang="el-GR" altLang="el-GR" i="0" u="none" dirty="0">
                <a:solidFill>
                  <a:schemeClr val="tx1"/>
                </a:solidFill>
              </a:rPr>
              <a:t>Στάσιμου κύματος</a:t>
            </a:r>
            <a:r>
              <a:rPr lang="el-GR" altLang="el-GR" u="none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87424" y="2512478"/>
                <a:ext cx="1539076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24" y="2512478"/>
                <a:ext cx="1539076" cy="307777"/>
              </a:xfrm>
              <a:prstGeom prst="rect">
                <a:avLst/>
              </a:prstGeom>
              <a:blipFill>
                <a:blip r:embed="rId9"/>
                <a:stretch>
                  <a:fillRect l="-3162" r="-1976" b="-5882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852768" y="2503930"/>
                <a:ext cx="2370521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e>
                          </m:d>
                        </m:e>
                      </m:func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2768" y="2503930"/>
                <a:ext cx="2370521" cy="307777"/>
              </a:xfrm>
              <a:prstGeom prst="rect">
                <a:avLst/>
              </a:prstGeom>
              <a:blipFill>
                <a:blip r:embed="rId10"/>
                <a:stretch>
                  <a:fillRect l="-2057" r="-1285" b="-8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Ευθεία γραμμή σύνδεσης 40"/>
          <p:cNvCxnSpPr/>
          <p:nvPr/>
        </p:nvCxnSpPr>
        <p:spPr>
          <a:xfrm flipH="1">
            <a:off x="1852768" y="2512478"/>
            <a:ext cx="422241" cy="29922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355337" y="2503930"/>
                <a:ext cx="1947841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e>
                          </m:d>
                        </m:e>
                      </m:func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337" y="2503930"/>
                <a:ext cx="1947841" cy="307777"/>
              </a:xfrm>
              <a:prstGeom prst="rect">
                <a:avLst/>
              </a:prstGeom>
              <a:blipFill>
                <a:blip r:embed="rId11"/>
                <a:stretch>
                  <a:fillRect l="-2813" r="-1562" b="-8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6423195" y="2503929"/>
                <a:ext cx="1573059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𝒌𝒙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3195" y="2503929"/>
                <a:ext cx="1573059" cy="307777"/>
              </a:xfrm>
              <a:prstGeom prst="rect">
                <a:avLst/>
              </a:prstGeom>
              <a:blipFill>
                <a:blip r:embed="rId12"/>
                <a:stretch>
                  <a:fillRect l="-3876" r="-2326" b="-8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8179247" y="2371576"/>
                <a:ext cx="1788951" cy="576183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9247" y="2371576"/>
                <a:ext cx="1788951" cy="57618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7" name="Ομάδα 46"/>
          <p:cNvGrpSpPr/>
          <p:nvPr/>
        </p:nvGrpSpPr>
        <p:grpSpPr>
          <a:xfrm>
            <a:off x="8328059" y="2378378"/>
            <a:ext cx="1198389" cy="452857"/>
            <a:chOff x="8689016" y="2510730"/>
            <a:chExt cx="1198389" cy="452857"/>
          </a:xfrm>
        </p:grpSpPr>
        <p:cxnSp>
          <p:nvCxnSpPr>
            <p:cNvPr id="45" name="Ευθεία γραμμή σύνδεσης 44"/>
            <p:cNvCxnSpPr/>
            <p:nvPr/>
          </p:nvCxnSpPr>
          <p:spPr>
            <a:xfrm flipH="1">
              <a:off x="8689016" y="2510730"/>
              <a:ext cx="28800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Ευθεία γραμμή σύνδεσης 45"/>
            <p:cNvCxnSpPr/>
            <p:nvPr/>
          </p:nvCxnSpPr>
          <p:spPr>
            <a:xfrm flipH="1">
              <a:off x="9599405" y="2711587"/>
              <a:ext cx="28800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0117010" y="2359744"/>
                <a:ext cx="973921" cy="583365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7010" y="2359744"/>
                <a:ext cx="973921" cy="5833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87424" y="3133213"/>
                <a:ext cx="1539076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24" y="3133213"/>
                <a:ext cx="1539076" cy="307777"/>
              </a:xfrm>
              <a:prstGeom prst="rect">
                <a:avLst/>
              </a:prstGeom>
              <a:blipFill>
                <a:blip r:embed="rId15"/>
                <a:stretch>
                  <a:fillRect l="-3162" r="-1976" b="-6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1775312" y="2887956"/>
                <a:ext cx="1235338" cy="700000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num>
                        <m:den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312" y="2887956"/>
                <a:ext cx="1235338" cy="70000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23517" y="3786699"/>
                <a:ext cx="1708994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517" y="3786699"/>
                <a:ext cx="1708994" cy="307777"/>
              </a:xfrm>
              <a:prstGeom prst="rect">
                <a:avLst/>
              </a:prstGeom>
              <a:blipFill>
                <a:blip r:embed="rId17"/>
                <a:stretch>
                  <a:fillRect l="-2847" r="-1779" b="-5882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985117" y="3778151"/>
                <a:ext cx="2428229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e>
                          </m:d>
                        </m:e>
                      </m:func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5117" y="3778151"/>
                <a:ext cx="2428229" cy="307777"/>
              </a:xfrm>
              <a:prstGeom prst="rect">
                <a:avLst/>
              </a:prstGeom>
              <a:blipFill>
                <a:blip r:embed="rId18"/>
                <a:stretch>
                  <a:fillRect l="-2010" r="-1256" b="-8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547846" y="3766119"/>
                <a:ext cx="1947841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e>
                          </m:d>
                        </m:e>
                      </m:func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7846" y="3766119"/>
                <a:ext cx="1947841" cy="307777"/>
              </a:xfrm>
              <a:prstGeom prst="rect">
                <a:avLst/>
              </a:prstGeom>
              <a:blipFill>
                <a:blip r:embed="rId19"/>
                <a:stretch>
                  <a:fillRect l="-2813" r="-1562" b="-8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6627736" y="3657830"/>
                <a:ext cx="2388666" cy="52751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𝒌𝒙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7736" y="3657830"/>
                <a:ext cx="2388666" cy="52751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Ομάδα 54"/>
          <p:cNvGrpSpPr/>
          <p:nvPr/>
        </p:nvGrpSpPr>
        <p:grpSpPr>
          <a:xfrm>
            <a:off x="9369003" y="3605320"/>
            <a:ext cx="2076706" cy="267719"/>
            <a:chOff x="8689016" y="2495011"/>
            <a:chExt cx="2076706" cy="267719"/>
          </a:xfrm>
        </p:grpSpPr>
        <p:cxnSp>
          <p:nvCxnSpPr>
            <p:cNvPr id="56" name="Ευθεία γραμμή σύνδεσης 55"/>
            <p:cNvCxnSpPr/>
            <p:nvPr/>
          </p:nvCxnSpPr>
          <p:spPr>
            <a:xfrm flipH="1">
              <a:off x="8689016" y="2510730"/>
              <a:ext cx="28800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Ευθεία γραμμή σύνδεσης 56"/>
            <p:cNvCxnSpPr/>
            <p:nvPr/>
          </p:nvCxnSpPr>
          <p:spPr>
            <a:xfrm flipH="1">
              <a:off x="10477722" y="2495011"/>
              <a:ext cx="28800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226998" y="3104768"/>
                <a:ext cx="1967911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. . . .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998" y="3104768"/>
                <a:ext cx="1967911" cy="307777"/>
              </a:xfrm>
              <a:prstGeom prst="rect">
                <a:avLst/>
              </a:prstGeom>
              <a:blipFill>
                <a:blip r:embed="rId21"/>
                <a:stretch>
                  <a:fillRect l="-1548" b="-5882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119501" y="4420379"/>
                <a:ext cx="1708994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01" y="4420379"/>
                <a:ext cx="1708994" cy="307777"/>
              </a:xfrm>
              <a:prstGeom prst="rect">
                <a:avLst/>
              </a:prstGeom>
              <a:blipFill>
                <a:blip r:embed="rId22"/>
                <a:stretch>
                  <a:fillRect l="-3214" r="-2143" b="-5882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1960544" y="4222608"/>
                <a:ext cx="1855764" cy="583365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0544" y="4222608"/>
                <a:ext cx="1855764" cy="583365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4142858" y="4391021"/>
                <a:ext cx="1967911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. . . .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2858" y="4391021"/>
                <a:ext cx="1967911" cy="307777"/>
              </a:xfrm>
              <a:prstGeom prst="rect">
                <a:avLst/>
              </a:prstGeom>
              <a:blipFill>
                <a:blip r:embed="rId24"/>
                <a:stretch>
                  <a:fillRect l="-1553" b="-5882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8" name="Ομάδα 87"/>
          <p:cNvGrpSpPr/>
          <p:nvPr/>
        </p:nvGrpSpPr>
        <p:grpSpPr>
          <a:xfrm>
            <a:off x="109675" y="5835317"/>
            <a:ext cx="12028880" cy="910227"/>
            <a:chOff x="109675" y="5835317"/>
            <a:chExt cx="12028880" cy="9102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Ορθογώνιο 69"/>
                <p:cNvSpPr/>
                <p:nvPr/>
              </p:nvSpPr>
              <p:spPr>
                <a:xfrm rot="16200000">
                  <a:off x="-91598" y="6088412"/>
                  <a:ext cx="74110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0" name="Ορθογώνιο 6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91598" y="6088412"/>
                  <a:ext cx="741100" cy="338554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Ορθογώνιο 70"/>
                <p:cNvSpPr/>
                <p:nvPr/>
              </p:nvSpPr>
              <p:spPr>
                <a:xfrm rot="16200000">
                  <a:off x="2492480" y="6071056"/>
                  <a:ext cx="733085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𝝀</m:t>
                        </m:r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1" name="Ορθογώνιο 7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2492480" y="6071056"/>
                  <a:ext cx="733085" cy="338554"/>
                </a:xfrm>
                <a:prstGeom prst="rect">
                  <a:avLst/>
                </a:prstGeom>
                <a:blipFill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Ορθογώνιο 72"/>
                <p:cNvSpPr/>
                <p:nvPr/>
              </p:nvSpPr>
              <p:spPr>
                <a:xfrm rot="16200000">
                  <a:off x="5037434" y="6115543"/>
                  <a:ext cx="856517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𝝀</m:t>
                        </m:r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3" name="Ορθογώνιο 7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5037434" y="6115543"/>
                  <a:ext cx="856517" cy="338554"/>
                </a:xfrm>
                <a:prstGeom prst="rect">
                  <a:avLst/>
                </a:prstGeom>
                <a:blipFill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Ορθογώνιο 73"/>
                <p:cNvSpPr/>
                <p:nvPr/>
              </p:nvSpPr>
              <p:spPr>
                <a:xfrm rot="16200000">
                  <a:off x="7617504" y="6146315"/>
                  <a:ext cx="856517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𝝀</m:t>
                        </m:r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4" name="Ορθογώνιο 7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7617504" y="6146315"/>
                  <a:ext cx="856517" cy="338554"/>
                </a:xfrm>
                <a:prstGeom prst="rect">
                  <a:avLst/>
                </a:prstGeom>
                <a:blipFill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Ορθογώνιο 76"/>
                <p:cNvSpPr/>
                <p:nvPr/>
              </p:nvSpPr>
              <p:spPr>
                <a:xfrm rot="16200000">
                  <a:off x="10210928" y="6148009"/>
                  <a:ext cx="856517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𝝀</m:t>
                        </m:r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7" name="Ορθογώνιο 7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10210928" y="6148009"/>
                  <a:ext cx="856517" cy="338554"/>
                </a:xfrm>
                <a:prstGeom prst="rect">
                  <a:avLst/>
                </a:prstGeom>
                <a:blipFill>
                  <a:blip r:embed="rId2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4" name="Ευθεία γραμμή σύνδεσης 63"/>
            <p:cNvCxnSpPr/>
            <p:nvPr/>
          </p:nvCxnSpPr>
          <p:spPr>
            <a:xfrm>
              <a:off x="287800" y="5902515"/>
              <a:ext cx="11772000" cy="0"/>
            </a:xfrm>
            <a:prstGeom prst="line">
              <a:avLst/>
            </a:prstGeom>
            <a:ln w="31750">
              <a:solidFill>
                <a:schemeClr val="tx1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Ευθεία γραμμή σύνδεσης 65"/>
            <p:cNvCxnSpPr/>
            <p:nvPr/>
          </p:nvCxnSpPr>
          <p:spPr>
            <a:xfrm>
              <a:off x="287800" y="5835317"/>
              <a:ext cx="0" cy="144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Ευθεία γραμμή σύνδεσης 66"/>
            <p:cNvCxnSpPr/>
            <p:nvPr/>
          </p:nvCxnSpPr>
          <p:spPr>
            <a:xfrm>
              <a:off x="2886178" y="5852634"/>
              <a:ext cx="0" cy="144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Ορθογώνιο 68"/>
                <p:cNvSpPr/>
                <p:nvPr/>
              </p:nvSpPr>
              <p:spPr>
                <a:xfrm>
                  <a:off x="11748705" y="5862886"/>
                  <a:ext cx="389850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oMath>
                    </m:oMathPara>
                  </a14:m>
                  <a:endParaRPr lang="el-GR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9" name="Ορθογώνιο 6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748705" y="5862886"/>
                  <a:ext cx="389850" cy="400110"/>
                </a:xfrm>
                <a:prstGeom prst="rect">
                  <a:avLst/>
                </a:prstGeom>
                <a:blipFill>
                  <a:blip r:embed="rId3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2" name="Ευθεία γραμμή σύνδεσης 71"/>
            <p:cNvCxnSpPr/>
            <p:nvPr/>
          </p:nvCxnSpPr>
          <p:spPr>
            <a:xfrm>
              <a:off x="5466595" y="5852634"/>
              <a:ext cx="0" cy="144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Ευθεία γραμμή σύνδεσης 74"/>
            <p:cNvCxnSpPr/>
            <p:nvPr/>
          </p:nvCxnSpPr>
          <p:spPr>
            <a:xfrm>
              <a:off x="8044379" y="5835606"/>
              <a:ext cx="0" cy="144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Ευθεία γραμμή σύνδεσης 75"/>
            <p:cNvCxnSpPr/>
            <p:nvPr/>
          </p:nvCxnSpPr>
          <p:spPr>
            <a:xfrm>
              <a:off x="10639186" y="5843622"/>
              <a:ext cx="0" cy="144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Ομάδα 93"/>
          <p:cNvGrpSpPr/>
          <p:nvPr/>
        </p:nvGrpSpPr>
        <p:grpSpPr>
          <a:xfrm>
            <a:off x="223321" y="5843528"/>
            <a:ext cx="10474388" cy="990762"/>
            <a:chOff x="223321" y="5843528"/>
            <a:chExt cx="10474388" cy="990762"/>
          </a:xfrm>
        </p:grpSpPr>
        <p:grpSp>
          <p:nvGrpSpPr>
            <p:cNvPr id="89" name="Ομάδα 88"/>
            <p:cNvGrpSpPr/>
            <p:nvPr/>
          </p:nvGrpSpPr>
          <p:grpSpPr>
            <a:xfrm>
              <a:off x="223321" y="5843528"/>
              <a:ext cx="10474388" cy="127866"/>
              <a:chOff x="223321" y="5326163"/>
              <a:chExt cx="10474388" cy="127866"/>
            </a:xfrm>
          </p:grpSpPr>
          <p:sp>
            <p:nvSpPr>
              <p:cNvPr id="79" name="Οβάλ 78"/>
              <p:cNvSpPr/>
              <p:nvPr/>
            </p:nvSpPr>
            <p:spPr>
              <a:xfrm>
                <a:off x="1498967" y="5329890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0" name="Οβάλ 79"/>
              <p:cNvSpPr/>
              <p:nvPr/>
            </p:nvSpPr>
            <p:spPr>
              <a:xfrm>
                <a:off x="4118121" y="5326259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1" name="Οβάλ 80"/>
              <p:cNvSpPr/>
              <p:nvPr/>
            </p:nvSpPr>
            <p:spPr>
              <a:xfrm>
                <a:off x="6688863" y="5346029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2" name="Οβάλ 81"/>
              <p:cNvSpPr/>
              <p:nvPr/>
            </p:nvSpPr>
            <p:spPr>
              <a:xfrm>
                <a:off x="9282264" y="5341042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3" name="Οβάλ 82"/>
              <p:cNvSpPr/>
              <p:nvPr/>
            </p:nvSpPr>
            <p:spPr>
              <a:xfrm>
                <a:off x="2830476" y="5337906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4" name="Οβάλ 83"/>
              <p:cNvSpPr/>
              <p:nvPr/>
            </p:nvSpPr>
            <p:spPr>
              <a:xfrm>
                <a:off x="5413534" y="5334275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5" name="Οβάλ 84"/>
              <p:cNvSpPr/>
              <p:nvPr/>
            </p:nvSpPr>
            <p:spPr>
              <a:xfrm>
                <a:off x="7996308" y="5329981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6" name="Οβάλ 85"/>
              <p:cNvSpPr/>
              <p:nvPr/>
            </p:nvSpPr>
            <p:spPr>
              <a:xfrm>
                <a:off x="10589709" y="5337026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7" name="Οβάλ 86"/>
              <p:cNvSpPr/>
              <p:nvPr/>
            </p:nvSpPr>
            <p:spPr>
              <a:xfrm>
                <a:off x="223321" y="5326163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Ορθογώνιο 89"/>
                <p:cNvSpPr/>
                <p:nvPr/>
              </p:nvSpPr>
              <p:spPr>
                <a:xfrm rot="16200000">
                  <a:off x="1157301" y="6004148"/>
                  <a:ext cx="741100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0" name="Ορθογώνιο 8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1157301" y="6004148"/>
                  <a:ext cx="741100" cy="559064"/>
                </a:xfrm>
                <a:prstGeom prst="rect">
                  <a:avLst/>
                </a:prstGeom>
                <a:blipFill>
                  <a:blip r:embed="rId3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1" name="Ορθογώνιο 90"/>
                <p:cNvSpPr/>
                <p:nvPr/>
              </p:nvSpPr>
              <p:spPr>
                <a:xfrm rot="16200000">
                  <a:off x="3708711" y="6060178"/>
                  <a:ext cx="898708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1" name="Ορθογώνιο 9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3708711" y="6060178"/>
                  <a:ext cx="898708" cy="559064"/>
                </a:xfrm>
                <a:prstGeom prst="rect">
                  <a:avLst/>
                </a:prstGeom>
                <a:blipFill>
                  <a:blip r:embed="rId3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Ορθογώνιο 91"/>
                <p:cNvSpPr/>
                <p:nvPr/>
              </p:nvSpPr>
              <p:spPr>
                <a:xfrm rot="16200000">
                  <a:off x="6279515" y="6093372"/>
                  <a:ext cx="898708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2" name="Ορθογώνιο 9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6279515" y="6093372"/>
                  <a:ext cx="898708" cy="559064"/>
                </a:xfrm>
                <a:prstGeom prst="rect">
                  <a:avLst/>
                </a:prstGeom>
                <a:blipFill>
                  <a:blip r:embed="rId3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Ορθογώνιο 92"/>
                <p:cNvSpPr/>
                <p:nvPr/>
              </p:nvSpPr>
              <p:spPr>
                <a:xfrm rot="16200000">
                  <a:off x="8877221" y="6105404"/>
                  <a:ext cx="898708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3" name="Ορθογώνιο 9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8877221" y="6105404"/>
                  <a:ext cx="898708" cy="559064"/>
                </a:xfrm>
                <a:prstGeom prst="rect">
                  <a:avLst/>
                </a:prstGeom>
                <a:blipFill>
                  <a:blip r:embed="rId3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9" name="Ομάδα 108"/>
          <p:cNvGrpSpPr/>
          <p:nvPr/>
        </p:nvGrpSpPr>
        <p:grpSpPr>
          <a:xfrm>
            <a:off x="1999675" y="3838064"/>
            <a:ext cx="2047226" cy="211599"/>
            <a:chOff x="8689016" y="2527067"/>
            <a:chExt cx="2047226" cy="211599"/>
          </a:xfrm>
        </p:grpSpPr>
        <p:cxnSp>
          <p:nvCxnSpPr>
            <p:cNvPr id="110" name="Ευθεία γραμμή σύνδεσης 109"/>
            <p:cNvCxnSpPr/>
            <p:nvPr/>
          </p:nvCxnSpPr>
          <p:spPr>
            <a:xfrm flipH="1">
              <a:off x="8689016" y="2527067"/>
              <a:ext cx="475754" cy="21159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Ευθεία γραμμή σύνδεσης 110"/>
            <p:cNvCxnSpPr/>
            <p:nvPr/>
          </p:nvCxnSpPr>
          <p:spPr>
            <a:xfrm flipH="1">
              <a:off x="10286784" y="2543219"/>
              <a:ext cx="449458" cy="16578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Ομάδα 133"/>
          <p:cNvGrpSpPr/>
          <p:nvPr/>
        </p:nvGrpSpPr>
        <p:grpSpPr>
          <a:xfrm>
            <a:off x="748029" y="4816914"/>
            <a:ext cx="9493701" cy="1617763"/>
            <a:chOff x="748029" y="4816914"/>
            <a:chExt cx="9493701" cy="1617763"/>
          </a:xfrm>
        </p:grpSpPr>
        <p:cxnSp>
          <p:nvCxnSpPr>
            <p:cNvPr id="98" name="Ευθεία γραμμή σύνδεσης 97"/>
            <p:cNvCxnSpPr/>
            <p:nvPr/>
          </p:nvCxnSpPr>
          <p:spPr>
            <a:xfrm>
              <a:off x="925321" y="5470611"/>
              <a:ext cx="0" cy="93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Ευθεία γραμμή σύνδεσης 98"/>
            <p:cNvCxnSpPr/>
            <p:nvPr/>
          </p:nvCxnSpPr>
          <p:spPr>
            <a:xfrm>
              <a:off x="2196665" y="5478627"/>
              <a:ext cx="0" cy="93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Ευθεία γραμμή σύνδεσης 99"/>
            <p:cNvCxnSpPr/>
            <p:nvPr/>
          </p:nvCxnSpPr>
          <p:spPr>
            <a:xfrm>
              <a:off x="3508108" y="5466597"/>
              <a:ext cx="0" cy="93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Ευθεία γραμμή σύνδεσης 100"/>
            <p:cNvCxnSpPr/>
            <p:nvPr/>
          </p:nvCxnSpPr>
          <p:spPr>
            <a:xfrm>
              <a:off x="4815548" y="5486645"/>
              <a:ext cx="0" cy="93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Ευθεία γραμμή σύνδεσης 101"/>
            <p:cNvCxnSpPr/>
            <p:nvPr/>
          </p:nvCxnSpPr>
          <p:spPr>
            <a:xfrm>
              <a:off x="6085781" y="5466597"/>
              <a:ext cx="0" cy="93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Ευθεία γραμμή σύνδεσης 102"/>
            <p:cNvCxnSpPr/>
            <p:nvPr/>
          </p:nvCxnSpPr>
          <p:spPr>
            <a:xfrm>
              <a:off x="7381189" y="5498677"/>
              <a:ext cx="0" cy="93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Ευθεία γραμμή σύνδεσης 103"/>
            <p:cNvCxnSpPr/>
            <p:nvPr/>
          </p:nvCxnSpPr>
          <p:spPr>
            <a:xfrm>
              <a:off x="8716696" y="5486649"/>
              <a:ext cx="0" cy="93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Ευθεία γραμμή σύνδεσης 104"/>
            <p:cNvCxnSpPr/>
            <p:nvPr/>
          </p:nvCxnSpPr>
          <p:spPr>
            <a:xfrm>
              <a:off x="9988040" y="5494665"/>
              <a:ext cx="0" cy="93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" name="Ορθογώνιο 106"/>
                <p:cNvSpPr/>
                <p:nvPr/>
              </p:nvSpPr>
              <p:spPr>
                <a:xfrm>
                  <a:off x="748029" y="4901018"/>
                  <a:ext cx="354584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07" name="Ορθογώνιο 10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8029" y="4901018"/>
                  <a:ext cx="354584" cy="559064"/>
                </a:xfrm>
                <a:prstGeom prst="rect">
                  <a:avLst/>
                </a:prstGeom>
                <a:blipFill>
                  <a:blip r:embed="rId3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Ορθογώνιο 107"/>
                <p:cNvSpPr/>
                <p:nvPr/>
              </p:nvSpPr>
              <p:spPr>
                <a:xfrm>
                  <a:off x="1915025" y="4930882"/>
                  <a:ext cx="512191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08" name="Ορθογώνιο 10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15025" y="4930882"/>
                  <a:ext cx="512191" cy="559064"/>
                </a:xfrm>
                <a:prstGeom prst="rect">
                  <a:avLst/>
                </a:prstGeom>
                <a:blipFill>
                  <a:blip r:embed="rId3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7" name="Ορθογώνιο 116"/>
                <p:cNvSpPr/>
                <p:nvPr/>
              </p:nvSpPr>
              <p:spPr>
                <a:xfrm>
                  <a:off x="3316173" y="4894216"/>
                  <a:ext cx="512191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17" name="Ορθογώνιο 1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16173" y="4894216"/>
                  <a:ext cx="512191" cy="559064"/>
                </a:xfrm>
                <a:prstGeom prst="rect">
                  <a:avLst/>
                </a:prstGeom>
                <a:blipFill>
                  <a:blip r:embed="rId3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8" name="Ορθογώνιο 117"/>
                <p:cNvSpPr/>
                <p:nvPr/>
              </p:nvSpPr>
              <p:spPr>
                <a:xfrm>
                  <a:off x="4483169" y="4924080"/>
                  <a:ext cx="512191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18" name="Ορθογώνιο 1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83169" y="4924080"/>
                  <a:ext cx="512191" cy="559064"/>
                </a:xfrm>
                <a:prstGeom prst="rect">
                  <a:avLst/>
                </a:prstGeom>
                <a:blipFill>
                  <a:blip r:embed="rId3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9" name="Ορθογώνιο 128"/>
                <p:cNvSpPr/>
                <p:nvPr/>
              </p:nvSpPr>
              <p:spPr>
                <a:xfrm>
                  <a:off x="5765890" y="4853580"/>
                  <a:ext cx="512191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29" name="Ορθογώνιο 1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65890" y="4853580"/>
                  <a:ext cx="512191" cy="559064"/>
                </a:xfrm>
                <a:prstGeom prst="rect">
                  <a:avLst/>
                </a:prstGeom>
                <a:blipFill>
                  <a:blip r:embed="rId3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0" name="Ορθογώνιο 129"/>
                <p:cNvSpPr/>
                <p:nvPr/>
              </p:nvSpPr>
              <p:spPr>
                <a:xfrm>
                  <a:off x="7167038" y="4816914"/>
                  <a:ext cx="635623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30" name="Ορθογώνιο 1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67038" y="4816914"/>
                  <a:ext cx="635623" cy="559064"/>
                </a:xfrm>
                <a:prstGeom prst="rect">
                  <a:avLst/>
                </a:prstGeom>
                <a:blipFill>
                  <a:blip r:embed="rId4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" name="Ορθογώνιο 130"/>
                <p:cNvSpPr/>
                <p:nvPr/>
              </p:nvSpPr>
              <p:spPr>
                <a:xfrm>
                  <a:off x="8334034" y="4846778"/>
                  <a:ext cx="635623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31" name="Ορθογώνιο 1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34034" y="4846778"/>
                  <a:ext cx="635623" cy="559064"/>
                </a:xfrm>
                <a:prstGeom prst="rect">
                  <a:avLst/>
                </a:prstGeom>
                <a:blipFill>
                  <a:blip r:embed="rId4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Ορθογώνιο 131"/>
                <p:cNvSpPr/>
                <p:nvPr/>
              </p:nvSpPr>
              <p:spPr>
                <a:xfrm>
                  <a:off x="9606107" y="4893357"/>
                  <a:ext cx="635623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32" name="Ορθογώνιο 1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06107" y="4893357"/>
                  <a:ext cx="635623" cy="559064"/>
                </a:xfrm>
                <a:prstGeom prst="rect">
                  <a:avLst/>
                </a:prstGeom>
                <a:blipFill>
                  <a:blip r:embed="rId4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5" name="TextBox 134"/>
          <p:cNvSpPr txBox="1"/>
          <p:nvPr/>
        </p:nvSpPr>
        <p:spPr>
          <a:xfrm>
            <a:off x="5380958" y="3031022"/>
            <a:ext cx="11147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(Δεσμοί)</a:t>
            </a:r>
            <a:endParaRPr lang="el-G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6239498" y="4349485"/>
            <a:ext cx="13040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(Κοιλίες)</a:t>
            </a:r>
            <a:endParaRPr lang="el-G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52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3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37" grpId="0"/>
      <p:bldP spid="38" grpId="0"/>
      <p:bldP spid="39" grpId="0"/>
      <p:bldP spid="42" grpId="0"/>
      <p:bldP spid="43" grpId="0"/>
      <p:bldP spid="44" grpId="0"/>
      <p:bldP spid="48" grpId="0"/>
      <p:bldP spid="49" grpId="0"/>
      <p:bldP spid="50" grpId="0" animBg="1"/>
      <p:bldP spid="51" grpId="0"/>
      <p:bldP spid="52" grpId="0"/>
      <p:bldP spid="53" grpId="0"/>
      <p:bldP spid="54" grpId="0"/>
      <p:bldP spid="60" grpId="0"/>
      <p:bldP spid="61" grpId="0"/>
      <p:bldP spid="62" grpId="0" animBg="1"/>
      <p:bldP spid="63" grpId="0"/>
      <p:bldP spid="135" grpId="0"/>
      <p:bldP spid="1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635966" y="96256"/>
            <a:ext cx="668655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defRPr/>
            </a:pPr>
            <a:r>
              <a:rPr lang="el-GR" sz="28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ΣΤΑΣΙΜΑ ΚΥΜΑΤΑ </a:t>
            </a:r>
            <a:endParaRPr lang="en-US" sz="28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Ευθεία γραμμή σύνδεσης 16"/>
          <p:cNvCxnSpPr/>
          <p:nvPr/>
        </p:nvCxnSpPr>
        <p:spPr>
          <a:xfrm>
            <a:off x="0" y="2165685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Ομάδα 96"/>
          <p:cNvGrpSpPr/>
          <p:nvPr/>
        </p:nvGrpSpPr>
        <p:grpSpPr>
          <a:xfrm>
            <a:off x="81560" y="2641564"/>
            <a:ext cx="12028880" cy="2017376"/>
            <a:chOff x="109675" y="4816914"/>
            <a:chExt cx="12028880" cy="2017376"/>
          </a:xfrm>
        </p:grpSpPr>
        <p:grpSp>
          <p:nvGrpSpPr>
            <p:cNvPr id="95" name="Ομάδα 94"/>
            <p:cNvGrpSpPr/>
            <p:nvPr/>
          </p:nvGrpSpPr>
          <p:grpSpPr>
            <a:xfrm>
              <a:off x="109675" y="5287396"/>
              <a:ext cx="12028880" cy="1458148"/>
              <a:chOff x="109675" y="5287396"/>
              <a:chExt cx="12028880" cy="1458148"/>
            </a:xfrm>
          </p:grpSpPr>
          <p:grpSp>
            <p:nvGrpSpPr>
              <p:cNvPr id="4" name="Ομάδα 3"/>
              <p:cNvGrpSpPr/>
              <p:nvPr/>
            </p:nvGrpSpPr>
            <p:grpSpPr>
              <a:xfrm>
                <a:off x="118026" y="5287396"/>
                <a:ext cx="10690437" cy="1302244"/>
                <a:chOff x="118026" y="5287396"/>
                <a:chExt cx="10690437" cy="1302244"/>
              </a:xfrm>
            </p:grpSpPr>
            <p:grpSp>
              <p:nvGrpSpPr>
                <p:cNvPr id="5" name="Ομάδα 4"/>
                <p:cNvGrpSpPr/>
                <p:nvPr/>
              </p:nvGrpSpPr>
              <p:grpSpPr>
                <a:xfrm>
                  <a:off x="118026" y="5298101"/>
                  <a:ext cx="10690437" cy="1291539"/>
                  <a:chOff x="118026" y="5298101"/>
                  <a:chExt cx="10690437" cy="1291539"/>
                </a:xfrm>
              </p:grpSpPr>
              <p:grpSp>
                <p:nvGrpSpPr>
                  <p:cNvPr id="7" name="Ομάδα 6"/>
                  <p:cNvGrpSpPr/>
                  <p:nvPr/>
                </p:nvGrpSpPr>
                <p:grpSpPr>
                  <a:xfrm>
                    <a:off x="118026" y="5327304"/>
                    <a:ext cx="10690437" cy="1262336"/>
                    <a:chOff x="118026" y="5327304"/>
                    <a:chExt cx="10690437" cy="1262336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graphicFrame>
                      <p:nvGraphicFramePr>
                        <p:cNvPr id="9" name="Γράφημα 8"/>
                        <p:cNvGraphicFramePr>
                          <a:graphicFrameLocks/>
                        </p:cNvGraphicFramePr>
                        <p:nvPr>
                          <p:extLst>
                            <p:ext uri="{D42A27DB-BD31-4B8C-83A1-F6EECF244321}">
                              <p14:modId xmlns:p14="http://schemas.microsoft.com/office/powerpoint/2010/main" val="569924840"/>
                            </p:ext>
                          </p:extLst>
                        </p:nvPr>
                      </p:nvGraphicFramePr>
                      <p:xfrm>
                        <a:off x="118026" y="5327304"/>
                        <a:ext cx="6783257" cy="1261027"/>
                      </p:xfrm>
                      <a:graphic>
                        <a:graphicData uri="http://schemas.openxmlformats.org/drawingml/2006/chart">
                          <c:chart xmlns:c="http://schemas.openxmlformats.org/drawingml/2006/chart" xmlns:r="http://schemas.openxmlformats.org/officeDocument/2006/relationships" r:id="rId2"/>
                        </a:graphicData>
                      </a:graphic>
                    </p:graphicFrame>
                  </mc:Choice>
                  <mc:Fallback xmlns="">
                    <p:graphicFrame>
                      <p:nvGraphicFramePr>
                        <p:cNvPr id="9" name="Γράφημα 8"/>
                        <p:cNvGraphicFramePr>
                          <a:graphicFrameLocks/>
                        </p:cNvGraphicFramePr>
                        <p:nvPr>
                          <p:extLst>
                            <p:ext uri="{D42A27DB-BD31-4B8C-83A1-F6EECF244321}">
                              <p14:modId xmlns:p14="http://schemas.microsoft.com/office/powerpoint/2010/main" val="569924840"/>
                            </p:ext>
                          </p:extLst>
                        </p:nvPr>
                      </p:nvGraphicFramePr>
                      <p:xfrm>
                        <a:off x="118026" y="5327304"/>
                        <a:ext cx="6783257" cy="1261027"/>
                      </p:xfrm>
                      <a:graphic>
                        <a:graphicData uri="http://schemas.openxmlformats.org/drawingml/2006/chart">
                          <c:chart xmlns:c="http://schemas.openxmlformats.org/drawingml/2006/chart" xmlns:r="http://schemas.openxmlformats.org/officeDocument/2006/relationships" r:id="rId3"/>
                        </a:graphicData>
                      </a:graphic>
                    </p:graphicFrame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graphicFrame>
                      <p:nvGraphicFramePr>
                        <p:cNvPr id="10" name="Γράφημα 9"/>
                        <p:cNvGraphicFramePr>
                          <a:graphicFrameLocks/>
                        </p:cNvGraphicFramePr>
                        <p:nvPr>
                          <p:extLst>
                            <p:ext uri="{D42A27DB-BD31-4B8C-83A1-F6EECF244321}">
                              <p14:modId xmlns:p14="http://schemas.microsoft.com/office/powerpoint/2010/main" val="2274448948"/>
                            </p:ext>
                          </p:extLst>
                        </p:nvPr>
                      </p:nvGraphicFramePr>
                      <p:xfrm>
                        <a:off x="6651206" y="5329640"/>
                        <a:ext cx="4157257" cy="1260000"/>
                      </p:xfrm>
                      <a:graphic>
                        <a:graphicData uri="http://schemas.openxmlformats.org/drawingml/2006/chart">
                          <c:chart xmlns:c="http://schemas.openxmlformats.org/drawingml/2006/chart" xmlns:r="http://schemas.openxmlformats.org/officeDocument/2006/relationships" r:id="rId4"/>
                        </a:graphicData>
                      </a:graphic>
                    </p:graphicFrame>
                  </mc:Choice>
                  <mc:Fallback xmlns="">
                    <p:graphicFrame>
                      <p:nvGraphicFramePr>
                        <p:cNvPr id="10" name="Γράφημα 9"/>
                        <p:cNvGraphicFramePr>
                          <a:graphicFrameLocks/>
                        </p:cNvGraphicFramePr>
                        <p:nvPr>
                          <p:extLst>
                            <p:ext uri="{D42A27DB-BD31-4B8C-83A1-F6EECF244321}">
                              <p14:modId xmlns:p14="http://schemas.microsoft.com/office/powerpoint/2010/main" val="2274448948"/>
                            </p:ext>
                          </p:extLst>
                        </p:nvPr>
                      </p:nvGraphicFramePr>
                      <p:xfrm>
                        <a:off x="6651206" y="5329640"/>
                        <a:ext cx="4157257" cy="1260000"/>
                      </p:xfrm>
                      <a:graphic>
                        <a:graphicData uri="http://schemas.openxmlformats.org/drawingml/2006/chart">
                          <c:chart xmlns:c="http://schemas.openxmlformats.org/drawingml/2006/chart" xmlns:r="http://schemas.openxmlformats.org/officeDocument/2006/relationships" r:id="rId5"/>
                        </a:graphicData>
                      </a:graphic>
                    </p:graphicFrame>
                  </mc:Fallback>
                </mc:AlternateContent>
              </p:grpSp>
              <mc:AlternateContent xmlns:mc="http://schemas.openxmlformats.org/markup-compatibility/2006" xmlns:a14="http://schemas.microsoft.com/office/drawing/2010/main">
                <mc:Choice Requires="a14">
                  <p:graphicFrame>
                    <p:nvGraphicFramePr>
                      <p:cNvPr id="8" name="Γράφημα 7"/>
                      <p:cNvGraphicFramePr>
                        <a:graphicFrameLocks/>
                      </p:cNvGraphicFramePr>
                      <p:nvPr>
                        <p:extLst>
                          <p:ext uri="{D42A27DB-BD31-4B8C-83A1-F6EECF244321}">
                            <p14:modId xmlns:p14="http://schemas.microsoft.com/office/powerpoint/2010/main" val="3652980299"/>
                          </p:ext>
                        </p:extLst>
                      </p:nvPr>
                    </p:nvGraphicFramePr>
                    <p:xfrm>
                      <a:off x="151536" y="5298101"/>
                      <a:ext cx="6733611" cy="1224000"/>
                    </p:xfrm>
                    <a:graphic>
                      <a:graphicData uri="http://schemas.openxmlformats.org/drawingml/2006/chart">
                        <c:chart xmlns:c="http://schemas.openxmlformats.org/drawingml/2006/chart" xmlns:r="http://schemas.openxmlformats.org/officeDocument/2006/relationships" r:id="rId6"/>
                      </a:graphicData>
                    </a:graphic>
                  </p:graphicFrame>
                </mc:Choice>
                <mc:Fallback xmlns="">
                  <p:graphicFrame>
                    <p:nvGraphicFramePr>
                      <p:cNvPr id="8" name="Γράφημα 7"/>
                      <p:cNvGraphicFramePr>
                        <a:graphicFrameLocks/>
                      </p:cNvGraphicFramePr>
                      <p:nvPr>
                        <p:extLst>
                          <p:ext uri="{D42A27DB-BD31-4B8C-83A1-F6EECF244321}">
                            <p14:modId xmlns:p14="http://schemas.microsoft.com/office/powerpoint/2010/main" val="3652980299"/>
                          </p:ext>
                        </p:extLst>
                      </p:nvPr>
                    </p:nvGraphicFramePr>
                    <p:xfrm>
                      <a:off x="151536" y="5298101"/>
                      <a:ext cx="6733611" cy="1224000"/>
                    </p:xfrm>
                    <a:graphic>
                      <a:graphicData uri="http://schemas.openxmlformats.org/drawingml/2006/chart">
                        <c:chart xmlns:c="http://schemas.openxmlformats.org/drawingml/2006/chart" xmlns:r="http://schemas.openxmlformats.org/officeDocument/2006/relationships" r:id="rId7"/>
                      </a:graphicData>
                    </a:graphic>
                  </p:graphicFrame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6" name="Γράφημα 5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2812036581"/>
                        </p:ext>
                      </p:extLst>
                    </p:nvPr>
                  </p:nvGraphicFramePr>
                  <p:xfrm>
                    <a:off x="6609742" y="5287396"/>
                    <a:ext cx="4176000" cy="1260000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8"/>
                    </a:graphicData>
                  </a:graphic>
                </p:graphicFrame>
              </mc:Choice>
              <mc:Fallback xmlns="">
                <p:graphicFrame>
                  <p:nvGraphicFramePr>
                    <p:cNvPr id="6" name="Γράφημα 5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2812036581"/>
                        </p:ext>
                      </p:extLst>
                    </p:nvPr>
                  </p:nvGraphicFramePr>
                  <p:xfrm>
                    <a:off x="6609742" y="5287396"/>
                    <a:ext cx="4176000" cy="1260000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9"/>
                    </a:graphicData>
                  </a:graphic>
                </p:graphicFrame>
              </mc:Fallback>
            </mc:AlternateContent>
          </p:grpSp>
          <p:grpSp>
            <p:nvGrpSpPr>
              <p:cNvPr id="42" name="Ομάδα 41"/>
              <p:cNvGrpSpPr/>
              <p:nvPr/>
            </p:nvGrpSpPr>
            <p:grpSpPr>
              <a:xfrm>
                <a:off x="109675" y="5835317"/>
                <a:ext cx="12028880" cy="910227"/>
                <a:chOff x="109675" y="5835317"/>
                <a:chExt cx="12028880" cy="91022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3" name="Ορθογώνιο 42"/>
                    <p:cNvSpPr/>
                    <p:nvPr/>
                  </p:nvSpPr>
                  <p:spPr>
                    <a:xfrm rot="16200000">
                      <a:off x="-91598" y="6088412"/>
                      <a:ext cx="741100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oMath>
                        </m:oMathPara>
                      </a14:m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3" name="Ορθογώνιο 4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-91598" y="6088412"/>
                      <a:ext cx="741100" cy="338554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4" name="Ορθογώνιο 43"/>
                    <p:cNvSpPr/>
                    <p:nvPr/>
                  </p:nvSpPr>
                  <p:spPr>
                    <a:xfrm rot="16200000">
                      <a:off x="2492480" y="6071056"/>
                      <a:ext cx="733085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oMath>
                        </m:oMathPara>
                      </a14:m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4" name="Ορθογώνιο 4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2492480" y="6071056"/>
                      <a:ext cx="733085" cy="338554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5" name="Ορθογώνιο 44"/>
                    <p:cNvSpPr/>
                    <p:nvPr/>
                  </p:nvSpPr>
                  <p:spPr>
                    <a:xfrm rot="16200000">
                      <a:off x="5037434" y="6115543"/>
                      <a:ext cx="856517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oMath>
                        </m:oMathPara>
                      </a14:m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5" name="Ορθογώνιο 4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5037434" y="6115543"/>
                      <a:ext cx="856517" cy="338554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6" name="Ορθογώνιο 45"/>
                    <p:cNvSpPr/>
                    <p:nvPr/>
                  </p:nvSpPr>
                  <p:spPr>
                    <a:xfrm rot="16200000">
                      <a:off x="7617504" y="6146315"/>
                      <a:ext cx="856517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oMath>
                        </m:oMathPara>
                      </a14:m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6" name="Ορθογώνιο 4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7617504" y="6146315"/>
                      <a:ext cx="856517" cy="338554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7" name="Ορθογώνιο 46"/>
                    <p:cNvSpPr/>
                    <p:nvPr/>
                  </p:nvSpPr>
                  <p:spPr>
                    <a:xfrm rot="16200000">
                      <a:off x="10210928" y="6148009"/>
                      <a:ext cx="856517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oMath>
                        </m:oMathPara>
                      </a14:m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7" name="Ορθογώνιο 4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0210928" y="6148009"/>
                      <a:ext cx="856517" cy="338554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48" name="Ευθεία γραμμή σύνδεσης 47"/>
                <p:cNvCxnSpPr/>
                <p:nvPr/>
              </p:nvCxnSpPr>
              <p:spPr>
                <a:xfrm>
                  <a:off x="287800" y="5902515"/>
                  <a:ext cx="11772000" cy="0"/>
                </a:xfrm>
                <a:prstGeom prst="line">
                  <a:avLst/>
                </a:prstGeom>
                <a:ln w="31750">
                  <a:solidFill>
                    <a:schemeClr val="tx1"/>
                  </a:solidFill>
                  <a:headEnd type="none" w="med" len="med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Ευθεία γραμμή σύνδεσης 48"/>
                <p:cNvCxnSpPr/>
                <p:nvPr/>
              </p:nvCxnSpPr>
              <p:spPr>
                <a:xfrm>
                  <a:off x="287800" y="5835317"/>
                  <a:ext cx="0" cy="144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Ευθεία γραμμή σύνδεσης 49"/>
                <p:cNvCxnSpPr/>
                <p:nvPr/>
              </p:nvCxnSpPr>
              <p:spPr>
                <a:xfrm>
                  <a:off x="2886178" y="5852634"/>
                  <a:ext cx="0" cy="144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1" name="Ορθογώνιο 50"/>
                    <p:cNvSpPr/>
                    <p:nvPr/>
                  </p:nvSpPr>
                  <p:spPr>
                    <a:xfrm>
                      <a:off x="11748705" y="5862886"/>
                      <a:ext cx="389850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oMath>
                        </m:oMathPara>
                      </a14:m>
                      <a:endParaRPr lang="el-GR" sz="20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1" name="Ορθογώνιο 5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748705" y="5862886"/>
                      <a:ext cx="389850" cy="400110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52" name="Ευθεία γραμμή σύνδεσης 51"/>
                <p:cNvCxnSpPr/>
                <p:nvPr/>
              </p:nvCxnSpPr>
              <p:spPr>
                <a:xfrm>
                  <a:off x="5466595" y="5852634"/>
                  <a:ext cx="0" cy="144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Ευθεία γραμμή σύνδεσης 52"/>
                <p:cNvCxnSpPr/>
                <p:nvPr/>
              </p:nvCxnSpPr>
              <p:spPr>
                <a:xfrm>
                  <a:off x="8044379" y="5835606"/>
                  <a:ext cx="0" cy="144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Ευθεία γραμμή σύνδεσης 53"/>
                <p:cNvCxnSpPr/>
                <p:nvPr/>
              </p:nvCxnSpPr>
              <p:spPr>
                <a:xfrm>
                  <a:off x="10639186" y="5843622"/>
                  <a:ext cx="0" cy="144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5" name="Ομάδα 54"/>
            <p:cNvGrpSpPr/>
            <p:nvPr/>
          </p:nvGrpSpPr>
          <p:grpSpPr>
            <a:xfrm>
              <a:off x="223321" y="5843528"/>
              <a:ext cx="10474388" cy="990762"/>
              <a:chOff x="223321" y="5843528"/>
              <a:chExt cx="10474388" cy="990762"/>
            </a:xfrm>
          </p:grpSpPr>
          <p:grpSp>
            <p:nvGrpSpPr>
              <p:cNvPr id="56" name="Ομάδα 55"/>
              <p:cNvGrpSpPr/>
              <p:nvPr/>
            </p:nvGrpSpPr>
            <p:grpSpPr>
              <a:xfrm>
                <a:off x="223321" y="5843528"/>
                <a:ext cx="10474388" cy="127866"/>
                <a:chOff x="223321" y="5326163"/>
                <a:chExt cx="10474388" cy="127866"/>
              </a:xfrm>
            </p:grpSpPr>
            <p:sp>
              <p:nvSpPr>
                <p:cNvPr id="61" name="Οβάλ 60"/>
                <p:cNvSpPr/>
                <p:nvPr/>
              </p:nvSpPr>
              <p:spPr>
                <a:xfrm>
                  <a:off x="1498967" y="5329890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" name="Οβάλ 61"/>
                <p:cNvSpPr/>
                <p:nvPr/>
              </p:nvSpPr>
              <p:spPr>
                <a:xfrm>
                  <a:off x="4118121" y="5326259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3" name="Οβάλ 62"/>
                <p:cNvSpPr/>
                <p:nvPr/>
              </p:nvSpPr>
              <p:spPr>
                <a:xfrm>
                  <a:off x="6688863" y="5346029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4" name="Οβάλ 63"/>
                <p:cNvSpPr/>
                <p:nvPr/>
              </p:nvSpPr>
              <p:spPr>
                <a:xfrm>
                  <a:off x="9282264" y="5341042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5" name="Οβάλ 64"/>
                <p:cNvSpPr/>
                <p:nvPr/>
              </p:nvSpPr>
              <p:spPr>
                <a:xfrm>
                  <a:off x="2830476" y="5337906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6" name="Οβάλ 65"/>
                <p:cNvSpPr/>
                <p:nvPr/>
              </p:nvSpPr>
              <p:spPr>
                <a:xfrm>
                  <a:off x="5413534" y="5334275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7" name="Οβάλ 66"/>
                <p:cNvSpPr/>
                <p:nvPr/>
              </p:nvSpPr>
              <p:spPr>
                <a:xfrm>
                  <a:off x="7996308" y="5329981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8" name="Οβάλ 67"/>
                <p:cNvSpPr/>
                <p:nvPr/>
              </p:nvSpPr>
              <p:spPr>
                <a:xfrm>
                  <a:off x="10589709" y="5337026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9" name="Οβάλ 68"/>
                <p:cNvSpPr/>
                <p:nvPr/>
              </p:nvSpPr>
              <p:spPr>
                <a:xfrm>
                  <a:off x="223321" y="5326163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7" name="Ορθογώνιο 56"/>
                  <p:cNvSpPr/>
                  <p:nvPr/>
                </p:nvSpPr>
                <p:spPr>
                  <a:xfrm rot="16200000">
                    <a:off x="1157301" y="6004148"/>
                    <a:ext cx="741100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7" name="Ορθογώνιο 5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1157301" y="6004148"/>
                    <a:ext cx="741100" cy="559064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8" name="Ορθογώνιο 57"/>
                  <p:cNvSpPr/>
                  <p:nvPr/>
                </p:nvSpPr>
                <p:spPr>
                  <a:xfrm rot="16200000">
                    <a:off x="3708711" y="6060178"/>
                    <a:ext cx="898708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8" name="Ορθογώνιο 5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3708711" y="6060178"/>
                    <a:ext cx="898708" cy="559064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59" name="Ορθογώνιο 58"/>
                  <p:cNvSpPr/>
                  <p:nvPr/>
                </p:nvSpPr>
                <p:spPr>
                  <a:xfrm rot="16200000">
                    <a:off x="6279515" y="6093372"/>
                    <a:ext cx="898708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59" name="Ορθογώνιο 5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6279515" y="6093372"/>
                    <a:ext cx="898708" cy="559064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0" name="Ορθογώνιο 59"/>
                  <p:cNvSpPr/>
                  <p:nvPr/>
                </p:nvSpPr>
                <p:spPr>
                  <a:xfrm rot="16200000">
                    <a:off x="8877221" y="6105404"/>
                    <a:ext cx="898708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60" name="Ορθογώνιο 5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8877221" y="6105404"/>
                    <a:ext cx="898708" cy="559064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73" name="Ομάδα 72"/>
            <p:cNvGrpSpPr/>
            <p:nvPr/>
          </p:nvGrpSpPr>
          <p:grpSpPr>
            <a:xfrm>
              <a:off x="748029" y="4816914"/>
              <a:ext cx="9493701" cy="1617763"/>
              <a:chOff x="748029" y="4816914"/>
              <a:chExt cx="9493701" cy="1617763"/>
            </a:xfrm>
          </p:grpSpPr>
          <p:cxnSp>
            <p:nvCxnSpPr>
              <p:cNvPr id="74" name="Ευθεία γραμμή σύνδεσης 73"/>
              <p:cNvCxnSpPr/>
              <p:nvPr/>
            </p:nvCxnSpPr>
            <p:spPr>
              <a:xfrm>
                <a:off x="925321" y="5470611"/>
                <a:ext cx="0" cy="9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Ευθεία γραμμή σύνδεσης 74"/>
              <p:cNvCxnSpPr/>
              <p:nvPr/>
            </p:nvCxnSpPr>
            <p:spPr>
              <a:xfrm>
                <a:off x="2196665" y="5478627"/>
                <a:ext cx="0" cy="9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Ευθεία γραμμή σύνδεσης 75"/>
              <p:cNvCxnSpPr/>
              <p:nvPr/>
            </p:nvCxnSpPr>
            <p:spPr>
              <a:xfrm>
                <a:off x="3508108" y="5466597"/>
                <a:ext cx="0" cy="9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Ευθεία γραμμή σύνδεσης 76"/>
              <p:cNvCxnSpPr/>
              <p:nvPr/>
            </p:nvCxnSpPr>
            <p:spPr>
              <a:xfrm>
                <a:off x="4815548" y="5486645"/>
                <a:ext cx="0" cy="9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Ευθεία γραμμή σύνδεσης 77"/>
              <p:cNvCxnSpPr/>
              <p:nvPr/>
            </p:nvCxnSpPr>
            <p:spPr>
              <a:xfrm>
                <a:off x="6085781" y="5466597"/>
                <a:ext cx="0" cy="9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Ευθεία γραμμή σύνδεσης 78"/>
              <p:cNvCxnSpPr/>
              <p:nvPr/>
            </p:nvCxnSpPr>
            <p:spPr>
              <a:xfrm>
                <a:off x="7381189" y="5498677"/>
                <a:ext cx="0" cy="9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Ευθεία γραμμή σύνδεσης 79"/>
              <p:cNvCxnSpPr/>
              <p:nvPr/>
            </p:nvCxnSpPr>
            <p:spPr>
              <a:xfrm>
                <a:off x="8716696" y="5486649"/>
                <a:ext cx="0" cy="9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Ευθεία γραμμή σύνδεσης 80"/>
              <p:cNvCxnSpPr/>
              <p:nvPr/>
            </p:nvCxnSpPr>
            <p:spPr>
              <a:xfrm>
                <a:off x="9988040" y="5494665"/>
                <a:ext cx="0" cy="9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2" name="Ορθογώνιο 81"/>
                  <p:cNvSpPr/>
                  <p:nvPr/>
                </p:nvSpPr>
                <p:spPr>
                  <a:xfrm>
                    <a:off x="748029" y="4901018"/>
                    <a:ext cx="354584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2" name="Ορθογώνιο 8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8029" y="4901018"/>
                    <a:ext cx="354584" cy="559064"/>
                  </a:xfrm>
                  <a:prstGeom prst="rect">
                    <a:avLst/>
                  </a:prstGeom>
                  <a:blipFill>
                    <a:blip r:embed="rId2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3" name="Ορθογώνιο 82"/>
                  <p:cNvSpPr/>
                  <p:nvPr/>
                </p:nvSpPr>
                <p:spPr>
                  <a:xfrm>
                    <a:off x="1915025" y="4930882"/>
                    <a:ext cx="512191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3" name="Ορθογώνιο 8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15025" y="4930882"/>
                    <a:ext cx="512191" cy="559064"/>
                  </a:xfrm>
                  <a:prstGeom prst="rect">
                    <a:avLst/>
                  </a:prstGeom>
                  <a:blipFill>
                    <a:blip r:embed="rId2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4" name="Ορθογώνιο 83"/>
                  <p:cNvSpPr/>
                  <p:nvPr/>
                </p:nvSpPr>
                <p:spPr>
                  <a:xfrm>
                    <a:off x="3316173" y="4894216"/>
                    <a:ext cx="512191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4" name="Ορθογώνιο 8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16173" y="4894216"/>
                    <a:ext cx="512191" cy="559064"/>
                  </a:xfrm>
                  <a:prstGeom prst="rect">
                    <a:avLst/>
                  </a:prstGeom>
                  <a:blipFill>
                    <a:blip r:embed="rId2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5" name="Ορθογώνιο 84"/>
                  <p:cNvSpPr/>
                  <p:nvPr/>
                </p:nvSpPr>
                <p:spPr>
                  <a:xfrm>
                    <a:off x="4483169" y="4924080"/>
                    <a:ext cx="512191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5" name="Ορθογώνιο 8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83169" y="4924080"/>
                    <a:ext cx="512191" cy="559064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6" name="Ορθογώνιο 85"/>
                  <p:cNvSpPr/>
                  <p:nvPr/>
                </p:nvSpPr>
                <p:spPr>
                  <a:xfrm>
                    <a:off x="5765890" y="4853580"/>
                    <a:ext cx="512191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6" name="Ορθογώνιο 8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765890" y="4853580"/>
                    <a:ext cx="512191" cy="559064"/>
                  </a:xfrm>
                  <a:prstGeom prst="rect">
                    <a:avLst/>
                  </a:prstGeom>
                  <a:blipFill>
                    <a:blip r:embed="rId2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7" name="Ορθογώνιο 86"/>
                  <p:cNvSpPr/>
                  <p:nvPr/>
                </p:nvSpPr>
                <p:spPr>
                  <a:xfrm>
                    <a:off x="7167038" y="4816914"/>
                    <a:ext cx="635623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7" name="Ορθογώνιο 8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67038" y="4816914"/>
                    <a:ext cx="635623" cy="559064"/>
                  </a:xfrm>
                  <a:prstGeom prst="rect">
                    <a:avLst/>
                  </a:prstGeom>
                  <a:blipFill>
                    <a:blip r:embed="rId2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8" name="Ορθογώνιο 87"/>
                  <p:cNvSpPr/>
                  <p:nvPr/>
                </p:nvSpPr>
                <p:spPr>
                  <a:xfrm>
                    <a:off x="8334034" y="4846778"/>
                    <a:ext cx="635623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8" name="Ορθογώνιο 8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34034" y="4846778"/>
                    <a:ext cx="635623" cy="559064"/>
                  </a:xfrm>
                  <a:prstGeom prst="rect">
                    <a:avLst/>
                  </a:prstGeom>
                  <a:blipFill>
                    <a:blip r:embed="rId2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9" name="Ορθογώνιο 88"/>
                  <p:cNvSpPr/>
                  <p:nvPr/>
                </p:nvSpPr>
                <p:spPr>
                  <a:xfrm>
                    <a:off x="9606107" y="4893357"/>
                    <a:ext cx="635623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9" name="Ορθογώνιο 8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606107" y="4893357"/>
                    <a:ext cx="635623" cy="559064"/>
                  </a:xfrm>
                  <a:prstGeom prst="rect">
                    <a:avLst/>
                  </a:prstGeom>
                  <a:blipFill>
                    <a:blip r:embed="rId2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92" name="Ομάδα 91"/>
          <p:cNvGrpSpPr/>
          <p:nvPr/>
        </p:nvGrpSpPr>
        <p:grpSpPr>
          <a:xfrm>
            <a:off x="256107" y="587688"/>
            <a:ext cx="6408263" cy="700000"/>
            <a:chOff x="87424" y="2887956"/>
            <a:chExt cx="6408263" cy="700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87424" y="3133213"/>
                  <a:ext cx="1539076" cy="307777"/>
                </a:xfrm>
                <a:prstGeom prst="rect">
                  <a:avLst/>
                </a:prstGeom>
                <a:noFill/>
                <a:ln w="28575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   ⇒</m:t>
                        </m:r>
                      </m:oMath>
                    </m:oMathPara>
                  </a14:m>
                  <a:endParaRPr lang="el-GR" sz="2400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424" y="3133213"/>
                  <a:ext cx="1539076" cy="307777"/>
                </a:xfrm>
                <a:prstGeom prst="rect">
                  <a:avLst/>
                </a:prstGeom>
                <a:blipFill>
                  <a:blip r:embed="rId28"/>
                  <a:stretch>
                    <a:fillRect l="-3175" r="-2381" b="-6000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1775312" y="2887956"/>
                  <a:ext cx="1235338" cy="700000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4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24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l-GR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sz="2400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75312" y="2887956"/>
                  <a:ext cx="1235338" cy="700000"/>
                </a:xfrm>
                <a:prstGeom prst="rect">
                  <a:avLst/>
                </a:prstGeom>
                <a:blipFill>
                  <a:blip r:embed="rId29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3226998" y="3104768"/>
                  <a:ext cx="1967911" cy="307777"/>
                </a:xfrm>
                <a:prstGeom prst="rect">
                  <a:avLst/>
                </a:prstGeom>
                <a:noFill/>
                <a:ln w="28575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. . . .</m:t>
                        </m:r>
                      </m:oMath>
                    </m:oMathPara>
                  </a14:m>
                  <a:endParaRPr lang="el-GR" sz="2000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26998" y="3104768"/>
                  <a:ext cx="1967911" cy="307777"/>
                </a:xfrm>
                <a:prstGeom prst="rect">
                  <a:avLst/>
                </a:prstGeom>
                <a:blipFill>
                  <a:blip r:embed="rId30"/>
                  <a:stretch>
                    <a:fillRect l="-1548" b="-6000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0" name="TextBox 89"/>
            <p:cNvSpPr txBox="1"/>
            <p:nvPr/>
          </p:nvSpPr>
          <p:spPr>
            <a:xfrm>
              <a:off x="5380958" y="3031022"/>
              <a:ext cx="11147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(Δεσμοί)</a:t>
              </a:r>
              <a:endParaRPr lang="el-G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3" name="Ομάδα 92"/>
          <p:cNvGrpSpPr/>
          <p:nvPr/>
        </p:nvGrpSpPr>
        <p:grpSpPr>
          <a:xfrm>
            <a:off x="178089" y="1452936"/>
            <a:ext cx="7424019" cy="583365"/>
            <a:chOff x="119501" y="4222608"/>
            <a:chExt cx="7424019" cy="5833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119501" y="4420379"/>
                  <a:ext cx="1708994" cy="307777"/>
                </a:xfrm>
                <a:prstGeom prst="rect">
                  <a:avLst/>
                </a:prstGeom>
                <a:noFill/>
                <a:ln w="28575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400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9501" y="4420379"/>
                  <a:ext cx="1708994" cy="307777"/>
                </a:xfrm>
                <a:prstGeom prst="rect">
                  <a:avLst/>
                </a:prstGeom>
                <a:blipFill>
                  <a:blip r:embed="rId31"/>
                  <a:stretch>
                    <a:fillRect l="-2847" r="-1779" b="-6000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1960544" y="4222608"/>
                  <a:ext cx="1855764" cy="583365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=(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20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sz="2000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60544" y="4222608"/>
                  <a:ext cx="1855764" cy="583365"/>
                </a:xfrm>
                <a:prstGeom prst="rect">
                  <a:avLst/>
                </a:prstGeom>
                <a:blipFill>
                  <a:blip r:embed="rId32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4142858" y="4391021"/>
                  <a:ext cx="1967911" cy="307777"/>
                </a:xfrm>
                <a:prstGeom prst="rect">
                  <a:avLst/>
                </a:prstGeom>
                <a:noFill/>
                <a:ln w="28575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. . . .</m:t>
                        </m:r>
                      </m:oMath>
                    </m:oMathPara>
                  </a14:m>
                  <a:endParaRPr lang="el-GR" sz="2000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42858" y="4391021"/>
                  <a:ext cx="1967911" cy="307777"/>
                </a:xfrm>
                <a:prstGeom prst="rect">
                  <a:avLst/>
                </a:prstGeom>
                <a:blipFill>
                  <a:blip r:embed="rId33"/>
                  <a:stretch>
                    <a:fillRect l="-1548" b="-6000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1" name="TextBox 90"/>
            <p:cNvSpPr txBox="1"/>
            <p:nvPr/>
          </p:nvSpPr>
          <p:spPr>
            <a:xfrm>
              <a:off x="6239498" y="4349485"/>
              <a:ext cx="13040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(Κοιλίες)</a:t>
              </a:r>
              <a:endParaRPr lang="el-G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8" name="Text Box 11"/>
          <p:cNvSpPr txBox="1">
            <a:spLocks noChangeArrowheads="1"/>
          </p:cNvSpPr>
          <p:nvPr/>
        </p:nvSpPr>
        <p:spPr bwMode="auto">
          <a:xfrm>
            <a:off x="43248" y="2229587"/>
            <a:ext cx="46370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u="none" dirty="0"/>
              <a:t>	</a:t>
            </a:r>
            <a:r>
              <a:rPr lang="el-GR" altLang="el-GR" i="0" u="none" dirty="0" smtClean="0">
                <a:solidFill>
                  <a:schemeClr val="tx1"/>
                </a:solidFill>
              </a:rPr>
              <a:t>Διερεύνηση </a:t>
            </a:r>
            <a:r>
              <a:rPr lang="el-GR" altLang="el-GR" i="0" u="none" dirty="0">
                <a:solidFill>
                  <a:schemeClr val="tx1"/>
                </a:solidFill>
              </a:rPr>
              <a:t>Στάσιμου κύματος</a:t>
            </a:r>
            <a:r>
              <a:rPr lang="el-GR" altLang="el-GR" u="none" dirty="0"/>
              <a:t>:</a:t>
            </a:r>
          </a:p>
        </p:txBody>
      </p:sp>
      <p:sp>
        <p:nvSpPr>
          <p:cNvPr id="99" name="Text Box 11"/>
          <p:cNvSpPr txBox="1">
            <a:spLocks noChangeArrowheads="1"/>
          </p:cNvSpPr>
          <p:nvPr/>
        </p:nvSpPr>
        <p:spPr bwMode="auto">
          <a:xfrm>
            <a:off x="0" y="4655648"/>
            <a:ext cx="857851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l-GR" altLang="el-GR" sz="2000" u="none" dirty="0"/>
              <a:t>	</a:t>
            </a:r>
            <a:r>
              <a:rPr lang="el-GR" altLang="el-GR" sz="2000" i="0" u="none" dirty="0" smtClean="0">
                <a:solidFill>
                  <a:schemeClr val="tx1"/>
                </a:solidFill>
              </a:rPr>
              <a:t>Στάσιμα κύματα σε χορδή ή σε κλειστό / κλειστό ηχητικό σωλήνα ή ανοιχτό / ανοιχτό ηχητικού σωλήνα μήκος </a:t>
            </a:r>
            <a:r>
              <a:rPr lang="en-US" altLang="el-GR" u="none" dirty="0" smtClean="0">
                <a:solidFill>
                  <a:srgbClr val="3333FF"/>
                </a:solidFill>
              </a:rPr>
              <a:t>L</a:t>
            </a:r>
            <a:r>
              <a:rPr lang="el-GR" altLang="el-GR" sz="2000" i="0" u="none" dirty="0" smtClean="0">
                <a:solidFill>
                  <a:schemeClr val="tx1"/>
                </a:solidFill>
              </a:rPr>
              <a:t>:</a:t>
            </a:r>
            <a:endParaRPr lang="el-GR" altLang="el-GR" sz="2000" u="non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/>
              <p:cNvSpPr txBox="1"/>
              <p:nvPr/>
            </p:nvSpPr>
            <p:spPr>
              <a:xfrm>
                <a:off x="8856818" y="4795760"/>
                <a:ext cx="1164806" cy="700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num>
                        <m:den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100" name="TextBox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6818" y="4795760"/>
                <a:ext cx="1164806" cy="700000"/>
              </a:xfrm>
              <a:prstGeom prst="rect">
                <a:avLst/>
              </a:prstGeom>
              <a:blipFill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1" name="Text Box 11"/>
          <p:cNvSpPr txBox="1">
            <a:spLocks noChangeArrowheads="1"/>
          </p:cNvSpPr>
          <p:nvPr/>
        </p:nvSpPr>
        <p:spPr bwMode="auto">
          <a:xfrm>
            <a:off x="48119" y="5891233"/>
            <a:ext cx="74229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l-GR" altLang="el-GR" sz="2000" u="none" dirty="0"/>
              <a:t>	</a:t>
            </a:r>
            <a:r>
              <a:rPr lang="el-GR" altLang="el-GR" sz="2000" i="0" u="none" dirty="0" smtClean="0">
                <a:solidFill>
                  <a:schemeClr val="tx1"/>
                </a:solidFill>
              </a:rPr>
              <a:t> Στάσιμα κύματα σε κλειστό / ανοιχτό ηχητικό σωλήνα μήκος  </a:t>
            </a:r>
            <a:r>
              <a:rPr lang="en-US" altLang="el-GR" u="none" dirty="0" smtClean="0">
                <a:solidFill>
                  <a:srgbClr val="3333FF"/>
                </a:solidFill>
              </a:rPr>
              <a:t>L</a:t>
            </a:r>
            <a:r>
              <a:rPr lang="el-GR" altLang="el-GR" sz="2000" i="0" u="none" dirty="0" smtClean="0">
                <a:solidFill>
                  <a:schemeClr val="tx1"/>
                </a:solidFill>
              </a:rPr>
              <a:t>:</a:t>
            </a:r>
            <a:endParaRPr lang="el-GR" altLang="el-GR" sz="2000" u="non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/>
              <p:cNvSpPr txBox="1"/>
              <p:nvPr/>
            </p:nvSpPr>
            <p:spPr>
              <a:xfrm>
                <a:off x="7640686" y="5703583"/>
                <a:ext cx="2156039" cy="700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num>
                        <m:den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102" name="Text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686" y="5703583"/>
                <a:ext cx="2156039" cy="700000"/>
              </a:xfrm>
              <a:prstGeom prst="rect">
                <a:avLst/>
              </a:prstGeom>
              <a:blipFill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/>
              <p:cNvSpPr txBox="1"/>
              <p:nvPr/>
            </p:nvSpPr>
            <p:spPr>
              <a:xfrm>
                <a:off x="10116889" y="5891233"/>
                <a:ext cx="1967911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. . . .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6889" y="5891233"/>
                <a:ext cx="1967911" cy="307777"/>
              </a:xfrm>
              <a:prstGeom prst="rect">
                <a:avLst/>
              </a:prstGeom>
              <a:blipFill>
                <a:blip r:embed="rId36"/>
                <a:stretch>
                  <a:fillRect l="-1553" b="-5882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/>
              <p:cNvSpPr txBox="1"/>
              <p:nvPr/>
            </p:nvSpPr>
            <p:spPr>
              <a:xfrm>
                <a:off x="10213615" y="5019430"/>
                <a:ext cx="1774460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. . . .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104" name="TextBox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3615" y="5019430"/>
                <a:ext cx="1774460" cy="307777"/>
              </a:xfrm>
              <a:prstGeom prst="rect">
                <a:avLst/>
              </a:prstGeom>
              <a:blipFill>
                <a:blip r:embed="rId37"/>
                <a:stretch>
                  <a:fillRect b="-5882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541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/>
      <p:bldP spid="99" grpId="0"/>
      <p:bldP spid="100" grpId="0"/>
      <p:bldP spid="101" grpId="0"/>
      <p:bldP spid="102" grpId="0"/>
      <p:bldP spid="103" grpId="0"/>
      <p:bldP spid="1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35966" y="96256"/>
            <a:ext cx="668655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defRPr/>
            </a:pPr>
            <a:r>
              <a:rPr lang="el-GR" sz="28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ΣΤΑΣΙΜΑ ΚΥΜΑΤΑ </a:t>
            </a:r>
            <a:endParaRPr lang="en-US" sz="28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Ευθεία γραμμή σύνδεσης 4"/>
          <p:cNvCxnSpPr/>
          <p:nvPr/>
        </p:nvCxnSpPr>
        <p:spPr>
          <a:xfrm>
            <a:off x="0" y="2899621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Ομάδα 77"/>
          <p:cNvGrpSpPr/>
          <p:nvPr/>
        </p:nvGrpSpPr>
        <p:grpSpPr>
          <a:xfrm>
            <a:off x="391160" y="2270442"/>
            <a:ext cx="3791640" cy="407593"/>
            <a:chOff x="391160" y="2342634"/>
            <a:chExt cx="3791640" cy="407593"/>
          </a:xfrm>
        </p:grpSpPr>
        <p:sp>
          <p:nvSpPr>
            <p:cNvPr id="76" name="Ορθογώνιο 75"/>
            <p:cNvSpPr/>
            <p:nvPr/>
          </p:nvSpPr>
          <p:spPr>
            <a:xfrm>
              <a:off x="391160" y="2350117"/>
              <a:ext cx="214892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Στάσιμα </a:t>
              </a:r>
              <a:r>
                <a:rPr lang="el-GR" alt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κύματα: 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TextBox 76"/>
                <p:cNvSpPr txBox="1"/>
                <p:nvPr/>
              </p:nvSpPr>
              <p:spPr>
                <a:xfrm>
                  <a:off x="2635966" y="2342634"/>
                  <a:ext cx="1546834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𝝊</m:t>
                        </m:r>
                        <m:r>
                          <a:rPr lang="en-US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4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𝛌</m:t>
                        </m:r>
                        <m:r>
                          <a:rPr lang="en-US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el-GR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400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77" name="TextBox 7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35966" y="2342634"/>
                  <a:ext cx="1546834" cy="369332"/>
                </a:xfrm>
                <a:prstGeom prst="rect">
                  <a:avLst/>
                </a:prstGeom>
                <a:blipFill>
                  <a:blip r:embed="rId5"/>
                  <a:stretch>
                    <a:fillRect l="-2362" r="-2756" b="-3442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0" name="Ορθογώνιο 79"/>
          <p:cNvSpPr/>
          <p:nvPr/>
        </p:nvSpPr>
        <p:spPr>
          <a:xfrm>
            <a:off x="391160" y="2922991"/>
            <a:ext cx="62868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 συγκεκριμένο μήκος </a:t>
            </a:r>
            <a:r>
              <a:rPr lang="en-US" altLang="el-GR" sz="24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alt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χορδής η ηχητικού σωλήνα: 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Ορθογώνιο 80"/>
          <p:cNvSpPr/>
          <p:nvPr/>
        </p:nvSpPr>
        <p:spPr>
          <a:xfrm>
            <a:off x="391160" y="3648344"/>
            <a:ext cx="51844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Κλειστό/κλειστό ή ανοιχτό/ανοιχτό σύστημα: 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4410787" y="2170336"/>
                <a:ext cx="818557" cy="702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0787" y="2170336"/>
                <a:ext cx="818557" cy="7025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5538143" y="3522463"/>
                <a:ext cx="2112630" cy="702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sub>
                          </m:sSub>
                        </m:den>
                      </m:f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8143" y="3522463"/>
                <a:ext cx="2112630" cy="7025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7916385" y="3521180"/>
                <a:ext cx="1559080" cy="6354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den>
                      </m:f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6385" y="3521180"/>
                <a:ext cx="1559080" cy="63543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Ορθογώνιο 84"/>
          <p:cNvSpPr/>
          <p:nvPr/>
        </p:nvSpPr>
        <p:spPr>
          <a:xfrm>
            <a:off x="391160" y="4602177"/>
            <a:ext cx="32287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Κλειστό/ανοιχτό σύστημα: 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3627916" y="4466197"/>
                <a:ext cx="3103863" cy="702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sub>
                          </m:sSub>
                        </m:den>
                      </m:f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7916" y="4466197"/>
                <a:ext cx="3103863" cy="7025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6968685" y="4460092"/>
                <a:ext cx="2550314" cy="6354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den>
                      </m:f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8685" y="4460092"/>
                <a:ext cx="2550314" cy="63543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9892657" y="4602177"/>
                <a:ext cx="1967911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. . . .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2657" y="4602177"/>
                <a:ext cx="1967911" cy="307777"/>
              </a:xfrm>
              <a:prstGeom prst="rect">
                <a:avLst/>
              </a:prstGeom>
              <a:blipFill>
                <a:blip r:embed="rId11"/>
                <a:stretch>
                  <a:fillRect l="-1548" b="-6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9892657" y="3694510"/>
                <a:ext cx="1774460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. . . .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2657" y="3694510"/>
                <a:ext cx="1774460" cy="307777"/>
              </a:xfrm>
              <a:prstGeom prst="rect">
                <a:avLst/>
              </a:prstGeom>
              <a:blipFill>
                <a:blip r:embed="rId12"/>
                <a:stretch>
                  <a:fillRect b="-5882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Ομάδα 1"/>
          <p:cNvGrpSpPr/>
          <p:nvPr/>
        </p:nvGrpSpPr>
        <p:grpSpPr>
          <a:xfrm>
            <a:off x="0" y="637718"/>
            <a:ext cx="12008957" cy="1565389"/>
            <a:chOff x="0" y="637718"/>
            <a:chExt cx="12008957" cy="1565389"/>
          </a:xfrm>
        </p:grpSpPr>
        <p:grpSp>
          <p:nvGrpSpPr>
            <p:cNvPr id="79" name="Ομάδα 78"/>
            <p:cNvGrpSpPr/>
            <p:nvPr/>
          </p:nvGrpSpPr>
          <p:grpSpPr>
            <a:xfrm>
              <a:off x="0" y="637718"/>
              <a:ext cx="12008957" cy="1565389"/>
              <a:chOff x="0" y="637718"/>
              <a:chExt cx="12008957" cy="1565389"/>
            </a:xfrm>
          </p:grpSpPr>
          <p:sp>
            <p:nvSpPr>
              <p:cNvPr id="71" name="Text Box 11"/>
              <p:cNvSpPr txBox="1">
                <a:spLocks noChangeArrowheads="1"/>
              </p:cNvSpPr>
              <p:nvPr/>
            </p:nvSpPr>
            <p:spPr bwMode="auto">
              <a:xfrm>
                <a:off x="0" y="637718"/>
                <a:ext cx="7346820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rIns="0">
                <a:spAutoFit/>
              </a:bodyPr>
              <a:lstStyle>
                <a:lvl1pPr marL="285750" indent="-28575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r"/>
                <a:r>
                  <a:rPr lang="el-GR" altLang="el-GR" sz="2000" u="none" dirty="0"/>
                  <a:t>	</a:t>
                </a:r>
                <a:r>
                  <a:rPr lang="el-GR" altLang="el-GR" sz="2000" i="0" u="none" dirty="0" smtClean="0">
                    <a:solidFill>
                      <a:schemeClr val="tx1"/>
                    </a:solidFill>
                  </a:rPr>
                  <a:t>Στάσιμα κύματα σε χορδή ή σε κλειστό / κλειστό ηχητικό σωλήνα ή ανοιχτό / ανοιχτό ηχητικού σωλήνα μήκους </a:t>
                </a:r>
                <a:r>
                  <a:rPr lang="en-US" altLang="el-GR" u="none" dirty="0" smtClean="0">
                    <a:solidFill>
                      <a:srgbClr val="3333FF"/>
                    </a:solidFill>
                  </a:rPr>
                  <a:t>L</a:t>
                </a:r>
                <a:r>
                  <a:rPr lang="el-GR" altLang="el-GR" sz="2000" i="0" u="none" dirty="0" smtClean="0">
                    <a:solidFill>
                      <a:schemeClr val="tx1"/>
                    </a:solidFill>
                  </a:rPr>
                  <a:t>:</a:t>
                </a:r>
                <a:endParaRPr lang="el-GR" altLang="el-GR" sz="2000" u="none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2" name="TextBox 71"/>
                  <p:cNvSpPr txBox="1"/>
                  <p:nvPr/>
                </p:nvSpPr>
                <p:spPr>
                  <a:xfrm>
                    <a:off x="7518930" y="766681"/>
                    <a:ext cx="1164806" cy="700000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f>
                            <m:fPr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oMath>
                      </m:oMathPara>
                    </a14:m>
                    <a:endParaRPr lang="el-GR" sz="2400" b="1" dirty="0">
                      <a:solidFill>
                        <a:srgbClr val="3333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2" name="TextBox 7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18930" y="766681"/>
                    <a:ext cx="1164806" cy="700000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73" name="Text Box 11"/>
              <p:cNvSpPr txBox="1">
                <a:spLocks noChangeArrowheads="1"/>
              </p:cNvSpPr>
              <p:nvPr/>
            </p:nvSpPr>
            <p:spPr bwMode="auto">
              <a:xfrm>
                <a:off x="0" y="1660543"/>
                <a:ext cx="751893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rIns="0">
                <a:spAutoFit/>
              </a:bodyPr>
              <a:lstStyle>
                <a:lvl1pPr marL="285750" indent="-28575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r"/>
                <a:r>
                  <a:rPr lang="el-GR" altLang="el-GR" sz="2000" u="none" dirty="0"/>
                  <a:t>	</a:t>
                </a:r>
                <a:r>
                  <a:rPr lang="el-GR" altLang="el-GR" sz="2000" i="0" u="none" dirty="0" smtClean="0">
                    <a:solidFill>
                      <a:schemeClr val="tx1"/>
                    </a:solidFill>
                  </a:rPr>
                  <a:t> Στάσιμα κύματα σε κλειστό / ανοιχτό ηχητικό σωλήνα μήκους  </a:t>
                </a:r>
                <a:r>
                  <a:rPr lang="en-US" altLang="el-GR" u="none" dirty="0" smtClean="0">
                    <a:solidFill>
                      <a:srgbClr val="3333FF"/>
                    </a:solidFill>
                  </a:rPr>
                  <a:t>L</a:t>
                </a:r>
                <a:r>
                  <a:rPr lang="el-GR" altLang="el-GR" sz="2000" i="0" u="none" dirty="0" smtClean="0">
                    <a:solidFill>
                      <a:schemeClr val="tx1"/>
                    </a:solidFill>
                  </a:rPr>
                  <a:t>:</a:t>
                </a:r>
                <a:endParaRPr lang="el-GR" altLang="el-GR" sz="2000" u="none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4" name="TextBox 73"/>
                  <p:cNvSpPr txBox="1"/>
                  <p:nvPr/>
                </p:nvSpPr>
                <p:spPr>
                  <a:xfrm>
                    <a:off x="7605716" y="1503107"/>
                    <a:ext cx="2156039" cy="700000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=(</m:t>
                          </m:r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f>
                            <m:fPr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2400" b="1" dirty="0">
                      <a:solidFill>
                        <a:srgbClr val="3333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4" name="TextBox 7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05716" y="1503107"/>
                    <a:ext cx="2156039" cy="700000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TextBox 74"/>
                  <p:cNvSpPr txBox="1"/>
                  <p:nvPr/>
                </p:nvSpPr>
                <p:spPr>
                  <a:xfrm>
                    <a:off x="10041046" y="1814431"/>
                    <a:ext cx="1967911" cy="307777"/>
                  </a:xfrm>
                  <a:prstGeom prst="rect">
                    <a:avLst/>
                  </a:prstGeom>
                  <a:noFill/>
                  <a:ln w="28575">
                    <a:noFill/>
                  </a:ln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, . . . .</m:t>
                          </m:r>
                        </m:oMath>
                      </m:oMathPara>
                    </a14:m>
                    <a:endParaRPr lang="el-GR" sz="2000" b="1" dirty="0">
                      <a:solidFill>
                        <a:srgbClr val="3333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5" name="TextBox 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041046" y="1814431"/>
                    <a:ext cx="1967911" cy="307777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1548" b="-6000"/>
                    </a:stretch>
                  </a:blipFill>
                  <a:ln w="28575"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9057090" y="955322"/>
                  <a:ext cx="1774460" cy="307777"/>
                </a:xfrm>
                <a:prstGeom prst="rect">
                  <a:avLst/>
                </a:prstGeom>
                <a:noFill/>
                <a:ln w="28575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. . . .</m:t>
                        </m:r>
                      </m:oMath>
                    </m:oMathPara>
                  </a14:m>
                  <a:endParaRPr lang="el-GR" sz="2000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57090" y="955322"/>
                  <a:ext cx="1774460" cy="307777"/>
                </a:xfrm>
                <a:prstGeom prst="rect">
                  <a:avLst/>
                </a:prstGeom>
                <a:blipFill>
                  <a:blip r:embed="rId13"/>
                  <a:stretch>
                    <a:fillRect b="-6000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58956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1128</Words>
  <Application>Microsoft Office PowerPoint</Application>
  <PresentationFormat>Ευρεία οθόνη</PresentationFormat>
  <Paragraphs>128</Paragraphs>
  <Slides>7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Θέμα του Office</vt:lpstr>
      <vt:lpstr>Εξίσωση</vt:lpstr>
      <vt:lpstr>Παρουσίαση του PowerPoint</vt:lpstr>
      <vt:lpstr>ΕΠΑΛΛΗΛΙΑ ΚΥΜΑΤΩΝ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34</cp:revision>
  <dcterms:created xsi:type="dcterms:W3CDTF">2021-04-04T18:30:20Z</dcterms:created>
  <dcterms:modified xsi:type="dcterms:W3CDTF">2021-04-06T18:37:45Z</dcterms:modified>
</cp:coreProperties>
</file>