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319" r:id="rId2"/>
    <p:sldId id="284" r:id="rId3"/>
    <p:sldId id="285" r:id="rId4"/>
    <p:sldId id="286" r:id="rId5"/>
    <p:sldId id="287" r:id="rId6"/>
    <p:sldId id="293" r:id="rId7"/>
    <p:sldId id="288" r:id="rId8"/>
    <p:sldId id="289" r:id="rId9"/>
    <p:sldId id="290" r:id="rId10"/>
    <p:sldId id="291" r:id="rId11"/>
    <p:sldId id="292" r:id="rId12"/>
    <p:sldId id="294" r:id="rId13"/>
    <p:sldId id="297" r:id="rId14"/>
    <p:sldId id="310" r:id="rId15"/>
    <p:sldId id="295" r:id="rId16"/>
    <p:sldId id="312" r:id="rId17"/>
    <p:sldId id="313" r:id="rId18"/>
    <p:sldId id="306" r:id="rId19"/>
    <p:sldId id="318" r:id="rId20"/>
    <p:sldId id="308" r:id="rId21"/>
    <p:sldId id="309" r:id="rId22"/>
    <p:sldId id="298" r:id="rId23"/>
    <p:sldId id="296" r:id="rId24"/>
    <p:sldId id="299" r:id="rId25"/>
    <p:sldId id="300" r:id="rId26"/>
    <p:sldId id="302" r:id="rId27"/>
    <p:sldId id="307" r:id="rId28"/>
    <p:sldId id="301" r:id="rId29"/>
    <p:sldId id="314" r:id="rId30"/>
    <p:sldId id="311" r:id="rId31"/>
    <p:sldId id="303" r:id="rId32"/>
    <p:sldId id="304" r:id="rId33"/>
    <p:sldId id="316" r:id="rId34"/>
    <p:sldId id="317" r:id="rId35"/>
    <p:sldId id="315" r:id="rId36"/>
    <p:sldId id="263" r:id="rId37"/>
    <p:sldId id="25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88" d="100"/>
          <a:sy n="88" d="100"/>
        </p:scale>
        <p:origin x="-374"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2/3/2021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375071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2/3/2021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228490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2/3/2021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04035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173752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2/3/2021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6941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424795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2/3/2021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237458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2/3/2021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71624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2/3/2021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272744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2/3/2021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326855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654CB50-A9F4-43B5-AD85-2838D4288126}" type="datetimeFigureOut">
              <a:rPr lang="el-GR" smtClean="0"/>
              <a:pPr/>
              <a:t>2/3/2021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26928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654CB50-A9F4-43B5-AD85-2838D4288126}" type="datetimeFigureOut">
              <a:rPr lang="el-GR" smtClean="0"/>
              <a:pPr/>
              <a:t>2/3/2021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304367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654CB50-A9F4-43B5-AD85-2838D4288126}" type="datetimeFigureOut">
              <a:rPr lang="el-GR" smtClean="0"/>
              <a:pPr/>
              <a:t>2/3/2021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55424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4CB50-A9F4-43B5-AD85-2838D4288126}" type="datetimeFigureOut">
              <a:rPr lang="el-GR" smtClean="0"/>
              <a:pPr/>
              <a:t>2/3/2021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57272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151510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144608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54CB50-A9F4-43B5-AD85-2838D4288126}" type="datetimeFigureOut">
              <a:rPr lang="el-GR" smtClean="0"/>
              <a:pPr/>
              <a:t>2/3/2021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9F0612A-214F-48DD-B90D-161AC5ADF09F}" type="slidenum">
              <a:rPr lang="el-GR" smtClean="0"/>
              <a:pPr/>
              <a:t>‹#›</a:t>
            </a:fld>
            <a:endParaRPr lang="el-GR"/>
          </a:p>
        </p:txBody>
      </p:sp>
    </p:spTree>
    <p:extLst>
      <p:ext uri="{BB962C8B-B14F-4D97-AF65-F5344CB8AC3E}">
        <p14:creationId xmlns="" xmlns:p14="http://schemas.microsoft.com/office/powerpoint/2010/main" val="32695727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ociologyofeducation2014-15.blogspot.com/2015/03/blog-post_80.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xmlns="" id="{0F13F4BC-D8D3-41ED-826B-EED2658E05C9}"/>
              </a:ext>
            </a:extLst>
          </p:cNvPr>
          <p:cNvSpPr>
            <a:spLocks noGrp="1"/>
          </p:cNvSpPr>
          <p:nvPr>
            <p:ph type="subTitle" idx="1"/>
          </p:nvPr>
        </p:nvSpPr>
        <p:spPr>
          <a:xfrm>
            <a:off x="1733385" y="2270098"/>
            <a:ext cx="10042496" cy="4357314"/>
          </a:xfrm>
        </p:spPr>
        <p:txBody>
          <a:bodyPr/>
          <a:lstStyle/>
          <a:p>
            <a:endParaRPr lang="el-GR" dirty="0"/>
          </a:p>
          <a:p>
            <a:r>
              <a:rPr lang="el-GR" sz="2400" b="1" dirty="0"/>
              <a:t>ΜΑΘΗΜΑ: Οργάνωση, Διοίκηση και Κοινωνιολογία της Εκπαίδευσης</a:t>
            </a:r>
            <a:endParaRPr lang="el-GR" sz="2400" dirty="0"/>
          </a:p>
          <a:p>
            <a:r>
              <a:rPr lang="el-GR" sz="2400" i="1" dirty="0"/>
              <a:t>ΔΙΔΑΣΚΟΥΣΑ: Ευμορφία </a:t>
            </a:r>
            <a:r>
              <a:rPr lang="el-GR" sz="2400" i="1" dirty="0" err="1"/>
              <a:t>Κηπουροπούλου</a:t>
            </a:r>
            <a:endParaRPr lang="el-GR" sz="2400" i="1" dirty="0"/>
          </a:p>
          <a:p>
            <a:r>
              <a:rPr lang="el-GR" sz="2400" i="1" dirty="0"/>
              <a:t>Δρ. Παιδαγωγικής, </a:t>
            </a:r>
            <a:r>
              <a:rPr lang="el-GR" sz="2400" i="1" dirty="0" err="1"/>
              <a:t>Μεταδιδάκτωρ</a:t>
            </a:r>
            <a:r>
              <a:rPr lang="el-GR" sz="2400" i="1" dirty="0"/>
              <a:t> Παιδαγωγικής, Ειδική Επιστήμονας ΠΤΔΕ Παν/</a:t>
            </a:r>
            <a:r>
              <a:rPr lang="el-GR" sz="2400" i="1" dirty="0" err="1"/>
              <a:t>μίου</a:t>
            </a:r>
            <a:r>
              <a:rPr lang="el-GR" sz="2400" i="1" dirty="0"/>
              <a:t> </a:t>
            </a:r>
            <a:r>
              <a:rPr lang="el-GR" sz="2400" i="1" dirty="0" err="1"/>
              <a:t>Δυτ</a:t>
            </a:r>
            <a:r>
              <a:rPr lang="el-GR" sz="2400" i="1" dirty="0"/>
              <a:t>. Μακεδονίας</a:t>
            </a:r>
          </a:p>
          <a:p>
            <a:r>
              <a:rPr lang="el-GR" sz="2400" i="1" dirty="0"/>
              <a:t>Διδάσκουσα ΑΣΠΑΙΤΕ Κοζάνης</a:t>
            </a:r>
          </a:p>
          <a:p>
            <a:endParaRPr lang="el-GR" i="1" dirty="0"/>
          </a:p>
        </p:txBody>
      </p:sp>
      <p:pic>
        <p:nvPicPr>
          <p:cNvPr id="9" name="Εικόνα 8">
            <a:extLst>
              <a:ext uri="{FF2B5EF4-FFF2-40B4-BE49-F238E27FC236}">
                <a16:creationId xmlns:a16="http://schemas.microsoft.com/office/drawing/2014/main" xmlns="" id="{069A6783-5FB8-4F03-8513-563082A4B2D8}"/>
              </a:ext>
            </a:extLst>
          </p:cNvPr>
          <p:cNvPicPr>
            <a:picLocks noChangeAspect="1"/>
          </p:cNvPicPr>
          <p:nvPr/>
        </p:nvPicPr>
        <p:blipFill>
          <a:blip r:embed="rId2"/>
          <a:stretch>
            <a:fillRect/>
          </a:stretch>
        </p:blipFill>
        <p:spPr>
          <a:xfrm>
            <a:off x="2195735" y="230588"/>
            <a:ext cx="8702113" cy="1786895"/>
          </a:xfrm>
          <a:prstGeom prst="rect">
            <a:avLst/>
          </a:prstGeom>
        </p:spPr>
      </p:pic>
    </p:spTree>
    <p:extLst>
      <p:ext uri="{BB962C8B-B14F-4D97-AF65-F5344CB8AC3E}">
        <p14:creationId xmlns="" xmlns:p14="http://schemas.microsoft.com/office/powerpoint/2010/main" val="162542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0606" y="624110"/>
            <a:ext cx="10411097" cy="1544324"/>
          </a:xfrm>
        </p:spPr>
        <p:txBody>
          <a:bodyPr>
            <a:normAutofit fontScale="90000"/>
          </a:bodyPr>
          <a:lstStyle/>
          <a:p>
            <a:r>
              <a:rPr lang="el-GR" b="1" dirty="0"/>
              <a:t>Θεωρητικές προσεγγίσεις στην Κοινωνιολογία της Εκπαίδευσης</a:t>
            </a:r>
            <a:br>
              <a:rPr lang="el-GR" b="1" dirty="0"/>
            </a:br>
            <a:r>
              <a:rPr lang="el-GR" b="1" dirty="0"/>
              <a:t>Λειτουργισμός-</a:t>
            </a:r>
            <a:r>
              <a:rPr lang="el-GR" b="1" dirty="0" err="1"/>
              <a:t>Δομολειτουργισμός</a:t>
            </a:r>
            <a:endParaRPr lang="el-GR" b="1" dirty="0"/>
          </a:p>
        </p:txBody>
      </p:sp>
      <p:sp>
        <p:nvSpPr>
          <p:cNvPr id="3" name="2 - Θέση περιεχομένου"/>
          <p:cNvSpPr>
            <a:spLocks noGrp="1"/>
          </p:cNvSpPr>
          <p:nvPr>
            <p:ph idx="1"/>
          </p:nvPr>
        </p:nvSpPr>
        <p:spPr>
          <a:xfrm>
            <a:off x="2001329" y="2346385"/>
            <a:ext cx="9542472" cy="3551774"/>
          </a:xfrm>
        </p:spPr>
        <p:txBody>
          <a:bodyPr>
            <a:normAutofit fontScale="77500" lnSpcReduction="20000"/>
          </a:bodyPr>
          <a:lstStyle/>
          <a:p>
            <a:pPr>
              <a:buNone/>
            </a:pPr>
            <a:endParaRPr lang="el-GR" sz="2800" dirty="0">
              <a:solidFill>
                <a:schemeClr val="tx1"/>
              </a:solidFill>
              <a:latin typeface="Garamond" pitchFamily="18" charset="0"/>
            </a:endParaRPr>
          </a:p>
          <a:p>
            <a:pPr>
              <a:buNone/>
            </a:pPr>
            <a:endParaRPr lang="el-GR" sz="2800" dirty="0">
              <a:solidFill>
                <a:schemeClr val="tx1"/>
              </a:solidFill>
              <a:latin typeface="Garamond" pitchFamily="18" charset="0"/>
            </a:endParaRPr>
          </a:p>
          <a:p>
            <a:pPr>
              <a:buNone/>
            </a:pPr>
            <a:r>
              <a:rPr lang="el-GR" sz="2800" dirty="0">
                <a:solidFill>
                  <a:schemeClr val="tx1"/>
                </a:solidFill>
                <a:latin typeface="Garamond" pitchFamily="18" charset="0"/>
              </a:rPr>
              <a:t>1950-1960</a:t>
            </a:r>
          </a:p>
          <a:p>
            <a:r>
              <a:rPr lang="el-GR" sz="2800" dirty="0">
                <a:solidFill>
                  <a:schemeClr val="tx1"/>
                </a:solidFill>
                <a:latin typeface="Garamond" pitchFamily="18" charset="0"/>
              </a:rPr>
              <a:t>Βασικοί εκπρόσωποι </a:t>
            </a:r>
            <a:r>
              <a:rPr lang="en-US" sz="2800" dirty="0">
                <a:solidFill>
                  <a:schemeClr val="tx1"/>
                </a:solidFill>
                <a:latin typeface="Garamond" pitchFamily="18" charset="0"/>
              </a:rPr>
              <a:t>Durkheim, Parsons</a:t>
            </a:r>
            <a:endParaRPr lang="el-GR" sz="2800" dirty="0">
              <a:solidFill>
                <a:schemeClr val="tx1"/>
              </a:solidFill>
              <a:latin typeface="Garamond" pitchFamily="18" charset="0"/>
            </a:endParaRPr>
          </a:p>
          <a:p>
            <a:r>
              <a:rPr lang="el-GR" sz="2800" dirty="0">
                <a:solidFill>
                  <a:schemeClr val="tx1"/>
                </a:solidFill>
                <a:latin typeface="Garamond" pitchFamily="18" charset="0"/>
              </a:rPr>
              <a:t>Μελετούν: </a:t>
            </a:r>
          </a:p>
          <a:p>
            <a:r>
              <a:rPr lang="el-GR" sz="2800" dirty="0">
                <a:solidFill>
                  <a:schemeClr val="tx1"/>
                </a:solidFill>
                <a:latin typeface="Garamond" pitchFamily="18" charset="0"/>
              </a:rPr>
              <a:t>α) Πώς διατηρείται η κοινωνική τάξη και συνοχή</a:t>
            </a:r>
          </a:p>
          <a:p>
            <a:pPr>
              <a:buNone/>
            </a:pPr>
            <a:endParaRPr lang="el-GR" sz="2800" dirty="0">
              <a:solidFill>
                <a:schemeClr val="tx1"/>
              </a:solidFill>
              <a:latin typeface="Garamond" pitchFamily="18" charset="0"/>
            </a:endParaRPr>
          </a:p>
          <a:p>
            <a:r>
              <a:rPr lang="el-GR" sz="2800" dirty="0">
                <a:solidFill>
                  <a:schemeClr val="tx1"/>
                </a:solidFill>
                <a:latin typeface="Garamond" pitchFamily="18" charset="0"/>
              </a:rPr>
              <a:t>β) ποιος είναι ο ρόλος  που διαδραματίζουν τα διάφορα συστήματα και οι θεσμοί της κοινωνίας</a:t>
            </a:r>
          </a:p>
          <a:p>
            <a:endParaRPr lang="en-US" sz="2800" dirty="0">
              <a:solidFill>
                <a:schemeClr val="tx1"/>
              </a:solidFill>
              <a:latin typeface="Garamond" pitchFamily="18" charset="0"/>
            </a:endParaRPr>
          </a:p>
          <a:p>
            <a:endParaRPr lang="en-US" sz="2800" dirty="0">
              <a:solidFill>
                <a:schemeClr val="tx1"/>
              </a:solidFill>
              <a:latin typeface="Garamond" pitchFamily="18" charset="0"/>
            </a:endParaRPr>
          </a:p>
          <a:p>
            <a:endParaRPr lang="en-US" sz="2800" dirty="0">
              <a:solidFill>
                <a:schemeClr val="tx1"/>
              </a:solidFill>
              <a:latin typeface="Garamond" pitchFamily="18" charset="0"/>
            </a:endParaRPr>
          </a:p>
          <a:p>
            <a:endParaRPr lang="en-US" sz="2800" dirty="0">
              <a:solidFill>
                <a:schemeClr val="tx1"/>
              </a:solidFill>
              <a:latin typeface="Garamond" pitchFamily="18" charset="0"/>
            </a:endParaRPr>
          </a:p>
          <a:p>
            <a:endParaRPr lang="el-GR" sz="2800" dirty="0">
              <a:solidFill>
                <a:schemeClr val="tx1"/>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58138" y="561702"/>
            <a:ext cx="8915400" cy="5218891"/>
          </a:xfrm>
        </p:spPr>
        <p:txBody>
          <a:bodyPr>
            <a:normAutofit/>
          </a:bodyPr>
          <a:lstStyle/>
          <a:p>
            <a:r>
              <a:rPr lang="el-GR" sz="2400" b="1" dirty="0">
                <a:latin typeface="Garamond" pitchFamily="18" charset="0"/>
              </a:rPr>
              <a:t>Η κοινωνία ως σύστημα που προσομοιάζει με το ανθρώπινο σώμα και υποδιαιρείται σε υποσυστήματα:</a:t>
            </a:r>
          </a:p>
          <a:p>
            <a:endParaRPr lang="el-GR" sz="2400" b="1" dirty="0">
              <a:latin typeface="Garamond" pitchFamily="18" charset="0"/>
            </a:endParaRPr>
          </a:p>
          <a:p>
            <a:r>
              <a:rPr lang="el-GR" sz="2400" b="1" dirty="0">
                <a:latin typeface="Garamond" pitchFamily="18" charset="0"/>
              </a:rPr>
              <a:t>Π.χ. Εκπαιδευτικό σύστημα                      σχολική εκπαίδευση</a:t>
            </a:r>
          </a:p>
          <a:p>
            <a:endParaRPr lang="el-GR" sz="2400" b="1" dirty="0">
              <a:latin typeface="Garamond" pitchFamily="18" charset="0"/>
            </a:endParaRPr>
          </a:p>
          <a:p>
            <a:r>
              <a:rPr lang="el-GR" sz="2400" b="1" dirty="0">
                <a:latin typeface="Garamond" pitchFamily="18" charset="0"/>
              </a:rPr>
              <a:t>Επιμόρφωση                          Ανώτατη εκπαίδευση</a:t>
            </a:r>
          </a:p>
          <a:p>
            <a:pPr>
              <a:buNone/>
            </a:pPr>
            <a:endParaRPr lang="el-GR" sz="2400" b="1" dirty="0">
              <a:latin typeface="Garamond" pitchFamily="18" charset="0"/>
            </a:endParaRPr>
          </a:p>
          <a:p>
            <a:pPr>
              <a:buNone/>
            </a:pPr>
            <a:r>
              <a:rPr lang="el-GR" sz="2400" b="1" dirty="0">
                <a:latin typeface="Garamond" pitchFamily="18" charset="0"/>
              </a:rPr>
              <a:t>                           Δομές Δια βίου Εκπαίδευσης</a:t>
            </a:r>
          </a:p>
          <a:p>
            <a:pPr>
              <a:buNone/>
            </a:pPr>
            <a:endParaRPr lang="el-GR" sz="2400" b="1" dirty="0">
              <a:latin typeface="Garamond" pitchFamily="18" charset="0"/>
            </a:endParaRPr>
          </a:p>
          <a:p>
            <a:pPr>
              <a:buNone/>
            </a:pPr>
            <a:r>
              <a:rPr lang="el-GR" sz="2400" b="1" dirty="0">
                <a:latin typeface="Garamond" pitchFamily="18" charset="0"/>
              </a:rPr>
              <a:t>Καθένα από τα ιδρύματα διακρίνεται σε επιμέρους τμήματα, υπηρεσίες,  κτλ.</a:t>
            </a:r>
          </a:p>
        </p:txBody>
      </p:sp>
      <p:cxnSp>
        <p:nvCxnSpPr>
          <p:cNvPr id="5" name="4 - Ευθύγραμμο βέλος σύνδεσης"/>
          <p:cNvCxnSpPr/>
          <p:nvPr/>
        </p:nvCxnSpPr>
        <p:spPr>
          <a:xfrm flipV="1">
            <a:off x="6204857" y="2194560"/>
            <a:ext cx="1031966" cy="26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flipH="1">
            <a:off x="2952206" y="2495005"/>
            <a:ext cx="548640" cy="391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5342709" y="2442753"/>
            <a:ext cx="1449977" cy="404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4911634" y="2547257"/>
            <a:ext cx="65314" cy="112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37360" y="731520"/>
            <a:ext cx="9767252" cy="5179702"/>
          </a:xfrm>
        </p:spPr>
        <p:txBody>
          <a:bodyPr/>
          <a:lstStyle/>
          <a:p>
            <a:pPr>
              <a:buNone/>
            </a:pPr>
            <a:r>
              <a:rPr lang="el-GR" sz="2800" b="1" dirty="0">
                <a:solidFill>
                  <a:schemeClr val="tx1"/>
                </a:solidFill>
                <a:latin typeface="Garamond" pitchFamily="18" charset="0"/>
              </a:rPr>
              <a:t>Η απάντησή τους για την επίτευξη της κοινωνικής συνοχής:</a:t>
            </a:r>
          </a:p>
          <a:p>
            <a:endParaRPr lang="el-GR" sz="2800" dirty="0">
              <a:solidFill>
                <a:schemeClr val="tx1"/>
              </a:solidFill>
              <a:latin typeface="Garamond" pitchFamily="18" charset="0"/>
            </a:endParaRPr>
          </a:p>
          <a:p>
            <a:r>
              <a:rPr lang="el-GR" sz="2800" dirty="0">
                <a:solidFill>
                  <a:schemeClr val="tx1"/>
                </a:solidFill>
                <a:latin typeface="Garamond" pitchFamily="18" charset="0"/>
              </a:rPr>
              <a:t>Η «ανάγκη της κοινωνίας να δημιουργήσει και να διατηρήσει τις συνθήκες κοινωνικής  αλληλεγγύης και σταθερότητας-τελολογική</a:t>
            </a:r>
          </a:p>
          <a:p>
            <a:r>
              <a:rPr lang="el-GR" sz="2800" dirty="0">
                <a:solidFill>
                  <a:schemeClr val="tx1"/>
                </a:solidFill>
                <a:latin typeface="Garamond" pitchFamily="18" charset="0"/>
              </a:rPr>
              <a:t> </a:t>
            </a:r>
            <a:endParaRPr lang="el-GR" sz="2800" dirty="0">
              <a:solidFill>
                <a:schemeClr val="tx1"/>
              </a:solidFill>
            </a:endParaRPr>
          </a:p>
          <a:p>
            <a:endParaRPr lang="el-GR" dirty="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74714" y="235645"/>
            <a:ext cx="9571309" cy="5388708"/>
          </a:xfrm>
        </p:spPr>
        <p:txBody>
          <a:bodyPr/>
          <a:lstStyle/>
          <a:p>
            <a:pPr>
              <a:buNone/>
            </a:pPr>
            <a:r>
              <a:rPr lang="en-US" sz="2800" b="1" dirty="0">
                <a:solidFill>
                  <a:schemeClr val="tx1"/>
                </a:solidFill>
              </a:rPr>
              <a:t>Durkheim</a:t>
            </a:r>
            <a:r>
              <a:rPr lang="el-GR" sz="2800" b="1" dirty="0">
                <a:solidFill>
                  <a:schemeClr val="tx1"/>
                </a:solidFill>
              </a:rPr>
              <a:t> (</a:t>
            </a:r>
            <a:r>
              <a:rPr lang="el-GR" sz="2800" b="1" dirty="0" err="1">
                <a:solidFill>
                  <a:schemeClr val="tx1"/>
                </a:solidFill>
              </a:rPr>
              <a:t>Ντυρκέμ</a:t>
            </a:r>
            <a:r>
              <a:rPr lang="el-GR" sz="2800" b="1" dirty="0">
                <a:solidFill>
                  <a:schemeClr val="tx1"/>
                </a:solidFill>
              </a:rPr>
              <a:t>) (Ηθική της Εκπαίδευσης-Η Εξέλιξη  της Παιδαγωγικής σκέψης)</a:t>
            </a:r>
          </a:p>
          <a:p>
            <a:r>
              <a:rPr lang="el-GR" sz="2800" dirty="0">
                <a:solidFill>
                  <a:schemeClr val="tx1"/>
                </a:solidFill>
              </a:rPr>
              <a:t> η κοινωνία ως «αισθανόμενο όν»</a:t>
            </a:r>
          </a:p>
          <a:p>
            <a:r>
              <a:rPr lang="el-GR" sz="2800" dirty="0">
                <a:solidFill>
                  <a:schemeClr val="tx1"/>
                </a:solidFill>
              </a:rPr>
              <a:t>Η κοινωνία διαμορφώνει τα άτομα μέσα από την αναπαραγωγή κοινών αξιών } «συλλογική  ή κοινή συνείδηση»</a:t>
            </a:r>
          </a:p>
          <a:p>
            <a:r>
              <a:rPr lang="el-GR" sz="2800" dirty="0">
                <a:solidFill>
                  <a:schemeClr val="tx1"/>
                </a:solidFill>
              </a:rPr>
              <a:t>Κυρίαρχες οι ηθικές αξίες: αναπαράγονται από το εκπαιδευτικό σύστημα.</a:t>
            </a:r>
          </a:p>
          <a:p>
            <a:pPr>
              <a:buNone/>
            </a:pPr>
            <a:endParaRPr lang="el-GR" sz="2800" dirty="0">
              <a:solidFill>
                <a:schemeClr val="tx1"/>
              </a:solidFill>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3B7359-ED1D-4F3D-A4F7-C035F042E7E4}"/>
              </a:ext>
            </a:extLst>
          </p:cNvPr>
          <p:cNvSpPr>
            <a:spLocks noGrp="1"/>
          </p:cNvSpPr>
          <p:nvPr>
            <p:ph type="title"/>
          </p:nvPr>
        </p:nvSpPr>
        <p:spPr/>
        <p:txBody>
          <a:bodyPr/>
          <a:lstStyle/>
          <a:p>
            <a:r>
              <a:rPr lang="en-US" b="1" dirty="0"/>
              <a:t>Durkheim (</a:t>
            </a:r>
            <a:r>
              <a:rPr lang="el-GR" b="1" dirty="0" err="1"/>
              <a:t>Ντυρκέμ</a:t>
            </a:r>
            <a:r>
              <a:rPr lang="el-GR" b="1" dirty="0"/>
              <a:t>) </a:t>
            </a:r>
          </a:p>
        </p:txBody>
      </p:sp>
      <p:sp>
        <p:nvSpPr>
          <p:cNvPr id="3" name="Θέση περιεχομένου 2">
            <a:extLst>
              <a:ext uri="{FF2B5EF4-FFF2-40B4-BE49-F238E27FC236}">
                <a16:creationId xmlns:a16="http://schemas.microsoft.com/office/drawing/2014/main" xmlns="" id="{C4F8DC1A-4DD4-4827-B545-E9E0608B3C33}"/>
              </a:ext>
            </a:extLst>
          </p:cNvPr>
          <p:cNvSpPr>
            <a:spLocks noGrp="1"/>
          </p:cNvSpPr>
          <p:nvPr>
            <p:ph idx="1"/>
          </p:nvPr>
        </p:nvSpPr>
        <p:spPr/>
        <p:txBody>
          <a:bodyPr/>
          <a:lstStyle/>
          <a:p>
            <a:r>
              <a:rPr lang="el-GR" sz="2800" dirty="0"/>
              <a:t>η κοινωνία είναι μια ηθική ενότητα ανθρώπων, με συλλογική συνείδηση, η οποία καθορίζει τη συμπεριφορά των ανθρώπων και αναπτύσσοντας κοινωνική συνοχή, η οποία εκφράζεται ως ‘κοινωνική αλληλεγγύη’.</a:t>
            </a:r>
          </a:p>
          <a:p>
            <a:endParaRPr lang="el-GR" dirty="0"/>
          </a:p>
          <a:p>
            <a:endParaRPr lang="el-GR" dirty="0"/>
          </a:p>
        </p:txBody>
      </p:sp>
    </p:spTree>
    <p:extLst>
      <p:ext uri="{BB962C8B-B14F-4D97-AF65-F5344CB8AC3E}">
        <p14:creationId xmlns="" xmlns:p14="http://schemas.microsoft.com/office/powerpoint/2010/main" val="254097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50423" y="496389"/>
            <a:ext cx="9754189" cy="5414833"/>
          </a:xfrm>
        </p:spPr>
        <p:txBody>
          <a:bodyPr>
            <a:normAutofit/>
          </a:bodyPr>
          <a:lstStyle/>
          <a:p>
            <a:endParaRPr lang="el-GR" sz="2800" dirty="0">
              <a:solidFill>
                <a:schemeClr val="tx1"/>
              </a:solidFill>
              <a:latin typeface="Garamond" pitchFamily="18" charset="0"/>
            </a:endParaRPr>
          </a:p>
          <a:p>
            <a:r>
              <a:rPr lang="el-GR" sz="2800" b="1" dirty="0">
                <a:solidFill>
                  <a:schemeClr val="tx1"/>
                </a:solidFill>
                <a:latin typeface="Garamond" pitchFamily="18" charset="0"/>
              </a:rPr>
              <a:t>Εκπαιδευτικό σύστημα /κοινωνία: το ένα αντανάκλαση του άλλου</a:t>
            </a:r>
          </a:p>
          <a:p>
            <a:endParaRPr lang="el-GR" sz="2800" dirty="0">
              <a:solidFill>
                <a:schemeClr val="tx1"/>
              </a:solidFill>
              <a:latin typeface="Garamond" pitchFamily="18" charset="0"/>
            </a:endParaRPr>
          </a:p>
          <a:p>
            <a:r>
              <a:rPr lang="el-GR" sz="2800" dirty="0">
                <a:solidFill>
                  <a:schemeClr val="tx1"/>
                </a:solidFill>
                <a:latin typeface="Garamond" pitchFamily="18" charset="0"/>
              </a:rPr>
              <a:t>Η πειθαρχία αποτελεί την ηθική της σχολικής τάξης</a:t>
            </a:r>
          </a:p>
          <a:p>
            <a:r>
              <a:rPr lang="el-GR" sz="2800" dirty="0">
                <a:solidFill>
                  <a:schemeClr val="tx1"/>
                </a:solidFill>
                <a:latin typeface="Garamond" pitchFamily="18" charset="0"/>
              </a:rPr>
              <a:t>Με την εξέλιξη των κοινωνιών διαμορφώνονται και νέες μορφές ελέγχου</a:t>
            </a:r>
          </a:p>
          <a:p>
            <a:r>
              <a:rPr lang="el-GR" sz="2800" dirty="0">
                <a:solidFill>
                  <a:schemeClr val="tx1"/>
                </a:solidFill>
                <a:latin typeface="Garamond" pitchFamily="18" charset="0"/>
              </a:rPr>
              <a:t>                        η εκπαίδευση οφείλει να ελέγχεται από το κράτος για την αποφυγή της πρόταξης των συμφερόντων ορισμένων κοινωνικών ομάδων</a:t>
            </a:r>
          </a:p>
        </p:txBody>
      </p:sp>
      <p:sp>
        <p:nvSpPr>
          <p:cNvPr id="4" name="3 - Δεξιό άγκιστρο"/>
          <p:cNvSpPr/>
          <p:nvPr/>
        </p:nvSpPr>
        <p:spPr>
          <a:xfrm>
            <a:off x="3755699" y="3429000"/>
            <a:ext cx="325266" cy="7053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33FCFA5-688B-4B0B-8338-78131325E116}"/>
              </a:ext>
            </a:extLst>
          </p:cNvPr>
          <p:cNvSpPr>
            <a:spLocks noGrp="1"/>
          </p:cNvSpPr>
          <p:nvPr>
            <p:ph idx="1"/>
          </p:nvPr>
        </p:nvSpPr>
        <p:spPr>
          <a:xfrm>
            <a:off x="2589212" y="735106"/>
            <a:ext cx="8915400" cy="5405718"/>
          </a:xfrm>
        </p:spPr>
        <p:txBody>
          <a:bodyPr>
            <a:normAutofit/>
          </a:bodyPr>
          <a:lstStyle/>
          <a:p>
            <a:r>
              <a:rPr lang="el-GR" sz="2000" dirty="0"/>
              <a:t>Βασικός ρόλος </a:t>
            </a:r>
            <a:r>
              <a:rPr lang="el-GR" sz="2000" dirty="0" smtClean="0"/>
              <a:t>σχολείου: </a:t>
            </a:r>
            <a:r>
              <a:rPr lang="el-GR" sz="2000" dirty="0"/>
              <a:t>να προετοιμάζει τα παιδιά για τις μελλοντικές κοινωνικές θέσεις, προσφέροντας γνώσεις και δυνατότητες προσαρμογής στις ηθικές αξίες (συμφωνία με </a:t>
            </a:r>
            <a:r>
              <a:rPr lang="el-GR" sz="2000" dirty="0" err="1"/>
              <a:t>Ντυρκέμ</a:t>
            </a:r>
            <a:r>
              <a:rPr lang="el-GR" sz="2000" dirty="0"/>
              <a:t>)</a:t>
            </a:r>
          </a:p>
          <a:p>
            <a:r>
              <a:rPr lang="el-GR" sz="2000" dirty="0"/>
              <a:t>Οι αξίες που μεταδίδει το σχολείο σημαντικές: συντηρούν την κοινωνική διαστρωμάτωση</a:t>
            </a:r>
          </a:p>
          <a:p>
            <a:r>
              <a:rPr lang="el-GR" sz="2000" dirty="0"/>
              <a:t>Το σχολείο ως </a:t>
            </a:r>
          </a:p>
          <a:p>
            <a:r>
              <a:rPr lang="el-GR" sz="2000" dirty="0" err="1"/>
              <a:t>κοινωνικοποιητικός</a:t>
            </a:r>
            <a:r>
              <a:rPr lang="el-GR" sz="2000" dirty="0"/>
              <a:t> μηχανισμός, </a:t>
            </a:r>
          </a:p>
          <a:p>
            <a:r>
              <a:rPr lang="el-GR" sz="2000" dirty="0"/>
              <a:t>μηχανισμός διανομής αξιών</a:t>
            </a:r>
          </a:p>
          <a:p>
            <a:r>
              <a:rPr lang="el-GR" sz="2000" dirty="0"/>
              <a:t>μηχανισμός ανάδειξης κοινωνικών αξιών</a:t>
            </a:r>
          </a:p>
        </p:txBody>
      </p:sp>
    </p:spTree>
    <p:extLst>
      <p:ext uri="{BB962C8B-B14F-4D97-AF65-F5344CB8AC3E}">
        <p14:creationId xmlns="" xmlns:p14="http://schemas.microsoft.com/office/powerpoint/2010/main" val="36893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8025C06-AE86-4B03-AF7B-7966E8A1C083}"/>
              </a:ext>
            </a:extLst>
          </p:cNvPr>
          <p:cNvSpPr>
            <a:spLocks noGrp="1"/>
          </p:cNvSpPr>
          <p:nvPr>
            <p:ph idx="1"/>
          </p:nvPr>
        </p:nvSpPr>
        <p:spPr>
          <a:xfrm>
            <a:off x="1952718" y="600635"/>
            <a:ext cx="8915400" cy="5086469"/>
          </a:xfrm>
        </p:spPr>
        <p:txBody>
          <a:bodyPr>
            <a:normAutofit/>
          </a:bodyPr>
          <a:lstStyle/>
          <a:p>
            <a:pPr marL="0" indent="0">
              <a:buNone/>
            </a:pPr>
            <a:r>
              <a:rPr lang="el-GR" sz="2400" dirty="0"/>
              <a:t>Για τη  </a:t>
            </a:r>
            <a:r>
              <a:rPr lang="el-GR" sz="2400" dirty="0" err="1"/>
              <a:t>δομολειτουργική</a:t>
            </a:r>
            <a:r>
              <a:rPr lang="el-GR" sz="2400" dirty="0"/>
              <a:t> θεωρία το σχολείο:</a:t>
            </a:r>
          </a:p>
          <a:p>
            <a:r>
              <a:rPr lang="el-GR" sz="2400" dirty="0"/>
              <a:t>Διατηρεί την κοινωνική ζυγαριά σε ισορροπία</a:t>
            </a:r>
          </a:p>
          <a:p>
            <a:r>
              <a:rPr lang="el-GR" sz="2400" dirty="0"/>
              <a:t>Στο σχολείο δεν υφίστανται κοινωνικές διακρίσεις</a:t>
            </a:r>
          </a:p>
          <a:p>
            <a:r>
              <a:rPr lang="el-GR" sz="2400" dirty="0"/>
              <a:t>Η σχολική επιτυχία βασίζεται στις ικανότητες των μαθητών να αφομοιώνουν  τις προσφερόμενες αξίες και γνώσεις</a:t>
            </a:r>
          </a:p>
          <a:p>
            <a:endParaRPr lang="el-GR" sz="2400" dirty="0"/>
          </a:p>
          <a:p>
            <a:r>
              <a:rPr lang="el-GR" sz="2400" dirty="0"/>
              <a:t>Όσοι πετύχουν θα τοποθετηθούν στις υψηλότερες κοινωνικές θέσεις</a:t>
            </a:r>
          </a:p>
        </p:txBody>
      </p:sp>
    </p:spTree>
    <p:extLst>
      <p:ext uri="{BB962C8B-B14F-4D97-AF65-F5344CB8AC3E}">
        <p14:creationId xmlns="" xmlns:p14="http://schemas.microsoft.com/office/powerpoint/2010/main" val="16107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84764" y="624110"/>
            <a:ext cx="8719848" cy="642987"/>
          </a:xfrm>
        </p:spPr>
        <p:txBody>
          <a:bodyPr>
            <a:normAutofit/>
          </a:bodyPr>
          <a:lstStyle/>
          <a:p>
            <a:r>
              <a:rPr lang="en-US" sz="3200" b="1" dirty="0">
                <a:solidFill>
                  <a:schemeClr val="tx1"/>
                </a:solidFill>
                <a:latin typeface="Garamond" pitchFamily="18" charset="0"/>
              </a:rPr>
              <a:t>Parsons</a:t>
            </a:r>
            <a:r>
              <a:rPr lang="el-GR" sz="3200" b="1" dirty="0">
                <a:solidFill>
                  <a:schemeClr val="tx1"/>
                </a:solidFill>
                <a:latin typeface="Garamond" pitchFamily="18" charset="0"/>
              </a:rPr>
              <a:t>: Θεωρία της κοινωνικής δράσης</a:t>
            </a:r>
          </a:p>
        </p:txBody>
      </p:sp>
      <p:sp>
        <p:nvSpPr>
          <p:cNvPr id="3" name="2 - Θέση περιεχομένου"/>
          <p:cNvSpPr>
            <a:spLocks noGrp="1"/>
          </p:cNvSpPr>
          <p:nvPr>
            <p:ph idx="1"/>
          </p:nvPr>
        </p:nvSpPr>
        <p:spPr>
          <a:xfrm>
            <a:off x="1672046" y="1254034"/>
            <a:ext cx="9832566" cy="4657188"/>
          </a:xfrm>
        </p:spPr>
        <p:txBody>
          <a:bodyPr>
            <a:normAutofit lnSpcReduction="10000"/>
          </a:bodyPr>
          <a:lstStyle/>
          <a:p>
            <a:r>
              <a:rPr lang="el-GR" sz="2800" dirty="0">
                <a:solidFill>
                  <a:schemeClr val="tx1"/>
                </a:solidFill>
                <a:latin typeface="Garamond" pitchFamily="18" charset="0"/>
              </a:rPr>
              <a:t>Ο </a:t>
            </a:r>
            <a:r>
              <a:rPr lang="el-GR" sz="2800" dirty="0" err="1">
                <a:solidFill>
                  <a:schemeClr val="tx1"/>
                </a:solidFill>
                <a:latin typeface="Garamond" pitchFamily="18" charset="0"/>
              </a:rPr>
              <a:t>δρων</a:t>
            </a:r>
            <a:endParaRPr lang="el-GR" sz="2800" dirty="0">
              <a:solidFill>
                <a:schemeClr val="tx1"/>
              </a:solidFill>
              <a:latin typeface="Garamond" pitchFamily="18" charset="0"/>
            </a:endParaRPr>
          </a:p>
          <a:p>
            <a:endParaRPr lang="el-GR" sz="2800" dirty="0">
              <a:solidFill>
                <a:schemeClr val="tx1"/>
              </a:solidFill>
              <a:latin typeface="Garamond" pitchFamily="18" charset="0"/>
            </a:endParaRPr>
          </a:p>
          <a:p>
            <a:r>
              <a:rPr lang="el-GR" sz="2800" dirty="0">
                <a:solidFill>
                  <a:schemeClr val="tx1"/>
                </a:solidFill>
                <a:latin typeface="Garamond" pitchFamily="18" charset="0"/>
              </a:rPr>
              <a:t>Ο σκοπός του δρώντος (</a:t>
            </a:r>
            <a:r>
              <a:rPr lang="el-GR" sz="2800" dirty="0" err="1">
                <a:solidFill>
                  <a:schemeClr val="tx1"/>
                </a:solidFill>
                <a:latin typeface="Garamond" pitchFamily="18" charset="0"/>
              </a:rPr>
              <a:t>προθετικότητα</a:t>
            </a:r>
            <a:r>
              <a:rPr lang="el-GR" sz="2800" dirty="0">
                <a:solidFill>
                  <a:schemeClr val="tx1"/>
                </a:solidFill>
                <a:latin typeface="Garamond" pitchFamily="18" charset="0"/>
              </a:rPr>
              <a:t>)</a:t>
            </a:r>
          </a:p>
          <a:p>
            <a:endParaRPr lang="el-GR" sz="2800" dirty="0">
              <a:solidFill>
                <a:schemeClr val="tx1"/>
              </a:solidFill>
              <a:latin typeface="Garamond" pitchFamily="18" charset="0"/>
            </a:endParaRPr>
          </a:p>
          <a:p>
            <a:r>
              <a:rPr lang="el-GR" sz="2800" dirty="0">
                <a:solidFill>
                  <a:schemeClr val="tx1"/>
                </a:solidFill>
                <a:latin typeface="Garamond" pitchFamily="18" charset="0"/>
              </a:rPr>
              <a:t>Κοινωνική περίσταση (συνθήκες σταθερές και συνθήκες δυνατές να αλλάξουν)</a:t>
            </a:r>
          </a:p>
          <a:p>
            <a:endParaRPr lang="el-GR" sz="2800" dirty="0">
              <a:solidFill>
                <a:schemeClr val="tx1"/>
              </a:solidFill>
              <a:latin typeface="Garamond" pitchFamily="18" charset="0"/>
            </a:endParaRPr>
          </a:p>
          <a:p>
            <a:r>
              <a:rPr lang="el-GR" sz="2800" dirty="0">
                <a:solidFill>
                  <a:schemeClr val="tx1"/>
                </a:solidFill>
                <a:latin typeface="Garamond" pitchFamily="18" charset="0"/>
              </a:rPr>
              <a:t>Κοινωνικοί  κανόνες, αξίες και πρότυπα  (</a:t>
            </a:r>
            <a:r>
              <a:rPr lang="el-GR" sz="2800" dirty="0" err="1">
                <a:solidFill>
                  <a:schemeClr val="tx1"/>
                </a:solidFill>
                <a:latin typeface="Garamond" pitchFamily="18" charset="0"/>
              </a:rPr>
              <a:t>εσωτερικευμένα</a:t>
            </a:r>
            <a:r>
              <a:rPr lang="el-GR" sz="2800" dirty="0">
                <a:solidFill>
                  <a:schemeClr val="tx1"/>
                </a:solidFill>
                <a:latin typeface="Garamond" pitchFamily="18" charset="0"/>
              </a:rPr>
              <a:t>): καθορίζουν  τις επιλογές του στα διαθέσιμα για την κάθε περίσταση</a:t>
            </a:r>
            <a:endParaRPr lang="el-GR" dirty="0"/>
          </a:p>
          <a:p>
            <a:endParaRPr lang="el-GR" dirty="0"/>
          </a:p>
          <a:p>
            <a:pP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D8ECA5-AC31-46D2-B035-2FA191F30453}"/>
              </a:ext>
            </a:extLst>
          </p:cNvPr>
          <p:cNvSpPr>
            <a:spLocks noGrp="1"/>
          </p:cNvSpPr>
          <p:nvPr>
            <p:ph type="title"/>
          </p:nvPr>
        </p:nvSpPr>
        <p:spPr/>
        <p:txBody>
          <a:bodyPr/>
          <a:lstStyle/>
          <a:p>
            <a:r>
              <a:rPr lang="el-GR" b="1" dirty="0" err="1"/>
              <a:t>Parsons</a:t>
            </a:r>
            <a:r>
              <a:rPr lang="el-GR" b="1" dirty="0"/>
              <a:t>:</a:t>
            </a:r>
          </a:p>
        </p:txBody>
      </p:sp>
      <p:sp>
        <p:nvSpPr>
          <p:cNvPr id="3" name="Θέση περιεχομένου 2">
            <a:extLst>
              <a:ext uri="{FF2B5EF4-FFF2-40B4-BE49-F238E27FC236}">
                <a16:creationId xmlns:a16="http://schemas.microsoft.com/office/drawing/2014/main" xmlns="" id="{20E7E051-7CC2-44EF-A901-209E63ACDDD6}"/>
              </a:ext>
            </a:extLst>
          </p:cNvPr>
          <p:cNvSpPr>
            <a:spLocks noGrp="1"/>
          </p:cNvSpPr>
          <p:nvPr>
            <p:ph idx="1"/>
          </p:nvPr>
        </p:nvSpPr>
        <p:spPr>
          <a:xfrm>
            <a:off x="2589212" y="1468582"/>
            <a:ext cx="8915400" cy="4442640"/>
          </a:xfrm>
        </p:spPr>
        <p:txBody>
          <a:bodyPr>
            <a:normAutofit lnSpcReduction="10000"/>
          </a:bodyPr>
          <a:lstStyle/>
          <a:p>
            <a:r>
              <a:rPr lang="el-GR" dirty="0"/>
              <a:t> Κάθε (ζωντανό) Σύστημα Δράσης βασίζεται σε 4 λειτουργικές κατηγορίες για την αποτελεσματική του λειτουργία. Μέσα από τα υποσυστήματά της τείνει να εκπληρώσει τέσσερις "λειτουργικές αναγκαιότητες":</a:t>
            </a:r>
          </a:p>
          <a:p>
            <a:endParaRPr lang="el-GR" dirty="0"/>
          </a:p>
          <a:p>
            <a:r>
              <a:rPr lang="el-GR" b="1" dirty="0"/>
              <a:t>Προσαρμογή </a:t>
            </a:r>
            <a:r>
              <a:rPr lang="el-GR" dirty="0"/>
              <a:t>(</a:t>
            </a:r>
            <a:r>
              <a:rPr lang="el-GR" dirty="0" err="1"/>
              <a:t>Adaption</a:t>
            </a:r>
            <a:r>
              <a:rPr lang="el-GR" dirty="0"/>
              <a:t>):Στο φυσικό και κοινωνικό περιβάλλον(αντλώ πόρους από το περιβάλλον και επιβιώνω)</a:t>
            </a:r>
          </a:p>
          <a:p>
            <a:r>
              <a:rPr lang="el-GR" b="1" dirty="0"/>
              <a:t>Προσανατολισμός</a:t>
            </a:r>
            <a:r>
              <a:rPr lang="el-GR" dirty="0"/>
              <a:t> (</a:t>
            </a:r>
            <a:r>
              <a:rPr lang="el-GR" dirty="0" err="1"/>
              <a:t>Goal</a:t>
            </a:r>
            <a:r>
              <a:rPr lang="el-GR" dirty="0"/>
              <a:t> </a:t>
            </a:r>
            <a:r>
              <a:rPr lang="el-GR" dirty="0" err="1"/>
              <a:t>attainment</a:t>
            </a:r>
            <a:r>
              <a:rPr lang="el-GR" dirty="0"/>
              <a:t>): </a:t>
            </a:r>
            <a:r>
              <a:rPr lang="el-GR" dirty="0" err="1"/>
              <a:t>Eπίτευξη</a:t>
            </a:r>
            <a:r>
              <a:rPr lang="el-GR" dirty="0"/>
              <a:t> στόχου - Το σύστημα στέκεται μόνο αν ορίσει τους στόχους του και εφοδιαστεί με τα μέσα για να τους πετύχει.</a:t>
            </a:r>
          </a:p>
          <a:p>
            <a:r>
              <a:rPr lang="el-GR" b="1" dirty="0"/>
              <a:t>Εσωτερική ισορροπία </a:t>
            </a:r>
            <a:r>
              <a:rPr lang="el-GR" dirty="0"/>
              <a:t>(</a:t>
            </a:r>
            <a:r>
              <a:rPr lang="el-GR" dirty="0" err="1"/>
              <a:t>Integration</a:t>
            </a:r>
            <a:r>
              <a:rPr lang="el-GR" dirty="0"/>
              <a:t>): Συντονισμός και εσωτερική ισορροπία των διαφόρων μερών του συστήματος - διατήρηση της συνοχής της κοινωνίας προκειμένου να σταθεροποιηθεί.</a:t>
            </a:r>
          </a:p>
          <a:p>
            <a:r>
              <a:rPr lang="el-GR" b="1" dirty="0"/>
              <a:t>Διατήρηση προτύπων </a:t>
            </a:r>
            <a:r>
              <a:rPr lang="el-GR" dirty="0"/>
              <a:t>(</a:t>
            </a:r>
            <a:r>
              <a:rPr lang="el-GR" dirty="0" err="1"/>
              <a:t>Latent</a:t>
            </a:r>
            <a:r>
              <a:rPr lang="el-GR" dirty="0"/>
              <a:t> </a:t>
            </a:r>
            <a:r>
              <a:rPr lang="el-GR" dirty="0" err="1"/>
              <a:t>pattern</a:t>
            </a:r>
            <a:r>
              <a:rPr lang="el-GR" dirty="0"/>
              <a:t> </a:t>
            </a:r>
            <a:r>
              <a:rPr lang="el-GR" dirty="0" err="1"/>
              <a:t>maintenance</a:t>
            </a:r>
            <a:r>
              <a:rPr lang="el-GR" dirty="0"/>
              <a:t>): Αναπαραγωγή ενός συνόλου κοινών αξιών και διαχείριση των εντάσεων, που δίνουν κίνητρα σε ατομικές δράσεις.</a:t>
            </a:r>
          </a:p>
        </p:txBody>
      </p:sp>
    </p:spTree>
    <p:extLst>
      <p:ext uri="{BB962C8B-B14F-4D97-AF65-F5344CB8AC3E}">
        <p14:creationId xmlns="" xmlns:p14="http://schemas.microsoft.com/office/powerpoint/2010/main" val="19609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436CBB-01BC-4F24-9588-D4CBA19C2F55}"/>
              </a:ext>
            </a:extLst>
          </p:cNvPr>
          <p:cNvSpPr>
            <a:spLocks noGrp="1"/>
          </p:cNvSpPr>
          <p:nvPr>
            <p:ph type="title"/>
          </p:nvPr>
        </p:nvSpPr>
        <p:spPr>
          <a:xfrm>
            <a:off x="2592925" y="624110"/>
            <a:ext cx="8911687" cy="534130"/>
          </a:xfrm>
        </p:spPr>
        <p:txBody>
          <a:bodyPr>
            <a:normAutofit/>
          </a:bodyPr>
          <a:lstStyle/>
          <a:p>
            <a:r>
              <a:rPr lang="el-GR" sz="2800" b="1" dirty="0"/>
              <a:t>Παιδική ηλικία/Νεότερα Χρόνια</a:t>
            </a:r>
          </a:p>
        </p:txBody>
      </p:sp>
      <p:sp>
        <p:nvSpPr>
          <p:cNvPr id="3" name="Θέση περιεχομένου 2">
            <a:extLst>
              <a:ext uri="{FF2B5EF4-FFF2-40B4-BE49-F238E27FC236}">
                <a16:creationId xmlns:a16="http://schemas.microsoft.com/office/drawing/2014/main" xmlns="" id="{D94E75CA-8278-472D-AD0B-1B287DA7BB28}"/>
              </a:ext>
            </a:extLst>
          </p:cNvPr>
          <p:cNvSpPr>
            <a:spLocks noGrp="1"/>
          </p:cNvSpPr>
          <p:nvPr>
            <p:ph idx="1"/>
          </p:nvPr>
        </p:nvSpPr>
        <p:spPr>
          <a:xfrm>
            <a:off x="2081349" y="1558834"/>
            <a:ext cx="9423263" cy="4352388"/>
          </a:xfrm>
        </p:spPr>
        <p:txBody>
          <a:bodyPr/>
          <a:lstStyle/>
          <a:p>
            <a:r>
              <a:rPr lang="el-GR" altLang="zh-CN" sz="2800" dirty="0">
                <a:solidFill>
                  <a:schemeClr val="tx1"/>
                </a:solidFill>
                <a:latin typeface="Garamond" pitchFamily="18" charset="0"/>
              </a:rPr>
              <a:t>Κατά τον 19ο αιώνα και στις αρχές  του 20ου δημιουργείται ένα ευνοϊκό κλίμα για τη σύσταση και την ανάπτυξη θεσμών γύρω από το παιδί. </a:t>
            </a:r>
            <a:endParaRPr lang="en-US" altLang="zh-CN" sz="2800" dirty="0">
              <a:solidFill>
                <a:schemeClr val="tx1"/>
              </a:solidFill>
              <a:latin typeface="Garamond" pitchFamily="18" charset="0"/>
            </a:endParaRPr>
          </a:p>
          <a:p>
            <a:r>
              <a:rPr lang="el-GR" altLang="zh-CN" sz="2800" dirty="0">
                <a:solidFill>
                  <a:schemeClr val="tx1"/>
                </a:solidFill>
                <a:latin typeface="Garamond" pitchFamily="18" charset="0"/>
              </a:rPr>
              <a:t> η οικογένεια και </a:t>
            </a:r>
            <a:endParaRPr lang="en-US" altLang="zh-CN" sz="2800" dirty="0">
              <a:solidFill>
                <a:schemeClr val="tx1"/>
              </a:solidFill>
              <a:latin typeface="Garamond" pitchFamily="18" charset="0"/>
            </a:endParaRPr>
          </a:p>
          <a:p>
            <a:r>
              <a:rPr lang="el-GR" altLang="zh-CN" sz="2800" dirty="0">
                <a:solidFill>
                  <a:schemeClr val="tx1"/>
                </a:solidFill>
                <a:latin typeface="Garamond" pitchFamily="18" charset="0"/>
              </a:rPr>
              <a:t>το σχολείο</a:t>
            </a:r>
            <a:endParaRPr lang="en-US" altLang="zh-CN" sz="2800" dirty="0">
              <a:solidFill>
                <a:schemeClr val="tx1"/>
              </a:solidFill>
              <a:latin typeface="Garamond" pitchFamily="18" charset="0"/>
            </a:endParaRPr>
          </a:p>
          <a:p>
            <a:pPr>
              <a:buNone/>
            </a:pPr>
            <a:r>
              <a:rPr lang="en-US" altLang="zh-CN" sz="2800" dirty="0">
                <a:solidFill>
                  <a:schemeClr val="tx1"/>
                </a:solidFill>
                <a:latin typeface="Garamond" pitchFamily="18" charset="0"/>
                <a:ea typeface="宋体" pitchFamily="2" charset="-122"/>
              </a:rPr>
              <a:t>O</a:t>
            </a:r>
            <a:r>
              <a:rPr lang="el-GR" altLang="zh-CN" sz="2800" dirty="0" err="1">
                <a:solidFill>
                  <a:schemeClr val="tx1"/>
                </a:solidFill>
                <a:latin typeface="Garamond" pitchFamily="18" charset="0"/>
              </a:rPr>
              <a:t>ριοθετούν</a:t>
            </a:r>
            <a:r>
              <a:rPr lang="el-GR" altLang="zh-CN" sz="2800" dirty="0">
                <a:solidFill>
                  <a:schemeClr val="tx1"/>
                </a:solidFill>
                <a:latin typeface="Garamond" pitchFamily="18" charset="0"/>
              </a:rPr>
              <a:t>  την παιδική ηλικία και στρέφουν την προσοχή προς το παιδί. </a:t>
            </a:r>
            <a:endParaRPr lang="el-GR" altLang="el-GR" sz="2800" dirty="0">
              <a:solidFill>
                <a:schemeClr val="tx1"/>
              </a:solidFill>
              <a:latin typeface="Garamond" pitchFamily="18" charset="0"/>
            </a:endParaRPr>
          </a:p>
          <a:p>
            <a:endParaRPr lang="el-GR" dirty="0"/>
          </a:p>
        </p:txBody>
      </p:sp>
      <p:cxnSp>
        <p:nvCxnSpPr>
          <p:cNvPr id="6" name="5 - Γωνιακή σύνδεση"/>
          <p:cNvCxnSpPr/>
          <p:nvPr/>
        </p:nvCxnSpPr>
        <p:spPr>
          <a:xfrm rot="16200000" flipH="1">
            <a:off x="5584371" y="3899262"/>
            <a:ext cx="404949" cy="7837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381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873160DE-B99C-4759-AB32-358C1C4CC7DD}"/>
              </a:ext>
            </a:extLst>
          </p:cNvPr>
          <p:cNvSpPr>
            <a:spLocks noGrp="1"/>
          </p:cNvSpPr>
          <p:nvPr>
            <p:ph idx="1"/>
          </p:nvPr>
        </p:nvSpPr>
        <p:spPr>
          <a:xfrm>
            <a:off x="1683956" y="2133600"/>
            <a:ext cx="4140772" cy="3777622"/>
          </a:xfrm>
        </p:spPr>
        <p:txBody>
          <a:bodyPr>
            <a:normAutofit/>
          </a:bodyPr>
          <a:lstStyle/>
          <a:p>
            <a:r>
              <a:rPr lang="el-GR" sz="1600" dirty="0" err="1">
                <a:solidFill>
                  <a:schemeClr val="tx1"/>
                </a:solidFill>
              </a:rPr>
              <a:t>Εμίλ</a:t>
            </a:r>
            <a:r>
              <a:rPr lang="el-GR" sz="1600" dirty="0">
                <a:solidFill>
                  <a:schemeClr val="tx1"/>
                </a:solidFill>
              </a:rPr>
              <a:t> </a:t>
            </a:r>
            <a:r>
              <a:rPr lang="el-GR" sz="1600" dirty="0" err="1">
                <a:solidFill>
                  <a:schemeClr val="tx1"/>
                </a:solidFill>
              </a:rPr>
              <a:t>Ντυρκέμ</a:t>
            </a:r>
            <a:endParaRPr lang="en-US" sz="1600" dirty="0">
              <a:solidFill>
                <a:schemeClr val="tx1"/>
              </a:solidFill>
            </a:endParaRPr>
          </a:p>
        </p:txBody>
      </p:sp>
      <p:pic>
        <p:nvPicPr>
          <p:cNvPr id="5" name="Θέση περιεχομένου 4" descr="Εικόνα που περιέχει άνδρας, άτομο, φωτογραφία, καθιστός&#10;&#10;Περιγραφή που δημιουργήθηκε αυτόματα">
            <a:extLst>
              <a:ext uri="{FF2B5EF4-FFF2-40B4-BE49-F238E27FC236}">
                <a16:creationId xmlns:a16="http://schemas.microsoft.com/office/drawing/2014/main" xmlns="" id="{983D0A55-F31E-44EF-BB25-829E3B2A273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r="2" b="20743"/>
          <a:stretch/>
        </p:blipFill>
        <p:spPr>
          <a:xfrm>
            <a:off x="6091916" y="10"/>
            <a:ext cx="6100084" cy="6857990"/>
          </a:xfrm>
          <a:prstGeom prst="rect">
            <a:avLst/>
          </a:prstGeom>
        </p:spPr>
      </p:pic>
    </p:spTree>
    <p:extLst>
      <p:ext uri="{BB962C8B-B14F-4D97-AF65-F5344CB8AC3E}">
        <p14:creationId xmlns="" xmlns:p14="http://schemas.microsoft.com/office/powerpoint/2010/main" val="128616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220E979-294A-4285-89A5-F6EEE65A9DBF}"/>
              </a:ext>
            </a:extLst>
          </p:cNvPr>
          <p:cNvSpPr>
            <a:spLocks noGrp="1"/>
          </p:cNvSpPr>
          <p:nvPr>
            <p:ph type="title"/>
          </p:nvPr>
        </p:nvSpPr>
        <p:spPr>
          <a:xfrm>
            <a:off x="1687669" y="624110"/>
            <a:ext cx="4137059" cy="1280890"/>
          </a:xfrm>
        </p:spPr>
        <p:txBody>
          <a:bodyPr>
            <a:normAutofit/>
          </a:bodyPr>
          <a:lstStyle/>
          <a:p>
            <a:endParaRPr lang="el-GR" sz="3200"/>
          </a:p>
        </p:txBody>
      </p:sp>
      <p:sp>
        <p:nvSpPr>
          <p:cNvPr id="9" name="Content Placeholder 8">
            <a:extLst>
              <a:ext uri="{FF2B5EF4-FFF2-40B4-BE49-F238E27FC236}">
                <a16:creationId xmlns:a16="http://schemas.microsoft.com/office/drawing/2014/main" xmlns="" id="{3CA5A9FD-C7C3-4696-8B34-849AD8583EE0}"/>
              </a:ext>
            </a:extLst>
          </p:cNvPr>
          <p:cNvSpPr>
            <a:spLocks noGrp="1"/>
          </p:cNvSpPr>
          <p:nvPr>
            <p:ph idx="1"/>
          </p:nvPr>
        </p:nvSpPr>
        <p:spPr>
          <a:xfrm>
            <a:off x="1683956" y="2133600"/>
            <a:ext cx="4140772" cy="3777622"/>
          </a:xfrm>
        </p:spPr>
        <p:txBody>
          <a:bodyPr>
            <a:normAutofit/>
          </a:bodyPr>
          <a:lstStyle/>
          <a:p>
            <a:r>
              <a:rPr lang="en-US" sz="2800" dirty="0">
                <a:solidFill>
                  <a:schemeClr val="tx1"/>
                </a:solidFill>
              </a:rPr>
              <a:t>Talcott Parsons</a:t>
            </a:r>
          </a:p>
        </p:txBody>
      </p:sp>
      <p:pic>
        <p:nvPicPr>
          <p:cNvPr id="5" name="Θέση περιεχομένου 4" descr="Εικόνα που περιέχει άτομο, άνδρας, εσωτερικό, φωτογραφία&#10;&#10;Περιγραφή που δημιουργήθηκε αυτόματα">
            <a:extLst>
              <a:ext uri="{FF2B5EF4-FFF2-40B4-BE49-F238E27FC236}">
                <a16:creationId xmlns:a16="http://schemas.microsoft.com/office/drawing/2014/main" xmlns="" id="{96F108D3-649E-4338-83B0-273ECBD87254}"/>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10654" b="3903"/>
          <a:stretch/>
        </p:blipFill>
        <p:spPr>
          <a:xfrm>
            <a:off x="6091916" y="10"/>
            <a:ext cx="6100084" cy="6857990"/>
          </a:xfrm>
          <a:prstGeom prst="rect">
            <a:avLst/>
          </a:prstGeom>
        </p:spPr>
      </p:pic>
    </p:spTree>
    <p:extLst>
      <p:ext uri="{BB962C8B-B14F-4D97-AF65-F5344CB8AC3E}">
        <p14:creationId xmlns="" xmlns:p14="http://schemas.microsoft.com/office/powerpoint/2010/main" val="52916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1"/>
                </a:solidFill>
                <a:latin typeface="Garamond" pitchFamily="18" charset="0"/>
              </a:rPr>
              <a:t>Ερ: Πώς θα μπορούσε να μας φανεί χρήσιμη η θεωρία του </a:t>
            </a:r>
            <a:r>
              <a:rPr lang="el-GR" b="1" dirty="0" err="1">
                <a:solidFill>
                  <a:schemeClr val="tx1"/>
                </a:solidFill>
                <a:latin typeface="Garamond" pitchFamily="18" charset="0"/>
              </a:rPr>
              <a:t>Δομολειτουργισμού</a:t>
            </a:r>
            <a:r>
              <a:rPr lang="el-GR" b="1" dirty="0">
                <a:solidFill>
                  <a:schemeClr val="tx1"/>
                </a:solidFill>
                <a:latin typeface="Garamond" pitchFamily="18" charset="0"/>
              </a:rPr>
              <a:t>;</a:t>
            </a:r>
            <a:endParaRPr lang="el-GR" dirty="0"/>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11234" y="470263"/>
            <a:ext cx="9793378" cy="5917474"/>
          </a:xfrm>
        </p:spPr>
        <p:txBody>
          <a:bodyPr>
            <a:normAutofit/>
          </a:bodyPr>
          <a:lstStyle/>
          <a:p>
            <a:r>
              <a:rPr lang="el-GR" sz="2800" dirty="0" err="1">
                <a:solidFill>
                  <a:schemeClr val="tx1"/>
                </a:solidFill>
                <a:latin typeface="Garamond" pitchFamily="18" charset="0"/>
              </a:rPr>
              <a:t>Ντυρκέμ</a:t>
            </a:r>
            <a:r>
              <a:rPr lang="el-GR" sz="2800" dirty="0">
                <a:solidFill>
                  <a:schemeClr val="tx1"/>
                </a:solidFill>
                <a:latin typeface="Garamond" pitchFamily="18" charset="0"/>
              </a:rPr>
              <a:t> : Η Ηθική Διαπαιδαγώγηση (απόσπασμα προς συζήτηση)</a:t>
            </a:r>
          </a:p>
        </p:txBody>
      </p:sp>
      <p:graphicFrame>
        <p:nvGraphicFramePr>
          <p:cNvPr id="1026" name="Object 2"/>
          <p:cNvGraphicFramePr>
            <a:graphicFrameLocks noChangeAspect="1"/>
          </p:cNvGraphicFramePr>
          <p:nvPr/>
        </p:nvGraphicFramePr>
        <p:xfrm>
          <a:off x="5695950" y="1816100"/>
          <a:ext cx="1092200" cy="685800"/>
        </p:xfrm>
        <a:graphic>
          <a:graphicData uri="http://schemas.openxmlformats.org/presentationml/2006/ole">
            <p:oleObj spid="_x0000_s1064" name="Αντικείμενο κελύφους συσκευασίας" showAsIcon="1" r:id="rId3" imgW="809625" imgH="504825" progId="Package">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sz="3200" dirty="0">
                <a:solidFill>
                  <a:schemeClr val="tx1"/>
                </a:solidFill>
                <a:latin typeface="Garamond" pitchFamily="18" charset="0"/>
              </a:rPr>
              <a:t>Κριτική σχετικά με τη σύγκρουση συμφερόντων, διαφορετικών ιδεολογιών και συγκρουόμενων κοινωνικών αξιών, οι ποικίλες δυναμικές στη σχολική τάξη</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92925" y="624110"/>
            <a:ext cx="8911687" cy="708301"/>
          </a:xfrm>
        </p:spPr>
        <p:txBody>
          <a:bodyPr/>
          <a:lstStyle/>
          <a:p>
            <a:r>
              <a:rPr lang="el-GR" b="1" dirty="0">
                <a:latin typeface="Garamond" pitchFamily="18" charset="0"/>
              </a:rPr>
              <a:t>Συμβολική </a:t>
            </a:r>
            <a:r>
              <a:rPr lang="el-GR" b="1" dirty="0" err="1">
                <a:latin typeface="Garamond" pitchFamily="18" charset="0"/>
              </a:rPr>
              <a:t>Διαντίδραση</a:t>
            </a:r>
            <a:endParaRPr lang="el-GR" b="1" dirty="0">
              <a:latin typeface="Garamond" pitchFamily="18" charset="0"/>
            </a:endParaRPr>
          </a:p>
        </p:txBody>
      </p:sp>
      <p:sp>
        <p:nvSpPr>
          <p:cNvPr id="3" name="2 - Θέση περιεχομένου"/>
          <p:cNvSpPr>
            <a:spLocks noGrp="1"/>
          </p:cNvSpPr>
          <p:nvPr>
            <p:ph idx="1"/>
          </p:nvPr>
        </p:nvSpPr>
        <p:spPr>
          <a:xfrm>
            <a:off x="1397726" y="1345473"/>
            <a:ext cx="10106886" cy="4911635"/>
          </a:xfrm>
        </p:spPr>
        <p:txBody>
          <a:bodyPr>
            <a:noAutofit/>
          </a:bodyPr>
          <a:lstStyle/>
          <a:p>
            <a:r>
              <a:rPr lang="el-GR" sz="2800" b="1" dirty="0">
                <a:solidFill>
                  <a:schemeClr val="tx1"/>
                </a:solidFill>
                <a:latin typeface="Garamond" pitchFamily="18" charset="0"/>
              </a:rPr>
              <a:t>Συμβολική </a:t>
            </a:r>
            <a:r>
              <a:rPr lang="el-GR" sz="2800" b="1" dirty="0" err="1">
                <a:solidFill>
                  <a:schemeClr val="tx1"/>
                </a:solidFill>
                <a:latin typeface="Garamond" pitchFamily="18" charset="0"/>
              </a:rPr>
              <a:t>Διαντίδραση</a:t>
            </a:r>
            <a:r>
              <a:rPr lang="el-GR" sz="2800" b="1" dirty="0">
                <a:solidFill>
                  <a:schemeClr val="tx1"/>
                </a:solidFill>
                <a:latin typeface="Garamond" pitchFamily="18" charset="0"/>
              </a:rPr>
              <a:t>/</a:t>
            </a:r>
            <a:r>
              <a:rPr lang="el-GR" sz="2800" b="1" dirty="0" err="1">
                <a:solidFill>
                  <a:schemeClr val="tx1"/>
                </a:solidFill>
                <a:latin typeface="Garamond" pitchFamily="18" charset="0"/>
              </a:rPr>
              <a:t>Διαδραση</a:t>
            </a:r>
            <a:r>
              <a:rPr lang="el-GR" sz="2800" b="1" dirty="0">
                <a:solidFill>
                  <a:schemeClr val="tx1"/>
                </a:solidFill>
                <a:latin typeface="Garamond" pitchFamily="18" charset="0"/>
              </a:rPr>
              <a:t>/Αλληλεπίδραση: </a:t>
            </a:r>
            <a:r>
              <a:rPr lang="el-GR" sz="2800" dirty="0">
                <a:solidFill>
                  <a:schemeClr val="tx1"/>
                </a:solidFill>
                <a:latin typeface="Garamond" pitchFamily="18" charset="0"/>
              </a:rPr>
              <a:t>άτομο και  κοινωνία επηρεάζονται αμοιβαία  και μπορούν να κατανοηθούν μόνο σε σχέση μεταξύ τους. </a:t>
            </a:r>
          </a:p>
          <a:p>
            <a:r>
              <a:rPr lang="el-GR" sz="2800" dirty="0">
                <a:solidFill>
                  <a:schemeClr val="tx1"/>
                </a:solidFill>
                <a:latin typeface="Garamond" pitchFamily="18" charset="0"/>
              </a:rPr>
              <a:t>Οι άνθρωποι ενεργούν απέναντι σε άλλους με βάση τις σημασίες που έχουν για αυτούς. </a:t>
            </a:r>
          </a:p>
          <a:p>
            <a:r>
              <a:rPr lang="el-GR" sz="2800" dirty="0">
                <a:solidFill>
                  <a:schemeClr val="tx1"/>
                </a:solidFill>
                <a:latin typeface="Garamond" pitchFamily="18" charset="0"/>
              </a:rPr>
              <a:t>Οι σημασίες παράγονται από την κοινωνική αλληλεπίδραση, </a:t>
            </a:r>
          </a:p>
          <a:p>
            <a:r>
              <a:rPr lang="el-GR" sz="2800" dirty="0">
                <a:solidFill>
                  <a:schemeClr val="tx1"/>
                </a:solidFill>
                <a:latin typeface="Garamond" pitchFamily="18" charset="0"/>
              </a:rPr>
              <a:t>Αποτελούν κοινωνικά προϊόντα, αποτέλεσμα σχέσεων.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92925" y="624110"/>
            <a:ext cx="8911687" cy="773616"/>
          </a:xfrm>
        </p:spPr>
        <p:txBody>
          <a:bodyPr/>
          <a:lstStyle/>
          <a:p>
            <a:r>
              <a:rPr lang="el-GR" b="1" dirty="0">
                <a:latin typeface="Garamond" pitchFamily="18" charset="0"/>
              </a:rPr>
              <a:t>Συμβολική </a:t>
            </a:r>
            <a:r>
              <a:rPr lang="el-GR" b="1" dirty="0" err="1">
                <a:latin typeface="Garamond" pitchFamily="18" charset="0"/>
              </a:rPr>
              <a:t>Διαντίδραση</a:t>
            </a:r>
            <a:endParaRPr lang="el-GR" dirty="0"/>
          </a:p>
        </p:txBody>
      </p:sp>
      <p:sp>
        <p:nvSpPr>
          <p:cNvPr id="3" name="2 - Θέση περιεχομένου"/>
          <p:cNvSpPr>
            <a:spLocks noGrp="1"/>
          </p:cNvSpPr>
          <p:nvPr>
            <p:ph idx="1"/>
          </p:nvPr>
        </p:nvSpPr>
        <p:spPr>
          <a:xfrm>
            <a:off x="2589212" y="1240971"/>
            <a:ext cx="8915400" cy="4670251"/>
          </a:xfrm>
        </p:spPr>
        <p:txBody>
          <a:bodyPr/>
          <a:lstStyle/>
          <a:p>
            <a:endParaRPr lang="el-GR" sz="2800" dirty="0">
              <a:solidFill>
                <a:schemeClr val="tx1"/>
              </a:solidFill>
              <a:latin typeface="Garamond" pitchFamily="18" charset="0"/>
            </a:endParaRPr>
          </a:p>
          <a:p>
            <a:r>
              <a:rPr lang="el-GR" sz="2800" dirty="0">
                <a:solidFill>
                  <a:schemeClr val="tx1"/>
                </a:solidFill>
                <a:latin typeface="Garamond" pitchFamily="18" charset="0"/>
              </a:rPr>
              <a:t>Τα άτομα τροποποιούν τις σημασίες δια των ερμηνειών που κάνουν στις συναλλαγές με τους συνανθρώπους. </a:t>
            </a:r>
          </a:p>
          <a:p>
            <a:r>
              <a:rPr lang="el-GR" sz="2800" dirty="0">
                <a:solidFill>
                  <a:schemeClr val="tx1"/>
                </a:solidFill>
                <a:latin typeface="Garamond" pitchFamily="18" charset="0"/>
              </a:rPr>
              <a:t>Σύμβολα : αφαιρέσεις, αναπαριστούν κάτι άλλο. Δεν αναφέρονται σε κάτι, δεν έχουν φυσική αναπαράσταση είναι αφηρημένες έννοιες με αντιληπτές σημασίες, ίδιες από όλους. </a:t>
            </a:r>
          </a:p>
          <a:p>
            <a:r>
              <a:rPr lang="el-GR" sz="2800" dirty="0">
                <a:solidFill>
                  <a:schemeClr val="tx1"/>
                </a:solidFill>
                <a:latin typeface="Garamond" pitchFamily="18" charset="0"/>
              </a:rPr>
              <a:t>Εκπρόσωποι: </a:t>
            </a:r>
            <a:r>
              <a:rPr lang="en-US" sz="2800" dirty="0">
                <a:solidFill>
                  <a:schemeClr val="tx1"/>
                </a:solidFill>
                <a:latin typeface="Garamond" pitchFamily="18" charset="0"/>
              </a:rPr>
              <a:t>Becker, Mead, Thomas.</a:t>
            </a:r>
            <a:endParaRPr lang="el-GR" sz="2800" dirty="0">
              <a:solidFill>
                <a:schemeClr val="tx1"/>
              </a:solidFill>
              <a:latin typeface="Garamond" pitchFamily="18" charset="0"/>
            </a:endParaRPr>
          </a:p>
          <a:p>
            <a:endParaRPr lang="el-GR" dirty="0"/>
          </a:p>
          <a:p>
            <a:endParaRPr lang="el-GR" dirty="0"/>
          </a:p>
          <a:p>
            <a:pP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8617" y="875211"/>
            <a:ext cx="9505995" cy="5036011"/>
          </a:xfrm>
        </p:spPr>
        <p:txBody>
          <a:bodyPr>
            <a:normAutofit/>
          </a:bodyPr>
          <a:lstStyle/>
          <a:p>
            <a:pPr>
              <a:buNone/>
            </a:pPr>
            <a:r>
              <a:rPr lang="el-GR" sz="2800" b="1" dirty="0">
                <a:solidFill>
                  <a:schemeClr val="tx1"/>
                </a:solidFill>
                <a:latin typeface="Garamond" pitchFamily="18" charset="0"/>
              </a:rPr>
              <a:t>Κριτική</a:t>
            </a:r>
            <a:r>
              <a:rPr lang="el-GR" sz="2800" dirty="0">
                <a:solidFill>
                  <a:schemeClr val="tx1"/>
                </a:solidFill>
                <a:latin typeface="Garamond" pitchFamily="18" charset="0"/>
              </a:rPr>
              <a:t> : </a:t>
            </a:r>
          </a:p>
          <a:p>
            <a:r>
              <a:rPr lang="el-GR" sz="3200" dirty="0">
                <a:solidFill>
                  <a:schemeClr val="tx1"/>
                </a:solidFill>
                <a:latin typeface="Garamond" pitchFamily="18" charset="0"/>
              </a:rPr>
              <a:t>δίνει έμφαση σε </a:t>
            </a:r>
            <a:r>
              <a:rPr lang="el-GR" sz="3200" dirty="0" err="1">
                <a:solidFill>
                  <a:schemeClr val="tx1"/>
                </a:solidFill>
                <a:latin typeface="Garamond" pitchFamily="18" charset="0"/>
              </a:rPr>
              <a:t>μικρο</a:t>
            </a:r>
            <a:r>
              <a:rPr lang="el-GR" sz="3200" dirty="0">
                <a:solidFill>
                  <a:schemeClr val="tx1"/>
                </a:solidFill>
                <a:latin typeface="Garamond" pitchFamily="18" charset="0"/>
              </a:rPr>
              <a:t> </a:t>
            </a:r>
            <a:r>
              <a:rPr lang="el-GR" sz="3200" b="1" dirty="0">
                <a:solidFill>
                  <a:schemeClr val="tx1"/>
                </a:solidFill>
                <a:latin typeface="Garamond" pitchFamily="18" charset="0"/>
              </a:rPr>
              <a:t>-</a:t>
            </a:r>
            <a:r>
              <a:rPr lang="el-GR" sz="3200" dirty="0">
                <a:solidFill>
                  <a:schemeClr val="tx1"/>
                </a:solidFill>
                <a:latin typeface="Garamond" pitchFamily="18" charset="0"/>
              </a:rPr>
              <a:t> κοινωνικό επίπεδο αγνοώντας τη σημασία που έχουν για τις μεταξύ των ατόμων σχέσεις, σημαντικές υπέρ-υποκειμενικές κοινωνικές δομές  όπως </a:t>
            </a:r>
            <a:r>
              <a:rPr lang="el-GR" sz="3200" dirty="0" err="1">
                <a:solidFill>
                  <a:schemeClr val="tx1"/>
                </a:solidFill>
                <a:latin typeface="Garamond" pitchFamily="18" charset="0"/>
              </a:rPr>
              <a:t>π.χ</a:t>
            </a:r>
            <a:r>
              <a:rPr lang="el-GR" sz="3200" dirty="0">
                <a:solidFill>
                  <a:schemeClr val="tx1"/>
                </a:solidFill>
                <a:latin typeface="Garamond" pitchFamily="18" charset="0"/>
              </a:rPr>
              <a:t> κράτος, κοινωνικές τάξεις κλπ</a:t>
            </a:r>
          </a:p>
          <a:p>
            <a:endParaRPr lang="el-GR" sz="2800" dirty="0">
              <a:solidFill>
                <a:schemeClr val="tx1"/>
              </a:solidFill>
              <a:latin typeface="Garamond"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92925" y="624110"/>
            <a:ext cx="8911687" cy="1283067"/>
          </a:xfrm>
        </p:spPr>
        <p:txBody>
          <a:bodyPr>
            <a:normAutofit/>
          </a:bodyPr>
          <a:lstStyle/>
          <a:p>
            <a:r>
              <a:rPr lang="en-US" b="1" dirty="0"/>
              <a:t>George Herbert Mead </a:t>
            </a:r>
            <a:r>
              <a:rPr lang="el-GR" b="1" dirty="0"/>
              <a:t>Συμβολική </a:t>
            </a:r>
            <a:r>
              <a:rPr lang="el-GR" b="1" dirty="0" err="1"/>
              <a:t>διαντίδραση</a:t>
            </a:r>
            <a:r>
              <a:rPr lang="el-GR" b="1" dirty="0"/>
              <a:t> (απόσπασμα)</a:t>
            </a:r>
          </a:p>
        </p:txBody>
      </p:sp>
      <p:sp>
        <p:nvSpPr>
          <p:cNvPr id="3" name="2 - Θέση περιεχομένου"/>
          <p:cNvSpPr>
            <a:spLocks noGrp="1"/>
          </p:cNvSpPr>
          <p:nvPr>
            <p:ph idx="1"/>
          </p:nvPr>
        </p:nvSpPr>
        <p:spPr>
          <a:xfrm>
            <a:off x="1463040" y="2168434"/>
            <a:ext cx="10041572" cy="4088674"/>
          </a:xfrm>
        </p:spPr>
        <p:txBody>
          <a:bodyPr>
            <a:normAutofit/>
          </a:bodyPr>
          <a:lstStyle/>
          <a:p>
            <a:r>
              <a:rPr lang="el-GR" sz="2400" dirty="0"/>
              <a:t>Τα κύρια ζητήματα κατά </a:t>
            </a:r>
            <a:r>
              <a:rPr lang="el-GR" sz="2400" dirty="0" err="1"/>
              <a:t>Mead</a:t>
            </a:r>
            <a:r>
              <a:rPr lang="el-GR" sz="2400" dirty="0"/>
              <a:t> είναι: </a:t>
            </a:r>
          </a:p>
          <a:p>
            <a:r>
              <a:rPr lang="el-GR" sz="2400" dirty="0"/>
              <a:t>ο εαυτός</a:t>
            </a:r>
            <a:r>
              <a:rPr lang="en-US" sz="2400" dirty="0"/>
              <a:t> </a:t>
            </a:r>
            <a:r>
              <a:rPr lang="el-GR" sz="2400" dirty="0"/>
              <a:t>(the </a:t>
            </a:r>
            <a:r>
              <a:rPr lang="el-GR" sz="2400" dirty="0" err="1"/>
              <a:t>self</a:t>
            </a:r>
            <a:r>
              <a:rPr lang="el-GR" sz="2400" dirty="0"/>
              <a:t>), </a:t>
            </a:r>
          </a:p>
          <a:p>
            <a:r>
              <a:rPr lang="el-GR" sz="2400" dirty="0"/>
              <a:t> πράξη</a:t>
            </a:r>
            <a:r>
              <a:rPr lang="en-US" sz="2400" dirty="0"/>
              <a:t> </a:t>
            </a:r>
            <a:r>
              <a:rPr lang="el-GR" sz="2400" dirty="0"/>
              <a:t>(the </a:t>
            </a:r>
            <a:r>
              <a:rPr lang="el-GR" sz="2400" dirty="0" err="1"/>
              <a:t>act</a:t>
            </a:r>
            <a:r>
              <a:rPr lang="el-GR" sz="2400" dirty="0"/>
              <a:t>), </a:t>
            </a:r>
          </a:p>
          <a:p>
            <a:r>
              <a:rPr lang="el-GR" sz="2400" dirty="0"/>
              <a:t>η κοινωνική αλληλεπίδραση</a:t>
            </a:r>
            <a:r>
              <a:rPr lang="en-US" sz="2400" dirty="0"/>
              <a:t> </a:t>
            </a:r>
            <a:r>
              <a:rPr lang="el-GR" sz="2400" dirty="0"/>
              <a:t>(</a:t>
            </a:r>
            <a:r>
              <a:rPr lang="el-GR" sz="2400" dirty="0" err="1"/>
              <a:t>social</a:t>
            </a:r>
            <a:r>
              <a:rPr lang="el-GR" sz="2400" dirty="0"/>
              <a:t> </a:t>
            </a:r>
            <a:r>
              <a:rPr lang="el-GR" sz="2400" dirty="0" err="1"/>
              <a:t>interaction</a:t>
            </a:r>
            <a:r>
              <a:rPr lang="el-GR" sz="2400" dirty="0"/>
              <a:t>), </a:t>
            </a:r>
          </a:p>
          <a:p>
            <a:r>
              <a:rPr lang="el-GR" sz="2400" dirty="0"/>
              <a:t>τα αντικείμενα</a:t>
            </a:r>
            <a:r>
              <a:rPr lang="en-US" sz="2400" dirty="0"/>
              <a:t> </a:t>
            </a:r>
            <a:r>
              <a:rPr lang="el-GR" sz="2400" dirty="0"/>
              <a:t>(</a:t>
            </a:r>
            <a:r>
              <a:rPr lang="el-GR" sz="2400" dirty="0" err="1"/>
              <a:t>objects</a:t>
            </a:r>
            <a:r>
              <a:rPr lang="el-GR" sz="2400" dirty="0"/>
              <a:t>) και </a:t>
            </a:r>
          </a:p>
          <a:p>
            <a:r>
              <a:rPr lang="el-GR" sz="2400" dirty="0"/>
              <a:t>η κοινή δράση</a:t>
            </a:r>
            <a:r>
              <a:rPr lang="en-US" sz="2400" dirty="0"/>
              <a:t> </a:t>
            </a:r>
            <a:r>
              <a:rPr lang="el-GR" sz="2400" dirty="0"/>
              <a:t>(</a:t>
            </a:r>
            <a:r>
              <a:rPr lang="el-GR" sz="2400" dirty="0" err="1"/>
              <a:t>joint</a:t>
            </a:r>
            <a:r>
              <a:rPr lang="el-GR" sz="2400" dirty="0"/>
              <a:t> </a:t>
            </a:r>
            <a:r>
              <a:rPr lang="el-GR" sz="2400" dirty="0" err="1"/>
              <a:t>action</a:t>
            </a:r>
            <a:r>
              <a:rPr lang="el-GR" sz="2400" dirty="0"/>
              <a:t>).</a:t>
            </a:r>
            <a:endParaRPr lang="en-US" sz="2400" dirty="0"/>
          </a:p>
          <a:p>
            <a:endParaRPr lang="en-US" sz="2400" dirty="0"/>
          </a:p>
          <a:p>
            <a:endParaRPr lang="en-US" sz="2400" dirty="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53032E2-8735-497D-BD55-1A2F96CB11FF}"/>
              </a:ext>
            </a:extLst>
          </p:cNvPr>
          <p:cNvSpPr>
            <a:spLocks noGrp="1"/>
          </p:cNvSpPr>
          <p:nvPr>
            <p:ph idx="1"/>
          </p:nvPr>
        </p:nvSpPr>
        <p:spPr/>
        <p:txBody>
          <a:bodyPr/>
          <a:lstStyle/>
          <a:p>
            <a:r>
              <a:rPr lang="el-GR" sz="2800" dirty="0"/>
              <a:t>"Κάθε εαυτός είναι ένας κοινωνικός εαυτός, αλλά είναι περιορισμένος στην ομάδα, τους ρόλους της οποίας υποθέτει/θεωρεί/υιοθετεί. Ποτέ δεν θα εγκαταλείψει αυτόν τον εαυτό μέχρι να βρει από μόνος του μια μεγαλύτερη κοινωνία να εισαχθεί και να κυριαρχήσει από μόνος του εκεί" .</a:t>
            </a:r>
          </a:p>
          <a:p>
            <a:endParaRPr lang="el-GR" dirty="0"/>
          </a:p>
        </p:txBody>
      </p:sp>
    </p:spTree>
    <p:extLst>
      <p:ext uri="{BB962C8B-B14F-4D97-AF65-F5344CB8AC3E}">
        <p14:creationId xmlns="" xmlns:p14="http://schemas.microsoft.com/office/powerpoint/2010/main" val="178223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67989" y="640080"/>
            <a:ext cx="9636623" cy="5271142"/>
          </a:xfrm>
        </p:spPr>
        <p:txBody>
          <a:bodyPr/>
          <a:lstStyle/>
          <a:p>
            <a:r>
              <a:rPr lang="el-GR" altLang="zh-CN" sz="3200" dirty="0">
                <a:solidFill>
                  <a:schemeClr val="tx1"/>
                </a:solidFill>
                <a:latin typeface="Garamond" pitchFamily="18" charset="0"/>
              </a:rPr>
              <a:t>Ωστόσο, παραμένει γεγονός ότι κατά τη διάρκεια, ειδικά, του 19ου αιώνα το παιδί αντιμετωπίζεται ως μελλοντικός ενήλικος (πάντως όχι ως μικρογραφία ενηλίκου όπως στο μεσαίωνα).  </a:t>
            </a:r>
            <a:endParaRPr lang="en-US" altLang="zh-CN" sz="3200" dirty="0">
              <a:solidFill>
                <a:schemeClr val="tx1"/>
              </a:solidFill>
              <a:latin typeface="Garamond" pitchFamily="18" charset="0"/>
            </a:endParaRPr>
          </a:p>
          <a:p>
            <a:r>
              <a:rPr lang="el-GR" altLang="zh-CN" sz="3200" dirty="0">
                <a:solidFill>
                  <a:schemeClr val="tx1"/>
                </a:solidFill>
                <a:latin typeface="Garamond" pitchFamily="18" charset="0"/>
              </a:rPr>
              <a:t>Η περίοδος μεταξύ 1850 και 1950 αποτελεί το απόγειο του ενδιαφέροντος για την παιδική ηλικία. Με την απαρχή του αιώνα η παιδική ηλικία ως αναφαίρετο δικαίωμα κάθε ανθρώπου. </a:t>
            </a:r>
            <a:endParaRPr lang="el-GR" altLang="el-GR" sz="3200" dirty="0">
              <a:solidFill>
                <a:schemeClr val="tx1"/>
              </a:solidFill>
              <a:latin typeface="Garamond" pitchFamily="18" charset="0"/>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69E17B1D-93F5-41BC-A1CE-370FAEE326B8}"/>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910348" y="797859"/>
            <a:ext cx="7179451" cy="5113991"/>
          </a:xfrm>
        </p:spPr>
      </p:pic>
    </p:spTree>
    <p:extLst>
      <p:ext uri="{BB962C8B-B14F-4D97-AF65-F5344CB8AC3E}">
        <p14:creationId xmlns="" xmlns:p14="http://schemas.microsoft.com/office/powerpoint/2010/main" val="3393243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93669" y="640080"/>
            <a:ext cx="9910943" cy="5271142"/>
          </a:xfrm>
        </p:spPr>
        <p:txBody>
          <a:bodyPr>
            <a:normAutofit/>
          </a:bodyPr>
          <a:lstStyle/>
          <a:p>
            <a:endParaRPr lang="el-GR" sz="2800" dirty="0">
              <a:solidFill>
                <a:schemeClr val="tx1"/>
              </a:solidFill>
              <a:latin typeface="Garamond" pitchFamily="18" charset="0"/>
            </a:endParaRPr>
          </a:p>
          <a:p>
            <a:r>
              <a:rPr lang="el-GR" sz="3200" dirty="0">
                <a:solidFill>
                  <a:schemeClr val="tx1"/>
                </a:solidFill>
                <a:latin typeface="Garamond" pitchFamily="18" charset="0"/>
              </a:rPr>
              <a:t>Ερ. Ποια είναι η βασική αντίθεση μεταξύ του </a:t>
            </a:r>
            <a:r>
              <a:rPr lang="el-GR" sz="3200" dirty="0" err="1">
                <a:solidFill>
                  <a:schemeClr val="tx1"/>
                </a:solidFill>
                <a:latin typeface="Garamond" pitchFamily="18" charset="0"/>
              </a:rPr>
              <a:t>Δομολειτουργισμού</a:t>
            </a:r>
            <a:r>
              <a:rPr lang="el-GR" sz="3200" dirty="0">
                <a:solidFill>
                  <a:schemeClr val="tx1"/>
                </a:solidFill>
                <a:latin typeface="Garamond" pitchFamily="18" charset="0"/>
              </a:rPr>
              <a:t> και τη Συμβολικής </a:t>
            </a:r>
            <a:r>
              <a:rPr lang="el-GR" sz="3200" dirty="0" err="1">
                <a:solidFill>
                  <a:schemeClr val="tx1"/>
                </a:solidFill>
                <a:latin typeface="Garamond" pitchFamily="18" charset="0"/>
              </a:rPr>
              <a:t>Διαντίδρασης</a:t>
            </a:r>
            <a:r>
              <a:rPr lang="el-GR" sz="3200" dirty="0">
                <a:solidFill>
                  <a:schemeClr val="tx1"/>
                </a:solidFill>
                <a:latin typeface="Garamond" pitchFamily="18"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76549" y="496389"/>
            <a:ext cx="9728063" cy="5414833"/>
          </a:xfrm>
        </p:spPr>
        <p:txBody>
          <a:bodyPr>
            <a:normAutofit/>
          </a:bodyPr>
          <a:lstStyle/>
          <a:p>
            <a:r>
              <a:rPr lang="el-GR" sz="2800" dirty="0">
                <a:solidFill>
                  <a:schemeClr val="tx1"/>
                </a:solidFill>
                <a:latin typeface="Garamond" pitchFamily="18" charset="0"/>
              </a:rPr>
              <a:t>Δομικός Λειτουργισμός: Έμφαση στην «αντικειμενική»  φύση του κοινωνικού κόσμου</a:t>
            </a:r>
          </a:p>
          <a:p>
            <a:endParaRPr lang="el-GR" sz="2800" dirty="0">
              <a:solidFill>
                <a:schemeClr val="tx1"/>
              </a:solidFill>
              <a:latin typeface="Garamond" pitchFamily="18" charset="0"/>
            </a:endParaRPr>
          </a:p>
          <a:p>
            <a:r>
              <a:rPr lang="en-US" sz="2800" dirty="0">
                <a:solidFill>
                  <a:schemeClr val="tx1"/>
                </a:solidFill>
                <a:latin typeface="Garamond" pitchFamily="18" charset="0"/>
              </a:rPr>
              <a:t>VS </a:t>
            </a:r>
          </a:p>
          <a:p>
            <a:endParaRPr lang="en-US" sz="2800" dirty="0">
              <a:solidFill>
                <a:schemeClr val="tx1"/>
              </a:solidFill>
              <a:latin typeface="Garamond" pitchFamily="18" charset="0"/>
            </a:endParaRPr>
          </a:p>
          <a:p>
            <a:r>
              <a:rPr lang="el-GR" sz="2800" dirty="0">
                <a:solidFill>
                  <a:schemeClr val="tx1"/>
                </a:solidFill>
                <a:latin typeface="Garamond" pitchFamily="18" charset="0"/>
              </a:rPr>
              <a:t>Συμβολική </a:t>
            </a:r>
            <a:r>
              <a:rPr lang="el-GR" sz="2800" dirty="0" err="1">
                <a:solidFill>
                  <a:schemeClr val="tx1"/>
                </a:solidFill>
                <a:latin typeface="Garamond" pitchFamily="18" charset="0"/>
              </a:rPr>
              <a:t>Διαντίδραση</a:t>
            </a:r>
            <a:r>
              <a:rPr lang="el-GR" sz="2800" dirty="0">
                <a:solidFill>
                  <a:schemeClr val="tx1"/>
                </a:solidFill>
                <a:latin typeface="Garamond" pitchFamily="18" charset="0"/>
              </a:rPr>
              <a:t>: Έμφαση στην υποκειμενική ερμηνεία των ατόμων και τη </a:t>
            </a:r>
            <a:r>
              <a:rPr lang="el-GR" sz="2800" dirty="0" err="1">
                <a:solidFill>
                  <a:schemeClr val="tx1"/>
                </a:solidFill>
                <a:latin typeface="Garamond" pitchFamily="18" charset="0"/>
              </a:rPr>
              <a:t>νοηματοδότηση</a:t>
            </a:r>
            <a:r>
              <a:rPr lang="el-GR" sz="2800" dirty="0">
                <a:solidFill>
                  <a:schemeClr val="tx1"/>
                </a:solidFill>
                <a:latin typeface="Garamond" pitchFamily="18" charset="0"/>
              </a:rPr>
              <a:t> του κόσμου μέσω της κοινωνικής </a:t>
            </a:r>
            <a:r>
              <a:rPr lang="el-GR" sz="2800" dirty="0" err="1">
                <a:solidFill>
                  <a:schemeClr val="tx1"/>
                </a:solidFill>
                <a:latin typeface="Garamond" pitchFamily="18" charset="0"/>
              </a:rPr>
              <a:t>αληλεπίδρασης</a:t>
            </a:r>
            <a:endParaRPr lang="el-GR" sz="2800" dirty="0">
              <a:solidFill>
                <a:schemeClr val="tx1"/>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CE6C9E8-382C-49FC-AEA8-92517B3786D0}"/>
              </a:ext>
            </a:extLst>
          </p:cNvPr>
          <p:cNvSpPr>
            <a:spLocks noGrp="1"/>
          </p:cNvSpPr>
          <p:nvPr>
            <p:ph idx="1"/>
          </p:nvPr>
        </p:nvSpPr>
        <p:spPr>
          <a:xfrm>
            <a:off x="2589212" y="878541"/>
            <a:ext cx="8915400" cy="5032681"/>
          </a:xfrm>
        </p:spPr>
        <p:txBody>
          <a:bodyPr>
            <a:normAutofit lnSpcReduction="10000"/>
          </a:bodyPr>
          <a:lstStyle/>
          <a:p>
            <a:pPr marL="0" indent="0">
              <a:buNone/>
            </a:pPr>
            <a:r>
              <a:rPr lang="el-GR" sz="2800" dirty="0"/>
              <a:t>Π.Χ.</a:t>
            </a:r>
          </a:p>
          <a:p>
            <a:r>
              <a:rPr lang="el-GR" sz="2800" dirty="0"/>
              <a:t>Ειδικά στο κοινωνικό φαινόμενο της φτώχειας οι:</a:t>
            </a:r>
          </a:p>
          <a:p>
            <a:r>
              <a:rPr lang="el-GR" sz="2800" b="1" dirty="0" err="1"/>
              <a:t>Λειτουργιστές</a:t>
            </a:r>
            <a:r>
              <a:rPr lang="el-GR" sz="2800" dirty="0"/>
              <a:t>: αναδεικνύουν τις λειτουργικές και δυσλειτουργικές πτυχές του φαινομένου της φτώχειας στο πλαίσιο της λειτουργίας της</a:t>
            </a:r>
          </a:p>
          <a:p>
            <a:pPr marL="0" indent="0">
              <a:buNone/>
            </a:pPr>
            <a:r>
              <a:rPr lang="el-GR" sz="2800" dirty="0"/>
              <a:t>ευρύτερης κοινωνίας.</a:t>
            </a:r>
          </a:p>
          <a:p>
            <a:pPr marL="0" indent="0">
              <a:buNone/>
            </a:pPr>
            <a:endParaRPr lang="el-GR" sz="2800" dirty="0"/>
          </a:p>
          <a:p>
            <a:r>
              <a:rPr lang="el-GR" sz="2800" dirty="0"/>
              <a:t>– </a:t>
            </a:r>
            <a:r>
              <a:rPr lang="el-GR" sz="2800" b="1" dirty="0"/>
              <a:t>Συγκρουσιακοί</a:t>
            </a:r>
            <a:r>
              <a:rPr lang="el-GR" sz="2800" dirty="0"/>
              <a:t>: περιγράφουν τις ανισότητες που απορρέουν από τον τρόπο οργάνωσης της κοινωνίας και καταδεικνύουν τους κερδισμένους και τους χαμένους αυτών των διευθετήσεων.</a:t>
            </a:r>
          </a:p>
          <a:p>
            <a:endParaRPr lang="el-GR" dirty="0"/>
          </a:p>
        </p:txBody>
      </p:sp>
    </p:spTree>
    <p:extLst>
      <p:ext uri="{BB962C8B-B14F-4D97-AF65-F5344CB8AC3E}">
        <p14:creationId xmlns="" xmlns:p14="http://schemas.microsoft.com/office/powerpoint/2010/main" val="13835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EADFAB0-44AA-4E7E-B5D4-4427A3508A8E}"/>
              </a:ext>
            </a:extLst>
          </p:cNvPr>
          <p:cNvSpPr>
            <a:spLocks noGrp="1"/>
          </p:cNvSpPr>
          <p:nvPr>
            <p:ph idx="1"/>
          </p:nvPr>
        </p:nvSpPr>
        <p:spPr/>
        <p:txBody>
          <a:bodyPr>
            <a:normAutofit fontScale="92500"/>
          </a:bodyPr>
          <a:lstStyle/>
          <a:p>
            <a:pPr marL="0" indent="0">
              <a:buNone/>
            </a:pPr>
            <a:r>
              <a:rPr lang="el-GR" sz="2800" dirty="0"/>
              <a:t>Της κοινωνικής/συμβολικής </a:t>
            </a:r>
            <a:r>
              <a:rPr lang="el-GR" sz="2800" dirty="0" err="1"/>
              <a:t>διαντίδρασης</a:t>
            </a:r>
            <a:r>
              <a:rPr lang="el-GR" sz="2800" dirty="0"/>
              <a:t>: υποστηρίζουν ότι </a:t>
            </a:r>
          </a:p>
          <a:p>
            <a:pPr marL="0" indent="0">
              <a:buNone/>
            </a:pPr>
            <a:endParaRPr lang="el-GR" sz="2800" dirty="0"/>
          </a:p>
          <a:p>
            <a:r>
              <a:rPr lang="el-GR" sz="2800" dirty="0"/>
              <a:t>Οι άνθρωποι ορίζουν ορισμένες καταστάσεις ως αποκλίνουσες από αυτό που θεωρούν ως ιδανικό επίπεδο ζωής, προσδίδουν ένα δυσμενές νόημα σε αυτές τις συνθήκες και αποδίδουν σε αυτές την</a:t>
            </a:r>
          </a:p>
          <a:p>
            <a:pPr marL="0" indent="0">
              <a:buNone/>
            </a:pPr>
            <a:r>
              <a:rPr lang="el-GR" sz="2800" dirty="0"/>
              <a:t>ετικέτα της ‘φτώχειας’.</a:t>
            </a:r>
          </a:p>
          <a:p>
            <a:endParaRPr lang="el-GR" dirty="0"/>
          </a:p>
        </p:txBody>
      </p:sp>
    </p:spTree>
    <p:extLst>
      <p:ext uri="{BB962C8B-B14F-4D97-AF65-F5344CB8AC3E}">
        <p14:creationId xmlns="" xmlns:p14="http://schemas.microsoft.com/office/powerpoint/2010/main" val="1000743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Πίνακας 12">
            <a:extLst>
              <a:ext uri="{FF2B5EF4-FFF2-40B4-BE49-F238E27FC236}">
                <a16:creationId xmlns:a16="http://schemas.microsoft.com/office/drawing/2014/main" xmlns="" id="{41D8FE0E-1686-424C-8E3A-D7BF102F2560}"/>
              </a:ext>
            </a:extLst>
          </p:cNvPr>
          <p:cNvGraphicFramePr>
            <a:graphicFrameLocks noGrp="1"/>
          </p:cNvGraphicFramePr>
          <p:nvPr>
            <p:ph idx="1"/>
            <p:extLst>
              <p:ext uri="{D42A27DB-BD31-4B8C-83A1-F6EECF244321}">
                <p14:modId xmlns="" xmlns:p14="http://schemas.microsoft.com/office/powerpoint/2010/main" val="4175580728"/>
              </p:ext>
            </p:extLst>
          </p:nvPr>
        </p:nvGraphicFramePr>
        <p:xfrm>
          <a:off x="2589213" y="959223"/>
          <a:ext cx="8915400" cy="9628863"/>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xmlns="" val="638009668"/>
                    </a:ext>
                  </a:extLst>
                </a:gridCol>
                <a:gridCol w="1783080">
                  <a:extLst>
                    <a:ext uri="{9D8B030D-6E8A-4147-A177-3AD203B41FA5}">
                      <a16:colId xmlns:a16="http://schemas.microsoft.com/office/drawing/2014/main" xmlns="" val="3341139556"/>
                    </a:ext>
                  </a:extLst>
                </a:gridCol>
                <a:gridCol w="1814251">
                  <a:extLst>
                    <a:ext uri="{9D8B030D-6E8A-4147-A177-3AD203B41FA5}">
                      <a16:colId xmlns:a16="http://schemas.microsoft.com/office/drawing/2014/main" xmlns="" val="4243488543"/>
                    </a:ext>
                  </a:extLst>
                </a:gridCol>
                <a:gridCol w="1751909">
                  <a:extLst>
                    <a:ext uri="{9D8B030D-6E8A-4147-A177-3AD203B41FA5}">
                      <a16:colId xmlns:a16="http://schemas.microsoft.com/office/drawing/2014/main" xmlns="" val="3039965215"/>
                    </a:ext>
                  </a:extLst>
                </a:gridCol>
                <a:gridCol w="1783080">
                  <a:extLst>
                    <a:ext uri="{9D8B030D-6E8A-4147-A177-3AD203B41FA5}">
                      <a16:colId xmlns:a16="http://schemas.microsoft.com/office/drawing/2014/main" xmlns="" val="4184312507"/>
                    </a:ext>
                  </a:extLst>
                </a:gridCol>
              </a:tblGrid>
              <a:tr h="801701">
                <a:tc>
                  <a:txBody>
                    <a:bodyPr/>
                    <a:lstStyle/>
                    <a:p>
                      <a:endParaRPr lang="el-GR" dirty="0"/>
                    </a:p>
                  </a:txBody>
                  <a:tcPr/>
                </a:tc>
                <a:tc>
                  <a:txBody>
                    <a:bodyPr/>
                    <a:lstStyle/>
                    <a:p>
                      <a:endParaRPr lang="el-GR" dirty="0"/>
                    </a:p>
                  </a:txBody>
                  <a:tcPr/>
                </a:tc>
                <a:tc>
                  <a:txBody>
                    <a:bodyPr/>
                    <a:lstStyle/>
                    <a:p>
                      <a:r>
                        <a:rPr lang="el-GR" dirty="0"/>
                        <a:t>Λειτουργισμός</a:t>
                      </a:r>
                    </a:p>
                  </a:txBody>
                  <a:tcPr/>
                </a:tc>
                <a:tc>
                  <a:txBody>
                    <a:bodyPr/>
                    <a:lstStyle/>
                    <a:p>
                      <a:endParaRPr lang="el-GR" dirty="0"/>
                    </a:p>
                  </a:txBody>
                  <a:tcPr/>
                </a:tc>
                <a:tc>
                  <a:txBody>
                    <a:bodyPr/>
                    <a:lstStyle/>
                    <a:p>
                      <a:r>
                        <a:rPr lang="el-GR" dirty="0"/>
                        <a:t>Κοινωνική </a:t>
                      </a:r>
                      <a:r>
                        <a:rPr lang="el-GR" dirty="0" err="1"/>
                        <a:t>διαντίδραση</a:t>
                      </a:r>
                      <a:endParaRPr lang="el-GR" dirty="0"/>
                    </a:p>
                  </a:txBody>
                  <a:tcPr/>
                </a:tc>
                <a:extLst>
                  <a:ext uri="{0D108BD9-81ED-4DB2-BD59-A6C34878D82A}">
                    <a16:rowId xmlns:a16="http://schemas.microsoft.com/office/drawing/2014/main" xmlns="" val="3164418921"/>
                  </a:ext>
                </a:extLst>
              </a:tr>
              <a:tr h="801701">
                <a:tc>
                  <a:txBody>
                    <a:bodyPr/>
                    <a:lstStyle/>
                    <a:p>
                      <a:r>
                        <a:rPr lang="el-GR" b="1" dirty="0"/>
                        <a:t>Κύριο επίπεδο ανάλυσης</a:t>
                      </a:r>
                    </a:p>
                  </a:txBody>
                  <a:tcPr/>
                </a:tc>
                <a:tc>
                  <a:txBody>
                    <a:bodyPr/>
                    <a:lstStyle/>
                    <a:p>
                      <a:endParaRPr lang="el-GR"/>
                    </a:p>
                  </a:txBody>
                  <a:tcPr/>
                </a:tc>
                <a:tc>
                  <a:txBody>
                    <a:bodyPr/>
                    <a:lstStyle/>
                    <a:p>
                      <a:r>
                        <a:rPr lang="el-GR" b="1" dirty="0" err="1"/>
                        <a:t>Μακρο</a:t>
                      </a:r>
                      <a:endParaRPr lang="el-GR" b="1" dirty="0"/>
                    </a:p>
                  </a:txBody>
                  <a:tcPr/>
                </a:tc>
                <a:tc>
                  <a:txBody>
                    <a:bodyPr/>
                    <a:lstStyle/>
                    <a:p>
                      <a:endParaRPr lang="el-GR" b="1" dirty="0"/>
                    </a:p>
                  </a:txBody>
                  <a:tcPr/>
                </a:tc>
                <a:tc>
                  <a:txBody>
                    <a:bodyPr/>
                    <a:lstStyle/>
                    <a:p>
                      <a:r>
                        <a:rPr lang="el-GR" b="1" dirty="0" err="1"/>
                        <a:t>Μικρο</a:t>
                      </a:r>
                      <a:endParaRPr lang="el-GR" b="1" dirty="0"/>
                    </a:p>
                  </a:txBody>
                  <a:tcPr/>
                </a:tc>
                <a:extLst>
                  <a:ext uri="{0D108BD9-81ED-4DB2-BD59-A6C34878D82A}">
                    <a16:rowId xmlns:a16="http://schemas.microsoft.com/office/drawing/2014/main" xmlns="" val="2981936148"/>
                  </a:ext>
                </a:extLst>
              </a:tr>
              <a:tr h="801701">
                <a:tc>
                  <a:txBody>
                    <a:bodyPr/>
                    <a:lstStyle/>
                    <a:p>
                      <a:r>
                        <a:rPr lang="el-GR" b="1" dirty="0"/>
                        <a:t>Χαρακτήρας κοινωνίας</a:t>
                      </a:r>
                    </a:p>
                  </a:txBody>
                  <a:tcPr/>
                </a:tc>
                <a:tc>
                  <a:txBody>
                    <a:bodyPr/>
                    <a:lstStyle/>
                    <a:p>
                      <a:endParaRPr lang="el-GR"/>
                    </a:p>
                  </a:txBody>
                  <a:tcPr/>
                </a:tc>
                <a:tc>
                  <a:txBody>
                    <a:bodyPr/>
                    <a:lstStyle/>
                    <a:p>
                      <a:r>
                        <a:rPr lang="el-GR" dirty="0"/>
                        <a:t>Ένα σύνολο </a:t>
                      </a:r>
                      <a:r>
                        <a:rPr lang="el-GR" dirty="0" err="1"/>
                        <a:t>αλληλεπιδρόντων</a:t>
                      </a:r>
                      <a:endParaRPr lang="el-GR" dirty="0"/>
                    </a:p>
                  </a:txBody>
                  <a:tcPr/>
                </a:tc>
                <a:tc>
                  <a:txBody>
                    <a:bodyPr/>
                    <a:lstStyle/>
                    <a:p>
                      <a:endParaRPr lang="el-GR" dirty="0"/>
                    </a:p>
                  </a:txBody>
                  <a:tcPr/>
                </a:tc>
                <a:tc>
                  <a:txBody>
                    <a:bodyPr/>
                    <a:lstStyle/>
                    <a:p>
                      <a:r>
                        <a:rPr lang="el-GR" dirty="0"/>
                        <a:t>Κοινωνική πραγματικότητα μέσω αλληλεπίδρασης</a:t>
                      </a:r>
                    </a:p>
                  </a:txBody>
                  <a:tcPr/>
                </a:tc>
                <a:extLst>
                  <a:ext uri="{0D108BD9-81ED-4DB2-BD59-A6C34878D82A}">
                    <a16:rowId xmlns:a16="http://schemas.microsoft.com/office/drawing/2014/main" xmlns="" val="3603346234"/>
                  </a:ext>
                </a:extLst>
              </a:tr>
              <a:tr h="801701">
                <a:tc>
                  <a:txBody>
                    <a:bodyPr/>
                    <a:lstStyle/>
                    <a:p>
                      <a:r>
                        <a:rPr lang="el-GR" b="1" dirty="0"/>
                        <a:t>Θεμέλια της κοινωνίας</a:t>
                      </a:r>
                    </a:p>
                  </a:txBody>
                  <a:tcPr/>
                </a:tc>
                <a:tc>
                  <a:txBody>
                    <a:bodyPr/>
                    <a:lstStyle/>
                    <a:p>
                      <a:endParaRPr lang="el-GR"/>
                    </a:p>
                  </a:txBody>
                  <a:tcPr/>
                </a:tc>
                <a:tc>
                  <a:txBody>
                    <a:bodyPr/>
                    <a:lstStyle/>
                    <a:p>
                      <a:r>
                        <a:rPr lang="el-GR" dirty="0"/>
                        <a:t>Συναίνεση σε </a:t>
                      </a:r>
                      <a:r>
                        <a:rPr lang="el-GR" dirty="0" err="1"/>
                        <a:t>πεποιθησεις</a:t>
                      </a:r>
                      <a:endParaRPr lang="el-GR" dirty="0"/>
                    </a:p>
                  </a:txBody>
                  <a:tcPr/>
                </a:tc>
                <a:tc>
                  <a:txBody>
                    <a:bodyPr/>
                    <a:lstStyle/>
                    <a:p>
                      <a:endParaRPr lang="el-GR" dirty="0"/>
                    </a:p>
                  </a:txBody>
                  <a:tcPr/>
                </a:tc>
                <a:tc>
                  <a:txBody>
                    <a:bodyPr/>
                    <a:lstStyle/>
                    <a:p>
                      <a:r>
                        <a:rPr lang="el-GR" dirty="0"/>
                        <a:t>Κοινά νοήματα</a:t>
                      </a:r>
                    </a:p>
                  </a:txBody>
                  <a:tcPr/>
                </a:tc>
                <a:extLst>
                  <a:ext uri="{0D108BD9-81ED-4DB2-BD59-A6C34878D82A}">
                    <a16:rowId xmlns:a16="http://schemas.microsoft.com/office/drawing/2014/main" xmlns="" val="2012077050"/>
                  </a:ext>
                </a:extLst>
              </a:tr>
              <a:tr h="801701">
                <a:tc>
                  <a:txBody>
                    <a:bodyPr/>
                    <a:lstStyle/>
                    <a:p>
                      <a:r>
                        <a:rPr lang="el-GR" b="1" dirty="0"/>
                        <a:t>Επίκεντρο μελέτης</a:t>
                      </a:r>
                    </a:p>
                  </a:txBody>
                  <a:tcPr/>
                </a:tc>
                <a:tc>
                  <a:txBody>
                    <a:bodyPr/>
                    <a:lstStyle/>
                    <a:p>
                      <a:endParaRPr lang="el-GR"/>
                    </a:p>
                  </a:txBody>
                  <a:tcPr/>
                </a:tc>
                <a:tc>
                  <a:txBody>
                    <a:bodyPr/>
                    <a:lstStyle/>
                    <a:p>
                      <a:r>
                        <a:rPr lang="el-GR" dirty="0"/>
                        <a:t>Κοινωνική </a:t>
                      </a:r>
                      <a:r>
                        <a:rPr lang="el-GR" dirty="0" smtClean="0"/>
                        <a:t>τάξη ως δομή</a:t>
                      </a:r>
                      <a:endParaRPr lang="el-GR" dirty="0"/>
                    </a:p>
                  </a:txBody>
                  <a:tcPr/>
                </a:tc>
                <a:tc>
                  <a:txBody>
                    <a:bodyPr/>
                    <a:lstStyle/>
                    <a:p>
                      <a:endParaRPr lang="el-GR" dirty="0"/>
                    </a:p>
                  </a:txBody>
                  <a:tcPr/>
                </a:tc>
                <a:tc>
                  <a:txBody>
                    <a:bodyPr/>
                    <a:lstStyle/>
                    <a:p>
                      <a:r>
                        <a:rPr lang="el-GR" dirty="0"/>
                        <a:t>Δυναμική </a:t>
                      </a:r>
                      <a:r>
                        <a:rPr lang="el-GR" dirty="0" err="1"/>
                        <a:t>διαντίδραση</a:t>
                      </a:r>
                      <a:r>
                        <a:rPr lang="el-GR" dirty="0"/>
                        <a:t> μεταξύ ατόμων και κοινωνίας</a:t>
                      </a:r>
                    </a:p>
                  </a:txBody>
                  <a:tcPr/>
                </a:tc>
                <a:extLst>
                  <a:ext uri="{0D108BD9-81ED-4DB2-BD59-A6C34878D82A}">
                    <a16:rowId xmlns:a16="http://schemas.microsoft.com/office/drawing/2014/main" xmlns="" val="2846767449"/>
                  </a:ext>
                </a:extLst>
              </a:tr>
              <a:tr h="801701">
                <a:tc>
                  <a:txBody>
                    <a:bodyPr/>
                    <a:lstStyle/>
                    <a:p>
                      <a:r>
                        <a:rPr lang="el-GR" b="1" dirty="0"/>
                        <a:t>Πλεονεκτήματα</a:t>
                      </a:r>
                    </a:p>
                  </a:txBody>
                  <a:tcPr/>
                </a:tc>
                <a:tc>
                  <a:txBody>
                    <a:bodyPr/>
                    <a:lstStyle/>
                    <a:p>
                      <a:endParaRPr lang="el-GR"/>
                    </a:p>
                  </a:txBody>
                  <a:tcPr/>
                </a:tc>
                <a:tc>
                  <a:txBody>
                    <a:bodyPr/>
                    <a:lstStyle/>
                    <a:p>
                      <a:r>
                        <a:rPr lang="el-GR" dirty="0"/>
                        <a:t>Εξηγεί την κοινωνική</a:t>
                      </a:r>
                    </a:p>
                    <a:p>
                      <a:r>
                        <a:rPr lang="el-GR" dirty="0"/>
                        <a:t>δομή και την</a:t>
                      </a:r>
                    </a:p>
                    <a:p>
                      <a:r>
                        <a:rPr lang="el-GR" dirty="0"/>
                        <a:t>κοινωνική</a:t>
                      </a:r>
                    </a:p>
                    <a:p>
                      <a:r>
                        <a:rPr lang="el-GR" dirty="0"/>
                        <a:t>σταθερότητα</a:t>
                      </a:r>
                    </a:p>
                  </a:txBody>
                  <a:tcPr/>
                </a:tc>
                <a:tc>
                  <a:txBody>
                    <a:bodyPr/>
                    <a:lstStyle/>
                    <a:p>
                      <a:endParaRPr lang="el-GR" dirty="0"/>
                    </a:p>
                  </a:txBody>
                  <a:tcPr/>
                </a:tc>
                <a:tc>
                  <a:txBody>
                    <a:bodyPr/>
                    <a:lstStyle/>
                    <a:p>
                      <a:r>
                        <a:rPr lang="el-GR" dirty="0"/>
                        <a:t>Τα άτομα ενεργοί κοινωνικοί φορείς</a:t>
                      </a:r>
                    </a:p>
                    <a:p>
                      <a:endParaRPr lang="el-GR" dirty="0"/>
                    </a:p>
                  </a:txBody>
                  <a:tcPr/>
                </a:tc>
                <a:extLst>
                  <a:ext uri="{0D108BD9-81ED-4DB2-BD59-A6C34878D82A}">
                    <a16:rowId xmlns:a16="http://schemas.microsoft.com/office/drawing/2014/main" xmlns="" val="4196837029"/>
                  </a:ext>
                </a:extLst>
              </a:tr>
              <a:tr h="801701">
                <a:tc>
                  <a:txBody>
                    <a:bodyPr/>
                    <a:lstStyle/>
                    <a:p>
                      <a:r>
                        <a:rPr lang="el-GR" b="1" dirty="0"/>
                        <a:t>Μειονεκτήματα</a:t>
                      </a:r>
                    </a:p>
                  </a:txBody>
                  <a:tcPr/>
                </a:tc>
                <a:tc>
                  <a:txBody>
                    <a:bodyPr/>
                    <a:lstStyle/>
                    <a:p>
                      <a:endParaRPr lang="el-GR"/>
                    </a:p>
                  </a:txBody>
                  <a:tcPr/>
                </a:tc>
                <a:tc>
                  <a:txBody>
                    <a:bodyPr/>
                    <a:lstStyle/>
                    <a:p>
                      <a:r>
                        <a:rPr lang="el-GR" dirty="0"/>
                        <a:t>Δεν ερμηνεύει την κοινωνική αλλαγή</a:t>
                      </a:r>
                    </a:p>
                    <a:p>
                      <a:endParaRPr lang="el-GR" dirty="0"/>
                    </a:p>
                  </a:txBody>
                  <a:tcPr/>
                </a:tc>
                <a:tc>
                  <a:txBody>
                    <a:bodyPr/>
                    <a:lstStyle/>
                    <a:p>
                      <a:endParaRPr lang="el-GR" dirty="0"/>
                    </a:p>
                  </a:txBody>
                  <a:tcPr/>
                </a:tc>
                <a:tc>
                  <a:txBody>
                    <a:bodyPr/>
                    <a:lstStyle/>
                    <a:p>
                      <a:r>
                        <a:rPr lang="el-GR" dirty="0"/>
                        <a:t>Δυσκολία στην ερμηνεία των κοινωνικών </a:t>
                      </a:r>
                      <a:r>
                        <a:rPr lang="el-GR" dirty="0" smtClean="0"/>
                        <a:t>αλλαγών αναφορικά με τους</a:t>
                      </a:r>
                      <a:r>
                        <a:rPr lang="el-GR" baseline="0" dirty="0" smtClean="0"/>
                        <a:t> κοινωνικούς θεσμούς</a:t>
                      </a:r>
                      <a:endParaRPr lang="el-GR" dirty="0"/>
                    </a:p>
                    <a:p>
                      <a:endParaRPr lang="el-GR" dirty="0"/>
                    </a:p>
                  </a:txBody>
                  <a:tcPr/>
                </a:tc>
                <a:extLst>
                  <a:ext uri="{0D108BD9-81ED-4DB2-BD59-A6C34878D82A}">
                    <a16:rowId xmlns:a16="http://schemas.microsoft.com/office/drawing/2014/main" xmlns="" val="111733525"/>
                  </a:ext>
                </a:extLst>
              </a:tr>
            </a:tbl>
          </a:graphicData>
        </a:graphic>
      </p:graphicFrame>
    </p:spTree>
    <p:extLst>
      <p:ext uri="{BB962C8B-B14F-4D97-AF65-F5344CB8AC3E}">
        <p14:creationId xmlns="" xmlns:p14="http://schemas.microsoft.com/office/powerpoint/2010/main" val="4076031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F4DFD8E-AACC-4AA9-B707-53F0A4023566}"/>
              </a:ext>
            </a:extLst>
          </p:cNvPr>
          <p:cNvSpPr>
            <a:spLocks noGrp="1"/>
          </p:cNvSpPr>
          <p:nvPr>
            <p:ph type="title"/>
          </p:nvPr>
        </p:nvSpPr>
        <p:spPr>
          <a:xfrm>
            <a:off x="2592925" y="624110"/>
            <a:ext cx="8911687" cy="481879"/>
          </a:xfrm>
        </p:spPr>
        <p:txBody>
          <a:bodyPr>
            <a:normAutofit/>
          </a:bodyPr>
          <a:lstStyle/>
          <a:p>
            <a:r>
              <a:rPr lang="el-GR" sz="2000" b="1" dirty="0"/>
              <a:t>Βιβλιογραφία</a:t>
            </a:r>
          </a:p>
        </p:txBody>
      </p:sp>
      <p:sp>
        <p:nvSpPr>
          <p:cNvPr id="3" name="Θέση περιεχομένου 2">
            <a:extLst>
              <a:ext uri="{FF2B5EF4-FFF2-40B4-BE49-F238E27FC236}">
                <a16:creationId xmlns:a16="http://schemas.microsoft.com/office/drawing/2014/main" xmlns="" id="{C26B663D-71BB-467D-A8A8-CC1002D2B5CE}"/>
              </a:ext>
            </a:extLst>
          </p:cNvPr>
          <p:cNvSpPr>
            <a:spLocks noGrp="1"/>
          </p:cNvSpPr>
          <p:nvPr>
            <p:ph idx="1"/>
          </p:nvPr>
        </p:nvSpPr>
        <p:spPr>
          <a:xfrm>
            <a:off x="2124891" y="1262743"/>
            <a:ext cx="9379721" cy="4648479"/>
          </a:xfrm>
        </p:spPr>
        <p:txBody>
          <a:bodyPr>
            <a:normAutofit fontScale="55000" lnSpcReduction="20000"/>
          </a:bodyPr>
          <a:lstStyle/>
          <a:p>
            <a:r>
              <a:rPr lang="en-US" sz="1900" dirty="0">
                <a:hlinkClick r:id="rId2"/>
              </a:rPr>
              <a:t>Ballantine, J. H. &amp; Hammack F. M.</a:t>
            </a:r>
            <a:r>
              <a:rPr lang="el-GR" sz="1900" dirty="0">
                <a:hlinkClick r:id="rId2"/>
              </a:rPr>
              <a:t> (2014) .Η Κοινωνιολογία της Εκπαίδευσης, Θεσσαλονίκη, Επίκεντρο</a:t>
            </a:r>
          </a:p>
          <a:p>
            <a:r>
              <a:rPr lang="en-US" sz="1900" dirty="0">
                <a:hlinkClick r:id="rId2"/>
              </a:rPr>
              <a:t>Blackledge D. &amp; Hunt B.</a:t>
            </a:r>
            <a:r>
              <a:rPr lang="el-GR" sz="1900" dirty="0">
                <a:hlinkClick r:id="rId2"/>
              </a:rPr>
              <a:t> Κοινωνιολογία της Εκπαίδευσης. (2004) Αθήνα: Μεταίχμιο</a:t>
            </a:r>
            <a:endParaRPr lang="en-US" sz="1900" dirty="0">
              <a:hlinkClick r:id="rId2"/>
            </a:endParaRPr>
          </a:p>
          <a:p>
            <a:r>
              <a:rPr lang="en-US" sz="1900" dirty="0" err="1">
                <a:hlinkClick r:id="rId2"/>
              </a:rPr>
              <a:t>Palaiologou</a:t>
            </a:r>
            <a:r>
              <a:rPr lang="en-US" sz="1900" dirty="0">
                <a:hlinkClick r:id="rId2"/>
              </a:rPr>
              <a:t>, N. (2014) Intercultural Education. Conceptual and Empirical Challenges, edited volume, Routledge. </a:t>
            </a:r>
          </a:p>
          <a:p>
            <a:r>
              <a:rPr lang="en-US" sz="1900" dirty="0" err="1">
                <a:hlinkClick r:id="rId2"/>
              </a:rPr>
              <a:t>Kipouropoulou</a:t>
            </a:r>
            <a:r>
              <a:rPr lang="en-US" sz="1900" dirty="0">
                <a:hlinkClick r:id="rId2"/>
              </a:rPr>
              <a:t>, E. (2017). “Ambiguous Foreign Students’ Identities: National Identity “in between” in a Greek Intercultural School”, MENON Online Journal of Educational Research, 4th Issue,36-53.</a:t>
            </a:r>
          </a:p>
          <a:p>
            <a:r>
              <a:rPr lang="en-US" sz="1900" dirty="0">
                <a:hlinkClick r:id="rId2"/>
              </a:rPr>
              <a:t>Banks J. (2010), Diversity and Citizenship Education, ed. </a:t>
            </a:r>
            <a:r>
              <a:rPr lang="en-US" sz="1900" dirty="0" err="1">
                <a:hlinkClick r:id="rId2"/>
              </a:rPr>
              <a:t>WilleySons</a:t>
            </a:r>
            <a:r>
              <a:rPr lang="en-US" sz="1900" dirty="0">
                <a:hlinkClick r:id="rId2"/>
              </a:rPr>
              <a:t>. </a:t>
            </a:r>
            <a:r>
              <a:rPr lang="el-GR" sz="1900" dirty="0">
                <a:hlinkClick r:id="rId2"/>
              </a:rPr>
              <a:t>Ελληνική Έκδοση Διαφορετικότητα και Εκπαίδευση στην Ιδιότητα του Πολίτη (2012), ΠΕΔΙΟ.</a:t>
            </a:r>
          </a:p>
          <a:p>
            <a:r>
              <a:rPr lang="en-US" sz="1900" dirty="0">
                <a:hlinkClick r:id="rId2"/>
              </a:rPr>
              <a:t>Bernstein, B. (1989). </a:t>
            </a:r>
            <a:r>
              <a:rPr lang="el-GR" sz="1900" dirty="0">
                <a:hlinkClick r:id="rId2"/>
              </a:rPr>
              <a:t>Παιδαγωγικοί κώδικες και κοινωνικός έλεγχος/μετ. Ιωσήφ Σολομών. Αθήνα: Αλεξάνδρεια.</a:t>
            </a:r>
          </a:p>
          <a:p>
            <a:r>
              <a:rPr lang="en-US" sz="1900" dirty="0">
                <a:hlinkClick r:id="rId2"/>
              </a:rPr>
              <a:t>Cummins J. (1999). </a:t>
            </a:r>
            <a:r>
              <a:rPr lang="el-GR" sz="1900" dirty="0">
                <a:hlinkClick r:id="rId2"/>
              </a:rPr>
              <a:t>Ταυτότητες υπό Διαπραγμάτευση. Εκπαίδευση με σκοπό την ενδυνάμωση σε μια κοινωνία της ετερότητας/μετ. Σ. Αργύρη. Αθήνα: </a:t>
            </a:r>
            <a:r>
              <a:rPr lang="en-US" sz="1900" dirty="0">
                <a:hlinkClick r:id="rId2"/>
              </a:rPr>
              <a:t>Gutenberg. </a:t>
            </a:r>
          </a:p>
          <a:p>
            <a:r>
              <a:rPr lang="en-US" sz="1900" dirty="0" err="1">
                <a:hlinkClick r:id="rId2"/>
              </a:rPr>
              <a:t>Feire</a:t>
            </a:r>
            <a:r>
              <a:rPr lang="en-US" sz="1900" dirty="0">
                <a:hlinkClick r:id="rId2"/>
              </a:rPr>
              <a:t>, P.&amp; Shor I. (2011). </a:t>
            </a:r>
            <a:r>
              <a:rPr lang="el-GR" sz="1900" dirty="0">
                <a:hlinkClick r:id="rId2"/>
              </a:rPr>
              <a:t>Απελευθερωτική Παιδαγωγική. </a:t>
            </a:r>
            <a:r>
              <a:rPr lang="el-GR" sz="1900" dirty="0" err="1">
                <a:hlinkClick r:id="rId2"/>
              </a:rPr>
              <a:t>Καλαουζίδης</a:t>
            </a:r>
            <a:r>
              <a:rPr lang="el-GR" sz="1900" dirty="0">
                <a:hlinkClick r:id="rId2"/>
              </a:rPr>
              <a:t> Γ. </a:t>
            </a:r>
            <a:r>
              <a:rPr lang="el-GR" sz="1900" dirty="0" err="1">
                <a:hlinkClick r:id="rId2"/>
              </a:rPr>
              <a:t>μτφρ</a:t>
            </a:r>
            <a:r>
              <a:rPr lang="el-GR" sz="1900" dirty="0">
                <a:hlinkClick r:id="rId2"/>
              </a:rPr>
              <a:t>. Αθήνα: Μεταίχμιο.</a:t>
            </a:r>
          </a:p>
          <a:p>
            <a:r>
              <a:rPr lang="el-GR" sz="1900" dirty="0" err="1">
                <a:hlinkClick r:id="rId2"/>
              </a:rPr>
              <a:t>Δραγώνα</a:t>
            </a:r>
            <a:r>
              <a:rPr lang="el-GR" sz="1900" dirty="0">
                <a:hlinkClick r:id="rId2"/>
              </a:rPr>
              <a:t> Θα.- </a:t>
            </a:r>
            <a:r>
              <a:rPr lang="el-GR" sz="1900" dirty="0" err="1">
                <a:hlinkClick r:id="rId2"/>
              </a:rPr>
              <a:t>Φραγκουδάκη</a:t>
            </a:r>
            <a:r>
              <a:rPr lang="el-GR" sz="1900" dirty="0">
                <a:hlinkClick r:id="rId2"/>
              </a:rPr>
              <a:t> Ά. </a:t>
            </a:r>
            <a:r>
              <a:rPr lang="el-GR" sz="1900" dirty="0" err="1">
                <a:hlinkClick r:id="rId2"/>
              </a:rPr>
              <a:t>επιμ</a:t>
            </a:r>
            <a:r>
              <a:rPr lang="el-GR" sz="1900" dirty="0">
                <a:hlinkClick r:id="rId2"/>
              </a:rPr>
              <a:t>. (2008)  Πρόσθεση όχι Αφαίρεση, πολλαπλασιασμός όχι διαίρεση . Αθήνα: Μεταίχμιο</a:t>
            </a:r>
          </a:p>
          <a:p>
            <a:r>
              <a:rPr lang="el-GR" sz="1900" dirty="0" err="1">
                <a:hlinkClick r:id="rId2"/>
              </a:rPr>
              <a:t>Μπαρτσίδης</a:t>
            </a:r>
            <a:r>
              <a:rPr lang="el-GR" sz="1900" dirty="0">
                <a:hlinkClick r:id="rId2"/>
              </a:rPr>
              <a:t>, Μ. &amp; </a:t>
            </a:r>
            <a:r>
              <a:rPr lang="el-GR" sz="1900" dirty="0" err="1">
                <a:hlinkClick r:id="rId2"/>
              </a:rPr>
              <a:t>Χοντολίδου</a:t>
            </a:r>
            <a:r>
              <a:rPr lang="el-GR" sz="1900" dirty="0">
                <a:hlinkClick r:id="rId2"/>
              </a:rPr>
              <a:t> Ε.(2002). «Παγκοσμιοποίηση και εκπαίδευση: ο μύθος της αποδυνάμωσης των εθνικών κρατών και ο ρόλος τους στα εθνικά εκπαιδευτικά συστήματα», Θέσεις, τ. 80, 173-182.</a:t>
            </a:r>
          </a:p>
          <a:p>
            <a:r>
              <a:rPr lang="el-GR" sz="1900" dirty="0">
                <a:hlinkClick r:id="rId2"/>
              </a:rPr>
              <a:t>Νικολάου Σ.-Μ. (2006). Θεωρητικά ζητήματα στην Κοινωνιολογία της Εκπαίδευσης. Αθήνα: </a:t>
            </a:r>
            <a:r>
              <a:rPr lang="en-US" sz="1900" dirty="0">
                <a:hlinkClick r:id="rId2"/>
              </a:rPr>
              <a:t>Gutenberg.</a:t>
            </a:r>
          </a:p>
          <a:p>
            <a:r>
              <a:rPr lang="en-US" sz="1900" dirty="0">
                <a:hlinkClick r:id="rId2"/>
              </a:rPr>
              <a:t>  </a:t>
            </a:r>
            <a:r>
              <a:rPr lang="el-GR" sz="1900" dirty="0" err="1">
                <a:hlinkClick r:id="rId2"/>
              </a:rPr>
              <a:t>Φραγκουδάκη</a:t>
            </a:r>
            <a:r>
              <a:rPr lang="el-GR" sz="1900" dirty="0">
                <a:hlinkClick r:id="rId2"/>
              </a:rPr>
              <a:t>, </a:t>
            </a:r>
            <a:r>
              <a:rPr lang="en-US" sz="1900" dirty="0">
                <a:hlinkClick r:id="rId2"/>
              </a:rPr>
              <a:t>A. (1985) </a:t>
            </a:r>
            <a:r>
              <a:rPr lang="el-GR" sz="1900" dirty="0">
                <a:hlinkClick r:id="rId2"/>
              </a:rPr>
              <a:t>Κοινωνιολογία της Εκπαίδευσης: Θεωρίες για την κοινωνική ανισότητα στο σχολείο. Αθήνα: </a:t>
            </a:r>
            <a:r>
              <a:rPr lang="el-GR" sz="1900" dirty="0" err="1">
                <a:hlinkClick r:id="rId2"/>
              </a:rPr>
              <a:t>Παπαζήσης</a:t>
            </a:r>
            <a:r>
              <a:rPr lang="el-GR" sz="1900" dirty="0">
                <a:hlinkClick r:id="rId2"/>
              </a:rPr>
              <a:t>.</a:t>
            </a:r>
          </a:p>
          <a:p>
            <a:r>
              <a:rPr lang="en-US" sz="1900" dirty="0" err="1">
                <a:hlinkClick r:id="rId2"/>
              </a:rPr>
              <a:t>Gewirtz</a:t>
            </a:r>
            <a:r>
              <a:rPr lang="en-US" sz="1900" dirty="0">
                <a:hlinkClick r:id="rId2"/>
              </a:rPr>
              <a:t> </a:t>
            </a:r>
            <a:r>
              <a:rPr lang="en-US" sz="1900" dirty="0" err="1">
                <a:hlinkClick r:id="rId2"/>
              </a:rPr>
              <a:t>Sh</a:t>
            </a:r>
            <a:r>
              <a:rPr lang="en-US" sz="1900" dirty="0">
                <a:hlinkClick r:id="rId2"/>
              </a:rPr>
              <a:t> &amp; </a:t>
            </a:r>
            <a:r>
              <a:rPr lang="en-US" sz="1900" dirty="0" err="1">
                <a:hlinkClick r:id="rId2"/>
              </a:rPr>
              <a:t>Cribb</a:t>
            </a:r>
            <a:r>
              <a:rPr lang="en-US" sz="1900" dirty="0">
                <a:hlinkClick r:id="rId2"/>
              </a:rPr>
              <a:t> A.,(2011). </a:t>
            </a:r>
            <a:r>
              <a:rPr lang="el-GR" sz="1900" dirty="0">
                <a:hlinkClick r:id="rId2"/>
              </a:rPr>
              <a:t>Κατανοώντας την Εκπαίδευση . Αθήνα: Μεταίχμιο</a:t>
            </a:r>
          </a:p>
          <a:p>
            <a:r>
              <a:rPr lang="en-US" sz="1900" dirty="0">
                <a:hlinkClick r:id="rId2"/>
              </a:rPr>
              <a:t>http://sociologyofeducation2014-15.blogspot.com/2015/03/blog-post_80.html</a:t>
            </a:r>
            <a:endParaRPr lang="el-GR" sz="1900" dirty="0"/>
          </a:p>
          <a:p>
            <a:endParaRPr lang="el-GR" dirty="0"/>
          </a:p>
        </p:txBody>
      </p:sp>
    </p:spTree>
    <p:extLst>
      <p:ext uri="{BB962C8B-B14F-4D97-AF65-F5344CB8AC3E}">
        <p14:creationId xmlns="" xmlns:p14="http://schemas.microsoft.com/office/powerpoint/2010/main" val="1655208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A25F97AF-4CE2-4663-8CE6-9FF51EF82209}"/>
              </a:ext>
            </a:extLst>
          </p:cNvPr>
          <p:cNvPicPr>
            <a:picLocks noChangeAspect="1"/>
          </p:cNvPicPr>
          <p:nvPr/>
        </p:nvPicPr>
        <p:blipFill>
          <a:blip r:embed="rId2" cstate="print"/>
          <a:stretch>
            <a:fillRect/>
          </a:stretch>
        </p:blipFill>
        <p:spPr>
          <a:xfrm>
            <a:off x="6912406" y="62760"/>
            <a:ext cx="5279594" cy="1261981"/>
          </a:xfrm>
          <a:prstGeom prst="rect">
            <a:avLst/>
          </a:prstGeom>
        </p:spPr>
      </p:pic>
    </p:spTree>
    <p:extLst>
      <p:ext uri="{BB962C8B-B14F-4D97-AF65-F5344CB8AC3E}">
        <p14:creationId xmlns="" xmlns:p14="http://schemas.microsoft.com/office/powerpoint/2010/main" val="327805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07177" y="600891"/>
            <a:ext cx="9597435" cy="5310331"/>
          </a:xfrm>
        </p:spPr>
        <p:txBody>
          <a:bodyPr/>
          <a:lstStyle/>
          <a:p>
            <a:pPr>
              <a:buNone/>
            </a:pPr>
            <a:r>
              <a:rPr lang="el-GR" altLang="zh-CN" sz="2800" b="1" dirty="0">
                <a:solidFill>
                  <a:schemeClr val="tx1"/>
                </a:solidFill>
                <a:latin typeface="Garamond" pitchFamily="18" charset="0"/>
              </a:rPr>
              <a:t>Μετά</a:t>
            </a:r>
            <a:r>
              <a:rPr lang="el-GR" altLang="zh-CN" sz="2800" b="1" dirty="0">
                <a:solidFill>
                  <a:schemeClr val="tx1"/>
                </a:solidFill>
                <a:latin typeface="Garamond" pitchFamily="18" charset="0"/>
                <a:cs typeface="Gautami" pitchFamily="34" charset="0"/>
              </a:rPr>
              <a:t> </a:t>
            </a:r>
            <a:r>
              <a:rPr lang="el-GR" altLang="zh-CN" sz="2800" b="1" dirty="0">
                <a:solidFill>
                  <a:schemeClr val="tx1"/>
                </a:solidFill>
                <a:latin typeface="Garamond" pitchFamily="18" charset="0"/>
              </a:rPr>
              <a:t>τη</a:t>
            </a:r>
            <a:r>
              <a:rPr lang="el-GR" altLang="zh-CN" sz="2800" b="1" dirty="0">
                <a:solidFill>
                  <a:schemeClr val="tx1"/>
                </a:solidFill>
                <a:latin typeface="Garamond" pitchFamily="18" charset="0"/>
                <a:cs typeface="Gautami" pitchFamily="34" charset="0"/>
              </a:rPr>
              <a:t> </a:t>
            </a:r>
            <a:r>
              <a:rPr lang="el-GR" altLang="zh-CN" sz="2800" b="1" dirty="0">
                <a:solidFill>
                  <a:schemeClr val="tx1"/>
                </a:solidFill>
                <a:latin typeface="Garamond" pitchFamily="18" charset="0"/>
              </a:rPr>
              <a:t>βιομηχανική</a:t>
            </a:r>
            <a:r>
              <a:rPr lang="el-GR" altLang="zh-CN" sz="2800" b="1" dirty="0">
                <a:solidFill>
                  <a:schemeClr val="tx1"/>
                </a:solidFill>
                <a:latin typeface="Garamond" pitchFamily="18" charset="0"/>
                <a:cs typeface="Gautami" pitchFamily="34" charset="0"/>
              </a:rPr>
              <a:t> </a:t>
            </a:r>
            <a:r>
              <a:rPr lang="el-GR" altLang="zh-CN" sz="2800" b="1" dirty="0">
                <a:solidFill>
                  <a:schemeClr val="tx1"/>
                </a:solidFill>
                <a:latin typeface="Garamond" pitchFamily="18" charset="0"/>
              </a:rPr>
              <a:t>επανάσταση</a:t>
            </a:r>
          </a:p>
          <a:p>
            <a:pPr>
              <a:buNone/>
            </a:pPr>
            <a:endParaRPr lang="el-GR" altLang="zh-CN" sz="2800" dirty="0">
              <a:solidFill>
                <a:schemeClr val="tx1"/>
              </a:solidFill>
              <a:latin typeface="Garamond" pitchFamily="18" charset="0"/>
            </a:endParaRPr>
          </a:p>
          <a:p>
            <a:r>
              <a:rPr lang="el-GR" altLang="zh-CN" sz="2800" dirty="0">
                <a:solidFill>
                  <a:schemeClr val="tx1"/>
                </a:solidFill>
                <a:latin typeface="Garamond" pitchFamily="18" charset="0"/>
              </a:rPr>
              <a:t>στη</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συγκρότηση</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της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κατηγορίας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της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παιδικής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ηλικίας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ως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απόρροια</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και</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των</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κοινωνικών</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μεταβολών συντέλεσε η</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θέσπιση</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της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υποχρεωτικής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εκπαίδευσης</a:t>
            </a:r>
            <a:r>
              <a:rPr lang="el-GR" altLang="zh-CN" sz="2800" dirty="0">
                <a:solidFill>
                  <a:schemeClr val="tx1"/>
                </a:solidFill>
                <a:latin typeface="Garamond" pitchFamily="18" charset="0"/>
                <a:cs typeface="Gautami" pitchFamily="34" charset="0"/>
              </a:rPr>
              <a:t>:</a:t>
            </a:r>
          </a:p>
          <a:p>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προσδιορίζει</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την</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ηλικιακή</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κατηγορία</a:t>
            </a:r>
            <a:r>
              <a:rPr lang="el-GR" altLang="zh-CN" sz="2800" dirty="0">
                <a:solidFill>
                  <a:schemeClr val="tx1"/>
                </a:solidFill>
                <a:latin typeface="Garamond" pitchFamily="18" charset="0"/>
                <a:cs typeface="Gautami" pitchFamily="34" charset="0"/>
              </a:rPr>
              <a:t> </a:t>
            </a:r>
            <a:r>
              <a:rPr lang="el-GR" altLang="zh-CN" sz="2800" i="1" dirty="0">
                <a:solidFill>
                  <a:schemeClr val="tx1"/>
                </a:solidFill>
                <a:latin typeface="Garamond" pitchFamily="18" charset="0"/>
              </a:rPr>
              <a:t>παιδί</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και</a:t>
            </a:r>
          </a:p>
          <a:p>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της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αποδίδει</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τα</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γνωρίσματα</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που</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τη</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διαχωρίζουν</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από</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τις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άλλες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ηλικιακές</a:t>
            </a:r>
            <a:r>
              <a:rPr lang="el-GR" altLang="zh-CN" sz="2800" dirty="0">
                <a:solidFill>
                  <a:schemeClr val="tx1"/>
                </a:solidFill>
                <a:latin typeface="Garamond" pitchFamily="18" charset="0"/>
                <a:cs typeface="Gautami" pitchFamily="34" charset="0"/>
              </a:rPr>
              <a:t> </a:t>
            </a:r>
            <a:r>
              <a:rPr lang="el-GR" altLang="zh-CN" sz="2800" dirty="0">
                <a:solidFill>
                  <a:schemeClr val="tx1"/>
                </a:solidFill>
                <a:latin typeface="Garamond" pitchFamily="18" charset="0"/>
              </a:rPr>
              <a:t>κατηγορίες</a:t>
            </a:r>
            <a:r>
              <a:rPr lang="el-GR" altLang="zh-CN" sz="2800" dirty="0">
                <a:solidFill>
                  <a:schemeClr val="tx1"/>
                </a:solidFill>
                <a:latin typeface="Garamond" pitchFamily="18" charset="0"/>
                <a:cs typeface="Gautami" pitchFamily="34" charset="0"/>
              </a:rPr>
              <a:t>. </a:t>
            </a:r>
            <a:endParaRPr lang="el-GR" altLang="el-GR" sz="2800" dirty="0">
              <a:solidFill>
                <a:schemeClr val="tx1"/>
              </a:solidFill>
              <a:latin typeface="Garamond" pitchFamily="18" charset="0"/>
              <a:cs typeface="Gautami" pitchFamily="34" charset="0"/>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309" y="378823"/>
            <a:ext cx="9362303" cy="5532399"/>
          </a:xfrm>
        </p:spPr>
        <p:txBody>
          <a:bodyPr>
            <a:normAutofit/>
          </a:bodyPr>
          <a:lstStyle/>
          <a:p>
            <a:r>
              <a:rPr lang="el-GR" altLang="el-GR" sz="2800" dirty="0">
                <a:solidFill>
                  <a:schemeClr val="tx1"/>
                </a:solidFill>
                <a:latin typeface="Garamond" pitchFamily="18" charset="0"/>
              </a:rPr>
              <a:t>Το παιδί εντάσσεται σε ένα συγκεκριμένο πλαίσιο με υποχρεώσεις και καθήκοντα, που είναι κοινά και δύσκολα διαφοροποιούνται ανάλογα με το παιδί. Τα σημαντικότερα από τα κοινά αυτά γνωρίσματα της παιδικής ηλικίας ως διακριτής κοινωνικής κατηγορίας είναι: </a:t>
            </a:r>
          </a:p>
          <a:p>
            <a:pPr>
              <a:buNone/>
            </a:pPr>
            <a:endParaRPr lang="el-GR" altLang="el-GR" sz="2800" dirty="0">
              <a:solidFill>
                <a:schemeClr val="tx1"/>
              </a:solidFill>
              <a:latin typeface="Garamond" pitchFamily="18" charset="0"/>
            </a:endParaRPr>
          </a:p>
          <a:p>
            <a:pPr>
              <a:buNone/>
            </a:pPr>
            <a:r>
              <a:rPr lang="el-GR" altLang="el-GR" sz="2800" dirty="0">
                <a:solidFill>
                  <a:schemeClr val="tx1"/>
                </a:solidFill>
                <a:latin typeface="Garamond" pitchFamily="18" charset="0"/>
              </a:rPr>
              <a:t>Α) η οικονομική εξάρτηση, </a:t>
            </a:r>
          </a:p>
          <a:p>
            <a:pPr>
              <a:buNone/>
            </a:pPr>
            <a:r>
              <a:rPr lang="el-GR" altLang="el-GR" sz="2800" dirty="0">
                <a:solidFill>
                  <a:schemeClr val="tx1"/>
                </a:solidFill>
                <a:latin typeface="Garamond" pitchFamily="18" charset="0"/>
              </a:rPr>
              <a:t>Β) η ηθική απειρία και </a:t>
            </a:r>
          </a:p>
          <a:p>
            <a:pPr>
              <a:buNone/>
            </a:pPr>
            <a:r>
              <a:rPr lang="el-GR" altLang="el-GR" sz="2800" dirty="0">
                <a:solidFill>
                  <a:schemeClr val="tx1"/>
                </a:solidFill>
                <a:latin typeface="Garamond" pitchFamily="18" charset="0"/>
              </a:rPr>
              <a:t>Γ) το εύπλαστο του χαρακτήρα.</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15737" y="418011"/>
            <a:ext cx="9688875" cy="5493211"/>
          </a:xfrm>
        </p:spPr>
        <p:txBody>
          <a:bodyPr/>
          <a:lstStyle/>
          <a:p>
            <a:r>
              <a:rPr lang="el-GR" sz="2800" dirty="0">
                <a:solidFill>
                  <a:schemeClr val="tx1"/>
                </a:solidFill>
                <a:latin typeface="Garamond" pitchFamily="18" charset="0"/>
              </a:rPr>
              <a:t>Δίνεται έμφαση στη συγκρότηση θεσμών με επίκεντρο την παιδική ηλικία. Εκτός από το σχολείο, το κράτος πλέον οργανώνει και ελέγχει έναν μεγάλο τομέα δραστηριοτήτων σχετικών με την παιδική ηλικία :</a:t>
            </a:r>
          </a:p>
          <a:p>
            <a:r>
              <a:rPr lang="el-GR" sz="2800" dirty="0">
                <a:solidFill>
                  <a:schemeClr val="tx1"/>
                </a:solidFill>
                <a:latin typeface="Garamond" pitchFamily="18" charset="0"/>
              </a:rPr>
              <a:t>στη βελτίωση της ποιότητας ζωής του, αλλά </a:t>
            </a:r>
          </a:p>
          <a:p>
            <a:r>
              <a:rPr lang="el-GR" sz="2800" dirty="0">
                <a:solidFill>
                  <a:schemeClr val="tx1"/>
                </a:solidFill>
                <a:latin typeface="Garamond" pitchFamily="18" charset="0"/>
              </a:rPr>
              <a:t>με συνέπεια να ελέγχει την ιδεολογία που την περιβάλλει. </a:t>
            </a:r>
          </a:p>
          <a:p>
            <a:r>
              <a:rPr lang="el-GR" sz="2800" dirty="0">
                <a:solidFill>
                  <a:schemeClr val="tx1"/>
                </a:solidFill>
                <a:latin typeface="Garamond" pitchFamily="18" charset="0"/>
              </a:rPr>
              <a:t>Θεσμοθετείται μια ανοχή της κοινωνίας προς την παιδική ηλικία και αυτή νοείται πλέον ως η περίοδος προς την ωριμότητα.</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4034" y="509451"/>
            <a:ext cx="10250578" cy="5839098"/>
          </a:xfrm>
        </p:spPr>
        <p:txBody>
          <a:bodyPr>
            <a:normAutofit fontScale="25000" lnSpcReduction="20000"/>
          </a:bodyPr>
          <a:lstStyle/>
          <a:p>
            <a:pPr>
              <a:buNone/>
            </a:pPr>
            <a:r>
              <a:rPr lang="el-GR" sz="9600" dirty="0">
                <a:solidFill>
                  <a:schemeClr val="tx1"/>
                </a:solidFill>
                <a:latin typeface="Garamond" pitchFamily="18" charset="0"/>
              </a:rPr>
              <a:t>Η ταυτότητα του παιδιού διαμορφώνεται και αναδιαμορφώνεται  μέσω μηχανισμών ελέγχου. Ποιοι; </a:t>
            </a:r>
          </a:p>
          <a:p>
            <a:pPr>
              <a:buNone/>
            </a:pPr>
            <a:endParaRPr lang="el-GR" sz="9600" dirty="0">
              <a:solidFill>
                <a:schemeClr val="tx1"/>
              </a:solidFill>
              <a:latin typeface="Garamond" pitchFamily="18" charset="0"/>
            </a:endParaRPr>
          </a:p>
          <a:p>
            <a:pPr>
              <a:buNone/>
            </a:pPr>
            <a:r>
              <a:rPr lang="el-GR" sz="9600" dirty="0">
                <a:solidFill>
                  <a:schemeClr val="tx1"/>
                </a:solidFill>
                <a:latin typeface="Garamond" pitchFamily="18" charset="0"/>
              </a:rPr>
              <a:t>          οικογένεια                </a:t>
            </a:r>
            <a:r>
              <a:rPr lang="el-GR" altLang="el-GR" sz="9600" dirty="0">
                <a:solidFill>
                  <a:schemeClr val="tx1"/>
                </a:solidFill>
                <a:latin typeface="Garamond" pitchFamily="18" charset="0"/>
              </a:rPr>
              <a:t>Όλες αυτές οι πρακτικές συνθέτουν νέες μορφές άσκησης                         </a:t>
            </a:r>
            <a:endParaRPr lang="el-GR" sz="9600" dirty="0">
              <a:solidFill>
                <a:schemeClr val="tx1"/>
              </a:solidFill>
              <a:latin typeface="Garamond" pitchFamily="18" charset="0"/>
            </a:endParaRPr>
          </a:p>
          <a:p>
            <a:pPr>
              <a:buNone/>
            </a:pPr>
            <a:r>
              <a:rPr lang="el-GR" altLang="el-GR" sz="9600" dirty="0">
                <a:solidFill>
                  <a:schemeClr val="tx1"/>
                </a:solidFill>
                <a:latin typeface="Garamond" pitchFamily="18" charset="0"/>
              </a:rPr>
              <a:t>                                                    κηδεμονίας της</a:t>
            </a:r>
          </a:p>
          <a:p>
            <a:pPr>
              <a:buNone/>
            </a:pPr>
            <a:endParaRPr lang="el-GR" altLang="el-GR" sz="9600" dirty="0">
              <a:solidFill>
                <a:schemeClr val="tx1"/>
              </a:solidFill>
              <a:latin typeface="Garamond" pitchFamily="18" charset="0"/>
            </a:endParaRPr>
          </a:p>
          <a:p>
            <a:pPr>
              <a:buNone/>
            </a:pPr>
            <a:r>
              <a:rPr lang="el-GR" altLang="el-GR" sz="9600" dirty="0">
                <a:solidFill>
                  <a:schemeClr val="tx1"/>
                </a:solidFill>
                <a:latin typeface="Garamond" pitchFamily="18" charset="0"/>
              </a:rPr>
              <a:t>                                                παιδικής ηλικίας στο συμβολικό κυρίως επίπεδο</a:t>
            </a:r>
            <a:endParaRPr lang="el-GR" sz="9600" dirty="0">
              <a:solidFill>
                <a:schemeClr val="tx1"/>
              </a:solidFill>
              <a:latin typeface="Garamond" pitchFamily="18" charset="0"/>
            </a:endParaRPr>
          </a:p>
          <a:p>
            <a:pPr>
              <a:buNone/>
            </a:pPr>
            <a:r>
              <a:rPr lang="el-GR" sz="9600" dirty="0">
                <a:solidFill>
                  <a:schemeClr val="tx1"/>
                </a:solidFill>
                <a:latin typeface="Garamond" pitchFamily="18" charset="0"/>
              </a:rPr>
              <a:t>      επιστημονικό λόγο</a:t>
            </a:r>
          </a:p>
          <a:p>
            <a:pPr>
              <a:buNone/>
            </a:pPr>
            <a:endParaRPr lang="el-GR" sz="9600" dirty="0">
              <a:solidFill>
                <a:schemeClr val="tx1"/>
              </a:solidFill>
              <a:latin typeface="Garamond" pitchFamily="18" charset="0"/>
            </a:endParaRPr>
          </a:p>
          <a:p>
            <a:pPr>
              <a:buNone/>
            </a:pPr>
            <a:endParaRPr lang="el-GR" sz="9600" dirty="0">
              <a:solidFill>
                <a:schemeClr val="tx1"/>
              </a:solidFill>
              <a:latin typeface="Garamond" pitchFamily="18" charset="0"/>
            </a:endParaRPr>
          </a:p>
          <a:p>
            <a:pPr>
              <a:buNone/>
            </a:pPr>
            <a:r>
              <a:rPr lang="el-GR" sz="9600" dirty="0">
                <a:solidFill>
                  <a:schemeClr val="tx1"/>
                </a:solidFill>
                <a:latin typeface="Garamond" pitchFamily="18" charset="0"/>
              </a:rPr>
              <a:t>πολιτικό και νομοθετικό λόγο </a:t>
            </a:r>
          </a:p>
          <a:p>
            <a:pPr>
              <a:buNone/>
            </a:pPr>
            <a:endParaRPr lang="el-GR" sz="9600" dirty="0">
              <a:solidFill>
                <a:schemeClr val="tx1"/>
              </a:solidFill>
              <a:latin typeface="Garamond" pitchFamily="18" charset="0"/>
            </a:endParaRPr>
          </a:p>
          <a:p>
            <a:pPr>
              <a:buNone/>
            </a:pPr>
            <a:endParaRPr lang="el-GR" sz="9600" dirty="0">
              <a:solidFill>
                <a:schemeClr val="tx1"/>
              </a:solidFill>
              <a:latin typeface="Garamond" pitchFamily="18" charset="0"/>
            </a:endParaRPr>
          </a:p>
          <a:p>
            <a:pPr>
              <a:buNone/>
            </a:pPr>
            <a:r>
              <a:rPr lang="el-GR" sz="9600" dirty="0">
                <a:solidFill>
                  <a:schemeClr val="tx1"/>
                </a:solidFill>
                <a:latin typeface="Garamond" pitchFamily="18" charset="0"/>
              </a:rPr>
              <a:t>           δημόσιος λόγος ΜΜΕ</a:t>
            </a:r>
          </a:p>
          <a:p>
            <a:pPr>
              <a:buNone/>
            </a:pPr>
            <a:r>
              <a:rPr lang="el-GR" sz="9600" dirty="0">
                <a:solidFill>
                  <a:schemeClr val="tx1"/>
                </a:solidFill>
                <a:latin typeface="Garamond" pitchFamily="18" charset="0"/>
              </a:rPr>
              <a:t>                </a:t>
            </a:r>
          </a:p>
          <a:p>
            <a:pPr>
              <a:buNone/>
            </a:pPr>
            <a:endParaRPr lang="el-GR" sz="9600" dirty="0"/>
          </a:p>
          <a:p>
            <a:pPr>
              <a:buNone/>
            </a:pPr>
            <a:endParaRPr lang="el-GR" dirty="0"/>
          </a:p>
          <a:p>
            <a:pPr>
              <a:buNone/>
            </a:pPr>
            <a:endParaRPr lang="el-GR" dirty="0"/>
          </a:p>
          <a:p>
            <a:pPr>
              <a:buNone/>
            </a:pPr>
            <a:endParaRPr lang="el-GR" dirty="0"/>
          </a:p>
          <a:p>
            <a:pPr>
              <a:buNone/>
            </a:pPr>
            <a:r>
              <a:rPr lang="el-GR" dirty="0"/>
              <a:t>                  </a:t>
            </a:r>
          </a:p>
          <a:p>
            <a:pPr>
              <a:buNone/>
            </a:pPr>
            <a:r>
              <a:rPr lang="el-GR" dirty="0"/>
              <a:t>          </a:t>
            </a:r>
          </a:p>
        </p:txBody>
      </p:sp>
      <p:sp>
        <p:nvSpPr>
          <p:cNvPr id="8" name="7 - Διπλό άγκιστρο"/>
          <p:cNvSpPr/>
          <p:nvPr/>
        </p:nvSpPr>
        <p:spPr>
          <a:xfrm>
            <a:off x="4223914" y="1685109"/>
            <a:ext cx="7206086" cy="317427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animEffect transition="in" filter="fade">
                                      <p:cBhvr>
                                        <p:cTn id="47" dur="500"/>
                                        <p:tgtEl>
                                          <p:spTgt spid="3">
                                            <p:txEl>
                                              <p:pRg st="18" end="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9" end="19"/>
                                            </p:txEl>
                                          </p:spTgt>
                                        </p:tgtEl>
                                        <p:attrNameLst>
                                          <p:attrName>style.visibility</p:attrName>
                                        </p:attrNameLst>
                                      </p:cBhvr>
                                      <p:to>
                                        <p:strVal val="visible"/>
                                      </p:to>
                                    </p:set>
                                    <p:animEffect transition="in" filter="fade">
                                      <p:cBhvr>
                                        <p:cTn id="52"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645920" y="457200"/>
            <a:ext cx="9858692" cy="5454022"/>
          </a:xfrm>
        </p:spPr>
        <p:txBody>
          <a:bodyPr>
            <a:normAutofit/>
          </a:bodyPr>
          <a:lstStyle/>
          <a:p>
            <a:r>
              <a:rPr lang="el-GR" sz="2800" dirty="0">
                <a:solidFill>
                  <a:schemeClr val="tx1"/>
                </a:solidFill>
                <a:latin typeface="Garamond" pitchFamily="18" charset="0"/>
              </a:rPr>
              <a:t>Όσον αφορά τον ρόλο της «εικόνας» και κυρίως της τηλεοπτικής εικόνας, ο </a:t>
            </a:r>
            <a:r>
              <a:rPr lang="en-US" sz="2800" dirty="0">
                <a:solidFill>
                  <a:schemeClr val="tx1"/>
                </a:solidFill>
                <a:latin typeface="Garamond" pitchFamily="18" charset="0"/>
              </a:rPr>
              <a:t>Neil Postman</a:t>
            </a:r>
            <a:r>
              <a:rPr lang="el-GR" sz="2800" dirty="0">
                <a:solidFill>
                  <a:schemeClr val="tx1"/>
                </a:solidFill>
                <a:latin typeface="Garamond" pitchFamily="18" charset="0"/>
              </a:rPr>
              <a:t> (2001: 141-145) πρεσβεύει ότι στην κατασκευή της ταυτότητας των παιδιών, αυτή, καθώς αποτελεί το κατεξοχήν εξισωτικό μέσο επικοινωνίας, καταργεί τα ηλικιακά και άλλα όρια που καθόριζαν την πρόσβαση στην πληροφορία και τη γνώση και εξαλείφει την αποκλειστικότητα της γνώσης του κόσμου που κατείχαν οι ενήλικες.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658983" y="796834"/>
            <a:ext cx="9845629" cy="5114388"/>
          </a:xfrm>
        </p:spPr>
        <p:txBody>
          <a:bodyPr>
            <a:normAutofit/>
          </a:bodyPr>
          <a:lstStyle/>
          <a:p>
            <a:r>
              <a:rPr lang="el-GR" sz="3200" dirty="0">
                <a:solidFill>
                  <a:schemeClr val="tx1"/>
                </a:solidFill>
                <a:latin typeface="Garamond" pitchFamily="18" charset="0"/>
              </a:rPr>
              <a:t>Εκλείπουν οι λόγοι οι οποίοι περιχαρακώνουν και οριοθετούν την κατηγορία της παιδικής ηλικίας. Κατά συνέπεια, η έννοια της «παιδικής αθωότητας» χρησιμοποιείται πια γραφικά και παραπέμπει στη γοητεία απλώς της παιδικής ηλικίας. Η άποψη αυτή επιδέχεται, βεβαίως, κριτικής.</a:t>
            </a:r>
            <a:endParaRPr lang="el-GR" sz="3200" dirty="0">
              <a:solidFill>
                <a:schemeClr val="tx1"/>
              </a:solidFill>
            </a:endParaRPr>
          </a:p>
        </p:txBody>
      </p:sp>
    </p:spTree>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120</TotalTime>
  <Words>1783</Words>
  <Application>Microsoft Office PowerPoint</Application>
  <PresentationFormat>Προσαρμογή</PresentationFormat>
  <Paragraphs>194</Paragraphs>
  <Slides>37</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39" baseType="lpstr">
      <vt:lpstr>Θρόισμα</vt:lpstr>
      <vt:lpstr>Αντικείμενο κελύφους συσκευασίας</vt:lpstr>
      <vt:lpstr>Διαφάνεια 1</vt:lpstr>
      <vt:lpstr>Παιδική ηλικία/Νεότερα Χρόνια</vt:lpstr>
      <vt:lpstr>Διαφάνεια 3</vt:lpstr>
      <vt:lpstr>Διαφάνεια 4</vt:lpstr>
      <vt:lpstr>Διαφάνεια 5</vt:lpstr>
      <vt:lpstr>Διαφάνεια 6</vt:lpstr>
      <vt:lpstr>Διαφάνεια 7</vt:lpstr>
      <vt:lpstr>Διαφάνεια 8</vt:lpstr>
      <vt:lpstr>Διαφάνεια 9</vt:lpstr>
      <vt:lpstr>Θεωρητικές προσεγγίσεις στην Κοινωνιολογία της Εκπαίδευσης Λειτουργισμός-Δομολειτουργισμός</vt:lpstr>
      <vt:lpstr>Διαφάνεια 11</vt:lpstr>
      <vt:lpstr>Διαφάνεια 12</vt:lpstr>
      <vt:lpstr>Διαφάνεια 13</vt:lpstr>
      <vt:lpstr>Durkheim (Ντυρκέμ) </vt:lpstr>
      <vt:lpstr>Διαφάνεια 15</vt:lpstr>
      <vt:lpstr>Διαφάνεια 16</vt:lpstr>
      <vt:lpstr>Διαφάνεια 17</vt:lpstr>
      <vt:lpstr>Parsons: Θεωρία της κοινωνικής δράσης</vt:lpstr>
      <vt:lpstr>Parsons:</vt:lpstr>
      <vt:lpstr>Διαφάνεια 20</vt:lpstr>
      <vt:lpstr>Διαφάνεια 21</vt:lpstr>
      <vt:lpstr>Ερ: Πώς θα μπορούσε να μας φανεί χρήσιμη η θεωρία του Δομολειτουργισμού;</vt:lpstr>
      <vt:lpstr>Διαφάνεια 23</vt:lpstr>
      <vt:lpstr>Διαφάνεια 24</vt:lpstr>
      <vt:lpstr>Συμβολική Διαντίδραση</vt:lpstr>
      <vt:lpstr>Συμβολική Διαντίδραση</vt:lpstr>
      <vt:lpstr>Διαφάνεια 27</vt:lpstr>
      <vt:lpstr>George Herbert Mead Συμβολική διαντίδραση (απόσπασμα)</vt:lpstr>
      <vt:lpstr>Διαφάνεια 29</vt:lpstr>
      <vt:lpstr>Διαφάνεια 30</vt:lpstr>
      <vt:lpstr>Διαφάνεια 31</vt:lpstr>
      <vt:lpstr>Διαφάνεια 32</vt:lpstr>
      <vt:lpstr>Διαφάνεια 33</vt:lpstr>
      <vt:lpstr>Διαφάνεια 34</vt:lpstr>
      <vt:lpstr>Διαφάνεια 35</vt:lpstr>
      <vt:lpstr>Βιβλιογραφία</vt:lpstr>
      <vt:lpstr>Διαφάνεια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kipouropoulou@gmail.com</dc:creator>
  <cp:lastModifiedBy>User</cp:lastModifiedBy>
  <cp:revision>28</cp:revision>
  <dcterms:created xsi:type="dcterms:W3CDTF">2019-10-14T10:27:54Z</dcterms:created>
  <dcterms:modified xsi:type="dcterms:W3CDTF">2021-03-02T07:10:10Z</dcterms:modified>
</cp:coreProperties>
</file>