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7" r:id="rId2"/>
    <p:sldId id="279" r:id="rId3"/>
    <p:sldId id="256" r:id="rId4"/>
    <p:sldId id="280" r:id="rId5"/>
    <p:sldId id="257" r:id="rId6"/>
    <p:sldId id="273" r:id="rId7"/>
    <p:sldId id="258" r:id="rId8"/>
    <p:sldId id="259" r:id="rId9"/>
    <p:sldId id="260" r:id="rId10"/>
    <p:sldId id="261" r:id="rId11"/>
    <p:sldId id="263" r:id="rId12"/>
    <p:sldId id="262" r:id="rId13"/>
    <p:sldId id="266" r:id="rId14"/>
    <p:sldId id="264" r:id="rId15"/>
    <p:sldId id="267" r:id="rId16"/>
    <p:sldId id="265" r:id="rId17"/>
    <p:sldId id="276" r:id="rId18"/>
    <p:sldId id="269" r:id="rId19"/>
    <p:sldId id="270" r:id="rId20"/>
    <p:sldId id="271" r:id="rId21"/>
    <p:sldId id="281" r:id="rId22"/>
    <p:sldId id="282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CC"/>
    <a:srgbClr val="33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4484A-22D4-411D-93D7-E6F02A664ECA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4A232-D670-46A7-ABBA-BA4DFEE45A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744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4A232-D670-46A7-ABBA-BA4DFEE45A9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174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88F51-5B13-4AAA-9C77-807969A65AFF}" type="datetimeFigureOut">
              <a:rPr lang="el-GR" smtClean="0"/>
              <a:t>14/6/2020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B274C-A0A9-4C73-BC3E-B7C0FBDFDF7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7" Type="http://schemas.openxmlformats.org/officeDocument/2006/relationships/image" Target="../media/image37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5" Type="http://schemas.openxmlformats.org/officeDocument/2006/relationships/image" Target="../media/image350.png"/><Relationship Id="rId4" Type="http://schemas.openxmlformats.org/officeDocument/2006/relationships/image" Target="../media/image34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4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20.png"/><Relationship Id="rId7" Type="http://schemas.openxmlformats.org/officeDocument/2006/relationships/image" Target="../media/image24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5" Type="http://schemas.openxmlformats.org/officeDocument/2006/relationships/image" Target="../media/image23.png"/><Relationship Id="rId10" Type="http://schemas.openxmlformats.org/officeDocument/2006/relationships/image" Target="../media/image26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1.png"/><Relationship Id="rId7" Type="http://schemas.openxmlformats.org/officeDocument/2006/relationships/image" Target="../media/image300.png"/><Relationship Id="rId2" Type="http://schemas.openxmlformats.org/officeDocument/2006/relationships/image" Target="../media/image3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ΜΑΓΝΗΤΙΚΟ ΠΕΔΙΟ ΜΕΣΑ ΣΤΗΝ ΥΛΗ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4836" y="1700808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Στοιχειώδες Μαγνητικό Δίπολο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560" y="2412177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Υλικά σε Μαγνητικό Πεδίο – Ρεύμα Μαγνήτισης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560" y="3132257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Μαγνήτιση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560" y="3852337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Ένταση Μαγνητικού Πεδίου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1868" y="4572417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Διαμαγνητικά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560" y="5292497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Παραμαγνητικά Υλικά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8560" y="6021288"/>
            <a:ext cx="86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Σιδηρομαγνητικά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6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Μαγνήτιση – Μαγνητική Επαγωγή και 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Ένταση Μαγνητικού Πεδίου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Ομάδα 15"/>
          <p:cNvGrpSpPr/>
          <p:nvPr/>
        </p:nvGrpSpPr>
        <p:grpSpPr>
          <a:xfrm>
            <a:off x="0" y="1340768"/>
            <a:ext cx="4953816" cy="799963"/>
            <a:chOff x="0" y="1340768"/>
            <a:chExt cx="4953816" cy="799963"/>
          </a:xfrm>
        </p:grpSpPr>
        <p:sp>
          <p:nvSpPr>
            <p:cNvPr id="5" name="TextBox 4"/>
            <p:cNvSpPr txBox="1"/>
            <p:nvPr/>
          </p:nvSpPr>
          <p:spPr>
            <a:xfrm>
              <a:off x="0" y="1556792"/>
              <a:ext cx="34057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Μαγνητικού Πεδίου: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3347864" y="1340768"/>
                  <a:ext cx="1605952" cy="7999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latin typeface="Cambria Math"/>
                              </a:rPr>
                              <m:t>𝜢</m:t>
                            </m:r>
                          </m:e>
                        </m:acc>
                        <m:r>
                          <a:rPr lang="el-GR" sz="2000" b="1" i="1" smtClean="0"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f>
                              <m:fPr>
                                <m:ctrlP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brk m:alnAt="24"/>
                                  </m:rPr>
                                  <a:rPr lang="el-GR" sz="2000" b="1" i="1">
                                    <a:latin typeface="Cambria Math"/>
                                  </a:rPr>
                                  <m:t>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l-GR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>
                                        <a:latin typeface="Cambria Math"/>
                                      </a:rPr>
                                      <m:t>𝝁</m:t>
                                    </m:r>
                                  </m:e>
                                  <m:sub>
                                    <m:r>
                                      <a:rPr lang="el-GR" sz="2000" b="1" i="1"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</m:e>
                        </m:acc>
                        <m:r>
                          <a:rPr lang="el-GR" sz="2000" b="1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000" b="1" i="1">
                                <a:latin typeface="Cambria Math"/>
                              </a:rPr>
                              <m:t>𝜧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1340768"/>
                  <a:ext cx="1605952" cy="79996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7032" y="2668850"/>
            <a:ext cx="7517296" cy="437492"/>
            <a:chOff x="7032" y="2668850"/>
            <a:chExt cx="7517296" cy="437492"/>
          </a:xfrm>
        </p:grpSpPr>
        <p:sp>
          <p:nvSpPr>
            <p:cNvPr id="7" name="TextBox 6"/>
            <p:cNvSpPr txBox="1"/>
            <p:nvPr/>
          </p:nvSpPr>
          <p:spPr>
            <a:xfrm>
              <a:off x="7032" y="2668850"/>
              <a:ext cx="63382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Μαγνητική Επιδεκτικότητα (ευαισθησία)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χ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υλικού: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6189475" y="2668850"/>
                  <a:ext cx="1334853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000" b="1" i="1">
                                <a:latin typeface="Cambria Math"/>
                              </a:rPr>
                              <m:t>𝜧</m:t>
                            </m:r>
                          </m:e>
                        </m:acc>
                        <m:r>
                          <a:rPr lang="el-GR" sz="2000" b="1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0" smtClean="0">
                                <a:latin typeface="Cambria Math"/>
                              </a:rPr>
                              <m:t>𝛘</m:t>
                            </m:r>
                          </m:e>
                          <m:sub>
                            <m:r>
                              <a:rPr lang="en-US" sz="2000" b="1" i="0" smtClean="0">
                                <a:latin typeface="Cambria Math"/>
                              </a:rPr>
                              <m:t>𝐦</m:t>
                            </m:r>
                          </m:sub>
                        </m:sSub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𝑯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9475" y="2668850"/>
                  <a:ext cx="1334853" cy="43749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41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Δεξιό άγκιστρο 8"/>
          <p:cNvSpPr/>
          <p:nvPr/>
        </p:nvSpPr>
        <p:spPr>
          <a:xfrm>
            <a:off x="7380312" y="1556792"/>
            <a:ext cx="504056" cy="1512168"/>
          </a:xfrm>
          <a:prstGeom prst="rightBrace">
            <a:avLst>
              <a:gd name="adj1" fmla="val 3478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3059831" y="3429000"/>
                <a:ext cx="2526204" cy="79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𝜢</m:t>
                          </m:r>
                        </m:e>
                      </m:acc>
                      <m:r>
                        <a:rPr lang="el-GR" sz="2000" b="1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f>
                            <m:f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brk m:alnAt="24"/>
                                </m:rPr>
                                <a:rPr lang="el-GR" sz="2000" b="1" i="1">
                                  <a:latin typeface="Cambria Math"/>
                                </a:rPr>
                                <m:t>𝜝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l-GR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>
                                      <a:latin typeface="Cambria Math"/>
                                    </a:rPr>
                                    <m:t>𝝁</m:t>
                                  </m:r>
                                </m:e>
                                <m:sub>
                                  <m:r>
                                    <a:rPr lang="el-GR" sz="2000" b="1" i="1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</m:e>
                      </m:acc>
                      <m:r>
                        <a:rPr lang="el-GR" sz="20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0" smtClean="0">
                              <a:latin typeface="Cambria Math"/>
                            </a:rPr>
                            <m:t>𝛘</m:t>
                          </m:r>
                        </m:e>
                        <m:sub>
                          <m:r>
                            <a:rPr lang="en-US" sz="2000" b="1" i="0" smtClean="0">
                              <a:latin typeface="Cambria Math"/>
                            </a:rPr>
                            <m:t>𝐦</m:t>
                          </m:r>
                        </m:sub>
                      </m:sSub>
                      <m:acc>
                        <m:accPr>
                          <m:chr m:val="⃗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𝑯</m:t>
                          </m:r>
                        </m:e>
                      </m:acc>
                      <m:r>
                        <a:rPr lang="en-US" sz="2000" b="1" i="1" smtClean="0">
                          <a:latin typeface="Cambria Math"/>
                        </a:rPr>
                        <m:t>      </m:t>
                      </m:r>
                      <m:r>
                        <a:rPr lang="en-US" sz="2000" b="1" i="1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1" y="3429000"/>
                <a:ext cx="2526204" cy="79996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3130333" y="4509120"/>
                <a:ext cx="2089739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b="1" i="1">
                            <a:latin typeface="Cambria Math"/>
                          </a:rPr>
                          <m:t>𝜝</m:t>
                        </m:r>
                      </m:e>
                    </m:acc>
                    <m:r>
                      <a:rPr lang="en-US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b="1" i="1" smtClean="0">
                            <a:latin typeface="Cambria Math"/>
                          </a:rPr>
                          <m:t>𝝁</m:t>
                        </m:r>
                      </m:e>
                      <m:sub>
                        <m:r>
                          <a:rPr lang="el-GR" b="1" i="1" smtClean="0">
                            <a:latin typeface="Cambria Math"/>
                          </a:rPr>
                          <m:t>𝟎</m:t>
                        </m:r>
                      </m:sub>
                    </m:sSub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b="1" i="1" smtClean="0">
                            <a:latin typeface="Cambria Math"/>
                          </a:rPr>
                          <m:t>𝟏</m:t>
                        </m:r>
                        <m:r>
                          <a:rPr lang="el-GR" b="1" i="0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latin typeface="Cambria Math"/>
                              </a:rPr>
                              <m:t>𝛘</m:t>
                            </m:r>
                          </m:e>
                          <m:sub>
                            <m:r>
                              <a:rPr lang="en-US" b="1" i="0" smtClean="0">
                                <a:latin typeface="Cambria Math"/>
                              </a:rPr>
                              <m:t>𝐦</m:t>
                            </m:r>
                          </m:sub>
                        </m:sSub>
                      </m:e>
                    </m:d>
                    <m:r>
                      <a:rPr lang="en-US" b="1" i="1" smtClean="0">
                        <a:latin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/>
                          </a:rPr>
                          <m:t>𝑯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333" y="4509120"/>
                <a:ext cx="2089739" cy="402931"/>
              </a:xfrm>
              <a:prstGeom prst="rect">
                <a:avLst/>
              </a:prstGeom>
              <a:blipFill rotWithShape="1">
                <a:blip r:embed="rId5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4101216" y="4912052"/>
            <a:ext cx="4698988" cy="645250"/>
            <a:chOff x="4101216" y="4912052"/>
            <a:chExt cx="4698988" cy="645250"/>
          </a:xfrm>
        </p:grpSpPr>
        <p:sp>
          <p:nvSpPr>
            <p:cNvPr id="13" name="Δεξιό άγκιστρο 12"/>
            <p:cNvSpPr/>
            <p:nvPr/>
          </p:nvSpPr>
          <p:spPr>
            <a:xfrm rot="5400000">
              <a:off x="4273238" y="4740030"/>
              <a:ext cx="333146" cy="677189"/>
            </a:xfrm>
            <a:prstGeom prst="rightBrace">
              <a:avLst>
                <a:gd name="adj1" fmla="val 35944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83968" y="5157192"/>
              <a:ext cx="45162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Σχετική μαγνητική διαπερατότητα υλικού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3131840" y="5618357"/>
                <a:ext cx="2122761" cy="5754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8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sz="2800" b="1" i="1">
                            <a:latin typeface="Cambria Math"/>
                          </a:rPr>
                          <m:t>𝜝</m:t>
                        </m:r>
                      </m:e>
                    </m:acc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800" b="1" i="1" smtClean="0">
                            <a:latin typeface="Cambria Math"/>
                          </a:rPr>
                          <m:t>𝝁</m:t>
                        </m:r>
                      </m:e>
                      <m:sub>
                        <m:r>
                          <a:rPr lang="el-GR" sz="2800" b="1" i="1" smtClean="0">
                            <a:latin typeface="Cambria Math"/>
                          </a:rPr>
                          <m:t>𝟎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800" b="1" i="1" smtClean="0">
                            <a:latin typeface="Cambria Math"/>
                          </a:rPr>
                          <m:t>𝝁</m:t>
                        </m:r>
                      </m:e>
                      <m:sub>
                        <m:r>
                          <a:rPr lang="en-US" sz="2800" b="1" i="0" smtClean="0">
                            <a:latin typeface="Cambria Math"/>
                          </a:rPr>
                          <m:t>𝐫</m:t>
                        </m:r>
                      </m:sub>
                    </m:sSub>
                    <m:r>
                      <a:rPr lang="en-US" sz="2800" b="1" i="1" smtClean="0">
                        <a:latin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</a:rPr>
                          <m:t>𝑯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:endParaRPr lang="el-GR" sz="2800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5618357"/>
                <a:ext cx="2122761" cy="57547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5658833" y="3632007"/>
                <a:ext cx="2945615" cy="4374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el-GR" sz="20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acc>
                        <m:accPr>
                          <m:chr m:val="⃗"/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latin typeface="Cambria Math"/>
                              <a:ea typeface="Cambria Math"/>
                            </a:rPr>
                            <m:t>𝜢</m:t>
                          </m:r>
                        </m:e>
                      </m:acc>
                      <m:r>
                        <a:rPr lang="el-GR" sz="2000" b="1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𝜝</m:t>
                          </m:r>
                        </m:e>
                      </m:acc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0" smtClean="0">
                              <a:latin typeface="Cambria Math"/>
                            </a:rPr>
                            <m:t>𝛘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/>
                            </a:rPr>
                            <m:t>𝒎</m:t>
                          </m:r>
                        </m:sub>
                      </m:sSub>
                      <m:acc>
                        <m:accPr>
                          <m:chr m:val="⃗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𝑯</m:t>
                          </m:r>
                        </m:e>
                      </m:acc>
                      <m:r>
                        <a:rPr lang="en-US" sz="2000" b="1" i="1" smtClean="0">
                          <a:latin typeface="Cambria Math"/>
                        </a:rPr>
                        <m:t>     </m:t>
                      </m:r>
                      <m:r>
                        <a:rPr lang="en-US" sz="2000" b="1" i="1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833" y="3632007"/>
                <a:ext cx="2945615" cy="437492"/>
              </a:xfrm>
              <a:prstGeom prst="rect">
                <a:avLst/>
              </a:prstGeom>
              <a:blipFill rotWithShape="1">
                <a:blip r:embed="rId7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267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5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Μαγνητικές Ποσότητες και Μονάδες Αυτών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814184"/>
              </p:ext>
            </p:extLst>
          </p:nvPr>
        </p:nvGraphicFramePr>
        <p:xfrm>
          <a:off x="50800" y="986656"/>
          <a:ext cx="9036498" cy="4974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442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0708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Ποσότητα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Σύμβολο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Μονάδες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l-G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Μετατροπή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708"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Μαγνητική Επαγωγή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l-GR" sz="1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Tesla (T)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Kg/Cs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gauss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T = 10</a:t>
                      </a:r>
                      <a:r>
                        <a:rPr lang="en-US" sz="1800" b="1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Gauss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708"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Ένταση Μαγνητικού Πεδίου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endParaRPr lang="el-GR" sz="1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C/</a:t>
                      </a:r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Oersted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A/m = 10</a:t>
                      </a:r>
                      <a:r>
                        <a:rPr lang="en-US" sz="1800" b="1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–3 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Oersted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0708"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Μαγνήτιση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</a:t>
                      </a:r>
                      <a:endParaRPr lang="el-GR" sz="1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</a:t>
                      </a:r>
                      <a:endParaRPr lang="el-GR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C/</a:t>
                      </a:r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708"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Μαγνητική Διαπερατότητα Κενού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</a:t>
                      </a:r>
                      <a:r>
                        <a:rPr lang="el-GR" sz="1800" b="1" i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l-GR" sz="1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Tm/A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Kgm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/C</a:t>
                      </a:r>
                      <a:r>
                        <a:rPr lang="en-US" sz="1800" b="1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708"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Σχετική Μαγνητική Διαπερατότητα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</a:t>
                      </a:r>
                      <a:r>
                        <a:rPr lang="en-US" sz="1800" b="1" i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l-GR" sz="1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0708">
                <a:tc>
                  <a:txBody>
                    <a:bodyPr/>
                    <a:lstStyle/>
                    <a:p>
                      <a:r>
                        <a:rPr lang="el-GR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Μαγνητική Επιδεκτικότητα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</a:t>
                      </a:r>
                      <a:r>
                        <a:rPr lang="en-US" sz="1800" b="1" i="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l-GR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03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4" name="Ομάδα 153"/>
          <p:cNvGrpSpPr/>
          <p:nvPr/>
        </p:nvGrpSpPr>
        <p:grpSpPr>
          <a:xfrm>
            <a:off x="4379470" y="1810916"/>
            <a:ext cx="3952456" cy="3245151"/>
            <a:chOff x="4379470" y="1810916"/>
            <a:chExt cx="3952456" cy="3245151"/>
          </a:xfrm>
        </p:grpSpPr>
        <p:sp>
          <p:nvSpPr>
            <p:cNvPr id="26" name="10 - Τόξο"/>
            <p:cNvSpPr/>
            <p:nvPr/>
          </p:nvSpPr>
          <p:spPr>
            <a:xfrm>
              <a:off x="5610251" y="2357551"/>
              <a:ext cx="936000" cy="2160000"/>
            </a:xfrm>
            <a:prstGeom prst="arc">
              <a:avLst>
                <a:gd name="adj1" fmla="val 16200000"/>
                <a:gd name="adj2" fmla="val 5405195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53" name="Ομάδα 152"/>
            <p:cNvGrpSpPr/>
            <p:nvPr/>
          </p:nvGrpSpPr>
          <p:grpSpPr>
            <a:xfrm>
              <a:off x="4379470" y="1810916"/>
              <a:ext cx="3952456" cy="3245151"/>
              <a:chOff x="4379470" y="1810916"/>
              <a:chExt cx="3952456" cy="3245151"/>
            </a:xfrm>
          </p:grpSpPr>
          <p:sp>
            <p:nvSpPr>
              <p:cNvPr id="25" name="9 - Τόξο"/>
              <p:cNvSpPr/>
              <p:nvPr/>
            </p:nvSpPr>
            <p:spPr>
              <a:xfrm>
                <a:off x="5601614" y="2357551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52" name="Ομάδα 151"/>
              <p:cNvGrpSpPr/>
              <p:nvPr/>
            </p:nvGrpSpPr>
            <p:grpSpPr>
              <a:xfrm>
                <a:off x="4379470" y="1810916"/>
                <a:ext cx="3952456" cy="3245151"/>
                <a:chOff x="4379470" y="1810916"/>
                <a:chExt cx="3952456" cy="3245151"/>
              </a:xfrm>
            </p:grpSpPr>
            <p:sp>
              <p:nvSpPr>
                <p:cNvPr id="132" name="TextBox 131"/>
                <p:cNvSpPr txBox="1"/>
                <p:nvPr/>
              </p:nvSpPr>
              <p:spPr>
                <a:xfrm>
                  <a:off x="4649700" y="1810916"/>
                  <a:ext cx="323466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Με Εξωτερικό Μαγνητικό Πεδίο</a:t>
                  </a:r>
                  <a:endPara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44" name="Ομάδα 143"/>
                <p:cNvGrpSpPr/>
                <p:nvPr/>
              </p:nvGrpSpPr>
              <p:grpSpPr>
                <a:xfrm>
                  <a:off x="4379470" y="2357301"/>
                  <a:ext cx="3312328" cy="2169397"/>
                  <a:chOff x="4379470" y="2357301"/>
                  <a:chExt cx="3312328" cy="2169397"/>
                </a:xfrm>
              </p:grpSpPr>
              <p:grpSp>
                <p:nvGrpSpPr>
                  <p:cNvPr id="143" name="Ομάδα 142"/>
                  <p:cNvGrpSpPr/>
                  <p:nvPr/>
                </p:nvGrpSpPr>
                <p:grpSpPr>
                  <a:xfrm>
                    <a:off x="4379470" y="2357301"/>
                    <a:ext cx="3312328" cy="2169397"/>
                    <a:chOff x="4379470" y="2357301"/>
                    <a:chExt cx="3312328" cy="2169397"/>
                  </a:xfrm>
                </p:grpSpPr>
                <p:grpSp>
                  <p:nvGrpSpPr>
                    <p:cNvPr id="133" name="Ομάδα 132"/>
                    <p:cNvGrpSpPr/>
                    <p:nvPr/>
                  </p:nvGrpSpPr>
                  <p:grpSpPr>
                    <a:xfrm>
                      <a:off x="4523446" y="2360053"/>
                      <a:ext cx="3168352" cy="2160240"/>
                      <a:chOff x="4523446" y="2360053"/>
                      <a:chExt cx="3168352" cy="2160240"/>
                    </a:xfrm>
                  </p:grpSpPr>
                  <p:sp>
                    <p:nvSpPr>
                      <p:cNvPr id="17" name="4 - Έλλειψη"/>
                      <p:cNvSpPr/>
                      <p:nvPr/>
                    </p:nvSpPr>
                    <p:spPr>
                      <a:xfrm>
                        <a:off x="6755694" y="2360053"/>
                        <a:ext cx="936104" cy="2160240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8" name="6 - Ευθεία γραμμή σύνδεσης"/>
                      <p:cNvCxnSpPr/>
                      <p:nvPr/>
                    </p:nvCxnSpPr>
                    <p:spPr>
                      <a:xfrm>
                        <a:off x="4991498" y="2360053"/>
                        <a:ext cx="2232248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9" name="7 - Ευθεία γραμμή σύνδεσης"/>
                      <p:cNvCxnSpPr/>
                      <p:nvPr/>
                    </p:nvCxnSpPr>
                    <p:spPr>
                      <a:xfrm>
                        <a:off x="5027502" y="4520293"/>
                        <a:ext cx="2232248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0" name="11 - Ομάδα"/>
                      <p:cNvGrpSpPr/>
                      <p:nvPr/>
                    </p:nvGrpSpPr>
                    <p:grpSpPr>
                      <a:xfrm>
                        <a:off x="4523446" y="2360053"/>
                        <a:ext cx="944637" cy="2160000"/>
                        <a:chOff x="2483768" y="3861048"/>
                        <a:chExt cx="944637" cy="2160000"/>
                      </a:xfrm>
                    </p:grpSpPr>
                    <p:sp>
                      <p:nvSpPr>
                        <p:cNvPr id="129" name="9 - Τόξο"/>
                        <p:cNvSpPr/>
                        <p:nvPr/>
                      </p:nvSpPr>
                      <p:spPr>
                        <a:xfrm>
                          <a:off x="2483768" y="3861048"/>
                          <a:ext cx="936000" cy="2160000"/>
                        </a:xfrm>
                        <a:prstGeom prst="arc">
                          <a:avLst>
                            <a:gd name="adj1" fmla="val 5399997"/>
                            <a:gd name="adj2" fmla="val 16166344"/>
                          </a:avLst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30" name="10 - Τόξο"/>
                        <p:cNvSpPr/>
                        <p:nvPr/>
                      </p:nvSpPr>
                      <p:spPr>
                        <a:xfrm>
                          <a:off x="2492405" y="3861048"/>
                          <a:ext cx="936000" cy="2160000"/>
                        </a:xfrm>
                        <a:prstGeom prst="arc">
                          <a:avLst>
                            <a:gd name="adj1" fmla="val 16200000"/>
                            <a:gd name="adj2" fmla="val 5405195"/>
                          </a:avLst>
                        </a:prstGeom>
                        <a:ln w="28575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</p:grpSp>
                <p:grpSp>
                  <p:nvGrpSpPr>
                    <p:cNvPr id="142" name="Ομάδα 141"/>
                    <p:cNvGrpSpPr/>
                    <p:nvPr/>
                  </p:nvGrpSpPr>
                  <p:grpSpPr>
                    <a:xfrm>
                      <a:off x="6588225" y="2423244"/>
                      <a:ext cx="1083786" cy="2088000"/>
                      <a:chOff x="6588225" y="2423244"/>
                      <a:chExt cx="1083786" cy="2088000"/>
                    </a:xfrm>
                  </p:grpSpPr>
                  <p:grpSp>
                    <p:nvGrpSpPr>
                      <p:cNvPr id="100" name="38 - Ομάδα"/>
                      <p:cNvGrpSpPr/>
                      <p:nvPr/>
                    </p:nvGrpSpPr>
                    <p:grpSpPr>
                      <a:xfrm rot="15457176" flipH="1">
                        <a:off x="6649458" y="3847853"/>
                        <a:ext cx="506194" cy="404889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119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120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41" name="Ομάδα 140"/>
                      <p:cNvGrpSpPr/>
                      <p:nvPr/>
                    </p:nvGrpSpPr>
                    <p:grpSpPr>
                      <a:xfrm>
                        <a:off x="6588225" y="2423244"/>
                        <a:ext cx="1083786" cy="2088000"/>
                        <a:chOff x="6588225" y="2423244"/>
                        <a:chExt cx="1083786" cy="2088000"/>
                      </a:xfrm>
                    </p:grpSpPr>
                    <p:grpSp>
                      <p:nvGrpSpPr>
                        <p:cNvPr id="136" name="Ομάδα 135"/>
                        <p:cNvGrpSpPr/>
                        <p:nvPr/>
                      </p:nvGrpSpPr>
                      <p:grpSpPr>
                        <a:xfrm>
                          <a:off x="6645792" y="2784811"/>
                          <a:ext cx="404889" cy="506194"/>
                          <a:chOff x="6645792" y="2784811"/>
                          <a:chExt cx="404889" cy="506194"/>
                        </a:xfrm>
                      </p:grpSpPr>
                      <p:sp>
                        <p:nvSpPr>
                          <p:cNvPr id="127" name="39 - Έλλειψη"/>
                          <p:cNvSpPr/>
                          <p:nvPr/>
                        </p:nvSpPr>
                        <p:spPr>
                          <a:xfrm rot="15616312" flipH="1">
                            <a:off x="6689572" y="2929896"/>
                            <a:ext cx="506194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8" name="40 - Ευθύγραμμο βέλος σύνδεσης"/>
                          <p:cNvCxnSpPr/>
                          <p:nvPr/>
                        </p:nvCxnSpPr>
                        <p:spPr>
                          <a:xfrm flipH="1">
                            <a:off x="6645792" y="3047208"/>
                            <a:ext cx="288032" cy="56329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97" name="38 - Ομάδα"/>
                        <p:cNvGrpSpPr/>
                        <p:nvPr/>
                      </p:nvGrpSpPr>
                      <p:grpSpPr>
                        <a:xfrm rot="16764752" flipH="1">
                          <a:off x="6775368" y="2473896"/>
                          <a:ext cx="506194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25" name="3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6" name="4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98" name="359 - Ομάδα"/>
                        <p:cNvGrpSpPr/>
                        <p:nvPr/>
                      </p:nvGrpSpPr>
                      <p:grpSpPr>
                        <a:xfrm flipH="1">
                          <a:off x="6922938" y="2926287"/>
                          <a:ext cx="458759" cy="506138"/>
                          <a:chOff x="7002614" y="1448989"/>
                          <a:chExt cx="458759" cy="504000"/>
                        </a:xfrm>
                      </p:grpSpPr>
                      <p:sp>
                        <p:nvSpPr>
                          <p:cNvPr id="123" name="39 - Έλλειψη"/>
                          <p:cNvSpPr/>
                          <p:nvPr/>
                        </p:nvSpPr>
                        <p:spPr>
                          <a:xfrm rot="5400000">
                            <a:off x="6894614" y="1556989"/>
                            <a:ext cx="504000" cy="288000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4" name="40 - Ευθύγραμμο βέλος σύνδεσης"/>
                          <p:cNvCxnSpPr/>
                          <p:nvPr/>
                        </p:nvCxnSpPr>
                        <p:spPr>
                          <a:xfrm rot="5400000" flipH="1" flipV="1">
                            <a:off x="7317357" y="1566262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99" name="38 - Ομάδα"/>
                        <p:cNvGrpSpPr/>
                        <p:nvPr/>
                      </p:nvGrpSpPr>
                      <p:grpSpPr>
                        <a:xfrm rot="17061370" flipH="1">
                          <a:off x="6533079" y="3331119"/>
                          <a:ext cx="542291" cy="432000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21" name="3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2" name="4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1" name="38 - Ομάδα"/>
                        <p:cNvGrpSpPr/>
                        <p:nvPr/>
                      </p:nvGrpSpPr>
                      <p:grpSpPr>
                        <a:xfrm rot="15540030" flipH="1">
                          <a:off x="6874119" y="4055702"/>
                          <a:ext cx="506194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17" name="3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8" name="4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2" name="38 - Ομάδα"/>
                        <p:cNvGrpSpPr/>
                        <p:nvPr/>
                      </p:nvGrpSpPr>
                      <p:grpSpPr>
                        <a:xfrm rot="15411800" flipH="1">
                          <a:off x="7018135" y="2491244"/>
                          <a:ext cx="506194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15" name="3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6" name="4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3" name="38 - Ομάδα"/>
                        <p:cNvGrpSpPr/>
                        <p:nvPr/>
                      </p:nvGrpSpPr>
                      <p:grpSpPr>
                        <a:xfrm rot="15320292" flipH="1">
                          <a:off x="7107833" y="3856944"/>
                          <a:ext cx="506194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13" name="3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4" name="4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4" name="360 - Ομάδα"/>
                        <p:cNvGrpSpPr/>
                        <p:nvPr/>
                      </p:nvGrpSpPr>
                      <p:grpSpPr>
                        <a:xfrm flipH="1">
                          <a:off x="6860056" y="3448441"/>
                          <a:ext cx="503998" cy="542291"/>
                          <a:chOff x="7002616" y="1448988"/>
                          <a:chExt cx="458757" cy="504000"/>
                        </a:xfrm>
                      </p:grpSpPr>
                      <p:sp>
                        <p:nvSpPr>
                          <p:cNvPr id="111" name="39 - Έλλειψη"/>
                          <p:cNvSpPr/>
                          <p:nvPr/>
                        </p:nvSpPr>
                        <p:spPr>
                          <a:xfrm rot="5400000">
                            <a:off x="6894616" y="1556988"/>
                            <a:ext cx="504000" cy="288000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2" name="40 - Ευθύγραμμο βέλος σύνδεσης"/>
                          <p:cNvCxnSpPr/>
                          <p:nvPr/>
                        </p:nvCxnSpPr>
                        <p:spPr>
                          <a:xfrm rot="5400000" flipH="1" flipV="1">
                            <a:off x="7317357" y="1566262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5" name="38 - Ομάδα"/>
                        <p:cNvGrpSpPr/>
                        <p:nvPr/>
                      </p:nvGrpSpPr>
                      <p:grpSpPr>
                        <a:xfrm rot="16009103" flipH="1">
                          <a:off x="7172981" y="2851467"/>
                          <a:ext cx="506194" cy="415775"/>
                          <a:chOff x="5652120" y="1069009"/>
                          <a:chExt cx="504056" cy="415775"/>
                        </a:xfrm>
                      </p:grpSpPr>
                      <p:sp>
                        <p:nvSpPr>
                          <p:cNvPr id="109" name="3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0" name="4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897027" y="1069009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6" name="363 - Ομάδα"/>
                        <p:cNvGrpSpPr/>
                        <p:nvPr/>
                      </p:nvGrpSpPr>
                      <p:grpSpPr>
                        <a:xfrm rot="328385" flipH="1">
                          <a:off x="7239962" y="3317862"/>
                          <a:ext cx="432049" cy="506194"/>
                          <a:chOff x="6723186" y="1871568"/>
                          <a:chExt cx="432049" cy="504056"/>
                        </a:xfrm>
                      </p:grpSpPr>
                      <p:sp>
                        <p:nvSpPr>
                          <p:cNvPr id="107" name="39 - Έλλειψη"/>
                          <p:cNvSpPr/>
                          <p:nvPr/>
                        </p:nvSpPr>
                        <p:spPr>
                          <a:xfrm rot="5400000">
                            <a:off x="6619701" y="1975053"/>
                            <a:ext cx="504056" cy="297085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08" name="40 - Ευθύγραμμο βέλος σύνδεσης"/>
                          <p:cNvCxnSpPr/>
                          <p:nvPr/>
                        </p:nvCxnSpPr>
                        <p:spPr>
                          <a:xfrm rot="5400000" flipH="1" flipV="1">
                            <a:off x="7011219" y="1988841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</p:grpSp>
                <p:grpSp>
                  <p:nvGrpSpPr>
                    <p:cNvPr id="140" name="Ομάδα 139"/>
                    <p:cNvGrpSpPr/>
                    <p:nvPr/>
                  </p:nvGrpSpPr>
                  <p:grpSpPr>
                    <a:xfrm>
                      <a:off x="5436097" y="2357301"/>
                      <a:ext cx="1083786" cy="2169397"/>
                      <a:chOff x="5436097" y="2329127"/>
                      <a:chExt cx="1083786" cy="2169397"/>
                    </a:xfrm>
                  </p:grpSpPr>
                  <p:sp>
                    <p:nvSpPr>
                      <p:cNvPr id="93" name="39 - Έλλειψη"/>
                      <p:cNvSpPr/>
                      <p:nvPr/>
                    </p:nvSpPr>
                    <p:spPr>
                      <a:xfrm rot="16200000" flipH="1">
                        <a:off x="5537444" y="2917176"/>
                        <a:ext cx="506194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grpSp>
                    <p:nvGrpSpPr>
                      <p:cNvPr id="63" name="38 - Ομάδα"/>
                      <p:cNvGrpSpPr/>
                      <p:nvPr/>
                    </p:nvGrpSpPr>
                    <p:grpSpPr>
                      <a:xfrm rot="17344228" flipH="1">
                        <a:off x="5623240" y="2379779"/>
                        <a:ext cx="506194" cy="404889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91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92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4" name="359 - Ομάδα"/>
                      <p:cNvGrpSpPr/>
                      <p:nvPr/>
                    </p:nvGrpSpPr>
                    <p:grpSpPr>
                      <a:xfrm flipH="1">
                        <a:off x="5770810" y="2852936"/>
                        <a:ext cx="458759" cy="506138"/>
                        <a:chOff x="7002614" y="1448989"/>
                        <a:chExt cx="458759" cy="504000"/>
                      </a:xfrm>
                    </p:grpSpPr>
                    <p:sp>
                      <p:nvSpPr>
                        <p:cNvPr id="89" name="39 - Έλλειψη"/>
                        <p:cNvSpPr/>
                        <p:nvPr/>
                      </p:nvSpPr>
                      <p:spPr>
                        <a:xfrm rot="5400000">
                          <a:off x="6894614" y="1556989"/>
                          <a:ext cx="504000" cy="28800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90" name="40 - Ευθύγραμμο βέλος σύνδεσης"/>
                        <p:cNvCxnSpPr/>
                        <p:nvPr/>
                      </p:nvCxnSpPr>
                      <p:spPr>
                        <a:xfrm rot="5400000" flipH="1" flipV="1">
                          <a:off x="7317357" y="1566262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5" name="38 - Ομάδα"/>
                      <p:cNvGrpSpPr/>
                      <p:nvPr/>
                    </p:nvGrpSpPr>
                    <p:grpSpPr>
                      <a:xfrm rot="17038008" flipH="1">
                        <a:off x="5380951" y="3318399"/>
                        <a:ext cx="542291" cy="432000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87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88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6" name="38 - Ομάδα"/>
                      <p:cNvGrpSpPr/>
                      <p:nvPr/>
                    </p:nvGrpSpPr>
                    <p:grpSpPr>
                      <a:xfrm rot="15121814" flipH="1">
                        <a:off x="5497330" y="3835133"/>
                        <a:ext cx="506194" cy="404889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85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86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7" name="38 - Ομάδα"/>
                      <p:cNvGrpSpPr/>
                      <p:nvPr/>
                    </p:nvGrpSpPr>
                    <p:grpSpPr>
                      <a:xfrm rot="15443695" flipH="1">
                        <a:off x="5721991" y="4042982"/>
                        <a:ext cx="506194" cy="404889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83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84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8" name="38 - Ομάδα"/>
                      <p:cNvGrpSpPr/>
                      <p:nvPr/>
                    </p:nvGrpSpPr>
                    <p:grpSpPr>
                      <a:xfrm rot="15539731" flipH="1">
                        <a:off x="5866007" y="2478524"/>
                        <a:ext cx="506194" cy="404889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81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82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9" name="38 - Ομάδα"/>
                      <p:cNvGrpSpPr/>
                      <p:nvPr/>
                    </p:nvGrpSpPr>
                    <p:grpSpPr>
                      <a:xfrm rot="17067028" flipH="1">
                        <a:off x="5955705" y="3844224"/>
                        <a:ext cx="506194" cy="404889"/>
                        <a:chOff x="5652120" y="1079895"/>
                        <a:chExt cx="504056" cy="404889"/>
                      </a:xfrm>
                    </p:grpSpPr>
                    <p:sp>
                      <p:nvSpPr>
                        <p:cNvPr id="79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80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913409" y="1079895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70" name="360 - Ομάδα"/>
                      <p:cNvGrpSpPr/>
                      <p:nvPr/>
                    </p:nvGrpSpPr>
                    <p:grpSpPr>
                      <a:xfrm rot="336728" flipH="1">
                        <a:off x="5707928" y="3380337"/>
                        <a:ext cx="503998" cy="542291"/>
                        <a:chOff x="7002616" y="1448988"/>
                        <a:chExt cx="458757" cy="504000"/>
                      </a:xfrm>
                    </p:grpSpPr>
                    <p:sp>
                      <p:nvSpPr>
                        <p:cNvPr id="77" name="39 - Έλλειψη"/>
                        <p:cNvSpPr/>
                        <p:nvPr/>
                      </p:nvSpPr>
                      <p:spPr>
                        <a:xfrm rot="5400000">
                          <a:off x="6894616" y="1556988"/>
                          <a:ext cx="504000" cy="28800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78" name="40 - Ευθύγραμμο βέλος σύνδεσης"/>
                        <p:cNvCxnSpPr/>
                        <p:nvPr/>
                      </p:nvCxnSpPr>
                      <p:spPr>
                        <a:xfrm rot="5400000" flipH="1" flipV="1">
                          <a:off x="7317357" y="1566262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71" name="38 - Ομάδα"/>
                      <p:cNvGrpSpPr/>
                      <p:nvPr/>
                    </p:nvGrpSpPr>
                    <p:grpSpPr>
                      <a:xfrm rot="16200000" flipH="1">
                        <a:off x="6020853" y="2838747"/>
                        <a:ext cx="506194" cy="415775"/>
                        <a:chOff x="5652120" y="1069009"/>
                        <a:chExt cx="504056" cy="415775"/>
                      </a:xfrm>
                    </p:grpSpPr>
                    <p:sp>
                      <p:nvSpPr>
                        <p:cNvPr id="75" name="39 - Έλλειψη"/>
                        <p:cNvSpPr/>
                        <p:nvPr/>
                      </p:nvSpPr>
                      <p:spPr>
                        <a:xfrm>
                          <a:off x="5652120" y="1268760"/>
                          <a:ext cx="504056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76" name="40 - Ευθύγραμμο βέλος σύνδεσης"/>
                        <p:cNvCxnSpPr/>
                        <p:nvPr/>
                      </p:nvCxnSpPr>
                      <p:spPr>
                        <a:xfrm flipH="1" flipV="1">
                          <a:off x="5897027" y="1069009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72" name="363 - Ομάδα"/>
                      <p:cNvGrpSpPr/>
                      <p:nvPr/>
                    </p:nvGrpSpPr>
                    <p:grpSpPr>
                      <a:xfrm rot="20837165" flipH="1">
                        <a:off x="6087834" y="3305142"/>
                        <a:ext cx="432049" cy="506194"/>
                        <a:chOff x="6723186" y="1871568"/>
                        <a:chExt cx="432049" cy="504056"/>
                      </a:xfrm>
                    </p:grpSpPr>
                    <p:sp>
                      <p:nvSpPr>
                        <p:cNvPr id="73" name="39 - Έλλειψη"/>
                        <p:cNvSpPr/>
                        <p:nvPr/>
                      </p:nvSpPr>
                      <p:spPr>
                        <a:xfrm rot="5400000">
                          <a:off x="6619701" y="1975053"/>
                          <a:ext cx="504056" cy="297085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74" name="40 - Ευθύγραμμο βέλος σύνδεσης"/>
                        <p:cNvCxnSpPr/>
                        <p:nvPr/>
                      </p:nvCxnSpPr>
                      <p:spPr>
                        <a:xfrm rot="5400000" flipH="1" flipV="1">
                          <a:off x="7011219" y="1988841"/>
                          <a:ext cx="0" cy="288032"/>
                        </a:xfrm>
                        <a:prstGeom prst="straightConnector1">
                          <a:avLst/>
                        </a:prstGeom>
                        <a:ln w="28575">
                          <a:solidFill>
                            <a:srgbClr val="FF0000"/>
                          </a:solidFill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139" name="Ομάδα 138"/>
                    <p:cNvGrpSpPr/>
                    <p:nvPr/>
                  </p:nvGrpSpPr>
                  <p:grpSpPr>
                    <a:xfrm>
                      <a:off x="4379470" y="2370652"/>
                      <a:ext cx="1060293" cy="2088000"/>
                      <a:chOff x="4379470" y="2370652"/>
                      <a:chExt cx="1060293" cy="2088000"/>
                    </a:xfrm>
                  </p:grpSpPr>
                  <p:grpSp>
                    <p:nvGrpSpPr>
                      <p:cNvPr id="138" name="Ομάδα 137"/>
                      <p:cNvGrpSpPr/>
                      <p:nvPr/>
                    </p:nvGrpSpPr>
                    <p:grpSpPr>
                      <a:xfrm>
                        <a:off x="4379470" y="2370652"/>
                        <a:ext cx="1060293" cy="2088000"/>
                        <a:chOff x="4379470" y="2370652"/>
                        <a:chExt cx="1060293" cy="2088000"/>
                      </a:xfrm>
                    </p:grpSpPr>
                    <p:sp>
                      <p:nvSpPr>
                        <p:cNvPr id="59" name="39 - Έλλειψη"/>
                        <p:cNvSpPr/>
                        <p:nvPr/>
                      </p:nvSpPr>
                      <p:spPr>
                        <a:xfrm rot="16200000" flipH="1">
                          <a:off x="4457324" y="2929892"/>
                          <a:ext cx="506194" cy="216024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grpSp>
                      <p:nvGrpSpPr>
                        <p:cNvPr id="137" name="Ομάδα 136"/>
                        <p:cNvGrpSpPr/>
                        <p:nvPr/>
                      </p:nvGrpSpPr>
                      <p:grpSpPr>
                        <a:xfrm>
                          <a:off x="4379470" y="2370652"/>
                          <a:ext cx="1045740" cy="2088000"/>
                          <a:chOff x="4355977" y="2423240"/>
                          <a:chExt cx="1045740" cy="2088000"/>
                        </a:xfrm>
                      </p:grpSpPr>
                      <p:grpSp>
                        <p:nvGrpSpPr>
                          <p:cNvPr id="29" name="38 - Ομάδα"/>
                          <p:cNvGrpSpPr/>
                          <p:nvPr/>
                        </p:nvGrpSpPr>
                        <p:grpSpPr>
                          <a:xfrm rot="16200000" flipH="1">
                            <a:off x="4543120" y="2473892"/>
                            <a:ext cx="506194" cy="404889"/>
                            <a:chOff x="5652120" y="1079895"/>
                            <a:chExt cx="504056" cy="404889"/>
                          </a:xfrm>
                        </p:grpSpPr>
                        <p:sp>
                          <p:nvSpPr>
                            <p:cNvPr id="57" name="39 - Έλλειψη"/>
                            <p:cNvSpPr/>
                            <p:nvPr/>
                          </p:nvSpPr>
                          <p:spPr>
                            <a:xfrm rot="20891337"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8" name="40 - Ευθύγραμμο βέλος σύνδεσης"/>
                            <p:cNvCxnSpPr/>
                            <p:nvPr/>
                          </p:nvCxnSpPr>
                          <p:spPr>
                            <a:xfrm rot="20891337" flipH="1" flipV="1">
                              <a:off x="5913409" y="1079895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0" name="359 - Ομάδα"/>
                          <p:cNvGrpSpPr/>
                          <p:nvPr/>
                        </p:nvGrpSpPr>
                        <p:grpSpPr>
                          <a:xfrm rot="21127364" flipH="1">
                            <a:off x="4690690" y="3000240"/>
                            <a:ext cx="458759" cy="506138"/>
                            <a:chOff x="7002614" y="1448989"/>
                            <a:chExt cx="458759" cy="504000"/>
                          </a:xfrm>
                        </p:grpSpPr>
                        <p:sp>
                          <p:nvSpPr>
                            <p:cNvPr id="55" name="39 - Έλλειψη"/>
                            <p:cNvSpPr/>
                            <p:nvPr/>
                          </p:nvSpPr>
                          <p:spPr>
                            <a:xfrm rot="5400000">
                              <a:off x="6894614" y="1556989"/>
                              <a:ext cx="504000" cy="288000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6" name="40 - Ευθύγραμμο βέλος σύνδεσης"/>
                            <p:cNvCxnSpPr/>
                            <p:nvPr/>
                          </p:nvCxnSpPr>
                          <p:spPr>
                            <a:xfrm rot="5400000" flipH="1" flipV="1">
                              <a:off x="7317357" y="1566262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1" name="38 - Ομάδα"/>
                          <p:cNvGrpSpPr/>
                          <p:nvPr/>
                        </p:nvGrpSpPr>
                        <p:grpSpPr>
                          <a:xfrm rot="15783695" flipH="1">
                            <a:off x="4300831" y="3331115"/>
                            <a:ext cx="542291" cy="432000"/>
                            <a:chOff x="5652120" y="1079895"/>
                            <a:chExt cx="504056" cy="404889"/>
                          </a:xfrm>
                        </p:grpSpPr>
                        <p:sp>
                          <p:nvSpPr>
                            <p:cNvPr id="53" name="39 - Έλλειψη"/>
                            <p:cNvSpPr/>
                            <p:nvPr/>
                          </p:nvSpPr>
                          <p:spPr>
                            <a:xfrm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4" name="40 - Ευθύγραμμο βέλος σύνδεσης"/>
                            <p:cNvCxnSpPr/>
                            <p:nvPr/>
                          </p:nvCxnSpPr>
                          <p:spPr>
                            <a:xfrm flipH="1" flipV="1">
                              <a:off x="5913409" y="1079895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2" name="38 - Ομάδα"/>
                          <p:cNvGrpSpPr/>
                          <p:nvPr/>
                        </p:nvGrpSpPr>
                        <p:grpSpPr>
                          <a:xfrm rot="17189072" flipH="1">
                            <a:off x="4417210" y="3847849"/>
                            <a:ext cx="506194" cy="404889"/>
                            <a:chOff x="5652120" y="1079895"/>
                            <a:chExt cx="504056" cy="404889"/>
                          </a:xfrm>
                        </p:grpSpPr>
                        <p:sp>
                          <p:nvSpPr>
                            <p:cNvPr id="51" name="39 - Έλλειψη"/>
                            <p:cNvSpPr/>
                            <p:nvPr/>
                          </p:nvSpPr>
                          <p:spPr>
                            <a:xfrm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2" name="40 - Ευθύγραμμο βέλος σύνδεσης"/>
                            <p:cNvCxnSpPr/>
                            <p:nvPr/>
                          </p:nvCxnSpPr>
                          <p:spPr>
                            <a:xfrm flipH="1" flipV="1">
                              <a:off x="5913409" y="1079895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3" name="38 - Ομάδα"/>
                          <p:cNvGrpSpPr/>
                          <p:nvPr/>
                        </p:nvGrpSpPr>
                        <p:grpSpPr>
                          <a:xfrm rot="15625618" flipH="1">
                            <a:off x="4641871" y="4055698"/>
                            <a:ext cx="506194" cy="404889"/>
                            <a:chOff x="5652120" y="1079895"/>
                            <a:chExt cx="504056" cy="404889"/>
                          </a:xfrm>
                        </p:grpSpPr>
                        <p:sp>
                          <p:nvSpPr>
                            <p:cNvPr id="49" name="39 - Έλλειψη"/>
                            <p:cNvSpPr/>
                            <p:nvPr/>
                          </p:nvSpPr>
                          <p:spPr>
                            <a:xfrm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0" name="40 - Ευθύγραμμο βέλος σύνδεσης"/>
                            <p:cNvCxnSpPr/>
                            <p:nvPr/>
                          </p:nvCxnSpPr>
                          <p:spPr>
                            <a:xfrm flipH="1" flipV="1">
                              <a:off x="5913409" y="1079895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4" name="38 - Ομάδα"/>
                          <p:cNvGrpSpPr/>
                          <p:nvPr/>
                        </p:nvGrpSpPr>
                        <p:grpSpPr>
                          <a:xfrm rot="16200000" flipH="1">
                            <a:off x="4785887" y="2491240"/>
                            <a:ext cx="506194" cy="404889"/>
                            <a:chOff x="5652120" y="1079895"/>
                            <a:chExt cx="504056" cy="404889"/>
                          </a:xfrm>
                        </p:grpSpPr>
                        <p:sp>
                          <p:nvSpPr>
                            <p:cNvPr id="47" name="39 - Έλλειψη"/>
                            <p:cNvSpPr/>
                            <p:nvPr/>
                          </p:nvSpPr>
                          <p:spPr>
                            <a:xfrm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48" name="40 - Ευθύγραμμο βέλος σύνδεσης"/>
                            <p:cNvCxnSpPr/>
                            <p:nvPr/>
                          </p:nvCxnSpPr>
                          <p:spPr>
                            <a:xfrm flipH="1" flipV="1">
                              <a:off x="5913409" y="1079895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5" name="38 - Ομάδα"/>
                          <p:cNvGrpSpPr/>
                          <p:nvPr/>
                        </p:nvGrpSpPr>
                        <p:grpSpPr>
                          <a:xfrm rot="15596809" flipH="1">
                            <a:off x="4875585" y="3856940"/>
                            <a:ext cx="506194" cy="404889"/>
                            <a:chOff x="5652120" y="1079895"/>
                            <a:chExt cx="504056" cy="404889"/>
                          </a:xfrm>
                        </p:grpSpPr>
                        <p:sp>
                          <p:nvSpPr>
                            <p:cNvPr id="45" name="39 - Έλλειψη"/>
                            <p:cNvSpPr/>
                            <p:nvPr/>
                          </p:nvSpPr>
                          <p:spPr>
                            <a:xfrm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46" name="40 - Ευθύγραμμο βέλος σύνδεσης"/>
                            <p:cNvCxnSpPr/>
                            <p:nvPr/>
                          </p:nvCxnSpPr>
                          <p:spPr>
                            <a:xfrm flipH="1" flipV="1">
                              <a:off x="5913409" y="1079895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6" name="360 - Ομάδα"/>
                          <p:cNvGrpSpPr/>
                          <p:nvPr/>
                        </p:nvGrpSpPr>
                        <p:grpSpPr>
                          <a:xfrm rot="649995" flipH="1">
                            <a:off x="4627808" y="3448437"/>
                            <a:ext cx="503998" cy="542291"/>
                            <a:chOff x="7002616" y="1448988"/>
                            <a:chExt cx="458757" cy="504000"/>
                          </a:xfrm>
                        </p:grpSpPr>
                        <p:sp>
                          <p:nvSpPr>
                            <p:cNvPr id="43" name="39 - Έλλειψη"/>
                            <p:cNvSpPr/>
                            <p:nvPr/>
                          </p:nvSpPr>
                          <p:spPr>
                            <a:xfrm rot="5400000">
                              <a:off x="6894616" y="1556988"/>
                              <a:ext cx="504000" cy="288000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44" name="40 - Ευθύγραμμο βέλος σύνδεσης"/>
                            <p:cNvCxnSpPr/>
                            <p:nvPr/>
                          </p:nvCxnSpPr>
                          <p:spPr>
                            <a:xfrm rot="5400000" flipH="1" flipV="1">
                              <a:off x="7317357" y="1566262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grpSp>
                        <p:nvGrpSpPr>
                          <p:cNvPr id="37" name="38 - Ομάδα"/>
                          <p:cNvGrpSpPr/>
                          <p:nvPr/>
                        </p:nvGrpSpPr>
                        <p:grpSpPr>
                          <a:xfrm rot="16200000" flipH="1">
                            <a:off x="4940733" y="2851463"/>
                            <a:ext cx="506194" cy="415775"/>
                            <a:chOff x="5652120" y="1069009"/>
                            <a:chExt cx="504056" cy="415775"/>
                          </a:xfrm>
                        </p:grpSpPr>
                        <p:sp>
                          <p:nvSpPr>
                            <p:cNvPr id="41" name="39 - Έλλειψη"/>
                            <p:cNvSpPr/>
                            <p:nvPr/>
                          </p:nvSpPr>
                          <p:spPr>
                            <a:xfrm>
                              <a:off x="5652120" y="1268760"/>
                              <a:ext cx="504056" cy="216024"/>
                            </a:xfrm>
                            <a:prstGeom prst="ellipse">
                              <a:avLst/>
                            </a:prstGeom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42" name="40 - Ευθύγραμμο βέλος σύνδεσης"/>
                            <p:cNvCxnSpPr/>
                            <p:nvPr/>
                          </p:nvCxnSpPr>
                          <p:spPr>
                            <a:xfrm flipH="1" flipV="1">
                              <a:off x="5897027" y="1069009"/>
                              <a:ext cx="0" cy="288032"/>
                            </a:xfrm>
                            <a:prstGeom prst="straightConnector1">
                              <a:avLst/>
                            </a:prstGeom>
                            <a:ln w="28575">
                              <a:solidFill>
                                <a:srgbClr val="FF0000"/>
                              </a:solidFill>
                              <a:tailEnd type="arrow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grpSp>
                      <p:nvGrpSpPr>
                        <p:cNvPr id="38" name="363 - Ομάδα"/>
                        <p:cNvGrpSpPr/>
                        <p:nvPr/>
                      </p:nvGrpSpPr>
                      <p:grpSpPr>
                        <a:xfrm rot="873387" flipH="1">
                          <a:off x="5007714" y="3317858"/>
                          <a:ext cx="432049" cy="506194"/>
                          <a:chOff x="6723186" y="1871568"/>
                          <a:chExt cx="432049" cy="504056"/>
                        </a:xfrm>
                      </p:grpSpPr>
                      <p:sp>
                        <p:nvSpPr>
                          <p:cNvPr id="39" name="39 - Έλλειψη"/>
                          <p:cNvSpPr/>
                          <p:nvPr/>
                        </p:nvSpPr>
                        <p:spPr>
                          <a:xfrm rot="5400000">
                            <a:off x="6619701" y="1975053"/>
                            <a:ext cx="504056" cy="297085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40" name="40 - Ευθύγραμμο βέλος σύνδεσης"/>
                          <p:cNvCxnSpPr/>
                          <p:nvPr/>
                        </p:nvCxnSpPr>
                        <p:spPr>
                          <a:xfrm rot="5400000" flipH="1" flipV="1">
                            <a:off x="7011219" y="1988841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60" name="40 - Ευθύγραμμο βέλος σύνδεσης"/>
                      <p:cNvCxnSpPr/>
                      <p:nvPr/>
                    </p:nvCxnSpPr>
                    <p:spPr>
                      <a:xfrm rot="16200000" flipV="1">
                        <a:off x="4557560" y="290318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94" name="40 - Ευθύγραμμο βέλος σύνδεσης"/>
                  <p:cNvCxnSpPr/>
                  <p:nvPr/>
                </p:nvCxnSpPr>
                <p:spPr>
                  <a:xfrm rot="16200000" flipV="1">
                    <a:off x="5637680" y="289047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6" name="Ευθύγραμμο βέλος σύνδεσης 145"/>
                <p:cNvCxnSpPr/>
                <p:nvPr/>
              </p:nvCxnSpPr>
              <p:spPr>
                <a:xfrm flipH="1">
                  <a:off x="7164288" y="3429000"/>
                  <a:ext cx="1044000" cy="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7" name="Ορθογώνιο 146"/>
                    <p:cNvSpPr/>
                    <p:nvPr/>
                  </p:nvSpPr>
                  <p:spPr>
                    <a:xfrm>
                      <a:off x="7884368" y="3026069"/>
                      <a:ext cx="447558" cy="40293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latin typeface="Cambria Math"/>
                                  </a:rPr>
                                  <m:t>𝜧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47" name="Ορθογώνιο 14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84368" y="3026069"/>
                      <a:ext cx="447558" cy="402931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48" name="Ευθύγραμμο βέλος σύνδεσης 147"/>
                <p:cNvCxnSpPr/>
                <p:nvPr/>
              </p:nvCxnSpPr>
              <p:spPr>
                <a:xfrm>
                  <a:off x="5434210" y="4653136"/>
                  <a:ext cx="1396566" cy="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9" name="Ορθογώνιο 148"/>
                    <p:cNvSpPr/>
                    <p:nvPr/>
                  </p:nvSpPr>
                  <p:spPr>
                    <a:xfrm>
                      <a:off x="5948654" y="4653136"/>
                      <a:ext cx="418704" cy="40293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𝑯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49" name="Ορθογώνιο 14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48654" y="4653136"/>
                      <a:ext cx="418704" cy="402931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sp>
        <p:nvSpPr>
          <p:cNvPr id="150" name="TextBox 149"/>
          <p:cNvSpPr txBox="1"/>
          <p:nvPr/>
        </p:nvSpPr>
        <p:spPr>
          <a:xfrm>
            <a:off x="5652120" y="5570076"/>
            <a:ext cx="1050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1</a:t>
            </a:r>
            <a:endParaRPr lang="el-GR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6" name="Ομάδα 155"/>
          <p:cNvGrpSpPr/>
          <p:nvPr/>
        </p:nvGrpSpPr>
        <p:grpSpPr>
          <a:xfrm>
            <a:off x="251520" y="1810916"/>
            <a:ext cx="3514167" cy="3490292"/>
            <a:chOff x="251520" y="1810916"/>
            <a:chExt cx="3514167" cy="3490292"/>
          </a:xfrm>
        </p:grpSpPr>
        <p:grpSp>
          <p:nvGrpSpPr>
            <p:cNvPr id="151" name="Ομάδα 150"/>
            <p:cNvGrpSpPr/>
            <p:nvPr/>
          </p:nvGrpSpPr>
          <p:grpSpPr>
            <a:xfrm>
              <a:off x="251520" y="1810916"/>
              <a:ext cx="3514167" cy="2698204"/>
              <a:chOff x="251520" y="1810916"/>
              <a:chExt cx="3514167" cy="2698204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51520" y="2346378"/>
                <a:ext cx="3168352" cy="2162742"/>
                <a:chOff x="395536" y="915035"/>
                <a:chExt cx="3168352" cy="2162742"/>
              </a:xfrm>
            </p:grpSpPr>
            <p:sp>
              <p:nvSpPr>
                <p:cNvPr id="6" name="4 - Έλλειψη"/>
                <p:cNvSpPr/>
                <p:nvPr/>
              </p:nvSpPr>
              <p:spPr>
                <a:xfrm>
                  <a:off x="2627784" y="917537"/>
                  <a:ext cx="936104" cy="2160240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7" name="6 - Ευθεία γραμμή σύνδεσης"/>
                <p:cNvCxnSpPr/>
                <p:nvPr/>
              </p:nvCxnSpPr>
              <p:spPr>
                <a:xfrm>
                  <a:off x="863588" y="917537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7 - Ευθεία γραμμή σύνδεσης"/>
                <p:cNvCxnSpPr/>
                <p:nvPr/>
              </p:nvCxnSpPr>
              <p:spPr>
                <a:xfrm>
                  <a:off x="899592" y="3077777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" name="11 - Ομάδα"/>
                <p:cNvGrpSpPr/>
                <p:nvPr/>
              </p:nvGrpSpPr>
              <p:grpSpPr>
                <a:xfrm>
                  <a:off x="395536" y="917537"/>
                  <a:ext cx="944637" cy="2160000"/>
                  <a:chOff x="2483768" y="3861048"/>
                  <a:chExt cx="944637" cy="2160000"/>
                </a:xfrm>
              </p:grpSpPr>
              <p:sp>
                <p:nvSpPr>
                  <p:cNvPr id="13" name="9 - Τόξο"/>
                  <p:cNvSpPr/>
                  <p:nvPr/>
                </p:nvSpPr>
                <p:spPr>
                  <a:xfrm>
                    <a:off x="2483768" y="3861048"/>
                    <a:ext cx="936000" cy="2160000"/>
                  </a:xfrm>
                  <a:prstGeom prst="arc">
                    <a:avLst>
                      <a:gd name="adj1" fmla="val 5399997"/>
                      <a:gd name="adj2" fmla="val 16166344"/>
                    </a:avLst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4" name="10 - Τόξο"/>
                  <p:cNvSpPr/>
                  <p:nvPr/>
                </p:nvSpPr>
                <p:spPr>
                  <a:xfrm>
                    <a:off x="2492405" y="3861048"/>
                    <a:ext cx="936000" cy="2160000"/>
                  </a:xfrm>
                  <a:prstGeom prst="arc">
                    <a:avLst>
                      <a:gd name="adj1" fmla="val 16200000"/>
                      <a:gd name="adj2" fmla="val 5405195"/>
                    </a:avLst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0" name="11 - Ομάδα"/>
                <p:cNvGrpSpPr/>
                <p:nvPr/>
              </p:nvGrpSpPr>
              <p:grpSpPr>
                <a:xfrm>
                  <a:off x="1473704" y="915035"/>
                  <a:ext cx="944637" cy="2160000"/>
                  <a:chOff x="2483768" y="3861048"/>
                  <a:chExt cx="944637" cy="2160000"/>
                </a:xfrm>
              </p:grpSpPr>
              <p:sp>
                <p:nvSpPr>
                  <p:cNvPr id="11" name="9 - Τόξο"/>
                  <p:cNvSpPr/>
                  <p:nvPr/>
                </p:nvSpPr>
                <p:spPr>
                  <a:xfrm>
                    <a:off x="2483768" y="3861048"/>
                    <a:ext cx="936000" cy="2160000"/>
                  </a:xfrm>
                  <a:prstGeom prst="arc">
                    <a:avLst>
                      <a:gd name="adj1" fmla="val 5399997"/>
                      <a:gd name="adj2" fmla="val 16166344"/>
                    </a:avLst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2" name="10 - Τόξο"/>
                  <p:cNvSpPr/>
                  <p:nvPr/>
                </p:nvSpPr>
                <p:spPr>
                  <a:xfrm>
                    <a:off x="2492405" y="3861048"/>
                    <a:ext cx="936000" cy="2160000"/>
                  </a:xfrm>
                  <a:prstGeom prst="arc">
                    <a:avLst>
                      <a:gd name="adj1" fmla="val 16200000"/>
                      <a:gd name="adj2" fmla="val 5405195"/>
                    </a:avLst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131" name="TextBox 130"/>
              <p:cNvSpPr txBox="1"/>
              <p:nvPr/>
            </p:nvSpPr>
            <p:spPr>
              <a:xfrm>
                <a:off x="251520" y="1810916"/>
                <a:ext cx="35141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Χωρίς Εξωτερικό Μαγνητικό Πεδίο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5" name="TextBox 154"/>
            <p:cNvSpPr txBox="1"/>
            <p:nvPr/>
          </p:nvSpPr>
          <p:spPr>
            <a:xfrm>
              <a:off x="323529" y="4654877"/>
              <a:ext cx="28083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Δεν διαθέτουν στοιχειώδη μαγνητικά δίπολα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Ορθογώνιο 156"/>
              <p:cNvSpPr/>
              <p:nvPr/>
            </p:nvSpPr>
            <p:spPr>
              <a:xfrm>
                <a:off x="5580112" y="5157192"/>
                <a:ext cx="1235659" cy="5064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𝑯</m:t>
                          </m:r>
                        </m:e>
                      </m:acc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↑↓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𝑴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57" name="Ορθογώνιο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157192"/>
                <a:ext cx="1235659" cy="5064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748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12" y="119675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Μαγνητική Διαπερατότητα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Διαμαγνητικών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Υλικών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385077"/>
              </p:ext>
            </p:extLst>
          </p:nvPr>
        </p:nvGraphicFramePr>
        <p:xfrm>
          <a:off x="1524000" y="1838796"/>
          <a:ext cx="60960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248">
                <a:tc>
                  <a:txBody>
                    <a:bodyPr/>
                    <a:lstStyle/>
                    <a:p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Υλικό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Σχετική Διαπερατότητα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Οξείδιο</a:t>
                      </a:r>
                      <a:r>
                        <a:rPr lang="el-GR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του Αλουμινίου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0,9999819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Χαλκός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0,9999904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Χρυσός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0,9999656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Υδράργυρος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0,9999715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Πυρίτιο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0,9999959</a:t>
                      </a:r>
                      <a:endParaRPr lang="el-GR" sz="2000" b="1" baseline="30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Άργυρος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0,9999762</a:t>
                      </a:r>
                      <a:r>
                        <a:rPr lang="el-GR" sz="2000" b="1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Χλωριούχο Νάτριο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0,9999859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Ψευδάργυρος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0,9999844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Νερό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0,9999910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Μόλυβδος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0,9999830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0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Ομάδα 296"/>
          <p:cNvGrpSpPr/>
          <p:nvPr/>
        </p:nvGrpSpPr>
        <p:grpSpPr>
          <a:xfrm>
            <a:off x="4459971" y="1726849"/>
            <a:ext cx="3784437" cy="3329218"/>
            <a:chOff x="4459971" y="1726849"/>
            <a:chExt cx="3784437" cy="3329218"/>
          </a:xfrm>
        </p:grpSpPr>
        <p:sp>
          <p:nvSpPr>
            <p:cNvPr id="280" name="TextBox 279"/>
            <p:cNvSpPr txBox="1"/>
            <p:nvPr/>
          </p:nvSpPr>
          <p:spPr>
            <a:xfrm>
              <a:off x="4586225" y="1726849"/>
              <a:ext cx="3234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Εξωτερικό Μαγνητικό Πεδίο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89" name="Ομάδα 288"/>
            <p:cNvGrpSpPr/>
            <p:nvPr/>
          </p:nvGrpSpPr>
          <p:grpSpPr>
            <a:xfrm>
              <a:off x="4459971" y="2273484"/>
              <a:ext cx="3347003" cy="2162742"/>
              <a:chOff x="4459971" y="2273484"/>
              <a:chExt cx="3347003" cy="2162742"/>
            </a:xfrm>
          </p:grpSpPr>
          <p:grpSp>
            <p:nvGrpSpPr>
              <p:cNvPr id="172" name="11 - Ομάδα"/>
              <p:cNvGrpSpPr/>
              <p:nvPr/>
            </p:nvGrpSpPr>
            <p:grpSpPr>
              <a:xfrm>
                <a:off x="5538139" y="2273484"/>
                <a:ext cx="944637" cy="2160000"/>
                <a:chOff x="2483768" y="3861048"/>
                <a:chExt cx="944637" cy="2160000"/>
              </a:xfrm>
            </p:grpSpPr>
            <p:sp>
              <p:nvSpPr>
                <p:cNvPr id="173" name="9 - Τόξο"/>
                <p:cNvSpPr/>
                <p:nvPr/>
              </p:nvSpPr>
              <p:spPr>
                <a:xfrm>
                  <a:off x="2483768" y="3861048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4" name="10 - Τόξο"/>
                <p:cNvSpPr/>
                <p:nvPr/>
              </p:nvSpPr>
              <p:spPr>
                <a:xfrm>
                  <a:off x="2492405" y="3861048"/>
                  <a:ext cx="936000" cy="2160000"/>
                </a:xfrm>
                <a:prstGeom prst="arc">
                  <a:avLst>
                    <a:gd name="adj1" fmla="val 16200000"/>
                    <a:gd name="adj2" fmla="val 5405195"/>
                  </a:avLst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1" name="Ομάδα 280"/>
              <p:cNvGrpSpPr/>
              <p:nvPr/>
            </p:nvGrpSpPr>
            <p:grpSpPr>
              <a:xfrm>
                <a:off x="4459971" y="2275986"/>
                <a:ext cx="3168352" cy="2160240"/>
                <a:chOff x="4459971" y="2275986"/>
                <a:chExt cx="3168352" cy="2160240"/>
              </a:xfrm>
            </p:grpSpPr>
            <p:sp>
              <p:nvSpPr>
                <p:cNvPr id="165" name="4 - Έλλειψη"/>
                <p:cNvSpPr/>
                <p:nvPr/>
              </p:nvSpPr>
              <p:spPr>
                <a:xfrm>
                  <a:off x="6692219" y="2275986"/>
                  <a:ext cx="936104" cy="2160240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66" name="6 - Ευθεία γραμμή σύνδεσης"/>
                <p:cNvCxnSpPr/>
                <p:nvPr/>
              </p:nvCxnSpPr>
              <p:spPr>
                <a:xfrm>
                  <a:off x="4928023" y="2275986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7 - Ευθεία γραμμή σύνδεσης"/>
                <p:cNvCxnSpPr/>
                <p:nvPr/>
              </p:nvCxnSpPr>
              <p:spPr>
                <a:xfrm>
                  <a:off x="4964027" y="4436226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7" name="9 - Τόξο"/>
                <p:cNvSpPr/>
                <p:nvPr/>
              </p:nvSpPr>
              <p:spPr>
                <a:xfrm>
                  <a:off x="4459971" y="2275986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8" name="10 - Τόξο"/>
                <p:cNvSpPr/>
                <p:nvPr/>
              </p:nvSpPr>
              <p:spPr>
                <a:xfrm>
                  <a:off x="4468608" y="2275986"/>
                  <a:ext cx="936000" cy="2160000"/>
                </a:xfrm>
                <a:prstGeom prst="arc">
                  <a:avLst>
                    <a:gd name="adj1" fmla="val 16200000"/>
                    <a:gd name="adj2" fmla="val 5405195"/>
                  </a:avLst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88" name="Ομάδα 287"/>
              <p:cNvGrpSpPr/>
              <p:nvPr/>
            </p:nvGrpSpPr>
            <p:grpSpPr>
              <a:xfrm>
                <a:off x="6723186" y="2339177"/>
                <a:ext cx="1083788" cy="2088000"/>
                <a:chOff x="6723186" y="2339177"/>
                <a:chExt cx="1083788" cy="2088000"/>
              </a:xfrm>
            </p:grpSpPr>
            <p:grpSp>
              <p:nvGrpSpPr>
                <p:cNvPr id="243" name="38 - Ομάδα"/>
                <p:cNvGrpSpPr/>
                <p:nvPr/>
              </p:nvGrpSpPr>
              <p:grpSpPr>
                <a:xfrm rot="5400000">
                  <a:off x="7293864" y="2751396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7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7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38 - Ομάδα"/>
                <p:cNvGrpSpPr/>
                <p:nvPr/>
              </p:nvGrpSpPr>
              <p:grpSpPr>
                <a:xfrm rot="5622556">
                  <a:off x="7113635" y="2389829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7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7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6" name="359 - Ομάδα"/>
                <p:cNvGrpSpPr/>
                <p:nvPr/>
              </p:nvGrpSpPr>
              <p:grpSpPr>
                <a:xfrm>
                  <a:off x="7013500" y="2842220"/>
                  <a:ext cx="458759" cy="506138"/>
                  <a:chOff x="7002614" y="1448989"/>
                  <a:chExt cx="458759" cy="504000"/>
                </a:xfrm>
              </p:grpSpPr>
              <p:sp>
                <p:nvSpPr>
                  <p:cNvPr id="271" name="39 - Έλλειψη"/>
                  <p:cNvSpPr/>
                  <p:nvPr/>
                </p:nvSpPr>
                <p:spPr>
                  <a:xfrm rot="5400000">
                    <a:off x="6894614" y="1556989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72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7" name="38 - Ομάδα"/>
                <p:cNvGrpSpPr/>
                <p:nvPr/>
              </p:nvGrpSpPr>
              <p:grpSpPr>
                <a:xfrm rot="5742867">
                  <a:off x="7319828" y="3247052"/>
                  <a:ext cx="542291" cy="432000"/>
                  <a:chOff x="5652120" y="1079895"/>
                  <a:chExt cx="504056" cy="404889"/>
                </a:xfrm>
              </p:grpSpPr>
              <p:sp>
                <p:nvSpPr>
                  <p:cNvPr id="26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7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8" name="38 - Ομάδα"/>
                <p:cNvGrpSpPr/>
                <p:nvPr/>
              </p:nvGrpSpPr>
              <p:grpSpPr>
                <a:xfrm rot="4847226">
                  <a:off x="7239545" y="3763786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67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68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38 - Ομάδα"/>
                <p:cNvGrpSpPr/>
                <p:nvPr/>
              </p:nvGrpSpPr>
              <p:grpSpPr>
                <a:xfrm rot="5746872">
                  <a:off x="7014884" y="3971635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6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6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0" name="38 - Ομάδα"/>
                <p:cNvGrpSpPr/>
                <p:nvPr/>
              </p:nvGrpSpPr>
              <p:grpSpPr>
                <a:xfrm rot="4645585">
                  <a:off x="6870868" y="2407177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6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6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1" name="38 - Ομάδα"/>
                <p:cNvGrpSpPr/>
                <p:nvPr/>
              </p:nvGrpSpPr>
              <p:grpSpPr>
                <a:xfrm rot="4756826">
                  <a:off x="6781170" y="3772877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61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62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2" name="360 - Ομάδα"/>
                <p:cNvGrpSpPr/>
                <p:nvPr/>
              </p:nvGrpSpPr>
              <p:grpSpPr>
                <a:xfrm>
                  <a:off x="7031143" y="3364374"/>
                  <a:ext cx="503998" cy="542291"/>
                  <a:chOff x="7002616" y="1448988"/>
                  <a:chExt cx="458757" cy="504000"/>
                </a:xfrm>
              </p:grpSpPr>
              <p:sp>
                <p:nvSpPr>
                  <p:cNvPr id="259" name="39 - Έλλειψη"/>
                  <p:cNvSpPr/>
                  <p:nvPr/>
                </p:nvSpPr>
                <p:spPr>
                  <a:xfrm rot="5400000">
                    <a:off x="6894616" y="1556988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60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3" name="38 - Ομάδα"/>
                <p:cNvGrpSpPr/>
                <p:nvPr/>
              </p:nvGrpSpPr>
              <p:grpSpPr>
                <a:xfrm rot="5760635">
                  <a:off x="6716022" y="2767400"/>
                  <a:ext cx="506194" cy="415775"/>
                  <a:chOff x="5652120" y="1069009"/>
                  <a:chExt cx="504056" cy="415775"/>
                </a:xfrm>
              </p:grpSpPr>
              <p:sp>
                <p:nvSpPr>
                  <p:cNvPr id="257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58" name="40 - Ευθύγραμμο βέλος σύνδεσης"/>
                  <p:cNvCxnSpPr/>
                  <p:nvPr/>
                </p:nvCxnSpPr>
                <p:spPr>
                  <a:xfrm flipH="1" flipV="1">
                    <a:off x="5897027" y="1069009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4" name="363 - Ομάδα"/>
                <p:cNvGrpSpPr/>
                <p:nvPr/>
              </p:nvGrpSpPr>
              <p:grpSpPr>
                <a:xfrm rot="421676">
                  <a:off x="6723186" y="3233795"/>
                  <a:ext cx="432049" cy="506194"/>
                  <a:chOff x="6723186" y="1871568"/>
                  <a:chExt cx="432049" cy="504056"/>
                </a:xfrm>
              </p:grpSpPr>
              <p:sp>
                <p:nvSpPr>
                  <p:cNvPr id="255" name="39 - Έλλειψη"/>
                  <p:cNvSpPr/>
                  <p:nvPr/>
                </p:nvSpPr>
                <p:spPr>
                  <a:xfrm rot="5400000">
                    <a:off x="6619701" y="1975053"/>
                    <a:ext cx="504056" cy="297085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56" name="40 - Ευθύγραμμο βέλος σύνδεσης"/>
                  <p:cNvCxnSpPr/>
                  <p:nvPr/>
                </p:nvCxnSpPr>
                <p:spPr>
                  <a:xfrm rot="5400000" flipH="1" flipV="1">
                    <a:off x="7011219" y="1988841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87" name="Ομάδα 286"/>
              <p:cNvGrpSpPr/>
              <p:nvPr/>
            </p:nvGrpSpPr>
            <p:grpSpPr>
              <a:xfrm>
                <a:off x="5580112" y="2326457"/>
                <a:ext cx="1083788" cy="2066228"/>
                <a:chOff x="5580112" y="2326457"/>
                <a:chExt cx="1083788" cy="2066228"/>
              </a:xfrm>
            </p:grpSpPr>
            <p:grpSp>
              <p:nvGrpSpPr>
                <p:cNvPr id="215" name="38 - Ομάδα"/>
                <p:cNvGrpSpPr/>
                <p:nvPr/>
              </p:nvGrpSpPr>
              <p:grpSpPr>
                <a:xfrm rot="4596126">
                  <a:off x="5882696" y="3937143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231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32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8" name="360 - Ομάδα"/>
                <p:cNvGrpSpPr/>
                <p:nvPr/>
              </p:nvGrpSpPr>
              <p:grpSpPr>
                <a:xfrm rot="704728">
                  <a:off x="5888069" y="3351654"/>
                  <a:ext cx="503998" cy="542291"/>
                  <a:chOff x="7002616" y="1448988"/>
                  <a:chExt cx="458757" cy="504000"/>
                </a:xfrm>
              </p:grpSpPr>
              <p:sp>
                <p:nvSpPr>
                  <p:cNvPr id="225" name="39 - Έλλειψη"/>
                  <p:cNvSpPr/>
                  <p:nvPr/>
                </p:nvSpPr>
                <p:spPr>
                  <a:xfrm rot="5400000">
                    <a:off x="6894616" y="1556988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26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6" name="Ομάδα 285"/>
                <p:cNvGrpSpPr/>
                <p:nvPr/>
              </p:nvGrpSpPr>
              <p:grpSpPr>
                <a:xfrm>
                  <a:off x="5580112" y="2326457"/>
                  <a:ext cx="1083788" cy="1889242"/>
                  <a:chOff x="5580112" y="2326457"/>
                  <a:chExt cx="1083788" cy="1889242"/>
                </a:xfrm>
              </p:grpSpPr>
              <p:grpSp>
                <p:nvGrpSpPr>
                  <p:cNvPr id="285" name="Ομάδα 284"/>
                  <p:cNvGrpSpPr/>
                  <p:nvPr/>
                </p:nvGrpSpPr>
                <p:grpSpPr>
                  <a:xfrm rot="472441">
                    <a:off x="6201443" y="2688024"/>
                    <a:ext cx="404889" cy="506194"/>
                    <a:chOff x="6201443" y="2688024"/>
                    <a:chExt cx="404889" cy="506194"/>
                  </a:xfrm>
                </p:grpSpPr>
                <p:sp>
                  <p:nvSpPr>
                    <p:cNvPr id="241" name="39 - Έλλειψη"/>
                    <p:cNvSpPr/>
                    <p:nvPr/>
                  </p:nvSpPr>
                  <p:spPr>
                    <a:xfrm rot="5400000">
                      <a:off x="6056358" y="2833109"/>
                      <a:ext cx="506194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2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6462316" y="280640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1" name="38 - Ομάδα"/>
                  <p:cNvGrpSpPr/>
                  <p:nvPr/>
                </p:nvGrpSpPr>
                <p:grpSpPr>
                  <a:xfrm rot="6068346">
                    <a:off x="5970561" y="2377109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23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0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2" name="359 - Ομάδα"/>
                  <p:cNvGrpSpPr/>
                  <p:nvPr/>
                </p:nvGrpSpPr>
                <p:grpSpPr>
                  <a:xfrm rot="807539">
                    <a:off x="5870426" y="2854652"/>
                    <a:ext cx="458759" cy="506138"/>
                    <a:chOff x="7002614" y="1448989"/>
                    <a:chExt cx="458759" cy="504000"/>
                  </a:xfrm>
                </p:grpSpPr>
                <p:sp>
                  <p:nvSpPr>
                    <p:cNvPr id="237" name="39 - Έλλειψη"/>
                    <p:cNvSpPr/>
                    <p:nvPr/>
                  </p:nvSpPr>
                  <p:spPr>
                    <a:xfrm rot="5400000">
                      <a:off x="6894614" y="1556989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38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3" name="38 - Ομάδα"/>
                  <p:cNvGrpSpPr/>
                  <p:nvPr/>
                </p:nvGrpSpPr>
                <p:grpSpPr>
                  <a:xfrm rot="4531999">
                    <a:off x="6176754" y="3234332"/>
                    <a:ext cx="542291" cy="432000"/>
                    <a:chOff x="5652120" y="1079895"/>
                    <a:chExt cx="504056" cy="404889"/>
                  </a:xfrm>
                </p:grpSpPr>
                <p:sp>
                  <p:nvSpPr>
                    <p:cNvPr id="23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3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4" name="38 - Ομάδα"/>
                  <p:cNvGrpSpPr/>
                  <p:nvPr/>
                </p:nvGrpSpPr>
                <p:grpSpPr>
                  <a:xfrm rot="5657128">
                    <a:off x="6096471" y="3751066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23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34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6" name="38 - Ομάδα"/>
                  <p:cNvGrpSpPr/>
                  <p:nvPr/>
                </p:nvGrpSpPr>
                <p:grpSpPr>
                  <a:xfrm rot="4705735">
                    <a:off x="5727794" y="2394457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22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30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7" name="38 - Ομάδα"/>
                  <p:cNvGrpSpPr/>
                  <p:nvPr/>
                </p:nvGrpSpPr>
                <p:grpSpPr>
                  <a:xfrm rot="5595515">
                    <a:off x="5638096" y="3760157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22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2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9" name="38 - Ομάδα"/>
                  <p:cNvGrpSpPr/>
                  <p:nvPr/>
                </p:nvGrpSpPr>
                <p:grpSpPr>
                  <a:xfrm rot="5850996">
                    <a:off x="5572948" y="2754680"/>
                    <a:ext cx="506194" cy="415775"/>
                    <a:chOff x="5652120" y="1069009"/>
                    <a:chExt cx="504056" cy="415775"/>
                  </a:xfrm>
                </p:grpSpPr>
                <p:sp>
                  <p:nvSpPr>
                    <p:cNvPr id="22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24" name="40 - Ευθύγραμμο βέλος σύνδεσης"/>
                    <p:cNvCxnSpPr/>
                    <p:nvPr/>
                  </p:nvCxnSpPr>
                  <p:spPr>
                    <a:xfrm flipH="1" flipV="1">
                      <a:off x="5897027" y="1069009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0" name="363 - Ομάδα"/>
                  <p:cNvGrpSpPr/>
                  <p:nvPr/>
                </p:nvGrpSpPr>
                <p:grpSpPr>
                  <a:xfrm rot="21178604">
                    <a:off x="5580112" y="3221075"/>
                    <a:ext cx="432049" cy="506194"/>
                    <a:chOff x="6723186" y="1871568"/>
                    <a:chExt cx="432049" cy="504056"/>
                  </a:xfrm>
                </p:grpSpPr>
                <p:sp>
                  <p:nvSpPr>
                    <p:cNvPr id="221" name="39 - Έλλειψη"/>
                    <p:cNvSpPr/>
                    <p:nvPr/>
                  </p:nvSpPr>
                  <p:spPr>
                    <a:xfrm rot="5400000">
                      <a:off x="6619701" y="1975053"/>
                      <a:ext cx="504056" cy="297085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22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011219" y="1988841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84" name="Ομάδα 283"/>
              <p:cNvGrpSpPr/>
              <p:nvPr/>
            </p:nvGrpSpPr>
            <p:grpSpPr>
              <a:xfrm>
                <a:off x="4493300" y="2339173"/>
                <a:ext cx="1083788" cy="2088000"/>
                <a:chOff x="4493300" y="2339173"/>
                <a:chExt cx="1083788" cy="2088000"/>
              </a:xfrm>
            </p:grpSpPr>
            <p:grpSp>
              <p:nvGrpSpPr>
                <p:cNvPr id="283" name="Ομάδα 282"/>
                <p:cNvGrpSpPr/>
                <p:nvPr/>
              </p:nvGrpSpPr>
              <p:grpSpPr>
                <a:xfrm>
                  <a:off x="4493300" y="2339173"/>
                  <a:ext cx="1083788" cy="2088000"/>
                  <a:chOff x="4493300" y="2339173"/>
                  <a:chExt cx="1083788" cy="2088000"/>
                </a:xfrm>
              </p:grpSpPr>
              <p:grpSp>
                <p:nvGrpSpPr>
                  <p:cNvPr id="282" name="Ομάδα 281"/>
                  <p:cNvGrpSpPr/>
                  <p:nvPr/>
                </p:nvGrpSpPr>
                <p:grpSpPr>
                  <a:xfrm rot="21152706">
                    <a:off x="5114631" y="2700740"/>
                    <a:ext cx="404889" cy="506194"/>
                    <a:chOff x="5114631" y="2700740"/>
                    <a:chExt cx="404889" cy="506194"/>
                  </a:xfrm>
                </p:grpSpPr>
                <p:sp>
                  <p:nvSpPr>
                    <p:cNvPr id="207" name="39 - Έλλειψη"/>
                    <p:cNvSpPr/>
                    <p:nvPr/>
                  </p:nvSpPr>
                  <p:spPr>
                    <a:xfrm rot="5400000">
                      <a:off x="4969546" y="2845825"/>
                      <a:ext cx="506194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08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5375504" y="2819121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7" name="38 - Ομάδα"/>
                  <p:cNvGrpSpPr/>
                  <p:nvPr/>
                </p:nvGrpSpPr>
                <p:grpSpPr>
                  <a:xfrm rot="4646334">
                    <a:off x="4883749" y="2389825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20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0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9" name="38 - Ομάδα"/>
                  <p:cNvGrpSpPr/>
                  <p:nvPr/>
                </p:nvGrpSpPr>
                <p:grpSpPr>
                  <a:xfrm rot="5794874">
                    <a:off x="5089942" y="3247048"/>
                    <a:ext cx="542291" cy="432000"/>
                    <a:chOff x="5652120" y="1079895"/>
                    <a:chExt cx="504056" cy="404889"/>
                  </a:xfrm>
                </p:grpSpPr>
                <p:sp>
                  <p:nvSpPr>
                    <p:cNvPr id="20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02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0" name="38 - Ομάδα"/>
                  <p:cNvGrpSpPr/>
                  <p:nvPr/>
                </p:nvGrpSpPr>
                <p:grpSpPr>
                  <a:xfrm rot="5400000">
                    <a:off x="5009659" y="3763782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19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00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1" name="38 - Ομάδα"/>
                  <p:cNvGrpSpPr/>
                  <p:nvPr/>
                </p:nvGrpSpPr>
                <p:grpSpPr>
                  <a:xfrm rot="6009514">
                    <a:off x="4784998" y="3971631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19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9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2" name="38 - Ομάδα"/>
                  <p:cNvGrpSpPr/>
                  <p:nvPr/>
                </p:nvGrpSpPr>
                <p:grpSpPr>
                  <a:xfrm rot="5944287">
                    <a:off x="4640982" y="2407173"/>
                    <a:ext cx="506194" cy="404889"/>
                    <a:chOff x="5652120" y="1079895"/>
                    <a:chExt cx="504056" cy="404889"/>
                  </a:xfrm>
                </p:grpSpPr>
                <p:sp>
                  <p:nvSpPr>
                    <p:cNvPr id="19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9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4" name="360 - Ομάδα"/>
                  <p:cNvGrpSpPr/>
                  <p:nvPr/>
                </p:nvGrpSpPr>
                <p:grpSpPr>
                  <a:xfrm rot="20846442">
                    <a:off x="4801257" y="3364370"/>
                    <a:ext cx="503998" cy="542291"/>
                    <a:chOff x="7002616" y="1448988"/>
                    <a:chExt cx="458757" cy="504000"/>
                  </a:xfrm>
                </p:grpSpPr>
                <p:sp>
                  <p:nvSpPr>
                    <p:cNvPr id="191" name="39 - Έλλειψη"/>
                    <p:cNvSpPr/>
                    <p:nvPr/>
                  </p:nvSpPr>
                  <p:spPr>
                    <a:xfrm rot="5400000">
                      <a:off x="6894616" y="1556988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92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5" name="38 - Ομάδα"/>
                  <p:cNvGrpSpPr/>
                  <p:nvPr/>
                </p:nvGrpSpPr>
                <p:grpSpPr>
                  <a:xfrm rot="5400000">
                    <a:off x="4486136" y="2767396"/>
                    <a:ext cx="506194" cy="415775"/>
                    <a:chOff x="5652120" y="1069009"/>
                    <a:chExt cx="504056" cy="415775"/>
                  </a:xfrm>
                </p:grpSpPr>
                <p:sp>
                  <p:nvSpPr>
                    <p:cNvPr id="18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90" name="40 - Ευθύγραμμο βέλος σύνδεσης"/>
                    <p:cNvCxnSpPr/>
                    <p:nvPr/>
                  </p:nvCxnSpPr>
                  <p:spPr>
                    <a:xfrm flipH="1" flipV="1">
                      <a:off x="5897027" y="1069009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86" name="363 - Ομάδα"/>
                  <p:cNvGrpSpPr/>
                  <p:nvPr/>
                </p:nvGrpSpPr>
                <p:grpSpPr>
                  <a:xfrm rot="578564">
                    <a:off x="4493300" y="3233791"/>
                    <a:ext cx="432049" cy="506194"/>
                    <a:chOff x="6723186" y="1871568"/>
                    <a:chExt cx="432049" cy="504056"/>
                  </a:xfrm>
                </p:grpSpPr>
                <p:sp>
                  <p:nvSpPr>
                    <p:cNvPr id="187" name="39 - Έλλειψη"/>
                    <p:cNvSpPr/>
                    <p:nvPr/>
                  </p:nvSpPr>
                  <p:spPr>
                    <a:xfrm rot="5400000">
                      <a:off x="6619701" y="1975053"/>
                      <a:ext cx="504056" cy="297085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88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011219" y="1988841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78" name="359 - Ομάδα"/>
                <p:cNvGrpSpPr/>
                <p:nvPr/>
              </p:nvGrpSpPr>
              <p:grpSpPr>
                <a:xfrm rot="169026">
                  <a:off x="4783614" y="2842216"/>
                  <a:ext cx="458759" cy="506138"/>
                  <a:chOff x="7002614" y="1448989"/>
                  <a:chExt cx="458759" cy="504000"/>
                </a:xfrm>
              </p:grpSpPr>
              <p:sp>
                <p:nvSpPr>
                  <p:cNvPr id="203" name="39 - Έλλειψη"/>
                  <p:cNvSpPr/>
                  <p:nvPr/>
                </p:nvSpPr>
                <p:spPr>
                  <a:xfrm rot="5400000">
                    <a:off x="6894614" y="1556989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04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3" name="38 - Ομάδα"/>
                <p:cNvGrpSpPr/>
                <p:nvPr/>
              </p:nvGrpSpPr>
              <p:grpSpPr>
                <a:xfrm rot="4644956">
                  <a:off x="4551284" y="3772873"/>
                  <a:ext cx="506194" cy="404889"/>
                  <a:chOff x="5652120" y="1079895"/>
                  <a:chExt cx="504056" cy="404889"/>
                </a:xfrm>
              </p:grpSpPr>
              <p:sp>
                <p:nvSpPr>
                  <p:cNvPr id="19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9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290" name="Ευθύγραμμο βέλος σύνδεσης 289"/>
            <p:cNvCxnSpPr/>
            <p:nvPr/>
          </p:nvCxnSpPr>
          <p:spPr>
            <a:xfrm>
              <a:off x="7164288" y="3327875"/>
              <a:ext cx="936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1" name="Ορθογώνιο 290"/>
                <p:cNvSpPr/>
                <p:nvPr/>
              </p:nvSpPr>
              <p:spPr>
                <a:xfrm>
                  <a:off x="7796850" y="2882053"/>
                  <a:ext cx="447558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latin typeface="Cambria Math"/>
                              </a:rPr>
                              <m:t>𝜧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91" name="Ορθογώνιο 2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96850" y="2882053"/>
                  <a:ext cx="447558" cy="4029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2" name="Ευθύγραμμο βέλος σύνδεσης 291"/>
            <p:cNvCxnSpPr/>
            <p:nvPr/>
          </p:nvCxnSpPr>
          <p:spPr>
            <a:xfrm>
              <a:off x="5434210" y="4653136"/>
              <a:ext cx="1396566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3" name="Ορθογώνιο 292"/>
                <p:cNvSpPr/>
                <p:nvPr/>
              </p:nvSpPr>
              <p:spPr>
                <a:xfrm>
                  <a:off x="5948654" y="4653136"/>
                  <a:ext cx="418704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𝑯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93" name="Ορθογώνιο 2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8654" y="4653136"/>
                  <a:ext cx="418704" cy="40293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94" name="TextBox 293"/>
          <p:cNvSpPr txBox="1"/>
          <p:nvPr/>
        </p:nvSpPr>
        <p:spPr>
          <a:xfrm>
            <a:off x="5652120" y="5570076"/>
            <a:ext cx="1050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l-GR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Παραμαγνητικά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9" name="Ομάδα 298"/>
          <p:cNvGrpSpPr/>
          <p:nvPr/>
        </p:nvGrpSpPr>
        <p:grpSpPr>
          <a:xfrm>
            <a:off x="251520" y="1726849"/>
            <a:ext cx="3514167" cy="3851358"/>
            <a:chOff x="251520" y="1726849"/>
            <a:chExt cx="3514167" cy="3851358"/>
          </a:xfrm>
        </p:grpSpPr>
        <p:grpSp>
          <p:nvGrpSpPr>
            <p:cNvPr id="296" name="Ομάδα 295"/>
            <p:cNvGrpSpPr/>
            <p:nvPr/>
          </p:nvGrpSpPr>
          <p:grpSpPr>
            <a:xfrm>
              <a:off x="251520" y="1726849"/>
              <a:ext cx="3514167" cy="2854279"/>
              <a:chOff x="251520" y="1726849"/>
              <a:chExt cx="3514167" cy="2854279"/>
            </a:xfrm>
          </p:grpSpPr>
          <p:grpSp>
            <p:nvGrpSpPr>
              <p:cNvPr id="6" name="167 - Ομάδα"/>
              <p:cNvGrpSpPr/>
              <p:nvPr/>
            </p:nvGrpSpPr>
            <p:grpSpPr>
              <a:xfrm>
                <a:off x="395536" y="2123153"/>
                <a:ext cx="3280381" cy="2457975"/>
                <a:chOff x="1475656" y="1538866"/>
                <a:chExt cx="3280381" cy="2457975"/>
              </a:xfrm>
            </p:grpSpPr>
            <p:grpSp>
              <p:nvGrpSpPr>
                <p:cNvPr id="7" name="166 - Ομάδα"/>
                <p:cNvGrpSpPr/>
                <p:nvPr/>
              </p:nvGrpSpPr>
              <p:grpSpPr>
                <a:xfrm>
                  <a:off x="1957287" y="1906653"/>
                  <a:ext cx="2542705" cy="1992904"/>
                  <a:chOff x="1957287" y="1906653"/>
                  <a:chExt cx="2542705" cy="1992904"/>
                </a:xfrm>
              </p:grpSpPr>
              <p:grpSp>
                <p:nvGrpSpPr>
                  <p:cNvPr id="143" name="134 - Ομάδα"/>
                  <p:cNvGrpSpPr/>
                  <p:nvPr/>
                </p:nvGrpSpPr>
                <p:grpSpPr>
                  <a:xfrm rot="15599835">
                    <a:off x="3265451" y="2914652"/>
                    <a:ext cx="504056" cy="407975"/>
                    <a:chOff x="5962627" y="1131574"/>
                    <a:chExt cx="504056" cy="407975"/>
                  </a:xfrm>
                </p:grpSpPr>
                <p:sp>
                  <p:nvSpPr>
                    <p:cNvPr id="162" name="135 - Έλλειψη"/>
                    <p:cNvSpPr/>
                    <p:nvPr/>
                  </p:nvSpPr>
                  <p:spPr>
                    <a:xfrm>
                      <a:off x="5962627" y="1323525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63" name="136 - Ευθύγραμμο βέλος σύνδεσης"/>
                    <p:cNvCxnSpPr/>
                    <p:nvPr/>
                  </p:nvCxnSpPr>
                  <p:spPr>
                    <a:xfrm flipH="1" flipV="1">
                      <a:off x="6206415" y="1131574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4" name="110 - Ομάδα"/>
                  <p:cNvGrpSpPr/>
                  <p:nvPr/>
                </p:nvGrpSpPr>
                <p:grpSpPr>
                  <a:xfrm rot="16883947">
                    <a:off x="3356085" y="2141909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60" name="111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61" name="112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104 - Ομάδα"/>
                  <p:cNvGrpSpPr/>
                  <p:nvPr/>
                </p:nvGrpSpPr>
                <p:grpSpPr>
                  <a:xfrm rot="8645208">
                    <a:off x="3635896" y="1906653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58" name="105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59" name="106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6" name="35 - Ομάδα"/>
                  <p:cNvGrpSpPr/>
                  <p:nvPr/>
                </p:nvGrpSpPr>
                <p:grpSpPr>
                  <a:xfrm rot="14626065">
                    <a:off x="1907704" y="2060848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56" name="36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57" name="37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7" name="107 - Ομάδα"/>
                  <p:cNvGrpSpPr/>
                  <p:nvPr/>
                </p:nvGrpSpPr>
                <p:grpSpPr>
                  <a:xfrm>
                    <a:off x="3086991" y="2564904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54" name="108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55" name="109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8" name="125 - Ομάδα"/>
                  <p:cNvGrpSpPr/>
                  <p:nvPr/>
                </p:nvGrpSpPr>
                <p:grpSpPr>
                  <a:xfrm rot="9164600">
                    <a:off x="2718511" y="3507968"/>
                    <a:ext cx="504056" cy="391589"/>
                    <a:chOff x="5626303" y="1079895"/>
                    <a:chExt cx="504056" cy="391589"/>
                  </a:xfrm>
                </p:grpSpPr>
                <p:sp>
                  <p:nvSpPr>
                    <p:cNvPr id="152" name="126 - Έλλειψη"/>
                    <p:cNvSpPr/>
                    <p:nvPr/>
                  </p:nvSpPr>
                  <p:spPr>
                    <a:xfrm>
                      <a:off x="5626303" y="12554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53" name="127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9" name="149 - Ομάδα"/>
                  <p:cNvGrpSpPr/>
                  <p:nvPr/>
                </p:nvGrpSpPr>
                <p:grpSpPr>
                  <a:xfrm>
                    <a:off x="3995936" y="2708920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50" name="150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51" name="151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" name="165 - Ομάδα"/>
                <p:cNvGrpSpPr/>
                <p:nvPr/>
              </p:nvGrpSpPr>
              <p:grpSpPr>
                <a:xfrm>
                  <a:off x="1475656" y="1538866"/>
                  <a:ext cx="3280381" cy="2457975"/>
                  <a:chOff x="1475656" y="1484784"/>
                  <a:chExt cx="3280381" cy="2457975"/>
                </a:xfrm>
              </p:grpSpPr>
              <p:grpSp>
                <p:nvGrpSpPr>
                  <p:cNvPr id="9" name="113 - Ομάδα"/>
                  <p:cNvGrpSpPr/>
                  <p:nvPr/>
                </p:nvGrpSpPr>
                <p:grpSpPr>
                  <a:xfrm>
                    <a:off x="3563888" y="2420888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41" name="114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42" name="115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" name="53 - Ομάδα"/>
                  <p:cNvGrpSpPr/>
                  <p:nvPr/>
                </p:nvGrpSpPr>
                <p:grpSpPr>
                  <a:xfrm rot="11019159">
                    <a:off x="2640169" y="2580549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39" name="54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40" name="55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" name="92 - Ομάδα"/>
                  <p:cNvGrpSpPr/>
                  <p:nvPr/>
                </p:nvGrpSpPr>
                <p:grpSpPr>
                  <a:xfrm rot="10574567">
                    <a:off x="3131840" y="2060848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37" name="93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38" name="94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" name="119 - Ομάδα"/>
                  <p:cNvGrpSpPr/>
                  <p:nvPr/>
                </p:nvGrpSpPr>
                <p:grpSpPr>
                  <a:xfrm rot="21180757">
                    <a:off x="4076581" y="1925885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135" name="120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36" name="121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3" name="164 - Ομάδα"/>
                  <p:cNvGrpSpPr/>
                  <p:nvPr/>
                </p:nvGrpSpPr>
                <p:grpSpPr>
                  <a:xfrm>
                    <a:off x="1475656" y="1484784"/>
                    <a:ext cx="3280381" cy="2457975"/>
                    <a:chOff x="1475656" y="1484784"/>
                    <a:chExt cx="3280381" cy="2457975"/>
                  </a:xfrm>
                </p:grpSpPr>
                <p:grpSp>
                  <p:nvGrpSpPr>
                    <p:cNvPr id="14" name="23 - Ομάδα"/>
                    <p:cNvGrpSpPr/>
                    <p:nvPr/>
                  </p:nvGrpSpPr>
                  <p:grpSpPr>
                    <a:xfrm rot="19439850">
                      <a:off x="1906558" y="155679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33" name="24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4" name="2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" name="38 - Ομάδα"/>
                    <p:cNvGrpSpPr/>
                    <p:nvPr/>
                  </p:nvGrpSpPr>
                  <p:grpSpPr>
                    <a:xfrm rot="4099799">
                      <a:off x="1806523" y="227687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3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6" name="50 - Ομάδα"/>
                    <p:cNvGrpSpPr/>
                    <p:nvPr/>
                  </p:nvGrpSpPr>
                  <p:grpSpPr>
                    <a:xfrm>
                      <a:off x="2627784" y="22048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29" name="51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0" name="52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" name="71 - Ομάδα"/>
                    <p:cNvGrpSpPr/>
                    <p:nvPr/>
                  </p:nvGrpSpPr>
                  <p:grpSpPr>
                    <a:xfrm>
                      <a:off x="2339752" y="2664071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27" name="72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28" name="7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" name="80 - Ομάδα"/>
                    <p:cNvGrpSpPr/>
                    <p:nvPr/>
                  </p:nvGrpSpPr>
                  <p:grpSpPr>
                    <a:xfrm rot="19388214">
                      <a:off x="2700740" y="306896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25" name="81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26" name="82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9" name="163 - Ομάδα"/>
                    <p:cNvGrpSpPr/>
                    <p:nvPr/>
                  </p:nvGrpSpPr>
                  <p:grpSpPr>
                    <a:xfrm>
                      <a:off x="1475656" y="1484784"/>
                      <a:ext cx="3280381" cy="2457975"/>
                      <a:chOff x="1475656" y="1484784"/>
                      <a:chExt cx="3280381" cy="2457975"/>
                    </a:xfrm>
                  </p:grpSpPr>
                  <p:grpSp>
                    <p:nvGrpSpPr>
                      <p:cNvPr id="20" name="162 - Ομάδα"/>
                      <p:cNvGrpSpPr/>
                      <p:nvPr/>
                    </p:nvGrpSpPr>
                    <p:grpSpPr>
                      <a:xfrm>
                        <a:off x="2399987" y="2258500"/>
                        <a:ext cx="1169116" cy="1684259"/>
                        <a:chOff x="2399987" y="2258500"/>
                        <a:chExt cx="1169116" cy="1684259"/>
                      </a:xfrm>
                    </p:grpSpPr>
                    <p:grpSp>
                      <p:nvGrpSpPr>
                        <p:cNvPr id="107" name="95 - Ομάδα"/>
                        <p:cNvGrpSpPr/>
                        <p:nvPr/>
                      </p:nvGrpSpPr>
                      <p:grpSpPr>
                        <a:xfrm rot="20920824">
                          <a:off x="3022658" y="2258500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23" name="96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4" name="97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8" name="74 - Ομάδα"/>
                        <p:cNvGrpSpPr/>
                        <p:nvPr/>
                      </p:nvGrpSpPr>
                      <p:grpSpPr>
                        <a:xfrm rot="4465518">
                          <a:off x="2350404" y="3001434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21" name="75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2" name="76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9" name="77 - Ομάδα"/>
                        <p:cNvGrpSpPr/>
                        <p:nvPr/>
                      </p:nvGrpSpPr>
                      <p:grpSpPr>
                        <a:xfrm>
                          <a:off x="2771800" y="2780928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19" name="78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20" name="79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10" name="83 - Ομάδα"/>
                        <p:cNvGrpSpPr/>
                        <p:nvPr/>
                      </p:nvGrpSpPr>
                      <p:grpSpPr>
                        <a:xfrm rot="11527946">
                          <a:off x="2411760" y="3356992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17" name="84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8" name="85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11" name="128 - Ομάδα"/>
                        <p:cNvGrpSpPr/>
                        <p:nvPr/>
                      </p:nvGrpSpPr>
                      <p:grpSpPr>
                        <a:xfrm rot="7238590">
                          <a:off x="3114630" y="3221369"/>
                          <a:ext cx="504056" cy="404891"/>
                          <a:chOff x="5792016" y="1017028"/>
                          <a:chExt cx="504056" cy="404891"/>
                        </a:xfrm>
                      </p:grpSpPr>
                      <p:sp>
                        <p:nvSpPr>
                          <p:cNvPr id="115" name="129 - Έλλειψη"/>
                          <p:cNvSpPr/>
                          <p:nvPr/>
                        </p:nvSpPr>
                        <p:spPr>
                          <a:xfrm>
                            <a:off x="5792016" y="1205895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6" name="13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6053305" y="1017028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12" name="131 - Ομάδα"/>
                        <p:cNvGrpSpPr/>
                        <p:nvPr/>
                      </p:nvGrpSpPr>
                      <p:grpSpPr>
                        <a:xfrm rot="9975364">
                          <a:off x="3062830" y="3546213"/>
                          <a:ext cx="504056" cy="396546"/>
                          <a:chOff x="5618010" y="1079895"/>
                          <a:chExt cx="504056" cy="396546"/>
                        </a:xfrm>
                      </p:grpSpPr>
                      <p:sp>
                        <p:nvSpPr>
                          <p:cNvPr id="113" name="132 - Έλλειψη"/>
                          <p:cNvSpPr/>
                          <p:nvPr/>
                        </p:nvSpPr>
                        <p:spPr>
                          <a:xfrm>
                            <a:off x="5618010" y="1260417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14" name="133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grpSp>
                    <p:nvGrpSpPr>
                      <p:cNvPr id="21" name="161 - Ομάδα"/>
                      <p:cNvGrpSpPr/>
                      <p:nvPr/>
                    </p:nvGrpSpPr>
                    <p:grpSpPr>
                      <a:xfrm>
                        <a:off x="1475656" y="1484784"/>
                        <a:ext cx="3280381" cy="2305224"/>
                        <a:chOff x="1475656" y="1484784"/>
                        <a:chExt cx="3280381" cy="2305224"/>
                      </a:xfrm>
                    </p:grpSpPr>
                    <p:grpSp>
                      <p:nvGrpSpPr>
                        <p:cNvPr id="22" name="143 - Ομάδα"/>
                        <p:cNvGrpSpPr/>
                        <p:nvPr/>
                      </p:nvGrpSpPr>
                      <p:grpSpPr>
                        <a:xfrm rot="19488142">
                          <a:off x="3634499" y="2708920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05" name="144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06" name="145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3" name="101 - Ομάδα"/>
                        <p:cNvGrpSpPr/>
                        <p:nvPr/>
                      </p:nvGrpSpPr>
                      <p:grpSpPr>
                        <a:xfrm rot="4541952">
                          <a:off x="3917530" y="1648573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03" name="102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04" name="103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4" name="98 - Ομάδα"/>
                        <p:cNvGrpSpPr/>
                        <p:nvPr/>
                      </p:nvGrpSpPr>
                      <p:grpSpPr>
                        <a:xfrm>
                          <a:off x="3491880" y="1484784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101" name="9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102" name="10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5" name="12 - Ομάδα"/>
                        <p:cNvGrpSpPr/>
                        <p:nvPr/>
                      </p:nvGrpSpPr>
                      <p:grpSpPr>
                        <a:xfrm>
                          <a:off x="1475656" y="1628800"/>
                          <a:ext cx="3168352" cy="2160240"/>
                          <a:chOff x="1475656" y="1628800"/>
                          <a:chExt cx="3168352" cy="2160240"/>
                        </a:xfrm>
                      </p:grpSpPr>
                      <p:sp>
                        <p:nvSpPr>
                          <p:cNvPr id="95" name="4 - Έλλειψη"/>
                          <p:cNvSpPr/>
                          <p:nvPr/>
                        </p:nvSpPr>
                        <p:spPr>
                          <a:xfrm>
                            <a:off x="3707904" y="1628800"/>
                            <a:ext cx="936104" cy="2160240"/>
                          </a:xfrm>
                          <a:prstGeom prst="ellips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96" name="6 - Ευθεία γραμμή σύνδεσης"/>
                          <p:cNvCxnSpPr>
                            <a:endCxn id="95" idx="0"/>
                          </p:cNvCxnSpPr>
                          <p:nvPr/>
                        </p:nvCxnSpPr>
                        <p:spPr>
                          <a:xfrm>
                            <a:off x="1943708" y="1628800"/>
                            <a:ext cx="2232248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97" name="7 - Ευθεία γραμμή σύνδεσης"/>
                          <p:cNvCxnSpPr/>
                          <p:nvPr/>
                        </p:nvCxnSpPr>
                        <p:spPr>
                          <a:xfrm>
                            <a:off x="1979712" y="3789040"/>
                            <a:ext cx="2232248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grpSp>
                        <p:nvGrpSpPr>
                          <p:cNvPr id="98" name="11 - Ομάδα"/>
                          <p:cNvGrpSpPr/>
                          <p:nvPr/>
                        </p:nvGrpSpPr>
                        <p:grpSpPr>
                          <a:xfrm>
                            <a:off x="1475656" y="1628800"/>
                            <a:ext cx="944637" cy="2160000"/>
                            <a:chOff x="2483768" y="3861048"/>
                            <a:chExt cx="944637" cy="2160000"/>
                          </a:xfrm>
                        </p:grpSpPr>
                        <p:sp>
                          <p:nvSpPr>
                            <p:cNvPr id="99" name="9 - Τόξο"/>
                            <p:cNvSpPr/>
                            <p:nvPr/>
                          </p:nvSpPr>
                          <p:spPr>
                            <a:xfrm>
                              <a:off x="2483768" y="3861048"/>
                              <a:ext cx="936000" cy="2160000"/>
                            </a:xfrm>
                            <a:prstGeom prst="arc">
                              <a:avLst>
                                <a:gd name="adj1" fmla="val 5399997"/>
                                <a:gd name="adj2" fmla="val 16166344"/>
                              </a:avLst>
                            </a:prstGeom>
                            <a:ln w="28575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  <p:sp>
                          <p:nvSpPr>
                            <p:cNvPr id="100" name="10 - Τόξο"/>
                            <p:cNvSpPr/>
                            <p:nvPr/>
                          </p:nvSpPr>
                          <p:spPr>
                            <a:xfrm>
                              <a:off x="2492405" y="3861048"/>
                              <a:ext cx="936000" cy="2160000"/>
                            </a:xfrm>
                            <a:prstGeom prst="arc">
                              <a:avLst>
                                <a:gd name="adj1" fmla="val 16200000"/>
                                <a:gd name="adj2" fmla="val 5405195"/>
                              </a:avLst>
                            </a:prstGeom>
                            <a:ln w="28575">
                              <a:solidFill>
                                <a:schemeClr val="tx1"/>
                              </a:solidFill>
                              <a:prstDash val="dash"/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l-GR"/>
                            </a:p>
                          </p:txBody>
                        </p:sp>
                      </p:grpSp>
                    </p:grpSp>
                    <p:grpSp>
                      <p:nvGrpSpPr>
                        <p:cNvPr id="26" name="16 - Ομάδα"/>
                        <p:cNvGrpSpPr/>
                        <p:nvPr/>
                      </p:nvGrpSpPr>
                      <p:grpSpPr>
                        <a:xfrm>
                          <a:off x="2411760" y="1484784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93" name="13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94" name="15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7" name="17 - Ομάδα"/>
                        <p:cNvGrpSpPr/>
                        <p:nvPr/>
                      </p:nvGrpSpPr>
                      <p:grpSpPr>
                        <a:xfrm rot="7377041">
                          <a:off x="2466694" y="1988840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91" name="18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92" name="19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8" name="20 - Ομάδα"/>
                        <p:cNvGrpSpPr/>
                        <p:nvPr/>
                      </p:nvGrpSpPr>
                      <p:grpSpPr>
                        <a:xfrm rot="18102208">
                          <a:off x="2752447" y="1603149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89" name="21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90" name="22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9" name="26 - Ομάδα"/>
                        <p:cNvGrpSpPr/>
                        <p:nvPr/>
                      </p:nvGrpSpPr>
                      <p:grpSpPr>
                        <a:xfrm rot="4439628">
                          <a:off x="1751625" y="1652428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87" name="27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88" name="28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0" name="29 - Ομάδα"/>
                        <p:cNvGrpSpPr/>
                        <p:nvPr/>
                      </p:nvGrpSpPr>
                      <p:grpSpPr>
                        <a:xfrm rot="10800000">
                          <a:off x="1547664" y="2088007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85" name="30 - Έλλειψη"/>
                          <p:cNvSpPr/>
                          <p:nvPr/>
                        </p:nvSpPr>
                        <p:spPr>
                          <a:xfrm rot="19816396"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86" name="31 - Ευθύγραμμο βέλος σύνδεσης"/>
                          <p:cNvCxnSpPr/>
                          <p:nvPr/>
                        </p:nvCxnSpPr>
                        <p:spPr>
                          <a:xfrm rot="19816396"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1" name="32 - Ομάδα"/>
                        <p:cNvGrpSpPr/>
                        <p:nvPr/>
                      </p:nvGrpSpPr>
                      <p:grpSpPr>
                        <a:xfrm rot="1627156">
                          <a:off x="2131160" y="1865445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83" name="33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84" name="34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2" name="41 - Ομάδα"/>
                        <p:cNvGrpSpPr/>
                        <p:nvPr/>
                      </p:nvGrpSpPr>
                      <p:grpSpPr>
                        <a:xfrm rot="10800000">
                          <a:off x="1475656" y="2520054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81" name="42 - Έλλειψη"/>
                          <p:cNvSpPr/>
                          <p:nvPr/>
                        </p:nvSpPr>
                        <p:spPr>
                          <a:xfrm rot="18946765"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82" name="43 - Ευθύγραμμο βέλος σύνδεσης"/>
                          <p:cNvCxnSpPr/>
                          <p:nvPr/>
                        </p:nvCxnSpPr>
                        <p:spPr>
                          <a:xfrm rot="18946765"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3" name="44 - Ομάδα"/>
                        <p:cNvGrpSpPr/>
                        <p:nvPr/>
                      </p:nvGrpSpPr>
                      <p:grpSpPr>
                        <a:xfrm rot="9629095">
                          <a:off x="2195736" y="2447493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79" name="45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80" name="46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4" name="47 - Ομάδα"/>
                        <p:cNvGrpSpPr/>
                        <p:nvPr/>
                      </p:nvGrpSpPr>
                      <p:grpSpPr>
                        <a:xfrm rot="11285017">
                          <a:off x="2725756" y="2022269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77" name="48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78" name="49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5" name="56 - Ομάδα"/>
                        <p:cNvGrpSpPr/>
                        <p:nvPr/>
                      </p:nvGrpSpPr>
                      <p:grpSpPr>
                        <a:xfrm>
                          <a:off x="1907704" y="2564904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75" name="57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76" name="58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6" name="59 - Ομάδα"/>
                        <p:cNvGrpSpPr/>
                        <p:nvPr/>
                      </p:nvGrpSpPr>
                      <p:grpSpPr>
                        <a:xfrm>
                          <a:off x="1547664" y="2780928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73" name="60 - Έλλειψη"/>
                          <p:cNvSpPr/>
                          <p:nvPr/>
                        </p:nvSpPr>
                        <p:spPr>
                          <a:xfrm rot="2261848"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74" name="61 - Ευθύγραμμο βέλος σύνδεσης"/>
                          <p:cNvCxnSpPr/>
                          <p:nvPr/>
                        </p:nvCxnSpPr>
                        <p:spPr>
                          <a:xfrm rot="2261848"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7" name="62 - Ομάδα"/>
                        <p:cNvGrpSpPr/>
                        <p:nvPr/>
                      </p:nvGrpSpPr>
                      <p:grpSpPr>
                        <a:xfrm rot="9986419">
                          <a:off x="1588104" y="3258695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71" name="63 - Έλλειψη"/>
                          <p:cNvSpPr/>
                          <p:nvPr/>
                        </p:nvSpPr>
                        <p:spPr>
                          <a:xfrm rot="20467007"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72" name="64 - Ευθύγραμμο βέλος σύνδεσης"/>
                          <p:cNvCxnSpPr/>
                          <p:nvPr/>
                        </p:nvCxnSpPr>
                        <p:spPr>
                          <a:xfrm rot="20467007"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8" name="65 - Ομάδα"/>
                        <p:cNvGrpSpPr/>
                        <p:nvPr/>
                      </p:nvGrpSpPr>
                      <p:grpSpPr>
                        <a:xfrm rot="15588418">
                          <a:off x="1899526" y="2942679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69" name="66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70" name="67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39" name="68 - Ομάδα"/>
                        <p:cNvGrpSpPr/>
                        <p:nvPr/>
                      </p:nvGrpSpPr>
                      <p:grpSpPr>
                        <a:xfrm rot="20484336">
                          <a:off x="1907704" y="3212976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67" name="69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68" name="7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0" name="86 - Ομάδα"/>
                        <p:cNvGrpSpPr/>
                        <p:nvPr/>
                      </p:nvGrpSpPr>
                      <p:grpSpPr>
                        <a:xfrm>
                          <a:off x="2051720" y="3356992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65" name="87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66" name="88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1" name="89 - Ομάδα"/>
                        <p:cNvGrpSpPr/>
                        <p:nvPr/>
                      </p:nvGrpSpPr>
                      <p:grpSpPr>
                        <a:xfrm rot="7713929">
                          <a:off x="3123212" y="1679154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63" name="90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64" name="91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2" name="116 - Ομάδα"/>
                        <p:cNvGrpSpPr/>
                        <p:nvPr/>
                      </p:nvGrpSpPr>
                      <p:grpSpPr>
                        <a:xfrm>
                          <a:off x="3779912" y="2060848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61" name="117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62" name="118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3" name="137 - Ομάδα"/>
                        <p:cNvGrpSpPr/>
                        <p:nvPr/>
                      </p:nvGrpSpPr>
                      <p:grpSpPr>
                        <a:xfrm rot="9088946">
                          <a:off x="4326541" y="2206848"/>
                          <a:ext cx="355230" cy="504056"/>
                          <a:chOff x="5681479" y="1029096"/>
                          <a:chExt cx="355230" cy="504056"/>
                        </a:xfrm>
                      </p:grpSpPr>
                      <p:sp>
                        <p:nvSpPr>
                          <p:cNvPr id="59" name="138 - Έλλειψη"/>
                          <p:cNvSpPr/>
                          <p:nvPr/>
                        </p:nvSpPr>
                        <p:spPr>
                          <a:xfrm rot="18880858">
                            <a:off x="5676669" y="1173112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60" name="139 - Ευθύγραμμο βέλος σύνδεσης"/>
                          <p:cNvCxnSpPr/>
                          <p:nvPr/>
                        </p:nvCxnSpPr>
                        <p:spPr>
                          <a:xfrm rot="18880858" flipH="1" flipV="1">
                            <a:off x="5825495" y="1022118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4" name="140 - Ομάδα"/>
                        <p:cNvGrpSpPr/>
                        <p:nvPr/>
                      </p:nvGrpSpPr>
                      <p:grpSpPr>
                        <a:xfrm rot="12122034">
                          <a:off x="3837453" y="2512299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57" name="141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58" name="142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5" name="146 - Ομάδα"/>
                        <p:cNvGrpSpPr/>
                        <p:nvPr/>
                      </p:nvGrpSpPr>
                      <p:grpSpPr>
                        <a:xfrm rot="7359436">
                          <a:off x="4301565" y="2935034"/>
                          <a:ext cx="504056" cy="404888"/>
                          <a:chOff x="5798548" y="986045"/>
                          <a:chExt cx="504056" cy="404888"/>
                        </a:xfrm>
                      </p:grpSpPr>
                      <p:sp>
                        <p:nvSpPr>
                          <p:cNvPr id="55" name="147 - Έλλειψη"/>
                          <p:cNvSpPr/>
                          <p:nvPr/>
                        </p:nvSpPr>
                        <p:spPr>
                          <a:xfrm>
                            <a:off x="5798548" y="1174909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56" name="148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6059835" y="98604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6" name="152 - Ομάδα"/>
                        <p:cNvGrpSpPr/>
                        <p:nvPr/>
                      </p:nvGrpSpPr>
                      <p:grpSpPr>
                        <a:xfrm rot="18405947">
                          <a:off x="3905636" y="3335535"/>
                          <a:ext cx="504056" cy="404889"/>
                          <a:chOff x="5283740" y="1152531"/>
                          <a:chExt cx="504056" cy="404889"/>
                        </a:xfrm>
                      </p:grpSpPr>
                      <p:sp>
                        <p:nvSpPr>
                          <p:cNvPr id="53" name="153 - Έλλειψη"/>
                          <p:cNvSpPr/>
                          <p:nvPr/>
                        </p:nvSpPr>
                        <p:spPr>
                          <a:xfrm>
                            <a:off x="5283740" y="1341396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54" name="154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545029" y="1152531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7" name="155 - Ομάδα"/>
                        <p:cNvGrpSpPr/>
                        <p:nvPr/>
                      </p:nvGrpSpPr>
                      <p:grpSpPr>
                        <a:xfrm rot="9873316">
                          <a:off x="3779912" y="3116957"/>
                          <a:ext cx="504056" cy="404889"/>
                          <a:chOff x="5652120" y="1079895"/>
                          <a:chExt cx="504056" cy="404889"/>
                        </a:xfrm>
                      </p:grpSpPr>
                      <p:sp>
                        <p:nvSpPr>
                          <p:cNvPr id="51" name="156 - Έλλειψη"/>
                          <p:cNvSpPr/>
                          <p:nvPr/>
                        </p:nvSpPr>
                        <p:spPr>
                          <a:xfrm>
                            <a:off x="5652120" y="126876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52" name="157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913409" y="1079895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48" name="158 - Ομάδα"/>
                        <p:cNvGrpSpPr/>
                        <p:nvPr/>
                      </p:nvGrpSpPr>
                      <p:grpSpPr>
                        <a:xfrm rot="19576669">
                          <a:off x="3457013" y="3328069"/>
                          <a:ext cx="504056" cy="404890"/>
                          <a:chOff x="5459501" y="916554"/>
                          <a:chExt cx="504056" cy="404890"/>
                        </a:xfrm>
                      </p:grpSpPr>
                      <p:sp>
                        <p:nvSpPr>
                          <p:cNvPr id="49" name="159 - Έλλειψη"/>
                          <p:cNvSpPr/>
                          <p:nvPr/>
                        </p:nvSpPr>
                        <p:spPr>
                          <a:xfrm>
                            <a:off x="5459501" y="1105420"/>
                            <a:ext cx="504056" cy="216024"/>
                          </a:xfrm>
                          <a:prstGeom prst="ellipse">
                            <a:avLst/>
                          </a:prstGeom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l-GR"/>
                          </a:p>
                        </p:txBody>
                      </p:sp>
                      <p:cxnSp>
                        <p:nvCxnSpPr>
                          <p:cNvPr id="50" name="160 - Ευθύγραμμο βέλος σύνδεσης"/>
                          <p:cNvCxnSpPr/>
                          <p:nvPr/>
                        </p:nvCxnSpPr>
                        <p:spPr>
                          <a:xfrm flipH="1" flipV="1">
                            <a:off x="5720790" y="916554"/>
                            <a:ext cx="0" cy="288032"/>
                          </a:xfrm>
                          <a:prstGeom prst="straightConnector1">
                            <a:avLst/>
                          </a:prstGeom>
                          <a:ln w="28575">
                            <a:solidFill>
                              <a:srgbClr val="FF0000"/>
                            </a:solidFill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</p:grpSp>
              </p:grpSp>
            </p:grpSp>
          </p:grpSp>
          <p:sp>
            <p:nvSpPr>
              <p:cNvPr id="279" name="TextBox 278"/>
              <p:cNvSpPr txBox="1"/>
              <p:nvPr/>
            </p:nvSpPr>
            <p:spPr>
              <a:xfrm>
                <a:off x="251520" y="1726849"/>
                <a:ext cx="35141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Χωρίς Εξωτερικό Μαγνητικό Πεδίο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98" name="TextBox 297"/>
            <p:cNvSpPr txBox="1"/>
            <p:nvPr/>
          </p:nvSpPr>
          <p:spPr>
            <a:xfrm>
              <a:off x="467545" y="4654877"/>
              <a:ext cx="280831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Διαθέτουν στοιχειώδη μαγνητικά δίπολα με τυχαίους προσανατολισμούς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0" name="Ορθογώνιο 299"/>
              <p:cNvSpPr/>
              <p:nvPr/>
            </p:nvSpPr>
            <p:spPr>
              <a:xfrm>
                <a:off x="5580112" y="5157192"/>
                <a:ext cx="1235659" cy="5064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𝑯</m:t>
                          </m:r>
                        </m:e>
                      </m:acc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↑↑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𝑴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00" name="Ορθογώνιο 2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157192"/>
                <a:ext cx="1235659" cy="5064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959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" grpId="0"/>
      <p:bldP spid="30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12" y="112474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Μαγνητική Διαπερατότητα Παραμαγνητικών Υλικών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346708"/>
              </p:ext>
            </p:extLst>
          </p:nvPr>
        </p:nvGraphicFramePr>
        <p:xfrm>
          <a:off x="1524000" y="1766788"/>
          <a:ext cx="60960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248">
                <a:tc>
                  <a:txBody>
                    <a:bodyPr/>
                    <a:lstStyle/>
                    <a:p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Υλικό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Σχετική Διαπερατότητα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Αέρας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1,0000004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Αλουμίνιο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1,0000207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Χρώμιο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1,0003130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Χλωριούχο</a:t>
                      </a:r>
                      <a:r>
                        <a:rPr lang="el-GR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Χρώμιο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1,0015100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Θειούχο Μαγνήσιο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1,0037000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Μολυβδαίνιο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1,0001190</a:t>
                      </a:r>
                      <a:endParaRPr lang="el-GR" sz="2000" b="1" baseline="30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Νάτριο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1,00000848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Τιτάνιο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1,0001810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Ψευδάργυρος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1,0001090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Παλλάδιο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1,0008000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Παραμαγνητικά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34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Ομάδα 321"/>
          <p:cNvGrpSpPr/>
          <p:nvPr/>
        </p:nvGrpSpPr>
        <p:grpSpPr>
          <a:xfrm>
            <a:off x="4459971" y="1798857"/>
            <a:ext cx="4378733" cy="3257210"/>
            <a:chOff x="4459971" y="1798857"/>
            <a:chExt cx="4378733" cy="32572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2" name="Ορθογώνιο 281"/>
                <p:cNvSpPr/>
                <p:nvPr/>
              </p:nvSpPr>
              <p:spPr>
                <a:xfrm>
                  <a:off x="8028384" y="3026069"/>
                  <a:ext cx="447558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latin typeface="Cambria Math"/>
                              </a:rPr>
                              <m:t>𝜧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82" name="Ορθογώνιο 28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8384" y="3026069"/>
                  <a:ext cx="447558" cy="4029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8" name="Ομάδα 287"/>
            <p:cNvGrpSpPr/>
            <p:nvPr/>
          </p:nvGrpSpPr>
          <p:grpSpPr>
            <a:xfrm>
              <a:off x="4459971" y="1798857"/>
              <a:ext cx="4378733" cy="2854279"/>
              <a:chOff x="4459971" y="1798857"/>
              <a:chExt cx="4378733" cy="2854279"/>
            </a:xfrm>
          </p:grpSpPr>
          <p:grpSp>
            <p:nvGrpSpPr>
              <p:cNvPr id="164" name="Ομάδα 163"/>
              <p:cNvGrpSpPr/>
              <p:nvPr/>
            </p:nvGrpSpPr>
            <p:grpSpPr>
              <a:xfrm>
                <a:off x="4459971" y="2345492"/>
                <a:ext cx="3347002" cy="2162742"/>
                <a:chOff x="4459971" y="915035"/>
                <a:chExt cx="3347002" cy="2162742"/>
              </a:xfrm>
            </p:grpSpPr>
            <p:sp>
              <p:nvSpPr>
                <p:cNvPr id="165" name="4 - Έλλειψη"/>
                <p:cNvSpPr/>
                <p:nvPr/>
              </p:nvSpPr>
              <p:spPr>
                <a:xfrm>
                  <a:off x="6692219" y="917537"/>
                  <a:ext cx="936104" cy="2160240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66" name="6 - Ευθεία γραμμή σύνδεσης"/>
                <p:cNvCxnSpPr/>
                <p:nvPr/>
              </p:nvCxnSpPr>
              <p:spPr>
                <a:xfrm>
                  <a:off x="4928023" y="917537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7 - Ευθεία γραμμή σύνδεσης"/>
                <p:cNvCxnSpPr/>
                <p:nvPr/>
              </p:nvCxnSpPr>
              <p:spPr>
                <a:xfrm>
                  <a:off x="4964027" y="3077777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8" name="11 - Ομάδα"/>
                <p:cNvGrpSpPr/>
                <p:nvPr/>
              </p:nvGrpSpPr>
              <p:grpSpPr>
                <a:xfrm>
                  <a:off x="4459971" y="917537"/>
                  <a:ext cx="944637" cy="2160000"/>
                  <a:chOff x="2483768" y="3861048"/>
                  <a:chExt cx="944637" cy="2160000"/>
                </a:xfrm>
              </p:grpSpPr>
              <p:sp>
                <p:nvSpPr>
                  <p:cNvPr id="277" name="9 - Τόξο"/>
                  <p:cNvSpPr/>
                  <p:nvPr/>
                </p:nvSpPr>
                <p:spPr>
                  <a:xfrm>
                    <a:off x="2483768" y="3861048"/>
                    <a:ext cx="936000" cy="2160000"/>
                  </a:xfrm>
                  <a:prstGeom prst="arc">
                    <a:avLst>
                      <a:gd name="adj1" fmla="val 5399997"/>
                      <a:gd name="adj2" fmla="val 16166344"/>
                    </a:avLst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8" name="10 - Τόξο"/>
                  <p:cNvSpPr/>
                  <p:nvPr/>
                </p:nvSpPr>
                <p:spPr>
                  <a:xfrm>
                    <a:off x="2492405" y="3861048"/>
                    <a:ext cx="936000" cy="2160000"/>
                  </a:xfrm>
                  <a:prstGeom prst="arc">
                    <a:avLst>
                      <a:gd name="adj1" fmla="val 16200000"/>
                      <a:gd name="adj2" fmla="val 5405195"/>
                    </a:avLst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69" name="Ομάδα 168"/>
                <p:cNvGrpSpPr/>
                <p:nvPr/>
              </p:nvGrpSpPr>
              <p:grpSpPr>
                <a:xfrm>
                  <a:off x="6723186" y="980728"/>
                  <a:ext cx="1083787" cy="2088000"/>
                  <a:chOff x="6723186" y="980729"/>
                  <a:chExt cx="1083787" cy="2079179"/>
                </a:xfrm>
              </p:grpSpPr>
              <p:grpSp>
                <p:nvGrpSpPr>
                  <p:cNvPr id="243" name="38 - Ομάδα"/>
                  <p:cNvGrpSpPr/>
                  <p:nvPr/>
                </p:nvGrpSpPr>
                <p:grpSpPr>
                  <a:xfrm rot="5400000">
                    <a:off x="7294933" y="1390351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7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4" name="Ομάδα 243"/>
                  <p:cNvGrpSpPr/>
                  <p:nvPr/>
                </p:nvGrpSpPr>
                <p:grpSpPr>
                  <a:xfrm>
                    <a:off x="6723186" y="980729"/>
                    <a:ext cx="1083787" cy="2079179"/>
                    <a:chOff x="6723186" y="980729"/>
                    <a:chExt cx="1083787" cy="2079179"/>
                  </a:xfrm>
                </p:grpSpPr>
                <p:grpSp>
                  <p:nvGrpSpPr>
                    <p:cNvPr id="245" name="38 - Ομάδα"/>
                    <p:cNvGrpSpPr/>
                    <p:nvPr/>
                  </p:nvGrpSpPr>
                  <p:grpSpPr>
                    <a:xfrm rot="5400000">
                      <a:off x="7114704" y="103031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7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7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46" name="359 - Ομάδα"/>
                    <p:cNvGrpSpPr/>
                    <p:nvPr/>
                  </p:nvGrpSpPr>
                  <p:grpSpPr>
                    <a:xfrm>
                      <a:off x="7013500" y="1481647"/>
                      <a:ext cx="458759" cy="504000"/>
                      <a:chOff x="7002614" y="1448989"/>
                      <a:chExt cx="458759" cy="504000"/>
                    </a:xfrm>
                  </p:grpSpPr>
                  <p:sp>
                    <p:nvSpPr>
                      <p:cNvPr id="271" name="39 - Έλλειψη"/>
                      <p:cNvSpPr/>
                      <p:nvPr/>
                    </p:nvSpPr>
                    <p:spPr>
                      <a:xfrm rot="5400000">
                        <a:off x="6894614" y="1556989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72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47" name="38 - Ομάδα"/>
                    <p:cNvGrpSpPr/>
                    <p:nvPr/>
                  </p:nvGrpSpPr>
                  <p:grpSpPr>
                    <a:xfrm rot="5400000">
                      <a:off x="7320973" y="1883856"/>
                      <a:ext cx="540000" cy="432000"/>
                      <a:chOff x="5652120" y="1079895"/>
                      <a:chExt cx="504056" cy="404889"/>
                    </a:xfrm>
                  </p:grpSpPr>
                  <p:sp>
                    <p:nvSpPr>
                      <p:cNvPr id="26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7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48" name="38 - Ομάδα"/>
                    <p:cNvGrpSpPr/>
                    <p:nvPr/>
                  </p:nvGrpSpPr>
                  <p:grpSpPr>
                    <a:xfrm rot="5400000">
                      <a:off x="7240614" y="23984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67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68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49" name="38 - Ομάδα"/>
                    <p:cNvGrpSpPr/>
                    <p:nvPr/>
                  </p:nvGrpSpPr>
                  <p:grpSpPr>
                    <a:xfrm rot="5400000">
                      <a:off x="7015953" y="260543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65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66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50" name="38 - Ομάδα"/>
                    <p:cNvGrpSpPr/>
                    <p:nvPr/>
                  </p:nvGrpSpPr>
                  <p:grpSpPr>
                    <a:xfrm rot="5400000">
                      <a:off x="6871937" y="104758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6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6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51" name="38 - Ομάδα"/>
                    <p:cNvGrpSpPr/>
                    <p:nvPr/>
                  </p:nvGrpSpPr>
                  <p:grpSpPr>
                    <a:xfrm rot="5400000">
                      <a:off x="6782239" y="24075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6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6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52" name="360 - Ομάδα"/>
                    <p:cNvGrpSpPr/>
                    <p:nvPr/>
                  </p:nvGrpSpPr>
                  <p:grpSpPr>
                    <a:xfrm>
                      <a:off x="7031143" y="2001595"/>
                      <a:ext cx="503998" cy="540000"/>
                      <a:chOff x="7002616" y="1448988"/>
                      <a:chExt cx="458757" cy="504000"/>
                    </a:xfrm>
                  </p:grpSpPr>
                  <p:sp>
                    <p:nvSpPr>
                      <p:cNvPr id="259" name="39 - Έλλειψη"/>
                      <p:cNvSpPr/>
                      <p:nvPr/>
                    </p:nvSpPr>
                    <p:spPr>
                      <a:xfrm rot="5400000">
                        <a:off x="6894616" y="1556988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60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53" name="38 - Ομάδα"/>
                    <p:cNvGrpSpPr/>
                    <p:nvPr/>
                  </p:nvGrpSpPr>
                  <p:grpSpPr>
                    <a:xfrm rot="5400000">
                      <a:off x="6717091" y="1406265"/>
                      <a:ext cx="504056" cy="415775"/>
                      <a:chOff x="5652120" y="1069009"/>
                      <a:chExt cx="504056" cy="415775"/>
                    </a:xfrm>
                  </p:grpSpPr>
                  <p:sp>
                    <p:nvSpPr>
                      <p:cNvPr id="257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58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897027" y="106900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54" name="363 - Ομάδα"/>
                    <p:cNvGrpSpPr/>
                    <p:nvPr/>
                  </p:nvGrpSpPr>
                  <p:grpSpPr>
                    <a:xfrm>
                      <a:off x="6723186" y="1871568"/>
                      <a:ext cx="432049" cy="504056"/>
                      <a:chOff x="6723186" y="1871568"/>
                      <a:chExt cx="432049" cy="504056"/>
                    </a:xfrm>
                  </p:grpSpPr>
                  <p:sp>
                    <p:nvSpPr>
                      <p:cNvPr id="255" name="39 - Έλλειψη"/>
                      <p:cNvSpPr/>
                      <p:nvPr/>
                    </p:nvSpPr>
                    <p:spPr>
                      <a:xfrm rot="5400000">
                        <a:off x="6619701" y="1975053"/>
                        <a:ext cx="504056" cy="297085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56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011219" y="19888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170" name="Ομάδα 169"/>
                <p:cNvGrpSpPr/>
                <p:nvPr/>
              </p:nvGrpSpPr>
              <p:grpSpPr>
                <a:xfrm>
                  <a:off x="5580112" y="968008"/>
                  <a:ext cx="1083787" cy="2088000"/>
                  <a:chOff x="6723186" y="980729"/>
                  <a:chExt cx="1083787" cy="2079179"/>
                </a:xfrm>
              </p:grpSpPr>
              <p:grpSp>
                <p:nvGrpSpPr>
                  <p:cNvPr id="209" name="38 - Ομάδα"/>
                  <p:cNvGrpSpPr/>
                  <p:nvPr/>
                </p:nvGrpSpPr>
                <p:grpSpPr>
                  <a:xfrm rot="5400000">
                    <a:off x="7294933" y="1390351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4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2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0" name="Ομάδα 209"/>
                  <p:cNvGrpSpPr/>
                  <p:nvPr/>
                </p:nvGrpSpPr>
                <p:grpSpPr>
                  <a:xfrm>
                    <a:off x="6723186" y="980729"/>
                    <a:ext cx="1083787" cy="2079179"/>
                    <a:chOff x="6723186" y="980729"/>
                    <a:chExt cx="1083787" cy="2079179"/>
                  </a:xfrm>
                </p:grpSpPr>
                <p:grpSp>
                  <p:nvGrpSpPr>
                    <p:cNvPr id="211" name="38 - Ομάδα"/>
                    <p:cNvGrpSpPr/>
                    <p:nvPr/>
                  </p:nvGrpSpPr>
                  <p:grpSpPr>
                    <a:xfrm rot="5400000">
                      <a:off x="7114704" y="103031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3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4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2" name="359 - Ομάδα"/>
                    <p:cNvGrpSpPr/>
                    <p:nvPr/>
                  </p:nvGrpSpPr>
                  <p:grpSpPr>
                    <a:xfrm>
                      <a:off x="7013500" y="1481647"/>
                      <a:ext cx="458759" cy="504000"/>
                      <a:chOff x="7002614" y="1448989"/>
                      <a:chExt cx="458759" cy="504000"/>
                    </a:xfrm>
                  </p:grpSpPr>
                  <p:sp>
                    <p:nvSpPr>
                      <p:cNvPr id="237" name="39 - Έλλειψη"/>
                      <p:cNvSpPr/>
                      <p:nvPr/>
                    </p:nvSpPr>
                    <p:spPr>
                      <a:xfrm rot="5400000">
                        <a:off x="6894614" y="1556989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38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3" name="38 - Ομάδα"/>
                    <p:cNvGrpSpPr/>
                    <p:nvPr/>
                  </p:nvGrpSpPr>
                  <p:grpSpPr>
                    <a:xfrm rot="5400000">
                      <a:off x="7320973" y="1883856"/>
                      <a:ext cx="540000" cy="432000"/>
                      <a:chOff x="5652120" y="1079895"/>
                      <a:chExt cx="504056" cy="404889"/>
                    </a:xfrm>
                  </p:grpSpPr>
                  <p:sp>
                    <p:nvSpPr>
                      <p:cNvPr id="235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36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4" name="38 - Ομάδα"/>
                    <p:cNvGrpSpPr/>
                    <p:nvPr/>
                  </p:nvGrpSpPr>
                  <p:grpSpPr>
                    <a:xfrm rot="5400000">
                      <a:off x="7240614" y="23984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3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3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5" name="38 - Ομάδα"/>
                    <p:cNvGrpSpPr/>
                    <p:nvPr/>
                  </p:nvGrpSpPr>
                  <p:grpSpPr>
                    <a:xfrm rot="5400000">
                      <a:off x="7015953" y="260543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3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3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6" name="38 - Ομάδα"/>
                    <p:cNvGrpSpPr/>
                    <p:nvPr/>
                  </p:nvGrpSpPr>
                  <p:grpSpPr>
                    <a:xfrm rot="5400000">
                      <a:off x="6871937" y="104758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2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3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7" name="38 - Ομάδα"/>
                    <p:cNvGrpSpPr/>
                    <p:nvPr/>
                  </p:nvGrpSpPr>
                  <p:grpSpPr>
                    <a:xfrm rot="5400000">
                      <a:off x="6782239" y="24075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27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28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8" name="360 - Ομάδα"/>
                    <p:cNvGrpSpPr/>
                    <p:nvPr/>
                  </p:nvGrpSpPr>
                  <p:grpSpPr>
                    <a:xfrm>
                      <a:off x="7031143" y="2001595"/>
                      <a:ext cx="503998" cy="540000"/>
                      <a:chOff x="7002616" y="1448988"/>
                      <a:chExt cx="458757" cy="504000"/>
                    </a:xfrm>
                  </p:grpSpPr>
                  <p:sp>
                    <p:nvSpPr>
                      <p:cNvPr id="225" name="39 - Έλλειψη"/>
                      <p:cNvSpPr/>
                      <p:nvPr/>
                    </p:nvSpPr>
                    <p:spPr>
                      <a:xfrm rot="5400000">
                        <a:off x="6894616" y="1556988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26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9" name="38 - Ομάδα"/>
                    <p:cNvGrpSpPr/>
                    <p:nvPr/>
                  </p:nvGrpSpPr>
                  <p:grpSpPr>
                    <a:xfrm rot="5400000">
                      <a:off x="6717091" y="1406265"/>
                      <a:ext cx="504056" cy="415775"/>
                      <a:chOff x="5652120" y="1069009"/>
                      <a:chExt cx="504056" cy="415775"/>
                    </a:xfrm>
                  </p:grpSpPr>
                  <p:sp>
                    <p:nvSpPr>
                      <p:cNvPr id="22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2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897027" y="106900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20" name="363 - Ομάδα"/>
                    <p:cNvGrpSpPr/>
                    <p:nvPr/>
                  </p:nvGrpSpPr>
                  <p:grpSpPr>
                    <a:xfrm>
                      <a:off x="6723186" y="1871568"/>
                      <a:ext cx="432049" cy="504056"/>
                      <a:chOff x="6723186" y="1871568"/>
                      <a:chExt cx="432049" cy="504056"/>
                    </a:xfrm>
                  </p:grpSpPr>
                  <p:sp>
                    <p:nvSpPr>
                      <p:cNvPr id="221" name="39 - Έλλειψη"/>
                      <p:cNvSpPr/>
                      <p:nvPr/>
                    </p:nvSpPr>
                    <p:spPr>
                      <a:xfrm rot="5400000">
                        <a:off x="6619701" y="1975053"/>
                        <a:ext cx="504056" cy="297085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22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011219" y="19888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171" name="Ομάδα 170"/>
                <p:cNvGrpSpPr/>
                <p:nvPr/>
              </p:nvGrpSpPr>
              <p:grpSpPr>
                <a:xfrm>
                  <a:off x="4493300" y="980724"/>
                  <a:ext cx="1083787" cy="2088000"/>
                  <a:chOff x="6723186" y="980729"/>
                  <a:chExt cx="1083787" cy="2079179"/>
                </a:xfrm>
              </p:grpSpPr>
              <p:grpSp>
                <p:nvGrpSpPr>
                  <p:cNvPr id="175" name="38 - Ομάδα"/>
                  <p:cNvGrpSpPr/>
                  <p:nvPr/>
                </p:nvGrpSpPr>
                <p:grpSpPr>
                  <a:xfrm rot="5400000">
                    <a:off x="7294933" y="1390351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0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0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6" name="Ομάδα 175"/>
                  <p:cNvGrpSpPr/>
                  <p:nvPr/>
                </p:nvGrpSpPr>
                <p:grpSpPr>
                  <a:xfrm>
                    <a:off x="6723186" y="980729"/>
                    <a:ext cx="1083787" cy="2079179"/>
                    <a:chOff x="6723186" y="980729"/>
                    <a:chExt cx="1083787" cy="2079179"/>
                  </a:xfrm>
                </p:grpSpPr>
                <p:grpSp>
                  <p:nvGrpSpPr>
                    <p:cNvPr id="177" name="38 - Ομάδα"/>
                    <p:cNvGrpSpPr/>
                    <p:nvPr/>
                  </p:nvGrpSpPr>
                  <p:grpSpPr>
                    <a:xfrm rot="5400000">
                      <a:off x="7114704" y="103031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05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06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8" name="359 - Ομάδα"/>
                    <p:cNvGrpSpPr/>
                    <p:nvPr/>
                  </p:nvGrpSpPr>
                  <p:grpSpPr>
                    <a:xfrm>
                      <a:off x="7013500" y="1481647"/>
                      <a:ext cx="458759" cy="504000"/>
                      <a:chOff x="7002614" y="1448989"/>
                      <a:chExt cx="458759" cy="504000"/>
                    </a:xfrm>
                  </p:grpSpPr>
                  <p:sp>
                    <p:nvSpPr>
                      <p:cNvPr id="203" name="39 - Έλλειψη"/>
                      <p:cNvSpPr/>
                      <p:nvPr/>
                    </p:nvSpPr>
                    <p:spPr>
                      <a:xfrm rot="5400000">
                        <a:off x="6894614" y="1556989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04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9" name="38 - Ομάδα"/>
                    <p:cNvGrpSpPr/>
                    <p:nvPr/>
                  </p:nvGrpSpPr>
                  <p:grpSpPr>
                    <a:xfrm rot="5400000">
                      <a:off x="7320973" y="1883856"/>
                      <a:ext cx="540000" cy="432000"/>
                      <a:chOff x="5652120" y="1079895"/>
                      <a:chExt cx="504056" cy="404889"/>
                    </a:xfrm>
                  </p:grpSpPr>
                  <p:sp>
                    <p:nvSpPr>
                      <p:cNvPr id="20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0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0" name="38 - Ομάδα"/>
                    <p:cNvGrpSpPr/>
                    <p:nvPr/>
                  </p:nvGrpSpPr>
                  <p:grpSpPr>
                    <a:xfrm rot="5400000">
                      <a:off x="7240614" y="23984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9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0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1" name="38 - Ομάδα"/>
                    <p:cNvGrpSpPr/>
                    <p:nvPr/>
                  </p:nvGrpSpPr>
                  <p:grpSpPr>
                    <a:xfrm rot="5400000">
                      <a:off x="7015953" y="260543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97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98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2" name="38 - Ομάδα"/>
                    <p:cNvGrpSpPr/>
                    <p:nvPr/>
                  </p:nvGrpSpPr>
                  <p:grpSpPr>
                    <a:xfrm rot="5400000">
                      <a:off x="6871937" y="104758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95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96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3" name="38 - Ομάδα"/>
                    <p:cNvGrpSpPr/>
                    <p:nvPr/>
                  </p:nvGrpSpPr>
                  <p:grpSpPr>
                    <a:xfrm rot="5400000">
                      <a:off x="6782239" y="24075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9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9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4" name="360 - Ομάδα"/>
                    <p:cNvGrpSpPr/>
                    <p:nvPr/>
                  </p:nvGrpSpPr>
                  <p:grpSpPr>
                    <a:xfrm>
                      <a:off x="7031143" y="2001595"/>
                      <a:ext cx="503998" cy="540000"/>
                      <a:chOff x="7002616" y="1448988"/>
                      <a:chExt cx="458757" cy="504000"/>
                    </a:xfrm>
                  </p:grpSpPr>
                  <p:sp>
                    <p:nvSpPr>
                      <p:cNvPr id="191" name="39 - Έλλειψη"/>
                      <p:cNvSpPr/>
                      <p:nvPr/>
                    </p:nvSpPr>
                    <p:spPr>
                      <a:xfrm rot="5400000">
                        <a:off x="6894616" y="1556988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92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5" name="38 - Ομάδα"/>
                    <p:cNvGrpSpPr/>
                    <p:nvPr/>
                  </p:nvGrpSpPr>
                  <p:grpSpPr>
                    <a:xfrm rot="5400000">
                      <a:off x="6717091" y="1406265"/>
                      <a:ext cx="504056" cy="415775"/>
                      <a:chOff x="5652120" y="1069009"/>
                      <a:chExt cx="504056" cy="415775"/>
                    </a:xfrm>
                  </p:grpSpPr>
                  <p:sp>
                    <p:nvSpPr>
                      <p:cNvPr id="18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9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897027" y="106900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6" name="363 - Ομάδα"/>
                    <p:cNvGrpSpPr/>
                    <p:nvPr/>
                  </p:nvGrpSpPr>
                  <p:grpSpPr>
                    <a:xfrm>
                      <a:off x="6723186" y="1871568"/>
                      <a:ext cx="432049" cy="504056"/>
                      <a:chOff x="6723186" y="1871568"/>
                      <a:chExt cx="432049" cy="504056"/>
                    </a:xfrm>
                  </p:grpSpPr>
                  <p:sp>
                    <p:nvSpPr>
                      <p:cNvPr id="187" name="39 - Έλλειψη"/>
                      <p:cNvSpPr/>
                      <p:nvPr/>
                    </p:nvSpPr>
                    <p:spPr>
                      <a:xfrm rot="5400000">
                        <a:off x="6619701" y="1975053"/>
                        <a:ext cx="504056" cy="297085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88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011219" y="19888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172" name="11 - Ομάδα"/>
                <p:cNvGrpSpPr/>
                <p:nvPr/>
              </p:nvGrpSpPr>
              <p:grpSpPr>
                <a:xfrm>
                  <a:off x="5538139" y="915035"/>
                  <a:ext cx="944637" cy="2160000"/>
                  <a:chOff x="2483768" y="3861048"/>
                  <a:chExt cx="944637" cy="2160000"/>
                </a:xfrm>
              </p:grpSpPr>
              <p:sp>
                <p:nvSpPr>
                  <p:cNvPr id="173" name="9 - Τόξο"/>
                  <p:cNvSpPr/>
                  <p:nvPr/>
                </p:nvSpPr>
                <p:spPr>
                  <a:xfrm>
                    <a:off x="2483768" y="3861048"/>
                    <a:ext cx="936000" cy="2160000"/>
                  </a:xfrm>
                  <a:prstGeom prst="arc">
                    <a:avLst>
                      <a:gd name="adj1" fmla="val 5399997"/>
                      <a:gd name="adj2" fmla="val 16166344"/>
                    </a:avLst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74" name="10 - Τόξο"/>
                  <p:cNvSpPr/>
                  <p:nvPr/>
                </p:nvSpPr>
                <p:spPr>
                  <a:xfrm>
                    <a:off x="2492405" y="3861048"/>
                    <a:ext cx="936000" cy="2160000"/>
                  </a:xfrm>
                  <a:prstGeom prst="arc">
                    <a:avLst>
                      <a:gd name="adj1" fmla="val 16200000"/>
                      <a:gd name="adj2" fmla="val 5405195"/>
                    </a:avLst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280" name="TextBox 279"/>
              <p:cNvSpPr txBox="1"/>
              <p:nvPr/>
            </p:nvSpPr>
            <p:spPr>
              <a:xfrm>
                <a:off x="4586225" y="1798857"/>
                <a:ext cx="32346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Με Εξωτερικό Μαγνητικό Πεδίο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81" name="Ευθύγραμμο βέλος σύνδεσης 280"/>
              <p:cNvCxnSpPr/>
              <p:nvPr/>
            </p:nvCxnSpPr>
            <p:spPr>
              <a:xfrm>
                <a:off x="7218704" y="3429000"/>
                <a:ext cx="1620000" cy="0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Ευθύγραμμο βέλος σύνδεσης 282"/>
              <p:cNvCxnSpPr/>
              <p:nvPr/>
            </p:nvCxnSpPr>
            <p:spPr>
              <a:xfrm>
                <a:off x="5434210" y="4653136"/>
                <a:ext cx="1396566" cy="0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4" name="Ορθογώνιο 283"/>
                <p:cNvSpPr/>
                <p:nvPr/>
              </p:nvSpPr>
              <p:spPr>
                <a:xfrm>
                  <a:off x="5948654" y="4653136"/>
                  <a:ext cx="418704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𝑯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84" name="Ορθογώνιο 28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8654" y="4653136"/>
                  <a:ext cx="418704" cy="40293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5" name="TextBox 284"/>
          <p:cNvSpPr txBox="1"/>
          <p:nvPr/>
        </p:nvSpPr>
        <p:spPr>
          <a:xfrm>
            <a:off x="5652120" y="5570076"/>
            <a:ext cx="1255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l-GR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1" name="Ομάδα 320"/>
          <p:cNvGrpSpPr/>
          <p:nvPr/>
        </p:nvGrpSpPr>
        <p:grpSpPr>
          <a:xfrm>
            <a:off x="251520" y="1798857"/>
            <a:ext cx="3514167" cy="4333348"/>
            <a:chOff x="251520" y="1798857"/>
            <a:chExt cx="3514167" cy="4333348"/>
          </a:xfrm>
        </p:grpSpPr>
        <p:sp>
          <p:nvSpPr>
            <p:cNvPr id="279" name="TextBox 278"/>
            <p:cNvSpPr txBox="1"/>
            <p:nvPr/>
          </p:nvSpPr>
          <p:spPr>
            <a:xfrm>
              <a:off x="251520" y="1798857"/>
              <a:ext cx="35141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Χωρίς Εξωτερικό Μαγνητικό Πεδίο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467545" y="4654877"/>
              <a:ext cx="280831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Διαθέτουν στοιχειώδη μαγνητικά δίπολα με τυχαίους προσανατολισμούς</a:t>
              </a:r>
            </a:p>
            <a:p>
              <a:pPr algn="ctr"/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Παρατηρείται παραμένουσα μαγνήτιση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20" name="Ομάδα 319"/>
            <p:cNvGrpSpPr/>
            <p:nvPr/>
          </p:nvGrpSpPr>
          <p:grpSpPr>
            <a:xfrm>
              <a:off x="415035" y="2259402"/>
              <a:ext cx="3260882" cy="2321726"/>
              <a:chOff x="415035" y="2259402"/>
              <a:chExt cx="3260882" cy="2321726"/>
            </a:xfrm>
          </p:grpSpPr>
          <p:grpSp>
            <p:nvGrpSpPr>
              <p:cNvPr id="314" name="Ομάδα 313"/>
              <p:cNvGrpSpPr/>
              <p:nvPr/>
            </p:nvGrpSpPr>
            <p:grpSpPr>
              <a:xfrm>
                <a:off x="415035" y="2259402"/>
                <a:ext cx="3211419" cy="2321726"/>
                <a:chOff x="390232" y="2263943"/>
                <a:chExt cx="3211419" cy="2321726"/>
              </a:xfrm>
            </p:grpSpPr>
            <p:sp>
              <p:nvSpPr>
                <p:cNvPr id="135" name="120 - Έλλειψη"/>
                <p:cNvSpPr/>
                <p:nvPr/>
              </p:nvSpPr>
              <p:spPr>
                <a:xfrm rot="21180757">
                  <a:off x="3007949" y="2824426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52" name="126 - Έλλειψη"/>
                <p:cNvSpPr/>
                <p:nvPr/>
              </p:nvSpPr>
              <p:spPr>
                <a:xfrm rot="9164600">
                  <a:off x="1598189" y="417401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308" name="Ομάδα 307"/>
                <p:cNvGrpSpPr/>
                <p:nvPr/>
              </p:nvGrpSpPr>
              <p:grpSpPr>
                <a:xfrm rot="8698922">
                  <a:off x="2331595" y="3506236"/>
                  <a:ext cx="404174" cy="504056"/>
                  <a:chOff x="2235714" y="3506236"/>
                  <a:chExt cx="404174" cy="504056"/>
                </a:xfrm>
              </p:grpSpPr>
              <p:sp>
                <p:nvSpPr>
                  <p:cNvPr id="162" name="135 - Έλλειψη"/>
                  <p:cNvSpPr/>
                  <p:nvPr/>
                </p:nvSpPr>
                <p:spPr>
                  <a:xfrm rot="15599835">
                    <a:off x="2279848" y="3650252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63" name="136 - Ευθύγραμμο βέλος σύνδεσης"/>
                  <p:cNvCxnSpPr/>
                  <p:nvPr/>
                </p:nvCxnSpPr>
                <p:spPr>
                  <a:xfrm rot="15599835" flipH="1" flipV="1">
                    <a:off x="2379730" y="3649450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3" name="Ομάδα 302"/>
                <p:cNvGrpSpPr/>
                <p:nvPr/>
              </p:nvGrpSpPr>
              <p:grpSpPr>
                <a:xfrm rot="1466105">
                  <a:off x="782660" y="2972536"/>
                  <a:ext cx="397506" cy="504056"/>
                  <a:chOff x="782660" y="2972536"/>
                  <a:chExt cx="397506" cy="504056"/>
                </a:xfrm>
              </p:grpSpPr>
              <p:sp>
                <p:nvSpPr>
                  <p:cNvPr id="131" name="39 - Έλλειψη"/>
                  <p:cNvSpPr/>
                  <p:nvPr/>
                </p:nvSpPr>
                <p:spPr>
                  <a:xfrm rot="4099799">
                    <a:off x="638644" y="3116552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32" name="40 - Ευθύγραμμο βέλος σύνδεσης"/>
                  <p:cNvCxnSpPr/>
                  <p:nvPr/>
                </p:nvCxnSpPr>
                <p:spPr>
                  <a:xfrm rot="4099799" flipH="1" flipV="1">
                    <a:off x="1036150" y="3032709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0" name="83 - Ομάδα"/>
                <p:cNvGrpSpPr/>
                <p:nvPr/>
              </p:nvGrpSpPr>
              <p:grpSpPr>
                <a:xfrm rot="8059151">
                  <a:off x="1331640" y="4067369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17" name="84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8" name="85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131 - Ομάδα"/>
                <p:cNvGrpSpPr/>
                <p:nvPr/>
              </p:nvGrpSpPr>
              <p:grpSpPr>
                <a:xfrm rot="8567247">
                  <a:off x="1982710" y="4189123"/>
                  <a:ext cx="504056" cy="396546"/>
                  <a:chOff x="5618010" y="1079895"/>
                  <a:chExt cx="504056" cy="396546"/>
                </a:xfrm>
              </p:grpSpPr>
              <p:sp>
                <p:nvSpPr>
                  <p:cNvPr id="113" name="132 - Έλλειψη"/>
                  <p:cNvSpPr/>
                  <p:nvPr/>
                </p:nvSpPr>
                <p:spPr>
                  <a:xfrm>
                    <a:off x="5618010" y="1260417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4" name="133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" name="101 - Ομάδα"/>
                <p:cNvGrpSpPr/>
                <p:nvPr/>
              </p:nvGrpSpPr>
              <p:grpSpPr>
                <a:xfrm rot="4541952">
                  <a:off x="2909418" y="2358950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03" name="102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4" name="103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98 - Ομάδα"/>
                <p:cNvGrpSpPr/>
                <p:nvPr/>
              </p:nvGrpSpPr>
              <p:grpSpPr>
                <a:xfrm rot="6412272">
                  <a:off x="2386392" y="237946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01" name="9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2" name="10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12 - Ομάδα"/>
                <p:cNvGrpSpPr/>
                <p:nvPr/>
              </p:nvGrpSpPr>
              <p:grpSpPr>
                <a:xfrm>
                  <a:off x="395536" y="2339177"/>
                  <a:ext cx="3168352" cy="2160240"/>
                  <a:chOff x="1475656" y="1628800"/>
                  <a:chExt cx="3168352" cy="2160240"/>
                </a:xfrm>
              </p:grpSpPr>
              <p:sp>
                <p:nvSpPr>
                  <p:cNvPr id="95" name="4 - Έλλειψη"/>
                  <p:cNvSpPr/>
                  <p:nvPr/>
                </p:nvSpPr>
                <p:spPr>
                  <a:xfrm>
                    <a:off x="3707904" y="1628800"/>
                    <a:ext cx="936104" cy="2160240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6" name="6 - Ευθεία γραμμή σύνδεσης"/>
                  <p:cNvCxnSpPr>
                    <a:endCxn id="95" idx="0"/>
                  </p:cNvCxnSpPr>
                  <p:nvPr/>
                </p:nvCxnSpPr>
                <p:spPr>
                  <a:xfrm>
                    <a:off x="1943708" y="1628800"/>
                    <a:ext cx="22322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7 - Ευθεία γραμμή σύνδεσης"/>
                  <p:cNvCxnSpPr/>
                  <p:nvPr/>
                </p:nvCxnSpPr>
                <p:spPr>
                  <a:xfrm>
                    <a:off x="1979712" y="3789040"/>
                    <a:ext cx="22322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8" name="11 - Ομάδα"/>
                  <p:cNvGrpSpPr/>
                  <p:nvPr/>
                </p:nvGrpSpPr>
                <p:grpSpPr>
                  <a:xfrm>
                    <a:off x="1475656" y="1628800"/>
                    <a:ext cx="944637" cy="2160000"/>
                    <a:chOff x="2483768" y="3861048"/>
                    <a:chExt cx="944637" cy="2160000"/>
                  </a:xfrm>
                </p:grpSpPr>
                <p:sp>
                  <p:nvSpPr>
                    <p:cNvPr id="99" name="9 - Τόξο"/>
                    <p:cNvSpPr/>
                    <p:nvPr/>
                  </p:nvSpPr>
                  <p:spPr>
                    <a:xfrm>
                      <a:off x="2483768" y="3861048"/>
                      <a:ext cx="936000" cy="2160000"/>
                    </a:xfrm>
                    <a:prstGeom prst="arc">
                      <a:avLst>
                        <a:gd name="adj1" fmla="val 5399997"/>
                        <a:gd name="adj2" fmla="val 16166344"/>
                      </a:avLst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0" name="10 - Τόξο"/>
                    <p:cNvSpPr/>
                    <p:nvPr/>
                  </p:nvSpPr>
                  <p:spPr>
                    <a:xfrm>
                      <a:off x="2492405" y="3861048"/>
                      <a:ext cx="936000" cy="2160000"/>
                    </a:xfrm>
                    <a:prstGeom prst="arc">
                      <a:avLst>
                        <a:gd name="adj1" fmla="val 16200000"/>
                        <a:gd name="adj2" fmla="val 5405195"/>
                      </a:avLst>
                    </a:prstGeom>
                    <a:ln w="28575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28" name="20 - Ομάδα"/>
                <p:cNvGrpSpPr/>
                <p:nvPr/>
              </p:nvGrpSpPr>
              <p:grpSpPr>
                <a:xfrm rot="3787588">
                  <a:off x="1672327" y="231352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89" name="21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0" name="22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29 - Ομάδα"/>
                <p:cNvGrpSpPr/>
                <p:nvPr/>
              </p:nvGrpSpPr>
              <p:grpSpPr>
                <a:xfrm rot="9492031">
                  <a:off x="390232" y="2879943"/>
                  <a:ext cx="504056" cy="397675"/>
                  <a:chOff x="5652120" y="1087109"/>
                  <a:chExt cx="504056" cy="397675"/>
                </a:xfrm>
              </p:grpSpPr>
              <p:sp>
                <p:nvSpPr>
                  <p:cNvPr id="85" name="30 - Έλλειψη"/>
                  <p:cNvSpPr/>
                  <p:nvPr/>
                </p:nvSpPr>
                <p:spPr>
                  <a:xfrm rot="20296740"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6" name="31 - Ευθύγραμμο βέλος σύνδεσης"/>
                  <p:cNvCxnSpPr/>
                  <p:nvPr/>
                </p:nvCxnSpPr>
                <p:spPr>
                  <a:xfrm rot="20296740" flipH="1" flipV="1">
                    <a:off x="5838549" y="1087109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44 - Ομάδα"/>
                <p:cNvGrpSpPr/>
                <p:nvPr/>
              </p:nvGrpSpPr>
              <p:grpSpPr>
                <a:xfrm rot="7475839">
                  <a:off x="1052310" y="319668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9" name="45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0" name="46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6" name="59 - Ομάδα"/>
                <p:cNvGrpSpPr/>
                <p:nvPr/>
              </p:nvGrpSpPr>
              <p:grpSpPr>
                <a:xfrm rot="2004798">
                  <a:off x="395536" y="3491305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3" name="60 - Έλλειψη"/>
                  <p:cNvSpPr/>
                  <p:nvPr/>
                </p:nvSpPr>
                <p:spPr>
                  <a:xfrm rot="1187981"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4" name="61 - Ευθύγραμμο βέλος σύνδεσης"/>
                  <p:cNvCxnSpPr/>
                  <p:nvPr/>
                </p:nvCxnSpPr>
                <p:spPr>
                  <a:xfrm rot="1187981" flipH="1" flipV="1">
                    <a:off x="5963377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65 - Ομάδα"/>
                <p:cNvGrpSpPr/>
                <p:nvPr/>
              </p:nvGrpSpPr>
              <p:grpSpPr>
                <a:xfrm rot="6893669">
                  <a:off x="955674" y="3704814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69" name="66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0" name="67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" name="89 - Ομάδα"/>
                <p:cNvGrpSpPr/>
                <p:nvPr/>
              </p:nvGrpSpPr>
              <p:grpSpPr>
                <a:xfrm rot="7713929">
                  <a:off x="2043092" y="238953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63" name="90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4" name="91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116 - Ομάδα"/>
                <p:cNvGrpSpPr/>
                <p:nvPr/>
              </p:nvGrpSpPr>
              <p:grpSpPr>
                <a:xfrm rot="1908958">
                  <a:off x="2699792" y="2771225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61" name="117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2" name="118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" name="137 - Ομάδα"/>
                <p:cNvGrpSpPr/>
                <p:nvPr/>
              </p:nvGrpSpPr>
              <p:grpSpPr>
                <a:xfrm rot="9088946">
                  <a:off x="3246421" y="2917225"/>
                  <a:ext cx="355230" cy="504056"/>
                  <a:chOff x="5681479" y="1029096"/>
                  <a:chExt cx="355230" cy="504056"/>
                </a:xfrm>
              </p:grpSpPr>
              <p:sp>
                <p:nvSpPr>
                  <p:cNvPr id="59" name="138 - Έλλειψη"/>
                  <p:cNvSpPr/>
                  <p:nvPr/>
                </p:nvSpPr>
                <p:spPr>
                  <a:xfrm rot="18880858">
                    <a:off x="5676669" y="1173112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0" name="139 - Ευθύγραμμο βέλος σύνδεσης"/>
                  <p:cNvCxnSpPr/>
                  <p:nvPr/>
                </p:nvCxnSpPr>
                <p:spPr>
                  <a:xfrm rot="18880858" flipH="1" flipV="1">
                    <a:off x="5825495" y="1022118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140 - Ομάδα"/>
                <p:cNvGrpSpPr/>
                <p:nvPr/>
              </p:nvGrpSpPr>
              <p:grpSpPr>
                <a:xfrm rot="8365812">
                  <a:off x="2757333" y="322267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57" name="141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58" name="142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" name="152 - Ομάδα"/>
                <p:cNvGrpSpPr/>
                <p:nvPr/>
              </p:nvGrpSpPr>
              <p:grpSpPr>
                <a:xfrm rot="7291521">
                  <a:off x="2935507" y="4045912"/>
                  <a:ext cx="504056" cy="404889"/>
                  <a:chOff x="5283740" y="1152531"/>
                  <a:chExt cx="504056" cy="404889"/>
                </a:xfrm>
              </p:grpSpPr>
              <p:sp>
                <p:nvSpPr>
                  <p:cNvPr id="53" name="153 - Έλλειψη"/>
                  <p:cNvSpPr/>
                  <p:nvPr/>
                </p:nvSpPr>
                <p:spPr>
                  <a:xfrm>
                    <a:off x="5283740" y="1341396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54" name="154 - Ευθύγραμμο βέλος σύνδεσης"/>
                  <p:cNvCxnSpPr/>
                  <p:nvPr/>
                </p:nvCxnSpPr>
                <p:spPr>
                  <a:xfrm flipH="1" flipV="1">
                    <a:off x="5545029" y="1152531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" name="158 - Ομάδα"/>
                <p:cNvGrpSpPr/>
                <p:nvPr/>
              </p:nvGrpSpPr>
              <p:grpSpPr>
                <a:xfrm rot="4480831">
                  <a:off x="2376893" y="4038446"/>
                  <a:ext cx="504056" cy="404890"/>
                  <a:chOff x="5459501" y="916554"/>
                  <a:chExt cx="504056" cy="404890"/>
                </a:xfrm>
              </p:grpSpPr>
              <p:sp>
                <p:nvSpPr>
                  <p:cNvPr id="49" name="159 - Έλλειψη"/>
                  <p:cNvSpPr/>
                  <p:nvPr/>
                </p:nvSpPr>
                <p:spPr>
                  <a:xfrm>
                    <a:off x="5459501" y="110542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50" name="160 - Ευθύγραμμο βέλος σύνδεσης"/>
                  <p:cNvCxnSpPr/>
                  <p:nvPr/>
                </p:nvCxnSpPr>
                <p:spPr>
                  <a:xfrm flipH="1" flipV="1">
                    <a:off x="5720790" y="916554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68 - Ομάδα"/>
                <p:cNvGrpSpPr/>
                <p:nvPr/>
              </p:nvGrpSpPr>
              <p:grpSpPr>
                <a:xfrm rot="3204834">
                  <a:off x="816320" y="405565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67" name="6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8" name="7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2" name="Ομάδα 301"/>
                <p:cNvGrpSpPr/>
                <p:nvPr/>
              </p:nvGrpSpPr>
              <p:grpSpPr>
                <a:xfrm>
                  <a:off x="899592" y="2875094"/>
                  <a:ext cx="504056" cy="409890"/>
                  <a:chOff x="906567" y="5434959"/>
                  <a:chExt cx="504056" cy="409890"/>
                </a:xfrm>
              </p:grpSpPr>
              <p:sp>
                <p:nvSpPr>
                  <p:cNvPr id="300" name="36 - Έλλειψη"/>
                  <p:cNvSpPr/>
                  <p:nvPr/>
                </p:nvSpPr>
                <p:spPr>
                  <a:xfrm rot="8382945">
                    <a:off x="906567" y="5434959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01" name="31 - Ευθύγραμμο βέλος σύνδεσης"/>
                  <p:cNvCxnSpPr/>
                  <p:nvPr/>
                </p:nvCxnSpPr>
                <p:spPr>
                  <a:xfrm rot="8188771" flipH="1" flipV="1">
                    <a:off x="1304476" y="5556817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" name="32 - Ομάδα"/>
                <p:cNvGrpSpPr/>
                <p:nvPr/>
              </p:nvGrpSpPr>
              <p:grpSpPr>
                <a:xfrm rot="3366774">
                  <a:off x="1334658" y="294645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83" name="33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4" name="34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" name="41 - Ομάδα"/>
                <p:cNvGrpSpPr/>
                <p:nvPr/>
              </p:nvGrpSpPr>
              <p:grpSpPr>
                <a:xfrm rot="8768321">
                  <a:off x="395536" y="323043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81" name="42 - Έλλειψη"/>
                  <p:cNvSpPr/>
                  <p:nvPr/>
                </p:nvSpPr>
                <p:spPr>
                  <a:xfrm rot="20122550"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2" name="43 - Ευθύγραμμο βέλος σύνδεσης"/>
                  <p:cNvCxnSpPr/>
                  <p:nvPr/>
                </p:nvCxnSpPr>
                <p:spPr>
                  <a:xfrm rot="20122550" flipH="1" flipV="1">
                    <a:off x="5848093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" name="26 - Ομάδα"/>
                <p:cNvGrpSpPr/>
                <p:nvPr/>
              </p:nvGrpSpPr>
              <p:grpSpPr>
                <a:xfrm rot="4439628">
                  <a:off x="671505" y="2395463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87" name="27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8" name="28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7" name="62 - Ομάδα"/>
                <p:cNvGrpSpPr/>
                <p:nvPr/>
              </p:nvGrpSpPr>
              <p:grpSpPr>
                <a:xfrm rot="8756087">
                  <a:off x="551528" y="396907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1" name="63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2" name="64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6" name="Ομάδα 305"/>
                <p:cNvGrpSpPr/>
                <p:nvPr/>
              </p:nvGrpSpPr>
              <p:grpSpPr>
                <a:xfrm rot="8532277">
                  <a:off x="2403282" y="2855236"/>
                  <a:ext cx="400044" cy="504056"/>
                  <a:chOff x="2328531" y="2767284"/>
                  <a:chExt cx="400044" cy="504056"/>
                </a:xfrm>
              </p:grpSpPr>
              <p:sp>
                <p:nvSpPr>
                  <p:cNvPr id="160" name="111 - Έλλειψη"/>
                  <p:cNvSpPr/>
                  <p:nvPr/>
                </p:nvSpPr>
                <p:spPr>
                  <a:xfrm rot="16883947">
                    <a:off x="2368535" y="291130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61" name="112 - Ευθύγραμμο βέλος σύνδεσης"/>
                  <p:cNvCxnSpPr/>
                  <p:nvPr/>
                </p:nvCxnSpPr>
                <p:spPr>
                  <a:xfrm rot="16883947" flipH="1" flipV="1">
                    <a:off x="2472547" y="2836006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47 - Ομάδα"/>
                <p:cNvGrpSpPr/>
                <p:nvPr/>
              </p:nvGrpSpPr>
              <p:grpSpPr>
                <a:xfrm rot="7954189">
                  <a:off x="1768139" y="2685018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7" name="48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8" name="49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16 - Ομάδα"/>
                <p:cNvGrpSpPr/>
                <p:nvPr/>
              </p:nvGrpSpPr>
              <p:grpSpPr>
                <a:xfrm rot="6804423">
                  <a:off x="1331640" y="2410788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93" name="13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  <a:scene3d>
                    <a:camera prst="orthographicFront">
                      <a:rot lat="0" lon="0" rev="0"/>
                    </a:camera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4" name="15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  <a:scene3d>
                    <a:camera prst="orthographicFront">
                      <a:rot lat="0" lon="0" rev="0"/>
                    </a:camera>
                    <a:lightRig rig="threePt" dir="t"/>
                  </a:scene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77 - Ομάδα"/>
                <p:cNvGrpSpPr/>
                <p:nvPr/>
              </p:nvGrpSpPr>
              <p:grpSpPr>
                <a:xfrm rot="3228138">
                  <a:off x="1775513" y="3491305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19" name="78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20" name="79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7" name="Ομάδα 306"/>
                <p:cNvGrpSpPr/>
                <p:nvPr/>
              </p:nvGrpSpPr>
              <p:grpSpPr>
                <a:xfrm rot="5400000">
                  <a:off x="1677271" y="3785463"/>
                  <a:ext cx="504056" cy="379883"/>
                  <a:chOff x="1677271" y="3785463"/>
                  <a:chExt cx="504056" cy="379883"/>
                </a:xfrm>
              </p:grpSpPr>
              <p:sp>
                <p:nvSpPr>
                  <p:cNvPr id="125" name="81 - Έλλειψη"/>
                  <p:cNvSpPr/>
                  <p:nvPr/>
                </p:nvSpPr>
                <p:spPr>
                  <a:xfrm rot="19388214">
                    <a:off x="1677271" y="3949322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26" name="82 - Ευθύγραμμο βέλος σύνδεσης"/>
                  <p:cNvCxnSpPr/>
                  <p:nvPr/>
                </p:nvCxnSpPr>
                <p:spPr>
                  <a:xfrm rot="19388214" flipH="1" flipV="1">
                    <a:off x="1845006" y="3785463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9" name="Ομάδα 318"/>
              <p:cNvGrpSpPr/>
              <p:nvPr/>
            </p:nvGrpSpPr>
            <p:grpSpPr>
              <a:xfrm>
                <a:off x="765543" y="2340330"/>
                <a:ext cx="2910374" cy="2124000"/>
                <a:chOff x="765543" y="2340330"/>
                <a:chExt cx="2910374" cy="2181512"/>
              </a:xfrm>
            </p:grpSpPr>
            <p:grpSp>
              <p:nvGrpSpPr>
                <p:cNvPr id="107" name="95 - Ομάδα"/>
                <p:cNvGrpSpPr/>
                <p:nvPr/>
              </p:nvGrpSpPr>
              <p:grpSpPr>
                <a:xfrm rot="1575875">
                  <a:off x="1942538" y="2968877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23" name="96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24" name="97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8" name="Ομάδα 317"/>
                <p:cNvGrpSpPr/>
                <p:nvPr/>
              </p:nvGrpSpPr>
              <p:grpSpPr>
                <a:xfrm>
                  <a:off x="765543" y="2340330"/>
                  <a:ext cx="2910374" cy="2181512"/>
                  <a:chOff x="765543" y="2340330"/>
                  <a:chExt cx="2910374" cy="2181512"/>
                </a:xfrm>
              </p:grpSpPr>
              <p:grpSp>
                <p:nvGrpSpPr>
                  <p:cNvPr id="317" name="Ομάδα 316"/>
                  <p:cNvGrpSpPr/>
                  <p:nvPr/>
                </p:nvGrpSpPr>
                <p:grpSpPr>
                  <a:xfrm>
                    <a:off x="1712873" y="2845786"/>
                    <a:ext cx="1441391" cy="1436021"/>
                    <a:chOff x="1712873" y="2845786"/>
                    <a:chExt cx="1441391" cy="1436021"/>
                  </a:xfrm>
                </p:grpSpPr>
                <p:grpSp>
                  <p:nvGrpSpPr>
                    <p:cNvPr id="295" name="Ομάδα 294"/>
                    <p:cNvGrpSpPr/>
                    <p:nvPr/>
                  </p:nvGrpSpPr>
                  <p:grpSpPr>
                    <a:xfrm rot="3757860">
                      <a:off x="1663290" y="2895369"/>
                      <a:ext cx="504056" cy="404889"/>
                      <a:chOff x="1547664" y="2915241"/>
                      <a:chExt cx="504056" cy="404889"/>
                    </a:xfrm>
                  </p:grpSpPr>
                  <p:sp>
                    <p:nvSpPr>
                      <p:cNvPr id="129" name="51 - Έλλειψη"/>
                      <p:cNvSpPr/>
                      <p:nvPr/>
                    </p:nvSpPr>
                    <p:spPr>
                      <a:xfrm>
                        <a:off x="1547664" y="3104106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0" name="52 - Ευθύγραμμο βέλος σύνδεσης"/>
                      <p:cNvCxnSpPr/>
                      <p:nvPr/>
                    </p:nvCxnSpPr>
                    <p:spPr>
                      <a:xfrm flipH="1" flipV="1">
                        <a:off x="1808953" y="29152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7" name="155 - Ομάδα"/>
                    <p:cNvGrpSpPr/>
                    <p:nvPr/>
                  </p:nvGrpSpPr>
                  <p:grpSpPr>
                    <a:xfrm rot="7090576">
                      <a:off x="2699792" y="382733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51" name="15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2" name="15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316" name="Ομάδα 315"/>
                  <p:cNvGrpSpPr/>
                  <p:nvPr/>
                </p:nvGrpSpPr>
                <p:grpSpPr>
                  <a:xfrm>
                    <a:off x="765543" y="2340330"/>
                    <a:ext cx="2910374" cy="2181512"/>
                    <a:chOff x="765543" y="2340330"/>
                    <a:chExt cx="2910374" cy="2181512"/>
                  </a:xfrm>
                </p:grpSpPr>
                <p:grpSp>
                  <p:nvGrpSpPr>
                    <p:cNvPr id="310" name="Ομάδα 309"/>
                    <p:cNvGrpSpPr/>
                    <p:nvPr/>
                  </p:nvGrpSpPr>
                  <p:grpSpPr>
                    <a:xfrm rot="20499539">
                      <a:off x="2500386" y="2580899"/>
                      <a:ext cx="504056" cy="381263"/>
                      <a:chOff x="2500386" y="2580899"/>
                      <a:chExt cx="504056" cy="381263"/>
                    </a:xfrm>
                  </p:grpSpPr>
                  <p:sp>
                    <p:nvSpPr>
                      <p:cNvPr id="158" name="105 - Έλλειψη"/>
                      <p:cNvSpPr/>
                      <p:nvPr/>
                    </p:nvSpPr>
                    <p:spPr>
                      <a:xfrm rot="8645208">
                        <a:off x="2500386" y="2580899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59" name="106 - Ευθύγραμμο βέλος σύνδεσης"/>
                      <p:cNvCxnSpPr/>
                      <p:nvPr/>
                    </p:nvCxnSpPr>
                    <p:spPr>
                      <a:xfrm rot="8645208" flipH="1" flipV="1">
                        <a:off x="2834575" y="2674130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12" name="Ομάδα 311"/>
                    <p:cNvGrpSpPr/>
                    <p:nvPr/>
                  </p:nvGrpSpPr>
                  <p:grpSpPr>
                    <a:xfrm rot="3243651">
                      <a:off x="2915816" y="3365215"/>
                      <a:ext cx="504056" cy="404889"/>
                      <a:chOff x="2915816" y="3365215"/>
                      <a:chExt cx="504056" cy="404889"/>
                    </a:xfrm>
                  </p:grpSpPr>
                  <p:sp>
                    <p:nvSpPr>
                      <p:cNvPr id="150" name="150 - Έλλειψη"/>
                      <p:cNvSpPr/>
                      <p:nvPr/>
                    </p:nvSpPr>
                    <p:spPr>
                      <a:xfrm>
                        <a:off x="2915816" y="355408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51" name="151 - Ευθύγραμμο βέλος σύνδεσης"/>
                      <p:cNvCxnSpPr/>
                      <p:nvPr/>
                    </p:nvCxnSpPr>
                    <p:spPr>
                      <a:xfrm flipH="1" flipV="1">
                        <a:off x="3177105" y="336521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04" name="Ομάδα 303"/>
                    <p:cNvGrpSpPr/>
                    <p:nvPr/>
                  </p:nvGrpSpPr>
                  <p:grpSpPr>
                    <a:xfrm rot="17383607">
                      <a:off x="1566065" y="3244392"/>
                      <a:ext cx="504056" cy="403988"/>
                      <a:chOff x="1566065" y="3291118"/>
                      <a:chExt cx="504056" cy="403988"/>
                    </a:xfrm>
                  </p:grpSpPr>
                  <p:sp>
                    <p:nvSpPr>
                      <p:cNvPr id="139" name="54 - Έλλειψη"/>
                      <p:cNvSpPr/>
                      <p:nvPr/>
                    </p:nvSpPr>
                    <p:spPr>
                      <a:xfrm rot="11019159">
                        <a:off x="1566065" y="3291118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40" name="55 - Ευθύγραμμο βέλος σύνδεσης"/>
                      <p:cNvCxnSpPr/>
                      <p:nvPr/>
                    </p:nvCxnSpPr>
                    <p:spPr>
                      <a:xfrm rot="11019159" flipH="1" flipV="1">
                        <a:off x="1799112" y="3407074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98" name="Ομάδα 297"/>
                    <p:cNvGrpSpPr/>
                    <p:nvPr/>
                  </p:nvGrpSpPr>
                  <p:grpSpPr>
                    <a:xfrm rot="3703896">
                      <a:off x="1348997" y="3353035"/>
                      <a:ext cx="504056" cy="404889"/>
                      <a:chOff x="1259632" y="3374448"/>
                      <a:chExt cx="504056" cy="404889"/>
                    </a:xfrm>
                  </p:grpSpPr>
                  <p:sp>
                    <p:nvSpPr>
                      <p:cNvPr id="127" name="72 - Έλλειψη"/>
                      <p:cNvSpPr/>
                      <p:nvPr/>
                    </p:nvSpPr>
                    <p:spPr>
                      <a:xfrm>
                        <a:off x="1259632" y="3563313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28" name="73 - Ευθύγραμμο βέλος σύνδεσης"/>
                      <p:cNvCxnSpPr/>
                      <p:nvPr/>
                    </p:nvCxnSpPr>
                    <p:spPr>
                      <a:xfrm flipH="1" flipV="1">
                        <a:off x="1520921" y="337444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8" name="74 - Ομάδα"/>
                    <p:cNvGrpSpPr/>
                    <p:nvPr/>
                  </p:nvGrpSpPr>
                  <p:grpSpPr>
                    <a:xfrm rot="4465518">
                      <a:off x="1270284" y="3711811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21" name="75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22" name="76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1" name="128 - Ομάδα"/>
                    <p:cNvGrpSpPr/>
                    <p:nvPr/>
                  </p:nvGrpSpPr>
                  <p:grpSpPr>
                    <a:xfrm rot="6115942">
                      <a:off x="2034510" y="3803026"/>
                      <a:ext cx="504056" cy="404891"/>
                      <a:chOff x="5792016" y="1017028"/>
                      <a:chExt cx="504056" cy="404891"/>
                    </a:xfrm>
                  </p:grpSpPr>
                  <p:sp>
                    <p:nvSpPr>
                      <p:cNvPr id="115" name="129 - Έλλειψη"/>
                      <p:cNvSpPr/>
                      <p:nvPr/>
                    </p:nvSpPr>
                    <p:spPr>
                      <a:xfrm>
                        <a:off x="5792016" y="1205895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16" name="130 - Ευθύγραμμο βέλος σύνδεσης"/>
                      <p:cNvCxnSpPr/>
                      <p:nvPr/>
                    </p:nvCxnSpPr>
                    <p:spPr>
                      <a:xfrm flipH="1" flipV="1">
                        <a:off x="6053305" y="101702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2" name="143 - Ομάδα"/>
                    <p:cNvGrpSpPr/>
                    <p:nvPr/>
                  </p:nvGrpSpPr>
                  <p:grpSpPr>
                    <a:xfrm rot="6828988">
                      <a:off x="2653957" y="350119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05" name="144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6" name="14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5" name="56 - Ομάδα"/>
                    <p:cNvGrpSpPr/>
                    <p:nvPr/>
                  </p:nvGrpSpPr>
                  <p:grpSpPr>
                    <a:xfrm rot="4029125">
                      <a:off x="715960" y="3419751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5" name="5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6" name="5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86 - Ομάδα"/>
                    <p:cNvGrpSpPr/>
                    <p:nvPr/>
                  </p:nvGrpSpPr>
                  <p:grpSpPr>
                    <a:xfrm rot="2712007">
                      <a:off x="1118415" y="406736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5" name="8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6" name="8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" name="146 - Ομάδα"/>
                    <p:cNvGrpSpPr/>
                    <p:nvPr/>
                  </p:nvGrpSpPr>
                  <p:grpSpPr>
                    <a:xfrm rot="7359436">
                      <a:off x="3221445" y="3645411"/>
                      <a:ext cx="504056" cy="404888"/>
                      <a:chOff x="5798548" y="986045"/>
                      <a:chExt cx="504056" cy="404888"/>
                    </a:xfrm>
                  </p:grpSpPr>
                  <p:sp>
                    <p:nvSpPr>
                      <p:cNvPr id="55" name="147 - Έλλειψη"/>
                      <p:cNvSpPr/>
                      <p:nvPr/>
                    </p:nvSpPr>
                    <p:spPr>
                      <a:xfrm>
                        <a:off x="5798548" y="1174909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6" name="148 - Ευθύγραμμο βέλος σύνδεσης"/>
                      <p:cNvCxnSpPr/>
                      <p:nvPr/>
                    </p:nvCxnSpPr>
                    <p:spPr>
                      <a:xfrm flipH="1" flipV="1">
                        <a:off x="6059835" y="98604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11" name="Ομάδα 310"/>
                    <p:cNvGrpSpPr/>
                    <p:nvPr/>
                  </p:nvGrpSpPr>
                  <p:grpSpPr>
                    <a:xfrm rot="3932307">
                      <a:off x="2304350" y="3273360"/>
                      <a:ext cx="504056" cy="404889"/>
                      <a:chOff x="2483768" y="3131265"/>
                      <a:chExt cx="504056" cy="404889"/>
                    </a:xfrm>
                  </p:grpSpPr>
                  <p:sp>
                    <p:nvSpPr>
                      <p:cNvPr id="141" name="114 - Έλλειψη"/>
                      <p:cNvSpPr/>
                      <p:nvPr/>
                    </p:nvSpPr>
                    <p:spPr>
                      <a:xfrm>
                        <a:off x="2483768" y="332013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42" name="115 - Ευθύγραμμο βέλος σύνδεσης"/>
                      <p:cNvCxnSpPr/>
                      <p:nvPr/>
                    </p:nvCxnSpPr>
                    <p:spPr>
                      <a:xfrm flipH="1" flipV="1">
                        <a:off x="2745057" y="313126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05" name="Ομάδα 304"/>
                    <p:cNvGrpSpPr/>
                    <p:nvPr/>
                  </p:nvGrpSpPr>
                  <p:grpSpPr>
                    <a:xfrm rot="18611746">
                      <a:off x="2045532" y="2771428"/>
                      <a:ext cx="504056" cy="405167"/>
                      <a:chOff x="2045532" y="2771428"/>
                      <a:chExt cx="504056" cy="405167"/>
                    </a:xfrm>
                  </p:grpSpPr>
                  <p:sp>
                    <p:nvSpPr>
                      <p:cNvPr id="137" name="93 - Έλλειψη"/>
                      <p:cNvSpPr/>
                      <p:nvPr/>
                    </p:nvSpPr>
                    <p:spPr>
                      <a:xfrm rot="10574567">
                        <a:off x="2045532" y="2771428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8" name="94 - Ευθύγραμμο βέλος σύνδεσης"/>
                      <p:cNvCxnSpPr/>
                      <p:nvPr/>
                    </p:nvCxnSpPr>
                    <p:spPr>
                      <a:xfrm rot="10574567" flipH="1" flipV="1">
                        <a:off x="2298336" y="2888563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09" name="Ομάδα 308"/>
                    <p:cNvGrpSpPr/>
                    <p:nvPr/>
                  </p:nvGrpSpPr>
                  <p:grpSpPr>
                    <a:xfrm rot="3453402">
                      <a:off x="1925688" y="3265299"/>
                      <a:ext cx="504056" cy="404889"/>
                      <a:chOff x="2006871" y="3221199"/>
                      <a:chExt cx="504056" cy="404889"/>
                    </a:xfrm>
                  </p:grpSpPr>
                  <p:sp>
                    <p:nvSpPr>
                      <p:cNvPr id="154" name="108 - Έλλειψη"/>
                      <p:cNvSpPr/>
                      <p:nvPr/>
                    </p:nvSpPr>
                    <p:spPr>
                      <a:xfrm>
                        <a:off x="2006871" y="3410064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55" name="109 - Ευθύγραμμο βέλος σύνδεσης"/>
                      <p:cNvCxnSpPr/>
                      <p:nvPr/>
                    </p:nvCxnSpPr>
                    <p:spPr>
                      <a:xfrm flipH="1" flipV="1">
                        <a:off x="2268160" y="322119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" name="17 - Ομάδα"/>
                    <p:cNvGrpSpPr/>
                    <p:nvPr/>
                  </p:nvGrpSpPr>
                  <p:grpSpPr>
                    <a:xfrm rot="7377041">
                      <a:off x="1386574" y="26992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91" name="1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2" name="1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94" name="Ομάδα 293"/>
                    <p:cNvGrpSpPr/>
                    <p:nvPr/>
                  </p:nvGrpSpPr>
                  <p:grpSpPr>
                    <a:xfrm rot="5245337">
                      <a:off x="998460" y="2396615"/>
                      <a:ext cx="504056" cy="391486"/>
                      <a:chOff x="1223629" y="1463271"/>
                      <a:chExt cx="504056" cy="391486"/>
                    </a:xfrm>
                  </p:grpSpPr>
                  <p:sp>
                    <p:nvSpPr>
                      <p:cNvPr id="133" name="24 - Έλλειψη"/>
                      <p:cNvSpPr/>
                      <p:nvPr/>
                    </p:nvSpPr>
                    <p:spPr>
                      <a:xfrm rot="19439850">
                        <a:off x="1223629" y="1638733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4" name="25 - Ευθύγραμμο βέλος σύνδεσης"/>
                      <p:cNvCxnSpPr/>
                      <p:nvPr/>
                    </p:nvCxnSpPr>
                    <p:spPr>
                      <a:xfrm rot="19439850" flipH="1" flipV="1">
                        <a:off x="1377689" y="146327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  <p:cxnSp>
            <p:nvCxnSpPr>
              <p:cNvPr id="136" name="121 - Ευθύγραμμο βέλος σύνδεσης"/>
              <p:cNvCxnSpPr/>
              <p:nvPr/>
            </p:nvCxnSpPr>
            <p:spPr>
              <a:xfrm rot="21180757" flipH="1" flipV="1">
                <a:off x="3250573" y="2635569"/>
                <a:ext cx="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7" name="Ορθογώνιο 286"/>
              <p:cNvSpPr/>
              <p:nvPr/>
            </p:nvSpPr>
            <p:spPr>
              <a:xfrm>
                <a:off x="5712605" y="5157192"/>
                <a:ext cx="1235659" cy="5064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𝑯</m:t>
                          </m:r>
                        </m:e>
                      </m:acc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↑↑</m:t>
                      </m:r>
                      <m:acc>
                        <m:accPr>
                          <m:chr m:val="⃗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𝑴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87" name="Ορθογώνιο 2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2605" y="5157192"/>
                <a:ext cx="1235659" cy="5064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35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" grpId="0"/>
      <p:bldP spid="2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932040" y="2175247"/>
            <a:ext cx="2194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Περιοχές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Weiss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35272" y="90872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Σιδηρομαγνητικών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Υλικών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0" name="Ομάδα 49"/>
          <p:cNvGrpSpPr/>
          <p:nvPr/>
        </p:nvGrpSpPr>
        <p:grpSpPr>
          <a:xfrm>
            <a:off x="828677" y="1700808"/>
            <a:ext cx="3829628" cy="1518555"/>
            <a:chOff x="828677" y="1700808"/>
            <a:chExt cx="3829628" cy="1518555"/>
          </a:xfrm>
        </p:grpSpPr>
        <p:grpSp>
          <p:nvGrpSpPr>
            <p:cNvPr id="22" name="Ομάδα 21"/>
            <p:cNvGrpSpPr/>
            <p:nvPr/>
          </p:nvGrpSpPr>
          <p:grpSpPr>
            <a:xfrm>
              <a:off x="828677" y="1700808"/>
              <a:ext cx="3829628" cy="1188000"/>
              <a:chOff x="828677" y="1700808"/>
              <a:chExt cx="3829628" cy="1188000"/>
            </a:xfrm>
          </p:grpSpPr>
          <p:grpSp>
            <p:nvGrpSpPr>
              <p:cNvPr id="20" name="Ομάδα 19"/>
              <p:cNvGrpSpPr/>
              <p:nvPr/>
            </p:nvGrpSpPr>
            <p:grpSpPr>
              <a:xfrm>
                <a:off x="828677" y="1700808"/>
                <a:ext cx="3829628" cy="1188000"/>
                <a:chOff x="828677" y="1700808"/>
                <a:chExt cx="3829628" cy="1188000"/>
              </a:xfrm>
            </p:grpSpPr>
            <p:sp>
              <p:nvSpPr>
                <p:cNvPr id="2" name="Ορθογώνιο 1"/>
                <p:cNvSpPr/>
                <p:nvPr/>
              </p:nvSpPr>
              <p:spPr>
                <a:xfrm>
                  <a:off x="828677" y="1700808"/>
                  <a:ext cx="3829628" cy="11880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1" name="Ορθογώνιο 10"/>
                <p:cNvSpPr/>
                <p:nvPr/>
              </p:nvSpPr>
              <p:spPr>
                <a:xfrm rot="18830404">
                  <a:off x="2271111" y="1872127"/>
                  <a:ext cx="785353" cy="854014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3" name="Ευθεία γραμμή σύνδεσης 12"/>
                <p:cNvCxnSpPr/>
                <p:nvPr/>
              </p:nvCxnSpPr>
              <p:spPr>
                <a:xfrm flipV="1">
                  <a:off x="828677" y="2298906"/>
                  <a:ext cx="1260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Ευθεία γραμμή σύνδεσης 13"/>
                <p:cNvCxnSpPr/>
                <p:nvPr/>
              </p:nvCxnSpPr>
              <p:spPr>
                <a:xfrm flipV="1">
                  <a:off x="3280536" y="2331957"/>
                  <a:ext cx="1368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Ευθύγραμμο βέλος σύνδεσης 15"/>
                <p:cNvCxnSpPr/>
                <p:nvPr/>
              </p:nvCxnSpPr>
              <p:spPr>
                <a:xfrm flipH="1">
                  <a:off x="1043608" y="1988840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ύγραμμο βέλος σύνδεσης 16"/>
                <p:cNvCxnSpPr/>
                <p:nvPr/>
              </p:nvCxnSpPr>
              <p:spPr>
                <a:xfrm>
                  <a:off x="1043680" y="2625895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Ευθύγραμμο βέλος σύνδεσης 17"/>
                <p:cNvCxnSpPr/>
                <p:nvPr/>
              </p:nvCxnSpPr>
              <p:spPr>
                <a:xfrm>
                  <a:off x="3707904" y="1988840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Ευθύγραμμο βέλος σύνδεσης 18"/>
                <p:cNvCxnSpPr/>
                <p:nvPr/>
              </p:nvCxnSpPr>
              <p:spPr>
                <a:xfrm flipH="1">
                  <a:off x="3707976" y="2625895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Ευθύγραμμο βέλος σύνδεσης 20"/>
              <p:cNvCxnSpPr/>
              <p:nvPr/>
            </p:nvCxnSpPr>
            <p:spPr>
              <a:xfrm rot="5400000" flipH="1">
                <a:off x="2303784" y="2320940"/>
                <a:ext cx="648000" cy="0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Ορθογώνιο 45"/>
            <p:cNvSpPr/>
            <p:nvPr/>
          </p:nvSpPr>
          <p:spPr>
            <a:xfrm>
              <a:off x="2377472" y="2850031"/>
              <a:ext cx="7264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 = 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i="1" dirty="0"/>
            </a:p>
          </p:txBody>
        </p:sp>
      </p:grpSp>
      <p:grpSp>
        <p:nvGrpSpPr>
          <p:cNvPr id="51" name="Ομάδα 50"/>
          <p:cNvGrpSpPr/>
          <p:nvPr/>
        </p:nvGrpSpPr>
        <p:grpSpPr>
          <a:xfrm>
            <a:off x="828677" y="3465136"/>
            <a:ext cx="3829628" cy="1516682"/>
            <a:chOff x="828677" y="3465136"/>
            <a:chExt cx="3829628" cy="1516682"/>
          </a:xfrm>
        </p:grpSpPr>
        <p:grpSp>
          <p:nvGrpSpPr>
            <p:cNvPr id="34" name="Ομάδα 33"/>
            <p:cNvGrpSpPr/>
            <p:nvPr/>
          </p:nvGrpSpPr>
          <p:grpSpPr>
            <a:xfrm>
              <a:off x="828677" y="3465136"/>
              <a:ext cx="3829628" cy="1188000"/>
              <a:chOff x="828677" y="3429000"/>
              <a:chExt cx="3829628" cy="1188000"/>
            </a:xfrm>
          </p:grpSpPr>
          <p:cxnSp>
            <p:nvCxnSpPr>
              <p:cNvPr id="29" name="Ευθύγραμμο βέλος σύνδεσης 28"/>
              <p:cNvCxnSpPr/>
              <p:nvPr/>
            </p:nvCxnSpPr>
            <p:spPr>
              <a:xfrm rot="5400000" flipH="1">
                <a:off x="2447800" y="3969096"/>
                <a:ext cx="648000" cy="0"/>
              </a:xfrm>
              <a:prstGeom prst="straightConnector1">
                <a:avLst/>
              </a:prstGeom>
              <a:ln w="2222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Ευθεία γραμμή σύνδεσης 29"/>
              <p:cNvCxnSpPr/>
              <p:nvPr/>
            </p:nvCxnSpPr>
            <p:spPr>
              <a:xfrm flipV="1">
                <a:off x="828677" y="3850031"/>
                <a:ext cx="1368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Ομάδα 32"/>
              <p:cNvGrpSpPr/>
              <p:nvPr/>
            </p:nvGrpSpPr>
            <p:grpSpPr>
              <a:xfrm>
                <a:off x="828677" y="3429000"/>
                <a:ext cx="3829628" cy="1188000"/>
                <a:chOff x="828677" y="3429000"/>
                <a:chExt cx="3829628" cy="1188000"/>
              </a:xfrm>
            </p:grpSpPr>
            <p:sp>
              <p:nvSpPr>
                <p:cNvPr id="23" name="Ορθογώνιο 22"/>
                <p:cNvSpPr/>
                <p:nvPr/>
              </p:nvSpPr>
              <p:spPr>
                <a:xfrm>
                  <a:off x="828677" y="3429000"/>
                  <a:ext cx="3829628" cy="11880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25" name="Ευθύγραμμο βέλος σύνδεσης 24"/>
                <p:cNvCxnSpPr/>
                <p:nvPr/>
              </p:nvCxnSpPr>
              <p:spPr>
                <a:xfrm flipH="1">
                  <a:off x="1115616" y="3636996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Ευθύγραμμο βέλος σύνδεσης 25"/>
                <p:cNvCxnSpPr/>
                <p:nvPr/>
              </p:nvCxnSpPr>
              <p:spPr>
                <a:xfrm>
                  <a:off x="1115688" y="4282079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Ευθύγραμμο βέλος σύνδεσης 26"/>
                <p:cNvCxnSpPr/>
                <p:nvPr/>
              </p:nvCxnSpPr>
              <p:spPr>
                <a:xfrm>
                  <a:off x="3779912" y="3800057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Ευθύγραμμο βέλος σύνδεσης 27"/>
                <p:cNvCxnSpPr/>
                <p:nvPr/>
              </p:nvCxnSpPr>
              <p:spPr>
                <a:xfrm flipH="1">
                  <a:off x="3779984" y="4437112"/>
                  <a:ext cx="64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Ευθεία γραμμή σύνδεσης 30"/>
                <p:cNvCxnSpPr/>
                <p:nvPr/>
              </p:nvCxnSpPr>
              <p:spPr>
                <a:xfrm flipV="1">
                  <a:off x="3347864" y="4199054"/>
                  <a:ext cx="1296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Ορθογώνιο 31"/>
                <p:cNvSpPr/>
                <p:nvPr/>
              </p:nvSpPr>
              <p:spPr>
                <a:xfrm rot="18830404">
                  <a:off x="2481009" y="3466691"/>
                  <a:ext cx="582928" cy="110048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cxnSp>
          <p:nvCxnSpPr>
            <p:cNvPr id="48" name="Ευθύγραμμο βέλος σύνδεσης 47"/>
            <p:cNvCxnSpPr/>
            <p:nvPr/>
          </p:nvCxnSpPr>
          <p:spPr>
            <a:xfrm>
              <a:off x="2699864" y="4797152"/>
              <a:ext cx="648000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Ορθογώνιο 48"/>
            <p:cNvSpPr/>
            <p:nvPr/>
          </p:nvSpPr>
          <p:spPr>
            <a:xfrm>
              <a:off x="2375641" y="4612486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l-GR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828677" y="5247496"/>
            <a:ext cx="3829628" cy="1503164"/>
            <a:chOff x="828677" y="5247496"/>
            <a:chExt cx="3829628" cy="1503164"/>
          </a:xfrm>
        </p:grpSpPr>
        <p:grpSp>
          <p:nvGrpSpPr>
            <p:cNvPr id="54" name="Ομάδα 53"/>
            <p:cNvGrpSpPr/>
            <p:nvPr/>
          </p:nvGrpSpPr>
          <p:grpSpPr>
            <a:xfrm>
              <a:off x="828677" y="5247496"/>
              <a:ext cx="3829628" cy="1318498"/>
              <a:chOff x="828677" y="5247496"/>
              <a:chExt cx="3829628" cy="1318498"/>
            </a:xfrm>
          </p:grpSpPr>
          <p:grpSp>
            <p:nvGrpSpPr>
              <p:cNvPr id="35" name="Ομάδα 34"/>
              <p:cNvGrpSpPr/>
              <p:nvPr/>
            </p:nvGrpSpPr>
            <p:grpSpPr>
              <a:xfrm>
                <a:off x="828677" y="5247496"/>
                <a:ext cx="3829628" cy="1188000"/>
                <a:chOff x="828677" y="3429000"/>
                <a:chExt cx="3829628" cy="1188000"/>
              </a:xfrm>
            </p:grpSpPr>
            <p:cxnSp>
              <p:nvCxnSpPr>
                <p:cNvPr id="36" name="Ευθύγραμμο βέλος σύνδεσης 35"/>
                <p:cNvCxnSpPr/>
                <p:nvPr/>
              </p:nvCxnSpPr>
              <p:spPr>
                <a:xfrm rot="5400000" flipH="1">
                  <a:off x="2786875" y="4040800"/>
                  <a:ext cx="468000" cy="0"/>
                </a:xfrm>
                <a:prstGeom prst="straightConnector1">
                  <a:avLst/>
                </a:prstGeom>
                <a:ln w="22225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Ευθεία γραμμή σύνδεσης 36"/>
                <p:cNvCxnSpPr/>
                <p:nvPr/>
              </p:nvCxnSpPr>
              <p:spPr>
                <a:xfrm flipV="1">
                  <a:off x="828677" y="3698736"/>
                  <a:ext cx="151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8" name="Ομάδα 37"/>
                <p:cNvGrpSpPr/>
                <p:nvPr/>
              </p:nvGrpSpPr>
              <p:grpSpPr>
                <a:xfrm>
                  <a:off x="828677" y="3429000"/>
                  <a:ext cx="3829628" cy="1188000"/>
                  <a:chOff x="828677" y="3429000"/>
                  <a:chExt cx="3829628" cy="1188000"/>
                </a:xfrm>
              </p:grpSpPr>
              <p:sp>
                <p:nvSpPr>
                  <p:cNvPr id="39" name="Ορθογώνιο 38"/>
                  <p:cNvSpPr/>
                  <p:nvPr/>
                </p:nvSpPr>
                <p:spPr>
                  <a:xfrm>
                    <a:off x="828677" y="3429000"/>
                    <a:ext cx="3829628" cy="1188000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0" name="Ευθύγραμμο βέλος σύνδεσης 39"/>
                  <p:cNvCxnSpPr/>
                  <p:nvPr/>
                </p:nvCxnSpPr>
                <p:spPr>
                  <a:xfrm flipH="1">
                    <a:off x="1115616" y="3515763"/>
                    <a:ext cx="648000" cy="0"/>
                  </a:xfrm>
                  <a:prstGeom prst="straightConnector1">
                    <a:avLst/>
                  </a:prstGeom>
                  <a:ln w="22225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Ευθύγραμμο βέλος σύνδεσης 40"/>
                  <p:cNvCxnSpPr/>
                  <p:nvPr/>
                </p:nvCxnSpPr>
                <p:spPr>
                  <a:xfrm>
                    <a:off x="1115688" y="4169741"/>
                    <a:ext cx="648000" cy="0"/>
                  </a:xfrm>
                  <a:prstGeom prst="straightConnector1">
                    <a:avLst/>
                  </a:prstGeom>
                  <a:ln w="22225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Ευθύγραμμο βέλος σύνδεσης 41"/>
                  <p:cNvCxnSpPr/>
                  <p:nvPr/>
                </p:nvCxnSpPr>
                <p:spPr>
                  <a:xfrm>
                    <a:off x="3779912" y="3800057"/>
                    <a:ext cx="648000" cy="0"/>
                  </a:xfrm>
                  <a:prstGeom prst="straightConnector1">
                    <a:avLst/>
                  </a:prstGeom>
                  <a:ln w="22225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Ευθύγραμμο βέλος σύνδεσης 42"/>
                  <p:cNvCxnSpPr/>
                  <p:nvPr/>
                </p:nvCxnSpPr>
                <p:spPr>
                  <a:xfrm flipH="1">
                    <a:off x="3779984" y="4437112"/>
                    <a:ext cx="648000" cy="0"/>
                  </a:xfrm>
                  <a:prstGeom prst="straightConnector1">
                    <a:avLst/>
                  </a:prstGeom>
                  <a:ln w="22225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Ευθεία γραμμή σύνδεσης 43"/>
                  <p:cNvCxnSpPr/>
                  <p:nvPr/>
                </p:nvCxnSpPr>
                <p:spPr>
                  <a:xfrm flipV="1">
                    <a:off x="3610519" y="4335791"/>
                    <a:ext cx="1044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" name="Ορθογώνιο 44"/>
                  <p:cNvSpPr/>
                  <p:nvPr/>
                </p:nvSpPr>
                <p:spPr>
                  <a:xfrm rot="18658089">
                    <a:off x="2786627" y="3345525"/>
                    <a:ext cx="384245" cy="1368934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cxnSp>
            <p:nvCxnSpPr>
              <p:cNvPr id="52" name="Ευθύγραμμο βέλος σύνδεσης 51"/>
              <p:cNvCxnSpPr/>
              <p:nvPr/>
            </p:nvCxnSpPr>
            <p:spPr>
              <a:xfrm>
                <a:off x="2699864" y="6565994"/>
                <a:ext cx="1152000" cy="0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Ορθογώνιο 52"/>
            <p:cNvSpPr/>
            <p:nvPr/>
          </p:nvSpPr>
          <p:spPr>
            <a:xfrm>
              <a:off x="2375641" y="6381328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l-GR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459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640160"/>
            <a:ext cx="5429969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35272" y="90872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Μαγνητική Υστέρηση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9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5272" y="90872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Μαγνητική Υστέρηση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1628800"/>
            <a:ext cx="4188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Σιδηρομαγνητικό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υλικό σε μαγνητικό πεδίο</a:t>
            </a:r>
            <a:endParaRPr lang="el-GR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2010326"/>
            <a:ext cx="4536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ένταση Η του εξωτερικού μαγνητικού πεδίου αυξάνεται στην περιοχή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l-GR" sz="1600" b="1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→ </a:t>
            </a:r>
            <a:r>
              <a:rPr lang="el-GR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sz="16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endParaRPr lang="el-GR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150507" y="1789906"/>
            <a:ext cx="4277477" cy="4608000"/>
            <a:chOff x="150507" y="1789906"/>
            <a:chExt cx="4277477" cy="4608000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150507" y="1789906"/>
              <a:ext cx="4277477" cy="4608000"/>
              <a:chOff x="150507" y="1789906"/>
              <a:chExt cx="4277477" cy="4608000"/>
            </a:xfrm>
          </p:grpSpPr>
          <p:grpSp>
            <p:nvGrpSpPr>
              <p:cNvPr id="9" name="Ομάδα 8"/>
              <p:cNvGrpSpPr/>
              <p:nvPr/>
            </p:nvGrpSpPr>
            <p:grpSpPr>
              <a:xfrm>
                <a:off x="150507" y="1789906"/>
                <a:ext cx="4277477" cy="4608000"/>
                <a:chOff x="2123728" y="1789906"/>
                <a:chExt cx="4997557" cy="4608000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2123728" y="1789906"/>
                  <a:ext cx="4997557" cy="4608000"/>
                  <a:chOff x="2123728" y="1789906"/>
                  <a:chExt cx="4997557" cy="4608000"/>
                </a:xfrm>
              </p:grpSpPr>
              <p:pic>
                <p:nvPicPr>
                  <p:cNvPr id="3075" name="Picture 3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23728" y="1789906"/>
                    <a:ext cx="4997557" cy="46080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2" name="TextBox 1"/>
                  <p:cNvSpPr txBox="1"/>
                  <p:nvPr/>
                </p:nvSpPr>
                <p:spPr>
                  <a:xfrm>
                    <a:off x="5652120" y="3573071"/>
                    <a:ext cx="1260000" cy="46800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Αρχική </a:t>
                    </a:r>
                    <a:r>
                      <a:rPr lang="el-GR" sz="1100" b="1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Μαγνήτιση</a:t>
                    </a:r>
                    <a:endParaRPr lang="el-GR" sz="11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" name="TextBox 3"/>
                  <p:cNvSpPr txBox="1"/>
                  <p:nvPr/>
                </p:nvSpPr>
                <p:spPr>
                  <a:xfrm flipH="1">
                    <a:off x="6156176" y="1845551"/>
                    <a:ext cx="216023" cy="215297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l-GR" dirty="0"/>
                  </a:p>
                </p:txBody>
              </p:sp>
            </p:grpSp>
            <p:sp>
              <p:nvSpPr>
                <p:cNvPr id="3" name="Ορθογώνιο 2"/>
                <p:cNvSpPr/>
                <p:nvPr/>
              </p:nvSpPr>
              <p:spPr>
                <a:xfrm>
                  <a:off x="4355976" y="2708920"/>
                  <a:ext cx="216024" cy="2160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3691777" y="3793251"/>
                  <a:ext cx="216024" cy="2160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1" name="Ορθογώνιο 10"/>
                <p:cNvSpPr/>
                <p:nvPr/>
              </p:nvSpPr>
              <p:spPr>
                <a:xfrm>
                  <a:off x="4710110" y="2924944"/>
                  <a:ext cx="396000" cy="2160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" name="Ορθογώνιο 11"/>
                <p:cNvSpPr/>
                <p:nvPr/>
              </p:nvSpPr>
              <p:spPr>
                <a:xfrm>
                  <a:off x="3918818" y="4151217"/>
                  <a:ext cx="360000" cy="252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" name="Ορθογώνιο 12"/>
                <p:cNvSpPr/>
                <p:nvPr/>
              </p:nvSpPr>
              <p:spPr>
                <a:xfrm>
                  <a:off x="5419173" y="4149080"/>
                  <a:ext cx="360000" cy="252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" name="Ορθογώνιο 13"/>
                <p:cNvSpPr/>
                <p:nvPr/>
              </p:nvSpPr>
              <p:spPr>
                <a:xfrm>
                  <a:off x="4175976" y="5034255"/>
                  <a:ext cx="360000" cy="252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6" name="Ορθογώνιο 15"/>
              <p:cNvSpPr/>
              <p:nvPr/>
            </p:nvSpPr>
            <p:spPr>
              <a:xfrm>
                <a:off x="2511825" y="1823516"/>
                <a:ext cx="1118165" cy="432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2483768" y="1816884"/>
              <a:ext cx="1247497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Μείωση πεδίου ή αναστροφή</a:t>
              </a:r>
              <a:endParaRPr lang="el-GR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0" name="Ομάδα 39"/>
          <p:cNvGrpSpPr/>
          <p:nvPr/>
        </p:nvGrpSpPr>
        <p:grpSpPr>
          <a:xfrm>
            <a:off x="3059832" y="2564904"/>
            <a:ext cx="6048896" cy="584775"/>
            <a:chOff x="3059832" y="2564904"/>
            <a:chExt cx="6048896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4572000" y="2564904"/>
              <a:ext cx="453672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μαγνητική επαγωγή Β που δημιουργείται από το υλικό αυξάνεται στην περιοχή </a:t>
              </a:r>
              <a:r>
                <a:rPr lang="el-GR" sz="16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l-GR" sz="1600" b="1" dirty="0" smtClean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→ </a:t>
              </a:r>
              <a:r>
                <a:rPr lang="el-GR" sz="1600" b="1" i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n-US" sz="1600" b="1" baseline="-250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max</a:t>
              </a:r>
              <a:endParaRPr lang="el-GR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Ευθύγραμμο βέλος σύνδεσης 22"/>
            <p:cNvCxnSpPr/>
            <p:nvPr/>
          </p:nvCxnSpPr>
          <p:spPr>
            <a:xfrm flipH="1" flipV="1">
              <a:off x="3059832" y="2852936"/>
              <a:ext cx="1548000" cy="4356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4572000" y="3140968"/>
            <a:ext cx="4536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ένταση Η του εξωτερικού μαγνητικού πεδίου μειώνεται στην περιοχή </a:t>
            </a:r>
            <a:r>
              <a:rPr lang="el-GR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sz="16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sz="16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→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l-GR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" name="Ομάδα 40"/>
          <p:cNvGrpSpPr/>
          <p:nvPr/>
        </p:nvGrpSpPr>
        <p:grpSpPr>
          <a:xfrm>
            <a:off x="2555776" y="2709072"/>
            <a:ext cx="6552952" cy="1584024"/>
            <a:chOff x="2555776" y="2709072"/>
            <a:chExt cx="6552952" cy="1584024"/>
          </a:xfrm>
        </p:grpSpPr>
        <p:sp>
          <p:nvSpPr>
            <p:cNvPr id="27" name="TextBox 26"/>
            <p:cNvSpPr txBox="1"/>
            <p:nvPr/>
          </p:nvSpPr>
          <p:spPr>
            <a:xfrm>
              <a:off x="4572000" y="3708321"/>
              <a:ext cx="453672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μαγνητική επαγωγή Β που δημιουργείται από το υλικό μειώνεται στην περιοχή  </a:t>
              </a:r>
              <a:r>
                <a:rPr lang="el-GR" sz="1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n-US" sz="1600" b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max</a:t>
              </a:r>
              <a:r>
                <a:rPr lang="el-GR" sz="1600" b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→ </a:t>
              </a:r>
              <a:r>
                <a:rPr lang="el-GR" sz="1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b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Ευθύγραμμο βέλος σύνδεσης 27"/>
            <p:cNvCxnSpPr/>
            <p:nvPr/>
          </p:nvCxnSpPr>
          <p:spPr>
            <a:xfrm flipH="1" flipV="1">
              <a:off x="2555776" y="2709072"/>
              <a:ext cx="2088000" cy="1368000"/>
            </a:xfrm>
            <a:prstGeom prst="straightConnector1">
              <a:avLst/>
            </a:prstGeom>
            <a:ln w="19050">
              <a:solidFill>
                <a:srgbClr val="CC33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Ορθογώνιο 29"/>
          <p:cNvSpPr/>
          <p:nvPr/>
        </p:nvSpPr>
        <p:spPr>
          <a:xfrm>
            <a:off x="1956989" y="2682934"/>
            <a:ext cx="3898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sz="16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Ομάδα 41"/>
          <p:cNvGrpSpPr/>
          <p:nvPr/>
        </p:nvGrpSpPr>
        <p:grpSpPr>
          <a:xfrm>
            <a:off x="2263404" y="2980014"/>
            <a:ext cx="6845324" cy="2135368"/>
            <a:chOff x="2263404" y="2980014"/>
            <a:chExt cx="6845324" cy="2135368"/>
          </a:xfrm>
        </p:grpSpPr>
        <p:sp>
          <p:nvSpPr>
            <p:cNvPr id="32" name="TextBox 31"/>
            <p:cNvSpPr txBox="1"/>
            <p:nvPr/>
          </p:nvSpPr>
          <p:spPr>
            <a:xfrm>
              <a:off x="4572000" y="4284385"/>
              <a:ext cx="4536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 μηδενιστεί το εξωτερικό μαγνητικό πεδίο το </a:t>
              </a:r>
              <a:r>
                <a:rPr lang="el-GR" sz="1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σιδηρομαγνητικό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υλικό εξακολουθεί να είναι μαγνητισμένο (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παραμένουσα </a:t>
              </a:r>
              <a:r>
                <a:rPr lang="el-GR" sz="16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μαγνήτιση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4" name="Ευθύγραμμο βέλος σύνδεσης 33"/>
            <p:cNvCxnSpPr/>
            <p:nvPr/>
          </p:nvCxnSpPr>
          <p:spPr>
            <a:xfrm flipH="1" flipV="1">
              <a:off x="2263404" y="2980014"/>
              <a:ext cx="2373518" cy="1627496"/>
            </a:xfrm>
            <a:prstGeom prst="straightConnector1">
              <a:avLst/>
            </a:prstGeom>
            <a:ln w="19050">
              <a:solidFill>
                <a:srgbClr val="CC33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Ομάδα 42"/>
          <p:cNvGrpSpPr/>
          <p:nvPr/>
        </p:nvGrpSpPr>
        <p:grpSpPr>
          <a:xfrm>
            <a:off x="1694906" y="4077072"/>
            <a:ext cx="7426032" cy="1902537"/>
            <a:chOff x="1694906" y="4077072"/>
            <a:chExt cx="7426032" cy="1902537"/>
          </a:xfrm>
        </p:grpSpPr>
        <p:sp>
          <p:nvSpPr>
            <p:cNvPr id="37" name="TextBox 36"/>
            <p:cNvSpPr txBox="1"/>
            <p:nvPr/>
          </p:nvSpPr>
          <p:spPr>
            <a:xfrm>
              <a:off x="4584210" y="5148612"/>
              <a:ext cx="4536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να απομαγνητιστεί το </a:t>
              </a:r>
              <a:r>
                <a:rPr lang="el-GR" sz="1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σιδηρομαγνητικό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υλικό θα πρέπει το εξωτερικό μαγνητικό πεδίο να αναστραφεί σε συγκεκριμένη τιμή του </a:t>
              </a:r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l-GR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8" name="Ευθύγραμμο βέλος σύνδεσης 37"/>
            <p:cNvCxnSpPr/>
            <p:nvPr/>
          </p:nvCxnSpPr>
          <p:spPr>
            <a:xfrm flipH="1" flipV="1">
              <a:off x="1694906" y="4077072"/>
              <a:ext cx="2952000" cy="1440000"/>
            </a:xfrm>
            <a:prstGeom prst="straightConnector1">
              <a:avLst/>
            </a:prstGeom>
            <a:ln w="19050">
              <a:solidFill>
                <a:srgbClr val="CC33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680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1929.jpg                                                       000F0D5ACasper                         BA5763D6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384492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D:\Chapter 19\Fig 19-31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218" y="1052736"/>
            <a:ext cx="393223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173365" y="868070"/>
                <a:ext cx="2550763" cy="765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𝑩</m:t>
                      </m:r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</a:rPr>
                            <m:t>𝑰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l-GR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1" i="1" smtClean="0">
                                          <a:latin typeface="Cambria Math"/>
                                        </a:rPr>
                                        <m:t>𝒛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1" i="1" smtClean="0">
                                          <a:latin typeface="Cambria Math"/>
                                        </a:rPr>
                                        <m:t>𝑹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/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3365" y="868070"/>
                <a:ext cx="2550763" cy="7651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91474" y="4509120"/>
                <a:ext cx="1161728" cy="666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𝑩</m:t>
                      </m:r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/>
                            </a:rPr>
                            <m:t>𝑰</m:t>
                          </m:r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474" y="4509120"/>
                <a:ext cx="1161728" cy="66652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803038" y="3356992"/>
            <a:ext cx="18473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endParaRPr lang="el-GR" sz="1200" dirty="0"/>
          </a:p>
        </p:txBody>
      </p:sp>
      <p:grpSp>
        <p:nvGrpSpPr>
          <p:cNvPr id="17" name="Ομάδα 16"/>
          <p:cNvGrpSpPr/>
          <p:nvPr/>
        </p:nvGrpSpPr>
        <p:grpSpPr>
          <a:xfrm>
            <a:off x="1964732" y="3140968"/>
            <a:ext cx="4769333" cy="1451700"/>
            <a:chOff x="1964732" y="3140968"/>
            <a:chExt cx="4769333" cy="1451700"/>
          </a:xfrm>
        </p:grpSpPr>
        <p:cxnSp>
          <p:nvCxnSpPr>
            <p:cNvPr id="9" name="Ευθύγραμμο βέλος σύνδεσης 8"/>
            <p:cNvCxnSpPr/>
            <p:nvPr/>
          </p:nvCxnSpPr>
          <p:spPr>
            <a:xfrm flipH="1" flipV="1">
              <a:off x="1964732" y="3284985"/>
              <a:ext cx="1903150" cy="11076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867882" y="4192558"/>
                  <a:ext cx="86414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/>
                          </a:rPr>
                          <m:t>𝒛</m:t>
                        </m:r>
                        <m:r>
                          <a:rPr lang="en-US" sz="2000" b="1" i="1" smtClean="0"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7882" y="4192558"/>
                  <a:ext cx="864146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Ευθύγραμμο βέλος σύνδεσης 12"/>
            <p:cNvCxnSpPr>
              <a:stCxn id="12" idx="3"/>
            </p:cNvCxnSpPr>
            <p:nvPr/>
          </p:nvCxnSpPr>
          <p:spPr>
            <a:xfrm flipV="1">
              <a:off x="4732028" y="3140968"/>
              <a:ext cx="2002037" cy="12516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9512" y="5589240"/>
                <a:ext cx="1902444" cy="715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𝑩</m:t>
                      </m:r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/>
                            </a:rPr>
                            <m:t>𝑰</m:t>
                          </m:r>
                          <m:r>
                            <a:rPr lang="el-GR" sz="2000" b="1" i="1" smtClean="0">
                              <a:latin typeface="Cambria Math"/>
                            </a:rPr>
                            <m:t>𝝅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589240"/>
                <a:ext cx="1902444" cy="71577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1907704" y="5677637"/>
                <a:ext cx="804964" cy="611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latin typeface="Cambria Math"/>
                            </a:rPr>
                            <m:t>𝑰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𝑨</m:t>
                          </m:r>
                        </m:num>
                        <m:den>
                          <m:r>
                            <a:rPr lang="el-GR" b="1" i="1"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5677637"/>
                <a:ext cx="804964" cy="61170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1475656" y="6330976"/>
                <a:ext cx="38888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𝒑</m:t>
                        </m:r>
                      </m:e>
                      <m:sub>
                        <m:r>
                          <a:rPr lang="en-US" b="1" i="0" smtClean="0">
                            <a:latin typeface="Cambria Math"/>
                          </a:rPr>
                          <m:t>𝐦</m:t>
                        </m:r>
                      </m:sub>
                    </m:sSub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𝑰𝑨</m:t>
                    </m:r>
                  </m:oMath>
                </a14:m>
                <a:r>
                  <a:rPr lang="en-US" dirty="0" smtClean="0"/>
                  <a:t>   </a:t>
                </a:r>
                <a:r>
                  <a:rPr lang="en-US" b="1" dirty="0" smtClean="0"/>
                  <a:t>(</a:t>
                </a:r>
                <a:r>
                  <a:rPr lang="el-GR" b="1" dirty="0" smtClean="0"/>
                  <a:t>Μαγνητική Διπολική Ροπή)</a:t>
                </a:r>
                <a:endParaRPr lang="el-GR" b="1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6330976"/>
                <a:ext cx="3888885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333" r="-627" b="-2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6732240" y="1988840"/>
            <a:ext cx="2055371" cy="1152128"/>
            <a:chOff x="1941441" y="890084"/>
            <a:chExt cx="2055371" cy="1152128"/>
          </a:xfrm>
        </p:grpSpPr>
        <p:cxnSp>
          <p:nvCxnSpPr>
            <p:cNvPr id="18" name="Ευθύγραμμο βέλος σύνδεσης 17"/>
            <p:cNvCxnSpPr/>
            <p:nvPr/>
          </p:nvCxnSpPr>
          <p:spPr>
            <a:xfrm flipV="1">
              <a:off x="1963213" y="1214212"/>
              <a:ext cx="0" cy="82800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941441" y="890084"/>
              <a:ext cx="20553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Μαγνητική Ροπή 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008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12" y="112474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Μαγνητική Διαπερατότητα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Σιδηρομαγνητικών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Υλικών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8130"/>
              </p:ext>
            </p:extLst>
          </p:nvPr>
        </p:nvGraphicFramePr>
        <p:xfrm>
          <a:off x="1043608" y="1766788"/>
          <a:ext cx="712879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9248">
                <a:tc>
                  <a:txBody>
                    <a:bodyPr/>
                    <a:lstStyle/>
                    <a:p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Υλικό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Σύνθεση</a:t>
                      </a:r>
                    </a:p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Σχετική Διαπερατότητα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</a:t>
                      </a:r>
                      <a:r>
                        <a:rPr lang="en-US" sz="24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l-GR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Εμπορικός Σίδηρος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99,95 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Πυρίτιο – Σίδηρος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Fe, 3 Si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</a:t>
                      </a:r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Permalloy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Fe, 45 Ni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Supermalloy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Ni, 15 Fe,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Mo, 0,5 </a:t>
                      </a:r>
                      <a:r>
                        <a:rPr lang="en-US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75000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Ferroxcube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MnFe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52 ZnFe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  <a:endParaRPr lang="el-GR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Ferroxcube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NiFe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64 ZnFe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20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  <a:endParaRPr lang="el-GR" sz="2000" b="1" baseline="30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4462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Σιδηρομαγνητικά</a:t>
            </a:r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8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Τόξο 19"/>
          <p:cNvSpPr/>
          <p:nvPr/>
        </p:nvSpPr>
        <p:spPr>
          <a:xfrm>
            <a:off x="-8627" y="3105024"/>
            <a:ext cx="2160000" cy="540000"/>
          </a:xfrm>
          <a:prstGeom prst="arc">
            <a:avLst>
              <a:gd name="adj1" fmla="val 11962432"/>
              <a:gd name="adj2" fmla="val 2020508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TextBox 1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Ampere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Μαγνητικά Υλικά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3" y="548680"/>
            <a:ext cx="86044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άξονα ενός κυλίνδρου ο οποίο έχει ακτίνα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είναι κατασκευασμένος από υλικό που έχει μαγνητική διαπερατότητα </a:t>
            </a:r>
            <a:r>
              <a:rPr lang="el-G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ρευματοφόρος αγωγός ο οποίος διαρρέεται με ρεύμα έντασης </a:t>
            </a:r>
            <a:r>
              <a:rPr lang="el-G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Να βρείτε τις εξισώσεις που δίνουν τη Μαγνητική Επαγωγή </a:t>
            </a:r>
            <a:r>
              <a:rPr lang="el-G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συναρτήσει της απόστασης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τον άξονα του κυλίνδρου.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Ομάδα 15"/>
          <p:cNvGrpSpPr/>
          <p:nvPr/>
        </p:nvGrpSpPr>
        <p:grpSpPr>
          <a:xfrm>
            <a:off x="467544" y="1983822"/>
            <a:ext cx="1152128" cy="3429089"/>
            <a:chOff x="251520" y="1983822"/>
            <a:chExt cx="1152128" cy="3429089"/>
          </a:xfrm>
        </p:grpSpPr>
        <p:cxnSp>
          <p:nvCxnSpPr>
            <p:cNvPr id="12" name="Ευθύγραμμο βέλος σύνδεσης 11"/>
            <p:cNvCxnSpPr/>
            <p:nvPr/>
          </p:nvCxnSpPr>
          <p:spPr>
            <a:xfrm flipV="1">
              <a:off x="949566" y="1988840"/>
              <a:ext cx="0" cy="360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Ομάδα 13"/>
            <p:cNvGrpSpPr/>
            <p:nvPr/>
          </p:nvGrpSpPr>
          <p:grpSpPr>
            <a:xfrm>
              <a:off x="251520" y="1983822"/>
              <a:ext cx="1152128" cy="3429089"/>
              <a:chOff x="467544" y="2520191"/>
              <a:chExt cx="1152128" cy="3429089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467544" y="2520191"/>
                <a:ext cx="1152128" cy="3429089"/>
                <a:chOff x="467544" y="2232159"/>
                <a:chExt cx="1152128" cy="3429089"/>
              </a:xfrm>
            </p:grpSpPr>
            <p:cxnSp>
              <p:nvCxnSpPr>
                <p:cNvPr id="6" name="Ευθεία γραμμή σύνδεσης 5"/>
                <p:cNvCxnSpPr/>
                <p:nvPr/>
              </p:nvCxnSpPr>
              <p:spPr>
                <a:xfrm>
                  <a:off x="1043608" y="2232159"/>
                  <a:ext cx="0" cy="3429089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" name="Κύλινδρος 3"/>
                <p:cNvSpPr/>
                <p:nvPr/>
              </p:nvSpPr>
              <p:spPr>
                <a:xfrm>
                  <a:off x="467544" y="2708920"/>
                  <a:ext cx="1152128" cy="2664296"/>
                </a:xfrm>
                <a:prstGeom prst="can">
                  <a:avLst/>
                </a:prstGeom>
                <a:solidFill>
                  <a:schemeClr val="bg2">
                    <a:lumMod val="50000"/>
                    <a:alpha val="71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7" name="Ευθεία γραμμή σύνδεσης 6"/>
                <p:cNvCxnSpPr/>
                <p:nvPr/>
              </p:nvCxnSpPr>
              <p:spPr>
                <a:xfrm>
                  <a:off x="1043608" y="2252355"/>
                  <a:ext cx="0" cy="612000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TextBox 12"/>
              <p:cNvSpPr txBox="1"/>
              <p:nvPr/>
            </p:nvSpPr>
            <p:spPr>
              <a:xfrm>
                <a:off x="1126633" y="2553339"/>
                <a:ext cx="2648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endParaRPr lang="el-GR" sz="16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7" name="Ομάδα 46"/>
          <p:cNvGrpSpPr/>
          <p:nvPr/>
        </p:nvGrpSpPr>
        <p:grpSpPr>
          <a:xfrm>
            <a:off x="1021574" y="1983822"/>
            <a:ext cx="8014922" cy="1510724"/>
            <a:chOff x="1021574" y="1983822"/>
            <a:chExt cx="8014922" cy="1510724"/>
          </a:xfrm>
        </p:grpSpPr>
        <p:sp>
          <p:nvSpPr>
            <p:cNvPr id="15" name="TextBox 14"/>
            <p:cNvSpPr txBox="1"/>
            <p:nvPr/>
          </p:nvSpPr>
          <p:spPr>
            <a:xfrm>
              <a:off x="2771800" y="1983822"/>
              <a:ext cx="6264696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ύπαρξη του μαγνητικού υλικού μας υποχρεώνει να εφαρμόσουμε το νόμο του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Ampere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για την ένταση </a:t>
              </a:r>
              <a:r>
                <a:rPr lang="el-GR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μαγνητικού πεδίου σε τυχαία απόσταση </a:t>
              </a:r>
              <a:r>
                <a:rPr lang="en-US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από το ρευματοφόρο αγωγό που βρίσκεται στον άξονα του κυλίνδρου.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6" name="Ομάδα 45"/>
            <p:cNvGrpSpPr/>
            <p:nvPr/>
          </p:nvGrpSpPr>
          <p:grpSpPr>
            <a:xfrm>
              <a:off x="1021574" y="3125214"/>
              <a:ext cx="1102599" cy="369332"/>
              <a:chOff x="1021574" y="3125214"/>
              <a:chExt cx="1102599" cy="369332"/>
            </a:xfrm>
          </p:grpSpPr>
          <p:cxnSp>
            <p:nvCxnSpPr>
              <p:cNvPr id="24" name="Ευθεία γραμμή σύνδεσης 23"/>
              <p:cNvCxnSpPr/>
              <p:nvPr/>
            </p:nvCxnSpPr>
            <p:spPr>
              <a:xfrm>
                <a:off x="1021574" y="3345975"/>
                <a:ext cx="1102599" cy="11736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Ορθογώνιο 24"/>
              <p:cNvSpPr/>
              <p:nvPr/>
            </p:nvSpPr>
            <p:spPr>
              <a:xfrm>
                <a:off x="1719451" y="3125214"/>
                <a:ext cx="3321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dirty="0"/>
              </a:p>
            </p:txBody>
          </p:sp>
          <p:sp>
            <p:nvSpPr>
              <p:cNvPr id="45" name="Οβάλ 44"/>
              <p:cNvSpPr/>
              <p:nvPr/>
            </p:nvSpPr>
            <p:spPr>
              <a:xfrm>
                <a:off x="2062737" y="3440017"/>
                <a:ext cx="54000" cy="5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21" name="Τόξο 20"/>
          <p:cNvSpPr/>
          <p:nvPr/>
        </p:nvSpPr>
        <p:spPr>
          <a:xfrm>
            <a:off x="-16643" y="3107917"/>
            <a:ext cx="2160000" cy="540000"/>
          </a:xfrm>
          <a:prstGeom prst="arc">
            <a:avLst>
              <a:gd name="adj1" fmla="val 20291999"/>
              <a:gd name="adj2" fmla="val 1200409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8" name="TextBox 47"/>
          <p:cNvSpPr txBox="1"/>
          <p:nvPr/>
        </p:nvSpPr>
        <p:spPr>
          <a:xfrm>
            <a:off x="2771800" y="3226331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Επιλέγουμε ως κλειστή γραμμή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τη μαγνητική γραμμή που έχει ακτίνα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Ομάδα 53"/>
          <p:cNvGrpSpPr/>
          <p:nvPr/>
        </p:nvGrpSpPr>
        <p:grpSpPr>
          <a:xfrm>
            <a:off x="1990753" y="2960874"/>
            <a:ext cx="7045743" cy="1579024"/>
            <a:chOff x="1990753" y="2960874"/>
            <a:chExt cx="7045743" cy="1579024"/>
          </a:xfrm>
        </p:grpSpPr>
        <p:cxnSp>
          <p:nvCxnSpPr>
            <p:cNvPr id="32" name="Ευθύγραμμο βέλος σύνδεσης 31"/>
            <p:cNvCxnSpPr/>
            <p:nvPr/>
          </p:nvCxnSpPr>
          <p:spPr>
            <a:xfrm flipV="1">
              <a:off x="2083634" y="3189100"/>
              <a:ext cx="393228" cy="292669"/>
            </a:xfrm>
            <a:prstGeom prst="straightConnector1">
              <a:avLst/>
            </a:prstGeom>
            <a:ln w="38100">
              <a:solidFill>
                <a:srgbClr val="0000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Ορθογώνιο 43"/>
            <p:cNvSpPr/>
            <p:nvPr/>
          </p:nvSpPr>
          <p:spPr>
            <a:xfrm>
              <a:off x="2112711" y="2960874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endParaRPr lang="el-GR" dirty="0">
                <a:solidFill>
                  <a:srgbClr val="0000CC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71800" y="3924345"/>
              <a:ext cx="626469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Διαιρούμε την κλειστή γραμμή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στοιχειώδη τμήματα </a:t>
              </a:r>
              <a:r>
                <a:rPr lang="en-US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ds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επιλέγουμε ένα από αυτά μαζί με τη ένταση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μαγνητικού πεδίου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2" name="Ευθεία γραμμή σύνδεσης 51"/>
            <p:cNvCxnSpPr/>
            <p:nvPr/>
          </p:nvCxnSpPr>
          <p:spPr>
            <a:xfrm flipV="1">
              <a:off x="1990753" y="3356992"/>
              <a:ext cx="180000" cy="144000"/>
            </a:xfrm>
            <a:prstGeom prst="line">
              <a:avLst/>
            </a:prstGeom>
            <a:ln w="57150">
              <a:solidFill>
                <a:srgbClr val="FF0000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Ορθογώνιο 52"/>
            <p:cNvSpPr/>
            <p:nvPr/>
          </p:nvSpPr>
          <p:spPr>
            <a:xfrm>
              <a:off x="2057923" y="3288535"/>
              <a:ext cx="4026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ds</a:t>
              </a:r>
              <a:endParaRPr lang="el-GR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5" name="Ορθογώνιο 54"/>
          <p:cNvSpPr/>
          <p:nvPr/>
        </p:nvSpPr>
        <p:spPr>
          <a:xfrm>
            <a:off x="-16643" y="3491227"/>
            <a:ext cx="409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dirty="0"/>
          </a:p>
        </p:txBody>
      </p:sp>
      <p:grpSp>
        <p:nvGrpSpPr>
          <p:cNvPr id="5" name="Ομάδα 4"/>
          <p:cNvGrpSpPr/>
          <p:nvPr/>
        </p:nvGrpSpPr>
        <p:grpSpPr>
          <a:xfrm>
            <a:off x="2411760" y="4509409"/>
            <a:ext cx="4308710" cy="858889"/>
            <a:chOff x="2411760" y="4509409"/>
            <a:chExt cx="4308710" cy="858889"/>
          </a:xfrm>
        </p:grpSpPr>
        <p:sp>
          <p:nvSpPr>
            <p:cNvPr id="56" name="Ορθογώνιο 55"/>
            <p:cNvSpPr/>
            <p:nvPr/>
          </p:nvSpPr>
          <p:spPr>
            <a:xfrm>
              <a:off x="2411760" y="4653137"/>
              <a:ext cx="276931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Ampere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στη κλειστή γραμμή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για την έντασης Η: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5397094" y="4509409"/>
                  <a:ext cx="1323376" cy="85888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</m:e>
                            </m:acc>
                            <m:r>
                              <m:rPr>
                                <m:brk m:alnAt="24"/>
                              </m:r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</m:acc>
                          </m:e>
                        </m:nary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094" y="4509409"/>
                  <a:ext cx="1323376" cy="85888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3812918" y="5469895"/>
                <a:ext cx="3168352" cy="4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𝑯</m:t>
                          </m:r>
                        </m:e>
                      </m:acc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𝒅𝒔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918" y="5469895"/>
                <a:ext cx="3168352" cy="4029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6753477" y="4828298"/>
            <a:ext cx="1657810" cy="972000"/>
            <a:chOff x="6753477" y="4828298"/>
            <a:chExt cx="1657810" cy="972000"/>
          </a:xfrm>
        </p:grpSpPr>
        <p:sp>
          <p:nvSpPr>
            <p:cNvPr id="60" name="Δεξιό άγκιστρο 240"/>
            <p:cNvSpPr/>
            <p:nvPr/>
          </p:nvSpPr>
          <p:spPr>
            <a:xfrm>
              <a:off x="6753477" y="4828298"/>
              <a:ext cx="389571" cy="972000"/>
            </a:xfrm>
            <a:prstGeom prst="rightBrace">
              <a:avLst>
                <a:gd name="adj1" fmla="val 21463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7204931" y="4884853"/>
                  <a:ext cx="1206356" cy="85888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sub>
                          <m:sup/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brk m:alnAt="24"/>
                              </m:r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𝒔</m:t>
                            </m:r>
                          </m:e>
                        </m:nary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04931" y="4884853"/>
                  <a:ext cx="1206356" cy="85888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2" name="Ορθογώνιο 61"/>
          <p:cNvSpPr/>
          <p:nvPr/>
        </p:nvSpPr>
        <p:spPr>
          <a:xfrm>
            <a:off x="35496" y="5910371"/>
            <a:ext cx="4032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 συμμετρίας το μέτρο της έντασης του μαγνητικού πεδίου είναι σταθερό σε όλη τη διαδρομή της κλειστής γραμμής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211960" y="5927230"/>
                <a:ext cx="3663760" cy="85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  <m:sup/>
                        <m:e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⟹  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⟹  </m:t>
                      </m:r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5927230"/>
                <a:ext cx="3663760" cy="8588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Ορθογώνιο 63"/>
              <p:cNvSpPr/>
              <p:nvPr/>
            </p:nvSpPr>
            <p:spPr>
              <a:xfrm>
                <a:off x="7812360" y="6032305"/>
                <a:ext cx="1247265" cy="668516"/>
              </a:xfrm>
              <a:prstGeom prst="rect">
                <a:avLst/>
              </a:prstGeom>
              <a:ln w="38100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360" y="6032305"/>
                <a:ext cx="1247265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388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48" grpId="0"/>
      <p:bldP spid="55" grpId="0"/>
      <p:bldP spid="59" grpId="0"/>
      <p:bldP spid="62" grpId="0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Ampere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Μαγνητικά Υλικά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7" name="Ομάδα 66"/>
          <p:cNvGrpSpPr/>
          <p:nvPr/>
        </p:nvGrpSpPr>
        <p:grpSpPr>
          <a:xfrm>
            <a:off x="3177988" y="632871"/>
            <a:ext cx="2762164" cy="668516"/>
            <a:chOff x="3059832" y="632871"/>
            <a:chExt cx="2762164" cy="668516"/>
          </a:xfrm>
        </p:grpSpPr>
        <p:sp>
          <p:nvSpPr>
            <p:cNvPr id="11" name="Ορθογώνιο 10"/>
            <p:cNvSpPr/>
            <p:nvPr/>
          </p:nvSpPr>
          <p:spPr>
            <a:xfrm>
              <a:off x="3059832" y="818327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4574731" y="632871"/>
                  <a:ext cx="1247265" cy="668516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𝑯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𝑰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4731" y="632871"/>
                  <a:ext cx="1247265" cy="66851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Ομάδα 68"/>
          <p:cNvGrpSpPr/>
          <p:nvPr/>
        </p:nvGrpSpPr>
        <p:grpSpPr>
          <a:xfrm>
            <a:off x="107504" y="4429512"/>
            <a:ext cx="3605180" cy="1469365"/>
            <a:chOff x="107504" y="4318612"/>
            <a:chExt cx="3605180" cy="1580266"/>
          </a:xfrm>
        </p:grpSpPr>
        <p:sp>
          <p:nvSpPr>
            <p:cNvPr id="25" name="Ελεύθερη σχεδίαση 24"/>
            <p:cNvSpPr/>
            <p:nvPr/>
          </p:nvSpPr>
          <p:spPr>
            <a:xfrm>
              <a:off x="1983036" y="4318612"/>
              <a:ext cx="1729648" cy="1572731"/>
            </a:xfrm>
            <a:custGeom>
              <a:avLst/>
              <a:gdLst>
                <a:gd name="connsiteX0" fmla="*/ 0 w 1729648"/>
                <a:gd name="connsiteY0" fmla="*/ 0 h 1487277"/>
                <a:gd name="connsiteX1" fmla="*/ 506776 w 1729648"/>
                <a:gd name="connsiteY1" fmla="*/ 1233889 h 1487277"/>
                <a:gd name="connsiteX2" fmla="*/ 1729648 w 1729648"/>
                <a:gd name="connsiteY2" fmla="*/ 1487277 h 1487277"/>
                <a:gd name="connsiteX3" fmla="*/ 1729648 w 1729648"/>
                <a:gd name="connsiteY3" fmla="*/ 1487277 h 148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9648" h="1487277">
                  <a:moveTo>
                    <a:pt x="0" y="0"/>
                  </a:moveTo>
                  <a:cubicBezTo>
                    <a:pt x="109250" y="493005"/>
                    <a:pt x="218501" y="986010"/>
                    <a:pt x="506776" y="1233889"/>
                  </a:cubicBezTo>
                  <a:cubicBezTo>
                    <a:pt x="795051" y="1481769"/>
                    <a:pt x="1729648" y="1487277"/>
                    <a:pt x="1729648" y="1487277"/>
                  </a:cubicBezTo>
                  <a:lnTo>
                    <a:pt x="1729648" y="1487277"/>
                  </a:lnTo>
                </a:path>
              </a:pathLst>
            </a:cu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Ελεύθερη σχεδίαση 25"/>
            <p:cNvSpPr/>
            <p:nvPr/>
          </p:nvSpPr>
          <p:spPr>
            <a:xfrm flipH="1">
              <a:off x="107504" y="4326147"/>
              <a:ext cx="1729648" cy="1572731"/>
            </a:xfrm>
            <a:custGeom>
              <a:avLst/>
              <a:gdLst>
                <a:gd name="connsiteX0" fmla="*/ 0 w 1729648"/>
                <a:gd name="connsiteY0" fmla="*/ 0 h 1487277"/>
                <a:gd name="connsiteX1" fmla="*/ 506776 w 1729648"/>
                <a:gd name="connsiteY1" fmla="*/ 1233889 h 1487277"/>
                <a:gd name="connsiteX2" fmla="*/ 1729648 w 1729648"/>
                <a:gd name="connsiteY2" fmla="*/ 1487277 h 1487277"/>
                <a:gd name="connsiteX3" fmla="*/ 1729648 w 1729648"/>
                <a:gd name="connsiteY3" fmla="*/ 1487277 h 148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9648" h="1487277">
                  <a:moveTo>
                    <a:pt x="0" y="0"/>
                  </a:moveTo>
                  <a:cubicBezTo>
                    <a:pt x="109250" y="493005"/>
                    <a:pt x="218501" y="986010"/>
                    <a:pt x="506776" y="1233889"/>
                  </a:cubicBezTo>
                  <a:cubicBezTo>
                    <a:pt x="795051" y="1481769"/>
                    <a:pt x="1729648" y="1487277"/>
                    <a:pt x="1729648" y="1487277"/>
                  </a:cubicBezTo>
                  <a:lnTo>
                    <a:pt x="1729648" y="1487277"/>
                  </a:lnTo>
                </a:path>
              </a:pathLst>
            </a:cu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3275856" y="1556792"/>
            <a:ext cx="3122204" cy="338554"/>
            <a:chOff x="3275856" y="1700260"/>
            <a:chExt cx="3122204" cy="338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269546" y="1739918"/>
                  <a:ext cx="112851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9546" y="1739918"/>
                  <a:ext cx="1128514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4301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Ορθογώνιο 27"/>
            <p:cNvSpPr/>
            <p:nvPr/>
          </p:nvSpPr>
          <p:spPr>
            <a:xfrm>
              <a:off x="3275856" y="1700260"/>
              <a:ext cx="20714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Εντός του κυλίνδρου:</a:t>
              </a:r>
              <a:endParaRPr lang="el-GR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3347864" y="2063121"/>
                <a:ext cx="18724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𝐫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063121"/>
                <a:ext cx="1872499" cy="369332"/>
              </a:xfrm>
              <a:prstGeom prst="rect">
                <a:avLst/>
              </a:prstGeom>
              <a:blipFill>
                <a:blip r:embed="rId4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3635896" y="2924944"/>
            <a:ext cx="2705515" cy="338554"/>
            <a:chOff x="3635896" y="3049796"/>
            <a:chExt cx="2705515" cy="338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652120" y="3078666"/>
                  <a:ext cx="68929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2120" y="3078666"/>
                  <a:ext cx="689291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4425" r="-885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Ορθογώνιο 42"/>
            <p:cNvSpPr/>
            <p:nvPr/>
          </p:nvSpPr>
          <p:spPr>
            <a:xfrm>
              <a:off x="3635896" y="3049796"/>
              <a:ext cx="209384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Εκτός του κυλίνδρου:</a:t>
              </a:r>
              <a:endParaRPr lang="el-GR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Ορθογώνιο 43"/>
              <p:cNvSpPr/>
              <p:nvPr/>
            </p:nvSpPr>
            <p:spPr>
              <a:xfrm>
                <a:off x="3995936" y="3366864"/>
                <a:ext cx="13531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𝐫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3366864"/>
                <a:ext cx="1353191" cy="369332"/>
              </a:xfrm>
              <a:prstGeom prst="rect">
                <a:avLst/>
              </a:prstGeom>
              <a:blipFill>
                <a:blip r:embed="rId6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5108603" y="1912219"/>
                <a:ext cx="1353127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𝐫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603" y="1912219"/>
                <a:ext cx="1353127" cy="61087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5182320" y="3217578"/>
                <a:ext cx="1176924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320" y="3217578"/>
                <a:ext cx="1176924" cy="61087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Ομάδα 70"/>
          <p:cNvGrpSpPr/>
          <p:nvPr/>
        </p:nvGrpSpPr>
        <p:grpSpPr>
          <a:xfrm>
            <a:off x="6588223" y="4330306"/>
            <a:ext cx="1153858" cy="683997"/>
            <a:chOff x="6588223" y="4219460"/>
            <a:chExt cx="1153858" cy="794843"/>
          </a:xfrm>
        </p:grpSpPr>
        <p:sp>
          <p:nvSpPr>
            <p:cNvPr id="58" name="Ελεύθερη σχεδίαση 57"/>
            <p:cNvSpPr/>
            <p:nvPr/>
          </p:nvSpPr>
          <p:spPr>
            <a:xfrm>
              <a:off x="7238081" y="4219460"/>
              <a:ext cx="504000" cy="793215"/>
            </a:xfrm>
            <a:custGeom>
              <a:avLst/>
              <a:gdLst>
                <a:gd name="connsiteX0" fmla="*/ 0 w 495759"/>
                <a:gd name="connsiteY0" fmla="*/ 0 h 793215"/>
                <a:gd name="connsiteX1" fmla="*/ 110168 w 495759"/>
                <a:gd name="connsiteY1" fmla="*/ 528810 h 793215"/>
                <a:gd name="connsiteX2" fmla="*/ 495759 w 495759"/>
                <a:gd name="connsiteY2" fmla="*/ 793215 h 793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759" h="793215">
                  <a:moveTo>
                    <a:pt x="0" y="0"/>
                  </a:moveTo>
                  <a:cubicBezTo>
                    <a:pt x="13771" y="198304"/>
                    <a:pt x="27542" y="396608"/>
                    <a:pt x="110168" y="528810"/>
                  </a:cubicBezTo>
                  <a:cubicBezTo>
                    <a:pt x="192795" y="661013"/>
                    <a:pt x="344277" y="727114"/>
                    <a:pt x="495759" y="79321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9" name="Ελεύθερη σχεδίαση 58"/>
            <p:cNvSpPr/>
            <p:nvPr/>
          </p:nvSpPr>
          <p:spPr>
            <a:xfrm flipH="1">
              <a:off x="6588223" y="4221088"/>
              <a:ext cx="504000" cy="793215"/>
            </a:xfrm>
            <a:custGeom>
              <a:avLst/>
              <a:gdLst>
                <a:gd name="connsiteX0" fmla="*/ 0 w 495759"/>
                <a:gd name="connsiteY0" fmla="*/ 0 h 793215"/>
                <a:gd name="connsiteX1" fmla="*/ 110168 w 495759"/>
                <a:gd name="connsiteY1" fmla="*/ 528810 h 793215"/>
                <a:gd name="connsiteX2" fmla="*/ 495759 w 495759"/>
                <a:gd name="connsiteY2" fmla="*/ 793215 h 793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759" h="793215">
                  <a:moveTo>
                    <a:pt x="0" y="0"/>
                  </a:moveTo>
                  <a:cubicBezTo>
                    <a:pt x="13771" y="198304"/>
                    <a:pt x="27542" y="396608"/>
                    <a:pt x="110168" y="528810"/>
                  </a:cubicBezTo>
                  <a:cubicBezTo>
                    <a:pt x="192795" y="661013"/>
                    <a:pt x="344277" y="727114"/>
                    <a:pt x="495759" y="79321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2" name="Ομάδα 81"/>
          <p:cNvGrpSpPr/>
          <p:nvPr/>
        </p:nvGrpSpPr>
        <p:grpSpPr>
          <a:xfrm>
            <a:off x="105924" y="692696"/>
            <a:ext cx="3601580" cy="5913948"/>
            <a:chOff x="105924" y="692696"/>
            <a:chExt cx="3601580" cy="59139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1246056" y="6237312"/>
                  <a:ext cx="1165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𝑯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6056" y="6237312"/>
                  <a:ext cx="1165704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0" name="Ομάδα 79"/>
            <p:cNvGrpSpPr/>
            <p:nvPr/>
          </p:nvGrpSpPr>
          <p:grpSpPr>
            <a:xfrm>
              <a:off x="105924" y="692696"/>
              <a:ext cx="3601580" cy="5586992"/>
              <a:chOff x="105924" y="692696"/>
              <a:chExt cx="3601580" cy="5586992"/>
            </a:xfrm>
          </p:grpSpPr>
          <p:grpSp>
            <p:nvGrpSpPr>
              <p:cNvPr id="68" name="Ομάδα 67"/>
              <p:cNvGrpSpPr/>
              <p:nvPr/>
            </p:nvGrpSpPr>
            <p:grpSpPr>
              <a:xfrm>
                <a:off x="107504" y="692696"/>
                <a:ext cx="3600000" cy="5586992"/>
                <a:chOff x="107504" y="692696"/>
                <a:chExt cx="3600000" cy="5586992"/>
              </a:xfrm>
            </p:grpSpPr>
            <p:grpSp>
              <p:nvGrpSpPr>
                <p:cNvPr id="3" name="Ομάδα 2"/>
                <p:cNvGrpSpPr/>
                <p:nvPr/>
              </p:nvGrpSpPr>
              <p:grpSpPr>
                <a:xfrm>
                  <a:off x="1331640" y="692696"/>
                  <a:ext cx="1152128" cy="3429089"/>
                  <a:chOff x="251520" y="1983822"/>
                  <a:chExt cx="1152128" cy="3429089"/>
                </a:xfrm>
              </p:grpSpPr>
              <p:cxnSp>
                <p:nvCxnSpPr>
                  <p:cNvPr id="4" name="Ευθύγραμμο βέλος σύνδεσης 3"/>
                  <p:cNvCxnSpPr/>
                  <p:nvPr/>
                </p:nvCxnSpPr>
                <p:spPr>
                  <a:xfrm flipV="1">
                    <a:off x="949566" y="1988840"/>
                    <a:ext cx="0" cy="360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" name="Ομάδα 4"/>
                  <p:cNvGrpSpPr/>
                  <p:nvPr/>
                </p:nvGrpSpPr>
                <p:grpSpPr>
                  <a:xfrm>
                    <a:off x="251520" y="1983822"/>
                    <a:ext cx="1152128" cy="3429089"/>
                    <a:chOff x="467544" y="2520191"/>
                    <a:chExt cx="1152128" cy="3429089"/>
                  </a:xfrm>
                </p:grpSpPr>
                <p:grpSp>
                  <p:nvGrpSpPr>
                    <p:cNvPr id="6" name="Ομάδα 5"/>
                    <p:cNvGrpSpPr/>
                    <p:nvPr/>
                  </p:nvGrpSpPr>
                  <p:grpSpPr>
                    <a:xfrm>
                      <a:off x="467544" y="2520191"/>
                      <a:ext cx="1152128" cy="3429089"/>
                      <a:chOff x="467544" y="2232159"/>
                      <a:chExt cx="1152128" cy="3429089"/>
                    </a:xfrm>
                  </p:grpSpPr>
                  <p:cxnSp>
                    <p:nvCxnSpPr>
                      <p:cNvPr id="8" name="Ευθεία γραμμή σύνδεσης 7"/>
                      <p:cNvCxnSpPr/>
                      <p:nvPr/>
                    </p:nvCxnSpPr>
                    <p:spPr>
                      <a:xfrm>
                        <a:off x="1043608" y="2232159"/>
                        <a:ext cx="0" cy="3429089"/>
                      </a:xfrm>
                      <a:prstGeom prst="line">
                        <a:avLst/>
                      </a:prstGeom>
                      <a:ln w="571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9" name="Κύλινδρος 8"/>
                      <p:cNvSpPr/>
                      <p:nvPr/>
                    </p:nvSpPr>
                    <p:spPr>
                      <a:xfrm>
                        <a:off x="467544" y="2708920"/>
                        <a:ext cx="1152128" cy="2664296"/>
                      </a:xfrm>
                      <a:prstGeom prst="can">
                        <a:avLst/>
                      </a:prstGeom>
                      <a:solidFill>
                        <a:schemeClr val="bg2">
                          <a:lumMod val="50000"/>
                          <a:alpha val="71000"/>
                        </a:schemeClr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" name="Ευθεία γραμμή σύνδεσης 9"/>
                      <p:cNvCxnSpPr/>
                      <p:nvPr/>
                    </p:nvCxnSpPr>
                    <p:spPr>
                      <a:xfrm>
                        <a:off x="1043608" y="2252355"/>
                        <a:ext cx="0" cy="612000"/>
                      </a:xfrm>
                      <a:prstGeom prst="line">
                        <a:avLst/>
                      </a:prstGeom>
                      <a:ln w="571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7" name="TextBox 6"/>
                    <p:cNvSpPr txBox="1"/>
                    <p:nvPr/>
                  </p:nvSpPr>
                  <p:spPr>
                    <a:xfrm>
                      <a:off x="1126633" y="2553339"/>
                      <a:ext cx="264816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1600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</a:t>
                      </a:r>
                      <a:endParaRPr lang="el-GR" sz="16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grpSp>
              <p:nvGrpSpPr>
                <p:cNvPr id="18" name="Ομάδα 17"/>
                <p:cNvGrpSpPr/>
                <p:nvPr/>
              </p:nvGrpSpPr>
              <p:grpSpPr>
                <a:xfrm>
                  <a:off x="107504" y="4193793"/>
                  <a:ext cx="3600000" cy="1755487"/>
                  <a:chOff x="107504" y="4193793"/>
                  <a:chExt cx="3600000" cy="1755487"/>
                </a:xfrm>
              </p:grpSpPr>
              <p:cxnSp>
                <p:nvCxnSpPr>
                  <p:cNvPr id="15" name="Ευθεία γραμμή σύνδεσης 14"/>
                  <p:cNvCxnSpPr/>
                  <p:nvPr/>
                </p:nvCxnSpPr>
                <p:spPr>
                  <a:xfrm>
                    <a:off x="1907704" y="4193793"/>
                    <a:ext cx="0" cy="175548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Ευθεία γραμμή σύνδεσης 16"/>
                  <p:cNvCxnSpPr/>
                  <p:nvPr/>
                </p:nvCxnSpPr>
                <p:spPr>
                  <a:xfrm>
                    <a:off x="107504" y="5949280"/>
                    <a:ext cx="3600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" name="Ευθεία γραμμή σύνδεσης 19"/>
                <p:cNvCxnSpPr/>
                <p:nvPr/>
              </p:nvCxnSpPr>
              <p:spPr>
                <a:xfrm>
                  <a:off x="1331640" y="3789040"/>
                  <a:ext cx="0" cy="21960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εία γραμμή σύνδεσης 20"/>
                <p:cNvCxnSpPr/>
                <p:nvPr/>
              </p:nvCxnSpPr>
              <p:spPr>
                <a:xfrm>
                  <a:off x="2483768" y="3789040"/>
                  <a:ext cx="0" cy="219600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Ορθογώνιο 49"/>
                <p:cNvSpPr/>
                <p:nvPr/>
              </p:nvSpPr>
              <p:spPr>
                <a:xfrm>
                  <a:off x="1138290" y="5941134"/>
                  <a:ext cx="32092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1600" i="1" dirty="0"/>
                </a:p>
              </p:txBody>
            </p:sp>
            <p:sp>
              <p:nvSpPr>
                <p:cNvPr id="51" name="Ορθογώνιο 50"/>
                <p:cNvSpPr/>
                <p:nvPr/>
              </p:nvSpPr>
              <p:spPr>
                <a:xfrm>
                  <a:off x="2317879" y="5938263"/>
                  <a:ext cx="32092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1600" i="1" dirty="0"/>
                </a:p>
              </p:txBody>
            </p:sp>
          </p:grpSp>
          <p:sp>
            <p:nvSpPr>
              <p:cNvPr id="74" name="Ορθογώνιο 73"/>
              <p:cNvSpPr/>
              <p:nvPr/>
            </p:nvSpPr>
            <p:spPr>
              <a:xfrm>
                <a:off x="1903542" y="4107488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el-GR" sz="1600" i="1" dirty="0"/>
              </a:p>
            </p:txBody>
          </p:sp>
          <p:sp>
            <p:nvSpPr>
              <p:cNvPr id="75" name="Ορθογώνιο 74"/>
              <p:cNvSpPr/>
              <p:nvPr/>
            </p:nvSpPr>
            <p:spPr>
              <a:xfrm>
                <a:off x="3371183" y="5884751"/>
                <a:ext cx="274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i="1" dirty="0"/>
              </a:p>
            </p:txBody>
          </p:sp>
          <p:sp>
            <p:nvSpPr>
              <p:cNvPr id="76" name="Ορθογώνιο 75"/>
              <p:cNvSpPr/>
              <p:nvPr/>
            </p:nvSpPr>
            <p:spPr>
              <a:xfrm>
                <a:off x="105924" y="5877272"/>
                <a:ext cx="274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i="1" dirty="0"/>
              </a:p>
            </p:txBody>
          </p:sp>
        </p:grpSp>
      </p:grpSp>
      <p:grpSp>
        <p:nvGrpSpPr>
          <p:cNvPr id="83" name="Ομάδα 82"/>
          <p:cNvGrpSpPr/>
          <p:nvPr/>
        </p:nvGrpSpPr>
        <p:grpSpPr>
          <a:xfrm>
            <a:off x="5364488" y="692696"/>
            <a:ext cx="3600000" cy="5913948"/>
            <a:chOff x="5364488" y="692696"/>
            <a:chExt cx="3600000" cy="59139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Ορθογώνιο 40"/>
                <p:cNvSpPr/>
                <p:nvPr/>
              </p:nvSpPr>
              <p:spPr>
                <a:xfrm>
                  <a:off x="6516216" y="6237312"/>
                  <a:ext cx="1165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1" name="Ορθογώνιο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6237312"/>
                  <a:ext cx="1165704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1" name="Ομάδα 80"/>
            <p:cNvGrpSpPr/>
            <p:nvPr/>
          </p:nvGrpSpPr>
          <p:grpSpPr>
            <a:xfrm>
              <a:off x="5364488" y="692696"/>
              <a:ext cx="3600000" cy="5583540"/>
              <a:chOff x="5364488" y="692696"/>
              <a:chExt cx="3600000" cy="5583540"/>
            </a:xfrm>
          </p:grpSpPr>
          <p:grpSp>
            <p:nvGrpSpPr>
              <p:cNvPr id="70" name="Ομάδα 69"/>
              <p:cNvGrpSpPr/>
              <p:nvPr/>
            </p:nvGrpSpPr>
            <p:grpSpPr>
              <a:xfrm>
                <a:off x="5364488" y="692696"/>
                <a:ext cx="3600000" cy="5256584"/>
                <a:chOff x="5364488" y="692696"/>
                <a:chExt cx="3600000" cy="5256584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6588624" y="692696"/>
                  <a:ext cx="1152128" cy="3429089"/>
                  <a:chOff x="251520" y="1983822"/>
                  <a:chExt cx="1152128" cy="3429089"/>
                </a:xfrm>
              </p:grpSpPr>
              <p:cxnSp>
                <p:nvCxnSpPr>
                  <p:cNvPr id="31" name="Ευθύγραμμο βέλος σύνδεσης 30"/>
                  <p:cNvCxnSpPr/>
                  <p:nvPr/>
                </p:nvCxnSpPr>
                <p:spPr>
                  <a:xfrm flipV="1">
                    <a:off x="949566" y="1988840"/>
                    <a:ext cx="0" cy="360000"/>
                  </a:xfrm>
                  <a:prstGeom prst="straightConnector1">
                    <a:avLst/>
                  </a:prstGeom>
                  <a:ln w="317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2" name="Ομάδα 31"/>
                  <p:cNvGrpSpPr/>
                  <p:nvPr/>
                </p:nvGrpSpPr>
                <p:grpSpPr>
                  <a:xfrm>
                    <a:off x="251520" y="1983822"/>
                    <a:ext cx="1152128" cy="3429089"/>
                    <a:chOff x="467544" y="2520191"/>
                    <a:chExt cx="1152128" cy="3429089"/>
                  </a:xfrm>
                </p:grpSpPr>
                <p:grpSp>
                  <p:nvGrpSpPr>
                    <p:cNvPr id="33" name="Ομάδα 32"/>
                    <p:cNvGrpSpPr/>
                    <p:nvPr/>
                  </p:nvGrpSpPr>
                  <p:grpSpPr>
                    <a:xfrm>
                      <a:off x="467544" y="2520191"/>
                      <a:ext cx="1152128" cy="3429089"/>
                      <a:chOff x="467544" y="2232159"/>
                      <a:chExt cx="1152128" cy="3429089"/>
                    </a:xfrm>
                  </p:grpSpPr>
                  <p:cxnSp>
                    <p:nvCxnSpPr>
                      <p:cNvPr id="35" name="Ευθεία γραμμή σύνδεσης 34"/>
                      <p:cNvCxnSpPr/>
                      <p:nvPr/>
                    </p:nvCxnSpPr>
                    <p:spPr>
                      <a:xfrm>
                        <a:off x="1043608" y="2232159"/>
                        <a:ext cx="0" cy="3429089"/>
                      </a:xfrm>
                      <a:prstGeom prst="line">
                        <a:avLst/>
                      </a:prstGeom>
                      <a:ln w="571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6" name="Κύλινδρος 35"/>
                      <p:cNvSpPr/>
                      <p:nvPr/>
                    </p:nvSpPr>
                    <p:spPr>
                      <a:xfrm>
                        <a:off x="467544" y="2708920"/>
                        <a:ext cx="1152128" cy="2664296"/>
                      </a:xfrm>
                      <a:prstGeom prst="can">
                        <a:avLst/>
                      </a:prstGeom>
                      <a:solidFill>
                        <a:schemeClr val="bg2">
                          <a:lumMod val="50000"/>
                          <a:alpha val="71000"/>
                        </a:schemeClr>
                      </a:solidFill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7" name="Ευθεία γραμμή σύνδεσης 36"/>
                      <p:cNvCxnSpPr/>
                      <p:nvPr/>
                    </p:nvCxnSpPr>
                    <p:spPr>
                      <a:xfrm>
                        <a:off x="1043608" y="2252355"/>
                        <a:ext cx="0" cy="612000"/>
                      </a:xfrm>
                      <a:prstGeom prst="line">
                        <a:avLst/>
                      </a:prstGeom>
                      <a:ln w="571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1126633" y="2553339"/>
                      <a:ext cx="264816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1600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</a:t>
                      </a:r>
                      <a:endParaRPr lang="el-GR" sz="16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grpSp>
              <p:nvGrpSpPr>
                <p:cNvPr id="38" name="Ομάδα 37"/>
                <p:cNvGrpSpPr/>
                <p:nvPr/>
              </p:nvGrpSpPr>
              <p:grpSpPr>
                <a:xfrm>
                  <a:off x="5364488" y="4193793"/>
                  <a:ext cx="3600000" cy="1755487"/>
                  <a:chOff x="107504" y="4193793"/>
                  <a:chExt cx="3600000" cy="1755487"/>
                </a:xfrm>
              </p:grpSpPr>
              <p:cxnSp>
                <p:nvCxnSpPr>
                  <p:cNvPr id="39" name="Ευθεία γραμμή σύνδεσης 38"/>
                  <p:cNvCxnSpPr/>
                  <p:nvPr/>
                </p:nvCxnSpPr>
                <p:spPr>
                  <a:xfrm>
                    <a:off x="1907704" y="4193793"/>
                    <a:ext cx="0" cy="175548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Ευθεία γραμμή σύνδεσης 39"/>
                  <p:cNvCxnSpPr/>
                  <p:nvPr/>
                </p:nvCxnSpPr>
                <p:spPr>
                  <a:xfrm>
                    <a:off x="107504" y="5949280"/>
                    <a:ext cx="3600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2" name="Ευθεία γραμμή σύνδεσης 51"/>
              <p:cNvCxnSpPr/>
              <p:nvPr/>
            </p:nvCxnSpPr>
            <p:spPr>
              <a:xfrm>
                <a:off x="6588224" y="3717032"/>
                <a:ext cx="0" cy="219600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εία γραμμή σύνδεσης 52"/>
              <p:cNvCxnSpPr/>
              <p:nvPr/>
            </p:nvCxnSpPr>
            <p:spPr>
              <a:xfrm>
                <a:off x="7740352" y="3717032"/>
                <a:ext cx="0" cy="219600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Ορθογώνιο 53"/>
              <p:cNvSpPr/>
              <p:nvPr/>
            </p:nvSpPr>
            <p:spPr>
              <a:xfrm>
                <a:off x="6394874" y="5909775"/>
                <a:ext cx="32092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1600" i="1" dirty="0"/>
              </a:p>
            </p:txBody>
          </p:sp>
          <p:sp>
            <p:nvSpPr>
              <p:cNvPr id="55" name="Ορθογώνιο 54"/>
              <p:cNvSpPr/>
              <p:nvPr/>
            </p:nvSpPr>
            <p:spPr>
              <a:xfrm>
                <a:off x="7574463" y="5906904"/>
                <a:ext cx="32092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1600" i="1" dirty="0"/>
              </a:p>
            </p:txBody>
          </p:sp>
          <p:sp>
            <p:nvSpPr>
              <p:cNvPr id="77" name="Ορθογώνιο 76"/>
              <p:cNvSpPr/>
              <p:nvPr/>
            </p:nvSpPr>
            <p:spPr>
              <a:xfrm>
                <a:off x="7164288" y="4077072"/>
                <a:ext cx="32092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l-GR" sz="1600" i="1" dirty="0"/>
              </a:p>
            </p:txBody>
          </p:sp>
          <p:sp>
            <p:nvSpPr>
              <p:cNvPr id="78" name="Ορθογώνιο 77"/>
              <p:cNvSpPr/>
              <p:nvPr/>
            </p:nvSpPr>
            <p:spPr>
              <a:xfrm>
                <a:off x="8673857" y="5906904"/>
                <a:ext cx="274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i="1" dirty="0"/>
              </a:p>
            </p:txBody>
          </p:sp>
          <p:sp>
            <p:nvSpPr>
              <p:cNvPr id="79" name="Ορθογώνιο 78"/>
              <p:cNvSpPr/>
              <p:nvPr/>
            </p:nvSpPr>
            <p:spPr>
              <a:xfrm>
                <a:off x="5408598" y="5899425"/>
                <a:ext cx="274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i="1" dirty="0"/>
              </a:p>
            </p:txBody>
          </p:sp>
        </p:grpSp>
      </p:grpSp>
      <p:grpSp>
        <p:nvGrpSpPr>
          <p:cNvPr id="87" name="Ομάδα 86"/>
          <p:cNvGrpSpPr/>
          <p:nvPr/>
        </p:nvGrpSpPr>
        <p:grpSpPr>
          <a:xfrm>
            <a:off x="5458130" y="5025320"/>
            <a:ext cx="3402858" cy="876935"/>
            <a:chOff x="5458130" y="5025320"/>
            <a:chExt cx="3402858" cy="876935"/>
          </a:xfrm>
        </p:grpSpPr>
        <p:grpSp>
          <p:nvGrpSpPr>
            <p:cNvPr id="73" name="Ομάδα 72"/>
            <p:cNvGrpSpPr/>
            <p:nvPr/>
          </p:nvGrpSpPr>
          <p:grpSpPr>
            <a:xfrm>
              <a:off x="5458130" y="5025320"/>
              <a:ext cx="1134742" cy="876935"/>
              <a:chOff x="5458130" y="5025320"/>
              <a:chExt cx="1134742" cy="876935"/>
            </a:xfrm>
          </p:grpSpPr>
          <p:sp>
            <p:nvSpPr>
              <p:cNvPr id="62" name="Ελεύθερη σχεδίαση 61"/>
              <p:cNvSpPr/>
              <p:nvPr/>
            </p:nvSpPr>
            <p:spPr>
              <a:xfrm flipH="1">
                <a:off x="5458130" y="5290255"/>
                <a:ext cx="1134742" cy="612000"/>
              </a:xfrm>
              <a:custGeom>
                <a:avLst/>
                <a:gdLst>
                  <a:gd name="connsiteX0" fmla="*/ 127 w 1134864"/>
                  <a:gd name="connsiteY0" fmla="*/ 0 h 583894"/>
                  <a:gd name="connsiteX1" fmla="*/ 187414 w 1134864"/>
                  <a:gd name="connsiteY1" fmla="*/ 418641 h 583894"/>
                  <a:gd name="connsiteX2" fmla="*/ 1134864 w 1134864"/>
                  <a:gd name="connsiteY2" fmla="*/ 583894 h 583894"/>
                  <a:gd name="connsiteX0" fmla="*/ 10 w 1134747"/>
                  <a:gd name="connsiteY0" fmla="*/ 0 h 583894"/>
                  <a:gd name="connsiteX1" fmla="*/ 253398 w 1134747"/>
                  <a:gd name="connsiteY1" fmla="*/ 484743 h 583894"/>
                  <a:gd name="connsiteX2" fmla="*/ 1134747 w 1134747"/>
                  <a:gd name="connsiteY2" fmla="*/ 583894 h 583894"/>
                  <a:gd name="connsiteX0" fmla="*/ 5 w 1134742"/>
                  <a:gd name="connsiteY0" fmla="*/ 0 h 583894"/>
                  <a:gd name="connsiteX1" fmla="*/ 330511 w 1134742"/>
                  <a:gd name="connsiteY1" fmla="*/ 418642 h 583894"/>
                  <a:gd name="connsiteX2" fmla="*/ 1134742 w 1134742"/>
                  <a:gd name="connsiteY2" fmla="*/ 583894 h 583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34742" h="583894">
                    <a:moveTo>
                      <a:pt x="5" y="0"/>
                    </a:moveTo>
                    <a:cubicBezTo>
                      <a:pt x="-913" y="160662"/>
                      <a:pt x="141388" y="321326"/>
                      <a:pt x="330511" y="418642"/>
                    </a:cubicBezTo>
                    <a:cubicBezTo>
                      <a:pt x="519634" y="515958"/>
                      <a:pt x="755578" y="549925"/>
                      <a:pt x="1134742" y="58389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4" name="Ευθεία γραμμή σύνδεσης 63"/>
              <p:cNvCxnSpPr/>
              <p:nvPr/>
            </p:nvCxnSpPr>
            <p:spPr>
              <a:xfrm>
                <a:off x="6588223" y="5025320"/>
                <a:ext cx="0" cy="25200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Ομάδα 83"/>
            <p:cNvGrpSpPr/>
            <p:nvPr/>
          </p:nvGrpSpPr>
          <p:grpSpPr>
            <a:xfrm flipH="1">
              <a:off x="7737788" y="5035678"/>
              <a:ext cx="1123200" cy="865918"/>
              <a:chOff x="5469672" y="5025320"/>
              <a:chExt cx="1123200" cy="865918"/>
            </a:xfrm>
          </p:grpSpPr>
          <p:sp>
            <p:nvSpPr>
              <p:cNvPr id="85" name="Ελεύθερη σχεδίαση 84"/>
              <p:cNvSpPr/>
              <p:nvPr/>
            </p:nvSpPr>
            <p:spPr>
              <a:xfrm flipH="1">
                <a:off x="5469672" y="5279238"/>
                <a:ext cx="1123200" cy="612000"/>
              </a:xfrm>
              <a:custGeom>
                <a:avLst/>
                <a:gdLst>
                  <a:gd name="connsiteX0" fmla="*/ 127 w 1134864"/>
                  <a:gd name="connsiteY0" fmla="*/ 0 h 583894"/>
                  <a:gd name="connsiteX1" fmla="*/ 187414 w 1134864"/>
                  <a:gd name="connsiteY1" fmla="*/ 418641 h 583894"/>
                  <a:gd name="connsiteX2" fmla="*/ 1134864 w 1134864"/>
                  <a:gd name="connsiteY2" fmla="*/ 583894 h 583894"/>
                  <a:gd name="connsiteX0" fmla="*/ 10 w 1134747"/>
                  <a:gd name="connsiteY0" fmla="*/ 0 h 583894"/>
                  <a:gd name="connsiteX1" fmla="*/ 253398 w 1134747"/>
                  <a:gd name="connsiteY1" fmla="*/ 484743 h 583894"/>
                  <a:gd name="connsiteX2" fmla="*/ 1134747 w 1134747"/>
                  <a:gd name="connsiteY2" fmla="*/ 583894 h 583894"/>
                  <a:gd name="connsiteX0" fmla="*/ 5 w 1134742"/>
                  <a:gd name="connsiteY0" fmla="*/ 0 h 583894"/>
                  <a:gd name="connsiteX1" fmla="*/ 330511 w 1134742"/>
                  <a:gd name="connsiteY1" fmla="*/ 418642 h 583894"/>
                  <a:gd name="connsiteX2" fmla="*/ 1134742 w 1134742"/>
                  <a:gd name="connsiteY2" fmla="*/ 583894 h 583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34742" h="583894">
                    <a:moveTo>
                      <a:pt x="5" y="0"/>
                    </a:moveTo>
                    <a:cubicBezTo>
                      <a:pt x="-913" y="160662"/>
                      <a:pt x="141388" y="321326"/>
                      <a:pt x="330511" y="418642"/>
                    </a:cubicBezTo>
                    <a:cubicBezTo>
                      <a:pt x="519634" y="515958"/>
                      <a:pt x="755578" y="549925"/>
                      <a:pt x="1134742" y="58389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86" name="Ευθεία γραμμή σύνδεσης 85"/>
              <p:cNvCxnSpPr/>
              <p:nvPr/>
            </p:nvCxnSpPr>
            <p:spPr>
              <a:xfrm>
                <a:off x="6588223" y="5025320"/>
                <a:ext cx="0" cy="252000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1213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4" grpId="0"/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4803443" y="2481557"/>
            <a:ext cx="3728997" cy="659411"/>
            <a:chOff x="5292080" y="2348880"/>
            <a:chExt cx="3728997" cy="659411"/>
          </a:xfrm>
        </p:grpSpPr>
        <p:sp>
          <p:nvSpPr>
            <p:cNvPr id="37" name="TextBox 36"/>
            <p:cNvSpPr txBox="1"/>
            <p:nvPr/>
          </p:nvSpPr>
          <p:spPr>
            <a:xfrm>
              <a:off x="5292080" y="2348880"/>
              <a:ext cx="22322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Περίοδος περιστροφής ηλεκτρονίου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7677568" y="2348880"/>
                  <a:ext cx="1343509" cy="6594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𝐞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77568" y="2348880"/>
                  <a:ext cx="1343509" cy="65941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Ομάδα 80"/>
          <p:cNvGrpSpPr/>
          <p:nvPr/>
        </p:nvGrpSpPr>
        <p:grpSpPr>
          <a:xfrm>
            <a:off x="179512" y="1844824"/>
            <a:ext cx="8211482" cy="2057508"/>
            <a:chOff x="179512" y="1844824"/>
            <a:chExt cx="8211482" cy="2057508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179512" y="1844824"/>
              <a:ext cx="4740061" cy="1712648"/>
              <a:chOff x="179512" y="2649522"/>
              <a:chExt cx="4740061" cy="1712648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2889850" y="2649522"/>
                <a:ext cx="20297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</a:t>
                </a:r>
                <a:r>
                  <a:rPr lang="en-US" sz="20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l-G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Ρεύμα ηλεκτρονίου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Τόξο 20"/>
              <p:cNvSpPr/>
              <p:nvPr/>
            </p:nvSpPr>
            <p:spPr>
              <a:xfrm>
                <a:off x="297562" y="2961088"/>
                <a:ext cx="3474000" cy="1260000"/>
              </a:xfrm>
              <a:prstGeom prst="arc">
                <a:avLst>
                  <a:gd name="adj1" fmla="val 19675749"/>
                  <a:gd name="adj2" fmla="val 21476631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6" name="Τόξο 25"/>
              <p:cNvSpPr/>
              <p:nvPr/>
            </p:nvSpPr>
            <p:spPr>
              <a:xfrm flipH="1" flipV="1">
                <a:off x="179512" y="3102170"/>
                <a:ext cx="3474000" cy="1260000"/>
              </a:xfrm>
              <a:prstGeom prst="arc">
                <a:avLst>
                  <a:gd name="adj1" fmla="val 19675749"/>
                  <a:gd name="adj2" fmla="val 21476631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" name="Ομάδα 57"/>
            <p:cNvGrpSpPr/>
            <p:nvPr/>
          </p:nvGrpSpPr>
          <p:grpSpPr>
            <a:xfrm>
              <a:off x="5307499" y="3284984"/>
              <a:ext cx="3083495" cy="617348"/>
              <a:chOff x="5508104" y="3545910"/>
              <a:chExt cx="3083495" cy="617348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5508104" y="3689926"/>
                <a:ext cx="18774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Ρεύμα ηλεκτρονίου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Ορθογώνιο 39"/>
                  <p:cNvSpPr/>
                  <p:nvPr/>
                </p:nvSpPr>
                <p:spPr>
                  <a:xfrm>
                    <a:off x="7605560" y="3545910"/>
                    <a:ext cx="986039" cy="61734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b="1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𝐞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en-US" b="1" i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𝐞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Ορθογώνιο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5560" y="3545910"/>
                    <a:ext cx="986039" cy="617348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Ορθογώνιο 41"/>
              <p:cNvSpPr/>
              <p:nvPr/>
            </p:nvSpPr>
            <p:spPr>
              <a:xfrm>
                <a:off x="5258713" y="4170638"/>
                <a:ext cx="1586203" cy="842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𝒆</m:t>
                          </m:r>
                        </m:num>
                        <m:den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𝝅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𝐞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𝐞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Ορθογώνιο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8713" y="4170638"/>
                <a:ext cx="1586203" cy="8425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6804248" y="4170093"/>
                <a:ext cx="1298625" cy="617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𝒆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𝝅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4170093"/>
                <a:ext cx="1298625" cy="61734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9" name="Ομάδα 58"/>
          <p:cNvGrpSpPr/>
          <p:nvPr/>
        </p:nvGrpSpPr>
        <p:grpSpPr>
          <a:xfrm>
            <a:off x="3476032" y="5013176"/>
            <a:ext cx="4887070" cy="407099"/>
            <a:chOff x="225554" y="5326157"/>
            <a:chExt cx="4887070" cy="4070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3399013" y="5326157"/>
                  <a:ext cx="1713611" cy="4070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𝐦𝐞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𝐞</m:t>
                            </m:r>
                          </m:sub>
                        </m:sSub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𝛑</m:t>
                        </m:r>
                        <m:sSubSup>
                          <m:sSubSup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  <m:sup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9013" y="5326157"/>
                  <a:ext cx="1713611" cy="407099"/>
                </a:xfrm>
                <a:prstGeom prst="rect">
                  <a:avLst/>
                </a:prstGeom>
                <a:blipFill>
                  <a:blip r:embed="rId6"/>
                  <a:stretch>
                    <a:fillRect b="-895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Ορθογώνιο 43"/>
            <p:cNvSpPr/>
            <p:nvPr/>
          </p:nvSpPr>
          <p:spPr>
            <a:xfrm>
              <a:off x="225554" y="5363924"/>
              <a:ext cx="31678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Μαγνητική Ροπή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ηλεκτρονίου</a:t>
              </a:r>
              <a:endParaRPr lang="el-GR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314077" y="5589240"/>
                <a:ext cx="2529731" cy="6756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𝒎𝒆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𝒆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𝝅</m:t>
                              </m:r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</m:den>
                      </m:f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/>
                        </a:rPr>
                        <m:t>𝛑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77" y="5589240"/>
                <a:ext cx="2529731" cy="67563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2844658" y="5539266"/>
                <a:ext cx="1713611" cy="666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𝒎𝒆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𝒆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658" y="5539266"/>
                <a:ext cx="1713611" cy="666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4355975" y="5549328"/>
                <a:ext cx="1603901" cy="720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𝒆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5" y="5549328"/>
                <a:ext cx="1603901" cy="7203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Στοιχειώδες Μαγνητικό Δίπολο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Ομάδα 4"/>
          <p:cNvGrpSpPr/>
          <p:nvPr/>
        </p:nvGrpSpPr>
        <p:grpSpPr>
          <a:xfrm>
            <a:off x="8388424" y="2550672"/>
            <a:ext cx="653964" cy="1296000"/>
            <a:chOff x="8388424" y="2550672"/>
            <a:chExt cx="653964" cy="1296000"/>
          </a:xfrm>
        </p:grpSpPr>
        <p:sp>
          <p:nvSpPr>
            <p:cNvPr id="62" name="Δεξιό άγκιστρο 240"/>
            <p:cNvSpPr/>
            <p:nvPr/>
          </p:nvSpPr>
          <p:spPr>
            <a:xfrm>
              <a:off x="8388424" y="2550672"/>
              <a:ext cx="389571" cy="1296000"/>
            </a:xfrm>
            <a:prstGeom prst="rightBrace">
              <a:avLst>
                <a:gd name="adj1" fmla="val 21463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8604448" y="3026748"/>
                  <a:ext cx="437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04448" y="3026748"/>
                  <a:ext cx="43794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3" name="Ομάδα 62"/>
          <p:cNvGrpSpPr/>
          <p:nvPr/>
        </p:nvGrpSpPr>
        <p:grpSpPr>
          <a:xfrm>
            <a:off x="8205458" y="4232234"/>
            <a:ext cx="653964" cy="1080000"/>
            <a:chOff x="8388424" y="2550672"/>
            <a:chExt cx="653964" cy="1296000"/>
          </a:xfrm>
        </p:grpSpPr>
        <p:sp>
          <p:nvSpPr>
            <p:cNvPr id="64" name="Δεξιό άγκιστρο 240"/>
            <p:cNvSpPr/>
            <p:nvPr/>
          </p:nvSpPr>
          <p:spPr>
            <a:xfrm>
              <a:off x="8388424" y="2550672"/>
              <a:ext cx="389571" cy="1296000"/>
            </a:xfrm>
            <a:prstGeom prst="rightBrace">
              <a:avLst>
                <a:gd name="adj1" fmla="val 21463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Ορθογώνιο 64"/>
                <p:cNvSpPr/>
                <p:nvPr/>
              </p:nvSpPr>
              <p:spPr>
                <a:xfrm>
                  <a:off x="8604448" y="2979179"/>
                  <a:ext cx="437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65" name="Ορθογώνιο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04448" y="2979179"/>
                  <a:ext cx="437940" cy="369332"/>
                </a:xfrm>
                <a:prstGeom prst="rect">
                  <a:avLst/>
                </a:prstGeom>
                <a:blipFill>
                  <a:blip r:embed="rId11"/>
                  <a:stretch>
                    <a:fillRect b="-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1384953" y="5767009"/>
            <a:ext cx="606741" cy="475831"/>
            <a:chOff x="1600978" y="5767009"/>
            <a:chExt cx="606741" cy="475831"/>
          </a:xfrm>
        </p:grpSpPr>
        <p:cxnSp>
          <p:nvCxnSpPr>
            <p:cNvPr id="10" name="Ευθεία γραμμή σύνδεσης 9"/>
            <p:cNvCxnSpPr/>
            <p:nvPr/>
          </p:nvCxnSpPr>
          <p:spPr>
            <a:xfrm flipH="1">
              <a:off x="1600978" y="5921882"/>
              <a:ext cx="112737" cy="32095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 flipH="1">
              <a:off x="2133353" y="5767009"/>
              <a:ext cx="74366" cy="32095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Ομάδα 66"/>
          <p:cNvGrpSpPr/>
          <p:nvPr/>
        </p:nvGrpSpPr>
        <p:grpSpPr>
          <a:xfrm>
            <a:off x="1619672" y="5661373"/>
            <a:ext cx="683481" cy="591782"/>
            <a:chOff x="1617315" y="5673092"/>
            <a:chExt cx="683481" cy="591782"/>
          </a:xfrm>
        </p:grpSpPr>
        <p:cxnSp>
          <p:nvCxnSpPr>
            <p:cNvPr id="68" name="Ευθεία γραμμή σύνδεσης 67"/>
            <p:cNvCxnSpPr/>
            <p:nvPr/>
          </p:nvCxnSpPr>
          <p:spPr>
            <a:xfrm flipH="1">
              <a:off x="1617315" y="5943916"/>
              <a:ext cx="74366" cy="32095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εία γραμμή σύνδεσης 68"/>
            <p:cNvCxnSpPr/>
            <p:nvPr/>
          </p:nvCxnSpPr>
          <p:spPr>
            <a:xfrm flipH="1">
              <a:off x="2226430" y="5673092"/>
              <a:ext cx="74366" cy="32095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Ομάδα 18"/>
          <p:cNvGrpSpPr/>
          <p:nvPr/>
        </p:nvGrpSpPr>
        <p:grpSpPr>
          <a:xfrm>
            <a:off x="1799260" y="6338985"/>
            <a:ext cx="4212899" cy="382508"/>
            <a:chOff x="1475656" y="6338985"/>
            <a:chExt cx="4193174" cy="382508"/>
          </a:xfrm>
        </p:grpSpPr>
        <p:sp>
          <p:nvSpPr>
            <p:cNvPr id="51" name="TextBox 50"/>
            <p:cNvSpPr txBox="1"/>
            <p:nvPr/>
          </p:nvSpPr>
          <p:spPr>
            <a:xfrm>
              <a:off x="1475656" y="6338985"/>
              <a:ext cx="2735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Στροφορμή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ηλεκτρονίου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Ορθογώνιο 13"/>
                <p:cNvSpPr/>
                <p:nvPr/>
              </p:nvSpPr>
              <p:spPr>
                <a:xfrm>
                  <a:off x="4033702" y="6352161"/>
                  <a:ext cx="163512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" name="Ορθογώνιο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3702" y="6352161"/>
                  <a:ext cx="1635128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2" name="Ομάδα 81"/>
          <p:cNvGrpSpPr/>
          <p:nvPr/>
        </p:nvGrpSpPr>
        <p:grpSpPr>
          <a:xfrm>
            <a:off x="1964370" y="982350"/>
            <a:ext cx="6373605" cy="5725967"/>
            <a:chOff x="1964370" y="982350"/>
            <a:chExt cx="6373605" cy="5725967"/>
          </a:xfrm>
        </p:grpSpPr>
        <p:grpSp>
          <p:nvGrpSpPr>
            <p:cNvPr id="60" name="Ομάδα 59"/>
            <p:cNvGrpSpPr/>
            <p:nvPr/>
          </p:nvGrpSpPr>
          <p:grpSpPr>
            <a:xfrm>
              <a:off x="1964370" y="982350"/>
              <a:ext cx="4874926" cy="1726570"/>
              <a:chOff x="1964370" y="980728"/>
              <a:chExt cx="4874926" cy="1726570"/>
            </a:xfrm>
          </p:grpSpPr>
          <p:grpSp>
            <p:nvGrpSpPr>
              <p:cNvPr id="46" name="Ομάδα 45"/>
              <p:cNvGrpSpPr/>
              <p:nvPr/>
            </p:nvGrpSpPr>
            <p:grpSpPr>
              <a:xfrm>
                <a:off x="1964370" y="980728"/>
                <a:ext cx="3235969" cy="1726570"/>
                <a:chOff x="1964370" y="980728"/>
                <a:chExt cx="3235969" cy="1726570"/>
              </a:xfrm>
            </p:grpSpPr>
            <p:cxnSp>
              <p:nvCxnSpPr>
                <p:cNvPr id="27" name="Ευθύγραμμο βέλος σύνδεσης 26"/>
                <p:cNvCxnSpPr/>
                <p:nvPr/>
              </p:nvCxnSpPr>
              <p:spPr>
                <a:xfrm flipV="1">
                  <a:off x="1964370" y="1214212"/>
                  <a:ext cx="0" cy="1493086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TextBox 28"/>
                <p:cNvSpPr txBox="1"/>
                <p:nvPr/>
              </p:nvSpPr>
              <p:spPr>
                <a:xfrm>
                  <a:off x="2051720" y="980728"/>
                  <a:ext cx="314861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</a:t>
                  </a:r>
                  <a:r>
                    <a:rPr lang="en-US" sz="20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n-US" sz="2000" b="1" baseline="-250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r>
                    <a:rPr lang="el-GR" sz="2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6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Μαγνητική Ροπή ηλεκτρονίου</a:t>
                  </a:r>
                  <a:r>
                    <a:rPr lang="en-US" sz="16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5125685" y="980728"/>
                    <a:ext cx="1713611" cy="4070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0" smtClean="0">
                                  <a:latin typeface="Cambria Math"/>
                                </a:rPr>
                                <m:t>𝐦𝐞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sz="2000" b="1" i="0" smtClean="0">
                                  <a:latin typeface="Cambria Math"/>
                                </a:rPr>
                                <m:t>𝐞</m:t>
                              </m:r>
                            </m:sub>
                          </m:sSub>
                          <m:r>
                            <a:rPr lang="el-GR" sz="2000" b="1" i="0" smtClean="0">
                              <a:latin typeface="Cambria Math"/>
                            </a:rPr>
                            <m:t>𝛑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oMath>
                      </m:oMathPara>
                    </a14:m>
                    <a:endParaRPr lang="el-GR" sz="2000" b="1" dirty="0"/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25685" y="980728"/>
                    <a:ext cx="1713611" cy="40709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b="-895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8" name="Ομάδα 37"/>
            <p:cNvGrpSpPr/>
            <p:nvPr/>
          </p:nvGrpSpPr>
          <p:grpSpPr>
            <a:xfrm>
              <a:off x="5978896" y="5628317"/>
              <a:ext cx="2359079" cy="1080000"/>
              <a:chOff x="5978896" y="5628317"/>
              <a:chExt cx="2359079" cy="10800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6549408" y="5764233"/>
                    <a:ext cx="1788567" cy="845937"/>
                  </a:xfrm>
                  <a:prstGeom prst="rect">
                    <a:avLst/>
                  </a:prstGeom>
                  <a:noFill/>
                  <a:ln w="38100">
                    <a:solidFill>
                      <a:srgbClr val="002060"/>
                    </a:solidFill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𝐦𝐞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𝒆</m:t>
                              </m:r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9408" y="5764233"/>
                    <a:ext cx="1788567" cy="84593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 w="38100">
                    <a:solidFill>
                      <a:srgbClr val="00206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0" name="Δεξιό άγκιστρο 240"/>
              <p:cNvSpPr/>
              <p:nvPr/>
            </p:nvSpPr>
            <p:spPr>
              <a:xfrm>
                <a:off x="5978896" y="5628317"/>
                <a:ext cx="389571" cy="1080000"/>
              </a:xfrm>
              <a:prstGeom prst="rightBrace">
                <a:avLst>
                  <a:gd name="adj1" fmla="val 21463"/>
                  <a:gd name="adj2" fmla="val 50000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22" name="Ομάδα 21"/>
          <p:cNvGrpSpPr/>
          <p:nvPr/>
        </p:nvGrpSpPr>
        <p:grpSpPr>
          <a:xfrm>
            <a:off x="1784370" y="2550672"/>
            <a:ext cx="1336696" cy="584775"/>
            <a:chOff x="1784370" y="2550672"/>
            <a:chExt cx="1336696" cy="584775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1784370" y="2675606"/>
              <a:ext cx="360000" cy="360000"/>
              <a:chOff x="1784370" y="2675606"/>
              <a:chExt cx="360000" cy="360000"/>
            </a:xfrm>
          </p:grpSpPr>
          <p:sp>
            <p:nvSpPr>
              <p:cNvPr id="71" name="Έλλειψη 12"/>
              <p:cNvSpPr/>
              <p:nvPr/>
            </p:nvSpPr>
            <p:spPr>
              <a:xfrm>
                <a:off x="1784370" y="2675606"/>
                <a:ext cx="360000" cy="360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72" name="Ευθεία γραμμή σύνδεσης 71"/>
              <p:cNvCxnSpPr/>
              <p:nvPr/>
            </p:nvCxnSpPr>
            <p:spPr>
              <a:xfrm>
                <a:off x="1964370" y="2675606"/>
                <a:ext cx="0" cy="360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εία γραμμή σύνδεσης 72"/>
              <p:cNvCxnSpPr/>
              <p:nvPr/>
            </p:nvCxnSpPr>
            <p:spPr>
              <a:xfrm rot="5400000">
                <a:off x="1964370" y="2684104"/>
                <a:ext cx="0" cy="360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TextBox 73"/>
            <p:cNvSpPr txBox="1"/>
            <p:nvPr/>
          </p:nvSpPr>
          <p:spPr>
            <a:xfrm>
              <a:off x="2097762" y="2550672"/>
              <a:ext cx="1023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Πυρήνας ατόμου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225554" y="1556792"/>
            <a:ext cx="8261434" cy="2588509"/>
            <a:chOff x="225554" y="1556792"/>
            <a:chExt cx="8261434" cy="2588509"/>
          </a:xfrm>
        </p:grpSpPr>
        <p:grpSp>
          <p:nvGrpSpPr>
            <p:cNvPr id="50" name="Ομάδα 49"/>
            <p:cNvGrpSpPr/>
            <p:nvPr/>
          </p:nvGrpSpPr>
          <p:grpSpPr>
            <a:xfrm>
              <a:off x="4860032" y="1556792"/>
              <a:ext cx="3626956" cy="659411"/>
              <a:chOff x="5195594" y="2561345"/>
              <a:chExt cx="3626956" cy="65941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5195594" y="2564904"/>
                <a:ext cx="22077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Ταχύτητα περιστροφής ηλεκτρονίου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7479041" y="2561345"/>
                    <a:ext cx="1343509" cy="65941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𝐞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𝐞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𝐞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041" y="2561345"/>
                    <a:ext cx="1343509" cy="659411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1" name="Ομάδα 30"/>
            <p:cNvGrpSpPr/>
            <p:nvPr/>
          </p:nvGrpSpPr>
          <p:grpSpPr>
            <a:xfrm>
              <a:off x="225554" y="2226636"/>
              <a:ext cx="4113800" cy="1918665"/>
              <a:chOff x="225554" y="2226636"/>
              <a:chExt cx="4113800" cy="191866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3177882" y="3214717"/>
                <a:ext cx="11614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Ηλεκτρόνιο</a:t>
                </a:r>
                <a:endPara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μάζας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0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225554" y="2226636"/>
                <a:ext cx="3472580" cy="1918665"/>
                <a:chOff x="225554" y="2226636"/>
                <a:chExt cx="3472580" cy="1918665"/>
              </a:xfrm>
            </p:grpSpPr>
            <p:cxnSp>
              <p:nvCxnSpPr>
                <p:cNvPr id="75" name="Ευθύγραμμο βέλος σύνδεσης 74"/>
                <p:cNvCxnSpPr/>
                <p:nvPr/>
              </p:nvCxnSpPr>
              <p:spPr>
                <a:xfrm flipH="1">
                  <a:off x="2241778" y="3362758"/>
                  <a:ext cx="813860" cy="21600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" name="TextBox 75"/>
                <p:cNvSpPr txBox="1"/>
                <p:nvPr/>
              </p:nvSpPr>
              <p:spPr>
                <a:xfrm>
                  <a:off x="1325933" y="3498970"/>
                  <a:ext cx="2060500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l-GR" sz="20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r>
                    <a:rPr lang="en-US" sz="2000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r>
                    <a:rPr lang="el-GR" sz="2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l-GR" sz="16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Ταχύτητα ηλεκτρονίου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7" name="Έλλειψη 6"/>
                <p:cNvSpPr/>
                <p:nvPr/>
              </p:nvSpPr>
              <p:spPr>
                <a:xfrm>
                  <a:off x="225554" y="2226636"/>
                  <a:ext cx="3472580" cy="126014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8" name="Έλλειψη 17"/>
                <p:cNvSpPr/>
                <p:nvPr/>
              </p:nvSpPr>
              <p:spPr>
                <a:xfrm>
                  <a:off x="3033866" y="3240100"/>
                  <a:ext cx="180000" cy="180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79" name="Ευθεία γραμμή σύνδεσης 78"/>
                <p:cNvCxnSpPr/>
                <p:nvPr/>
              </p:nvCxnSpPr>
              <p:spPr>
                <a:xfrm flipH="1" flipV="1">
                  <a:off x="467544" y="2550672"/>
                  <a:ext cx="1296000" cy="288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TextBox 79"/>
                <p:cNvSpPr txBox="1"/>
                <p:nvPr/>
              </p:nvSpPr>
              <p:spPr>
                <a:xfrm>
                  <a:off x="892566" y="2460928"/>
                  <a:ext cx="445956" cy="40011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2000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5" grpId="0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Στοιχειώδες Μαγνητικό Δίπολο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2" name="Ομάδα 161"/>
          <p:cNvGrpSpPr/>
          <p:nvPr/>
        </p:nvGrpSpPr>
        <p:grpSpPr>
          <a:xfrm>
            <a:off x="179513" y="775043"/>
            <a:ext cx="8712966" cy="1727058"/>
            <a:chOff x="179513" y="775043"/>
            <a:chExt cx="8712966" cy="1727058"/>
          </a:xfrm>
        </p:grpSpPr>
        <p:sp>
          <p:nvSpPr>
            <p:cNvPr id="115" name="TextBox 114"/>
            <p:cNvSpPr txBox="1"/>
            <p:nvPr/>
          </p:nvSpPr>
          <p:spPr>
            <a:xfrm>
              <a:off x="3495444" y="1484784"/>
              <a:ext cx="53970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να Στοιχειώδες Μαγνητικό Δίπολο και μια Μαγνητική βελόνα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περιβάλλον χωρίς εξωτερικό μαγνητικό πεδίο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8" name="Ομάδα 117"/>
            <p:cNvGrpSpPr/>
            <p:nvPr/>
          </p:nvGrpSpPr>
          <p:grpSpPr>
            <a:xfrm>
              <a:off x="179513" y="775043"/>
              <a:ext cx="2487229" cy="1645845"/>
              <a:chOff x="179512" y="332656"/>
              <a:chExt cx="2981292" cy="2229784"/>
            </a:xfrm>
          </p:grpSpPr>
          <p:grpSp>
            <p:nvGrpSpPr>
              <p:cNvPr id="67" name="Ομάδα 66"/>
              <p:cNvGrpSpPr/>
              <p:nvPr/>
            </p:nvGrpSpPr>
            <p:grpSpPr>
              <a:xfrm>
                <a:off x="179512" y="332656"/>
                <a:ext cx="2981292" cy="2229784"/>
                <a:chOff x="179512" y="982350"/>
                <a:chExt cx="3544944" cy="3016213"/>
              </a:xfrm>
            </p:grpSpPr>
            <p:grpSp>
              <p:nvGrpSpPr>
                <p:cNvPr id="8" name="Ομάδα 7"/>
                <p:cNvGrpSpPr/>
                <p:nvPr/>
              </p:nvGrpSpPr>
              <p:grpSpPr>
                <a:xfrm>
                  <a:off x="179512" y="1651481"/>
                  <a:ext cx="3544944" cy="1905991"/>
                  <a:chOff x="179512" y="2456179"/>
                  <a:chExt cx="3544944" cy="1905991"/>
                </a:xfrm>
              </p:grpSpPr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3055388" y="2456179"/>
                    <a:ext cx="408282" cy="49959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n-US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</a:t>
                    </a:r>
                    <a:endParaRPr lang="el-GR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3" name="Τόξο 12"/>
                  <p:cNvSpPr/>
                  <p:nvPr/>
                </p:nvSpPr>
                <p:spPr>
                  <a:xfrm>
                    <a:off x="250456" y="2940898"/>
                    <a:ext cx="3474000" cy="1260001"/>
                  </a:xfrm>
                  <a:prstGeom prst="arc">
                    <a:avLst>
                      <a:gd name="adj1" fmla="val 19675749"/>
                      <a:gd name="adj2" fmla="val 21476631"/>
                    </a:avLst>
                  </a:prstGeom>
                  <a:ln w="19050">
                    <a:solidFill>
                      <a:srgbClr val="FF0000"/>
                    </a:solidFill>
                    <a:headEnd type="triangl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4" name="Τόξο 13"/>
                  <p:cNvSpPr/>
                  <p:nvPr/>
                </p:nvSpPr>
                <p:spPr>
                  <a:xfrm flipH="1" flipV="1">
                    <a:off x="179512" y="3102170"/>
                    <a:ext cx="3474000" cy="1260000"/>
                  </a:xfrm>
                  <a:prstGeom prst="arc">
                    <a:avLst>
                      <a:gd name="adj1" fmla="val 19675749"/>
                      <a:gd name="adj2" fmla="val 21476631"/>
                    </a:avLst>
                  </a:prstGeom>
                  <a:ln w="19050">
                    <a:solidFill>
                      <a:srgbClr val="FF0000"/>
                    </a:solidFill>
                    <a:headEnd type="triangl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47" name="TextBox 46"/>
                <p:cNvSpPr txBox="1"/>
                <p:nvPr/>
              </p:nvSpPr>
              <p:spPr>
                <a:xfrm>
                  <a:off x="2051720" y="982350"/>
                  <a:ext cx="591264" cy="49959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</a:t>
                  </a:r>
                  <a:r>
                    <a:rPr lang="en-US" b="1" baseline="-250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me</a:t>
                  </a:r>
                  <a:endParaRPr lang="el-G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49" name="Ομάδα 48"/>
                <p:cNvGrpSpPr/>
                <p:nvPr/>
              </p:nvGrpSpPr>
              <p:grpSpPr>
                <a:xfrm>
                  <a:off x="1784370" y="2675606"/>
                  <a:ext cx="360000" cy="360000"/>
                  <a:chOff x="1784370" y="2675606"/>
                  <a:chExt cx="360000" cy="360000"/>
                </a:xfrm>
              </p:grpSpPr>
              <p:sp>
                <p:nvSpPr>
                  <p:cNvPr id="51" name="Έλλειψη 12"/>
                  <p:cNvSpPr/>
                  <p:nvPr/>
                </p:nvSpPr>
                <p:spPr>
                  <a:xfrm>
                    <a:off x="1784370" y="2675606"/>
                    <a:ext cx="360000" cy="360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52" name="Ευθεία γραμμή σύνδεσης 51"/>
                  <p:cNvCxnSpPr/>
                  <p:nvPr/>
                </p:nvCxnSpPr>
                <p:spPr>
                  <a:xfrm>
                    <a:off x="1964370" y="2675606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Ευθεία γραμμή σύνδεσης 52"/>
                  <p:cNvCxnSpPr/>
                  <p:nvPr/>
                </p:nvCxnSpPr>
                <p:spPr>
                  <a:xfrm rot="5400000">
                    <a:off x="1964370" y="2684104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6" name="Ομάδα 55"/>
                <p:cNvGrpSpPr/>
                <p:nvPr/>
              </p:nvGrpSpPr>
              <p:grpSpPr>
                <a:xfrm>
                  <a:off x="225554" y="2226636"/>
                  <a:ext cx="3472580" cy="1771927"/>
                  <a:chOff x="225554" y="2226636"/>
                  <a:chExt cx="3472580" cy="1771927"/>
                </a:xfrm>
              </p:grpSpPr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3059993" y="3214717"/>
                    <a:ext cx="515021" cy="49959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r>
                      <a:rPr lang="en-US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58" name="Ομάδα 57"/>
                  <p:cNvGrpSpPr/>
                  <p:nvPr/>
                </p:nvGrpSpPr>
                <p:grpSpPr>
                  <a:xfrm>
                    <a:off x="225554" y="2226636"/>
                    <a:ext cx="3472580" cy="1771927"/>
                    <a:chOff x="225554" y="2226636"/>
                    <a:chExt cx="3472580" cy="1771927"/>
                  </a:xfrm>
                </p:grpSpPr>
                <p:cxnSp>
                  <p:nvCxnSpPr>
                    <p:cNvPr id="59" name="Ευθύγραμμο βέλος σύνδεσης 58"/>
                    <p:cNvCxnSpPr/>
                    <p:nvPr/>
                  </p:nvCxnSpPr>
                  <p:spPr>
                    <a:xfrm flipH="1">
                      <a:off x="2241778" y="3362758"/>
                      <a:ext cx="813860" cy="216000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0" name="TextBox 59"/>
                    <p:cNvSpPr txBox="1"/>
                    <p:nvPr/>
                  </p:nvSpPr>
                  <p:spPr>
                    <a:xfrm>
                      <a:off x="2133935" y="3498970"/>
                      <a:ext cx="444496" cy="49959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algn="ctr"/>
                      <a:r>
                        <a:rPr lang="el-G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n-US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1" name="Έλλειψη 6"/>
                    <p:cNvSpPr/>
                    <p:nvPr/>
                  </p:nvSpPr>
                  <p:spPr>
                    <a:xfrm>
                      <a:off x="225554" y="2226636"/>
                      <a:ext cx="3472580" cy="126014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2" name="Έλλειψη 17"/>
                    <p:cNvSpPr/>
                    <p:nvPr/>
                  </p:nvSpPr>
                  <p:spPr>
                    <a:xfrm>
                      <a:off x="3033866" y="3240100"/>
                      <a:ext cx="180000" cy="1800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63" name="Ευθεία γραμμή σύνδεσης 62"/>
                    <p:cNvCxnSpPr/>
                    <p:nvPr/>
                  </p:nvCxnSpPr>
                  <p:spPr>
                    <a:xfrm flipH="1" flipV="1">
                      <a:off x="467544" y="2550672"/>
                      <a:ext cx="1296000" cy="288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4" name="TextBox 63"/>
                    <p:cNvSpPr txBox="1"/>
                    <p:nvPr/>
                  </p:nvSpPr>
                  <p:spPr>
                    <a:xfrm>
                      <a:off x="892566" y="2352931"/>
                      <a:ext cx="467369" cy="4579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6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cxnSp>
            <p:nvCxnSpPr>
              <p:cNvPr id="117" name="Ευθύγραμμο βέλος σύνδεσης 116"/>
              <p:cNvCxnSpPr/>
              <p:nvPr/>
            </p:nvCxnSpPr>
            <p:spPr>
              <a:xfrm flipV="1">
                <a:off x="1680574" y="505263"/>
                <a:ext cx="0" cy="1103788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Ομάδα 121"/>
            <p:cNvGrpSpPr/>
            <p:nvPr/>
          </p:nvGrpSpPr>
          <p:grpSpPr>
            <a:xfrm rot="17535582">
              <a:off x="2496777" y="1674101"/>
              <a:ext cx="1512000" cy="144000"/>
              <a:chOff x="871322" y="6165304"/>
              <a:chExt cx="1824591" cy="144000"/>
            </a:xfrm>
          </p:grpSpPr>
          <p:grpSp>
            <p:nvGrpSpPr>
              <p:cNvPr id="124" name="Ομάδα 123"/>
              <p:cNvGrpSpPr/>
              <p:nvPr/>
            </p:nvGrpSpPr>
            <p:grpSpPr>
              <a:xfrm rot="20295050">
                <a:off x="871322" y="6165304"/>
                <a:ext cx="1824591" cy="144000"/>
                <a:chOff x="871322" y="6165304"/>
                <a:chExt cx="1824591" cy="144000"/>
              </a:xfrm>
            </p:grpSpPr>
            <p:sp>
              <p:nvSpPr>
                <p:cNvPr id="126" name="Ισοσκελές τρίγωνο 125"/>
                <p:cNvSpPr/>
                <p:nvPr/>
              </p:nvSpPr>
              <p:spPr>
                <a:xfrm rot="5400000">
                  <a:off x="2166713" y="5780104"/>
                  <a:ext cx="144000" cy="914400"/>
                </a:xfrm>
                <a:prstGeom prst="triangl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p:sp>
              <p:nvSpPr>
                <p:cNvPr id="127" name="Ισοσκελές τρίγωνο 126"/>
                <p:cNvSpPr/>
                <p:nvPr/>
              </p:nvSpPr>
              <p:spPr>
                <a:xfrm rot="16200000" flipH="1">
                  <a:off x="1256522" y="5780104"/>
                  <a:ext cx="144000" cy="914400"/>
                </a:xfrm>
                <a:prstGeom prst="triangle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</p:grpSp>
          <p:sp>
            <p:nvSpPr>
              <p:cNvPr id="125" name="Οβάλ 124"/>
              <p:cNvSpPr/>
              <p:nvPr/>
            </p:nvSpPr>
            <p:spPr>
              <a:xfrm>
                <a:off x="1763688" y="621232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</p:grpSp>
      </p:grpSp>
      <p:sp>
        <p:nvSpPr>
          <p:cNvPr id="128" name="TextBox 111"/>
          <p:cNvSpPr txBox="1"/>
          <p:nvPr/>
        </p:nvSpPr>
        <p:spPr>
          <a:xfrm>
            <a:off x="4139952" y="3270458"/>
            <a:ext cx="50040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περιβάλλον Μαγνητικού Πεδίου, η Μαγνητική Ροπή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Μαγνητική Βελόνη στρέφονται σε διεύθυνση που είναι παράλληλη με τη διεύθυνση της Μαγνητικής Επαγωγής </a:t>
            </a:r>
            <a:r>
              <a:rPr lang="el-G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el-GR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3" name="Ομάδα 162"/>
          <p:cNvGrpSpPr/>
          <p:nvPr/>
        </p:nvGrpSpPr>
        <p:grpSpPr>
          <a:xfrm>
            <a:off x="595536" y="3343437"/>
            <a:ext cx="3413958" cy="2487229"/>
            <a:chOff x="595536" y="3343437"/>
            <a:chExt cx="3413958" cy="2487229"/>
          </a:xfrm>
        </p:grpSpPr>
        <p:grpSp>
          <p:nvGrpSpPr>
            <p:cNvPr id="129" name="Ομάδα 128"/>
            <p:cNvGrpSpPr/>
            <p:nvPr/>
          </p:nvGrpSpPr>
          <p:grpSpPr>
            <a:xfrm rot="3600000">
              <a:off x="120956" y="3818017"/>
              <a:ext cx="2487229" cy="1538070"/>
              <a:chOff x="179512" y="505263"/>
              <a:chExt cx="2981292" cy="2083770"/>
            </a:xfrm>
          </p:grpSpPr>
          <p:grpSp>
            <p:nvGrpSpPr>
              <p:cNvPr id="130" name="Ομάδα 129"/>
              <p:cNvGrpSpPr/>
              <p:nvPr/>
            </p:nvGrpSpPr>
            <p:grpSpPr>
              <a:xfrm>
                <a:off x="179512" y="609409"/>
                <a:ext cx="2981292" cy="1979624"/>
                <a:chOff x="179512" y="1356712"/>
                <a:chExt cx="3544944" cy="2677825"/>
              </a:xfrm>
            </p:grpSpPr>
            <p:grpSp>
              <p:nvGrpSpPr>
                <p:cNvPr id="132" name="Ομάδα 131"/>
                <p:cNvGrpSpPr/>
                <p:nvPr/>
              </p:nvGrpSpPr>
              <p:grpSpPr>
                <a:xfrm>
                  <a:off x="179512" y="1788730"/>
                  <a:ext cx="3544944" cy="1768742"/>
                  <a:chOff x="179512" y="2593428"/>
                  <a:chExt cx="3544944" cy="1768742"/>
                </a:xfrm>
              </p:grpSpPr>
              <p:sp>
                <p:nvSpPr>
                  <p:cNvPr id="147" name="TextBox 146"/>
                  <p:cNvSpPr txBox="1"/>
                  <p:nvPr/>
                </p:nvSpPr>
                <p:spPr>
                  <a:xfrm rot="18000000">
                    <a:off x="2872831" y="2661646"/>
                    <a:ext cx="524977" cy="38854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Ι</a:t>
                    </a:r>
                    <a:r>
                      <a:rPr lang="en-US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</a:t>
                    </a:r>
                    <a:endParaRPr lang="el-GR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48" name="Τόξο 147"/>
                  <p:cNvSpPr/>
                  <p:nvPr/>
                </p:nvSpPr>
                <p:spPr>
                  <a:xfrm>
                    <a:off x="250456" y="2940898"/>
                    <a:ext cx="3474000" cy="1260001"/>
                  </a:xfrm>
                  <a:prstGeom prst="arc">
                    <a:avLst>
                      <a:gd name="adj1" fmla="val 19675749"/>
                      <a:gd name="adj2" fmla="val 21476631"/>
                    </a:avLst>
                  </a:prstGeom>
                  <a:ln w="19050">
                    <a:solidFill>
                      <a:srgbClr val="FF0000"/>
                    </a:solidFill>
                    <a:headEnd type="triangl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49" name="Τόξο 148"/>
                  <p:cNvSpPr/>
                  <p:nvPr/>
                </p:nvSpPr>
                <p:spPr>
                  <a:xfrm flipH="1" flipV="1">
                    <a:off x="179512" y="3102170"/>
                    <a:ext cx="3474000" cy="1260000"/>
                  </a:xfrm>
                  <a:prstGeom prst="arc">
                    <a:avLst>
                      <a:gd name="adj1" fmla="val 19675749"/>
                      <a:gd name="adj2" fmla="val 21476631"/>
                    </a:avLst>
                  </a:prstGeom>
                  <a:ln w="19050">
                    <a:solidFill>
                      <a:srgbClr val="FF0000"/>
                    </a:solidFill>
                    <a:headEnd type="triangl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133" name="TextBox 132"/>
                <p:cNvSpPr txBox="1"/>
                <p:nvPr/>
              </p:nvSpPr>
              <p:spPr>
                <a:xfrm rot="17790173">
                  <a:off x="1716255" y="1542570"/>
                  <a:ext cx="760258" cy="3885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</a:t>
                  </a:r>
                  <a:r>
                    <a:rPr lang="en-US" b="1" baseline="-250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me</a:t>
                  </a:r>
                  <a:endParaRPr lang="el-G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34" name="Ομάδα 133"/>
                <p:cNvGrpSpPr/>
                <p:nvPr/>
              </p:nvGrpSpPr>
              <p:grpSpPr>
                <a:xfrm>
                  <a:off x="1784370" y="2675606"/>
                  <a:ext cx="360000" cy="360000"/>
                  <a:chOff x="1784370" y="2675606"/>
                  <a:chExt cx="360000" cy="360000"/>
                </a:xfrm>
              </p:grpSpPr>
              <p:sp>
                <p:nvSpPr>
                  <p:cNvPr id="144" name="Έλλειψη 12"/>
                  <p:cNvSpPr/>
                  <p:nvPr/>
                </p:nvSpPr>
                <p:spPr>
                  <a:xfrm>
                    <a:off x="1784370" y="2675606"/>
                    <a:ext cx="360000" cy="360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45" name="Ευθεία γραμμή σύνδεσης 144"/>
                  <p:cNvCxnSpPr/>
                  <p:nvPr/>
                </p:nvCxnSpPr>
                <p:spPr>
                  <a:xfrm>
                    <a:off x="1964370" y="2675606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Ευθεία γραμμή σύνδεσης 145"/>
                  <p:cNvCxnSpPr/>
                  <p:nvPr/>
                </p:nvCxnSpPr>
                <p:spPr>
                  <a:xfrm rot="5400000">
                    <a:off x="1964370" y="2684104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5" name="Ομάδα 134"/>
                <p:cNvGrpSpPr/>
                <p:nvPr/>
              </p:nvGrpSpPr>
              <p:grpSpPr>
                <a:xfrm>
                  <a:off x="225554" y="2226636"/>
                  <a:ext cx="3472580" cy="1807901"/>
                  <a:chOff x="225554" y="2226636"/>
                  <a:chExt cx="3472580" cy="1807901"/>
                </a:xfrm>
              </p:grpSpPr>
              <p:sp>
                <p:nvSpPr>
                  <p:cNvPr id="136" name="TextBox 135"/>
                  <p:cNvSpPr txBox="1"/>
                  <p:nvPr/>
                </p:nvSpPr>
                <p:spPr>
                  <a:xfrm rot="17775968">
                    <a:off x="2871244" y="3333283"/>
                    <a:ext cx="662224" cy="38854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r>
                      <a:rPr lang="en-US" b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37" name="Ομάδα 136"/>
                  <p:cNvGrpSpPr/>
                  <p:nvPr/>
                </p:nvGrpSpPr>
                <p:grpSpPr>
                  <a:xfrm>
                    <a:off x="225554" y="2226636"/>
                    <a:ext cx="3472580" cy="1807901"/>
                    <a:chOff x="225554" y="2226636"/>
                    <a:chExt cx="3472580" cy="1807901"/>
                  </a:xfrm>
                </p:grpSpPr>
                <p:cxnSp>
                  <p:nvCxnSpPr>
                    <p:cNvPr id="138" name="Ευθύγραμμο βέλος σύνδεσης 137"/>
                    <p:cNvCxnSpPr/>
                    <p:nvPr/>
                  </p:nvCxnSpPr>
                  <p:spPr>
                    <a:xfrm flipH="1">
                      <a:off x="2241778" y="3362758"/>
                      <a:ext cx="813860" cy="216000"/>
                    </a:xfrm>
                    <a:prstGeom prst="straightConnector1">
                      <a:avLst/>
                    </a:prstGeom>
                    <a:ln w="28575">
                      <a:solidFill>
                        <a:schemeClr val="tx1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9" name="TextBox 138"/>
                    <p:cNvSpPr txBox="1"/>
                    <p:nvPr/>
                  </p:nvSpPr>
                  <p:spPr>
                    <a:xfrm rot="17652868">
                      <a:off x="2070413" y="3554496"/>
                      <a:ext cx="571540" cy="38854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algn="ctr"/>
                      <a:r>
                        <a:rPr lang="el-G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n-US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40" name="Έλλειψη 6"/>
                    <p:cNvSpPr/>
                    <p:nvPr/>
                  </p:nvSpPr>
                  <p:spPr>
                    <a:xfrm>
                      <a:off x="225554" y="2226636"/>
                      <a:ext cx="3472580" cy="126014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41" name="Έλλειψη 17"/>
                    <p:cNvSpPr/>
                    <p:nvPr/>
                  </p:nvSpPr>
                  <p:spPr>
                    <a:xfrm>
                      <a:off x="3033866" y="3240100"/>
                      <a:ext cx="180000" cy="1800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42" name="Ευθεία γραμμή σύνδεσης 141"/>
                    <p:cNvCxnSpPr/>
                    <p:nvPr/>
                  </p:nvCxnSpPr>
                  <p:spPr>
                    <a:xfrm flipH="1" flipV="1">
                      <a:off x="467544" y="2550672"/>
                      <a:ext cx="1296000" cy="288000"/>
                    </a:xfrm>
                    <a:prstGeom prst="line">
                      <a:avLst/>
                    </a:prstGeom>
                    <a:ln w="12700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3" name="TextBox 142"/>
                    <p:cNvSpPr txBox="1"/>
                    <p:nvPr/>
                  </p:nvSpPr>
                  <p:spPr>
                    <a:xfrm rot="17225858">
                      <a:off x="833287" y="2611363"/>
                      <a:ext cx="600952" cy="35616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600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cxnSp>
            <p:nvCxnSpPr>
              <p:cNvPr id="131" name="Ευθύγραμμο βέλος σύνδεσης 130"/>
              <p:cNvCxnSpPr/>
              <p:nvPr/>
            </p:nvCxnSpPr>
            <p:spPr>
              <a:xfrm flipV="1">
                <a:off x="1680574" y="505263"/>
                <a:ext cx="0" cy="1103788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0" name="Ομάδα 149"/>
            <p:cNvGrpSpPr/>
            <p:nvPr/>
          </p:nvGrpSpPr>
          <p:grpSpPr>
            <a:xfrm rot="21060000">
              <a:off x="2497494" y="4876146"/>
              <a:ext cx="1512000" cy="118494"/>
              <a:chOff x="871322" y="6165304"/>
              <a:chExt cx="1824591" cy="144000"/>
            </a:xfrm>
          </p:grpSpPr>
          <p:grpSp>
            <p:nvGrpSpPr>
              <p:cNvPr id="151" name="Ομάδα 150"/>
              <p:cNvGrpSpPr/>
              <p:nvPr/>
            </p:nvGrpSpPr>
            <p:grpSpPr>
              <a:xfrm rot="20295050">
                <a:off x="871322" y="6165304"/>
                <a:ext cx="1824591" cy="144000"/>
                <a:chOff x="871322" y="6165304"/>
                <a:chExt cx="1824591" cy="144000"/>
              </a:xfrm>
            </p:grpSpPr>
            <p:sp>
              <p:nvSpPr>
                <p:cNvPr id="153" name="Ισοσκελές τρίγωνο 152"/>
                <p:cNvSpPr/>
                <p:nvPr/>
              </p:nvSpPr>
              <p:spPr>
                <a:xfrm rot="5400000">
                  <a:off x="2166713" y="5780104"/>
                  <a:ext cx="144000" cy="914400"/>
                </a:xfrm>
                <a:prstGeom prst="triangl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  <p:sp>
              <p:nvSpPr>
                <p:cNvPr id="154" name="Ισοσκελές τρίγωνο 153"/>
                <p:cNvSpPr/>
                <p:nvPr/>
              </p:nvSpPr>
              <p:spPr>
                <a:xfrm rot="16200000" flipH="1">
                  <a:off x="1256522" y="5780104"/>
                  <a:ext cx="144000" cy="914400"/>
                </a:xfrm>
                <a:prstGeom prst="triangle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l-GR"/>
                </a:p>
              </p:txBody>
            </p:sp>
          </p:grpSp>
          <p:sp>
            <p:nvSpPr>
              <p:cNvPr id="152" name="Οβάλ 151"/>
              <p:cNvSpPr/>
              <p:nvPr/>
            </p:nvSpPr>
            <p:spPr>
              <a:xfrm>
                <a:off x="1763688" y="621232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</p:grpSp>
        <p:grpSp>
          <p:nvGrpSpPr>
            <p:cNvPr id="158" name="Ομάδα 157"/>
            <p:cNvGrpSpPr/>
            <p:nvPr/>
          </p:nvGrpSpPr>
          <p:grpSpPr>
            <a:xfrm>
              <a:off x="2298499" y="3918594"/>
              <a:ext cx="1296000" cy="834852"/>
              <a:chOff x="2298499" y="3918594"/>
              <a:chExt cx="1296000" cy="834852"/>
            </a:xfrm>
          </p:grpSpPr>
          <p:cxnSp>
            <p:nvCxnSpPr>
              <p:cNvPr id="155" name="Ευθύγραμμο βέλος σύνδεσης 154"/>
              <p:cNvCxnSpPr/>
              <p:nvPr/>
            </p:nvCxnSpPr>
            <p:spPr>
              <a:xfrm flipV="1">
                <a:off x="2298499" y="4005064"/>
                <a:ext cx="1296000" cy="748382"/>
              </a:xfrm>
              <a:prstGeom prst="straightConnector1">
                <a:avLst/>
              </a:prstGeom>
              <a:ln w="57150">
                <a:solidFill>
                  <a:srgbClr val="00206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TextBox 156"/>
              <p:cNvSpPr txBox="1"/>
              <p:nvPr/>
            </p:nvSpPr>
            <p:spPr>
              <a:xfrm>
                <a:off x="2779021" y="3918594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endParaRPr lang="el-GR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60" name="TextBox 159"/>
          <p:cNvSpPr txBox="1"/>
          <p:nvPr/>
        </p:nvSpPr>
        <p:spPr>
          <a:xfrm>
            <a:off x="4145495" y="4644425"/>
            <a:ext cx="4891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Στοιχειώδες Μαγνητικό Δίπολο Συμπεριφέρεται όπως ένα Ραβδωτός Μαγνήτης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4150969" y="5436513"/>
            <a:ext cx="4891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κατεύθυνση που δείχνει η Μαγνητική Ροπή είναι ο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Βόρειος Πόλος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Μαγνητικού Δίπολου είναι 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8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60" grpId="0"/>
      <p:bldP spid="1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167 - Ομάδα"/>
          <p:cNvGrpSpPr/>
          <p:nvPr/>
        </p:nvGrpSpPr>
        <p:grpSpPr>
          <a:xfrm>
            <a:off x="251520" y="1737072"/>
            <a:ext cx="3280381" cy="2457975"/>
            <a:chOff x="1475656" y="1538866"/>
            <a:chExt cx="3280381" cy="2457975"/>
          </a:xfrm>
        </p:grpSpPr>
        <p:grpSp>
          <p:nvGrpSpPr>
            <p:cNvPr id="167" name="166 - Ομάδα"/>
            <p:cNvGrpSpPr/>
            <p:nvPr/>
          </p:nvGrpSpPr>
          <p:grpSpPr>
            <a:xfrm>
              <a:off x="1957287" y="1906653"/>
              <a:ext cx="2542705" cy="1992904"/>
              <a:chOff x="1957287" y="1906653"/>
              <a:chExt cx="2542705" cy="1992904"/>
            </a:xfrm>
          </p:grpSpPr>
          <p:grpSp>
            <p:nvGrpSpPr>
              <p:cNvPr id="135" name="134 - Ομάδα"/>
              <p:cNvGrpSpPr/>
              <p:nvPr/>
            </p:nvGrpSpPr>
            <p:grpSpPr>
              <a:xfrm rot="15599835">
                <a:off x="3265451" y="2914652"/>
                <a:ext cx="504056" cy="407975"/>
                <a:chOff x="5962627" y="1131574"/>
                <a:chExt cx="504056" cy="407975"/>
              </a:xfrm>
            </p:grpSpPr>
            <p:sp>
              <p:nvSpPr>
                <p:cNvPr id="136" name="135 - Έλλειψη"/>
                <p:cNvSpPr/>
                <p:nvPr/>
              </p:nvSpPr>
              <p:spPr>
                <a:xfrm>
                  <a:off x="5962627" y="1323525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37" name="136 - Ευθύγραμμο βέλος σύνδεσης"/>
                <p:cNvCxnSpPr/>
                <p:nvPr/>
              </p:nvCxnSpPr>
              <p:spPr>
                <a:xfrm flipH="1" flipV="1">
                  <a:off x="6206415" y="1131574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110 - Ομάδα"/>
              <p:cNvGrpSpPr/>
              <p:nvPr/>
            </p:nvGrpSpPr>
            <p:grpSpPr>
              <a:xfrm rot="16883947">
                <a:off x="3356085" y="2141909"/>
                <a:ext cx="504056" cy="404889"/>
                <a:chOff x="5652120" y="1079895"/>
                <a:chExt cx="504056" cy="404889"/>
              </a:xfrm>
            </p:grpSpPr>
            <p:sp>
              <p:nvSpPr>
                <p:cNvPr id="112" name="111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13" name="112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" name="104 - Ομάδα"/>
              <p:cNvGrpSpPr/>
              <p:nvPr/>
            </p:nvGrpSpPr>
            <p:grpSpPr>
              <a:xfrm rot="8645208">
                <a:off x="3635896" y="1906653"/>
                <a:ext cx="504056" cy="404889"/>
                <a:chOff x="5652120" y="1079895"/>
                <a:chExt cx="504056" cy="404889"/>
              </a:xfrm>
            </p:grpSpPr>
            <p:sp>
              <p:nvSpPr>
                <p:cNvPr id="106" name="105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07" name="106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35 - Ομάδα"/>
              <p:cNvGrpSpPr/>
              <p:nvPr/>
            </p:nvGrpSpPr>
            <p:grpSpPr>
              <a:xfrm rot="14626065">
                <a:off x="1907704" y="2060848"/>
                <a:ext cx="504056" cy="404889"/>
                <a:chOff x="5652120" y="1079895"/>
                <a:chExt cx="504056" cy="404889"/>
              </a:xfrm>
            </p:grpSpPr>
            <p:sp>
              <p:nvSpPr>
                <p:cNvPr id="37" name="36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38" name="37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8" name="107 - Ομάδα"/>
              <p:cNvGrpSpPr/>
              <p:nvPr/>
            </p:nvGrpSpPr>
            <p:grpSpPr>
              <a:xfrm>
                <a:off x="3086991" y="2564904"/>
                <a:ext cx="504056" cy="404889"/>
                <a:chOff x="5652120" y="1079895"/>
                <a:chExt cx="504056" cy="404889"/>
              </a:xfrm>
            </p:grpSpPr>
            <p:sp>
              <p:nvSpPr>
                <p:cNvPr id="109" name="108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10" name="109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6" name="125 - Ομάδα"/>
              <p:cNvGrpSpPr/>
              <p:nvPr/>
            </p:nvGrpSpPr>
            <p:grpSpPr>
              <a:xfrm rot="9164600">
                <a:off x="2718511" y="3507968"/>
                <a:ext cx="504056" cy="391589"/>
                <a:chOff x="5626303" y="1079895"/>
                <a:chExt cx="504056" cy="391589"/>
              </a:xfrm>
            </p:grpSpPr>
            <p:sp>
              <p:nvSpPr>
                <p:cNvPr id="127" name="126 - Έλλειψη"/>
                <p:cNvSpPr/>
                <p:nvPr/>
              </p:nvSpPr>
              <p:spPr>
                <a:xfrm>
                  <a:off x="5626303" y="12554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28" name="127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0" name="149 - Ομάδα"/>
              <p:cNvGrpSpPr/>
              <p:nvPr/>
            </p:nvGrpSpPr>
            <p:grpSpPr>
              <a:xfrm>
                <a:off x="3995936" y="2708920"/>
                <a:ext cx="504056" cy="404889"/>
                <a:chOff x="5652120" y="1079895"/>
                <a:chExt cx="504056" cy="404889"/>
              </a:xfrm>
            </p:grpSpPr>
            <p:sp>
              <p:nvSpPr>
                <p:cNvPr id="151" name="150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2" name="151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6" name="165 - Ομάδα"/>
            <p:cNvGrpSpPr/>
            <p:nvPr/>
          </p:nvGrpSpPr>
          <p:grpSpPr>
            <a:xfrm>
              <a:off x="1475656" y="1538866"/>
              <a:ext cx="3280381" cy="2457975"/>
              <a:chOff x="1475656" y="1484784"/>
              <a:chExt cx="3280381" cy="2457975"/>
            </a:xfrm>
          </p:grpSpPr>
          <p:grpSp>
            <p:nvGrpSpPr>
              <p:cNvPr id="114" name="113 - Ομάδα"/>
              <p:cNvGrpSpPr/>
              <p:nvPr/>
            </p:nvGrpSpPr>
            <p:grpSpPr>
              <a:xfrm>
                <a:off x="3563888" y="2420888"/>
                <a:ext cx="504056" cy="404889"/>
                <a:chOff x="5652120" y="1079895"/>
                <a:chExt cx="504056" cy="404889"/>
              </a:xfrm>
            </p:grpSpPr>
            <p:sp>
              <p:nvSpPr>
                <p:cNvPr id="115" name="114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16" name="115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53 - Ομάδα"/>
              <p:cNvGrpSpPr/>
              <p:nvPr/>
            </p:nvGrpSpPr>
            <p:grpSpPr>
              <a:xfrm rot="11019159">
                <a:off x="2640169" y="2580549"/>
                <a:ext cx="504056" cy="404889"/>
                <a:chOff x="5652120" y="1079895"/>
                <a:chExt cx="504056" cy="404889"/>
              </a:xfrm>
            </p:grpSpPr>
            <p:sp>
              <p:nvSpPr>
                <p:cNvPr id="55" name="54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56" name="55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92 - Ομάδα"/>
              <p:cNvGrpSpPr/>
              <p:nvPr/>
            </p:nvGrpSpPr>
            <p:grpSpPr>
              <a:xfrm rot="10574567">
                <a:off x="3131840" y="2060848"/>
                <a:ext cx="504056" cy="404889"/>
                <a:chOff x="5652120" y="1079895"/>
                <a:chExt cx="504056" cy="404889"/>
              </a:xfrm>
            </p:grpSpPr>
            <p:sp>
              <p:nvSpPr>
                <p:cNvPr id="94" name="93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95" name="94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0" name="119 - Ομάδα"/>
              <p:cNvGrpSpPr/>
              <p:nvPr/>
            </p:nvGrpSpPr>
            <p:grpSpPr>
              <a:xfrm rot="21180757">
                <a:off x="4076581" y="1925885"/>
                <a:ext cx="504056" cy="404889"/>
                <a:chOff x="5652120" y="1079895"/>
                <a:chExt cx="504056" cy="404889"/>
              </a:xfrm>
            </p:grpSpPr>
            <p:sp>
              <p:nvSpPr>
                <p:cNvPr id="121" name="120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22" name="121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5" name="164 - Ομάδα"/>
              <p:cNvGrpSpPr/>
              <p:nvPr/>
            </p:nvGrpSpPr>
            <p:grpSpPr>
              <a:xfrm>
                <a:off x="1475656" y="1484784"/>
                <a:ext cx="3280381" cy="2457975"/>
                <a:chOff x="1475656" y="1484784"/>
                <a:chExt cx="3280381" cy="2457975"/>
              </a:xfrm>
            </p:grpSpPr>
            <p:grpSp>
              <p:nvGrpSpPr>
                <p:cNvPr id="24" name="23 - Ομάδα"/>
                <p:cNvGrpSpPr/>
                <p:nvPr/>
              </p:nvGrpSpPr>
              <p:grpSpPr>
                <a:xfrm rot="19439850">
                  <a:off x="1906558" y="155679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25" name="24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6" name="25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38 - Ομάδα"/>
                <p:cNvGrpSpPr/>
                <p:nvPr/>
              </p:nvGrpSpPr>
              <p:grpSpPr>
                <a:xfrm rot="4099799">
                  <a:off x="1806523" y="227687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40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1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50 - Ομάδα"/>
                <p:cNvGrpSpPr/>
                <p:nvPr/>
              </p:nvGrpSpPr>
              <p:grpSpPr>
                <a:xfrm>
                  <a:off x="2627784" y="2204864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52" name="51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53" name="52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71 - Ομάδα"/>
                <p:cNvGrpSpPr/>
                <p:nvPr/>
              </p:nvGrpSpPr>
              <p:grpSpPr>
                <a:xfrm>
                  <a:off x="2339752" y="266407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3" name="72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4" name="73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80 - Ομάδα"/>
                <p:cNvGrpSpPr/>
                <p:nvPr/>
              </p:nvGrpSpPr>
              <p:grpSpPr>
                <a:xfrm rot="19388214">
                  <a:off x="2700740" y="3068960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82" name="81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3" name="82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4" name="163 - Ομάδα"/>
                <p:cNvGrpSpPr/>
                <p:nvPr/>
              </p:nvGrpSpPr>
              <p:grpSpPr>
                <a:xfrm>
                  <a:off x="1475656" y="1484784"/>
                  <a:ext cx="3280381" cy="2457975"/>
                  <a:chOff x="1475656" y="1484784"/>
                  <a:chExt cx="3280381" cy="2457975"/>
                </a:xfrm>
              </p:grpSpPr>
              <p:grpSp>
                <p:nvGrpSpPr>
                  <p:cNvPr id="163" name="162 - Ομάδα"/>
                  <p:cNvGrpSpPr/>
                  <p:nvPr/>
                </p:nvGrpSpPr>
                <p:grpSpPr>
                  <a:xfrm>
                    <a:off x="2399987" y="2258500"/>
                    <a:ext cx="1169116" cy="1684259"/>
                    <a:chOff x="2399987" y="2258500"/>
                    <a:chExt cx="1169116" cy="1684259"/>
                  </a:xfrm>
                </p:grpSpPr>
                <p:grpSp>
                  <p:nvGrpSpPr>
                    <p:cNvPr id="96" name="95 - Ομάδα"/>
                    <p:cNvGrpSpPr/>
                    <p:nvPr/>
                  </p:nvGrpSpPr>
                  <p:grpSpPr>
                    <a:xfrm rot="20920824">
                      <a:off x="3022658" y="225850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97" name="9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8" name="9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75" name="74 - Ομάδα"/>
                    <p:cNvGrpSpPr/>
                    <p:nvPr/>
                  </p:nvGrpSpPr>
                  <p:grpSpPr>
                    <a:xfrm rot="4465518">
                      <a:off x="2350404" y="300143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6" name="75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7" name="76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78" name="77 - Ομάδα"/>
                    <p:cNvGrpSpPr/>
                    <p:nvPr/>
                  </p:nvGrpSpPr>
                  <p:grpSpPr>
                    <a:xfrm>
                      <a:off x="2771800" y="278092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9" name="7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0" name="7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4" name="83 - Ομάδα"/>
                    <p:cNvGrpSpPr/>
                    <p:nvPr/>
                  </p:nvGrpSpPr>
                  <p:grpSpPr>
                    <a:xfrm rot="11527946">
                      <a:off x="2411760" y="335699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5" name="84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6" name="8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29" name="128 - Ομάδα"/>
                    <p:cNvGrpSpPr/>
                    <p:nvPr/>
                  </p:nvGrpSpPr>
                  <p:grpSpPr>
                    <a:xfrm rot="7238590">
                      <a:off x="3114630" y="3221369"/>
                      <a:ext cx="504056" cy="404891"/>
                      <a:chOff x="5792016" y="1017028"/>
                      <a:chExt cx="504056" cy="404891"/>
                    </a:xfrm>
                  </p:grpSpPr>
                  <p:sp>
                    <p:nvSpPr>
                      <p:cNvPr id="130" name="129 - Έλλειψη"/>
                      <p:cNvSpPr/>
                      <p:nvPr/>
                    </p:nvSpPr>
                    <p:spPr>
                      <a:xfrm>
                        <a:off x="5792016" y="1205895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1" name="130 - Ευθύγραμμο βέλος σύνδεσης"/>
                      <p:cNvCxnSpPr/>
                      <p:nvPr/>
                    </p:nvCxnSpPr>
                    <p:spPr>
                      <a:xfrm flipH="1" flipV="1">
                        <a:off x="6053305" y="101702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2" name="131 - Ομάδα"/>
                    <p:cNvGrpSpPr/>
                    <p:nvPr/>
                  </p:nvGrpSpPr>
                  <p:grpSpPr>
                    <a:xfrm rot="9975364">
                      <a:off x="3062830" y="3546213"/>
                      <a:ext cx="504056" cy="396546"/>
                      <a:chOff x="5618010" y="1079895"/>
                      <a:chExt cx="504056" cy="396546"/>
                    </a:xfrm>
                  </p:grpSpPr>
                  <p:sp>
                    <p:nvSpPr>
                      <p:cNvPr id="133" name="132 - Έλλειψη"/>
                      <p:cNvSpPr/>
                      <p:nvPr/>
                    </p:nvSpPr>
                    <p:spPr>
                      <a:xfrm>
                        <a:off x="5618010" y="1260417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34" name="13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162" name="161 - Ομάδα"/>
                  <p:cNvGrpSpPr/>
                  <p:nvPr/>
                </p:nvGrpSpPr>
                <p:grpSpPr>
                  <a:xfrm>
                    <a:off x="1475656" y="1484784"/>
                    <a:ext cx="3280381" cy="2305224"/>
                    <a:chOff x="1475656" y="1484784"/>
                    <a:chExt cx="3280381" cy="2305224"/>
                  </a:xfrm>
                </p:grpSpPr>
                <p:grpSp>
                  <p:nvGrpSpPr>
                    <p:cNvPr id="144" name="143 - Ομάδα"/>
                    <p:cNvGrpSpPr/>
                    <p:nvPr/>
                  </p:nvGrpSpPr>
                  <p:grpSpPr>
                    <a:xfrm rot="19488142">
                      <a:off x="3634499" y="270892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45" name="144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46" name="14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2" name="101 - Ομάδα"/>
                    <p:cNvGrpSpPr/>
                    <p:nvPr/>
                  </p:nvGrpSpPr>
                  <p:grpSpPr>
                    <a:xfrm rot="4541952">
                      <a:off x="3917530" y="1648573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03" name="102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4" name="10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9" name="98 - Ομάδα"/>
                    <p:cNvGrpSpPr/>
                    <p:nvPr/>
                  </p:nvGrpSpPr>
                  <p:grpSpPr>
                    <a:xfrm>
                      <a:off x="3491880" y="148478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00" name="9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1" name="10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" name="12 - Ομάδα"/>
                    <p:cNvGrpSpPr/>
                    <p:nvPr/>
                  </p:nvGrpSpPr>
                  <p:grpSpPr>
                    <a:xfrm>
                      <a:off x="1475656" y="1628800"/>
                      <a:ext cx="3168352" cy="2160240"/>
                      <a:chOff x="1475656" y="1628800"/>
                      <a:chExt cx="3168352" cy="2160240"/>
                    </a:xfrm>
                  </p:grpSpPr>
                  <p:sp>
                    <p:nvSpPr>
                      <p:cNvPr id="5" name="4 - Έλλειψη"/>
                      <p:cNvSpPr/>
                      <p:nvPr/>
                    </p:nvSpPr>
                    <p:spPr>
                      <a:xfrm>
                        <a:off x="3707904" y="1628800"/>
                        <a:ext cx="936104" cy="2160240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" name="6 - Ευθεία γραμμή σύνδεσης"/>
                      <p:cNvCxnSpPr>
                        <a:endCxn id="5" idx="0"/>
                      </p:cNvCxnSpPr>
                      <p:nvPr/>
                    </p:nvCxnSpPr>
                    <p:spPr>
                      <a:xfrm>
                        <a:off x="1943708" y="1628800"/>
                        <a:ext cx="2232248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" name="7 - Ευθεία γραμμή σύνδεσης"/>
                      <p:cNvCxnSpPr/>
                      <p:nvPr/>
                    </p:nvCxnSpPr>
                    <p:spPr>
                      <a:xfrm>
                        <a:off x="1979712" y="3789040"/>
                        <a:ext cx="2232248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2" name="11 - Ομάδα"/>
                      <p:cNvGrpSpPr/>
                      <p:nvPr/>
                    </p:nvGrpSpPr>
                    <p:grpSpPr>
                      <a:xfrm>
                        <a:off x="1475656" y="1628800"/>
                        <a:ext cx="944637" cy="2160000"/>
                        <a:chOff x="2483768" y="3861048"/>
                        <a:chExt cx="944637" cy="2160000"/>
                      </a:xfrm>
                    </p:grpSpPr>
                    <p:sp>
                      <p:nvSpPr>
                        <p:cNvPr id="10" name="9 - Τόξο"/>
                        <p:cNvSpPr/>
                        <p:nvPr/>
                      </p:nvSpPr>
                      <p:spPr>
                        <a:xfrm>
                          <a:off x="2483768" y="3861048"/>
                          <a:ext cx="936000" cy="2160000"/>
                        </a:xfrm>
                        <a:prstGeom prst="arc">
                          <a:avLst>
                            <a:gd name="adj1" fmla="val 5399997"/>
                            <a:gd name="adj2" fmla="val 16166344"/>
                          </a:avLst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1" name="10 - Τόξο"/>
                        <p:cNvSpPr/>
                        <p:nvPr/>
                      </p:nvSpPr>
                      <p:spPr>
                        <a:xfrm>
                          <a:off x="2492405" y="3861048"/>
                          <a:ext cx="936000" cy="2160000"/>
                        </a:xfrm>
                        <a:prstGeom prst="arc">
                          <a:avLst>
                            <a:gd name="adj1" fmla="val 16200000"/>
                            <a:gd name="adj2" fmla="val 5405195"/>
                          </a:avLst>
                        </a:prstGeom>
                        <a:ln w="28575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</p:grpSp>
                <p:grpSp>
                  <p:nvGrpSpPr>
                    <p:cNvPr id="17" name="16 - Ομάδα"/>
                    <p:cNvGrpSpPr/>
                    <p:nvPr/>
                  </p:nvGrpSpPr>
                  <p:grpSpPr>
                    <a:xfrm>
                      <a:off x="2411760" y="148478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4" name="13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6" name="1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8" name="17 - Ομάδα"/>
                    <p:cNvGrpSpPr/>
                    <p:nvPr/>
                  </p:nvGrpSpPr>
                  <p:grpSpPr>
                    <a:xfrm rot="7377041">
                      <a:off x="2466694" y="198884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9" name="1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0" name="1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20 - Ομάδα"/>
                    <p:cNvGrpSpPr/>
                    <p:nvPr/>
                  </p:nvGrpSpPr>
                  <p:grpSpPr>
                    <a:xfrm rot="18102208">
                      <a:off x="2752447" y="160314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2" name="21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3" name="22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" name="26 - Ομάδα"/>
                    <p:cNvGrpSpPr/>
                    <p:nvPr/>
                  </p:nvGrpSpPr>
                  <p:grpSpPr>
                    <a:xfrm rot="4439628">
                      <a:off x="1751625" y="165242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8" name="2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9" name="2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0" name="29 - Ομάδα"/>
                    <p:cNvGrpSpPr/>
                    <p:nvPr/>
                  </p:nvGrpSpPr>
                  <p:grpSpPr>
                    <a:xfrm rot="10800000">
                      <a:off x="1547664" y="208800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31" name="30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2" name="31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3" name="32 - Ομάδα"/>
                    <p:cNvGrpSpPr/>
                    <p:nvPr/>
                  </p:nvGrpSpPr>
                  <p:grpSpPr>
                    <a:xfrm rot="1627156">
                      <a:off x="2131160" y="186544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34" name="33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5" name="34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2" name="41 - Ομάδα"/>
                    <p:cNvGrpSpPr/>
                    <p:nvPr/>
                  </p:nvGrpSpPr>
                  <p:grpSpPr>
                    <a:xfrm rot="10800000">
                      <a:off x="1475656" y="252005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3" name="42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4" name="4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" name="44 - Ομάδα"/>
                    <p:cNvGrpSpPr/>
                    <p:nvPr/>
                  </p:nvGrpSpPr>
                  <p:grpSpPr>
                    <a:xfrm rot="9629095">
                      <a:off x="2195736" y="2447493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6" name="45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7" name="46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8" name="47 - Ομάδα"/>
                    <p:cNvGrpSpPr/>
                    <p:nvPr/>
                  </p:nvGrpSpPr>
                  <p:grpSpPr>
                    <a:xfrm rot="11285017">
                      <a:off x="2725756" y="202226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9" name="4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0" name="4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7" name="56 - Ομάδα"/>
                    <p:cNvGrpSpPr/>
                    <p:nvPr/>
                  </p:nvGrpSpPr>
                  <p:grpSpPr>
                    <a:xfrm>
                      <a:off x="1907704" y="256490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58" name="5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9" name="5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59 - Ομάδα"/>
                    <p:cNvGrpSpPr/>
                    <p:nvPr/>
                  </p:nvGrpSpPr>
                  <p:grpSpPr>
                    <a:xfrm>
                      <a:off x="1547664" y="278092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1" name="60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2" name="61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3" name="62 - Ομάδα"/>
                    <p:cNvGrpSpPr/>
                    <p:nvPr/>
                  </p:nvGrpSpPr>
                  <p:grpSpPr>
                    <a:xfrm rot="9986419">
                      <a:off x="1588104" y="325869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4" name="63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5" name="64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6" name="65 - Ομάδα"/>
                    <p:cNvGrpSpPr/>
                    <p:nvPr/>
                  </p:nvGrpSpPr>
                  <p:grpSpPr>
                    <a:xfrm rot="15588418">
                      <a:off x="1899526" y="294267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7" name="6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8" name="6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9" name="68 - Ομάδα"/>
                    <p:cNvGrpSpPr/>
                    <p:nvPr/>
                  </p:nvGrpSpPr>
                  <p:grpSpPr>
                    <a:xfrm rot="20484336">
                      <a:off x="1907704" y="321297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0" name="6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1" name="7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7" name="86 - Ομάδα"/>
                    <p:cNvGrpSpPr/>
                    <p:nvPr/>
                  </p:nvGrpSpPr>
                  <p:grpSpPr>
                    <a:xfrm>
                      <a:off x="2051720" y="335699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8" name="8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9" name="8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0" name="89 - Ομάδα"/>
                    <p:cNvGrpSpPr/>
                    <p:nvPr/>
                  </p:nvGrpSpPr>
                  <p:grpSpPr>
                    <a:xfrm rot="7713929">
                      <a:off x="3123212" y="167915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91" name="90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2" name="91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7" name="116 - Ομάδα"/>
                    <p:cNvGrpSpPr/>
                    <p:nvPr/>
                  </p:nvGrpSpPr>
                  <p:grpSpPr>
                    <a:xfrm>
                      <a:off x="3779912" y="206084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18" name="11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19" name="11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8" name="137 - Ομάδα"/>
                    <p:cNvGrpSpPr/>
                    <p:nvPr/>
                  </p:nvGrpSpPr>
                  <p:grpSpPr>
                    <a:xfrm rot="9088946">
                      <a:off x="4326541" y="2206848"/>
                      <a:ext cx="355230" cy="504056"/>
                      <a:chOff x="5681479" y="1029096"/>
                      <a:chExt cx="355230" cy="504056"/>
                    </a:xfrm>
                  </p:grpSpPr>
                  <p:sp>
                    <p:nvSpPr>
                      <p:cNvPr id="139" name="138 - Έλλειψη"/>
                      <p:cNvSpPr/>
                      <p:nvPr/>
                    </p:nvSpPr>
                    <p:spPr>
                      <a:xfrm rot="18880858">
                        <a:off x="5676669" y="1173112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40" name="139 - Ευθύγραμμο βέλος σύνδεσης"/>
                      <p:cNvCxnSpPr/>
                      <p:nvPr/>
                    </p:nvCxnSpPr>
                    <p:spPr>
                      <a:xfrm rot="18880858" flipH="1" flipV="1">
                        <a:off x="5825495" y="102211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41" name="140 - Ομάδα"/>
                    <p:cNvGrpSpPr/>
                    <p:nvPr/>
                  </p:nvGrpSpPr>
                  <p:grpSpPr>
                    <a:xfrm rot="12122034">
                      <a:off x="3837453" y="251229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42" name="141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43" name="142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47" name="146 - Ομάδα"/>
                    <p:cNvGrpSpPr/>
                    <p:nvPr/>
                  </p:nvGrpSpPr>
                  <p:grpSpPr>
                    <a:xfrm rot="7359436">
                      <a:off x="4301565" y="2935034"/>
                      <a:ext cx="504056" cy="404888"/>
                      <a:chOff x="5798548" y="986045"/>
                      <a:chExt cx="504056" cy="404888"/>
                    </a:xfrm>
                  </p:grpSpPr>
                  <p:sp>
                    <p:nvSpPr>
                      <p:cNvPr id="148" name="147 - Έλλειψη"/>
                      <p:cNvSpPr/>
                      <p:nvPr/>
                    </p:nvSpPr>
                    <p:spPr>
                      <a:xfrm>
                        <a:off x="5798548" y="1174909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49" name="148 - Ευθύγραμμο βέλος σύνδεσης"/>
                      <p:cNvCxnSpPr/>
                      <p:nvPr/>
                    </p:nvCxnSpPr>
                    <p:spPr>
                      <a:xfrm flipH="1" flipV="1">
                        <a:off x="6059835" y="98604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3" name="152 - Ομάδα"/>
                    <p:cNvGrpSpPr/>
                    <p:nvPr/>
                  </p:nvGrpSpPr>
                  <p:grpSpPr>
                    <a:xfrm rot="18405947">
                      <a:off x="3905636" y="3335535"/>
                      <a:ext cx="504056" cy="404889"/>
                      <a:chOff x="5283740" y="1152531"/>
                      <a:chExt cx="504056" cy="404889"/>
                    </a:xfrm>
                  </p:grpSpPr>
                  <p:sp>
                    <p:nvSpPr>
                      <p:cNvPr id="154" name="153 - Έλλειψη"/>
                      <p:cNvSpPr/>
                      <p:nvPr/>
                    </p:nvSpPr>
                    <p:spPr>
                      <a:xfrm>
                        <a:off x="5283740" y="1341396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55" name="154 - Ευθύγραμμο βέλος σύνδεσης"/>
                      <p:cNvCxnSpPr/>
                      <p:nvPr/>
                    </p:nvCxnSpPr>
                    <p:spPr>
                      <a:xfrm flipH="1" flipV="1">
                        <a:off x="5545029" y="115253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6" name="155 - Ομάδα"/>
                    <p:cNvGrpSpPr/>
                    <p:nvPr/>
                  </p:nvGrpSpPr>
                  <p:grpSpPr>
                    <a:xfrm rot="9873316">
                      <a:off x="3779912" y="311695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57" name="15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58" name="15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9" name="158 - Ομάδα"/>
                    <p:cNvGrpSpPr/>
                    <p:nvPr/>
                  </p:nvGrpSpPr>
                  <p:grpSpPr>
                    <a:xfrm rot="19576669">
                      <a:off x="3457013" y="3328069"/>
                      <a:ext cx="504056" cy="404890"/>
                      <a:chOff x="5459501" y="916554"/>
                      <a:chExt cx="504056" cy="404890"/>
                    </a:xfrm>
                  </p:grpSpPr>
                  <p:sp>
                    <p:nvSpPr>
                      <p:cNvPr id="160" name="159 - Έλλειψη"/>
                      <p:cNvSpPr/>
                      <p:nvPr/>
                    </p:nvSpPr>
                    <p:spPr>
                      <a:xfrm>
                        <a:off x="5459501" y="110542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61" name="160 - Ευθύγραμμο βέλος σύνδεσης"/>
                      <p:cNvCxnSpPr/>
                      <p:nvPr/>
                    </p:nvCxnSpPr>
                    <p:spPr>
                      <a:xfrm flipH="1" flipV="1">
                        <a:off x="5720790" y="916554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</p:grpSp>
      <p:grpSp>
        <p:nvGrpSpPr>
          <p:cNvPr id="4" name="Ομάδα 3"/>
          <p:cNvGrpSpPr/>
          <p:nvPr/>
        </p:nvGrpSpPr>
        <p:grpSpPr>
          <a:xfrm>
            <a:off x="4283968" y="4484262"/>
            <a:ext cx="4077234" cy="2340000"/>
            <a:chOff x="3302814" y="4484262"/>
            <a:chExt cx="4077234" cy="2340000"/>
          </a:xfrm>
        </p:grpSpPr>
        <p:sp>
          <p:nvSpPr>
            <p:cNvPr id="385" name="384 - Τόξο"/>
            <p:cNvSpPr/>
            <p:nvPr/>
          </p:nvSpPr>
          <p:spPr>
            <a:xfrm>
              <a:off x="5004048" y="4484262"/>
              <a:ext cx="2376000" cy="2340000"/>
            </a:xfrm>
            <a:prstGeom prst="arc">
              <a:avLst>
                <a:gd name="adj1" fmla="val 10428358"/>
                <a:gd name="adj2" fmla="val 14692250"/>
              </a:avLst>
            </a:prstGeom>
            <a:ln w="19050">
              <a:solidFill>
                <a:srgbClr val="FF0000"/>
              </a:solidFill>
              <a:headEnd type="triangle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8" name="387 - TextBox"/>
            <p:cNvSpPr txBox="1"/>
            <p:nvPr/>
          </p:nvSpPr>
          <p:spPr>
            <a:xfrm>
              <a:off x="3302814" y="5477743"/>
              <a:ext cx="1773242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I’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endParaRPr lang="el-GR" sz="16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l-GR" sz="1600" dirty="0" smtClean="0">
                  <a:latin typeface="Times New Roman" pitchFamily="18" charset="0"/>
                  <a:cs typeface="Times New Roman" pitchFamily="18" charset="0"/>
                </a:rPr>
                <a:t>Ρεύμα Μαγνήτισης</a:t>
              </a:r>
              <a:endParaRPr lang="el-GR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6109355" y="4606693"/>
            <a:ext cx="2160000" cy="2160240"/>
            <a:chOff x="3393969" y="3860975"/>
            <a:chExt cx="2160000" cy="2160240"/>
          </a:xfrm>
        </p:grpSpPr>
        <p:sp>
          <p:nvSpPr>
            <p:cNvPr id="9" name="8 - Έλλειψη"/>
            <p:cNvSpPr/>
            <p:nvPr/>
          </p:nvSpPr>
          <p:spPr>
            <a:xfrm>
              <a:off x="3393969" y="3860975"/>
              <a:ext cx="2160000" cy="216024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" name="Ομάδα 5"/>
            <p:cNvGrpSpPr/>
            <p:nvPr/>
          </p:nvGrpSpPr>
          <p:grpSpPr>
            <a:xfrm>
              <a:off x="4098279" y="3879479"/>
              <a:ext cx="504000" cy="504000"/>
              <a:chOff x="4109165" y="3868593"/>
              <a:chExt cx="504000" cy="504000"/>
            </a:xfrm>
          </p:grpSpPr>
          <p:sp>
            <p:nvSpPr>
              <p:cNvPr id="250" name="Τόξο 249"/>
              <p:cNvSpPr/>
              <p:nvPr/>
            </p:nvSpPr>
            <p:spPr>
              <a:xfrm rot="18281791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1" name="Έλλειψη 250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0" name="Ομάδα 269"/>
            <p:cNvGrpSpPr/>
            <p:nvPr/>
          </p:nvGrpSpPr>
          <p:grpSpPr>
            <a:xfrm rot="20228588">
              <a:off x="3655345" y="4118808"/>
              <a:ext cx="504000" cy="504000"/>
              <a:chOff x="4109165" y="3868593"/>
              <a:chExt cx="504000" cy="504000"/>
            </a:xfrm>
          </p:grpSpPr>
          <p:sp>
            <p:nvSpPr>
              <p:cNvPr id="271" name="Τόξο 270"/>
              <p:cNvSpPr/>
              <p:nvPr/>
            </p:nvSpPr>
            <p:spPr>
              <a:xfrm rot="18378344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72" name="Έλλειψη 271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3" name="Ομάδα 272"/>
            <p:cNvGrpSpPr/>
            <p:nvPr/>
          </p:nvGrpSpPr>
          <p:grpSpPr>
            <a:xfrm rot="18570799">
              <a:off x="3419872" y="4576163"/>
              <a:ext cx="504000" cy="504000"/>
              <a:chOff x="4109165" y="3868593"/>
              <a:chExt cx="504000" cy="504000"/>
            </a:xfrm>
          </p:grpSpPr>
          <p:sp>
            <p:nvSpPr>
              <p:cNvPr id="274" name="Τόξο 273"/>
              <p:cNvSpPr/>
              <p:nvPr/>
            </p:nvSpPr>
            <p:spPr>
              <a:xfrm rot="17800209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75" name="Έλλειψη 274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6" name="Ομάδα 275"/>
            <p:cNvGrpSpPr/>
            <p:nvPr/>
          </p:nvGrpSpPr>
          <p:grpSpPr>
            <a:xfrm rot="16537024">
              <a:off x="3520344" y="5076211"/>
              <a:ext cx="504000" cy="504000"/>
              <a:chOff x="4109165" y="3868593"/>
              <a:chExt cx="504000" cy="504000"/>
            </a:xfrm>
          </p:grpSpPr>
          <p:sp>
            <p:nvSpPr>
              <p:cNvPr id="277" name="Τόξο 276"/>
              <p:cNvSpPr/>
              <p:nvPr/>
            </p:nvSpPr>
            <p:spPr>
              <a:xfrm rot="17291902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78" name="Έλλειψη 277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79" name="Ομάδα 278"/>
            <p:cNvGrpSpPr/>
            <p:nvPr/>
          </p:nvGrpSpPr>
          <p:grpSpPr>
            <a:xfrm rot="14446094">
              <a:off x="3883901" y="5466119"/>
              <a:ext cx="468000" cy="468000"/>
              <a:chOff x="4123981" y="3864409"/>
              <a:chExt cx="504000" cy="504000"/>
            </a:xfrm>
          </p:grpSpPr>
          <p:sp>
            <p:nvSpPr>
              <p:cNvPr id="280" name="Τόξο 279"/>
              <p:cNvSpPr/>
              <p:nvPr/>
            </p:nvSpPr>
            <p:spPr>
              <a:xfrm rot="16115780" flipH="1">
                <a:off x="4123981" y="3864409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81" name="Έλλειψη 280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2" name="Ομάδα 281"/>
            <p:cNvGrpSpPr/>
            <p:nvPr/>
          </p:nvGrpSpPr>
          <p:grpSpPr>
            <a:xfrm rot="2829827">
              <a:off x="4605716" y="3971421"/>
              <a:ext cx="504000" cy="504000"/>
              <a:chOff x="4109165" y="3868593"/>
              <a:chExt cx="504000" cy="504000"/>
            </a:xfrm>
          </p:grpSpPr>
          <p:sp>
            <p:nvSpPr>
              <p:cNvPr id="283" name="Τόξο 282"/>
              <p:cNvSpPr/>
              <p:nvPr/>
            </p:nvSpPr>
            <p:spPr>
              <a:xfrm rot="16743891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84" name="Έλλειψη 283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5" name="Ομάδα 284"/>
            <p:cNvGrpSpPr/>
            <p:nvPr/>
          </p:nvGrpSpPr>
          <p:grpSpPr>
            <a:xfrm rot="12084610">
              <a:off x="4369725" y="5503079"/>
              <a:ext cx="504000" cy="504000"/>
              <a:chOff x="4109165" y="3868593"/>
              <a:chExt cx="504000" cy="504000"/>
            </a:xfrm>
          </p:grpSpPr>
          <p:sp>
            <p:nvSpPr>
              <p:cNvPr id="286" name="Τόξο 285"/>
              <p:cNvSpPr/>
              <p:nvPr/>
            </p:nvSpPr>
            <p:spPr>
              <a:xfrm rot="17260092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87" name="Έλλειψη 286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8" name="Ομάδα 287"/>
            <p:cNvGrpSpPr/>
            <p:nvPr/>
          </p:nvGrpSpPr>
          <p:grpSpPr>
            <a:xfrm rot="5651320">
              <a:off x="4948059" y="4333239"/>
              <a:ext cx="504000" cy="504000"/>
              <a:chOff x="4109165" y="3868593"/>
              <a:chExt cx="504000" cy="504000"/>
            </a:xfrm>
          </p:grpSpPr>
          <p:sp>
            <p:nvSpPr>
              <p:cNvPr id="289" name="Τόξο 288"/>
              <p:cNvSpPr/>
              <p:nvPr/>
            </p:nvSpPr>
            <p:spPr>
              <a:xfrm rot="16940668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0" name="Έλλειψη 289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91" name="Ομάδα 290"/>
            <p:cNvGrpSpPr/>
            <p:nvPr/>
          </p:nvGrpSpPr>
          <p:grpSpPr>
            <a:xfrm rot="8847424">
              <a:off x="5041204" y="4816099"/>
              <a:ext cx="504000" cy="504000"/>
              <a:chOff x="4109165" y="3868593"/>
              <a:chExt cx="504000" cy="504000"/>
            </a:xfrm>
          </p:grpSpPr>
          <p:sp>
            <p:nvSpPr>
              <p:cNvPr id="292" name="Τόξο 291"/>
              <p:cNvSpPr/>
              <p:nvPr/>
            </p:nvSpPr>
            <p:spPr>
              <a:xfrm rot="15869206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3" name="Έλλειψη 292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96" name="Ομάδα 295"/>
            <p:cNvGrpSpPr/>
            <p:nvPr/>
          </p:nvGrpSpPr>
          <p:grpSpPr>
            <a:xfrm rot="10623661">
              <a:off x="4849866" y="5297018"/>
              <a:ext cx="468000" cy="468000"/>
              <a:chOff x="4109165" y="3868593"/>
              <a:chExt cx="504000" cy="504000"/>
            </a:xfrm>
          </p:grpSpPr>
          <p:sp>
            <p:nvSpPr>
              <p:cNvPr id="297" name="Τόξο 296"/>
              <p:cNvSpPr/>
              <p:nvPr/>
            </p:nvSpPr>
            <p:spPr>
              <a:xfrm rot="16219106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8" name="Έλλειψη 297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99" name="Ομάδα 298"/>
            <p:cNvGrpSpPr/>
            <p:nvPr/>
          </p:nvGrpSpPr>
          <p:grpSpPr>
            <a:xfrm>
              <a:off x="3909117" y="4577248"/>
              <a:ext cx="468000" cy="468000"/>
              <a:chOff x="4109165" y="3868593"/>
              <a:chExt cx="504000" cy="504000"/>
            </a:xfrm>
          </p:grpSpPr>
          <p:sp>
            <p:nvSpPr>
              <p:cNvPr id="300" name="Τόξο 299"/>
              <p:cNvSpPr/>
              <p:nvPr/>
            </p:nvSpPr>
            <p:spPr>
              <a:xfrm rot="20046038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01" name="Έλλειψη 300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02" name="Ομάδα 301"/>
            <p:cNvGrpSpPr/>
            <p:nvPr/>
          </p:nvGrpSpPr>
          <p:grpSpPr>
            <a:xfrm>
              <a:off x="4311808" y="4359922"/>
              <a:ext cx="468000" cy="468000"/>
              <a:chOff x="4109165" y="3868593"/>
              <a:chExt cx="504000" cy="504000"/>
            </a:xfrm>
          </p:grpSpPr>
          <p:sp>
            <p:nvSpPr>
              <p:cNvPr id="303" name="Τόξο 302"/>
              <p:cNvSpPr/>
              <p:nvPr/>
            </p:nvSpPr>
            <p:spPr>
              <a:xfrm rot="20046038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04" name="Έλλειψη 303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05" name="Ομάδα 304"/>
            <p:cNvGrpSpPr/>
            <p:nvPr/>
          </p:nvGrpSpPr>
          <p:grpSpPr>
            <a:xfrm>
              <a:off x="4634505" y="4690174"/>
              <a:ext cx="432000" cy="432000"/>
              <a:chOff x="4119579" y="3862073"/>
              <a:chExt cx="465231" cy="465231"/>
            </a:xfrm>
          </p:grpSpPr>
          <p:sp>
            <p:nvSpPr>
              <p:cNvPr id="306" name="Τόξο 305"/>
              <p:cNvSpPr/>
              <p:nvPr/>
            </p:nvSpPr>
            <p:spPr>
              <a:xfrm rot="20046038" flipH="1">
                <a:off x="4119579" y="3862073"/>
                <a:ext cx="465231" cy="465231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07" name="Έλλειψη 306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08" name="Ομάδα 307"/>
            <p:cNvGrpSpPr/>
            <p:nvPr/>
          </p:nvGrpSpPr>
          <p:grpSpPr>
            <a:xfrm>
              <a:off x="4052116" y="5003238"/>
              <a:ext cx="468000" cy="468000"/>
              <a:chOff x="4109165" y="3868593"/>
              <a:chExt cx="504000" cy="504000"/>
            </a:xfrm>
          </p:grpSpPr>
          <p:sp>
            <p:nvSpPr>
              <p:cNvPr id="309" name="Τόξο 308"/>
              <p:cNvSpPr/>
              <p:nvPr/>
            </p:nvSpPr>
            <p:spPr>
              <a:xfrm rot="20046038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10" name="Έλλειψη 309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11" name="Ομάδα 310"/>
            <p:cNvGrpSpPr/>
            <p:nvPr/>
          </p:nvGrpSpPr>
          <p:grpSpPr>
            <a:xfrm>
              <a:off x="4489317" y="5087706"/>
              <a:ext cx="432000" cy="432000"/>
              <a:chOff x="4109165" y="3868593"/>
              <a:chExt cx="504000" cy="504000"/>
            </a:xfrm>
          </p:grpSpPr>
          <p:sp>
            <p:nvSpPr>
              <p:cNvPr id="312" name="Τόξο 311"/>
              <p:cNvSpPr/>
              <p:nvPr/>
            </p:nvSpPr>
            <p:spPr>
              <a:xfrm rot="20046038" flipH="1">
                <a:off x="4109165" y="3868593"/>
                <a:ext cx="504000" cy="504000"/>
              </a:xfrm>
              <a:prstGeom prst="arc">
                <a:avLst>
                  <a:gd name="adj1" fmla="val 16200000"/>
                  <a:gd name="adj2" fmla="val 16028259"/>
                </a:avLst>
              </a:prstGeom>
              <a:noFill/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13" name="Έλλειψη 312"/>
              <p:cNvSpPr/>
              <p:nvPr/>
            </p:nvSpPr>
            <p:spPr>
              <a:xfrm rot="1553962">
                <a:off x="4333270" y="4111957"/>
                <a:ext cx="43200" cy="43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251520" y="1340768"/>
            <a:ext cx="3514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Εξωτερικό Μαγνητικό Πεδίο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0" y="4462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Υλικά σε Μαγνητικό Πεδίο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Ρεύμα Μαγνήτισης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9" name="Ομάδα 478"/>
          <p:cNvGrpSpPr/>
          <p:nvPr/>
        </p:nvGrpSpPr>
        <p:grpSpPr>
          <a:xfrm>
            <a:off x="4459971" y="1340768"/>
            <a:ext cx="3360922" cy="3168352"/>
            <a:chOff x="4459971" y="1340768"/>
            <a:chExt cx="3360922" cy="3168352"/>
          </a:xfrm>
        </p:grpSpPr>
        <p:sp>
          <p:nvSpPr>
            <p:cNvPr id="326" name="TextBox 325"/>
            <p:cNvSpPr txBox="1"/>
            <p:nvPr/>
          </p:nvSpPr>
          <p:spPr>
            <a:xfrm>
              <a:off x="4586225" y="1340768"/>
              <a:ext cx="3234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Εξωτερικό Μαγνητικό Πεδίο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" name="Ομάδα 1"/>
            <p:cNvGrpSpPr/>
            <p:nvPr/>
          </p:nvGrpSpPr>
          <p:grpSpPr>
            <a:xfrm>
              <a:off x="4459971" y="1887403"/>
              <a:ext cx="3347002" cy="2621717"/>
              <a:chOff x="4459971" y="1887403"/>
              <a:chExt cx="3347002" cy="2621717"/>
            </a:xfrm>
          </p:grpSpPr>
          <p:grpSp>
            <p:nvGrpSpPr>
              <p:cNvPr id="478" name="Ομάδα 477"/>
              <p:cNvGrpSpPr/>
              <p:nvPr/>
            </p:nvGrpSpPr>
            <p:grpSpPr>
              <a:xfrm>
                <a:off x="4459971" y="1887403"/>
                <a:ext cx="3347002" cy="2162742"/>
                <a:chOff x="4459971" y="915035"/>
                <a:chExt cx="3347002" cy="2162742"/>
              </a:xfrm>
            </p:grpSpPr>
            <p:sp>
              <p:nvSpPr>
                <p:cNvPr id="258" name="4 - Έλλειψη"/>
                <p:cNvSpPr/>
                <p:nvPr/>
              </p:nvSpPr>
              <p:spPr>
                <a:xfrm>
                  <a:off x="6692219" y="917537"/>
                  <a:ext cx="936104" cy="2160240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259" name="6 - Ευθεία γραμμή σύνδεσης"/>
                <p:cNvCxnSpPr/>
                <p:nvPr/>
              </p:nvCxnSpPr>
              <p:spPr>
                <a:xfrm>
                  <a:off x="4928023" y="917537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7 - Ευθεία γραμμή σύνδεσης"/>
                <p:cNvCxnSpPr/>
                <p:nvPr/>
              </p:nvCxnSpPr>
              <p:spPr>
                <a:xfrm>
                  <a:off x="4964027" y="3077777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61" name="11 - Ομάδα"/>
                <p:cNvGrpSpPr/>
                <p:nvPr/>
              </p:nvGrpSpPr>
              <p:grpSpPr>
                <a:xfrm>
                  <a:off x="4459971" y="917537"/>
                  <a:ext cx="944637" cy="2160000"/>
                  <a:chOff x="2483768" y="3861048"/>
                  <a:chExt cx="944637" cy="2160000"/>
                </a:xfrm>
              </p:grpSpPr>
              <p:sp>
                <p:nvSpPr>
                  <p:cNvPr id="262" name="9 - Τόξο"/>
                  <p:cNvSpPr/>
                  <p:nvPr/>
                </p:nvSpPr>
                <p:spPr>
                  <a:xfrm>
                    <a:off x="2483768" y="3861048"/>
                    <a:ext cx="936000" cy="2160000"/>
                  </a:xfrm>
                  <a:prstGeom prst="arc">
                    <a:avLst>
                      <a:gd name="adj1" fmla="val 5399997"/>
                      <a:gd name="adj2" fmla="val 16166344"/>
                    </a:avLst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63" name="10 - Τόξο"/>
                  <p:cNvSpPr/>
                  <p:nvPr/>
                </p:nvSpPr>
                <p:spPr>
                  <a:xfrm>
                    <a:off x="2492405" y="3861048"/>
                    <a:ext cx="936000" cy="2160000"/>
                  </a:xfrm>
                  <a:prstGeom prst="arc">
                    <a:avLst>
                      <a:gd name="adj1" fmla="val 16200000"/>
                      <a:gd name="adj2" fmla="val 5405195"/>
                    </a:avLst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25" name="Ομάδα 124"/>
                <p:cNvGrpSpPr/>
                <p:nvPr/>
              </p:nvGrpSpPr>
              <p:grpSpPr>
                <a:xfrm>
                  <a:off x="6723186" y="980728"/>
                  <a:ext cx="1083787" cy="2088000"/>
                  <a:chOff x="6723186" y="980729"/>
                  <a:chExt cx="1083787" cy="2079179"/>
                </a:xfrm>
              </p:grpSpPr>
              <p:grpSp>
                <p:nvGrpSpPr>
                  <p:cNvPr id="327" name="38 - Ομάδα"/>
                  <p:cNvGrpSpPr/>
                  <p:nvPr/>
                </p:nvGrpSpPr>
                <p:grpSpPr>
                  <a:xfrm rot="5400000">
                    <a:off x="7294933" y="1390351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328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29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24" name="Ομάδα 123"/>
                  <p:cNvGrpSpPr/>
                  <p:nvPr/>
                </p:nvGrpSpPr>
                <p:grpSpPr>
                  <a:xfrm>
                    <a:off x="6723186" y="980729"/>
                    <a:ext cx="1083787" cy="2079179"/>
                    <a:chOff x="6723186" y="980729"/>
                    <a:chExt cx="1083787" cy="2079179"/>
                  </a:xfrm>
                </p:grpSpPr>
                <p:grpSp>
                  <p:nvGrpSpPr>
                    <p:cNvPr id="178" name="38 - Ομάδα"/>
                    <p:cNvGrpSpPr/>
                    <p:nvPr/>
                  </p:nvGrpSpPr>
                  <p:grpSpPr>
                    <a:xfrm rot="5400000">
                      <a:off x="7114704" y="103031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294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95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60" name="359 - Ομάδα"/>
                    <p:cNvGrpSpPr/>
                    <p:nvPr/>
                  </p:nvGrpSpPr>
                  <p:grpSpPr>
                    <a:xfrm>
                      <a:off x="7013500" y="1481647"/>
                      <a:ext cx="458759" cy="504000"/>
                      <a:chOff x="7002614" y="1448989"/>
                      <a:chExt cx="458759" cy="504000"/>
                    </a:xfrm>
                  </p:grpSpPr>
                  <p:sp>
                    <p:nvSpPr>
                      <p:cNvPr id="352" name="39 - Έλλειψη"/>
                      <p:cNvSpPr/>
                      <p:nvPr/>
                    </p:nvSpPr>
                    <p:spPr>
                      <a:xfrm rot="5400000">
                        <a:off x="6894614" y="1556989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53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30" name="38 - Ομάδα"/>
                    <p:cNvGrpSpPr/>
                    <p:nvPr/>
                  </p:nvGrpSpPr>
                  <p:grpSpPr>
                    <a:xfrm rot="5400000">
                      <a:off x="7320973" y="1883856"/>
                      <a:ext cx="540000" cy="432000"/>
                      <a:chOff x="5652120" y="1079895"/>
                      <a:chExt cx="504056" cy="404889"/>
                    </a:xfrm>
                  </p:grpSpPr>
                  <p:sp>
                    <p:nvSpPr>
                      <p:cNvPr id="33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3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33" name="38 - Ομάδα"/>
                    <p:cNvGrpSpPr/>
                    <p:nvPr/>
                  </p:nvGrpSpPr>
                  <p:grpSpPr>
                    <a:xfrm rot="5400000">
                      <a:off x="7240614" y="23984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334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35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36" name="38 - Ομάδα"/>
                    <p:cNvGrpSpPr/>
                    <p:nvPr/>
                  </p:nvGrpSpPr>
                  <p:grpSpPr>
                    <a:xfrm rot="5400000">
                      <a:off x="7015953" y="260543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337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38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39" name="38 - Ομάδα"/>
                    <p:cNvGrpSpPr/>
                    <p:nvPr/>
                  </p:nvGrpSpPr>
                  <p:grpSpPr>
                    <a:xfrm rot="5400000">
                      <a:off x="6871937" y="104758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340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41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48" name="38 - Ομάδα"/>
                    <p:cNvGrpSpPr/>
                    <p:nvPr/>
                  </p:nvGrpSpPr>
                  <p:grpSpPr>
                    <a:xfrm rot="5400000">
                      <a:off x="6782239" y="24075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34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5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61" name="360 - Ομάδα"/>
                    <p:cNvGrpSpPr/>
                    <p:nvPr/>
                  </p:nvGrpSpPr>
                  <p:grpSpPr>
                    <a:xfrm>
                      <a:off x="7031143" y="2001595"/>
                      <a:ext cx="503998" cy="540000"/>
                      <a:chOff x="7002616" y="1448988"/>
                      <a:chExt cx="458757" cy="504000"/>
                    </a:xfrm>
                  </p:grpSpPr>
                  <p:sp>
                    <p:nvSpPr>
                      <p:cNvPr id="362" name="39 - Έλλειψη"/>
                      <p:cNvSpPr/>
                      <p:nvPr/>
                    </p:nvSpPr>
                    <p:spPr>
                      <a:xfrm rot="5400000">
                        <a:off x="6894616" y="1556988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63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42" name="38 - Ομάδα"/>
                    <p:cNvGrpSpPr/>
                    <p:nvPr/>
                  </p:nvGrpSpPr>
                  <p:grpSpPr>
                    <a:xfrm rot="5400000">
                      <a:off x="6717091" y="1406265"/>
                      <a:ext cx="504056" cy="415775"/>
                      <a:chOff x="5652120" y="1069009"/>
                      <a:chExt cx="504056" cy="415775"/>
                    </a:xfrm>
                  </p:grpSpPr>
                  <p:sp>
                    <p:nvSpPr>
                      <p:cNvPr id="34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4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897027" y="106900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64" name="363 - Ομάδα"/>
                    <p:cNvGrpSpPr/>
                    <p:nvPr/>
                  </p:nvGrpSpPr>
                  <p:grpSpPr>
                    <a:xfrm>
                      <a:off x="6723186" y="1871568"/>
                      <a:ext cx="432049" cy="504056"/>
                      <a:chOff x="6723186" y="1871568"/>
                      <a:chExt cx="432049" cy="504056"/>
                    </a:xfrm>
                  </p:grpSpPr>
                  <p:sp>
                    <p:nvSpPr>
                      <p:cNvPr id="346" name="39 - Έλλειψη"/>
                      <p:cNvSpPr/>
                      <p:nvPr/>
                    </p:nvSpPr>
                    <p:spPr>
                      <a:xfrm rot="5400000">
                        <a:off x="6619701" y="1975053"/>
                        <a:ext cx="504056" cy="297085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347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011219" y="19888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405" name="Ομάδα 404"/>
                <p:cNvGrpSpPr/>
                <p:nvPr/>
              </p:nvGrpSpPr>
              <p:grpSpPr>
                <a:xfrm>
                  <a:off x="5580112" y="968008"/>
                  <a:ext cx="1083787" cy="2088000"/>
                  <a:chOff x="6723186" y="980729"/>
                  <a:chExt cx="1083787" cy="2079179"/>
                </a:xfrm>
              </p:grpSpPr>
              <p:grpSp>
                <p:nvGrpSpPr>
                  <p:cNvPr id="406" name="38 - Ομάδα"/>
                  <p:cNvGrpSpPr/>
                  <p:nvPr/>
                </p:nvGrpSpPr>
                <p:grpSpPr>
                  <a:xfrm rot="5400000">
                    <a:off x="7294933" y="1390351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438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439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07" name="Ομάδα 406"/>
                  <p:cNvGrpSpPr/>
                  <p:nvPr/>
                </p:nvGrpSpPr>
                <p:grpSpPr>
                  <a:xfrm>
                    <a:off x="6723186" y="980729"/>
                    <a:ext cx="1083787" cy="2079179"/>
                    <a:chOff x="6723186" y="980729"/>
                    <a:chExt cx="1083787" cy="2079179"/>
                  </a:xfrm>
                </p:grpSpPr>
                <p:grpSp>
                  <p:nvGrpSpPr>
                    <p:cNvPr id="408" name="38 - Ομάδα"/>
                    <p:cNvGrpSpPr/>
                    <p:nvPr/>
                  </p:nvGrpSpPr>
                  <p:grpSpPr>
                    <a:xfrm rot="5400000">
                      <a:off x="7114704" y="103031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36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37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9" name="359 - Ομάδα"/>
                    <p:cNvGrpSpPr/>
                    <p:nvPr/>
                  </p:nvGrpSpPr>
                  <p:grpSpPr>
                    <a:xfrm>
                      <a:off x="7013500" y="1481647"/>
                      <a:ext cx="458759" cy="504000"/>
                      <a:chOff x="7002614" y="1448989"/>
                      <a:chExt cx="458759" cy="504000"/>
                    </a:xfrm>
                  </p:grpSpPr>
                  <p:sp>
                    <p:nvSpPr>
                      <p:cNvPr id="434" name="39 - Έλλειψη"/>
                      <p:cNvSpPr/>
                      <p:nvPr/>
                    </p:nvSpPr>
                    <p:spPr>
                      <a:xfrm rot="5400000">
                        <a:off x="6894614" y="1556989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35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0" name="38 - Ομάδα"/>
                    <p:cNvGrpSpPr/>
                    <p:nvPr/>
                  </p:nvGrpSpPr>
                  <p:grpSpPr>
                    <a:xfrm rot="5400000">
                      <a:off x="7320973" y="1883856"/>
                      <a:ext cx="540000" cy="432000"/>
                      <a:chOff x="5652120" y="1079895"/>
                      <a:chExt cx="504056" cy="404889"/>
                    </a:xfrm>
                  </p:grpSpPr>
                  <p:sp>
                    <p:nvSpPr>
                      <p:cNvPr id="432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33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1" name="38 - Ομάδα"/>
                    <p:cNvGrpSpPr/>
                    <p:nvPr/>
                  </p:nvGrpSpPr>
                  <p:grpSpPr>
                    <a:xfrm rot="5400000">
                      <a:off x="7240614" y="23984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30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31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2" name="38 - Ομάδα"/>
                    <p:cNvGrpSpPr/>
                    <p:nvPr/>
                  </p:nvGrpSpPr>
                  <p:grpSpPr>
                    <a:xfrm rot="5400000">
                      <a:off x="7015953" y="260543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28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29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3" name="38 - Ομάδα"/>
                    <p:cNvGrpSpPr/>
                    <p:nvPr/>
                  </p:nvGrpSpPr>
                  <p:grpSpPr>
                    <a:xfrm rot="5400000">
                      <a:off x="6871937" y="104758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26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27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4" name="38 - Ομάδα"/>
                    <p:cNvGrpSpPr/>
                    <p:nvPr/>
                  </p:nvGrpSpPr>
                  <p:grpSpPr>
                    <a:xfrm rot="5400000">
                      <a:off x="6782239" y="24075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24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25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5" name="360 - Ομάδα"/>
                    <p:cNvGrpSpPr/>
                    <p:nvPr/>
                  </p:nvGrpSpPr>
                  <p:grpSpPr>
                    <a:xfrm>
                      <a:off x="7031143" y="2001595"/>
                      <a:ext cx="503998" cy="540000"/>
                      <a:chOff x="7002616" y="1448988"/>
                      <a:chExt cx="458757" cy="504000"/>
                    </a:xfrm>
                  </p:grpSpPr>
                  <p:sp>
                    <p:nvSpPr>
                      <p:cNvPr id="422" name="39 - Έλλειψη"/>
                      <p:cNvSpPr/>
                      <p:nvPr/>
                    </p:nvSpPr>
                    <p:spPr>
                      <a:xfrm rot="5400000">
                        <a:off x="6894616" y="1556988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23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6" name="38 - Ομάδα"/>
                    <p:cNvGrpSpPr/>
                    <p:nvPr/>
                  </p:nvGrpSpPr>
                  <p:grpSpPr>
                    <a:xfrm rot="5400000">
                      <a:off x="6717091" y="1406265"/>
                      <a:ext cx="504056" cy="415775"/>
                      <a:chOff x="5652120" y="1069009"/>
                      <a:chExt cx="504056" cy="415775"/>
                    </a:xfrm>
                  </p:grpSpPr>
                  <p:sp>
                    <p:nvSpPr>
                      <p:cNvPr id="420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21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897027" y="106900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7" name="363 - Ομάδα"/>
                    <p:cNvGrpSpPr/>
                    <p:nvPr/>
                  </p:nvGrpSpPr>
                  <p:grpSpPr>
                    <a:xfrm>
                      <a:off x="6723186" y="1871568"/>
                      <a:ext cx="432049" cy="504056"/>
                      <a:chOff x="6723186" y="1871568"/>
                      <a:chExt cx="432049" cy="504056"/>
                    </a:xfrm>
                  </p:grpSpPr>
                  <p:sp>
                    <p:nvSpPr>
                      <p:cNvPr id="418" name="39 - Έλλειψη"/>
                      <p:cNvSpPr/>
                      <p:nvPr/>
                    </p:nvSpPr>
                    <p:spPr>
                      <a:xfrm rot="5400000">
                        <a:off x="6619701" y="1975053"/>
                        <a:ext cx="504056" cy="297085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19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011219" y="19888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440" name="Ομάδα 439"/>
                <p:cNvGrpSpPr/>
                <p:nvPr/>
              </p:nvGrpSpPr>
              <p:grpSpPr>
                <a:xfrm>
                  <a:off x="4493300" y="980724"/>
                  <a:ext cx="1083787" cy="2088000"/>
                  <a:chOff x="6723186" y="980729"/>
                  <a:chExt cx="1083787" cy="2079179"/>
                </a:xfrm>
              </p:grpSpPr>
              <p:grpSp>
                <p:nvGrpSpPr>
                  <p:cNvPr id="441" name="38 - Ομάδα"/>
                  <p:cNvGrpSpPr/>
                  <p:nvPr/>
                </p:nvGrpSpPr>
                <p:grpSpPr>
                  <a:xfrm rot="5400000">
                    <a:off x="7294933" y="1390351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47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474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2" name="Ομάδα 441"/>
                  <p:cNvGrpSpPr/>
                  <p:nvPr/>
                </p:nvGrpSpPr>
                <p:grpSpPr>
                  <a:xfrm>
                    <a:off x="6723186" y="980729"/>
                    <a:ext cx="1083787" cy="2079179"/>
                    <a:chOff x="6723186" y="980729"/>
                    <a:chExt cx="1083787" cy="2079179"/>
                  </a:xfrm>
                </p:grpSpPr>
                <p:grpSp>
                  <p:nvGrpSpPr>
                    <p:cNvPr id="443" name="38 - Ομάδα"/>
                    <p:cNvGrpSpPr/>
                    <p:nvPr/>
                  </p:nvGrpSpPr>
                  <p:grpSpPr>
                    <a:xfrm rot="5400000">
                      <a:off x="7114704" y="103031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7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7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4" name="359 - Ομάδα"/>
                    <p:cNvGrpSpPr/>
                    <p:nvPr/>
                  </p:nvGrpSpPr>
                  <p:grpSpPr>
                    <a:xfrm>
                      <a:off x="7013500" y="1481647"/>
                      <a:ext cx="458759" cy="504000"/>
                      <a:chOff x="7002614" y="1448989"/>
                      <a:chExt cx="458759" cy="504000"/>
                    </a:xfrm>
                  </p:grpSpPr>
                  <p:sp>
                    <p:nvSpPr>
                      <p:cNvPr id="469" name="39 - Έλλειψη"/>
                      <p:cNvSpPr/>
                      <p:nvPr/>
                    </p:nvSpPr>
                    <p:spPr>
                      <a:xfrm rot="5400000">
                        <a:off x="6894614" y="1556989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70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5" name="38 - Ομάδα"/>
                    <p:cNvGrpSpPr/>
                    <p:nvPr/>
                  </p:nvGrpSpPr>
                  <p:grpSpPr>
                    <a:xfrm rot="5400000">
                      <a:off x="7320973" y="1883856"/>
                      <a:ext cx="540000" cy="432000"/>
                      <a:chOff x="5652120" y="1079895"/>
                      <a:chExt cx="504056" cy="404889"/>
                    </a:xfrm>
                  </p:grpSpPr>
                  <p:sp>
                    <p:nvSpPr>
                      <p:cNvPr id="467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68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6" name="38 - Ομάδα"/>
                    <p:cNvGrpSpPr/>
                    <p:nvPr/>
                  </p:nvGrpSpPr>
                  <p:grpSpPr>
                    <a:xfrm rot="5400000">
                      <a:off x="7240614" y="239846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65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66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7" name="38 - Ομάδα"/>
                    <p:cNvGrpSpPr/>
                    <p:nvPr/>
                  </p:nvGrpSpPr>
                  <p:grpSpPr>
                    <a:xfrm rot="5400000">
                      <a:off x="7015953" y="260543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63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64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8" name="38 - Ομάδα"/>
                    <p:cNvGrpSpPr/>
                    <p:nvPr/>
                  </p:nvGrpSpPr>
                  <p:grpSpPr>
                    <a:xfrm rot="5400000">
                      <a:off x="6871937" y="104758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61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62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9" name="38 - Ομάδα"/>
                    <p:cNvGrpSpPr/>
                    <p:nvPr/>
                  </p:nvGrpSpPr>
                  <p:grpSpPr>
                    <a:xfrm rot="5400000">
                      <a:off x="6782239" y="240751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59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60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0" name="360 - Ομάδα"/>
                    <p:cNvGrpSpPr/>
                    <p:nvPr/>
                  </p:nvGrpSpPr>
                  <p:grpSpPr>
                    <a:xfrm>
                      <a:off x="7031143" y="2001595"/>
                      <a:ext cx="503998" cy="540000"/>
                      <a:chOff x="7002616" y="1448988"/>
                      <a:chExt cx="458757" cy="504000"/>
                    </a:xfrm>
                  </p:grpSpPr>
                  <p:sp>
                    <p:nvSpPr>
                      <p:cNvPr id="457" name="39 - Έλλειψη"/>
                      <p:cNvSpPr/>
                      <p:nvPr/>
                    </p:nvSpPr>
                    <p:spPr>
                      <a:xfrm rot="5400000">
                        <a:off x="6894616" y="1556988"/>
                        <a:ext cx="504000" cy="2880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58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317357" y="1566262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1" name="38 - Ομάδα"/>
                    <p:cNvGrpSpPr/>
                    <p:nvPr/>
                  </p:nvGrpSpPr>
                  <p:grpSpPr>
                    <a:xfrm rot="5400000">
                      <a:off x="6717091" y="1406265"/>
                      <a:ext cx="504056" cy="415775"/>
                      <a:chOff x="5652120" y="1069009"/>
                      <a:chExt cx="504056" cy="415775"/>
                    </a:xfrm>
                  </p:grpSpPr>
                  <p:sp>
                    <p:nvSpPr>
                      <p:cNvPr id="455" name="3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56" name="40 - Ευθύγραμμο βέλος σύνδεσης"/>
                      <p:cNvCxnSpPr/>
                      <p:nvPr/>
                    </p:nvCxnSpPr>
                    <p:spPr>
                      <a:xfrm flipH="1" flipV="1">
                        <a:off x="5897027" y="1069009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2" name="363 - Ομάδα"/>
                    <p:cNvGrpSpPr/>
                    <p:nvPr/>
                  </p:nvGrpSpPr>
                  <p:grpSpPr>
                    <a:xfrm>
                      <a:off x="6723186" y="1871568"/>
                      <a:ext cx="432049" cy="504056"/>
                      <a:chOff x="6723186" y="1871568"/>
                      <a:chExt cx="432049" cy="504056"/>
                    </a:xfrm>
                  </p:grpSpPr>
                  <p:sp>
                    <p:nvSpPr>
                      <p:cNvPr id="453" name="39 - Έλλειψη"/>
                      <p:cNvSpPr/>
                      <p:nvPr/>
                    </p:nvSpPr>
                    <p:spPr>
                      <a:xfrm rot="5400000">
                        <a:off x="6619701" y="1975053"/>
                        <a:ext cx="504056" cy="297085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54" name="40 - Ευθύγραμμο βέλος σύνδεσης"/>
                      <p:cNvCxnSpPr/>
                      <p:nvPr/>
                    </p:nvCxnSpPr>
                    <p:spPr>
                      <a:xfrm rot="5400000" flipH="1" flipV="1">
                        <a:off x="7011219" y="198884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475" name="11 - Ομάδα"/>
                <p:cNvGrpSpPr/>
                <p:nvPr/>
              </p:nvGrpSpPr>
              <p:grpSpPr>
                <a:xfrm>
                  <a:off x="5538139" y="915035"/>
                  <a:ext cx="944637" cy="2160000"/>
                  <a:chOff x="2483768" y="3861048"/>
                  <a:chExt cx="944637" cy="2160000"/>
                </a:xfrm>
              </p:grpSpPr>
              <p:sp>
                <p:nvSpPr>
                  <p:cNvPr id="476" name="9 - Τόξο"/>
                  <p:cNvSpPr/>
                  <p:nvPr/>
                </p:nvSpPr>
                <p:spPr>
                  <a:xfrm>
                    <a:off x="2483768" y="3861048"/>
                    <a:ext cx="936000" cy="2160000"/>
                  </a:xfrm>
                  <a:prstGeom prst="arc">
                    <a:avLst>
                      <a:gd name="adj1" fmla="val 5399997"/>
                      <a:gd name="adj2" fmla="val 16166344"/>
                    </a:avLst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7" name="10 - Τόξο"/>
                  <p:cNvSpPr/>
                  <p:nvPr/>
                </p:nvSpPr>
                <p:spPr>
                  <a:xfrm>
                    <a:off x="2492405" y="3861048"/>
                    <a:ext cx="936000" cy="2160000"/>
                  </a:xfrm>
                  <a:prstGeom prst="arc">
                    <a:avLst>
                      <a:gd name="adj1" fmla="val 16200000"/>
                      <a:gd name="adj2" fmla="val 5405195"/>
                    </a:avLst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cxnSp>
            <p:nvCxnSpPr>
              <p:cNvPr id="351" name="Ευθύγραμμο βέλος σύνδεσης 350"/>
              <p:cNvCxnSpPr/>
              <p:nvPr/>
            </p:nvCxnSpPr>
            <p:spPr>
              <a:xfrm>
                <a:off x="5220232" y="4306870"/>
                <a:ext cx="1440000" cy="0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4" name="Ορθογώνιο 353"/>
                  <p:cNvSpPr/>
                  <p:nvPr/>
                </p:nvSpPr>
                <p:spPr>
                  <a:xfrm>
                    <a:off x="4860032" y="4106189"/>
                    <a:ext cx="404277" cy="40293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𝑩</m:t>
                              </m:r>
                            </m:e>
                          </m:ac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354" name="Ορθογώνιο 35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60032" y="4106189"/>
                    <a:ext cx="404277" cy="402931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67 - Ομάδα"/>
          <p:cNvGrpSpPr/>
          <p:nvPr/>
        </p:nvGrpSpPr>
        <p:grpSpPr>
          <a:xfrm>
            <a:off x="251520" y="1737072"/>
            <a:ext cx="3280381" cy="2457975"/>
            <a:chOff x="1475656" y="1538866"/>
            <a:chExt cx="3280381" cy="2457975"/>
          </a:xfrm>
        </p:grpSpPr>
        <p:grpSp>
          <p:nvGrpSpPr>
            <p:cNvPr id="5" name="166 - Ομάδα"/>
            <p:cNvGrpSpPr/>
            <p:nvPr/>
          </p:nvGrpSpPr>
          <p:grpSpPr>
            <a:xfrm>
              <a:off x="1957287" y="1906653"/>
              <a:ext cx="2542705" cy="1992904"/>
              <a:chOff x="1957287" y="1906653"/>
              <a:chExt cx="2542705" cy="1992904"/>
            </a:xfrm>
          </p:grpSpPr>
          <p:grpSp>
            <p:nvGrpSpPr>
              <p:cNvPr id="141" name="134 - Ομάδα"/>
              <p:cNvGrpSpPr/>
              <p:nvPr/>
            </p:nvGrpSpPr>
            <p:grpSpPr>
              <a:xfrm rot="15599835">
                <a:off x="3265451" y="2914652"/>
                <a:ext cx="504056" cy="407975"/>
                <a:chOff x="5962627" y="1131574"/>
                <a:chExt cx="504056" cy="407975"/>
              </a:xfrm>
            </p:grpSpPr>
            <p:sp>
              <p:nvSpPr>
                <p:cNvPr id="160" name="135 - Έλλειψη"/>
                <p:cNvSpPr/>
                <p:nvPr/>
              </p:nvSpPr>
              <p:spPr>
                <a:xfrm>
                  <a:off x="5962627" y="1323525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61" name="136 - Ευθύγραμμο βέλος σύνδεσης"/>
                <p:cNvCxnSpPr/>
                <p:nvPr/>
              </p:nvCxnSpPr>
              <p:spPr>
                <a:xfrm flipH="1" flipV="1">
                  <a:off x="6206415" y="1131574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110 - Ομάδα"/>
              <p:cNvGrpSpPr/>
              <p:nvPr/>
            </p:nvGrpSpPr>
            <p:grpSpPr>
              <a:xfrm rot="16883947">
                <a:off x="3356085" y="2141909"/>
                <a:ext cx="504056" cy="404889"/>
                <a:chOff x="5652120" y="1079895"/>
                <a:chExt cx="504056" cy="404889"/>
              </a:xfrm>
            </p:grpSpPr>
            <p:sp>
              <p:nvSpPr>
                <p:cNvPr id="158" name="111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9" name="112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3" name="104 - Ομάδα"/>
              <p:cNvGrpSpPr/>
              <p:nvPr/>
            </p:nvGrpSpPr>
            <p:grpSpPr>
              <a:xfrm rot="8645208">
                <a:off x="3635896" y="1906653"/>
                <a:ext cx="504056" cy="404889"/>
                <a:chOff x="5652120" y="1079895"/>
                <a:chExt cx="504056" cy="404889"/>
              </a:xfrm>
            </p:grpSpPr>
            <p:sp>
              <p:nvSpPr>
                <p:cNvPr id="156" name="105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7" name="106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35 - Ομάδα"/>
              <p:cNvGrpSpPr/>
              <p:nvPr/>
            </p:nvGrpSpPr>
            <p:grpSpPr>
              <a:xfrm rot="14626065">
                <a:off x="1907704" y="2060848"/>
                <a:ext cx="504056" cy="404889"/>
                <a:chOff x="5652120" y="1079895"/>
                <a:chExt cx="504056" cy="404889"/>
              </a:xfrm>
            </p:grpSpPr>
            <p:sp>
              <p:nvSpPr>
                <p:cNvPr id="154" name="36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5" name="37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5" name="107 - Ομάδα"/>
              <p:cNvGrpSpPr/>
              <p:nvPr/>
            </p:nvGrpSpPr>
            <p:grpSpPr>
              <a:xfrm>
                <a:off x="3086991" y="2564904"/>
                <a:ext cx="504056" cy="404889"/>
                <a:chOff x="5652120" y="1079895"/>
                <a:chExt cx="504056" cy="404889"/>
              </a:xfrm>
            </p:grpSpPr>
            <p:sp>
              <p:nvSpPr>
                <p:cNvPr id="152" name="108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3" name="109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125 - Ομάδα"/>
              <p:cNvGrpSpPr/>
              <p:nvPr/>
            </p:nvGrpSpPr>
            <p:grpSpPr>
              <a:xfrm rot="9164600">
                <a:off x="2718511" y="3507968"/>
                <a:ext cx="504056" cy="391589"/>
                <a:chOff x="5626303" y="1079895"/>
                <a:chExt cx="504056" cy="391589"/>
              </a:xfrm>
            </p:grpSpPr>
            <p:sp>
              <p:nvSpPr>
                <p:cNvPr id="150" name="126 - Έλλειψη"/>
                <p:cNvSpPr/>
                <p:nvPr/>
              </p:nvSpPr>
              <p:spPr>
                <a:xfrm>
                  <a:off x="5626303" y="12554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1" name="127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149 - Ομάδα"/>
              <p:cNvGrpSpPr/>
              <p:nvPr/>
            </p:nvGrpSpPr>
            <p:grpSpPr>
              <a:xfrm>
                <a:off x="3995936" y="2708920"/>
                <a:ext cx="504056" cy="404889"/>
                <a:chOff x="5652120" y="1079895"/>
                <a:chExt cx="504056" cy="404889"/>
              </a:xfrm>
            </p:grpSpPr>
            <p:sp>
              <p:nvSpPr>
                <p:cNvPr id="148" name="150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49" name="151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" name="165 - Ομάδα"/>
            <p:cNvGrpSpPr/>
            <p:nvPr/>
          </p:nvGrpSpPr>
          <p:grpSpPr>
            <a:xfrm>
              <a:off x="1475656" y="1538866"/>
              <a:ext cx="3280381" cy="2457975"/>
              <a:chOff x="1475656" y="1484784"/>
              <a:chExt cx="3280381" cy="2457975"/>
            </a:xfrm>
          </p:grpSpPr>
          <p:grpSp>
            <p:nvGrpSpPr>
              <p:cNvPr id="7" name="113 - Ομάδα"/>
              <p:cNvGrpSpPr/>
              <p:nvPr/>
            </p:nvGrpSpPr>
            <p:grpSpPr>
              <a:xfrm>
                <a:off x="3563888" y="2420888"/>
                <a:ext cx="504056" cy="404889"/>
                <a:chOff x="5652120" y="1079895"/>
                <a:chExt cx="504056" cy="404889"/>
              </a:xfrm>
            </p:grpSpPr>
            <p:sp>
              <p:nvSpPr>
                <p:cNvPr id="139" name="114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40" name="115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53 - Ομάδα"/>
              <p:cNvGrpSpPr/>
              <p:nvPr/>
            </p:nvGrpSpPr>
            <p:grpSpPr>
              <a:xfrm rot="11019159">
                <a:off x="2640169" y="2580549"/>
                <a:ext cx="504056" cy="404889"/>
                <a:chOff x="5652120" y="1079895"/>
                <a:chExt cx="504056" cy="404889"/>
              </a:xfrm>
            </p:grpSpPr>
            <p:sp>
              <p:nvSpPr>
                <p:cNvPr id="137" name="54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38" name="55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92 - Ομάδα"/>
              <p:cNvGrpSpPr/>
              <p:nvPr/>
            </p:nvGrpSpPr>
            <p:grpSpPr>
              <a:xfrm rot="10574567">
                <a:off x="3131840" y="2060848"/>
                <a:ext cx="504056" cy="404889"/>
                <a:chOff x="5652120" y="1079895"/>
                <a:chExt cx="504056" cy="404889"/>
              </a:xfrm>
            </p:grpSpPr>
            <p:sp>
              <p:nvSpPr>
                <p:cNvPr id="135" name="93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36" name="94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119 - Ομάδα"/>
              <p:cNvGrpSpPr/>
              <p:nvPr/>
            </p:nvGrpSpPr>
            <p:grpSpPr>
              <a:xfrm rot="21180757">
                <a:off x="4076581" y="1925885"/>
                <a:ext cx="504056" cy="404889"/>
                <a:chOff x="5652120" y="1079895"/>
                <a:chExt cx="504056" cy="404889"/>
              </a:xfrm>
            </p:grpSpPr>
            <p:sp>
              <p:nvSpPr>
                <p:cNvPr id="133" name="120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34" name="121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164 - Ομάδα"/>
              <p:cNvGrpSpPr/>
              <p:nvPr/>
            </p:nvGrpSpPr>
            <p:grpSpPr>
              <a:xfrm>
                <a:off x="1475656" y="1484784"/>
                <a:ext cx="3280381" cy="2457975"/>
                <a:chOff x="1475656" y="1484784"/>
                <a:chExt cx="3280381" cy="2457975"/>
              </a:xfrm>
            </p:grpSpPr>
            <p:grpSp>
              <p:nvGrpSpPr>
                <p:cNvPr id="12" name="23 - Ομάδα"/>
                <p:cNvGrpSpPr/>
                <p:nvPr/>
              </p:nvGrpSpPr>
              <p:grpSpPr>
                <a:xfrm rot="19439850">
                  <a:off x="1906558" y="155679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31" name="24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32" name="25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" name="38 - Ομάδα"/>
                <p:cNvGrpSpPr/>
                <p:nvPr/>
              </p:nvGrpSpPr>
              <p:grpSpPr>
                <a:xfrm rot="4099799">
                  <a:off x="1806523" y="227687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2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3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" name="50 - Ομάδα"/>
                <p:cNvGrpSpPr/>
                <p:nvPr/>
              </p:nvGrpSpPr>
              <p:grpSpPr>
                <a:xfrm>
                  <a:off x="2627784" y="2204864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27" name="51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28" name="52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" name="71 - Ομάδα"/>
                <p:cNvGrpSpPr/>
                <p:nvPr/>
              </p:nvGrpSpPr>
              <p:grpSpPr>
                <a:xfrm>
                  <a:off x="2339752" y="266407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25" name="72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26" name="73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" name="80 - Ομάδα"/>
                <p:cNvGrpSpPr/>
                <p:nvPr/>
              </p:nvGrpSpPr>
              <p:grpSpPr>
                <a:xfrm rot="19388214">
                  <a:off x="2700740" y="3068960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23" name="81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24" name="82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" name="163 - Ομάδα"/>
                <p:cNvGrpSpPr/>
                <p:nvPr/>
              </p:nvGrpSpPr>
              <p:grpSpPr>
                <a:xfrm>
                  <a:off x="1475656" y="1484784"/>
                  <a:ext cx="3280381" cy="2457975"/>
                  <a:chOff x="1475656" y="1484784"/>
                  <a:chExt cx="3280381" cy="2457975"/>
                </a:xfrm>
              </p:grpSpPr>
              <p:grpSp>
                <p:nvGrpSpPr>
                  <p:cNvPr id="18" name="162 - Ομάδα"/>
                  <p:cNvGrpSpPr/>
                  <p:nvPr/>
                </p:nvGrpSpPr>
                <p:grpSpPr>
                  <a:xfrm>
                    <a:off x="2399987" y="2258500"/>
                    <a:ext cx="1169116" cy="1684259"/>
                    <a:chOff x="2399987" y="2258500"/>
                    <a:chExt cx="1169116" cy="1684259"/>
                  </a:xfrm>
                </p:grpSpPr>
                <p:grpSp>
                  <p:nvGrpSpPr>
                    <p:cNvPr id="105" name="95 - Ομάδα"/>
                    <p:cNvGrpSpPr/>
                    <p:nvPr/>
                  </p:nvGrpSpPr>
                  <p:grpSpPr>
                    <a:xfrm rot="20920824">
                      <a:off x="3022658" y="225850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21" name="9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22" name="9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6" name="74 - Ομάδα"/>
                    <p:cNvGrpSpPr/>
                    <p:nvPr/>
                  </p:nvGrpSpPr>
                  <p:grpSpPr>
                    <a:xfrm rot="4465518">
                      <a:off x="2350404" y="300143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19" name="75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20" name="76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7" name="77 - Ομάδα"/>
                    <p:cNvGrpSpPr/>
                    <p:nvPr/>
                  </p:nvGrpSpPr>
                  <p:grpSpPr>
                    <a:xfrm>
                      <a:off x="2771800" y="278092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17" name="7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18" name="7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8" name="83 - Ομάδα"/>
                    <p:cNvGrpSpPr/>
                    <p:nvPr/>
                  </p:nvGrpSpPr>
                  <p:grpSpPr>
                    <a:xfrm rot="11527946">
                      <a:off x="2411760" y="335699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15" name="84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16" name="8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9" name="128 - Ομάδα"/>
                    <p:cNvGrpSpPr/>
                    <p:nvPr/>
                  </p:nvGrpSpPr>
                  <p:grpSpPr>
                    <a:xfrm rot="7238590">
                      <a:off x="3114630" y="3221369"/>
                      <a:ext cx="504056" cy="404891"/>
                      <a:chOff x="5792016" y="1017028"/>
                      <a:chExt cx="504056" cy="404891"/>
                    </a:xfrm>
                  </p:grpSpPr>
                  <p:sp>
                    <p:nvSpPr>
                      <p:cNvPr id="113" name="129 - Έλλειψη"/>
                      <p:cNvSpPr/>
                      <p:nvPr/>
                    </p:nvSpPr>
                    <p:spPr>
                      <a:xfrm>
                        <a:off x="5792016" y="1205895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14" name="130 - Ευθύγραμμο βέλος σύνδεσης"/>
                      <p:cNvCxnSpPr/>
                      <p:nvPr/>
                    </p:nvCxnSpPr>
                    <p:spPr>
                      <a:xfrm flipH="1" flipV="1">
                        <a:off x="6053305" y="101702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0" name="131 - Ομάδα"/>
                    <p:cNvGrpSpPr/>
                    <p:nvPr/>
                  </p:nvGrpSpPr>
                  <p:grpSpPr>
                    <a:xfrm rot="9975364">
                      <a:off x="3062830" y="3546213"/>
                      <a:ext cx="504056" cy="396546"/>
                      <a:chOff x="5618010" y="1079895"/>
                      <a:chExt cx="504056" cy="396546"/>
                    </a:xfrm>
                  </p:grpSpPr>
                  <p:sp>
                    <p:nvSpPr>
                      <p:cNvPr id="111" name="132 - Έλλειψη"/>
                      <p:cNvSpPr/>
                      <p:nvPr/>
                    </p:nvSpPr>
                    <p:spPr>
                      <a:xfrm>
                        <a:off x="5618010" y="1260417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12" name="13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19" name="161 - Ομάδα"/>
                  <p:cNvGrpSpPr/>
                  <p:nvPr/>
                </p:nvGrpSpPr>
                <p:grpSpPr>
                  <a:xfrm>
                    <a:off x="1475656" y="1484784"/>
                    <a:ext cx="3280381" cy="2305224"/>
                    <a:chOff x="1475656" y="1484784"/>
                    <a:chExt cx="3280381" cy="2305224"/>
                  </a:xfrm>
                </p:grpSpPr>
                <p:grpSp>
                  <p:nvGrpSpPr>
                    <p:cNvPr id="20" name="143 - Ομάδα"/>
                    <p:cNvGrpSpPr/>
                    <p:nvPr/>
                  </p:nvGrpSpPr>
                  <p:grpSpPr>
                    <a:xfrm rot="19488142">
                      <a:off x="3634499" y="270892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03" name="144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4" name="14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101 - Ομάδα"/>
                    <p:cNvGrpSpPr/>
                    <p:nvPr/>
                  </p:nvGrpSpPr>
                  <p:grpSpPr>
                    <a:xfrm rot="4541952">
                      <a:off x="3917530" y="1648573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101" name="102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2" name="10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2" name="98 - Ομάδα"/>
                    <p:cNvGrpSpPr/>
                    <p:nvPr/>
                  </p:nvGrpSpPr>
                  <p:grpSpPr>
                    <a:xfrm>
                      <a:off x="3491880" y="148478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99" name="9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0" name="10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3" name="12 - Ομάδα"/>
                    <p:cNvGrpSpPr/>
                    <p:nvPr/>
                  </p:nvGrpSpPr>
                  <p:grpSpPr>
                    <a:xfrm>
                      <a:off x="1475656" y="1628800"/>
                      <a:ext cx="3168352" cy="2160240"/>
                      <a:chOff x="1475656" y="1628800"/>
                      <a:chExt cx="3168352" cy="2160240"/>
                    </a:xfrm>
                  </p:grpSpPr>
                  <p:sp>
                    <p:nvSpPr>
                      <p:cNvPr id="93" name="4 - Έλλειψη"/>
                      <p:cNvSpPr/>
                      <p:nvPr/>
                    </p:nvSpPr>
                    <p:spPr>
                      <a:xfrm>
                        <a:off x="3707904" y="1628800"/>
                        <a:ext cx="936104" cy="2160240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4" name="6 - Ευθεία γραμμή σύνδεσης"/>
                      <p:cNvCxnSpPr>
                        <a:endCxn id="93" idx="0"/>
                      </p:cNvCxnSpPr>
                      <p:nvPr/>
                    </p:nvCxnSpPr>
                    <p:spPr>
                      <a:xfrm>
                        <a:off x="1943708" y="1628800"/>
                        <a:ext cx="2232248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5" name="7 - Ευθεία γραμμή σύνδεσης"/>
                      <p:cNvCxnSpPr/>
                      <p:nvPr/>
                    </p:nvCxnSpPr>
                    <p:spPr>
                      <a:xfrm>
                        <a:off x="1979712" y="3789040"/>
                        <a:ext cx="2232248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96" name="11 - Ομάδα"/>
                      <p:cNvGrpSpPr/>
                      <p:nvPr/>
                    </p:nvGrpSpPr>
                    <p:grpSpPr>
                      <a:xfrm>
                        <a:off x="1475656" y="1628800"/>
                        <a:ext cx="944637" cy="2160000"/>
                        <a:chOff x="2483768" y="3861048"/>
                        <a:chExt cx="944637" cy="2160000"/>
                      </a:xfrm>
                    </p:grpSpPr>
                    <p:sp>
                      <p:nvSpPr>
                        <p:cNvPr id="97" name="9 - Τόξο"/>
                        <p:cNvSpPr/>
                        <p:nvPr/>
                      </p:nvSpPr>
                      <p:spPr>
                        <a:xfrm>
                          <a:off x="2483768" y="3861048"/>
                          <a:ext cx="936000" cy="2160000"/>
                        </a:xfrm>
                        <a:prstGeom prst="arc">
                          <a:avLst>
                            <a:gd name="adj1" fmla="val 5399997"/>
                            <a:gd name="adj2" fmla="val 16166344"/>
                          </a:avLst>
                        </a:prstGeom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98" name="10 - Τόξο"/>
                        <p:cNvSpPr/>
                        <p:nvPr/>
                      </p:nvSpPr>
                      <p:spPr>
                        <a:xfrm>
                          <a:off x="2492405" y="3861048"/>
                          <a:ext cx="936000" cy="2160000"/>
                        </a:xfrm>
                        <a:prstGeom prst="arc">
                          <a:avLst>
                            <a:gd name="adj1" fmla="val 16200000"/>
                            <a:gd name="adj2" fmla="val 5405195"/>
                          </a:avLst>
                        </a:prstGeom>
                        <a:ln w="28575">
                          <a:solidFill>
                            <a:schemeClr val="tx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</p:grpSp>
                <p:grpSp>
                  <p:nvGrpSpPr>
                    <p:cNvPr id="24" name="16 - Ομάδα"/>
                    <p:cNvGrpSpPr/>
                    <p:nvPr/>
                  </p:nvGrpSpPr>
                  <p:grpSpPr>
                    <a:xfrm>
                      <a:off x="2411760" y="148478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91" name="13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2" name="15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5" name="17 - Ομάδα"/>
                    <p:cNvGrpSpPr/>
                    <p:nvPr/>
                  </p:nvGrpSpPr>
                  <p:grpSpPr>
                    <a:xfrm rot="7377041">
                      <a:off x="2466694" y="1988840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9" name="1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90" name="1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6" name="20 - Ομάδα"/>
                    <p:cNvGrpSpPr/>
                    <p:nvPr/>
                  </p:nvGrpSpPr>
                  <p:grpSpPr>
                    <a:xfrm rot="18102208">
                      <a:off x="2752447" y="160314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7" name="21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8" name="22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7" name="26 - Ομάδα"/>
                    <p:cNvGrpSpPr/>
                    <p:nvPr/>
                  </p:nvGrpSpPr>
                  <p:grpSpPr>
                    <a:xfrm rot="4439628">
                      <a:off x="1751625" y="165242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5" name="2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6" name="2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8" name="29 - Ομάδα"/>
                    <p:cNvGrpSpPr/>
                    <p:nvPr/>
                  </p:nvGrpSpPr>
                  <p:grpSpPr>
                    <a:xfrm rot="10800000">
                      <a:off x="1547664" y="208800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3" name="30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4" name="31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9" name="32 - Ομάδα"/>
                    <p:cNvGrpSpPr/>
                    <p:nvPr/>
                  </p:nvGrpSpPr>
                  <p:grpSpPr>
                    <a:xfrm rot="1627156">
                      <a:off x="2131160" y="186544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81" name="33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2" name="34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0" name="41 - Ομάδα"/>
                    <p:cNvGrpSpPr/>
                    <p:nvPr/>
                  </p:nvGrpSpPr>
                  <p:grpSpPr>
                    <a:xfrm rot="10800000">
                      <a:off x="1475656" y="252005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9" name="42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0" name="43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1" name="44 - Ομάδα"/>
                    <p:cNvGrpSpPr/>
                    <p:nvPr/>
                  </p:nvGrpSpPr>
                  <p:grpSpPr>
                    <a:xfrm rot="9629095">
                      <a:off x="2195736" y="2447493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7" name="45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8" name="46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2" name="47 - Ομάδα"/>
                    <p:cNvGrpSpPr/>
                    <p:nvPr/>
                  </p:nvGrpSpPr>
                  <p:grpSpPr>
                    <a:xfrm rot="11285017">
                      <a:off x="2725756" y="202226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5" name="48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6" name="49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3" name="56 - Ομάδα"/>
                    <p:cNvGrpSpPr/>
                    <p:nvPr/>
                  </p:nvGrpSpPr>
                  <p:grpSpPr>
                    <a:xfrm>
                      <a:off x="1907704" y="256490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3" name="5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4" name="5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4" name="59 - Ομάδα"/>
                    <p:cNvGrpSpPr/>
                    <p:nvPr/>
                  </p:nvGrpSpPr>
                  <p:grpSpPr>
                    <a:xfrm>
                      <a:off x="1547664" y="278092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71" name="60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2" name="61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5" name="62 - Ομάδα"/>
                    <p:cNvGrpSpPr/>
                    <p:nvPr/>
                  </p:nvGrpSpPr>
                  <p:grpSpPr>
                    <a:xfrm rot="9986419">
                      <a:off x="1588104" y="3258695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9" name="63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70" name="64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6" name="65 - Ομάδα"/>
                    <p:cNvGrpSpPr/>
                    <p:nvPr/>
                  </p:nvGrpSpPr>
                  <p:grpSpPr>
                    <a:xfrm rot="15588418">
                      <a:off x="1899526" y="294267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7" name="6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8" name="6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7" name="68 - Ομάδα"/>
                    <p:cNvGrpSpPr/>
                    <p:nvPr/>
                  </p:nvGrpSpPr>
                  <p:grpSpPr>
                    <a:xfrm rot="20484336">
                      <a:off x="1907704" y="3212976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5" name="69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6" name="70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" name="86 - Ομάδα"/>
                    <p:cNvGrpSpPr/>
                    <p:nvPr/>
                  </p:nvGrpSpPr>
                  <p:grpSpPr>
                    <a:xfrm>
                      <a:off x="2051720" y="3356992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3" name="8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4" name="8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89 - Ομάδα"/>
                    <p:cNvGrpSpPr/>
                    <p:nvPr/>
                  </p:nvGrpSpPr>
                  <p:grpSpPr>
                    <a:xfrm rot="7713929">
                      <a:off x="3123212" y="1679154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61" name="90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2" name="91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116 - Ομάδα"/>
                    <p:cNvGrpSpPr/>
                    <p:nvPr/>
                  </p:nvGrpSpPr>
                  <p:grpSpPr>
                    <a:xfrm>
                      <a:off x="3779912" y="2060848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59" name="117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60" name="118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1" name="137 - Ομάδα"/>
                    <p:cNvGrpSpPr/>
                    <p:nvPr/>
                  </p:nvGrpSpPr>
                  <p:grpSpPr>
                    <a:xfrm rot="9088946">
                      <a:off x="4326541" y="2206848"/>
                      <a:ext cx="355230" cy="504056"/>
                      <a:chOff x="5681479" y="1029096"/>
                      <a:chExt cx="355230" cy="504056"/>
                    </a:xfrm>
                  </p:grpSpPr>
                  <p:sp>
                    <p:nvSpPr>
                      <p:cNvPr id="57" name="138 - Έλλειψη"/>
                      <p:cNvSpPr/>
                      <p:nvPr/>
                    </p:nvSpPr>
                    <p:spPr>
                      <a:xfrm rot="18880858">
                        <a:off x="5676669" y="1173112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8" name="139 - Ευθύγραμμο βέλος σύνδεσης"/>
                      <p:cNvCxnSpPr/>
                      <p:nvPr/>
                    </p:nvCxnSpPr>
                    <p:spPr>
                      <a:xfrm rot="18880858" flipH="1" flipV="1">
                        <a:off x="5825495" y="1022118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2" name="140 - Ομάδα"/>
                    <p:cNvGrpSpPr/>
                    <p:nvPr/>
                  </p:nvGrpSpPr>
                  <p:grpSpPr>
                    <a:xfrm rot="12122034">
                      <a:off x="3837453" y="2512299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55" name="141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6" name="142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3" name="146 - Ομάδα"/>
                    <p:cNvGrpSpPr/>
                    <p:nvPr/>
                  </p:nvGrpSpPr>
                  <p:grpSpPr>
                    <a:xfrm rot="7359436">
                      <a:off x="4301565" y="2935034"/>
                      <a:ext cx="504056" cy="404888"/>
                      <a:chOff x="5798548" y="986045"/>
                      <a:chExt cx="504056" cy="404888"/>
                    </a:xfrm>
                  </p:grpSpPr>
                  <p:sp>
                    <p:nvSpPr>
                      <p:cNvPr id="53" name="147 - Έλλειψη"/>
                      <p:cNvSpPr/>
                      <p:nvPr/>
                    </p:nvSpPr>
                    <p:spPr>
                      <a:xfrm>
                        <a:off x="5798548" y="1174909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4" name="148 - Ευθύγραμμο βέλος σύνδεσης"/>
                      <p:cNvCxnSpPr/>
                      <p:nvPr/>
                    </p:nvCxnSpPr>
                    <p:spPr>
                      <a:xfrm flipH="1" flipV="1">
                        <a:off x="6059835" y="98604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4" name="152 - Ομάδα"/>
                    <p:cNvGrpSpPr/>
                    <p:nvPr/>
                  </p:nvGrpSpPr>
                  <p:grpSpPr>
                    <a:xfrm rot="18405947">
                      <a:off x="3905636" y="3335535"/>
                      <a:ext cx="504056" cy="404889"/>
                      <a:chOff x="5283740" y="1152531"/>
                      <a:chExt cx="504056" cy="404889"/>
                    </a:xfrm>
                  </p:grpSpPr>
                  <p:sp>
                    <p:nvSpPr>
                      <p:cNvPr id="51" name="153 - Έλλειψη"/>
                      <p:cNvSpPr/>
                      <p:nvPr/>
                    </p:nvSpPr>
                    <p:spPr>
                      <a:xfrm>
                        <a:off x="5283740" y="1341396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2" name="154 - Ευθύγραμμο βέλος σύνδεσης"/>
                      <p:cNvCxnSpPr/>
                      <p:nvPr/>
                    </p:nvCxnSpPr>
                    <p:spPr>
                      <a:xfrm flipH="1" flipV="1">
                        <a:off x="5545029" y="1152531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5" name="155 - Ομάδα"/>
                    <p:cNvGrpSpPr/>
                    <p:nvPr/>
                  </p:nvGrpSpPr>
                  <p:grpSpPr>
                    <a:xfrm rot="9873316">
                      <a:off x="3779912" y="3116957"/>
                      <a:ext cx="504056" cy="404889"/>
                      <a:chOff x="5652120" y="1079895"/>
                      <a:chExt cx="504056" cy="404889"/>
                    </a:xfrm>
                  </p:grpSpPr>
                  <p:sp>
                    <p:nvSpPr>
                      <p:cNvPr id="49" name="156 - Έλλειψη"/>
                      <p:cNvSpPr/>
                      <p:nvPr/>
                    </p:nvSpPr>
                    <p:spPr>
                      <a:xfrm>
                        <a:off x="5652120" y="126876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0" name="157 - Ευθύγραμμο βέλος σύνδεσης"/>
                      <p:cNvCxnSpPr/>
                      <p:nvPr/>
                    </p:nvCxnSpPr>
                    <p:spPr>
                      <a:xfrm flipH="1" flipV="1">
                        <a:off x="5913409" y="1079895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6" name="158 - Ομάδα"/>
                    <p:cNvGrpSpPr/>
                    <p:nvPr/>
                  </p:nvGrpSpPr>
                  <p:grpSpPr>
                    <a:xfrm rot="19576669">
                      <a:off x="3457013" y="3328069"/>
                      <a:ext cx="504056" cy="404890"/>
                      <a:chOff x="5459501" y="916554"/>
                      <a:chExt cx="504056" cy="404890"/>
                    </a:xfrm>
                  </p:grpSpPr>
                  <p:sp>
                    <p:nvSpPr>
                      <p:cNvPr id="47" name="159 - Έλλειψη"/>
                      <p:cNvSpPr/>
                      <p:nvPr/>
                    </p:nvSpPr>
                    <p:spPr>
                      <a:xfrm>
                        <a:off x="5459501" y="1105420"/>
                        <a:ext cx="504056" cy="216024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48" name="160 - Ευθύγραμμο βέλος σύνδεσης"/>
                      <p:cNvCxnSpPr/>
                      <p:nvPr/>
                    </p:nvCxnSpPr>
                    <p:spPr>
                      <a:xfrm flipH="1" flipV="1">
                        <a:off x="5720790" y="916554"/>
                        <a:ext cx="0" cy="288032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</p:grpSp>
      <p:sp>
        <p:nvSpPr>
          <p:cNvPr id="327" name="TextBox 326"/>
          <p:cNvSpPr txBox="1"/>
          <p:nvPr/>
        </p:nvSpPr>
        <p:spPr>
          <a:xfrm>
            <a:off x="251520" y="1340768"/>
            <a:ext cx="3514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Εξωτερικό Μαγνητικό Πεδίο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9" name="TextBox 328"/>
          <p:cNvSpPr txBox="1"/>
          <p:nvPr/>
        </p:nvSpPr>
        <p:spPr>
          <a:xfrm>
            <a:off x="0" y="4462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Υλικά σε Μαγνητικό Πεδίο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Ρεύμα Μαγνήτισης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62" name="Ομάδα 461"/>
          <p:cNvGrpSpPr/>
          <p:nvPr/>
        </p:nvGrpSpPr>
        <p:grpSpPr>
          <a:xfrm>
            <a:off x="2726750" y="4581128"/>
            <a:ext cx="4906960" cy="2160240"/>
            <a:chOff x="2726750" y="4437112"/>
            <a:chExt cx="4906960" cy="2160240"/>
          </a:xfrm>
        </p:grpSpPr>
        <p:grpSp>
          <p:nvGrpSpPr>
            <p:cNvPr id="458" name="Ομάδα 457"/>
            <p:cNvGrpSpPr/>
            <p:nvPr/>
          </p:nvGrpSpPr>
          <p:grpSpPr>
            <a:xfrm>
              <a:off x="4465358" y="4437112"/>
              <a:ext cx="3168352" cy="2160240"/>
              <a:chOff x="4465358" y="4437112"/>
              <a:chExt cx="3168352" cy="2160240"/>
            </a:xfrm>
          </p:grpSpPr>
          <p:grpSp>
            <p:nvGrpSpPr>
              <p:cNvPr id="448" name="Ομάδα 447"/>
              <p:cNvGrpSpPr/>
              <p:nvPr/>
            </p:nvGrpSpPr>
            <p:grpSpPr>
              <a:xfrm>
                <a:off x="4465358" y="4437112"/>
                <a:ext cx="3168352" cy="2160240"/>
                <a:chOff x="4465358" y="4437112"/>
                <a:chExt cx="3168352" cy="2160240"/>
              </a:xfrm>
            </p:grpSpPr>
            <p:sp>
              <p:nvSpPr>
                <p:cNvPr id="331" name="4 - Έλλειψη"/>
                <p:cNvSpPr/>
                <p:nvPr/>
              </p:nvSpPr>
              <p:spPr>
                <a:xfrm>
                  <a:off x="6697606" y="4437112"/>
                  <a:ext cx="936104" cy="21602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332" name="6 - Ευθεία γραμμή σύνδεσης"/>
                <p:cNvCxnSpPr/>
                <p:nvPr/>
              </p:nvCxnSpPr>
              <p:spPr>
                <a:xfrm>
                  <a:off x="4933410" y="4437112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3" name="7 - Ευθεία γραμμή σύνδεσης"/>
                <p:cNvCxnSpPr/>
                <p:nvPr/>
              </p:nvCxnSpPr>
              <p:spPr>
                <a:xfrm>
                  <a:off x="4932040" y="6597352"/>
                  <a:ext cx="223224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3" name="9 - Τόξο"/>
                <p:cNvSpPr/>
                <p:nvPr/>
              </p:nvSpPr>
              <p:spPr>
                <a:xfrm>
                  <a:off x="4465358" y="4437112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47" name="9 - Τόξο"/>
              <p:cNvSpPr/>
              <p:nvPr/>
            </p:nvSpPr>
            <p:spPr>
              <a:xfrm>
                <a:off x="4644112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9" name="9 - Τόξο"/>
              <p:cNvSpPr/>
              <p:nvPr/>
            </p:nvSpPr>
            <p:spPr>
              <a:xfrm>
                <a:off x="4860136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0" name="9 - Τόξο"/>
              <p:cNvSpPr/>
              <p:nvPr/>
            </p:nvSpPr>
            <p:spPr>
              <a:xfrm>
                <a:off x="5076160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1" name="9 - Τόξο"/>
              <p:cNvSpPr/>
              <p:nvPr/>
            </p:nvSpPr>
            <p:spPr>
              <a:xfrm>
                <a:off x="5292184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2" name="9 - Τόξο"/>
              <p:cNvSpPr/>
              <p:nvPr/>
            </p:nvSpPr>
            <p:spPr>
              <a:xfrm>
                <a:off x="5508208" y="443735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3" name="9 - Τόξο"/>
              <p:cNvSpPr/>
              <p:nvPr/>
            </p:nvSpPr>
            <p:spPr>
              <a:xfrm>
                <a:off x="5724232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4" name="9 - Τόξο"/>
              <p:cNvSpPr/>
              <p:nvPr/>
            </p:nvSpPr>
            <p:spPr>
              <a:xfrm>
                <a:off x="5940256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5" name="9 - Τόξο"/>
              <p:cNvSpPr/>
              <p:nvPr/>
            </p:nvSpPr>
            <p:spPr>
              <a:xfrm>
                <a:off x="6156280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6" name="9 - Τόξο"/>
              <p:cNvSpPr/>
              <p:nvPr/>
            </p:nvSpPr>
            <p:spPr>
              <a:xfrm>
                <a:off x="6372304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7" name="9 - Τόξο"/>
              <p:cNvSpPr/>
              <p:nvPr/>
            </p:nvSpPr>
            <p:spPr>
              <a:xfrm>
                <a:off x="6588328" y="4437112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19050">
                <a:solidFill>
                  <a:srgbClr val="FF0000"/>
                </a:solidFill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460" name="Ευθύγραμμο βέλος σύνδεσης 459"/>
            <p:cNvCxnSpPr/>
            <p:nvPr/>
          </p:nvCxnSpPr>
          <p:spPr>
            <a:xfrm>
              <a:off x="3765687" y="4941168"/>
              <a:ext cx="1069964" cy="3600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1" name="387 - TextBox"/>
            <p:cNvSpPr txBox="1"/>
            <p:nvPr/>
          </p:nvSpPr>
          <p:spPr>
            <a:xfrm>
              <a:off x="2726750" y="4797152"/>
              <a:ext cx="1773242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I’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</a:p>
            <a:p>
              <a:pPr algn="ctr"/>
              <a:r>
                <a:rPr lang="el-GR" sz="1600" dirty="0" smtClean="0">
                  <a:latin typeface="Times New Roman" pitchFamily="18" charset="0"/>
                  <a:cs typeface="Times New Roman" pitchFamily="18" charset="0"/>
                </a:rPr>
                <a:t>Ρεύμα Μαγνήτισης</a:t>
              </a:r>
              <a:endParaRPr lang="el-GR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7198818" y="5215426"/>
            <a:ext cx="1440000" cy="445822"/>
            <a:chOff x="7198818" y="5121188"/>
            <a:chExt cx="1440000" cy="445822"/>
          </a:xfrm>
        </p:grpSpPr>
        <p:cxnSp>
          <p:nvCxnSpPr>
            <p:cNvPr id="330" name="Ευθύγραμμο βέλος σύνδεσης 329"/>
            <p:cNvCxnSpPr/>
            <p:nvPr/>
          </p:nvCxnSpPr>
          <p:spPr>
            <a:xfrm>
              <a:off x="7198818" y="5567010"/>
              <a:ext cx="14400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4" name="Ορθογώνιο 333"/>
                <p:cNvSpPr/>
                <p:nvPr/>
              </p:nvSpPr>
              <p:spPr>
                <a:xfrm>
                  <a:off x="7831380" y="5121188"/>
                  <a:ext cx="447558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latin typeface="Cambria Math"/>
                              </a:rPr>
                              <m:t>𝜧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34" name="Ορθογώνιο 3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1380" y="5121188"/>
                  <a:ext cx="447558" cy="4029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9" name="Ομάδα 458"/>
          <p:cNvGrpSpPr/>
          <p:nvPr/>
        </p:nvGrpSpPr>
        <p:grpSpPr>
          <a:xfrm>
            <a:off x="4459971" y="1340768"/>
            <a:ext cx="3360922" cy="3168352"/>
            <a:chOff x="4459971" y="1340768"/>
            <a:chExt cx="3360922" cy="3168352"/>
          </a:xfrm>
        </p:grpSpPr>
        <p:grpSp>
          <p:nvGrpSpPr>
            <p:cNvPr id="212" name="Ομάδα 211"/>
            <p:cNvGrpSpPr/>
            <p:nvPr/>
          </p:nvGrpSpPr>
          <p:grpSpPr>
            <a:xfrm>
              <a:off x="4459971" y="1887403"/>
              <a:ext cx="3347002" cy="2162742"/>
              <a:chOff x="4459971" y="915035"/>
              <a:chExt cx="3347002" cy="2162742"/>
            </a:xfrm>
          </p:grpSpPr>
          <p:sp>
            <p:nvSpPr>
              <p:cNvPr id="213" name="4 - Έλλειψη"/>
              <p:cNvSpPr/>
              <p:nvPr/>
            </p:nvSpPr>
            <p:spPr>
              <a:xfrm>
                <a:off x="6692219" y="917537"/>
                <a:ext cx="936104" cy="216024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14" name="6 - Ευθεία γραμμή σύνδεσης"/>
              <p:cNvCxnSpPr/>
              <p:nvPr/>
            </p:nvCxnSpPr>
            <p:spPr>
              <a:xfrm>
                <a:off x="4928023" y="917537"/>
                <a:ext cx="22322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7 - Ευθεία γραμμή σύνδεσης"/>
              <p:cNvCxnSpPr/>
              <p:nvPr/>
            </p:nvCxnSpPr>
            <p:spPr>
              <a:xfrm>
                <a:off x="4964027" y="3077777"/>
                <a:ext cx="22322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6" name="11 - Ομάδα"/>
              <p:cNvGrpSpPr/>
              <p:nvPr/>
            </p:nvGrpSpPr>
            <p:grpSpPr>
              <a:xfrm>
                <a:off x="4459971" y="917537"/>
                <a:ext cx="944637" cy="2160000"/>
                <a:chOff x="2483768" y="3861048"/>
                <a:chExt cx="944637" cy="2160000"/>
              </a:xfrm>
            </p:grpSpPr>
            <p:sp>
              <p:nvSpPr>
                <p:cNvPr id="325" name="9 - Τόξο"/>
                <p:cNvSpPr/>
                <p:nvPr/>
              </p:nvSpPr>
              <p:spPr>
                <a:xfrm>
                  <a:off x="2483768" y="3861048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6" name="10 - Τόξο"/>
                <p:cNvSpPr/>
                <p:nvPr/>
              </p:nvSpPr>
              <p:spPr>
                <a:xfrm>
                  <a:off x="2492405" y="3861048"/>
                  <a:ext cx="936000" cy="2160000"/>
                </a:xfrm>
                <a:prstGeom prst="arc">
                  <a:avLst>
                    <a:gd name="adj1" fmla="val 16200000"/>
                    <a:gd name="adj2" fmla="val 5405195"/>
                  </a:avLst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" name="Ομάδα 216"/>
              <p:cNvGrpSpPr/>
              <p:nvPr/>
            </p:nvGrpSpPr>
            <p:grpSpPr>
              <a:xfrm>
                <a:off x="6723186" y="980728"/>
                <a:ext cx="1083787" cy="2088000"/>
                <a:chOff x="6723186" y="980729"/>
                <a:chExt cx="1083787" cy="2079179"/>
              </a:xfrm>
            </p:grpSpPr>
            <p:grpSp>
              <p:nvGrpSpPr>
                <p:cNvPr id="291" name="38 - Ομάδα"/>
                <p:cNvGrpSpPr/>
                <p:nvPr/>
              </p:nvGrpSpPr>
              <p:grpSpPr>
                <a:xfrm rot="5400000">
                  <a:off x="7294933" y="139035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32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2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2" name="Ομάδα 291"/>
                <p:cNvGrpSpPr/>
                <p:nvPr/>
              </p:nvGrpSpPr>
              <p:grpSpPr>
                <a:xfrm>
                  <a:off x="6723186" y="980729"/>
                  <a:ext cx="1083787" cy="2079179"/>
                  <a:chOff x="6723186" y="980729"/>
                  <a:chExt cx="1083787" cy="2079179"/>
                </a:xfrm>
              </p:grpSpPr>
              <p:grpSp>
                <p:nvGrpSpPr>
                  <p:cNvPr id="293" name="38 - Ομάδα"/>
                  <p:cNvGrpSpPr/>
                  <p:nvPr/>
                </p:nvGrpSpPr>
                <p:grpSpPr>
                  <a:xfrm rot="5400000">
                    <a:off x="7114704" y="1030312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32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22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4" name="359 - Ομάδα"/>
                  <p:cNvGrpSpPr/>
                  <p:nvPr/>
                </p:nvGrpSpPr>
                <p:grpSpPr>
                  <a:xfrm>
                    <a:off x="7013500" y="1481647"/>
                    <a:ext cx="458759" cy="504000"/>
                    <a:chOff x="7002614" y="1448989"/>
                    <a:chExt cx="458759" cy="504000"/>
                  </a:xfrm>
                </p:grpSpPr>
                <p:sp>
                  <p:nvSpPr>
                    <p:cNvPr id="319" name="39 - Έλλειψη"/>
                    <p:cNvSpPr/>
                    <p:nvPr/>
                  </p:nvSpPr>
                  <p:spPr>
                    <a:xfrm rot="5400000">
                      <a:off x="6894614" y="1556989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20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5" name="38 - Ομάδα"/>
                  <p:cNvGrpSpPr/>
                  <p:nvPr/>
                </p:nvGrpSpPr>
                <p:grpSpPr>
                  <a:xfrm rot="5400000">
                    <a:off x="7320973" y="1883856"/>
                    <a:ext cx="540000" cy="432000"/>
                    <a:chOff x="5652120" y="1079895"/>
                    <a:chExt cx="504056" cy="404889"/>
                  </a:xfrm>
                </p:grpSpPr>
                <p:sp>
                  <p:nvSpPr>
                    <p:cNvPr id="31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1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6" name="38 - Ομάδα"/>
                  <p:cNvGrpSpPr/>
                  <p:nvPr/>
                </p:nvGrpSpPr>
                <p:grpSpPr>
                  <a:xfrm rot="5400000">
                    <a:off x="7240614" y="2398464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31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1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7" name="38 - Ομάδα"/>
                  <p:cNvGrpSpPr/>
                  <p:nvPr/>
                </p:nvGrpSpPr>
                <p:grpSpPr>
                  <a:xfrm rot="5400000">
                    <a:off x="7015953" y="2605435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31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14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8" name="38 - Ομάδα"/>
                  <p:cNvGrpSpPr/>
                  <p:nvPr/>
                </p:nvGrpSpPr>
                <p:grpSpPr>
                  <a:xfrm rot="5400000">
                    <a:off x="6871937" y="1047586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31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12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9" name="38 - Ομάδα"/>
                  <p:cNvGrpSpPr/>
                  <p:nvPr/>
                </p:nvGrpSpPr>
                <p:grpSpPr>
                  <a:xfrm rot="5400000">
                    <a:off x="6782239" y="2407517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30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10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0" name="360 - Ομάδα"/>
                  <p:cNvGrpSpPr/>
                  <p:nvPr/>
                </p:nvGrpSpPr>
                <p:grpSpPr>
                  <a:xfrm>
                    <a:off x="7031143" y="2001595"/>
                    <a:ext cx="503998" cy="540000"/>
                    <a:chOff x="7002616" y="1448988"/>
                    <a:chExt cx="458757" cy="504000"/>
                  </a:xfrm>
                </p:grpSpPr>
                <p:sp>
                  <p:nvSpPr>
                    <p:cNvPr id="307" name="39 - Έλλειψη"/>
                    <p:cNvSpPr/>
                    <p:nvPr/>
                  </p:nvSpPr>
                  <p:spPr>
                    <a:xfrm rot="5400000">
                      <a:off x="6894616" y="1556988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08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1" name="38 - Ομάδα"/>
                  <p:cNvGrpSpPr/>
                  <p:nvPr/>
                </p:nvGrpSpPr>
                <p:grpSpPr>
                  <a:xfrm rot="5400000">
                    <a:off x="6717091" y="1406265"/>
                    <a:ext cx="504056" cy="415775"/>
                    <a:chOff x="5652120" y="1069009"/>
                    <a:chExt cx="504056" cy="415775"/>
                  </a:xfrm>
                </p:grpSpPr>
                <p:sp>
                  <p:nvSpPr>
                    <p:cNvPr id="30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06" name="40 - Ευθύγραμμο βέλος σύνδεσης"/>
                    <p:cNvCxnSpPr/>
                    <p:nvPr/>
                  </p:nvCxnSpPr>
                  <p:spPr>
                    <a:xfrm flipH="1" flipV="1">
                      <a:off x="5897027" y="1069009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2" name="363 - Ομάδα"/>
                  <p:cNvGrpSpPr/>
                  <p:nvPr/>
                </p:nvGrpSpPr>
                <p:grpSpPr>
                  <a:xfrm>
                    <a:off x="6723186" y="1871568"/>
                    <a:ext cx="432049" cy="504056"/>
                    <a:chOff x="6723186" y="1871568"/>
                    <a:chExt cx="432049" cy="504056"/>
                  </a:xfrm>
                </p:grpSpPr>
                <p:sp>
                  <p:nvSpPr>
                    <p:cNvPr id="303" name="39 - Έλλειψη"/>
                    <p:cNvSpPr/>
                    <p:nvPr/>
                  </p:nvSpPr>
                  <p:spPr>
                    <a:xfrm rot="5400000">
                      <a:off x="6619701" y="1975053"/>
                      <a:ext cx="504056" cy="297085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04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011219" y="1988841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18" name="Ομάδα 217"/>
              <p:cNvGrpSpPr/>
              <p:nvPr/>
            </p:nvGrpSpPr>
            <p:grpSpPr>
              <a:xfrm>
                <a:off x="5580112" y="968008"/>
                <a:ext cx="1083787" cy="2088000"/>
                <a:chOff x="6723186" y="980729"/>
                <a:chExt cx="1083787" cy="2079179"/>
              </a:xfrm>
            </p:grpSpPr>
            <p:grpSp>
              <p:nvGrpSpPr>
                <p:cNvPr id="257" name="38 - Ομάδα"/>
                <p:cNvGrpSpPr/>
                <p:nvPr/>
              </p:nvGrpSpPr>
              <p:grpSpPr>
                <a:xfrm rot="5400000">
                  <a:off x="7294933" y="139035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28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9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8" name="Ομάδα 257"/>
                <p:cNvGrpSpPr/>
                <p:nvPr/>
              </p:nvGrpSpPr>
              <p:grpSpPr>
                <a:xfrm>
                  <a:off x="6723186" y="980729"/>
                  <a:ext cx="1083787" cy="2079179"/>
                  <a:chOff x="6723186" y="980729"/>
                  <a:chExt cx="1083787" cy="2079179"/>
                </a:xfrm>
              </p:grpSpPr>
              <p:grpSp>
                <p:nvGrpSpPr>
                  <p:cNvPr id="259" name="38 - Ομάδα"/>
                  <p:cNvGrpSpPr/>
                  <p:nvPr/>
                </p:nvGrpSpPr>
                <p:grpSpPr>
                  <a:xfrm rot="5400000">
                    <a:off x="7114704" y="1030312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8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8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0" name="359 - Ομάδα"/>
                  <p:cNvGrpSpPr/>
                  <p:nvPr/>
                </p:nvGrpSpPr>
                <p:grpSpPr>
                  <a:xfrm>
                    <a:off x="7013500" y="1481647"/>
                    <a:ext cx="458759" cy="504000"/>
                    <a:chOff x="7002614" y="1448989"/>
                    <a:chExt cx="458759" cy="504000"/>
                  </a:xfrm>
                </p:grpSpPr>
                <p:sp>
                  <p:nvSpPr>
                    <p:cNvPr id="285" name="39 - Έλλειψη"/>
                    <p:cNvSpPr/>
                    <p:nvPr/>
                  </p:nvSpPr>
                  <p:spPr>
                    <a:xfrm rot="5400000">
                      <a:off x="6894614" y="1556989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86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1" name="38 - Ομάδα"/>
                  <p:cNvGrpSpPr/>
                  <p:nvPr/>
                </p:nvGrpSpPr>
                <p:grpSpPr>
                  <a:xfrm rot="5400000">
                    <a:off x="7320973" y="1883856"/>
                    <a:ext cx="540000" cy="432000"/>
                    <a:chOff x="5652120" y="1079895"/>
                    <a:chExt cx="504056" cy="404889"/>
                  </a:xfrm>
                </p:grpSpPr>
                <p:sp>
                  <p:nvSpPr>
                    <p:cNvPr id="28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84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2" name="38 - Ομάδα"/>
                  <p:cNvGrpSpPr/>
                  <p:nvPr/>
                </p:nvGrpSpPr>
                <p:grpSpPr>
                  <a:xfrm rot="5400000">
                    <a:off x="7240614" y="2398464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8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82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3" name="38 - Ομάδα"/>
                  <p:cNvGrpSpPr/>
                  <p:nvPr/>
                </p:nvGrpSpPr>
                <p:grpSpPr>
                  <a:xfrm rot="5400000">
                    <a:off x="7015953" y="2605435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7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80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4" name="38 - Ομάδα"/>
                  <p:cNvGrpSpPr/>
                  <p:nvPr/>
                </p:nvGrpSpPr>
                <p:grpSpPr>
                  <a:xfrm rot="5400000">
                    <a:off x="6871937" y="1047586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7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5" name="38 - Ομάδα"/>
                  <p:cNvGrpSpPr/>
                  <p:nvPr/>
                </p:nvGrpSpPr>
                <p:grpSpPr>
                  <a:xfrm rot="5400000">
                    <a:off x="6782239" y="2407517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7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6" name="360 - Ομάδα"/>
                  <p:cNvGrpSpPr/>
                  <p:nvPr/>
                </p:nvGrpSpPr>
                <p:grpSpPr>
                  <a:xfrm>
                    <a:off x="7031143" y="2001595"/>
                    <a:ext cx="503998" cy="540000"/>
                    <a:chOff x="7002616" y="1448988"/>
                    <a:chExt cx="458757" cy="504000"/>
                  </a:xfrm>
                </p:grpSpPr>
                <p:sp>
                  <p:nvSpPr>
                    <p:cNvPr id="273" name="39 - Έλλειψη"/>
                    <p:cNvSpPr/>
                    <p:nvPr/>
                  </p:nvSpPr>
                  <p:spPr>
                    <a:xfrm rot="5400000">
                      <a:off x="6894616" y="1556988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4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7" name="38 - Ομάδα"/>
                  <p:cNvGrpSpPr/>
                  <p:nvPr/>
                </p:nvGrpSpPr>
                <p:grpSpPr>
                  <a:xfrm rot="5400000">
                    <a:off x="6717091" y="1406265"/>
                    <a:ext cx="504056" cy="415775"/>
                    <a:chOff x="5652120" y="1069009"/>
                    <a:chExt cx="504056" cy="415775"/>
                  </a:xfrm>
                </p:grpSpPr>
                <p:sp>
                  <p:nvSpPr>
                    <p:cNvPr id="27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2" name="40 - Ευθύγραμμο βέλος σύνδεσης"/>
                    <p:cNvCxnSpPr/>
                    <p:nvPr/>
                  </p:nvCxnSpPr>
                  <p:spPr>
                    <a:xfrm flipH="1" flipV="1">
                      <a:off x="5897027" y="1069009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8" name="363 - Ομάδα"/>
                  <p:cNvGrpSpPr/>
                  <p:nvPr/>
                </p:nvGrpSpPr>
                <p:grpSpPr>
                  <a:xfrm>
                    <a:off x="6723186" y="1871568"/>
                    <a:ext cx="432049" cy="504056"/>
                    <a:chOff x="6723186" y="1871568"/>
                    <a:chExt cx="432049" cy="504056"/>
                  </a:xfrm>
                </p:grpSpPr>
                <p:sp>
                  <p:nvSpPr>
                    <p:cNvPr id="269" name="39 - Έλλειψη"/>
                    <p:cNvSpPr/>
                    <p:nvPr/>
                  </p:nvSpPr>
                  <p:spPr>
                    <a:xfrm rot="5400000">
                      <a:off x="6619701" y="1975053"/>
                      <a:ext cx="504056" cy="297085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0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011219" y="1988841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19" name="Ομάδα 218"/>
              <p:cNvGrpSpPr/>
              <p:nvPr/>
            </p:nvGrpSpPr>
            <p:grpSpPr>
              <a:xfrm>
                <a:off x="4493300" y="980724"/>
                <a:ext cx="1083787" cy="2088000"/>
                <a:chOff x="6723186" y="980729"/>
                <a:chExt cx="1083787" cy="2079179"/>
              </a:xfrm>
            </p:grpSpPr>
            <p:grpSp>
              <p:nvGrpSpPr>
                <p:cNvPr id="223" name="38 - Ομάδα"/>
                <p:cNvGrpSpPr/>
                <p:nvPr/>
              </p:nvGrpSpPr>
              <p:grpSpPr>
                <a:xfrm rot="5400000">
                  <a:off x="7294933" y="1390351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25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5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4" name="Ομάδα 223"/>
                <p:cNvGrpSpPr/>
                <p:nvPr/>
              </p:nvGrpSpPr>
              <p:grpSpPr>
                <a:xfrm>
                  <a:off x="6723186" y="980729"/>
                  <a:ext cx="1083787" cy="2079179"/>
                  <a:chOff x="6723186" y="980729"/>
                  <a:chExt cx="1083787" cy="2079179"/>
                </a:xfrm>
              </p:grpSpPr>
              <p:grpSp>
                <p:nvGrpSpPr>
                  <p:cNvPr id="225" name="38 - Ομάδα"/>
                  <p:cNvGrpSpPr/>
                  <p:nvPr/>
                </p:nvGrpSpPr>
                <p:grpSpPr>
                  <a:xfrm rot="5400000">
                    <a:off x="7114704" y="1030312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5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54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6" name="359 - Ομάδα"/>
                  <p:cNvGrpSpPr/>
                  <p:nvPr/>
                </p:nvGrpSpPr>
                <p:grpSpPr>
                  <a:xfrm>
                    <a:off x="7013500" y="1481647"/>
                    <a:ext cx="458759" cy="504000"/>
                    <a:chOff x="7002614" y="1448989"/>
                    <a:chExt cx="458759" cy="504000"/>
                  </a:xfrm>
                </p:grpSpPr>
                <p:sp>
                  <p:nvSpPr>
                    <p:cNvPr id="251" name="39 - Έλλειψη"/>
                    <p:cNvSpPr/>
                    <p:nvPr/>
                  </p:nvSpPr>
                  <p:spPr>
                    <a:xfrm rot="5400000">
                      <a:off x="6894614" y="1556989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52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7" name="38 - Ομάδα"/>
                  <p:cNvGrpSpPr/>
                  <p:nvPr/>
                </p:nvGrpSpPr>
                <p:grpSpPr>
                  <a:xfrm rot="5400000">
                    <a:off x="7320973" y="1883856"/>
                    <a:ext cx="540000" cy="432000"/>
                    <a:chOff x="5652120" y="1079895"/>
                    <a:chExt cx="504056" cy="404889"/>
                  </a:xfrm>
                </p:grpSpPr>
                <p:sp>
                  <p:nvSpPr>
                    <p:cNvPr id="249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50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8" name="38 - Ομάδα"/>
                  <p:cNvGrpSpPr/>
                  <p:nvPr/>
                </p:nvGrpSpPr>
                <p:grpSpPr>
                  <a:xfrm rot="5400000">
                    <a:off x="7240614" y="2398464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4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8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9" name="38 - Ομάδα"/>
                  <p:cNvGrpSpPr/>
                  <p:nvPr/>
                </p:nvGrpSpPr>
                <p:grpSpPr>
                  <a:xfrm rot="5400000">
                    <a:off x="7015953" y="2605435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45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6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0" name="38 - Ομάδα"/>
                  <p:cNvGrpSpPr/>
                  <p:nvPr/>
                </p:nvGrpSpPr>
                <p:grpSpPr>
                  <a:xfrm rot="5400000">
                    <a:off x="6871937" y="1047586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43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4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1" name="38 - Ομάδα"/>
                  <p:cNvGrpSpPr/>
                  <p:nvPr/>
                </p:nvGrpSpPr>
                <p:grpSpPr>
                  <a:xfrm rot="5400000">
                    <a:off x="6782239" y="2407517"/>
                    <a:ext cx="504056" cy="404889"/>
                    <a:chOff x="5652120" y="1079895"/>
                    <a:chExt cx="504056" cy="404889"/>
                  </a:xfrm>
                </p:grpSpPr>
                <p:sp>
                  <p:nvSpPr>
                    <p:cNvPr id="241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2" name="40 - Ευθύγραμμο βέλος σύνδεσης"/>
                    <p:cNvCxnSpPr/>
                    <p:nvPr/>
                  </p:nvCxnSpPr>
                  <p:spPr>
                    <a:xfrm flipH="1" flipV="1">
                      <a:off x="5913409" y="1079895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2" name="360 - Ομάδα"/>
                  <p:cNvGrpSpPr/>
                  <p:nvPr/>
                </p:nvGrpSpPr>
                <p:grpSpPr>
                  <a:xfrm>
                    <a:off x="7031143" y="2001595"/>
                    <a:ext cx="503998" cy="540000"/>
                    <a:chOff x="7002616" y="1448988"/>
                    <a:chExt cx="458757" cy="504000"/>
                  </a:xfrm>
                </p:grpSpPr>
                <p:sp>
                  <p:nvSpPr>
                    <p:cNvPr id="239" name="39 - Έλλειψη"/>
                    <p:cNvSpPr/>
                    <p:nvPr/>
                  </p:nvSpPr>
                  <p:spPr>
                    <a:xfrm rot="5400000">
                      <a:off x="6894616" y="1556988"/>
                      <a:ext cx="504000" cy="2880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40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317357" y="1566262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3" name="38 - Ομάδα"/>
                  <p:cNvGrpSpPr/>
                  <p:nvPr/>
                </p:nvGrpSpPr>
                <p:grpSpPr>
                  <a:xfrm rot="5400000">
                    <a:off x="6717091" y="1406265"/>
                    <a:ext cx="504056" cy="415775"/>
                    <a:chOff x="5652120" y="1069009"/>
                    <a:chExt cx="504056" cy="415775"/>
                  </a:xfrm>
                </p:grpSpPr>
                <p:sp>
                  <p:nvSpPr>
                    <p:cNvPr id="237" name="39 - Έλλειψη"/>
                    <p:cNvSpPr/>
                    <p:nvPr/>
                  </p:nvSpPr>
                  <p:spPr>
                    <a:xfrm>
                      <a:off x="5652120" y="1268760"/>
                      <a:ext cx="504056" cy="216024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38" name="40 - Ευθύγραμμο βέλος σύνδεσης"/>
                    <p:cNvCxnSpPr/>
                    <p:nvPr/>
                  </p:nvCxnSpPr>
                  <p:spPr>
                    <a:xfrm flipH="1" flipV="1">
                      <a:off x="5897027" y="1069009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4" name="363 - Ομάδα"/>
                  <p:cNvGrpSpPr/>
                  <p:nvPr/>
                </p:nvGrpSpPr>
                <p:grpSpPr>
                  <a:xfrm>
                    <a:off x="6723186" y="1871568"/>
                    <a:ext cx="432049" cy="504056"/>
                    <a:chOff x="6723186" y="1871568"/>
                    <a:chExt cx="432049" cy="504056"/>
                  </a:xfrm>
                </p:grpSpPr>
                <p:sp>
                  <p:nvSpPr>
                    <p:cNvPr id="235" name="39 - Έλλειψη"/>
                    <p:cNvSpPr/>
                    <p:nvPr/>
                  </p:nvSpPr>
                  <p:spPr>
                    <a:xfrm rot="5400000">
                      <a:off x="6619701" y="1975053"/>
                      <a:ext cx="504056" cy="297085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36" name="40 - Ευθύγραμμο βέλος σύνδεσης"/>
                    <p:cNvCxnSpPr/>
                    <p:nvPr/>
                  </p:nvCxnSpPr>
                  <p:spPr>
                    <a:xfrm rot="5400000" flipH="1" flipV="1">
                      <a:off x="7011219" y="1988841"/>
                      <a:ext cx="0" cy="288032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20" name="11 - Ομάδα"/>
              <p:cNvGrpSpPr/>
              <p:nvPr/>
            </p:nvGrpSpPr>
            <p:grpSpPr>
              <a:xfrm>
                <a:off x="5538139" y="915035"/>
                <a:ext cx="944637" cy="2160000"/>
                <a:chOff x="2483768" y="3861048"/>
                <a:chExt cx="944637" cy="2160000"/>
              </a:xfrm>
            </p:grpSpPr>
            <p:sp>
              <p:nvSpPr>
                <p:cNvPr id="221" name="9 - Τόξο"/>
                <p:cNvSpPr/>
                <p:nvPr/>
              </p:nvSpPr>
              <p:spPr>
                <a:xfrm>
                  <a:off x="2483768" y="3861048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2" name="10 - Τόξο"/>
                <p:cNvSpPr/>
                <p:nvPr/>
              </p:nvSpPr>
              <p:spPr>
                <a:xfrm>
                  <a:off x="2492405" y="3861048"/>
                  <a:ext cx="936000" cy="2160000"/>
                </a:xfrm>
                <a:prstGeom prst="arc">
                  <a:avLst>
                    <a:gd name="adj1" fmla="val 16200000"/>
                    <a:gd name="adj2" fmla="val 5405195"/>
                  </a:avLst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sp>
          <p:nvSpPr>
            <p:cNvPr id="328" name="TextBox 327"/>
            <p:cNvSpPr txBox="1"/>
            <p:nvPr/>
          </p:nvSpPr>
          <p:spPr>
            <a:xfrm>
              <a:off x="4586225" y="1340768"/>
              <a:ext cx="3234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Εξωτερικό Μαγνητικό Πεδίο</a:t>
              </a:r>
              <a:endParaRPr lang="el-G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" name="Ομάδα 2"/>
            <p:cNvGrpSpPr/>
            <p:nvPr/>
          </p:nvGrpSpPr>
          <p:grpSpPr>
            <a:xfrm>
              <a:off x="4860032" y="4106189"/>
              <a:ext cx="1800200" cy="402931"/>
              <a:chOff x="4860032" y="4106189"/>
              <a:chExt cx="1800200" cy="402931"/>
            </a:xfrm>
          </p:grpSpPr>
          <p:cxnSp>
            <p:nvCxnSpPr>
              <p:cNvPr id="335" name="Ευθύγραμμο βέλος σύνδεσης 334"/>
              <p:cNvCxnSpPr/>
              <p:nvPr/>
            </p:nvCxnSpPr>
            <p:spPr>
              <a:xfrm>
                <a:off x="5220232" y="4306870"/>
                <a:ext cx="1440000" cy="0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6" name="Ορθογώνιο 335"/>
                  <p:cNvSpPr/>
                  <p:nvPr/>
                </p:nvSpPr>
                <p:spPr>
                  <a:xfrm>
                    <a:off x="4860032" y="4106189"/>
                    <a:ext cx="404277" cy="40293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𝑩</m:t>
                              </m:r>
                            </m:e>
                          </m:ac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336" name="Ορθογώνιο 33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60032" y="4106189"/>
                    <a:ext cx="404277" cy="402931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233331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Ομάδα 120"/>
          <p:cNvGrpSpPr/>
          <p:nvPr/>
        </p:nvGrpSpPr>
        <p:grpSpPr>
          <a:xfrm>
            <a:off x="395536" y="919606"/>
            <a:ext cx="3347002" cy="2162742"/>
            <a:chOff x="395536" y="919606"/>
            <a:chExt cx="3347002" cy="2162742"/>
          </a:xfrm>
        </p:grpSpPr>
        <p:grpSp>
          <p:nvGrpSpPr>
            <p:cNvPr id="9" name="Ομάδα 8"/>
            <p:cNvGrpSpPr/>
            <p:nvPr/>
          </p:nvGrpSpPr>
          <p:grpSpPr>
            <a:xfrm>
              <a:off x="2658751" y="980728"/>
              <a:ext cx="1083787" cy="2088000"/>
              <a:chOff x="6723186" y="980729"/>
              <a:chExt cx="1083787" cy="2079179"/>
            </a:xfrm>
          </p:grpSpPr>
          <p:grpSp>
            <p:nvGrpSpPr>
              <p:cNvPr id="83" name="38 - Ομάδα"/>
              <p:cNvGrpSpPr/>
              <p:nvPr/>
            </p:nvGrpSpPr>
            <p:grpSpPr>
              <a:xfrm rot="5400000">
                <a:off x="7294933" y="1390351"/>
                <a:ext cx="504056" cy="404889"/>
                <a:chOff x="5652120" y="1079895"/>
                <a:chExt cx="504056" cy="404889"/>
              </a:xfrm>
            </p:grpSpPr>
            <p:sp>
              <p:nvSpPr>
                <p:cNvPr id="115" name="39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16" name="40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Ομάδα 83"/>
              <p:cNvGrpSpPr/>
              <p:nvPr/>
            </p:nvGrpSpPr>
            <p:grpSpPr>
              <a:xfrm>
                <a:off x="6723186" y="980729"/>
                <a:ext cx="1083787" cy="2079179"/>
                <a:chOff x="6723186" y="980729"/>
                <a:chExt cx="1083787" cy="2079179"/>
              </a:xfrm>
            </p:grpSpPr>
            <p:grpSp>
              <p:nvGrpSpPr>
                <p:cNvPr id="85" name="38 - Ομάδα"/>
                <p:cNvGrpSpPr/>
                <p:nvPr/>
              </p:nvGrpSpPr>
              <p:grpSpPr>
                <a:xfrm rot="5400000">
                  <a:off x="7114704" y="103031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1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6" name="359 - Ομάδα"/>
                <p:cNvGrpSpPr/>
                <p:nvPr/>
              </p:nvGrpSpPr>
              <p:grpSpPr>
                <a:xfrm>
                  <a:off x="7013500" y="1481647"/>
                  <a:ext cx="458759" cy="504000"/>
                  <a:chOff x="7002614" y="1448989"/>
                  <a:chExt cx="458759" cy="504000"/>
                </a:xfrm>
              </p:grpSpPr>
              <p:sp>
                <p:nvSpPr>
                  <p:cNvPr id="111" name="39 - Έλλειψη"/>
                  <p:cNvSpPr/>
                  <p:nvPr/>
                </p:nvSpPr>
                <p:spPr>
                  <a:xfrm rot="5400000">
                    <a:off x="6894614" y="1556989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2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7" name="38 - Ομάδα"/>
                <p:cNvGrpSpPr/>
                <p:nvPr/>
              </p:nvGrpSpPr>
              <p:grpSpPr>
                <a:xfrm rot="5400000">
                  <a:off x="7320973" y="1883856"/>
                  <a:ext cx="540000" cy="432000"/>
                  <a:chOff x="5652120" y="1079895"/>
                  <a:chExt cx="504056" cy="404889"/>
                </a:xfrm>
              </p:grpSpPr>
              <p:sp>
                <p:nvSpPr>
                  <p:cNvPr id="10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38 - Ομάδα"/>
                <p:cNvGrpSpPr/>
                <p:nvPr/>
              </p:nvGrpSpPr>
              <p:grpSpPr>
                <a:xfrm rot="5400000">
                  <a:off x="7240614" y="2398464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07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8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9" name="38 - Ομάδα"/>
                <p:cNvGrpSpPr/>
                <p:nvPr/>
              </p:nvGrpSpPr>
              <p:grpSpPr>
                <a:xfrm rot="5400000">
                  <a:off x="7015953" y="2605435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0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0" name="38 - Ομάδα"/>
                <p:cNvGrpSpPr/>
                <p:nvPr/>
              </p:nvGrpSpPr>
              <p:grpSpPr>
                <a:xfrm rot="5400000">
                  <a:off x="6871937" y="104758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0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38 - Ομάδα"/>
                <p:cNvGrpSpPr/>
                <p:nvPr/>
              </p:nvGrpSpPr>
              <p:grpSpPr>
                <a:xfrm rot="5400000">
                  <a:off x="6782239" y="2407517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101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2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2" name="360 - Ομάδα"/>
                <p:cNvGrpSpPr/>
                <p:nvPr/>
              </p:nvGrpSpPr>
              <p:grpSpPr>
                <a:xfrm>
                  <a:off x="7031143" y="2001595"/>
                  <a:ext cx="503998" cy="540000"/>
                  <a:chOff x="7002616" y="1448988"/>
                  <a:chExt cx="458757" cy="504000"/>
                </a:xfrm>
              </p:grpSpPr>
              <p:sp>
                <p:nvSpPr>
                  <p:cNvPr id="99" name="39 - Έλλειψη"/>
                  <p:cNvSpPr/>
                  <p:nvPr/>
                </p:nvSpPr>
                <p:spPr>
                  <a:xfrm rot="5400000">
                    <a:off x="6894616" y="1556988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00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38 - Ομάδα"/>
                <p:cNvGrpSpPr/>
                <p:nvPr/>
              </p:nvGrpSpPr>
              <p:grpSpPr>
                <a:xfrm rot="5400000">
                  <a:off x="6717091" y="1406265"/>
                  <a:ext cx="504056" cy="415775"/>
                  <a:chOff x="5652120" y="1069009"/>
                  <a:chExt cx="504056" cy="415775"/>
                </a:xfrm>
              </p:grpSpPr>
              <p:sp>
                <p:nvSpPr>
                  <p:cNvPr id="97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8" name="40 - Ευθύγραμμο βέλος σύνδεσης"/>
                  <p:cNvCxnSpPr/>
                  <p:nvPr/>
                </p:nvCxnSpPr>
                <p:spPr>
                  <a:xfrm flipH="1" flipV="1">
                    <a:off x="5897027" y="1069009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363 - Ομάδα"/>
                <p:cNvGrpSpPr/>
                <p:nvPr/>
              </p:nvGrpSpPr>
              <p:grpSpPr>
                <a:xfrm>
                  <a:off x="6723186" y="1871568"/>
                  <a:ext cx="432049" cy="504056"/>
                  <a:chOff x="6723186" y="1871568"/>
                  <a:chExt cx="432049" cy="504056"/>
                </a:xfrm>
              </p:grpSpPr>
              <p:sp>
                <p:nvSpPr>
                  <p:cNvPr id="95" name="39 - Έλλειψη"/>
                  <p:cNvSpPr/>
                  <p:nvPr/>
                </p:nvSpPr>
                <p:spPr>
                  <a:xfrm rot="5400000">
                    <a:off x="6619701" y="1975053"/>
                    <a:ext cx="504056" cy="297085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6" name="40 - Ευθύγραμμο βέλος σύνδεσης"/>
                  <p:cNvCxnSpPr/>
                  <p:nvPr/>
                </p:nvCxnSpPr>
                <p:spPr>
                  <a:xfrm rot="5400000" flipH="1" flipV="1">
                    <a:off x="7011219" y="1988841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0" name="Ομάδα 9"/>
            <p:cNvGrpSpPr/>
            <p:nvPr/>
          </p:nvGrpSpPr>
          <p:grpSpPr>
            <a:xfrm>
              <a:off x="1515677" y="968008"/>
              <a:ext cx="1083787" cy="2088000"/>
              <a:chOff x="6723186" y="980729"/>
              <a:chExt cx="1083787" cy="2079179"/>
            </a:xfrm>
          </p:grpSpPr>
          <p:grpSp>
            <p:nvGrpSpPr>
              <p:cNvPr id="49" name="38 - Ομάδα"/>
              <p:cNvGrpSpPr/>
              <p:nvPr/>
            </p:nvGrpSpPr>
            <p:grpSpPr>
              <a:xfrm rot="5400000">
                <a:off x="7294933" y="1390351"/>
                <a:ext cx="504056" cy="404889"/>
                <a:chOff x="5652120" y="1079895"/>
                <a:chExt cx="504056" cy="404889"/>
              </a:xfrm>
            </p:grpSpPr>
            <p:sp>
              <p:nvSpPr>
                <p:cNvPr id="81" name="39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82" name="40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Ομάδα 49"/>
              <p:cNvGrpSpPr/>
              <p:nvPr/>
            </p:nvGrpSpPr>
            <p:grpSpPr>
              <a:xfrm>
                <a:off x="6723186" y="980729"/>
                <a:ext cx="1083787" cy="2079179"/>
                <a:chOff x="6723186" y="980729"/>
                <a:chExt cx="1083787" cy="2079179"/>
              </a:xfrm>
            </p:grpSpPr>
            <p:grpSp>
              <p:nvGrpSpPr>
                <p:cNvPr id="51" name="38 - Ομάδα"/>
                <p:cNvGrpSpPr/>
                <p:nvPr/>
              </p:nvGrpSpPr>
              <p:grpSpPr>
                <a:xfrm rot="5400000">
                  <a:off x="7114704" y="103031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2" name="359 - Ομάδα"/>
                <p:cNvGrpSpPr/>
                <p:nvPr/>
              </p:nvGrpSpPr>
              <p:grpSpPr>
                <a:xfrm>
                  <a:off x="7013500" y="1481647"/>
                  <a:ext cx="458759" cy="504000"/>
                  <a:chOff x="7002614" y="1448989"/>
                  <a:chExt cx="458759" cy="504000"/>
                </a:xfrm>
              </p:grpSpPr>
              <p:sp>
                <p:nvSpPr>
                  <p:cNvPr id="77" name="39 - Έλλειψη"/>
                  <p:cNvSpPr/>
                  <p:nvPr/>
                </p:nvSpPr>
                <p:spPr>
                  <a:xfrm rot="5400000">
                    <a:off x="6894614" y="1556989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8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38 - Ομάδα"/>
                <p:cNvGrpSpPr/>
                <p:nvPr/>
              </p:nvGrpSpPr>
              <p:grpSpPr>
                <a:xfrm rot="5400000">
                  <a:off x="7320973" y="1883856"/>
                  <a:ext cx="540000" cy="432000"/>
                  <a:chOff x="5652120" y="1079895"/>
                  <a:chExt cx="504056" cy="404889"/>
                </a:xfrm>
              </p:grpSpPr>
              <p:sp>
                <p:nvSpPr>
                  <p:cNvPr id="7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38 - Ομάδα"/>
                <p:cNvGrpSpPr/>
                <p:nvPr/>
              </p:nvGrpSpPr>
              <p:grpSpPr>
                <a:xfrm rot="5400000">
                  <a:off x="7240614" y="2398464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38 - Ομάδα"/>
                <p:cNvGrpSpPr/>
                <p:nvPr/>
              </p:nvGrpSpPr>
              <p:grpSpPr>
                <a:xfrm rot="5400000">
                  <a:off x="7015953" y="2605435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71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2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6" name="38 - Ομάδα"/>
                <p:cNvGrpSpPr/>
                <p:nvPr/>
              </p:nvGrpSpPr>
              <p:grpSpPr>
                <a:xfrm rot="5400000">
                  <a:off x="6871937" y="104758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6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" name="38 - Ομάδα"/>
                <p:cNvGrpSpPr/>
                <p:nvPr/>
              </p:nvGrpSpPr>
              <p:grpSpPr>
                <a:xfrm rot="5400000">
                  <a:off x="6782239" y="2407517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67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8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8" name="360 - Ομάδα"/>
                <p:cNvGrpSpPr/>
                <p:nvPr/>
              </p:nvGrpSpPr>
              <p:grpSpPr>
                <a:xfrm>
                  <a:off x="7031143" y="2001595"/>
                  <a:ext cx="503998" cy="540000"/>
                  <a:chOff x="7002616" y="1448988"/>
                  <a:chExt cx="458757" cy="504000"/>
                </a:xfrm>
              </p:grpSpPr>
              <p:sp>
                <p:nvSpPr>
                  <p:cNvPr id="65" name="39 - Έλλειψη"/>
                  <p:cNvSpPr/>
                  <p:nvPr/>
                </p:nvSpPr>
                <p:spPr>
                  <a:xfrm rot="5400000">
                    <a:off x="6894616" y="1556988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6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9" name="38 - Ομάδα"/>
                <p:cNvGrpSpPr/>
                <p:nvPr/>
              </p:nvGrpSpPr>
              <p:grpSpPr>
                <a:xfrm rot="5400000">
                  <a:off x="6717091" y="1406265"/>
                  <a:ext cx="504056" cy="415775"/>
                  <a:chOff x="5652120" y="1069009"/>
                  <a:chExt cx="504056" cy="415775"/>
                </a:xfrm>
              </p:grpSpPr>
              <p:sp>
                <p:nvSpPr>
                  <p:cNvPr id="6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4" name="40 - Ευθύγραμμο βέλος σύνδεσης"/>
                  <p:cNvCxnSpPr/>
                  <p:nvPr/>
                </p:nvCxnSpPr>
                <p:spPr>
                  <a:xfrm flipH="1" flipV="1">
                    <a:off x="5897027" y="1069009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0" name="363 - Ομάδα"/>
                <p:cNvGrpSpPr/>
                <p:nvPr/>
              </p:nvGrpSpPr>
              <p:grpSpPr>
                <a:xfrm>
                  <a:off x="6723186" y="1871568"/>
                  <a:ext cx="432049" cy="504056"/>
                  <a:chOff x="6723186" y="1871568"/>
                  <a:chExt cx="432049" cy="504056"/>
                </a:xfrm>
              </p:grpSpPr>
              <p:sp>
                <p:nvSpPr>
                  <p:cNvPr id="61" name="39 - Έλλειψη"/>
                  <p:cNvSpPr/>
                  <p:nvPr/>
                </p:nvSpPr>
                <p:spPr>
                  <a:xfrm rot="5400000">
                    <a:off x="6619701" y="1975053"/>
                    <a:ext cx="504056" cy="297085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2" name="40 - Ευθύγραμμο βέλος σύνδεσης"/>
                  <p:cNvCxnSpPr/>
                  <p:nvPr/>
                </p:nvCxnSpPr>
                <p:spPr>
                  <a:xfrm rot="5400000" flipH="1" flipV="1">
                    <a:off x="7011219" y="1988841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1" name="Ομάδα 10"/>
            <p:cNvGrpSpPr/>
            <p:nvPr/>
          </p:nvGrpSpPr>
          <p:grpSpPr>
            <a:xfrm>
              <a:off x="428865" y="980724"/>
              <a:ext cx="1083787" cy="2088000"/>
              <a:chOff x="6723186" y="980729"/>
              <a:chExt cx="1083787" cy="2079179"/>
            </a:xfrm>
          </p:grpSpPr>
          <p:grpSp>
            <p:nvGrpSpPr>
              <p:cNvPr id="15" name="38 - Ομάδα"/>
              <p:cNvGrpSpPr/>
              <p:nvPr/>
            </p:nvGrpSpPr>
            <p:grpSpPr>
              <a:xfrm rot="5400000">
                <a:off x="7294933" y="1390351"/>
                <a:ext cx="504056" cy="404889"/>
                <a:chOff x="5652120" y="1079895"/>
                <a:chExt cx="504056" cy="404889"/>
              </a:xfrm>
            </p:grpSpPr>
            <p:sp>
              <p:nvSpPr>
                <p:cNvPr id="47" name="39 - Έλλειψη"/>
                <p:cNvSpPr/>
                <p:nvPr/>
              </p:nvSpPr>
              <p:spPr>
                <a:xfrm>
                  <a:off x="5652120" y="1268760"/>
                  <a:ext cx="504056" cy="21602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48" name="40 - Ευθύγραμμο βέλος σύνδεσης"/>
                <p:cNvCxnSpPr/>
                <p:nvPr/>
              </p:nvCxnSpPr>
              <p:spPr>
                <a:xfrm flipH="1" flipV="1">
                  <a:off x="5913409" y="1079895"/>
                  <a:ext cx="0" cy="2880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Ομάδα 15"/>
              <p:cNvGrpSpPr/>
              <p:nvPr/>
            </p:nvGrpSpPr>
            <p:grpSpPr>
              <a:xfrm>
                <a:off x="6723186" y="980729"/>
                <a:ext cx="1083787" cy="2079179"/>
                <a:chOff x="6723186" y="980729"/>
                <a:chExt cx="1083787" cy="2079179"/>
              </a:xfrm>
            </p:grpSpPr>
            <p:grpSp>
              <p:nvGrpSpPr>
                <p:cNvPr id="17" name="38 - Ομάδα"/>
                <p:cNvGrpSpPr/>
                <p:nvPr/>
              </p:nvGrpSpPr>
              <p:grpSpPr>
                <a:xfrm rot="5400000">
                  <a:off x="7114704" y="1030312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4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" name="359 - Ομάδα"/>
                <p:cNvGrpSpPr/>
                <p:nvPr/>
              </p:nvGrpSpPr>
              <p:grpSpPr>
                <a:xfrm>
                  <a:off x="7013500" y="1481647"/>
                  <a:ext cx="458759" cy="504000"/>
                  <a:chOff x="7002614" y="1448989"/>
                  <a:chExt cx="458759" cy="504000"/>
                </a:xfrm>
              </p:grpSpPr>
              <p:sp>
                <p:nvSpPr>
                  <p:cNvPr id="43" name="39 - Έλλειψη"/>
                  <p:cNvSpPr/>
                  <p:nvPr/>
                </p:nvSpPr>
                <p:spPr>
                  <a:xfrm rot="5400000">
                    <a:off x="6894614" y="1556989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4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38 - Ομάδα"/>
                <p:cNvGrpSpPr/>
                <p:nvPr/>
              </p:nvGrpSpPr>
              <p:grpSpPr>
                <a:xfrm rot="5400000">
                  <a:off x="7320973" y="1883856"/>
                  <a:ext cx="540000" cy="432000"/>
                  <a:chOff x="5652120" y="1079895"/>
                  <a:chExt cx="504056" cy="404889"/>
                </a:xfrm>
              </p:grpSpPr>
              <p:sp>
                <p:nvSpPr>
                  <p:cNvPr id="41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2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" name="38 - Ομάδα"/>
                <p:cNvGrpSpPr/>
                <p:nvPr/>
              </p:nvGrpSpPr>
              <p:grpSpPr>
                <a:xfrm rot="5400000">
                  <a:off x="7240614" y="2398464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3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0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38 - Ομάδα"/>
                <p:cNvGrpSpPr/>
                <p:nvPr/>
              </p:nvGrpSpPr>
              <p:grpSpPr>
                <a:xfrm rot="5400000">
                  <a:off x="7015953" y="2605435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37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8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" name="38 - Ομάδα"/>
                <p:cNvGrpSpPr/>
                <p:nvPr/>
              </p:nvGrpSpPr>
              <p:grpSpPr>
                <a:xfrm rot="5400000">
                  <a:off x="6871937" y="1047586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35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6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" name="38 - Ομάδα"/>
                <p:cNvGrpSpPr/>
                <p:nvPr/>
              </p:nvGrpSpPr>
              <p:grpSpPr>
                <a:xfrm rot="5400000">
                  <a:off x="6782239" y="2407517"/>
                  <a:ext cx="504056" cy="404889"/>
                  <a:chOff x="5652120" y="1079895"/>
                  <a:chExt cx="504056" cy="404889"/>
                </a:xfrm>
              </p:grpSpPr>
              <p:sp>
                <p:nvSpPr>
                  <p:cNvPr id="33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4" name="40 - Ευθύγραμμο βέλος σύνδεσης"/>
                  <p:cNvCxnSpPr/>
                  <p:nvPr/>
                </p:nvCxnSpPr>
                <p:spPr>
                  <a:xfrm flipH="1" flipV="1">
                    <a:off x="5913409" y="1079895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360 - Ομάδα"/>
                <p:cNvGrpSpPr/>
                <p:nvPr/>
              </p:nvGrpSpPr>
              <p:grpSpPr>
                <a:xfrm>
                  <a:off x="7031143" y="2001595"/>
                  <a:ext cx="503998" cy="540000"/>
                  <a:chOff x="7002616" y="1448988"/>
                  <a:chExt cx="458757" cy="504000"/>
                </a:xfrm>
              </p:grpSpPr>
              <p:sp>
                <p:nvSpPr>
                  <p:cNvPr id="31" name="39 - Έλλειψη"/>
                  <p:cNvSpPr/>
                  <p:nvPr/>
                </p:nvSpPr>
                <p:spPr>
                  <a:xfrm rot="5400000">
                    <a:off x="6894616" y="1556988"/>
                    <a:ext cx="504000" cy="28800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2" name="40 - Ευθύγραμμο βέλος σύνδεσης"/>
                  <p:cNvCxnSpPr/>
                  <p:nvPr/>
                </p:nvCxnSpPr>
                <p:spPr>
                  <a:xfrm rot="5400000" flipH="1" flipV="1">
                    <a:off x="7317357" y="1566262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38 - Ομάδα"/>
                <p:cNvGrpSpPr/>
                <p:nvPr/>
              </p:nvGrpSpPr>
              <p:grpSpPr>
                <a:xfrm rot="5400000">
                  <a:off x="6717091" y="1406265"/>
                  <a:ext cx="504056" cy="415775"/>
                  <a:chOff x="5652120" y="1069009"/>
                  <a:chExt cx="504056" cy="415775"/>
                </a:xfrm>
              </p:grpSpPr>
              <p:sp>
                <p:nvSpPr>
                  <p:cNvPr id="29" name="39 - Έλλειψη"/>
                  <p:cNvSpPr/>
                  <p:nvPr/>
                </p:nvSpPr>
                <p:spPr>
                  <a:xfrm>
                    <a:off x="5652120" y="1268760"/>
                    <a:ext cx="504056" cy="21602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0" name="40 - Ευθύγραμμο βέλος σύνδεσης"/>
                  <p:cNvCxnSpPr/>
                  <p:nvPr/>
                </p:nvCxnSpPr>
                <p:spPr>
                  <a:xfrm flipH="1" flipV="1">
                    <a:off x="5897027" y="1069009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363 - Ομάδα"/>
                <p:cNvGrpSpPr/>
                <p:nvPr/>
              </p:nvGrpSpPr>
              <p:grpSpPr>
                <a:xfrm>
                  <a:off x="6723186" y="1871568"/>
                  <a:ext cx="432049" cy="504056"/>
                  <a:chOff x="6723186" y="1871568"/>
                  <a:chExt cx="432049" cy="504056"/>
                </a:xfrm>
              </p:grpSpPr>
              <p:sp>
                <p:nvSpPr>
                  <p:cNvPr id="27" name="39 - Έλλειψη"/>
                  <p:cNvSpPr/>
                  <p:nvPr/>
                </p:nvSpPr>
                <p:spPr>
                  <a:xfrm rot="5400000">
                    <a:off x="6619701" y="1975053"/>
                    <a:ext cx="504056" cy="297085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28" name="40 - Ευθύγραμμο βέλος σύνδεσης"/>
                  <p:cNvCxnSpPr/>
                  <p:nvPr/>
                </p:nvCxnSpPr>
                <p:spPr>
                  <a:xfrm rot="5400000" flipH="1" flipV="1">
                    <a:off x="7011219" y="1988841"/>
                    <a:ext cx="0" cy="288032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19" name="Ομάδα 118"/>
            <p:cNvGrpSpPr/>
            <p:nvPr/>
          </p:nvGrpSpPr>
          <p:grpSpPr>
            <a:xfrm>
              <a:off x="395536" y="919606"/>
              <a:ext cx="3168352" cy="2162742"/>
              <a:chOff x="395536" y="915035"/>
              <a:chExt cx="3168352" cy="2162742"/>
            </a:xfrm>
          </p:grpSpPr>
          <p:sp>
            <p:nvSpPr>
              <p:cNvPr id="5" name="4 - Έλλειψη"/>
              <p:cNvSpPr/>
              <p:nvPr/>
            </p:nvSpPr>
            <p:spPr>
              <a:xfrm>
                <a:off x="2627784" y="917537"/>
                <a:ext cx="936104" cy="216024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" name="6 - Ευθεία γραμμή σύνδεσης"/>
              <p:cNvCxnSpPr/>
              <p:nvPr/>
            </p:nvCxnSpPr>
            <p:spPr>
              <a:xfrm>
                <a:off x="863588" y="917537"/>
                <a:ext cx="22322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7 - Ευθεία γραμμή σύνδεσης"/>
              <p:cNvCxnSpPr/>
              <p:nvPr/>
            </p:nvCxnSpPr>
            <p:spPr>
              <a:xfrm>
                <a:off x="899592" y="3077777"/>
                <a:ext cx="22322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" name="11 - Ομάδα"/>
              <p:cNvGrpSpPr/>
              <p:nvPr/>
            </p:nvGrpSpPr>
            <p:grpSpPr>
              <a:xfrm>
                <a:off x="395536" y="917537"/>
                <a:ext cx="944637" cy="2160000"/>
                <a:chOff x="2483768" y="3861048"/>
                <a:chExt cx="944637" cy="2160000"/>
              </a:xfrm>
            </p:grpSpPr>
            <p:sp>
              <p:nvSpPr>
                <p:cNvPr id="117" name="9 - Τόξο"/>
                <p:cNvSpPr/>
                <p:nvPr/>
              </p:nvSpPr>
              <p:spPr>
                <a:xfrm>
                  <a:off x="2483768" y="3861048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18" name="10 - Τόξο"/>
                <p:cNvSpPr/>
                <p:nvPr/>
              </p:nvSpPr>
              <p:spPr>
                <a:xfrm>
                  <a:off x="2492405" y="3861048"/>
                  <a:ext cx="936000" cy="2160000"/>
                </a:xfrm>
                <a:prstGeom prst="arc">
                  <a:avLst>
                    <a:gd name="adj1" fmla="val 16200000"/>
                    <a:gd name="adj2" fmla="val 5405195"/>
                  </a:avLst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" name="11 - Ομάδα"/>
              <p:cNvGrpSpPr/>
              <p:nvPr/>
            </p:nvGrpSpPr>
            <p:grpSpPr>
              <a:xfrm>
                <a:off x="1473704" y="915035"/>
                <a:ext cx="944637" cy="2160000"/>
                <a:chOff x="2483768" y="3861048"/>
                <a:chExt cx="944637" cy="2160000"/>
              </a:xfrm>
            </p:grpSpPr>
            <p:sp>
              <p:nvSpPr>
                <p:cNvPr id="13" name="9 - Τόξο"/>
                <p:cNvSpPr/>
                <p:nvPr/>
              </p:nvSpPr>
              <p:spPr>
                <a:xfrm>
                  <a:off x="2483768" y="3861048"/>
                  <a:ext cx="936000" cy="2160000"/>
                </a:xfrm>
                <a:prstGeom prst="arc">
                  <a:avLst>
                    <a:gd name="adj1" fmla="val 5399997"/>
                    <a:gd name="adj2" fmla="val 16166344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" name="10 - Τόξο"/>
                <p:cNvSpPr/>
                <p:nvPr/>
              </p:nvSpPr>
              <p:spPr>
                <a:xfrm>
                  <a:off x="2492405" y="3861048"/>
                  <a:ext cx="936000" cy="2160000"/>
                </a:xfrm>
                <a:prstGeom prst="arc">
                  <a:avLst>
                    <a:gd name="adj1" fmla="val 16200000"/>
                    <a:gd name="adj2" fmla="val 5405195"/>
                  </a:avLst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sp>
        <p:nvSpPr>
          <p:cNvPr id="218" name="TextBox 217"/>
          <p:cNvSpPr txBox="1"/>
          <p:nvPr/>
        </p:nvSpPr>
        <p:spPr>
          <a:xfrm>
            <a:off x="4427984" y="1444714"/>
            <a:ext cx="1518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Μαγνήτιση: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/>
              <p:cNvSpPr txBox="1"/>
              <p:nvPr/>
            </p:nvSpPr>
            <p:spPr>
              <a:xfrm>
                <a:off x="6012160" y="1282459"/>
                <a:ext cx="2508571" cy="82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𝑴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b="1" i="0" smtClean="0">
                                  <a:latin typeface="Cambria Math"/>
                                </a:rPr>
                                <m:t>𝐥𝐢𝐦</m:t>
                              </m:r>
                            </m:e>
                            <m:lim>
                              <m:r>
                                <a:rPr lang="el-GR" b="1" i="0" smtClean="0"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b="1" i="0" smtClean="0">
                                  <a:latin typeface="Cambria Math"/>
                                </a:rPr>
                                <m:t>𝐕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l-GR" b="1" i="0" smtClean="0">
                                      <a:latin typeface="Cambria Math"/>
                                    </a:rPr>
                                    <m:t>𝚫</m:t>
                                  </m:r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𝑽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b="1" i="0" smtClean="0">
                                          <a:latin typeface="Cambria Math"/>
                                        </a:rPr>
                                        <m:t>𝐦𝐞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20" name="TextBox 2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1282459"/>
                <a:ext cx="2508571" cy="8286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0" name="Ομάδα 249"/>
          <p:cNvGrpSpPr/>
          <p:nvPr/>
        </p:nvGrpSpPr>
        <p:grpSpPr>
          <a:xfrm>
            <a:off x="4211960" y="4005064"/>
            <a:ext cx="4788025" cy="1130356"/>
            <a:chOff x="4355976" y="4005064"/>
            <a:chExt cx="4788025" cy="1130356"/>
          </a:xfrm>
        </p:grpSpPr>
        <p:sp>
          <p:nvSpPr>
            <p:cNvPr id="231" name="TextBox 230"/>
            <p:cNvSpPr txBox="1"/>
            <p:nvPr/>
          </p:nvSpPr>
          <p:spPr>
            <a:xfrm>
              <a:off x="4644009" y="4005064"/>
              <a:ext cx="44999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</a:t>
              </a:r>
              <a:r>
                <a:rPr lang="en-US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dN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στοιχειώδη μαγνητικά δίπολα συνεισφέρουν κατά </a:t>
              </a:r>
              <a:r>
                <a:rPr lang="en-US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συνολικό ρεύμα μαγνήτισης: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3" name="TextBox 232"/>
                <p:cNvSpPr txBox="1"/>
                <p:nvPr/>
              </p:nvSpPr>
              <p:spPr>
                <a:xfrm>
                  <a:off x="4355976" y="4766088"/>
                  <a:ext cx="143648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/>
                          </a:rPr>
                          <m:t>𝒅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</a:rPr>
                          <m:t>𝒅𝑵</m:t>
                        </m:r>
                        <m:r>
                          <a:rPr lang="en-US" b="1" i="1" smtClean="0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33" name="TextBox 2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5976" y="4766088"/>
                  <a:ext cx="1436483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4" name="TextBox 233"/>
              <p:cNvSpPr txBox="1"/>
              <p:nvPr/>
            </p:nvSpPr>
            <p:spPr>
              <a:xfrm>
                <a:off x="5580112" y="4623986"/>
                <a:ext cx="1688219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𝒅𝑽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𝒅𝑵</m:t>
                      </m:r>
                      <m:r>
                        <a:rPr lang="en-US" b="1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𝑰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𝒆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𝒅𝑽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34" name="TextBox 2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623986"/>
                <a:ext cx="1688219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5" name="TextBox 234"/>
              <p:cNvSpPr txBox="1"/>
              <p:nvPr/>
            </p:nvSpPr>
            <p:spPr>
              <a:xfrm>
                <a:off x="7027613" y="4627354"/>
                <a:ext cx="2228367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𝒅𝑽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𝒅𝑵</m:t>
                      </m:r>
                      <m:r>
                        <a:rPr lang="en-US" b="1" i="1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latin typeface="Cambria Math"/>
                            </a:rPr>
                            <m:t>𝒆</m:t>
                          </m:r>
                        </m:sub>
                      </m:sSub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  <m:sub>
                          <m:r>
                            <a:rPr lang="en-US" b="1" i="0">
                              <a:latin typeface="Cambria Math"/>
                            </a:rPr>
                            <m:t>𝐦</m:t>
                          </m:r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𝐞</m:t>
                          </m:r>
                        </m:sub>
                      </m:sSub>
                      <m:r>
                        <a:rPr lang="en-US" b="1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𝒔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35" name="TextBox 2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613" y="4627354"/>
                <a:ext cx="2228367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1" name="Ομάδα 250"/>
          <p:cNvGrpSpPr/>
          <p:nvPr/>
        </p:nvGrpSpPr>
        <p:grpSpPr>
          <a:xfrm>
            <a:off x="6972031" y="4638912"/>
            <a:ext cx="1740555" cy="1144257"/>
            <a:chOff x="6972031" y="4638912"/>
            <a:chExt cx="1740555" cy="1144257"/>
          </a:xfrm>
        </p:grpSpPr>
        <p:sp>
          <p:nvSpPr>
            <p:cNvPr id="236" name="Έλλειψη 235"/>
            <p:cNvSpPr/>
            <p:nvPr/>
          </p:nvSpPr>
          <p:spPr>
            <a:xfrm>
              <a:off x="7308303" y="4638912"/>
              <a:ext cx="1404283" cy="684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8" name="Ορθογώνιο 237"/>
                <p:cNvSpPr/>
                <p:nvPr/>
              </p:nvSpPr>
              <p:spPr>
                <a:xfrm>
                  <a:off x="6972031" y="5380238"/>
                  <a:ext cx="447558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latin typeface="Cambria Math"/>
                              </a:rPr>
                              <m:t>𝑴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38" name="Ορθογώνιο 2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2031" y="5380238"/>
                  <a:ext cx="447558" cy="4029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0" name="Ευθύγραμμο βέλος σύνδεσης 239"/>
            <p:cNvCxnSpPr/>
            <p:nvPr/>
          </p:nvCxnSpPr>
          <p:spPr>
            <a:xfrm flipV="1">
              <a:off x="7308304" y="5200714"/>
              <a:ext cx="648000" cy="28386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2" name="Ομάδα 251"/>
          <p:cNvGrpSpPr/>
          <p:nvPr/>
        </p:nvGrpSpPr>
        <p:grpSpPr>
          <a:xfrm>
            <a:off x="5580112" y="5517232"/>
            <a:ext cx="3384374" cy="1223551"/>
            <a:chOff x="5580112" y="5517232"/>
            <a:chExt cx="3384374" cy="1223551"/>
          </a:xfrm>
        </p:grpSpPr>
        <p:sp>
          <p:nvSpPr>
            <p:cNvPr id="241" name="Δεξιό άγκιστρο 240"/>
            <p:cNvSpPr/>
            <p:nvPr/>
          </p:nvSpPr>
          <p:spPr>
            <a:xfrm rot="5400000">
              <a:off x="7006752" y="4090592"/>
              <a:ext cx="531093" cy="3384374"/>
            </a:xfrm>
            <a:prstGeom prst="rightBrace">
              <a:avLst>
                <a:gd name="adj1" fmla="val 27119"/>
                <a:gd name="adj2" fmla="val 5000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2" name="Ορθογώνιο 241"/>
                <p:cNvSpPr/>
                <p:nvPr/>
              </p:nvSpPr>
              <p:spPr>
                <a:xfrm>
                  <a:off x="6156176" y="6165304"/>
                  <a:ext cx="2228944" cy="5754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smtClean="0">
                            <a:latin typeface="Cambria Math"/>
                          </a:rPr>
                          <m:t>𝒅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latin typeface="Cambria Math"/>
                              </a:rPr>
                              <m:t>𝑰</m:t>
                            </m:r>
                          </m:e>
                          <m:sup>
                            <m:r>
                              <a:rPr lang="en-US" sz="2800" b="1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sz="2800" b="1" i="1"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𝑴</m:t>
                            </m:r>
                          </m:e>
                        </m:acc>
                        <m:r>
                          <a:rPr lang="en-US" sz="28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𝒔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242" name="Ορθογώνιο 2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6176" y="6165304"/>
                  <a:ext cx="2228944" cy="5754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4" name="Ομάδα 253"/>
          <p:cNvGrpSpPr/>
          <p:nvPr/>
        </p:nvGrpSpPr>
        <p:grpSpPr>
          <a:xfrm>
            <a:off x="872173" y="1916832"/>
            <a:ext cx="1827620" cy="679136"/>
            <a:chOff x="872173" y="1916832"/>
            <a:chExt cx="1827620" cy="679136"/>
          </a:xfrm>
        </p:grpSpPr>
        <p:sp>
          <p:nvSpPr>
            <p:cNvPr id="120" name="Έλλειψη 119"/>
            <p:cNvSpPr/>
            <p:nvPr/>
          </p:nvSpPr>
          <p:spPr>
            <a:xfrm>
              <a:off x="872173" y="1916832"/>
              <a:ext cx="1827620" cy="46299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2339752" y="222663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6" name="Ομάδα 255"/>
          <p:cNvGrpSpPr/>
          <p:nvPr/>
        </p:nvGrpSpPr>
        <p:grpSpPr>
          <a:xfrm>
            <a:off x="323528" y="2115722"/>
            <a:ext cx="3472098" cy="4202890"/>
            <a:chOff x="323528" y="2115722"/>
            <a:chExt cx="3472098" cy="4202890"/>
          </a:xfrm>
        </p:grpSpPr>
        <p:grpSp>
          <p:nvGrpSpPr>
            <p:cNvPr id="249" name="Ομάδα 248"/>
            <p:cNvGrpSpPr/>
            <p:nvPr/>
          </p:nvGrpSpPr>
          <p:grpSpPr>
            <a:xfrm>
              <a:off x="323528" y="2115722"/>
              <a:ext cx="3472098" cy="4202890"/>
              <a:chOff x="323528" y="2115722"/>
              <a:chExt cx="3472098" cy="4202890"/>
            </a:xfrm>
          </p:grpSpPr>
          <p:sp>
            <p:nvSpPr>
              <p:cNvPr id="230" name="TextBox 229"/>
              <p:cNvSpPr txBox="1"/>
              <p:nvPr/>
            </p:nvSpPr>
            <p:spPr>
              <a:xfrm>
                <a:off x="1204300" y="5949280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="1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47" name="Ομάδα 246"/>
              <p:cNvGrpSpPr/>
              <p:nvPr/>
            </p:nvGrpSpPr>
            <p:grpSpPr>
              <a:xfrm>
                <a:off x="323528" y="2115722"/>
                <a:ext cx="3472098" cy="4068793"/>
                <a:chOff x="323528" y="2115722"/>
                <a:chExt cx="3472098" cy="4068793"/>
              </a:xfrm>
            </p:grpSpPr>
            <p:grpSp>
              <p:nvGrpSpPr>
                <p:cNvPr id="200" name="Ομάδα 199"/>
                <p:cNvGrpSpPr/>
                <p:nvPr/>
              </p:nvGrpSpPr>
              <p:grpSpPr>
                <a:xfrm>
                  <a:off x="323528" y="3990840"/>
                  <a:ext cx="3472098" cy="2193675"/>
                  <a:chOff x="323528" y="3990840"/>
                  <a:chExt cx="3472098" cy="2193675"/>
                </a:xfrm>
              </p:grpSpPr>
              <p:grpSp>
                <p:nvGrpSpPr>
                  <p:cNvPr id="199" name="Ομάδα 198"/>
                  <p:cNvGrpSpPr/>
                  <p:nvPr/>
                </p:nvGrpSpPr>
                <p:grpSpPr>
                  <a:xfrm>
                    <a:off x="323528" y="3990840"/>
                    <a:ext cx="3472098" cy="2193675"/>
                    <a:chOff x="323528" y="3990840"/>
                    <a:chExt cx="3472098" cy="2193675"/>
                  </a:xfrm>
                </p:grpSpPr>
                <p:sp>
                  <p:nvSpPr>
                    <p:cNvPr id="131" name="Έλλειψη 130"/>
                    <p:cNvSpPr/>
                    <p:nvPr/>
                  </p:nvSpPr>
                  <p:spPr>
                    <a:xfrm>
                      <a:off x="323528" y="4437112"/>
                      <a:ext cx="3472098" cy="1512168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132" name="Ομάδα 131"/>
                    <p:cNvGrpSpPr/>
                    <p:nvPr/>
                  </p:nvGrpSpPr>
                  <p:grpSpPr>
                    <a:xfrm flipH="1">
                      <a:off x="2903504" y="5371530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33" name="Τόξο 132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9428913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34" name="Έλλειψη 133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35" name="Ομάδα 134"/>
                    <p:cNvGrpSpPr/>
                    <p:nvPr/>
                  </p:nvGrpSpPr>
                  <p:grpSpPr>
                    <a:xfrm flipH="1">
                      <a:off x="3131840" y="5301208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36" name="Τόξο 135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9664321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37" name="Έλλειψη 136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38" name="Ομάδα 137"/>
                    <p:cNvGrpSpPr/>
                    <p:nvPr/>
                  </p:nvGrpSpPr>
                  <p:grpSpPr>
                    <a:xfrm flipH="1">
                      <a:off x="2630421" y="5415720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39" name="Τόξο 138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8544965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40" name="Έλλειψη 139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41" name="Ομάδα 140"/>
                    <p:cNvGrpSpPr/>
                    <p:nvPr/>
                  </p:nvGrpSpPr>
                  <p:grpSpPr>
                    <a:xfrm flipH="1">
                      <a:off x="2374690" y="5481228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42" name="Τόξο 141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8455368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43" name="Έλλειψη 142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44" name="Ομάδα 143"/>
                    <p:cNvGrpSpPr/>
                    <p:nvPr/>
                  </p:nvGrpSpPr>
                  <p:grpSpPr>
                    <a:xfrm flipH="1">
                      <a:off x="2091070" y="5536443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45" name="Τόξο 144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8330840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46" name="Έλλειψη 145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47" name="Ομάδα 146"/>
                    <p:cNvGrpSpPr/>
                    <p:nvPr/>
                  </p:nvGrpSpPr>
                  <p:grpSpPr>
                    <a:xfrm flipH="1">
                      <a:off x="1813924" y="5536443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48" name="Τόξο 147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8359657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49" name="Έλλειψη 148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53" name="Ομάδα 152"/>
                    <p:cNvGrpSpPr/>
                    <p:nvPr/>
                  </p:nvGrpSpPr>
                  <p:grpSpPr>
                    <a:xfrm flipH="1">
                      <a:off x="1370990" y="5464439"/>
                      <a:ext cx="392698" cy="648072"/>
                      <a:chOff x="2955166" y="5373216"/>
                      <a:chExt cx="392698" cy="648072"/>
                    </a:xfrm>
                  </p:grpSpPr>
                  <p:sp>
                    <p:nvSpPr>
                      <p:cNvPr id="154" name="Τόξο 153"/>
                      <p:cNvSpPr/>
                      <p:nvPr/>
                    </p:nvSpPr>
                    <p:spPr>
                      <a:xfrm>
                        <a:off x="2980362" y="5373216"/>
                        <a:ext cx="367502" cy="648072"/>
                      </a:xfrm>
                      <a:prstGeom prst="arc">
                        <a:avLst>
                          <a:gd name="adj1" fmla="val 11307108"/>
                          <a:gd name="adj2" fmla="val 6790780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55" name="Έλλειψη 154"/>
                      <p:cNvSpPr/>
                      <p:nvPr/>
                    </p:nvSpPr>
                    <p:spPr>
                      <a:xfrm>
                        <a:off x="2955166" y="558924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56" name="Ομάδα 155"/>
                    <p:cNvGrpSpPr/>
                    <p:nvPr/>
                  </p:nvGrpSpPr>
                  <p:grpSpPr>
                    <a:xfrm>
                      <a:off x="1133231" y="4206780"/>
                      <a:ext cx="367502" cy="648072"/>
                      <a:chOff x="1133231" y="4206780"/>
                      <a:chExt cx="367502" cy="648072"/>
                    </a:xfrm>
                  </p:grpSpPr>
                  <p:sp>
                    <p:nvSpPr>
                      <p:cNvPr id="157" name="Τόξο 156"/>
                      <p:cNvSpPr/>
                      <p:nvPr/>
                    </p:nvSpPr>
                    <p:spPr>
                      <a:xfrm flipH="1">
                        <a:off x="1133231" y="4206780"/>
                        <a:ext cx="367502" cy="648072"/>
                      </a:xfrm>
                      <a:prstGeom prst="arc">
                        <a:avLst>
                          <a:gd name="adj1" fmla="val 12234527"/>
                          <a:gd name="adj2" fmla="val 3879679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58" name="Έλλειψη 157"/>
                      <p:cNvSpPr/>
                      <p:nvPr/>
                    </p:nvSpPr>
                    <p:spPr>
                      <a:xfrm>
                        <a:off x="1165852" y="4746916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59" name="Ομάδα 158"/>
                    <p:cNvGrpSpPr/>
                    <p:nvPr/>
                  </p:nvGrpSpPr>
                  <p:grpSpPr>
                    <a:xfrm>
                      <a:off x="1547664" y="4149080"/>
                      <a:ext cx="367502" cy="648072"/>
                      <a:chOff x="1133231" y="4206780"/>
                      <a:chExt cx="367502" cy="648072"/>
                    </a:xfrm>
                  </p:grpSpPr>
                  <p:sp>
                    <p:nvSpPr>
                      <p:cNvPr id="160" name="Τόξο 159"/>
                      <p:cNvSpPr/>
                      <p:nvPr/>
                    </p:nvSpPr>
                    <p:spPr>
                      <a:xfrm flipH="1">
                        <a:off x="1133231" y="4206780"/>
                        <a:ext cx="367502" cy="648072"/>
                      </a:xfrm>
                      <a:prstGeom prst="arc">
                        <a:avLst>
                          <a:gd name="adj1" fmla="val 12234527"/>
                          <a:gd name="adj2" fmla="val 3879679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61" name="Έλλειψη 160"/>
                      <p:cNvSpPr/>
                      <p:nvPr/>
                    </p:nvSpPr>
                    <p:spPr>
                      <a:xfrm>
                        <a:off x="1165852" y="4746916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62" name="Ομάδα 161"/>
                    <p:cNvGrpSpPr/>
                    <p:nvPr/>
                  </p:nvGrpSpPr>
                  <p:grpSpPr>
                    <a:xfrm>
                      <a:off x="1972250" y="3990840"/>
                      <a:ext cx="367502" cy="648072"/>
                      <a:chOff x="1133231" y="4206780"/>
                      <a:chExt cx="367502" cy="648072"/>
                    </a:xfrm>
                  </p:grpSpPr>
                  <p:sp>
                    <p:nvSpPr>
                      <p:cNvPr id="163" name="Τόξο 162"/>
                      <p:cNvSpPr/>
                      <p:nvPr/>
                    </p:nvSpPr>
                    <p:spPr>
                      <a:xfrm flipH="1">
                        <a:off x="1133231" y="4206780"/>
                        <a:ext cx="367502" cy="648072"/>
                      </a:xfrm>
                      <a:prstGeom prst="arc">
                        <a:avLst>
                          <a:gd name="adj1" fmla="val 9260052"/>
                          <a:gd name="adj2" fmla="val 3879679"/>
                        </a:avLst>
                      </a:prstGeom>
                      <a:ln w="19050">
                        <a:solidFill>
                          <a:srgbClr val="FF0000"/>
                        </a:solidFill>
                        <a:headEnd type="non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64" name="Έλλειψη 163"/>
                      <p:cNvSpPr/>
                      <p:nvPr/>
                    </p:nvSpPr>
                    <p:spPr>
                      <a:xfrm>
                        <a:off x="1165852" y="4746916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68" name="Ομάδα 167"/>
                    <p:cNvGrpSpPr/>
                    <p:nvPr/>
                  </p:nvGrpSpPr>
                  <p:grpSpPr>
                    <a:xfrm>
                      <a:off x="635226" y="4782916"/>
                      <a:ext cx="392698" cy="662308"/>
                      <a:chOff x="5752336" y="4422880"/>
                      <a:chExt cx="392698" cy="662308"/>
                    </a:xfrm>
                  </p:grpSpPr>
                  <p:grpSp>
                    <p:nvGrpSpPr>
                      <p:cNvPr id="4" name="Ομάδα 3"/>
                      <p:cNvGrpSpPr/>
                      <p:nvPr/>
                    </p:nvGrpSpPr>
                    <p:grpSpPr>
                      <a:xfrm flipH="1">
                        <a:off x="5752336" y="4422880"/>
                        <a:ext cx="392698" cy="648072"/>
                        <a:chOff x="2955166" y="5373216"/>
                        <a:chExt cx="392698" cy="648072"/>
                      </a:xfrm>
                    </p:grpSpPr>
                    <p:sp>
                      <p:nvSpPr>
                        <p:cNvPr id="2" name="Τόξο 1"/>
                        <p:cNvSpPr/>
                        <p:nvPr/>
                      </p:nvSpPr>
                      <p:spPr>
                        <a:xfrm>
                          <a:off x="2980362" y="5373216"/>
                          <a:ext cx="367502" cy="648072"/>
                        </a:xfrm>
                        <a:prstGeom prst="arc">
                          <a:avLst>
                            <a:gd name="adj1" fmla="val 11307108"/>
                            <a:gd name="adj2" fmla="val 5216533"/>
                          </a:avLst>
                        </a:prstGeom>
                        <a:ln w="19050">
                          <a:solidFill>
                            <a:srgbClr val="FF0000"/>
                          </a:solidFill>
                          <a:headEnd type="none" w="med" len="lg"/>
                          <a:tailEnd type="triangle" w="med" len="lg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3" name="Έλλειψη 2"/>
                        <p:cNvSpPr/>
                        <p:nvPr/>
                      </p:nvSpPr>
                      <p:spPr>
                        <a:xfrm>
                          <a:off x="2955166" y="5589248"/>
                          <a:ext cx="72008" cy="7200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sp>
                    <p:nvSpPr>
                      <p:cNvPr id="167" name="Έλλειψη 166"/>
                      <p:cNvSpPr/>
                      <p:nvPr/>
                    </p:nvSpPr>
                    <p:spPr>
                      <a:xfrm>
                        <a:off x="5872686" y="5013188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69" name="Ομάδα 168"/>
                    <p:cNvGrpSpPr/>
                    <p:nvPr/>
                  </p:nvGrpSpPr>
                  <p:grpSpPr>
                    <a:xfrm>
                      <a:off x="1028043" y="4912682"/>
                      <a:ext cx="392698" cy="705022"/>
                      <a:chOff x="5752336" y="4422880"/>
                      <a:chExt cx="392698" cy="705022"/>
                    </a:xfrm>
                  </p:grpSpPr>
                  <p:grpSp>
                    <p:nvGrpSpPr>
                      <p:cNvPr id="170" name="Ομάδα 169"/>
                      <p:cNvGrpSpPr/>
                      <p:nvPr/>
                    </p:nvGrpSpPr>
                    <p:grpSpPr>
                      <a:xfrm flipH="1">
                        <a:off x="5752336" y="4422880"/>
                        <a:ext cx="392698" cy="648072"/>
                        <a:chOff x="2955166" y="5373216"/>
                        <a:chExt cx="392698" cy="648072"/>
                      </a:xfrm>
                    </p:grpSpPr>
                    <p:sp>
                      <p:nvSpPr>
                        <p:cNvPr id="172" name="Τόξο 171"/>
                        <p:cNvSpPr/>
                        <p:nvPr/>
                      </p:nvSpPr>
                      <p:spPr>
                        <a:xfrm>
                          <a:off x="2980362" y="5373216"/>
                          <a:ext cx="367502" cy="648072"/>
                        </a:xfrm>
                        <a:prstGeom prst="arc">
                          <a:avLst>
                            <a:gd name="adj1" fmla="val 11307108"/>
                            <a:gd name="adj2" fmla="val 5353761"/>
                          </a:avLst>
                        </a:prstGeom>
                        <a:ln w="19050">
                          <a:solidFill>
                            <a:srgbClr val="FF0000"/>
                          </a:solidFill>
                          <a:headEnd type="none" w="med" len="lg"/>
                          <a:tailEnd type="triangle" w="med" len="lg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73" name="Έλλειψη 172"/>
                        <p:cNvSpPr/>
                        <p:nvPr/>
                      </p:nvSpPr>
                      <p:spPr>
                        <a:xfrm>
                          <a:off x="2955166" y="5589248"/>
                          <a:ext cx="72008" cy="7200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sp>
                    <p:nvSpPr>
                      <p:cNvPr id="171" name="Έλλειψη 170"/>
                      <p:cNvSpPr/>
                      <p:nvPr/>
                    </p:nvSpPr>
                    <p:spPr>
                      <a:xfrm>
                        <a:off x="5911917" y="5055902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74" name="Ομάδα 173"/>
                    <p:cNvGrpSpPr/>
                    <p:nvPr/>
                  </p:nvGrpSpPr>
                  <p:grpSpPr>
                    <a:xfrm>
                      <a:off x="1604977" y="4835772"/>
                      <a:ext cx="392698" cy="489832"/>
                      <a:chOff x="5752336" y="4422880"/>
                      <a:chExt cx="392698" cy="648072"/>
                    </a:xfrm>
                  </p:grpSpPr>
                  <p:grpSp>
                    <p:nvGrpSpPr>
                      <p:cNvPr id="175" name="Ομάδα 174"/>
                      <p:cNvGrpSpPr/>
                      <p:nvPr/>
                    </p:nvGrpSpPr>
                    <p:grpSpPr>
                      <a:xfrm flipH="1">
                        <a:off x="5752336" y="4422880"/>
                        <a:ext cx="392698" cy="648072"/>
                        <a:chOff x="2955166" y="5373216"/>
                        <a:chExt cx="392698" cy="648072"/>
                      </a:xfrm>
                    </p:grpSpPr>
                    <p:sp>
                      <p:nvSpPr>
                        <p:cNvPr id="177" name="Τόξο 176"/>
                        <p:cNvSpPr/>
                        <p:nvPr/>
                      </p:nvSpPr>
                      <p:spPr>
                        <a:xfrm>
                          <a:off x="2980362" y="5373216"/>
                          <a:ext cx="367502" cy="648072"/>
                        </a:xfrm>
                        <a:prstGeom prst="arc">
                          <a:avLst>
                            <a:gd name="adj1" fmla="val 11923936"/>
                            <a:gd name="adj2" fmla="val 4077311"/>
                          </a:avLst>
                        </a:prstGeom>
                        <a:ln w="19050">
                          <a:solidFill>
                            <a:srgbClr val="FF0000"/>
                          </a:solidFill>
                          <a:headEnd type="none" w="med" len="lg"/>
                          <a:tailEnd type="triangle" w="med" len="lg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78" name="Έλλειψη 177"/>
                        <p:cNvSpPr/>
                        <p:nvPr/>
                      </p:nvSpPr>
                      <p:spPr>
                        <a:xfrm>
                          <a:off x="2955166" y="5589248"/>
                          <a:ext cx="72008" cy="7200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sp>
                    <p:nvSpPr>
                      <p:cNvPr id="176" name="Έλλειψη 175"/>
                      <p:cNvSpPr/>
                      <p:nvPr/>
                    </p:nvSpPr>
                    <p:spPr>
                      <a:xfrm>
                        <a:off x="5839039" y="4966675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79" name="Ομάδα 178"/>
                    <p:cNvGrpSpPr/>
                    <p:nvPr/>
                  </p:nvGrpSpPr>
                  <p:grpSpPr>
                    <a:xfrm>
                      <a:off x="2599464" y="4731114"/>
                      <a:ext cx="392698" cy="648072"/>
                      <a:chOff x="5752336" y="4422880"/>
                      <a:chExt cx="392698" cy="648072"/>
                    </a:xfrm>
                  </p:grpSpPr>
                  <p:grpSp>
                    <p:nvGrpSpPr>
                      <p:cNvPr id="180" name="Ομάδα 179"/>
                      <p:cNvGrpSpPr/>
                      <p:nvPr/>
                    </p:nvGrpSpPr>
                    <p:grpSpPr>
                      <a:xfrm flipH="1">
                        <a:off x="5752336" y="4422880"/>
                        <a:ext cx="392698" cy="648072"/>
                        <a:chOff x="2955166" y="5373216"/>
                        <a:chExt cx="392698" cy="648072"/>
                      </a:xfrm>
                    </p:grpSpPr>
                    <p:sp>
                      <p:nvSpPr>
                        <p:cNvPr id="182" name="Τόξο 181"/>
                        <p:cNvSpPr/>
                        <p:nvPr/>
                      </p:nvSpPr>
                      <p:spPr>
                        <a:xfrm>
                          <a:off x="2980362" y="5373216"/>
                          <a:ext cx="367502" cy="648072"/>
                        </a:xfrm>
                        <a:prstGeom prst="arc">
                          <a:avLst>
                            <a:gd name="adj1" fmla="val 11307108"/>
                            <a:gd name="adj2" fmla="val 3179196"/>
                          </a:avLst>
                        </a:prstGeom>
                        <a:ln w="19050">
                          <a:solidFill>
                            <a:srgbClr val="FF0000"/>
                          </a:solidFill>
                          <a:headEnd type="none" w="med" len="lg"/>
                          <a:tailEnd type="triangle" w="med" len="lg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83" name="Έλλειψη 182"/>
                        <p:cNvSpPr/>
                        <p:nvPr/>
                      </p:nvSpPr>
                      <p:spPr>
                        <a:xfrm>
                          <a:off x="2955166" y="5589248"/>
                          <a:ext cx="72008" cy="7200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sp>
                    <p:nvSpPr>
                      <p:cNvPr id="181" name="Έλλειψη 180"/>
                      <p:cNvSpPr/>
                      <p:nvPr/>
                    </p:nvSpPr>
                    <p:spPr>
                      <a:xfrm>
                        <a:off x="5763222" y="4930290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94" name="Ομάδα 193"/>
                    <p:cNvGrpSpPr/>
                    <p:nvPr/>
                  </p:nvGrpSpPr>
                  <p:grpSpPr>
                    <a:xfrm>
                      <a:off x="2131284" y="4723437"/>
                      <a:ext cx="392698" cy="648072"/>
                      <a:chOff x="5752336" y="4422880"/>
                      <a:chExt cx="392698" cy="648072"/>
                    </a:xfrm>
                  </p:grpSpPr>
                  <p:grpSp>
                    <p:nvGrpSpPr>
                      <p:cNvPr id="195" name="Ομάδα 194"/>
                      <p:cNvGrpSpPr/>
                      <p:nvPr/>
                    </p:nvGrpSpPr>
                    <p:grpSpPr>
                      <a:xfrm flipH="1">
                        <a:off x="5752336" y="4422880"/>
                        <a:ext cx="392698" cy="648072"/>
                        <a:chOff x="2955166" y="5373216"/>
                        <a:chExt cx="392698" cy="648072"/>
                      </a:xfrm>
                    </p:grpSpPr>
                    <p:sp>
                      <p:nvSpPr>
                        <p:cNvPr id="197" name="Τόξο 196"/>
                        <p:cNvSpPr/>
                        <p:nvPr/>
                      </p:nvSpPr>
                      <p:spPr>
                        <a:xfrm>
                          <a:off x="2980362" y="5373216"/>
                          <a:ext cx="367502" cy="648072"/>
                        </a:xfrm>
                        <a:prstGeom prst="arc">
                          <a:avLst>
                            <a:gd name="adj1" fmla="val 11307108"/>
                            <a:gd name="adj2" fmla="val 3179196"/>
                          </a:avLst>
                        </a:prstGeom>
                        <a:ln w="19050">
                          <a:solidFill>
                            <a:srgbClr val="FF0000"/>
                          </a:solidFill>
                          <a:headEnd type="none" w="med" len="lg"/>
                          <a:tailEnd type="triangle" w="med" len="lg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98" name="Έλλειψη 197"/>
                        <p:cNvSpPr/>
                        <p:nvPr/>
                      </p:nvSpPr>
                      <p:spPr>
                        <a:xfrm>
                          <a:off x="2955166" y="5589248"/>
                          <a:ext cx="72008" cy="7200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sp>
                    <p:nvSpPr>
                      <p:cNvPr id="196" name="Έλλειψη 195"/>
                      <p:cNvSpPr/>
                      <p:nvPr/>
                    </p:nvSpPr>
                    <p:spPr>
                      <a:xfrm>
                        <a:off x="5763222" y="4930290"/>
                        <a:ext cx="72008" cy="72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150" name="Ομάδα 149"/>
                  <p:cNvGrpSpPr/>
                  <p:nvPr/>
                </p:nvGrpSpPr>
                <p:grpSpPr>
                  <a:xfrm flipH="1">
                    <a:off x="1587014" y="5428439"/>
                    <a:ext cx="392698" cy="648072"/>
                    <a:chOff x="2955166" y="5373216"/>
                    <a:chExt cx="392698" cy="648072"/>
                  </a:xfrm>
                </p:grpSpPr>
                <p:sp>
                  <p:nvSpPr>
                    <p:cNvPr id="151" name="Τόξο 150"/>
                    <p:cNvSpPr/>
                    <p:nvPr/>
                  </p:nvSpPr>
                  <p:spPr>
                    <a:xfrm>
                      <a:off x="2980362" y="5373216"/>
                      <a:ext cx="367502" cy="648072"/>
                    </a:xfrm>
                    <a:prstGeom prst="arc">
                      <a:avLst>
                        <a:gd name="adj1" fmla="val 11307108"/>
                        <a:gd name="adj2" fmla="val 6790780"/>
                      </a:avLst>
                    </a:prstGeom>
                    <a:ln w="19050">
                      <a:solidFill>
                        <a:srgbClr val="FF0000"/>
                      </a:solidFill>
                      <a:headEnd type="non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52" name="Έλλειψη 151"/>
                    <p:cNvSpPr/>
                    <p:nvPr/>
                  </p:nvSpPr>
                  <p:spPr>
                    <a:xfrm>
                      <a:off x="2955166" y="5589248"/>
                      <a:ext cx="72008" cy="72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cxnSp>
              <p:nvCxnSpPr>
                <p:cNvPr id="244" name="Ευθεία γραμμή σύνδεσης 243"/>
                <p:cNvCxnSpPr>
                  <a:stCxn id="120" idx="2"/>
                  <a:endCxn id="131" idx="2"/>
                </p:cNvCxnSpPr>
                <p:nvPr/>
              </p:nvCxnSpPr>
              <p:spPr>
                <a:xfrm flipH="1">
                  <a:off x="323528" y="2148330"/>
                  <a:ext cx="548645" cy="30448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Ευθεία γραμμή σύνδεσης 244"/>
                <p:cNvCxnSpPr>
                  <a:endCxn id="131" idx="6"/>
                </p:cNvCxnSpPr>
                <p:nvPr/>
              </p:nvCxnSpPr>
              <p:spPr>
                <a:xfrm>
                  <a:off x="2690816" y="2115722"/>
                  <a:ext cx="1104810" cy="307747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5" name="TextBox 254"/>
            <p:cNvSpPr txBox="1"/>
            <p:nvPr/>
          </p:nvSpPr>
          <p:spPr>
            <a:xfrm>
              <a:off x="417022" y="556844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8" name="Ομάδα 247"/>
          <p:cNvGrpSpPr/>
          <p:nvPr/>
        </p:nvGrpSpPr>
        <p:grpSpPr>
          <a:xfrm>
            <a:off x="2368216" y="5301207"/>
            <a:ext cx="3666668" cy="1183193"/>
            <a:chOff x="2368216" y="5301207"/>
            <a:chExt cx="3666668" cy="1183193"/>
          </a:xfrm>
        </p:grpSpPr>
        <p:grpSp>
          <p:nvGrpSpPr>
            <p:cNvPr id="214" name="Ομάδα 213"/>
            <p:cNvGrpSpPr/>
            <p:nvPr/>
          </p:nvGrpSpPr>
          <p:grpSpPr>
            <a:xfrm>
              <a:off x="2588434" y="6053532"/>
              <a:ext cx="814003" cy="430868"/>
              <a:chOff x="2588434" y="6053532"/>
              <a:chExt cx="814003" cy="430868"/>
            </a:xfrm>
          </p:grpSpPr>
          <p:cxnSp>
            <p:nvCxnSpPr>
              <p:cNvPr id="208" name="Ευθύγραμμο βέλος σύνδεσης 207"/>
              <p:cNvCxnSpPr/>
              <p:nvPr/>
            </p:nvCxnSpPr>
            <p:spPr>
              <a:xfrm flipV="1">
                <a:off x="2588434" y="6053532"/>
                <a:ext cx="814003" cy="18378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0" name="TextBox 209"/>
                  <p:cNvSpPr txBox="1"/>
                  <p:nvPr/>
                </p:nvSpPr>
                <p:spPr>
                  <a:xfrm>
                    <a:off x="2771800" y="6115068"/>
                    <a:ext cx="50206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210" name="TextBox 20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71800" y="6115068"/>
                    <a:ext cx="502061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22" name="Ομάδα 221"/>
            <p:cNvGrpSpPr/>
            <p:nvPr/>
          </p:nvGrpSpPr>
          <p:grpSpPr>
            <a:xfrm>
              <a:off x="2368216" y="5301207"/>
              <a:ext cx="1149310" cy="842325"/>
              <a:chOff x="2368216" y="5301207"/>
              <a:chExt cx="1149310" cy="842325"/>
            </a:xfrm>
          </p:grpSpPr>
          <p:grpSp>
            <p:nvGrpSpPr>
              <p:cNvPr id="206" name="Ομάδα 205"/>
              <p:cNvGrpSpPr/>
              <p:nvPr/>
            </p:nvGrpSpPr>
            <p:grpSpPr>
              <a:xfrm>
                <a:off x="2498786" y="5301207"/>
                <a:ext cx="1018740" cy="842325"/>
                <a:chOff x="2498786" y="5301207"/>
                <a:chExt cx="1018740" cy="842325"/>
              </a:xfrm>
            </p:grpSpPr>
            <p:cxnSp>
              <p:nvCxnSpPr>
                <p:cNvPr id="202" name="Ευθεία γραμμή σύνδεσης 201"/>
                <p:cNvCxnSpPr/>
                <p:nvPr/>
              </p:nvCxnSpPr>
              <p:spPr>
                <a:xfrm flipV="1">
                  <a:off x="2498786" y="5301207"/>
                  <a:ext cx="781296" cy="180000"/>
                </a:xfrm>
                <a:prstGeom prst="line">
                  <a:avLst/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Ευθεία γραμμή σύνδεσης 203"/>
                <p:cNvCxnSpPr/>
                <p:nvPr/>
              </p:nvCxnSpPr>
              <p:spPr>
                <a:xfrm flipV="1">
                  <a:off x="2577454" y="5963532"/>
                  <a:ext cx="781296" cy="180000"/>
                </a:xfrm>
                <a:prstGeom prst="line">
                  <a:avLst/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" name="Τόξο 204"/>
                <p:cNvSpPr/>
                <p:nvPr/>
              </p:nvSpPr>
              <p:spPr>
                <a:xfrm flipH="1">
                  <a:off x="3150024" y="5304554"/>
                  <a:ext cx="367502" cy="648072"/>
                </a:xfrm>
                <a:prstGeom prst="arc">
                  <a:avLst>
                    <a:gd name="adj1" fmla="val 11307108"/>
                    <a:gd name="adj2" fmla="val 11004951"/>
                  </a:avLst>
                </a:prstGeom>
                <a:solidFill>
                  <a:srgbClr val="0070C0"/>
                </a:solidFill>
                <a:ln w="19050">
                  <a:solidFill>
                    <a:srgbClr val="0070C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221" name="Τόξο 220"/>
              <p:cNvSpPr/>
              <p:nvPr/>
            </p:nvSpPr>
            <p:spPr>
              <a:xfrm flipH="1">
                <a:off x="2368216" y="5484574"/>
                <a:ext cx="367502" cy="648072"/>
              </a:xfrm>
              <a:prstGeom prst="arc">
                <a:avLst>
                  <a:gd name="adj1" fmla="val 11307108"/>
                  <a:gd name="adj2" fmla="val 8455368"/>
                </a:avLst>
              </a:prstGeom>
              <a:ln w="19050">
                <a:solidFill>
                  <a:srgbClr val="0070C0"/>
                </a:solidFill>
                <a:headEnd type="non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8" name="Ομάδα 227"/>
            <p:cNvGrpSpPr/>
            <p:nvPr/>
          </p:nvGrpSpPr>
          <p:grpSpPr>
            <a:xfrm>
              <a:off x="3347864" y="5689712"/>
              <a:ext cx="2687020" cy="637325"/>
              <a:chOff x="3347864" y="5689712"/>
              <a:chExt cx="2687020" cy="637325"/>
            </a:xfrm>
          </p:grpSpPr>
          <p:cxnSp>
            <p:nvCxnSpPr>
              <p:cNvPr id="216" name="Ευθύγραμμο βέλος σύνδεσης 215"/>
              <p:cNvCxnSpPr/>
              <p:nvPr/>
            </p:nvCxnSpPr>
            <p:spPr>
              <a:xfrm flipV="1">
                <a:off x="3347864" y="5689712"/>
                <a:ext cx="3960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3" name="TextBox 222"/>
              <p:cNvSpPr txBox="1"/>
              <p:nvPr/>
            </p:nvSpPr>
            <p:spPr>
              <a:xfrm>
                <a:off x="3491880" y="5711484"/>
                <a:ext cx="2543004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n-US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Εμβαδό μαγνητικού δίπολου</a:t>
                </a:r>
                <a:endPara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17" name="Ομάδα 216"/>
          <p:cNvGrpSpPr/>
          <p:nvPr/>
        </p:nvGrpSpPr>
        <p:grpSpPr>
          <a:xfrm>
            <a:off x="3333775" y="5219908"/>
            <a:ext cx="1148457" cy="397796"/>
            <a:chOff x="3333775" y="5219908"/>
            <a:chExt cx="1148457" cy="397796"/>
          </a:xfrm>
        </p:grpSpPr>
        <p:cxnSp>
          <p:nvCxnSpPr>
            <p:cNvPr id="212" name="Ευθύγραμμο βέλος σύνδεσης 211"/>
            <p:cNvCxnSpPr>
              <a:stCxn id="205" idx="1"/>
            </p:cNvCxnSpPr>
            <p:nvPr/>
          </p:nvCxnSpPr>
          <p:spPr>
            <a:xfrm flipV="1">
              <a:off x="3333775" y="5617704"/>
              <a:ext cx="878185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3" name="TextBox 212"/>
                <p:cNvSpPr txBox="1"/>
                <p:nvPr/>
              </p:nvSpPr>
              <p:spPr>
                <a:xfrm>
                  <a:off x="3789478" y="5219908"/>
                  <a:ext cx="6927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  <m:r>
                              <a:rPr lang="el-GR" b="1" i="1" smtClean="0">
                                <a:latin typeface="Cambria Math"/>
                              </a:rPr>
                              <m:t>′</m:t>
                            </m:r>
                          </m:e>
                          <m:sub>
                            <m:r>
                              <a:rPr lang="en-US" b="1" i="0" smtClean="0">
                                <a:latin typeface="Cambria Math"/>
                              </a:rPr>
                              <m:t>𝐦𝐞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213" name="TextBox 2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89478" y="5219908"/>
                  <a:ext cx="692754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9" name="Ομάδα 228"/>
          <p:cNvGrpSpPr/>
          <p:nvPr/>
        </p:nvGrpSpPr>
        <p:grpSpPr>
          <a:xfrm>
            <a:off x="2411760" y="3429000"/>
            <a:ext cx="6470554" cy="1870467"/>
            <a:chOff x="2411760" y="4133889"/>
            <a:chExt cx="6470554" cy="1870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4" name="TextBox 223"/>
                <p:cNvSpPr txBox="1"/>
                <p:nvPr/>
              </p:nvSpPr>
              <p:spPr>
                <a:xfrm>
                  <a:off x="2411760" y="4133889"/>
                  <a:ext cx="6470554" cy="3752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b="0" i="0" smtClean="0">
                          <a:latin typeface="Cambria Math"/>
                        </a:rPr>
                        <m:t>Στον</m:t>
                      </m:r>
                      <m:r>
                        <a:rPr lang="el-GR" sz="1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1600" b="0" i="0" smtClean="0">
                          <a:latin typeface="Cambria Math"/>
                        </a:rPr>
                        <m:t>όγκο</m:t>
                      </m:r>
                      <m:r>
                        <a:rPr lang="el-GR" sz="1600" b="0" i="0" smtClean="0">
                          <a:latin typeface="Cambria Math"/>
                        </a:rPr>
                        <m:t> </m:t>
                      </m:r>
                      <m:r>
                        <a:rPr lang="en-US" sz="1600" b="1" i="0" smtClean="0">
                          <a:latin typeface="Cambria Math"/>
                        </a:rPr>
                        <m:t>𝐝</m:t>
                      </m:r>
                      <m:r>
                        <a:rPr lang="en-US" sz="1600" b="1" i="1" smtClean="0">
                          <a:latin typeface="Cambria Math"/>
                        </a:rPr>
                        <m:t>𝑽</m:t>
                      </m:r>
                      <m:r>
                        <a:rPr lang="en-US" sz="1600" b="1" i="0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  <m:sub>
                          <m:r>
                            <a:rPr lang="en-US" sz="1600" b="1" i="0" smtClean="0">
                              <a:latin typeface="Cambria Math" panose="02040503050406030204" pitchFamily="18" charset="0"/>
                            </a:rPr>
                            <m:t>𝐞</m:t>
                          </m:r>
                          <m:r>
                            <a:rPr lang="en-US" sz="1600" b="1" i="0" smtClean="0">
                              <a:latin typeface="Cambria Math"/>
                            </a:rPr>
                            <m:t>𝐦</m:t>
                          </m:r>
                        </m:sub>
                      </m:sSub>
                      <m:r>
                        <a:rPr lang="en-US" sz="16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𝒔</m:t>
                          </m:r>
                        </m:e>
                      </m:acc>
                      <m:r>
                        <a:rPr lang="en-US" sz="1600" b="1" i="1" smtClean="0">
                          <a:latin typeface="Cambria Math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l-GR" sz="1600" b="0" i="0" smtClean="0">
                          <a:latin typeface="Cambria Math"/>
                        </a:rPr>
                        <m:t>υπάρχουν</m:t>
                      </m:r>
                      <m:r>
                        <a:rPr lang="el-GR" sz="1600" b="0" i="0" smtClean="0">
                          <a:latin typeface="Cambria Math"/>
                        </a:rPr>
                        <m:t> </m:t>
                      </m:r>
                      <m:r>
                        <a:rPr lang="en-US" sz="1600" b="1" i="1" smtClean="0">
                          <a:latin typeface="Cambria Math"/>
                        </a:rPr>
                        <m:t>𝒅𝑵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1600" b="0" i="0" smtClean="0">
                          <a:latin typeface="Cambria Math"/>
                        </a:rPr>
                        <m:t>στοιχειώδεις</m:t>
                      </m:r>
                      <m:r>
                        <a:rPr lang="el-GR" sz="1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1600" b="0" i="0" smtClean="0">
                          <a:latin typeface="Cambria Math"/>
                        </a:rPr>
                        <m:t>μαγνητικές</m:t>
                      </m:r>
                      <m:r>
                        <a:rPr lang="el-GR" sz="1600" b="0" i="0" smtClean="0">
                          <a:latin typeface="Cambria Math"/>
                        </a:rPr>
                        <m:t> </m:t>
                      </m:r>
                    </m:oMath>
                  </a14:m>
                  <a:r>
                    <a:rPr lang="el-GR" sz="1600" dirty="0" smtClean="0"/>
                    <a:t>ροπές</a:t>
                  </a:r>
                  <a:endParaRPr lang="el-GR" sz="1600" dirty="0"/>
                </a:p>
              </p:txBody>
            </p:sp>
          </mc:Choice>
          <mc:Fallback xmlns="">
            <p:sp>
              <p:nvSpPr>
                <p:cNvPr id="224" name="TextBox 2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4133889"/>
                  <a:ext cx="6470554" cy="375231"/>
                </a:xfrm>
                <a:prstGeom prst="rect">
                  <a:avLst/>
                </a:prstGeom>
                <a:blipFill>
                  <a:blip r:embed="rId10"/>
                  <a:stretch>
                    <a:fillRect b="-180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6" name="Ευθύγραμμο βέλος σύνδεσης 225"/>
            <p:cNvCxnSpPr/>
            <p:nvPr/>
          </p:nvCxnSpPr>
          <p:spPr>
            <a:xfrm flipH="1">
              <a:off x="3124908" y="4473116"/>
              <a:ext cx="1010948" cy="153124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TextBox 224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Μαγνήτιση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8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0"/>
      <p:bldP spid="220" grpId="0"/>
      <p:bldP spid="234" grpId="0"/>
      <p:bldP spid="2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395536" y="1499751"/>
            <a:ext cx="3168352" cy="2162742"/>
            <a:chOff x="395536" y="915035"/>
            <a:chExt cx="3168352" cy="2162742"/>
          </a:xfrm>
        </p:grpSpPr>
        <p:sp>
          <p:nvSpPr>
            <p:cNvPr id="5" name="4 - Έλλειψη"/>
            <p:cNvSpPr/>
            <p:nvPr/>
          </p:nvSpPr>
          <p:spPr>
            <a:xfrm>
              <a:off x="2627784" y="917537"/>
              <a:ext cx="936104" cy="216024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6" name="6 - Ευθεία γραμμή σύνδεσης"/>
            <p:cNvCxnSpPr/>
            <p:nvPr/>
          </p:nvCxnSpPr>
          <p:spPr>
            <a:xfrm>
              <a:off x="863588" y="917537"/>
              <a:ext cx="22322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7 - Ευθεία γραμμή σύνδεσης"/>
            <p:cNvCxnSpPr/>
            <p:nvPr/>
          </p:nvCxnSpPr>
          <p:spPr>
            <a:xfrm>
              <a:off x="899592" y="3077777"/>
              <a:ext cx="22322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11 - Ομάδα"/>
            <p:cNvGrpSpPr/>
            <p:nvPr/>
          </p:nvGrpSpPr>
          <p:grpSpPr>
            <a:xfrm>
              <a:off x="395536" y="917537"/>
              <a:ext cx="944637" cy="2160000"/>
              <a:chOff x="2483768" y="3861048"/>
              <a:chExt cx="944637" cy="2160000"/>
            </a:xfrm>
          </p:grpSpPr>
          <p:sp>
            <p:nvSpPr>
              <p:cNvPr id="12" name="9 - Τόξο"/>
              <p:cNvSpPr/>
              <p:nvPr/>
            </p:nvSpPr>
            <p:spPr>
              <a:xfrm>
                <a:off x="2483768" y="3861048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10 - Τόξο"/>
              <p:cNvSpPr/>
              <p:nvPr/>
            </p:nvSpPr>
            <p:spPr>
              <a:xfrm>
                <a:off x="2492405" y="3861048"/>
                <a:ext cx="936000" cy="2160000"/>
              </a:xfrm>
              <a:prstGeom prst="arc">
                <a:avLst>
                  <a:gd name="adj1" fmla="val 16200000"/>
                  <a:gd name="adj2" fmla="val 5405195"/>
                </a:avLst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" name="11 - Ομάδα"/>
            <p:cNvGrpSpPr/>
            <p:nvPr/>
          </p:nvGrpSpPr>
          <p:grpSpPr>
            <a:xfrm>
              <a:off x="1473704" y="915035"/>
              <a:ext cx="944637" cy="2160000"/>
              <a:chOff x="2483768" y="3861048"/>
              <a:chExt cx="944637" cy="2160000"/>
            </a:xfrm>
          </p:grpSpPr>
          <p:sp>
            <p:nvSpPr>
              <p:cNvPr id="10" name="9 - Τόξο"/>
              <p:cNvSpPr/>
              <p:nvPr/>
            </p:nvSpPr>
            <p:spPr>
              <a:xfrm>
                <a:off x="2483768" y="3861048"/>
                <a:ext cx="936000" cy="2160000"/>
              </a:xfrm>
              <a:prstGeom prst="arc">
                <a:avLst>
                  <a:gd name="adj1" fmla="val 5399997"/>
                  <a:gd name="adj2" fmla="val 16166344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" name="10 - Τόξο"/>
              <p:cNvSpPr/>
              <p:nvPr/>
            </p:nvSpPr>
            <p:spPr>
              <a:xfrm>
                <a:off x="2492405" y="3861048"/>
                <a:ext cx="936000" cy="2160000"/>
              </a:xfrm>
              <a:prstGeom prst="arc">
                <a:avLst>
                  <a:gd name="adj1" fmla="val 16200000"/>
                  <a:gd name="adj2" fmla="val 5405195"/>
                </a:avLst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37" name="Ομάδα 36"/>
          <p:cNvGrpSpPr/>
          <p:nvPr/>
        </p:nvGrpSpPr>
        <p:grpSpPr>
          <a:xfrm>
            <a:off x="872173" y="2475213"/>
            <a:ext cx="1827620" cy="700900"/>
            <a:chOff x="872173" y="2475213"/>
            <a:chExt cx="1827620" cy="700900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872173" y="2496977"/>
              <a:ext cx="1827620" cy="679136"/>
              <a:chOff x="872173" y="1916832"/>
              <a:chExt cx="1827620" cy="679136"/>
            </a:xfrm>
          </p:grpSpPr>
          <p:sp>
            <p:nvSpPr>
              <p:cNvPr id="15" name="Έλλειψη 14"/>
              <p:cNvSpPr/>
              <p:nvPr/>
            </p:nvSpPr>
            <p:spPr>
              <a:xfrm>
                <a:off x="872173" y="1916832"/>
                <a:ext cx="1827620" cy="462995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339752" y="222663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" name="Έλλειψη 16"/>
            <p:cNvSpPr/>
            <p:nvPr/>
          </p:nvSpPr>
          <p:spPr>
            <a:xfrm>
              <a:off x="1691688" y="2929033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8" name="Έλλειψη 17"/>
            <p:cNvSpPr/>
            <p:nvPr/>
          </p:nvSpPr>
          <p:spPr>
            <a:xfrm>
              <a:off x="2051728" y="2475213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19" name="Ευθύγραμμο βέλος σύνδεσης 18"/>
          <p:cNvCxnSpPr/>
          <p:nvPr/>
        </p:nvCxnSpPr>
        <p:spPr>
          <a:xfrm flipV="1">
            <a:off x="1727688" y="2136937"/>
            <a:ext cx="87818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1751879" y="1806014"/>
                <a:ext cx="447558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/>
                            </a:rPr>
                            <m:t>𝑴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879" y="1806014"/>
                <a:ext cx="447558" cy="4029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1835696" y="2918147"/>
            <a:ext cx="565321" cy="369332"/>
            <a:chOff x="1835696" y="2918147"/>
            <a:chExt cx="565321" cy="369332"/>
          </a:xfrm>
        </p:grpSpPr>
        <p:cxnSp>
          <p:nvCxnSpPr>
            <p:cNvPr id="21" name="Ευθύγραμμο βέλος σύνδεσης 20"/>
            <p:cNvCxnSpPr/>
            <p:nvPr/>
          </p:nvCxnSpPr>
          <p:spPr>
            <a:xfrm flipV="1">
              <a:off x="2051728" y="2918147"/>
              <a:ext cx="349289" cy="36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1835696" y="2918147"/>
                  <a:ext cx="5020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5696" y="2918147"/>
                  <a:ext cx="50206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4283968" y="1128825"/>
                <a:ext cx="3110980" cy="5754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𝒅</m:t>
                      </m:r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𝑰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800" b="1" i="1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𝑴</m:t>
                          </m:r>
                        </m:e>
                      </m:acc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𝒔</m:t>
                          </m:r>
                        </m:e>
                      </m:acc>
                      <m:r>
                        <a:rPr lang="en-US" sz="2800" b="1" i="1">
                          <a:latin typeface="Cambria Math"/>
                        </a:rPr>
                        <m:t> </m:t>
                      </m:r>
                      <m:r>
                        <a:rPr lang="en-US" sz="2800" b="1" i="1" smtClean="0">
                          <a:latin typeface="Cambria Math"/>
                        </a:rPr>
                        <m:t>    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128825"/>
                <a:ext cx="3110980" cy="5754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Ομάδα 34"/>
          <p:cNvGrpSpPr/>
          <p:nvPr/>
        </p:nvGrpSpPr>
        <p:grpSpPr>
          <a:xfrm>
            <a:off x="4355976" y="1654653"/>
            <a:ext cx="4682407" cy="1428340"/>
            <a:chOff x="4355976" y="1654653"/>
            <a:chExt cx="4682407" cy="1428340"/>
          </a:xfrm>
        </p:grpSpPr>
        <p:sp>
          <p:nvSpPr>
            <p:cNvPr id="28" name="TextBox 27"/>
            <p:cNvSpPr txBox="1"/>
            <p:nvPr/>
          </p:nvSpPr>
          <p:spPr>
            <a:xfrm>
              <a:off x="4355976" y="2208945"/>
              <a:ext cx="23791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Μαγνήτισης: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6660232" y="1654653"/>
                  <a:ext cx="2378151" cy="14283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smtClean="0">
                            <a:latin typeface="Cambria Math"/>
                          </a:rPr>
                          <m:t>𝑰</m:t>
                        </m:r>
                        <m:r>
                          <a:rPr lang="en-US" sz="2800" b="1" i="1" smtClean="0">
                            <a:latin typeface="Cambria Math"/>
                          </a:rPr>
                          <m:t>′=</m:t>
                        </m:r>
                        <m:nary>
                          <m:naryPr>
                            <m:chr m:val="∮"/>
                            <m:limLoc m:val="undOvr"/>
                            <m:ctrlPr>
                              <a:rPr lang="el-GR" sz="28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2800" b="1" i="1" smtClean="0">
                                <a:latin typeface="Cambria Math"/>
                              </a:rPr>
                              <m:t>𝑪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𝑴</m:t>
                                </m:r>
                              </m:e>
                            </m:acc>
                            <m:r>
                              <m:rPr>
                                <m:brk m:alnAt="24"/>
                              </m:rPr>
                              <a:rPr lang="el-GR" sz="2800" b="1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sz="2800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𝒔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sz="2800" b="1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0232" y="1654653"/>
                  <a:ext cx="2378151" cy="142834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6" name="Ομάδα 35"/>
          <p:cNvGrpSpPr/>
          <p:nvPr/>
        </p:nvGrpSpPr>
        <p:grpSpPr>
          <a:xfrm>
            <a:off x="395536" y="4153161"/>
            <a:ext cx="8748463" cy="1231106"/>
            <a:chOff x="395536" y="4153161"/>
            <a:chExt cx="8748463" cy="1231106"/>
          </a:xfrm>
        </p:grpSpPr>
        <p:sp>
          <p:nvSpPr>
            <p:cNvPr id="30" name="TextBox 29"/>
            <p:cNvSpPr txBox="1"/>
            <p:nvPr/>
          </p:nvSpPr>
          <p:spPr>
            <a:xfrm>
              <a:off x="395536" y="4153161"/>
              <a:ext cx="66518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Ampere</a:t>
              </a:r>
              <a:r>
                <a:rPr lang="el-G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στα Μαγνητικά Υλικά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4172" y="4676381"/>
              <a:ext cx="87398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Μαγνητική Επαγωγή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εξαρτάται από τα πραγματικά ρεύματα </a:t>
              </a:r>
              <a:r>
                <a:rPr lang="el-GR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(τα οποία προέρχονται από μπαταρίες) και από τα ρεύματα μαγνήτισης </a:t>
              </a:r>
              <a:r>
                <a:rPr lang="el-GR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Ι’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67544" y="5384267"/>
                <a:ext cx="3600400" cy="14283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8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1" i="1" smtClean="0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brk m:alnAt="24"/>
                                </m:rPr>
                                <a:rPr lang="el-GR" sz="2800" b="1" i="1" smtClean="0">
                                  <a:latin typeface="Cambria Math"/>
                                </a:rPr>
                                <m:t>𝜝</m:t>
                              </m:r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8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n-US" sz="28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l-GR" sz="2800" b="1" i="1" smtClean="0">
                              <a:latin typeface="Cambria Math"/>
                            </a:rPr>
                            <m:t>𝟎</m:t>
                          </m:r>
                        </m:sub>
                      </m:sSub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>
                              <a:latin typeface="Cambria Math"/>
                            </a:rPr>
                            <m:t>𝑰</m:t>
                          </m:r>
                          <m:r>
                            <a:rPr lang="en-US" sz="2800" b="1" i="1">
                              <a:latin typeface="Cambria Math"/>
                            </a:rPr>
                            <m:t>+</m:t>
                          </m:r>
                          <m:r>
                            <a:rPr lang="en-US" sz="2800" b="1" i="1">
                              <a:latin typeface="Cambria Math"/>
                            </a:rPr>
                            <m:t>𝑰</m:t>
                          </m:r>
                          <m:r>
                            <a:rPr lang="en-US" sz="2800" b="1" i="1">
                              <a:latin typeface="Cambria Math"/>
                            </a:rPr>
                            <m:t>′</m:t>
                          </m:r>
                          <m:r>
                            <m:rPr>
                              <m:nor/>
                            </m:rPr>
                            <a:rPr lang="el-GR" sz="2800" b="1" dirty="0"/>
                            <m:t> </m:t>
                          </m:r>
                        </m:e>
                      </m:d>
                    </m:oMath>
                  </m:oMathPara>
                </a14:m>
                <a:endParaRPr lang="el-GR" sz="2800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384267"/>
                <a:ext cx="3600400" cy="14283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04173" y="1053131"/>
            <a:ext cx="3234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Εξωτερικό Μαγνητικό Πεδίο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Γενικευμένος Νόμος του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Ampere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40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Ένταση Μαγνητικού Πεδίου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35496" y="1762695"/>
            <a:ext cx="4054479" cy="1046697"/>
            <a:chOff x="35496" y="1762695"/>
            <a:chExt cx="4054479" cy="1046697"/>
          </a:xfrm>
        </p:grpSpPr>
        <p:sp>
          <p:nvSpPr>
            <p:cNvPr id="5" name="TextBox 4"/>
            <p:cNvSpPr txBox="1"/>
            <p:nvPr/>
          </p:nvSpPr>
          <p:spPr>
            <a:xfrm>
              <a:off x="35496" y="2050127"/>
              <a:ext cx="23791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Ρεύμα Μαγνήτισης: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339752" y="1762695"/>
                  <a:ext cx="1750223" cy="10466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/>
                          </a:rPr>
                          <m:t>𝑰</m:t>
                        </m:r>
                        <m:r>
                          <a:rPr lang="en-US" sz="2000" b="1" i="1" smtClean="0">
                            <a:latin typeface="Cambria Math"/>
                          </a:rPr>
                          <m:t>′=</m:t>
                        </m:r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2000" b="1" i="1" smtClean="0">
                                <a:latin typeface="Cambria Math"/>
                              </a:rPr>
                              <m:t>𝑪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𝑴</m:t>
                                </m:r>
                              </m:e>
                            </m:acc>
                            <m:r>
                              <m:rPr>
                                <m:brk m:alnAt="24"/>
                              </m:rPr>
                              <a:rPr lang="el-GR" sz="2000" b="1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𝒔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9752" y="1762695"/>
                  <a:ext cx="1750223" cy="104669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35496" y="764704"/>
            <a:ext cx="5040560" cy="1046697"/>
            <a:chOff x="35496" y="764704"/>
            <a:chExt cx="5040560" cy="10466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907704" y="764704"/>
                  <a:ext cx="3168352" cy="10466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2000" b="1" i="1" smtClean="0">
                                <a:latin typeface="Cambria Math"/>
                              </a:rPr>
                              <m:t>𝑪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brk m:alnAt="24"/>
                                  </m:rPr>
                                  <a:rPr lang="el-GR" sz="2000" b="1" i="1" smtClean="0">
                                    <a:latin typeface="Cambria Math"/>
                                  </a:rPr>
                                  <m:t>𝜝</m:t>
                                </m:r>
                              </m:e>
                            </m:acc>
                            <m:r>
                              <m:rPr>
                                <m:brk m:alnAt="24"/>
                              </m:rPr>
                              <a:rPr lang="el-GR" sz="2000" b="1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𝒔</m:t>
                                </m:r>
                              </m:e>
                            </m:acc>
                          </m:e>
                        </m:nary>
                        <m:r>
                          <a:rPr lang="en-US" sz="2000" b="1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l-GR" sz="2000" b="1" i="1" smtClean="0"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latin typeface="Cambria Math"/>
                              </a:rPr>
                              <m:t>𝑰</m:t>
                            </m:r>
                            <m:r>
                              <a:rPr lang="en-US" sz="20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>
                                <a:latin typeface="Cambria Math"/>
                              </a:rPr>
                              <m:t>𝑰</m:t>
                            </m:r>
                            <m:r>
                              <a:rPr lang="en-US" sz="2000" b="1" i="1">
                                <a:latin typeface="Cambria Math"/>
                              </a:rPr>
                              <m:t>′</m:t>
                            </m:r>
                            <m:r>
                              <m:rPr>
                                <m:nor/>
                              </m:rPr>
                              <a:rPr lang="el-GR" sz="2000" b="1" dirty="0"/>
                              <m:t> </m:t>
                            </m:r>
                          </m:e>
                        </m:d>
                        <m:r>
                          <a:rPr lang="en-US" sz="2000" b="1" i="1" smtClean="0">
                            <a:latin typeface="Cambria Math"/>
                          </a:rPr>
                          <m:t>    </m:t>
                        </m:r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7704" y="764704"/>
                  <a:ext cx="3168352" cy="104669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35496" y="1052736"/>
              <a:ext cx="1895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Ampere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5004048" y="840906"/>
                <a:ext cx="2221121" cy="10466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f>
                                <m:fPr>
                                  <m:ctrlPr>
                                    <a:rPr lang="el-GR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brk m:alnAt="24"/>
                                    </m:rPr>
                                    <a:rPr lang="el-GR" sz="2000" b="1" i="1">
                                      <a:latin typeface="Cambria Math"/>
                                    </a:rPr>
                                    <m:t>𝜝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latin typeface="Cambria Math"/>
                                        </a:rPr>
                                        <m:t>𝝁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0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latin typeface="Cambria Math"/>
                        </a:rPr>
                        <m:t>=</m:t>
                      </m:r>
                      <m:r>
                        <a:rPr lang="en-US" sz="2000" b="1" i="1">
                          <a:latin typeface="Cambria Math"/>
                        </a:rPr>
                        <m:t>𝑰</m:t>
                      </m:r>
                      <m:r>
                        <a:rPr lang="en-US" sz="2000" b="1" i="1">
                          <a:latin typeface="Cambria Math"/>
                        </a:rPr>
                        <m:t>+</m:t>
                      </m:r>
                      <m:r>
                        <a:rPr lang="en-US" sz="2000" b="1" i="1">
                          <a:latin typeface="Cambria Math"/>
                        </a:rPr>
                        <m:t>𝑰</m:t>
                      </m:r>
                      <m:r>
                        <a:rPr lang="en-US" sz="2000" b="1" i="1"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840906"/>
                <a:ext cx="2221121" cy="10466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Ομάδα 22"/>
          <p:cNvGrpSpPr/>
          <p:nvPr/>
        </p:nvGrpSpPr>
        <p:grpSpPr>
          <a:xfrm>
            <a:off x="2414673" y="1556792"/>
            <a:ext cx="4533591" cy="1252600"/>
            <a:chOff x="2414673" y="1556792"/>
            <a:chExt cx="4533591" cy="1252600"/>
          </a:xfrm>
        </p:grpSpPr>
        <p:sp>
          <p:nvSpPr>
            <p:cNvPr id="10" name="Έλλειψη 9"/>
            <p:cNvSpPr/>
            <p:nvPr/>
          </p:nvSpPr>
          <p:spPr>
            <a:xfrm>
              <a:off x="2414673" y="1762695"/>
              <a:ext cx="1581263" cy="1046697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2" name="Ευθύγραμμο βέλος σύνδεσης 11"/>
            <p:cNvCxnSpPr>
              <a:stCxn id="10" idx="6"/>
            </p:cNvCxnSpPr>
            <p:nvPr/>
          </p:nvCxnSpPr>
          <p:spPr>
            <a:xfrm flipV="1">
              <a:off x="3995936" y="1556792"/>
              <a:ext cx="2952328" cy="72925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35496" y="3140968"/>
                <a:ext cx="3664145" cy="10466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f>
                                <m:fPr>
                                  <m:ctrlPr>
                                    <a:rPr lang="el-GR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brk m:alnAt="24"/>
                                    </m:rPr>
                                    <a:rPr lang="el-GR" sz="2000" b="1" i="1">
                                      <a:latin typeface="Cambria Math"/>
                                    </a:rPr>
                                    <m:t>𝜝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latin typeface="Cambria Math"/>
                                        </a:rPr>
                                        <m:t>𝝁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0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latin typeface="Cambria Math"/>
                        </a:rPr>
                        <m:t>=</m:t>
                      </m:r>
                      <m:r>
                        <a:rPr lang="en-US" sz="2000" b="1" i="1">
                          <a:latin typeface="Cambria Math"/>
                        </a:rPr>
                        <m:t>𝑰</m:t>
                      </m:r>
                      <m:r>
                        <a:rPr lang="en-US" sz="2000" b="1" i="1">
                          <a:latin typeface="Cambria Math"/>
                        </a:rPr>
                        <m:t>+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latin typeface="Cambria Math"/>
                                </a:rPr>
                                <m:t>𝑴</m:t>
                              </m:r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0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l-GR" sz="2000" b="1" i="1" smtClean="0">
                          <a:latin typeface="Cambria Math"/>
                          <a:ea typeface="Cambria Math"/>
                        </a:rPr>
                        <m:t>    </m:t>
                      </m:r>
                      <m:r>
                        <a:rPr lang="en-US" sz="2000" b="1" i="1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140968"/>
                <a:ext cx="3664145" cy="10466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35496" y="4293096"/>
                <a:ext cx="2351990" cy="951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d>
                            <m:d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f>
                                    <m:fPr>
                                      <m:ctrlPr>
                                        <a:rPr lang="el-GR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brk m:alnAt="24"/>
                                        </m:rPr>
                                        <a:rPr lang="el-GR" b="1" i="1">
                                          <a:latin typeface="Cambria Math"/>
                                        </a:rPr>
                                        <m:t>𝜝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l-GR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l-GR" b="1" i="1">
                                              <a:latin typeface="Cambria Math"/>
                                            </a:rPr>
                                            <m:t>𝝁</m:t>
                                          </m:r>
                                        </m:e>
                                        <m:sub>
                                          <m:r>
                                            <a:rPr lang="el-GR" b="1" i="1"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acc>
                              <m:r>
                                <a:rPr lang="el-GR" b="1" i="1" smtClean="0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latin typeface="Cambria Math"/>
                                    </a:rPr>
                                    <m:t>𝜧</m:t>
                                  </m:r>
                                </m:e>
                              </m:acc>
                            </m:e>
                          </m:d>
                          <m:r>
                            <m:rPr>
                              <m:brk m:alnAt="24"/>
                            </m:rPr>
                            <a:rPr lang="el-GR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l-GR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b="1" i="1">
                          <a:latin typeface="Cambria Math"/>
                          <a:ea typeface="Cambria Math"/>
                        </a:rPr>
                        <m:t>𝜤</m:t>
                      </m:r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293096"/>
                <a:ext cx="2351990" cy="9512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107504" y="5157192"/>
            <a:ext cx="5619537" cy="1154997"/>
            <a:chOff x="1904791" y="5157192"/>
            <a:chExt cx="5619537" cy="1154997"/>
          </a:xfrm>
        </p:grpSpPr>
        <p:sp>
          <p:nvSpPr>
            <p:cNvPr id="18" name="Δεξιό άγκιστρο 17"/>
            <p:cNvSpPr/>
            <p:nvPr/>
          </p:nvSpPr>
          <p:spPr>
            <a:xfrm rot="5400000">
              <a:off x="2498857" y="4851158"/>
              <a:ext cx="468052" cy="1080119"/>
            </a:xfrm>
            <a:prstGeom prst="rightBrace">
              <a:avLst>
                <a:gd name="adj1" fmla="val 57692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04791" y="5589240"/>
              <a:ext cx="34057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Μαγνητικού Πεδίου: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5351489" y="5229200"/>
                  <a:ext cx="2172839" cy="108298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latin typeface="Cambria Math"/>
                              </a:rPr>
                              <m:t>𝜢</m:t>
                            </m:r>
                          </m:e>
                        </m:acc>
                        <m:r>
                          <a:rPr lang="el-GR" sz="2800" b="1" i="1" smtClean="0"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f>
                              <m:fPr>
                                <m:ctrlPr>
                                  <a:rPr lang="el-GR" sz="28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brk m:alnAt="24"/>
                                  </m:rPr>
                                  <a:rPr lang="el-GR" sz="2800" b="1" i="1">
                                    <a:latin typeface="Cambria Math"/>
                                  </a:rPr>
                                  <m:t>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l-GR" sz="2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800" b="1" i="1">
                                        <a:latin typeface="Cambria Math"/>
                                      </a:rPr>
                                      <m:t>𝝁</m:t>
                                    </m:r>
                                  </m:e>
                                  <m:sub>
                                    <m:r>
                                      <a:rPr lang="el-GR" sz="2800" b="1" i="1"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</m:e>
                        </m:acc>
                        <m:r>
                          <a:rPr lang="el-GR" sz="2800" b="1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l-GR" sz="28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>
                                <a:latin typeface="Cambria Math"/>
                              </a:rPr>
                              <m:t>𝜧</m:t>
                            </m:r>
                          </m:e>
                        </m:acc>
                      </m:oMath>
                    </m:oMathPara>
                  </a14:m>
                  <a:endParaRPr lang="el-GR" sz="28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1489" y="5229200"/>
                  <a:ext cx="2172839" cy="108298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3635896" y="3163505"/>
                <a:ext cx="3145669" cy="10466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f>
                                <m:fPr>
                                  <m:ctrlPr>
                                    <a:rPr lang="el-GR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brk m:alnAt="24"/>
                                    </m:rPr>
                                    <a:rPr lang="el-GR" sz="2000" b="1" i="1">
                                      <a:latin typeface="Cambria Math"/>
                                    </a:rPr>
                                    <m:t>𝜝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l-GR" sz="2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>
                                          <a:latin typeface="Cambria Math"/>
                                        </a:rPr>
                                        <m:t>𝝁</m:t>
                                      </m:r>
                                    </m:e>
                                    <m:sub>
                                      <m:r>
                                        <a:rPr lang="el-GR" sz="2000" b="1" i="1"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0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l-GR" sz="2000" b="1" i="1" smtClean="0">
                          <a:latin typeface="Cambria Math"/>
                          <a:ea typeface="Cambria Math"/>
                        </a:rPr>
                        <m:t>−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latin typeface="Cambria Math"/>
                                </a:rPr>
                                <m:t>𝑴</m:t>
                              </m:r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0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l-GR" sz="20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2000" b="1" i="1" smtClean="0">
                          <a:latin typeface="Cambria Math"/>
                          <a:ea typeface="Cambria Math"/>
                        </a:rPr>
                        <m:t>𝜤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163505"/>
                <a:ext cx="3145669" cy="10466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Δεξιό άγκιστρο 25"/>
          <p:cNvSpPr/>
          <p:nvPr/>
        </p:nvSpPr>
        <p:spPr>
          <a:xfrm>
            <a:off x="5652120" y="4696699"/>
            <a:ext cx="468052" cy="1615490"/>
          </a:xfrm>
          <a:prstGeom prst="rightBrace">
            <a:avLst>
              <a:gd name="adj1" fmla="val 57692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6351458" y="4797152"/>
                <a:ext cx="2240292" cy="1428340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8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1" i="1">
                              <a:latin typeface="Cambria Math"/>
                            </a:rPr>
                            <m:t>𝑪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𝑯</m:t>
                              </m:r>
                            </m:e>
                          </m:acc>
                          <m:r>
                            <m:rPr>
                              <m:brk m:alnAt="24"/>
                            </m:rPr>
                            <a:rPr lang="el-GR" sz="28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𝒔</m:t>
                              </m:r>
                            </m:e>
                          </m:acc>
                        </m:e>
                      </m:nary>
                      <m:r>
                        <a:rPr lang="el-GR" sz="2800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2800" b="1" i="1">
                          <a:latin typeface="Cambria Math"/>
                          <a:ea typeface="Cambria Math"/>
                        </a:rPr>
                        <m:t>𝜤</m:t>
                      </m:r>
                    </m:oMath>
                  </m:oMathPara>
                </a14:m>
                <a:endParaRPr lang="el-GR" sz="2800" i="1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1458" y="4797152"/>
                <a:ext cx="2240292" cy="14283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106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/>
      <p:bldP spid="24" grpId="0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2007</Words>
  <Application>Microsoft Office PowerPoint</Application>
  <PresentationFormat>Προβολή στην οθόνη (4:3)</PresentationFormat>
  <Paragraphs>315</Paragraphs>
  <Slides>22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esideris</dc:creator>
  <cp:lastModifiedBy>Sideris</cp:lastModifiedBy>
  <cp:revision>149</cp:revision>
  <dcterms:created xsi:type="dcterms:W3CDTF">2015-06-08T07:07:20Z</dcterms:created>
  <dcterms:modified xsi:type="dcterms:W3CDTF">2020-06-14T18:36:25Z</dcterms:modified>
</cp:coreProperties>
</file>