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5" r:id="rId3"/>
    <p:sldId id="286" r:id="rId4"/>
    <p:sldId id="288" r:id="rId5"/>
    <p:sldId id="292" r:id="rId6"/>
    <p:sldId id="287" r:id="rId7"/>
    <p:sldId id="291" r:id="rId8"/>
    <p:sldId id="293" r:id="rId9"/>
    <p:sldId id="294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FF"/>
    <a:srgbClr val="00FF00"/>
    <a:srgbClr val="000066"/>
    <a:srgbClr val="CC0066"/>
    <a:srgbClr val="FF3399"/>
    <a:srgbClr val="CC00FF"/>
    <a:srgbClr val="FFFF99"/>
    <a:srgbClr val="FF99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5313" autoAdjust="0"/>
  </p:normalViewPr>
  <p:slideViewPr>
    <p:cSldViewPr>
      <p:cViewPr>
        <p:scale>
          <a:sx n="80" d="100"/>
          <a:sy n="80" d="100"/>
        </p:scale>
        <p:origin x="-1674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28E28-2DE5-4C0B-95AE-877F3CF4CC4A}" type="datetimeFigureOut">
              <a:rPr lang="el-GR" smtClean="0"/>
              <a:t>5/12/2018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52EA9-4787-49AB-AD5E-6AB425AB1D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500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52EA9-4787-49AB-AD5E-6AB425AB1DA1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7646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EF146-F58C-4996-8511-748B700C34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72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A9D18-631C-4ACD-850F-C083E0A8526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253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148F5-FE40-4388-9148-5200C12281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240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656C-E497-435A-9ECD-BD9D1F6111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60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0364-FF0E-488B-8956-CA1801C7802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60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B4CB1-5E02-418D-BEE7-99B1DBBA5C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460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FA10-A64F-4782-AD19-57FF408280A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12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045F2-0A38-4226-9EF1-493BE6CB21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151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8BC1-C054-41DA-B0CA-D7A0F13F38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28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C8D21-00CB-49F1-920E-867BE130B7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77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3C4B-0E14-4ACF-8208-F612A56B76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22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47B9FB-6F53-42C4-87A2-634E3331D7E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png"/><Relationship Id="rId2" Type="http://schemas.openxmlformats.org/officeDocument/2006/relationships/image" Target="../media/image1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7.png"/><Relationship Id="rId5" Type="http://schemas.openxmlformats.org/officeDocument/2006/relationships/image" Target="../media/image146.png"/><Relationship Id="rId4" Type="http://schemas.openxmlformats.org/officeDocument/2006/relationships/image" Target="../media/image14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2.png"/><Relationship Id="rId3" Type="http://schemas.openxmlformats.org/officeDocument/2006/relationships/image" Target="../media/image1210.png"/><Relationship Id="rId7" Type="http://schemas.openxmlformats.org/officeDocument/2006/relationships/image" Target="../media/image160.png"/><Relationship Id="rId12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5" Type="http://schemas.openxmlformats.org/officeDocument/2006/relationships/image" Target="../media/image148.png"/><Relationship Id="rId15" Type="http://schemas.openxmlformats.org/officeDocument/2006/relationships/image" Target="../media/image24.png"/><Relationship Id="rId10" Type="http://schemas.openxmlformats.org/officeDocument/2006/relationships/image" Target="../media/image190.png"/><Relationship Id="rId4" Type="http://schemas.openxmlformats.org/officeDocument/2006/relationships/image" Target="../media/image1310.png"/><Relationship Id="rId9" Type="http://schemas.openxmlformats.org/officeDocument/2006/relationships/image" Target="../media/image180.png"/><Relationship Id="rId1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7.png"/><Relationship Id="rId18" Type="http://schemas.openxmlformats.org/officeDocument/2006/relationships/image" Target="../media/image33.png"/><Relationship Id="rId3" Type="http://schemas.openxmlformats.org/officeDocument/2006/relationships/image" Target="../media/image26.png"/><Relationship Id="rId21" Type="http://schemas.openxmlformats.org/officeDocument/2006/relationships/image" Target="../media/image36.png"/><Relationship Id="rId7" Type="http://schemas.openxmlformats.org/officeDocument/2006/relationships/image" Target="../media/image160.png"/><Relationship Id="rId12" Type="http://schemas.openxmlformats.org/officeDocument/2006/relationships/image" Target="../media/image200.png"/><Relationship Id="rId17" Type="http://schemas.openxmlformats.org/officeDocument/2006/relationships/image" Target="../media/image32.png"/><Relationship Id="rId25" Type="http://schemas.openxmlformats.org/officeDocument/2006/relationships/image" Target="../media/image42.png"/><Relationship Id="rId2" Type="http://schemas.openxmlformats.org/officeDocument/2006/relationships/image" Target="../media/image25.png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11" Type="http://schemas.openxmlformats.org/officeDocument/2006/relationships/image" Target="../media/image24.png"/><Relationship Id="rId24" Type="http://schemas.openxmlformats.org/officeDocument/2006/relationships/image" Target="../media/image39.png"/><Relationship Id="rId5" Type="http://schemas.openxmlformats.org/officeDocument/2006/relationships/image" Target="../media/image1210.png"/><Relationship Id="rId15" Type="http://schemas.openxmlformats.org/officeDocument/2006/relationships/image" Target="../media/image29.png"/><Relationship Id="rId23" Type="http://schemas.openxmlformats.org/officeDocument/2006/relationships/image" Target="../media/image38.png"/><Relationship Id="rId10" Type="http://schemas.openxmlformats.org/officeDocument/2006/relationships/image" Target="../media/image22.png"/><Relationship Id="rId19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openxmlformats.org/officeDocument/2006/relationships/image" Target="../media/image180.png"/><Relationship Id="rId14" Type="http://schemas.openxmlformats.org/officeDocument/2006/relationships/image" Target="../media/image28.png"/><Relationship Id="rId22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0.png"/><Relationship Id="rId4" Type="http://schemas.openxmlformats.org/officeDocument/2006/relationships/image" Target="../media/image39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3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12" Type="http://schemas.openxmlformats.org/officeDocument/2006/relationships/image" Target="../media/image61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6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png"/><Relationship Id="rId18" Type="http://schemas.openxmlformats.org/officeDocument/2006/relationships/image" Target="../media/image9.png"/><Relationship Id="rId3" Type="http://schemas.openxmlformats.org/officeDocument/2006/relationships/image" Target="../media/image48.png"/><Relationship Id="rId21" Type="http://schemas.openxmlformats.org/officeDocument/2006/relationships/image" Target="../media/image12.png"/><Relationship Id="rId12" Type="http://schemas.openxmlformats.org/officeDocument/2006/relationships/image" Target="../media/image30.png"/><Relationship Id="rId17" Type="http://schemas.openxmlformats.org/officeDocument/2006/relationships/image" Target="../media/image8.png"/><Relationship Id="rId25" Type="http://schemas.openxmlformats.org/officeDocument/2006/relationships/image" Target="../media/image83.png"/><Relationship Id="rId2" Type="http://schemas.openxmlformats.org/officeDocument/2006/relationships/image" Target="../media/image400.png"/><Relationship Id="rId16" Type="http://schemas.openxmlformats.org/officeDocument/2006/relationships/image" Target="../media/image74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11" Type="http://schemas.openxmlformats.org/officeDocument/2006/relationships/image" Target="../media/image70.png"/><Relationship Id="rId24" Type="http://schemas.openxmlformats.org/officeDocument/2006/relationships/image" Target="../media/image82.png"/><Relationship Id="rId5" Type="http://schemas.openxmlformats.org/officeDocument/2006/relationships/image" Target="../media/image68.png"/><Relationship Id="rId15" Type="http://schemas.openxmlformats.org/officeDocument/2006/relationships/image" Target="../media/image73.png"/><Relationship Id="rId10" Type="http://schemas.openxmlformats.org/officeDocument/2006/relationships/image" Target="../media/image690.png"/><Relationship Id="rId19" Type="http://schemas.openxmlformats.org/officeDocument/2006/relationships/image" Target="../media/image10.png"/><Relationship Id="rId4" Type="http://schemas.openxmlformats.org/officeDocument/2006/relationships/image" Target="../media/image67.png"/><Relationship Id="rId14" Type="http://schemas.openxmlformats.org/officeDocument/2006/relationships/image" Target="../media/image730.png"/><Relationship Id="rId22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9" Type="http://schemas.openxmlformats.org/officeDocument/2006/relationships/image" Target="../media/image960.png"/><Relationship Id="rId3" Type="http://schemas.openxmlformats.org/officeDocument/2006/relationships/image" Target="../media/image14.png"/><Relationship Id="rId34" Type="http://schemas.openxmlformats.org/officeDocument/2006/relationships/image" Target="../media/image92.png"/><Relationship Id="rId42" Type="http://schemas.openxmlformats.org/officeDocument/2006/relationships/image" Target="../media/image99.png"/><Relationship Id="rId33" Type="http://schemas.openxmlformats.org/officeDocument/2006/relationships/image" Target="../media/image910.png"/><Relationship Id="rId38" Type="http://schemas.openxmlformats.org/officeDocument/2006/relationships/image" Target="../media/image96.png"/><Relationship Id="rId46" Type="http://schemas.openxmlformats.org/officeDocument/2006/relationships/image" Target="../media/image103.png"/><Relationship Id="rId2" Type="http://schemas.openxmlformats.org/officeDocument/2006/relationships/image" Target="../media/image75.png"/><Relationship Id="rId29" Type="http://schemas.openxmlformats.org/officeDocument/2006/relationships/image" Target="../media/image88.png"/><Relationship Id="rId41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32" Type="http://schemas.openxmlformats.org/officeDocument/2006/relationships/image" Target="../media/image91.png"/><Relationship Id="rId37" Type="http://schemas.openxmlformats.org/officeDocument/2006/relationships/image" Target="../media/image95.png"/><Relationship Id="rId40" Type="http://schemas.openxmlformats.org/officeDocument/2006/relationships/image" Target="../media/image41.png"/><Relationship Id="rId45" Type="http://schemas.openxmlformats.org/officeDocument/2006/relationships/image" Target="../media/image19.png"/><Relationship Id="rId5" Type="http://schemas.openxmlformats.org/officeDocument/2006/relationships/image" Target="../media/image16.png"/><Relationship Id="rId28" Type="http://schemas.openxmlformats.org/officeDocument/2006/relationships/image" Target="../media/image60.png"/><Relationship Id="rId36" Type="http://schemas.openxmlformats.org/officeDocument/2006/relationships/image" Target="../media/image94.png"/><Relationship Id="rId31" Type="http://schemas.openxmlformats.org/officeDocument/2006/relationships/image" Target="../media/image90.png"/><Relationship Id="rId44" Type="http://schemas.openxmlformats.org/officeDocument/2006/relationships/image" Target="../media/image101.png"/><Relationship Id="rId4" Type="http://schemas.openxmlformats.org/officeDocument/2006/relationships/image" Target="../media/image15.png"/><Relationship Id="rId30" Type="http://schemas.openxmlformats.org/officeDocument/2006/relationships/image" Target="../media/image89.png"/><Relationship Id="rId35" Type="http://schemas.openxmlformats.org/officeDocument/2006/relationships/image" Target="../media/image93.png"/><Relationship Id="rId43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9" Type="http://schemas.openxmlformats.org/officeDocument/2006/relationships/image" Target="../media/image108.png"/><Relationship Id="rId51" Type="http://schemas.openxmlformats.org/officeDocument/2006/relationships/image" Target="../media/image120.png"/><Relationship Id="rId3" Type="http://schemas.openxmlformats.org/officeDocument/2006/relationships/image" Target="../media/image105.png"/><Relationship Id="rId42" Type="http://schemas.openxmlformats.org/officeDocument/2006/relationships/image" Target="../media/image112.png"/><Relationship Id="rId47" Type="http://schemas.openxmlformats.org/officeDocument/2006/relationships/image" Target="../media/image117.png"/><Relationship Id="rId50" Type="http://schemas.openxmlformats.org/officeDocument/2006/relationships/image" Target="../media/image119.png"/><Relationship Id="rId38" Type="http://schemas.openxmlformats.org/officeDocument/2006/relationships/image" Target="../media/image107.png"/><Relationship Id="rId46" Type="http://schemas.openxmlformats.org/officeDocument/2006/relationships/image" Target="../media/image72.png"/><Relationship Id="rId2" Type="http://schemas.openxmlformats.org/officeDocument/2006/relationships/image" Target="../media/image104.png"/><Relationship Id="rId41" Type="http://schemas.openxmlformats.org/officeDocument/2006/relationships/image" Target="../media/image111.png"/><Relationship Id="rId1" Type="http://schemas.openxmlformats.org/officeDocument/2006/relationships/slideLayout" Target="../slideLayouts/slideLayout7.xml"/><Relationship Id="rId37" Type="http://schemas.openxmlformats.org/officeDocument/2006/relationships/image" Target="../media/image50.png"/><Relationship Id="rId40" Type="http://schemas.openxmlformats.org/officeDocument/2006/relationships/image" Target="../media/image109.png"/><Relationship Id="rId45" Type="http://schemas.openxmlformats.org/officeDocument/2006/relationships/image" Target="../media/image62.png"/><Relationship Id="rId36" Type="http://schemas.openxmlformats.org/officeDocument/2006/relationships/image" Target="../media/image950.png"/><Relationship Id="rId49" Type="http://schemas.openxmlformats.org/officeDocument/2006/relationships/image" Target="../media/image118.png"/><Relationship Id="rId44" Type="http://schemas.openxmlformats.org/officeDocument/2006/relationships/image" Target="../media/image114.png"/><Relationship Id="rId52" Type="http://schemas.openxmlformats.org/officeDocument/2006/relationships/image" Target="../media/image121.png"/><Relationship Id="rId43" Type="http://schemas.openxmlformats.org/officeDocument/2006/relationships/image" Target="../media/image113.png"/><Relationship Id="rId48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13" Type="http://schemas.openxmlformats.org/officeDocument/2006/relationships/image" Target="../media/image132.png"/><Relationship Id="rId18" Type="http://schemas.openxmlformats.org/officeDocument/2006/relationships/image" Target="../media/image137.png"/><Relationship Id="rId3" Type="http://schemas.openxmlformats.org/officeDocument/2006/relationships/image" Target="../media/image105.png"/><Relationship Id="rId21" Type="http://schemas.openxmlformats.org/officeDocument/2006/relationships/image" Target="../media/image140.png"/><Relationship Id="rId7" Type="http://schemas.openxmlformats.org/officeDocument/2006/relationships/image" Target="../media/image126.png"/><Relationship Id="rId12" Type="http://schemas.openxmlformats.org/officeDocument/2006/relationships/image" Target="../media/image131.png"/><Relationship Id="rId17" Type="http://schemas.openxmlformats.org/officeDocument/2006/relationships/image" Target="../media/image136.png"/><Relationship Id="rId25" Type="http://schemas.openxmlformats.org/officeDocument/2006/relationships/image" Target="../media/image100.png"/><Relationship Id="rId2" Type="http://schemas.openxmlformats.org/officeDocument/2006/relationships/image" Target="../media/image122.png"/><Relationship Id="rId16" Type="http://schemas.openxmlformats.org/officeDocument/2006/relationships/image" Target="../media/image135.png"/><Relationship Id="rId20" Type="http://schemas.openxmlformats.org/officeDocument/2006/relationships/image" Target="../media/image1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5.png"/><Relationship Id="rId11" Type="http://schemas.openxmlformats.org/officeDocument/2006/relationships/image" Target="../media/image130.png"/><Relationship Id="rId24" Type="http://schemas.openxmlformats.org/officeDocument/2006/relationships/image" Target="../media/image97.png"/><Relationship Id="rId5" Type="http://schemas.openxmlformats.org/officeDocument/2006/relationships/image" Target="../media/image124.png"/><Relationship Id="rId15" Type="http://schemas.openxmlformats.org/officeDocument/2006/relationships/image" Target="../media/image134.png"/><Relationship Id="rId23" Type="http://schemas.openxmlformats.org/officeDocument/2006/relationships/image" Target="../media/image142.png"/><Relationship Id="rId10" Type="http://schemas.openxmlformats.org/officeDocument/2006/relationships/image" Target="../media/image129.png"/><Relationship Id="rId19" Type="http://schemas.openxmlformats.org/officeDocument/2006/relationships/image" Target="../media/image138.png"/><Relationship Id="rId4" Type="http://schemas.openxmlformats.org/officeDocument/2006/relationships/image" Target="../media/image123.png"/><Relationship Id="rId9" Type="http://schemas.openxmlformats.org/officeDocument/2006/relationships/image" Target="../media/image128.png"/><Relationship Id="rId14" Type="http://schemas.openxmlformats.org/officeDocument/2006/relationships/image" Target="../media/image133.png"/><Relationship Id="rId22" Type="http://schemas.openxmlformats.org/officeDocument/2006/relationships/image" Target="../media/image1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ΣΤΡΟΦΟΡΜΗ  ΑΚΑΜΠΤΟΥ  ΣΩΜΑΤΟΣ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Παραδείγματα σωμάτων με τη μάζα κατανεμημένη συμμετρικά ως τον άξονα περιστροφής: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4283968" y="2924944"/>
                <a:ext cx="3865417" cy="470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𝒅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</m:e>
                      </m:d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2924944"/>
                <a:ext cx="3865417" cy="4705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23928" y="3501008"/>
                <a:ext cx="5220000" cy="931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en-US" sz="20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0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𝒅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l-GR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el-GR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𝝎</m:t>
                                      </m:r>
                                    </m:e>
                                  </m:acc>
                                </m:e>
                              </m:d>
                            </m:e>
                          </m:d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501008"/>
                <a:ext cx="5220000" cy="9312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107504" y="1421048"/>
            <a:ext cx="1944216" cy="2223976"/>
            <a:chOff x="107504" y="1421048"/>
            <a:chExt cx="1944216" cy="2223976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107504" y="1569146"/>
              <a:ext cx="1944216" cy="2075878"/>
              <a:chOff x="827584" y="1569146"/>
              <a:chExt cx="1944216" cy="2075878"/>
            </a:xfrm>
          </p:grpSpPr>
          <p:cxnSp>
            <p:nvCxnSpPr>
              <p:cNvPr id="22" name="Ευθεία γραμμή σύνδεσης 21"/>
              <p:cNvCxnSpPr/>
              <p:nvPr/>
            </p:nvCxnSpPr>
            <p:spPr>
              <a:xfrm>
                <a:off x="1800071" y="2492896"/>
                <a:ext cx="0" cy="115212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Ομάδα 10"/>
              <p:cNvGrpSpPr/>
              <p:nvPr/>
            </p:nvGrpSpPr>
            <p:grpSpPr>
              <a:xfrm>
                <a:off x="827584" y="2060848"/>
                <a:ext cx="1944216" cy="864096"/>
                <a:chOff x="827584" y="2060848"/>
                <a:chExt cx="1944216" cy="864096"/>
              </a:xfrm>
            </p:grpSpPr>
            <p:sp>
              <p:nvSpPr>
                <p:cNvPr id="10" name="Έλλειψη 9"/>
                <p:cNvSpPr/>
                <p:nvPr/>
              </p:nvSpPr>
              <p:spPr>
                <a:xfrm>
                  <a:off x="827584" y="2132856"/>
                  <a:ext cx="1944216" cy="79208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Έλλειψη 8"/>
                <p:cNvSpPr/>
                <p:nvPr/>
              </p:nvSpPr>
              <p:spPr>
                <a:xfrm>
                  <a:off x="827584" y="2060848"/>
                  <a:ext cx="1944216" cy="79208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1799692" y="1569146"/>
                <a:ext cx="0" cy="900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Τόξο 44"/>
            <p:cNvSpPr/>
            <p:nvPr/>
          </p:nvSpPr>
          <p:spPr bwMode="auto">
            <a:xfrm>
              <a:off x="622790" y="1500443"/>
              <a:ext cx="914401" cy="320675"/>
            </a:xfrm>
            <a:prstGeom prst="arc">
              <a:avLst>
                <a:gd name="adj1" fmla="val 18946893"/>
                <a:gd name="adj2" fmla="val 13128685"/>
              </a:avLst>
            </a:prstGeom>
            <a:ln w="28575">
              <a:solidFill>
                <a:srgbClr val="FFFF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46" name="TextBox 276"/>
            <p:cNvSpPr txBox="1">
              <a:spLocks noChangeArrowheads="1"/>
            </p:cNvSpPr>
            <p:nvPr/>
          </p:nvSpPr>
          <p:spPr bwMode="auto">
            <a:xfrm>
              <a:off x="1499673" y="1421048"/>
              <a:ext cx="370636" cy="400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FF00"/>
                  </a:solidFill>
                </a:rPr>
                <a:t>ω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2267744" y="1145739"/>
            <a:ext cx="1800000" cy="2859325"/>
            <a:chOff x="2267744" y="1145739"/>
            <a:chExt cx="1800000" cy="2859325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2267744" y="1233064"/>
              <a:ext cx="1800000" cy="2772000"/>
              <a:chOff x="3672000" y="1070892"/>
              <a:chExt cx="1800000" cy="2772000"/>
            </a:xfrm>
          </p:grpSpPr>
          <p:cxnSp>
            <p:nvCxnSpPr>
              <p:cNvPr id="25" name="Ευθεία γραμμή σύνδεσης 24"/>
              <p:cNvCxnSpPr/>
              <p:nvPr/>
            </p:nvCxnSpPr>
            <p:spPr>
              <a:xfrm>
                <a:off x="4572000" y="1070892"/>
                <a:ext cx="0" cy="2772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Έλλειψη 11"/>
              <p:cNvSpPr/>
              <p:nvPr/>
            </p:nvSpPr>
            <p:spPr>
              <a:xfrm>
                <a:off x="3672000" y="1556892"/>
                <a:ext cx="1800000" cy="180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7" name="Τόξο 46"/>
            <p:cNvSpPr/>
            <p:nvPr/>
          </p:nvSpPr>
          <p:spPr bwMode="auto">
            <a:xfrm>
              <a:off x="2710543" y="1225134"/>
              <a:ext cx="914401" cy="320675"/>
            </a:xfrm>
            <a:prstGeom prst="arc">
              <a:avLst>
                <a:gd name="adj1" fmla="val 18946893"/>
                <a:gd name="adj2" fmla="val 13128685"/>
              </a:avLst>
            </a:prstGeom>
            <a:ln w="28575">
              <a:solidFill>
                <a:srgbClr val="FFFF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48" name="TextBox 276"/>
            <p:cNvSpPr txBox="1">
              <a:spLocks noChangeArrowheads="1"/>
            </p:cNvSpPr>
            <p:nvPr/>
          </p:nvSpPr>
          <p:spPr bwMode="auto">
            <a:xfrm>
              <a:off x="3587426" y="1145739"/>
              <a:ext cx="370636" cy="400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FF00"/>
                  </a:solidFill>
                </a:rPr>
                <a:t>ω</a:t>
              </a: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179512" y="3819580"/>
            <a:ext cx="1800000" cy="2849780"/>
            <a:chOff x="179512" y="3819580"/>
            <a:chExt cx="1800000" cy="2849780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179512" y="3897360"/>
              <a:ext cx="1800000" cy="2772000"/>
              <a:chOff x="1872000" y="3068960"/>
              <a:chExt cx="1800000" cy="2772000"/>
            </a:xfrm>
          </p:grpSpPr>
          <p:cxnSp>
            <p:nvCxnSpPr>
              <p:cNvPr id="23" name="Ευθεία γραμμή σύνδεσης 22"/>
              <p:cNvCxnSpPr/>
              <p:nvPr/>
            </p:nvCxnSpPr>
            <p:spPr>
              <a:xfrm>
                <a:off x="2772000" y="3068960"/>
                <a:ext cx="0" cy="2772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Έλλειψη 14"/>
              <p:cNvSpPr/>
              <p:nvPr/>
            </p:nvSpPr>
            <p:spPr>
              <a:xfrm>
                <a:off x="1872000" y="3645024"/>
                <a:ext cx="1800000" cy="1800000"/>
              </a:xfrm>
              <a:prstGeom prst="ellipse">
                <a:avLst/>
              </a:prstGeom>
              <a:gradFill flip="none" rotWithShape="1">
                <a:gsLst>
                  <a:gs pos="50000">
                    <a:srgbClr val="FFFF00">
                      <a:lumMod val="54000"/>
                    </a:srgbClr>
                  </a:gs>
                  <a:gs pos="0">
                    <a:srgbClr val="FFFF00"/>
                  </a:gs>
                  <a:gs pos="100000">
                    <a:srgbClr val="FFFF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9" name="Τόξο 48"/>
            <p:cNvSpPr/>
            <p:nvPr/>
          </p:nvSpPr>
          <p:spPr bwMode="auto">
            <a:xfrm>
              <a:off x="631610" y="3898975"/>
              <a:ext cx="914401" cy="320675"/>
            </a:xfrm>
            <a:prstGeom prst="arc">
              <a:avLst>
                <a:gd name="adj1" fmla="val 18946893"/>
                <a:gd name="adj2" fmla="val 13128685"/>
              </a:avLst>
            </a:prstGeom>
            <a:ln w="28575">
              <a:solidFill>
                <a:srgbClr val="FFFF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50" name="TextBox 276"/>
            <p:cNvSpPr txBox="1">
              <a:spLocks noChangeArrowheads="1"/>
            </p:cNvSpPr>
            <p:nvPr/>
          </p:nvSpPr>
          <p:spPr bwMode="auto">
            <a:xfrm>
              <a:off x="1508493" y="3819580"/>
              <a:ext cx="370636" cy="400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FF00"/>
                  </a:solidFill>
                </a:rPr>
                <a:t>ω</a:t>
              </a:r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2411560" y="4005064"/>
            <a:ext cx="1558359" cy="2673837"/>
            <a:chOff x="2411560" y="4005064"/>
            <a:chExt cx="1558359" cy="2673837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2411560" y="4124563"/>
              <a:ext cx="1529248" cy="2554338"/>
              <a:chOff x="6523004" y="3476491"/>
              <a:chExt cx="1529248" cy="2554338"/>
            </a:xfrm>
          </p:grpSpPr>
          <p:grpSp>
            <p:nvGrpSpPr>
              <p:cNvPr id="29" name="Ομάδα 28"/>
              <p:cNvGrpSpPr/>
              <p:nvPr/>
            </p:nvGrpSpPr>
            <p:grpSpPr>
              <a:xfrm>
                <a:off x="6523004" y="3858916"/>
                <a:ext cx="1529248" cy="1967731"/>
                <a:chOff x="5534664" y="1842575"/>
                <a:chExt cx="1529248" cy="1967731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5534664" y="1977657"/>
                  <a:ext cx="1529248" cy="1832649"/>
                  <a:chOff x="5534664" y="1956391"/>
                  <a:chExt cx="1529248" cy="1832649"/>
                </a:xfrm>
                <a:gradFill flip="none" rotWithShape="1">
                  <a:gsLst>
                    <a:gs pos="0">
                      <a:srgbClr val="FFC000"/>
                    </a:gs>
                    <a:gs pos="50000">
                      <a:srgbClr val="C00000"/>
                    </a:gs>
                    <a:gs pos="100000">
                      <a:srgbClr val="FFC000"/>
                    </a:gs>
                  </a:gsLst>
                  <a:lin ang="0" scaled="1"/>
                  <a:tileRect/>
                </a:gradFill>
              </p:grpSpPr>
              <p:sp>
                <p:nvSpPr>
                  <p:cNvPr id="34" name="Ελεύθερη σχεδίαση 33"/>
                  <p:cNvSpPr/>
                  <p:nvPr/>
                </p:nvSpPr>
                <p:spPr>
                  <a:xfrm rot="21540000">
                    <a:off x="5534664" y="1956391"/>
                    <a:ext cx="788659" cy="1831987"/>
                  </a:xfrm>
                  <a:custGeom>
                    <a:avLst/>
                    <a:gdLst>
                      <a:gd name="connsiteX0" fmla="*/ 788659 w 788659"/>
                      <a:gd name="connsiteY0" fmla="*/ 0 h 2530549"/>
                      <a:gd name="connsiteX1" fmla="*/ 1850 w 788659"/>
                      <a:gd name="connsiteY1" fmla="*/ 776176 h 2530549"/>
                      <a:gd name="connsiteX2" fmla="*/ 576008 w 788659"/>
                      <a:gd name="connsiteY2" fmla="*/ 1860697 h 2530549"/>
                      <a:gd name="connsiteX3" fmla="*/ 756761 w 788659"/>
                      <a:gd name="connsiteY3" fmla="*/ 2530549 h 25305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8659" h="2530549">
                        <a:moveTo>
                          <a:pt x="788659" y="0"/>
                        </a:moveTo>
                        <a:cubicBezTo>
                          <a:pt x="412975" y="233030"/>
                          <a:pt x="37292" y="466060"/>
                          <a:pt x="1850" y="776176"/>
                        </a:cubicBezTo>
                        <a:cubicBezTo>
                          <a:pt x="-33592" y="1086292"/>
                          <a:pt x="450189" y="1568302"/>
                          <a:pt x="576008" y="1860697"/>
                        </a:cubicBezTo>
                        <a:cubicBezTo>
                          <a:pt x="701826" y="2153093"/>
                          <a:pt x="729293" y="2341821"/>
                          <a:pt x="756761" y="2530549"/>
                        </a:cubicBezTo>
                      </a:path>
                    </a:pathLst>
                  </a:custGeom>
                  <a:grpFill/>
                  <a:ln>
                    <a:solidFill>
                      <a:srgbClr val="FF99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" name="Ελεύθερη σχεδίαση 34"/>
                  <p:cNvSpPr/>
                  <p:nvPr/>
                </p:nvSpPr>
                <p:spPr>
                  <a:xfrm rot="60000" flipH="1">
                    <a:off x="6275253" y="1957053"/>
                    <a:ext cx="788659" cy="1831987"/>
                  </a:xfrm>
                  <a:custGeom>
                    <a:avLst/>
                    <a:gdLst>
                      <a:gd name="connsiteX0" fmla="*/ 788659 w 788659"/>
                      <a:gd name="connsiteY0" fmla="*/ 0 h 2530549"/>
                      <a:gd name="connsiteX1" fmla="*/ 1850 w 788659"/>
                      <a:gd name="connsiteY1" fmla="*/ 776176 h 2530549"/>
                      <a:gd name="connsiteX2" fmla="*/ 576008 w 788659"/>
                      <a:gd name="connsiteY2" fmla="*/ 1860697 h 2530549"/>
                      <a:gd name="connsiteX3" fmla="*/ 756761 w 788659"/>
                      <a:gd name="connsiteY3" fmla="*/ 2530549 h 25305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8659" h="2530549">
                        <a:moveTo>
                          <a:pt x="788659" y="0"/>
                        </a:moveTo>
                        <a:cubicBezTo>
                          <a:pt x="412975" y="233030"/>
                          <a:pt x="37292" y="466060"/>
                          <a:pt x="1850" y="776176"/>
                        </a:cubicBezTo>
                        <a:cubicBezTo>
                          <a:pt x="-33592" y="1086292"/>
                          <a:pt x="450189" y="1568302"/>
                          <a:pt x="576008" y="1860697"/>
                        </a:cubicBezTo>
                        <a:cubicBezTo>
                          <a:pt x="701826" y="2153093"/>
                          <a:pt x="729293" y="2341821"/>
                          <a:pt x="756761" y="2530549"/>
                        </a:cubicBezTo>
                      </a:path>
                    </a:pathLst>
                  </a:custGeom>
                  <a:grpFill/>
                  <a:ln>
                    <a:solidFill>
                      <a:srgbClr val="FF99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31" name="Έλλειψη 30"/>
                <p:cNvSpPr/>
                <p:nvPr/>
              </p:nvSpPr>
              <p:spPr>
                <a:xfrm>
                  <a:off x="6116950" y="1988840"/>
                  <a:ext cx="378000" cy="150447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28575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" name="Ορθογώνιο 31"/>
                <p:cNvSpPr/>
                <p:nvPr/>
              </p:nvSpPr>
              <p:spPr>
                <a:xfrm>
                  <a:off x="6127583" y="1918594"/>
                  <a:ext cx="378000" cy="150464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285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" name="Έλλειψη 32"/>
                <p:cNvSpPr/>
                <p:nvPr/>
              </p:nvSpPr>
              <p:spPr>
                <a:xfrm>
                  <a:off x="6127942" y="1842575"/>
                  <a:ext cx="378000" cy="150447"/>
                </a:xfrm>
                <a:prstGeom prst="ellipse">
                  <a:avLst/>
                </a:prstGeom>
                <a:solidFill>
                  <a:srgbClr val="FFC000"/>
                </a:solidFill>
                <a:ln w="28575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7280941" y="3476491"/>
                <a:ext cx="0" cy="468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εία γραμμή σύνδεσης 36"/>
              <p:cNvCxnSpPr/>
              <p:nvPr/>
            </p:nvCxnSpPr>
            <p:spPr>
              <a:xfrm>
                <a:off x="7284554" y="5706829"/>
                <a:ext cx="0" cy="32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Τόξο 50"/>
            <p:cNvSpPr/>
            <p:nvPr/>
          </p:nvSpPr>
          <p:spPr bwMode="auto">
            <a:xfrm>
              <a:off x="2722400" y="4077072"/>
              <a:ext cx="914401" cy="320675"/>
            </a:xfrm>
            <a:prstGeom prst="arc">
              <a:avLst>
                <a:gd name="adj1" fmla="val 18946893"/>
                <a:gd name="adj2" fmla="val 13128685"/>
              </a:avLst>
            </a:prstGeom>
            <a:ln w="28575">
              <a:solidFill>
                <a:srgbClr val="FFFF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52" name="TextBox 276"/>
            <p:cNvSpPr txBox="1">
              <a:spLocks noChangeArrowheads="1"/>
            </p:cNvSpPr>
            <p:nvPr/>
          </p:nvSpPr>
          <p:spPr bwMode="auto">
            <a:xfrm>
              <a:off x="3599283" y="4005064"/>
              <a:ext cx="370636" cy="400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FF00"/>
                  </a:solidFill>
                </a:rPr>
                <a:t>ω</a:t>
              </a: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4644008" y="1484784"/>
            <a:ext cx="3240000" cy="1174106"/>
            <a:chOff x="4644008" y="1804794"/>
            <a:chExt cx="3240000" cy="1174106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4644008" y="2078900"/>
              <a:ext cx="3240000" cy="900000"/>
              <a:chOff x="5868544" y="2078900"/>
              <a:chExt cx="3240000" cy="900000"/>
            </a:xfrm>
          </p:grpSpPr>
          <p:cxnSp>
            <p:nvCxnSpPr>
              <p:cNvPr id="26" name="Ευθεία γραμμή σύνδεσης 25"/>
              <p:cNvCxnSpPr/>
              <p:nvPr/>
            </p:nvCxnSpPr>
            <p:spPr>
              <a:xfrm>
                <a:off x="7476070" y="2078900"/>
                <a:ext cx="0" cy="900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Ευθεία γραμμή σύνδεσης 13"/>
              <p:cNvCxnSpPr/>
              <p:nvPr/>
            </p:nvCxnSpPr>
            <p:spPr>
              <a:xfrm>
                <a:off x="5868544" y="2528900"/>
                <a:ext cx="3240000" cy="0"/>
              </a:xfrm>
              <a:prstGeom prst="line">
                <a:avLst/>
              </a:prstGeom>
              <a:ln w="1905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Τόξο 52"/>
            <p:cNvSpPr/>
            <p:nvPr/>
          </p:nvSpPr>
          <p:spPr bwMode="auto">
            <a:xfrm>
              <a:off x="5794333" y="1884189"/>
              <a:ext cx="914401" cy="320675"/>
            </a:xfrm>
            <a:prstGeom prst="arc">
              <a:avLst>
                <a:gd name="adj1" fmla="val 18946893"/>
                <a:gd name="adj2" fmla="val 13128685"/>
              </a:avLst>
            </a:prstGeom>
            <a:ln w="28575">
              <a:solidFill>
                <a:srgbClr val="FFFF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54" name="TextBox 276"/>
            <p:cNvSpPr txBox="1">
              <a:spLocks noChangeArrowheads="1"/>
            </p:cNvSpPr>
            <p:nvPr/>
          </p:nvSpPr>
          <p:spPr bwMode="auto">
            <a:xfrm>
              <a:off x="6671216" y="1804794"/>
              <a:ext cx="370636" cy="400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FF00"/>
                  </a:solidFill>
                </a:rPr>
                <a:t>ω</a:t>
              </a:r>
            </a:p>
          </p:txBody>
        </p:sp>
      </p:grpSp>
      <p:cxnSp>
        <p:nvCxnSpPr>
          <p:cNvPr id="56" name="Ευθεία γραμμή σύνδεσης 55"/>
          <p:cNvCxnSpPr/>
          <p:nvPr/>
        </p:nvCxnSpPr>
        <p:spPr>
          <a:xfrm flipV="1">
            <a:off x="7092280" y="3775951"/>
            <a:ext cx="1800200" cy="445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4283968" y="4581128"/>
                <a:ext cx="2773131" cy="931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</m:nary>
                        </m:e>
                      </m:d>
                      <m:acc>
                        <m:accPr>
                          <m:chr m:val="⃗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4581128"/>
                <a:ext cx="2773131" cy="93121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090238" y="4793525"/>
                <a:ext cx="1218026" cy="506421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238" y="4793525"/>
                <a:ext cx="1218026" cy="50642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Ομάδα 62"/>
          <p:cNvGrpSpPr/>
          <p:nvPr/>
        </p:nvGrpSpPr>
        <p:grpSpPr>
          <a:xfrm>
            <a:off x="4788024" y="5517233"/>
            <a:ext cx="3732139" cy="1296143"/>
            <a:chOff x="4788024" y="5517233"/>
            <a:chExt cx="3732139" cy="1296143"/>
          </a:xfrm>
        </p:grpSpPr>
        <p:sp>
          <p:nvSpPr>
            <p:cNvPr id="59" name="Αριστερό άγκιστρο 58"/>
            <p:cNvSpPr/>
            <p:nvPr/>
          </p:nvSpPr>
          <p:spPr>
            <a:xfrm rot="16200000">
              <a:off x="5382047" y="5139233"/>
              <a:ext cx="324000" cy="1080000"/>
            </a:xfrm>
            <a:prstGeom prst="leftBrace">
              <a:avLst>
                <a:gd name="adj1" fmla="val 14386"/>
                <a:gd name="adj2" fmla="val 49118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2" name="Ομάδα 61"/>
            <p:cNvGrpSpPr/>
            <p:nvPr/>
          </p:nvGrpSpPr>
          <p:grpSpPr>
            <a:xfrm>
              <a:off x="4788024" y="5882159"/>
              <a:ext cx="3732139" cy="931217"/>
              <a:chOff x="4788024" y="5882159"/>
              <a:chExt cx="3732139" cy="93121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Ορθογώνιο 59"/>
                  <p:cNvSpPr/>
                  <p:nvPr/>
                </p:nvSpPr>
                <p:spPr>
                  <a:xfrm>
                    <a:off x="4788024" y="5882159"/>
                    <a:ext cx="1712264" cy="9312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𝑰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</m:nary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60" name="Ορθογώνιο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88024" y="5882159"/>
                    <a:ext cx="1712264" cy="931217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1" name="TextBox 60"/>
              <p:cNvSpPr txBox="1"/>
              <p:nvPr/>
            </p:nvSpPr>
            <p:spPr>
              <a:xfrm>
                <a:off x="6588224" y="6144284"/>
                <a:ext cx="19319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</a:rPr>
                  <a:t>Ροπή αδράνειας</a:t>
                </a:r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874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57" grpId="0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ΔΙΑΤΗΡΗΣΗ  ΤΗΣ  ΣΤΡΟΦΟΡΜΗ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184482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Υπό κατασκευή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5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ΛΕΙΤΟΥΡΓΙΑ ΤΟΥ ΓΥΡΟΣΚΟΠΙΟΥ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9" name="Ομάδα 88"/>
          <p:cNvGrpSpPr/>
          <p:nvPr/>
        </p:nvGrpSpPr>
        <p:grpSpPr>
          <a:xfrm>
            <a:off x="5508104" y="1268760"/>
            <a:ext cx="3641959" cy="1145226"/>
            <a:chOff x="5508104" y="1268760"/>
            <a:chExt cx="3641959" cy="1145226"/>
          </a:xfrm>
        </p:grpSpPr>
        <p:sp>
          <p:nvSpPr>
            <p:cNvPr id="52" name="Ορθογώνιο 51"/>
            <p:cNvSpPr/>
            <p:nvPr/>
          </p:nvSpPr>
          <p:spPr>
            <a:xfrm>
              <a:off x="5508104" y="1268760"/>
              <a:ext cx="3641959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200" b="1" dirty="0" smtClean="0">
                  <a:solidFill>
                    <a:srgbClr val="FFFF00"/>
                  </a:solidFill>
                </a:rPr>
                <a:t>Ο τροχός δεν περιστρέφεται:</a:t>
              </a:r>
              <a:endParaRPr lang="el-GR" sz="2200" dirty="0"/>
            </a:p>
          </p:txBody>
        </p:sp>
        <p:sp>
          <p:nvSpPr>
            <p:cNvPr id="57" name="Ορθογώνιο 56"/>
            <p:cNvSpPr/>
            <p:nvPr/>
          </p:nvSpPr>
          <p:spPr>
            <a:xfrm>
              <a:off x="5538554" y="1706100"/>
              <a:ext cx="356825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sz="2000" b="1" dirty="0" smtClean="0">
                  <a:solidFill>
                    <a:schemeClr val="bg1"/>
                  </a:solidFill>
                </a:rPr>
                <a:t>Το βάρος </a:t>
              </a:r>
              <a:r>
                <a:rPr lang="en-US" altLang="el-GR" sz="2000" b="1" i="1" dirty="0" smtClean="0">
                  <a:solidFill>
                    <a:schemeClr val="bg1"/>
                  </a:solidFill>
                </a:rPr>
                <a:t>w</a:t>
              </a:r>
              <a:r>
                <a:rPr lang="el-GR" altLang="el-GR" sz="2000" b="1" dirty="0" smtClean="0">
                  <a:solidFill>
                    <a:schemeClr val="bg1"/>
                  </a:solidFill>
                </a:rPr>
                <a:t> θα στρέψει προς τα κάτω τον τροχό.</a:t>
              </a:r>
              <a:endParaRPr lang="el-GR" sz="20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8" name="Ευθεία γραμμή σύνδεσης 57"/>
          <p:cNvCxnSpPr/>
          <p:nvPr/>
        </p:nvCxnSpPr>
        <p:spPr>
          <a:xfrm>
            <a:off x="5538554" y="2475540"/>
            <a:ext cx="35682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Ομάδα 17"/>
          <p:cNvGrpSpPr/>
          <p:nvPr/>
        </p:nvGrpSpPr>
        <p:grpSpPr>
          <a:xfrm>
            <a:off x="2" y="552752"/>
            <a:ext cx="5471993" cy="3240000"/>
            <a:chOff x="2" y="552752"/>
            <a:chExt cx="5471993" cy="3240000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2" y="552752"/>
              <a:ext cx="4457025" cy="3240000"/>
              <a:chOff x="2" y="552752"/>
              <a:chExt cx="4457025" cy="3240000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" y="552752"/>
                <a:ext cx="4457025" cy="324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" name="TextBox 2"/>
              <p:cNvSpPr txBox="1"/>
              <p:nvPr/>
            </p:nvSpPr>
            <p:spPr>
              <a:xfrm>
                <a:off x="1844230" y="1484784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rgbClr val="FF0000"/>
                    </a:solidFill>
                  </a:rPr>
                  <a:t>Ο</a:t>
                </a:r>
                <a:endParaRPr lang="el-GR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1" name="Ορθογώνιο 20"/>
            <p:cNvSpPr/>
            <p:nvPr/>
          </p:nvSpPr>
          <p:spPr>
            <a:xfrm>
              <a:off x="4427995" y="560555"/>
              <a:ext cx="1044000" cy="322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Έλλειψη 41"/>
            <p:cNvSpPr/>
            <p:nvPr/>
          </p:nvSpPr>
          <p:spPr>
            <a:xfrm flipH="1">
              <a:off x="2173503" y="171091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3563888" y="1311151"/>
            <a:ext cx="5542924" cy="1981964"/>
            <a:chOff x="3563888" y="1311151"/>
            <a:chExt cx="5542924" cy="1981964"/>
          </a:xfrm>
        </p:grpSpPr>
        <p:sp>
          <p:nvSpPr>
            <p:cNvPr id="60" name="Ορθογώνιο 59"/>
            <p:cNvSpPr/>
            <p:nvPr/>
          </p:nvSpPr>
          <p:spPr>
            <a:xfrm>
              <a:off x="5508104" y="2492896"/>
              <a:ext cx="3598708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sz="2200" b="1" dirty="0" smtClean="0">
                  <a:solidFill>
                    <a:srgbClr val="FFFF00"/>
                  </a:solidFill>
                </a:rPr>
                <a:t>Ο τροχός περιστρέφεται με γωνιακή ταχύτητα </a:t>
              </a:r>
              <a:r>
                <a:rPr lang="el-GR" altLang="el-GR" b="1" dirty="0" smtClean="0">
                  <a:solidFill>
                    <a:schemeClr val="bg1"/>
                  </a:solidFill>
                </a:rPr>
                <a:t>ω</a:t>
              </a:r>
              <a:r>
                <a:rPr lang="el-GR" altLang="el-GR" sz="2200" b="1" dirty="0" smtClean="0">
                  <a:solidFill>
                    <a:srgbClr val="FFFF00"/>
                  </a:solidFill>
                </a:rPr>
                <a:t>:</a:t>
              </a:r>
              <a:endParaRPr lang="el-GR" sz="2200" dirty="0"/>
            </a:p>
          </p:txBody>
        </p:sp>
        <p:grpSp>
          <p:nvGrpSpPr>
            <p:cNvPr id="62" name="Ομάδα 61"/>
            <p:cNvGrpSpPr/>
            <p:nvPr/>
          </p:nvGrpSpPr>
          <p:grpSpPr>
            <a:xfrm>
              <a:off x="3563888" y="1311151"/>
              <a:ext cx="1080000" cy="1013979"/>
              <a:chOff x="3563888" y="1311151"/>
              <a:chExt cx="1080000" cy="1013979"/>
            </a:xfrm>
          </p:grpSpPr>
          <p:grpSp>
            <p:nvGrpSpPr>
              <p:cNvPr id="59" name="Ομάδα 58"/>
              <p:cNvGrpSpPr/>
              <p:nvPr/>
            </p:nvGrpSpPr>
            <p:grpSpPr>
              <a:xfrm>
                <a:off x="3563888" y="1311151"/>
                <a:ext cx="1080000" cy="461665"/>
                <a:chOff x="3563888" y="1311151"/>
                <a:chExt cx="1080000" cy="461665"/>
              </a:xfrm>
            </p:grpSpPr>
            <p:cxnSp>
              <p:nvCxnSpPr>
                <p:cNvPr id="44" name="Ευθύγραμμο βέλος σύνδεσης 43"/>
                <p:cNvCxnSpPr/>
                <p:nvPr/>
              </p:nvCxnSpPr>
              <p:spPr>
                <a:xfrm flipV="1">
                  <a:off x="3563888" y="1772816"/>
                  <a:ext cx="1080000" cy="0"/>
                </a:xfrm>
                <a:prstGeom prst="straightConnector1">
                  <a:avLst/>
                </a:prstGeom>
                <a:ln w="57150">
                  <a:solidFill>
                    <a:srgbClr val="00FF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3991519" y="1311151"/>
                      <a:ext cx="508473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00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Ορθογώνιο 5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91519" y="1311151"/>
                      <a:ext cx="508473" cy="461665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9" name="Τόξο 8"/>
              <p:cNvSpPr/>
              <p:nvPr/>
            </p:nvSpPr>
            <p:spPr>
              <a:xfrm>
                <a:off x="3635896" y="1554746"/>
                <a:ext cx="108000" cy="770384"/>
              </a:xfrm>
              <a:prstGeom prst="arc">
                <a:avLst>
                  <a:gd name="adj1" fmla="val 15707773"/>
                  <a:gd name="adj2" fmla="val 3216045"/>
                </a:avLst>
              </a:prstGeom>
              <a:noFill/>
              <a:ln w="381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54194" y="4152639"/>
                <a:ext cx="904287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Εξαιτίας της ροπής </a:t>
                </a:r>
                <a:r>
                  <a:rPr lang="el-GR" altLang="el-GR" sz="2800" b="1" dirty="0" smtClean="0">
                    <a:solidFill>
                      <a:schemeClr val="bg1"/>
                    </a:solidFill>
                  </a:rPr>
                  <a:t>τ</a:t>
                </a:r>
                <a:r>
                  <a:rPr lang="en-US" altLang="el-GR" sz="2800" b="1" dirty="0" smtClean="0">
                    <a:solidFill>
                      <a:schemeClr val="bg1"/>
                    </a:solidFill>
                  </a:rPr>
                  <a:t>, </a:t>
                </a: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σε χρόνο </a:t>
                </a:r>
                <a:r>
                  <a:rPr lang="en-US" altLang="el-GR" sz="2400" b="1" i="1" dirty="0" err="1" smtClean="0">
                    <a:solidFill>
                      <a:schemeClr val="bg1"/>
                    </a:solidFill>
                  </a:rPr>
                  <a:t>dt</a:t>
                </a:r>
                <a:r>
                  <a:rPr lang="el-GR" altLang="el-GR" sz="20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η </a:t>
                </a:r>
                <a:r>
                  <a:rPr lang="el-GR" altLang="el-GR" sz="2200" b="1" dirty="0" err="1" smtClean="0">
                    <a:solidFill>
                      <a:srgbClr val="FFFF00"/>
                    </a:solidFill>
                  </a:rPr>
                  <a:t>στροφορμή</a:t>
                </a: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 μεταβάλλεται κατά </a:t>
                </a:r>
                <a14:m>
                  <m:oMath xmlns:m="http://schemas.openxmlformats.org/officeDocument/2006/math">
                    <m:r>
                      <a:rPr lang="en-US" altLang="el-GR" sz="2400" b="1" i="1" smtClean="0">
                        <a:solidFill>
                          <a:schemeClr val="bg1"/>
                        </a:solidFill>
                        <a:latin typeface="Cambria Math"/>
                      </a:rPr>
                      <m:t>𝒅</m:t>
                    </m:r>
                    <m:acc>
                      <m:accPr>
                        <m:chr m:val="⃗"/>
                        <m:ctrlPr>
                          <a:rPr lang="en-US" altLang="el-GR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el-GR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𝑳</m:t>
                        </m:r>
                      </m:e>
                    </m:acc>
                  </m:oMath>
                </a14:m>
                <a:r>
                  <a:rPr lang="en-US" altLang="el-GR" sz="2000" b="1" dirty="0" smtClean="0">
                    <a:solidFill>
                      <a:srgbClr val="FFFF00"/>
                    </a:solidFill>
                  </a:rPr>
                  <a:t>:</a:t>
                </a:r>
                <a:r>
                  <a:rPr lang="el-GR" altLang="el-GR" sz="2000" b="1" dirty="0" smtClean="0">
                    <a:solidFill>
                      <a:srgbClr val="FFFF00"/>
                    </a:solidFill>
                  </a:rPr>
                  <a:t>  </a:t>
                </a:r>
                <a:r>
                  <a:rPr lang="el-GR" altLang="el-GR" sz="2000" b="1" dirty="0" smtClean="0">
                    <a:solidFill>
                      <a:schemeClr val="bg1"/>
                    </a:solidFill>
                  </a:rPr>
                  <a:t> </a:t>
                </a:r>
                <a:endParaRPr lang="el-GR" alt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94" y="4152639"/>
                <a:ext cx="9042873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877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Ομάδα 74"/>
          <p:cNvGrpSpPr/>
          <p:nvPr/>
        </p:nvGrpSpPr>
        <p:grpSpPr>
          <a:xfrm>
            <a:off x="54194" y="1292933"/>
            <a:ext cx="5525918" cy="4296307"/>
            <a:chOff x="54194" y="1292933"/>
            <a:chExt cx="5525918" cy="42963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4194" y="4709897"/>
                  <a:ext cx="3090782" cy="87934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   </m:t>
                        </m:r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𝑳</m:t>
                            </m:r>
                          </m:e>
                        </m:acc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↑↑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</m:e>
                        </m:acc>
                      </m:oMath>
                    </m:oMathPara>
                  </a14:m>
                  <a:endParaRPr lang="el-GR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94" y="4709897"/>
                  <a:ext cx="3090782" cy="87934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Ομάδα 35"/>
            <p:cNvGrpSpPr/>
            <p:nvPr/>
          </p:nvGrpSpPr>
          <p:grpSpPr>
            <a:xfrm>
              <a:off x="4945003" y="1292933"/>
              <a:ext cx="635109" cy="551891"/>
              <a:chOff x="5919094" y="1544917"/>
              <a:chExt cx="635109" cy="551891"/>
            </a:xfrm>
          </p:grpSpPr>
          <p:cxnSp>
            <p:nvCxnSpPr>
              <p:cNvPr id="33" name="Ευθύγραμμο βέλος σύνδεσης 32"/>
              <p:cNvCxnSpPr/>
              <p:nvPr/>
            </p:nvCxnSpPr>
            <p:spPr>
              <a:xfrm flipH="1" flipV="1">
                <a:off x="5919094" y="1674103"/>
                <a:ext cx="178904" cy="422705"/>
              </a:xfrm>
              <a:prstGeom prst="straightConnector1">
                <a:avLst/>
              </a:prstGeom>
              <a:ln w="444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Ορθογώνιο 33"/>
                  <p:cNvSpPr/>
                  <p:nvPr/>
                </p:nvSpPr>
                <p:spPr>
                  <a:xfrm>
                    <a:off x="5919094" y="1544917"/>
                    <a:ext cx="635109" cy="50642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Ορθογώνιο 3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9094" y="1544917"/>
                    <a:ext cx="635109" cy="506421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85" name="Ομάδα 84"/>
          <p:cNvGrpSpPr/>
          <p:nvPr/>
        </p:nvGrpSpPr>
        <p:grpSpPr>
          <a:xfrm>
            <a:off x="2316002" y="1743199"/>
            <a:ext cx="1444798" cy="1211362"/>
            <a:chOff x="2316002" y="1743199"/>
            <a:chExt cx="1444798" cy="1211362"/>
          </a:xfrm>
        </p:grpSpPr>
        <p:grpSp>
          <p:nvGrpSpPr>
            <p:cNvPr id="27" name="Ομάδα 26"/>
            <p:cNvGrpSpPr/>
            <p:nvPr/>
          </p:nvGrpSpPr>
          <p:grpSpPr>
            <a:xfrm>
              <a:off x="3257136" y="1774331"/>
              <a:ext cx="503664" cy="1180230"/>
              <a:chOff x="4113446" y="2144913"/>
              <a:chExt cx="503664" cy="1180230"/>
            </a:xfrm>
          </p:grpSpPr>
          <p:cxnSp>
            <p:nvCxnSpPr>
              <p:cNvPr id="16" name="Ευθύγραμμο βέλος σύνδεσης 15"/>
              <p:cNvCxnSpPr/>
              <p:nvPr/>
            </p:nvCxnSpPr>
            <p:spPr>
              <a:xfrm flipH="1">
                <a:off x="4132166" y="2144913"/>
                <a:ext cx="0" cy="1152000"/>
              </a:xfrm>
              <a:prstGeom prst="straightConnector1">
                <a:avLst/>
              </a:prstGeom>
              <a:ln w="57150">
                <a:solidFill>
                  <a:srgbClr val="C000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113446" y="2863478"/>
                    <a:ext cx="50366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13446" y="2863478"/>
                    <a:ext cx="503664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4" name="Ομάδα 23"/>
            <p:cNvGrpSpPr/>
            <p:nvPr/>
          </p:nvGrpSpPr>
          <p:grpSpPr>
            <a:xfrm>
              <a:off x="2316002" y="1743199"/>
              <a:ext cx="936000" cy="461665"/>
              <a:chOff x="2267744" y="1736433"/>
              <a:chExt cx="936000" cy="461665"/>
            </a:xfrm>
          </p:grpSpPr>
          <p:cxnSp>
            <p:nvCxnSpPr>
              <p:cNvPr id="22" name="Ευθύγραμμο βέλος σύνδεσης 21"/>
              <p:cNvCxnSpPr/>
              <p:nvPr/>
            </p:nvCxnSpPr>
            <p:spPr>
              <a:xfrm flipV="1">
                <a:off x="2267744" y="1772816"/>
                <a:ext cx="936000" cy="0"/>
              </a:xfrm>
              <a:prstGeom prst="straightConnector1">
                <a:avLst/>
              </a:prstGeom>
              <a:ln w="57150">
                <a:solidFill>
                  <a:srgbClr val="0000FF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2592159" y="1736433"/>
                    <a:ext cx="42671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92159" y="1736433"/>
                    <a:ext cx="426719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88" name="Ομάδα 87"/>
          <p:cNvGrpSpPr/>
          <p:nvPr/>
        </p:nvGrpSpPr>
        <p:grpSpPr>
          <a:xfrm>
            <a:off x="1547664" y="615921"/>
            <a:ext cx="7559148" cy="1101192"/>
            <a:chOff x="1547664" y="615921"/>
            <a:chExt cx="7559148" cy="1101192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1547664" y="879103"/>
              <a:ext cx="697839" cy="838010"/>
              <a:chOff x="1547664" y="879103"/>
              <a:chExt cx="697839" cy="838010"/>
            </a:xfrm>
          </p:grpSpPr>
          <p:cxnSp>
            <p:nvCxnSpPr>
              <p:cNvPr id="20" name="Ευθύγραμμο βέλος σύνδεσης 19"/>
              <p:cNvCxnSpPr/>
              <p:nvPr/>
            </p:nvCxnSpPr>
            <p:spPr>
              <a:xfrm flipH="1" flipV="1">
                <a:off x="1823063" y="893172"/>
                <a:ext cx="422440" cy="823941"/>
              </a:xfrm>
              <a:prstGeom prst="straightConnector1">
                <a:avLst/>
              </a:prstGeom>
              <a:ln w="57150">
                <a:solidFill>
                  <a:srgbClr val="C000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547664" y="879103"/>
                    <a:ext cx="41870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47664" y="879103"/>
                    <a:ext cx="418704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7524328" y="615921"/>
                  <a:ext cx="1582484" cy="461665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28" y="615921"/>
                  <a:ext cx="1582484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Ορθογώνιο 53"/>
            <p:cNvSpPr/>
            <p:nvPr/>
          </p:nvSpPr>
          <p:spPr>
            <a:xfrm>
              <a:off x="5436096" y="646699"/>
              <a:ext cx="19784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 err="1" smtClean="0">
                  <a:solidFill>
                    <a:srgbClr val="FFFF00"/>
                  </a:solidFill>
                </a:rPr>
                <a:t>Βαρυτική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Ροπή:</a:t>
              </a:r>
              <a:endParaRPr lang="el-GR" sz="2000" dirty="0"/>
            </a:p>
          </p:txBody>
        </p:sp>
      </p:grpSp>
      <p:grpSp>
        <p:nvGrpSpPr>
          <p:cNvPr id="79" name="Ομάδα 78"/>
          <p:cNvGrpSpPr/>
          <p:nvPr/>
        </p:nvGrpSpPr>
        <p:grpSpPr>
          <a:xfrm>
            <a:off x="3563130" y="1547678"/>
            <a:ext cx="5555557" cy="2627882"/>
            <a:chOff x="3563130" y="1547678"/>
            <a:chExt cx="5555557" cy="2627882"/>
          </a:xfrm>
        </p:grpSpPr>
        <p:grpSp>
          <p:nvGrpSpPr>
            <p:cNvPr id="71" name="Ομάδα 70"/>
            <p:cNvGrpSpPr/>
            <p:nvPr/>
          </p:nvGrpSpPr>
          <p:grpSpPr>
            <a:xfrm>
              <a:off x="3563130" y="1547678"/>
              <a:ext cx="1584000" cy="770384"/>
              <a:chOff x="3341664" y="4000272"/>
              <a:chExt cx="1584000" cy="770384"/>
            </a:xfrm>
          </p:grpSpPr>
          <p:grpSp>
            <p:nvGrpSpPr>
              <p:cNvPr id="69" name="Ομάδα 68"/>
              <p:cNvGrpSpPr/>
              <p:nvPr/>
            </p:nvGrpSpPr>
            <p:grpSpPr>
              <a:xfrm>
                <a:off x="3341664" y="4249160"/>
                <a:ext cx="1584000" cy="506421"/>
                <a:chOff x="3341664" y="4249160"/>
                <a:chExt cx="1584000" cy="50642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4274237" y="4249160"/>
                      <a:ext cx="436337" cy="5064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4" name="TextBox 1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74237" y="4249160"/>
                      <a:ext cx="436337" cy="506421"/>
                    </a:xfrm>
                    <a:prstGeom prst="rect">
                      <a:avLst/>
                    </a:prstGeom>
                    <a:blipFill rotWithShape="1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3" name="Ευθύγραμμο βέλος σύνδεσης 12"/>
                <p:cNvCxnSpPr/>
                <p:nvPr/>
              </p:nvCxnSpPr>
              <p:spPr>
                <a:xfrm flipV="1">
                  <a:off x="3341664" y="4287057"/>
                  <a:ext cx="1584000" cy="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Τόξο 63"/>
              <p:cNvSpPr/>
              <p:nvPr/>
            </p:nvSpPr>
            <p:spPr>
              <a:xfrm>
                <a:off x="3410827" y="4000272"/>
                <a:ext cx="108000" cy="770384"/>
              </a:xfrm>
              <a:prstGeom prst="arc">
                <a:avLst>
                  <a:gd name="adj1" fmla="val 15707773"/>
                  <a:gd name="adj2" fmla="val 3216045"/>
                </a:avLst>
              </a:prstGeom>
              <a:noFill/>
              <a:ln w="381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70" name="Ορθογώνιο 69"/>
            <p:cNvSpPr/>
            <p:nvPr/>
          </p:nvSpPr>
          <p:spPr>
            <a:xfrm>
              <a:off x="5519979" y="3212976"/>
              <a:ext cx="359870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sz="2200" b="1" dirty="0" smtClean="0">
                  <a:solidFill>
                    <a:srgbClr val="FFFF00"/>
                  </a:solidFill>
                </a:rPr>
                <a:t>Και έχει </a:t>
              </a:r>
              <a:r>
                <a:rPr lang="el-GR" altLang="el-GR" sz="2200" b="1" dirty="0" err="1" smtClean="0">
                  <a:solidFill>
                    <a:srgbClr val="FFFF00"/>
                  </a:solidFill>
                </a:rPr>
                <a:t>στροφορμή</a:t>
              </a:r>
              <a:r>
                <a:rPr lang="el-GR" altLang="el-GR" sz="2200" b="1" dirty="0" smtClean="0">
                  <a:solidFill>
                    <a:srgbClr val="FFFF00"/>
                  </a:solidFill>
                </a:rPr>
                <a:t>:</a:t>
              </a:r>
              <a:endParaRPr lang="el-GR" sz="22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5543872" y="3669139"/>
                  <a:ext cx="1261307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𝑳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𝑰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</m:oMath>
                    </m:oMathPara>
                  </a14:m>
                  <a:endParaRPr lang="el-GR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3872" y="3669139"/>
                  <a:ext cx="1261307" cy="506421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2" name="Ομάδα 81"/>
          <p:cNvGrpSpPr/>
          <p:nvPr/>
        </p:nvGrpSpPr>
        <p:grpSpPr>
          <a:xfrm>
            <a:off x="3347864" y="677887"/>
            <a:ext cx="5749203" cy="4767337"/>
            <a:chOff x="3347864" y="677887"/>
            <a:chExt cx="5749203" cy="4767337"/>
          </a:xfrm>
        </p:grpSpPr>
        <p:grpSp>
          <p:nvGrpSpPr>
            <p:cNvPr id="81" name="Ομάδα 80"/>
            <p:cNvGrpSpPr/>
            <p:nvPr/>
          </p:nvGrpSpPr>
          <p:grpSpPr>
            <a:xfrm>
              <a:off x="3347864" y="1424651"/>
              <a:ext cx="5749203" cy="4020573"/>
              <a:chOff x="3347864" y="1424651"/>
              <a:chExt cx="5749203" cy="4020573"/>
            </a:xfrm>
          </p:grpSpPr>
          <p:cxnSp>
            <p:nvCxnSpPr>
              <p:cNvPr id="38" name="Ευθύγραμμο βέλος σύνδεσης 37"/>
              <p:cNvCxnSpPr/>
              <p:nvPr/>
            </p:nvCxnSpPr>
            <p:spPr>
              <a:xfrm flipV="1">
                <a:off x="3563888" y="1424651"/>
                <a:ext cx="1370599" cy="350697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Ορθογώνιο 75"/>
              <p:cNvSpPr/>
              <p:nvPr/>
            </p:nvSpPr>
            <p:spPr>
              <a:xfrm>
                <a:off x="3347864" y="4983559"/>
                <a:ext cx="57492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chemeClr val="bg1"/>
                    </a:solidFill>
                    <a:latin typeface="Cambria Math"/>
                    <a:ea typeface="Cambria Math"/>
                  </a:rPr>
                  <a:t>⇒</a:t>
                </a:r>
                <a:r>
                  <a:rPr lang="en-US" altLang="el-GR" b="1" dirty="0" smtClean="0">
                    <a:solidFill>
                      <a:schemeClr val="bg1"/>
                    </a:solidFill>
                    <a:latin typeface="Cambria Math"/>
                    <a:ea typeface="Cambria Math"/>
                  </a:rPr>
                  <a:t>   </a:t>
                </a: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Η </a:t>
                </a:r>
                <a:r>
                  <a:rPr lang="el-GR" altLang="el-GR" sz="2200" b="1" dirty="0" err="1" smtClean="0">
                    <a:solidFill>
                      <a:srgbClr val="FFFF00"/>
                    </a:solidFill>
                  </a:rPr>
                  <a:t>στροφορμή</a:t>
                </a:r>
                <a:r>
                  <a:rPr lang="el-GR" altLang="el-GR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altLang="el-GR" b="1" i="1" dirty="0" smtClean="0">
                    <a:solidFill>
                      <a:schemeClr val="bg1"/>
                    </a:solidFill>
                  </a:rPr>
                  <a:t>L</a:t>
                </a:r>
                <a:r>
                  <a:rPr lang="el-GR" altLang="el-GR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l-GR" altLang="el-GR" sz="2200" b="1" dirty="0" smtClean="0">
                    <a:solidFill>
                      <a:srgbClr val="FFFF00"/>
                    </a:solidFill>
                  </a:rPr>
                  <a:t>στρέφεται κατά γωνία </a:t>
                </a:r>
                <a:r>
                  <a:rPr lang="en-US" altLang="el-GR" b="1" i="1" dirty="0" smtClean="0">
                    <a:solidFill>
                      <a:schemeClr val="bg1"/>
                    </a:solidFill>
                  </a:rPr>
                  <a:t>d</a:t>
                </a:r>
                <a:r>
                  <a:rPr lang="el-GR" altLang="el-GR" b="1" i="1" dirty="0" smtClean="0">
                    <a:solidFill>
                      <a:schemeClr val="bg1"/>
                    </a:solidFill>
                  </a:rPr>
                  <a:t>φ</a:t>
                </a:r>
                <a:endParaRPr lang="el-GR" i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0" name="Τόξο 79"/>
              <p:cNvSpPr/>
              <p:nvPr/>
            </p:nvSpPr>
            <p:spPr>
              <a:xfrm>
                <a:off x="3635896" y="1553988"/>
                <a:ext cx="108000" cy="770384"/>
              </a:xfrm>
              <a:prstGeom prst="arc">
                <a:avLst>
                  <a:gd name="adj1" fmla="val 15707773"/>
                  <a:gd name="adj2" fmla="val 3216045"/>
                </a:avLst>
              </a:prstGeom>
              <a:noFill/>
              <a:ln w="381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5" name="Ομάδα 64"/>
            <p:cNvGrpSpPr/>
            <p:nvPr/>
          </p:nvGrpSpPr>
          <p:grpSpPr>
            <a:xfrm>
              <a:off x="3883894" y="677887"/>
              <a:ext cx="1048013" cy="1119437"/>
              <a:chOff x="3883894" y="677887"/>
              <a:chExt cx="1048013" cy="111943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Ορθογώνιο 44"/>
                  <p:cNvSpPr/>
                  <p:nvPr/>
                </p:nvSpPr>
                <p:spPr>
                  <a:xfrm>
                    <a:off x="4356108" y="677887"/>
                    <a:ext cx="575799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𝒅</m:t>
                        </m:r>
                      </m:oMath>
                    </a14:m>
                    <a:r>
                      <a:rPr lang="el-GR" b="1" dirty="0" smtClean="0">
                        <a:solidFill>
                          <a:srgbClr val="FF0000"/>
                        </a:solidFill>
                      </a:rPr>
                      <a:t>φ</a:t>
                    </a:r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Ορθογώνιο 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6108" y="677887"/>
                    <a:ext cx="575799" cy="461665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l="-4255" t="-10526" r="-15957" b="-2894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0" name="Ελεύθερη σχεδίαση 39"/>
              <p:cNvSpPr/>
              <p:nvPr/>
            </p:nvSpPr>
            <p:spPr>
              <a:xfrm>
                <a:off x="3925011" y="1025041"/>
                <a:ext cx="475013" cy="736270"/>
              </a:xfrm>
              <a:custGeom>
                <a:avLst/>
                <a:gdLst>
                  <a:gd name="connsiteX0" fmla="*/ 475013 w 475013"/>
                  <a:gd name="connsiteY0" fmla="*/ 0 h 736270"/>
                  <a:gd name="connsiteX1" fmla="*/ 0 w 475013"/>
                  <a:gd name="connsiteY1" fmla="*/ 736270 h 736270"/>
                  <a:gd name="connsiteX2" fmla="*/ 0 w 475013"/>
                  <a:gd name="connsiteY2" fmla="*/ 736270 h 736270"/>
                  <a:gd name="connsiteX3" fmla="*/ 0 w 475013"/>
                  <a:gd name="connsiteY3" fmla="*/ 736270 h 736270"/>
                  <a:gd name="connsiteX4" fmla="*/ 0 w 475013"/>
                  <a:gd name="connsiteY4" fmla="*/ 724395 h 736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5013" h="736270">
                    <a:moveTo>
                      <a:pt x="475013" y="0"/>
                    </a:moveTo>
                    <a:lnTo>
                      <a:pt x="0" y="736270"/>
                    </a:lnTo>
                    <a:lnTo>
                      <a:pt x="0" y="736270"/>
                    </a:lnTo>
                    <a:lnTo>
                      <a:pt x="0" y="736270"/>
                    </a:lnTo>
                    <a:lnTo>
                      <a:pt x="0" y="724395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" name="Έλλειψη 38"/>
              <p:cNvSpPr/>
              <p:nvPr/>
            </p:nvSpPr>
            <p:spPr>
              <a:xfrm>
                <a:off x="3883894" y="1725324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91" name="Ομάδα 90"/>
          <p:cNvGrpSpPr/>
          <p:nvPr/>
        </p:nvGrpSpPr>
        <p:grpSpPr>
          <a:xfrm>
            <a:off x="504" y="822516"/>
            <a:ext cx="8504829" cy="5950013"/>
            <a:chOff x="504" y="822516"/>
            <a:chExt cx="8504829" cy="5950013"/>
          </a:xfrm>
        </p:grpSpPr>
        <p:grpSp>
          <p:nvGrpSpPr>
            <p:cNvPr id="90" name="Ομάδα 89"/>
            <p:cNvGrpSpPr/>
            <p:nvPr/>
          </p:nvGrpSpPr>
          <p:grpSpPr>
            <a:xfrm>
              <a:off x="504" y="5589240"/>
              <a:ext cx="8504829" cy="1183289"/>
              <a:chOff x="504" y="5589240"/>
              <a:chExt cx="8504829" cy="1183289"/>
            </a:xfrm>
          </p:grpSpPr>
          <p:sp>
            <p:nvSpPr>
              <p:cNvPr id="83" name="Ορθογώνιο 82"/>
              <p:cNvSpPr/>
              <p:nvPr/>
            </p:nvSpPr>
            <p:spPr>
              <a:xfrm>
                <a:off x="504" y="5589240"/>
                <a:ext cx="85048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sz="2000" b="1" dirty="0" smtClean="0">
                    <a:solidFill>
                      <a:srgbClr val="FFFF00"/>
                    </a:solidFill>
                  </a:rPr>
                  <a:t>Ο τροχός περιστρέφεται οριζόντια με κέντρο το </a:t>
                </a:r>
                <a:r>
                  <a:rPr lang="el-GR" altLang="el-GR" b="1" dirty="0" smtClean="0">
                    <a:solidFill>
                      <a:schemeClr val="bg1"/>
                    </a:solidFill>
                  </a:rPr>
                  <a:t>Ο</a:t>
                </a:r>
                <a:r>
                  <a:rPr lang="el-GR" altLang="el-GR" sz="2000" b="1" dirty="0" smtClean="0">
                    <a:solidFill>
                      <a:srgbClr val="FFFF00"/>
                    </a:solidFill>
                  </a:rPr>
                  <a:t> και με γωνιακή ταχύτητα</a:t>
                </a:r>
                <a:endParaRPr lang="el-GR" sz="20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Ορθογώνιο 83"/>
                  <p:cNvSpPr/>
                  <p:nvPr/>
                </p:nvSpPr>
                <p:spPr>
                  <a:xfrm>
                    <a:off x="84209" y="5978657"/>
                    <a:ext cx="1319015" cy="7938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𝛀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84" name="Ορθογώνιο 8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09" y="5978657"/>
                    <a:ext cx="1319015" cy="793872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86" name="Ευθύγραμμο βέλος σύνδεσης 85"/>
            <p:cNvCxnSpPr/>
            <p:nvPr/>
          </p:nvCxnSpPr>
          <p:spPr>
            <a:xfrm rot="16200000" flipV="1">
              <a:off x="1803918" y="1293324"/>
              <a:ext cx="936000" cy="0"/>
            </a:xfrm>
            <a:prstGeom prst="straightConnector1">
              <a:avLst/>
            </a:prstGeom>
            <a:ln w="57150">
              <a:solidFill>
                <a:srgbClr val="00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Ορθογώνιο 86"/>
                <p:cNvSpPr/>
                <p:nvPr/>
              </p:nvSpPr>
              <p:spPr>
                <a:xfrm>
                  <a:off x="2267744" y="822516"/>
                  <a:ext cx="487634" cy="5089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0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𝛀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00FF00"/>
                    </a:solidFill>
                  </a:endParaRPr>
                </a:p>
              </p:txBody>
            </p:sp>
          </mc:Choice>
          <mc:Fallback xmlns="">
            <p:sp>
              <p:nvSpPr>
                <p:cNvPr id="87" name="Ορθογώνιο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822516"/>
                  <a:ext cx="487634" cy="50898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0" name="Τόξο 29"/>
          <p:cNvSpPr/>
          <p:nvPr/>
        </p:nvSpPr>
        <p:spPr>
          <a:xfrm>
            <a:off x="69502" y="548680"/>
            <a:ext cx="4248000" cy="2736000"/>
          </a:xfrm>
          <a:prstGeom prst="arc">
            <a:avLst>
              <a:gd name="adj1" fmla="val 19764350"/>
              <a:gd name="adj2" fmla="val 20965219"/>
            </a:avLst>
          </a:prstGeom>
          <a:ln w="571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50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Ομάδα 90"/>
          <p:cNvGrpSpPr/>
          <p:nvPr/>
        </p:nvGrpSpPr>
        <p:grpSpPr>
          <a:xfrm>
            <a:off x="5436096" y="476672"/>
            <a:ext cx="3672408" cy="1173853"/>
            <a:chOff x="5436096" y="476672"/>
            <a:chExt cx="3672408" cy="11738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7638468" y="836712"/>
                  <a:ext cx="1170129" cy="8138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</m:e>
                        </m:acc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22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2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num>
                          <m:den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2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8468" y="836712"/>
                  <a:ext cx="1170129" cy="81381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7641436" y="476672"/>
                  <a:ext cx="1467068" cy="43088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</m:e>
                        </m:acc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2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1436" y="476672"/>
                  <a:ext cx="1467068" cy="43088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Ορθογώνιο 35"/>
            <p:cNvSpPr/>
            <p:nvPr/>
          </p:nvSpPr>
          <p:spPr>
            <a:xfrm>
              <a:off x="5436096" y="507450"/>
              <a:ext cx="19784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 err="1" smtClean="0">
                  <a:solidFill>
                    <a:srgbClr val="FFFF00"/>
                  </a:solidFill>
                </a:rPr>
                <a:t>Βαρυτική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Ροπή:</a:t>
              </a:r>
              <a:endParaRPr lang="el-GR" sz="2000" dirty="0"/>
            </a:p>
          </p:txBody>
        </p:sp>
      </p:grp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ΛΕΙΤΟΥΡΓΙΑ ΤΟΥ ΓΥΡΟΣΚΟΠΙΟΥ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2" name="Ομάδα 61"/>
          <p:cNvGrpSpPr/>
          <p:nvPr/>
        </p:nvGrpSpPr>
        <p:grpSpPr>
          <a:xfrm>
            <a:off x="2" y="548680"/>
            <a:ext cx="5580110" cy="3244072"/>
            <a:chOff x="2" y="548680"/>
            <a:chExt cx="5580110" cy="3244072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" y="552752"/>
              <a:ext cx="5471993" cy="3240000"/>
              <a:chOff x="2" y="552752"/>
              <a:chExt cx="5471993" cy="3240000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2" y="552752"/>
                <a:ext cx="4457025" cy="3240000"/>
                <a:chOff x="2" y="552752"/>
                <a:chExt cx="4457025" cy="3240000"/>
              </a:xfrm>
            </p:grpSpPr>
            <p:pic>
              <p:nvPicPr>
                <p:cNvPr id="10" name="Picture 4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" y="552752"/>
                  <a:ext cx="4457025" cy="3240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" name="TextBox 10"/>
                <p:cNvSpPr txBox="1"/>
                <p:nvPr/>
              </p:nvSpPr>
              <p:spPr>
                <a:xfrm>
                  <a:off x="1844230" y="1484784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rgbClr val="FF0000"/>
                      </a:solidFill>
                    </a:rPr>
                    <a:t>Ο</a:t>
                  </a:r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8" name="Ορθογώνιο 7"/>
              <p:cNvSpPr/>
              <p:nvPr/>
            </p:nvSpPr>
            <p:spPr>
              <a:xfrm>
                <a:off x="4427995" y="560555"/>
                <a:ext cx="1044000" cy="322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Έλλειψη 8"/>
              <p:cNvSpPr/>
              <p:nvPr/>
            </p:nvSpPr>
            <p:spPr>
              <a:xfrm flipH="1">
                <a:off x="2173503" y="1710910"/>
                <a:ext cx="144000" cy="144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" name="Ομάδα 13"/>
            <p:cNvGrpSpPr/>
            <p:nvPr/>
          </p:nvGrpSpPr>
          <p:grpSpPr>
            <a:xfrm>
              <a:off x="3563888" y="1311151"/>
              <a:ext cx="1080000" cy="1013979"/>
              <a:chOff x="3563888" y="1311151"/>
              <a:chExt cx="1080000" cy="1013979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3563888" y="1311151"/>
                <a:ext cx="1080000" cy="461665"/>
                <a:chOff x="3563888" y="1311151"/>
                <a:chExt cx="1080000" cy="461665"/>
              </a:xfrm>
            </p:grpSpPr>
            <p:cxnSp>
              <p:nvCxnSpPr>
                <p:cNvPr id="17" name="Ευθύγραμμο βέλος σύνδεσης 16"/>
                <p:cNvCxnSpPr/>
                <p:nvPr/>
              </p:nvCxnSpPr>
              <p:spPr>
                <a:xfrm flipV="1">
                  <a:off x="3563888" y="1772816"/>
                  <a:ext cx="1080000" cy="0"/>
                </a:xfrm>
                <a:prstGeom prst="straightConnector1">
                  <a:avLst/>
                </a:prstGeom>
                <a:ln w="57150">
                  <a:solidFill>
                    <a:srgbClr val="00FF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Ορθογώνιο 17"/>
                    <p:cNvSpPr/>
                    <p:nvPr/>
                  </p:nvSpPr>
                  <p:spPr>
                    <a:xfrm>
                      <a:off x="3991519" y="1311151"/>
                      <a:ext cx="508473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00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8" name="Ορθογώνιο 1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91519" y="1311151"/>
                      <a:ext cx="508473" cy="46166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6" name="Τόξο 15"/>
              <p:cNvSpPr/>
              <p:nvPr/>
            </p:nvSpPr>
            <p:spPr>
              <a:xfrm>
                <a:off x="3635896" y="1554746"/>
                <a:ext cx="108000" cy="770384"/>
              </a:xfrm>
              <a:prstGeom prst="arc">
                <a:avLst>
                  <a:gd name="adj1" fmla="val 15707773"/>
                  <a:gd name="adj2" fmla="val 3216045"/>
                </a:avLst>
              </a:prstGeom>
              <a:noFill/>
              <a:ln w="381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" name="Ομάδα 21"/>
            <p:cNvGrpSpPr/>
            <p:nvPr/>
          </p:nvGrpSpPr>
          <p:grpSpPr>
            <a:xfrm>
              <a:off x="4945003" y="1292933"/>
              <a:ext cx="635109" cy="551891"/>
              <a:chOff x="5919094" y="1544917"/>
              <a:chExt cx="635109" cy="551891"/>
            </a:xfrm>
          </p:grpSpPr>
          <p:cxnSp>
            <p:nvCxnSpPr>
              <p:cNvPr id="23" name="Ευθύγραμμο βέλος σύνδεσης 22"/>
              <p:cNvCxnSpPr/>
              <p:nvPr/>
            </p:nvCxnSpPr>
            <p:spPr>
              <a:xfrm flipH="1" flipV="1">
                <a:off x="5919094" y="1674103"/>
                <a:ext cx="178904" cy="422705"/>
              </a:xfrm>
              <a:prstGeom prst="straightConnector1">
                <a:avLst/>
              </a:prstGeom>
              <a:ln w="444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Ορθογώνιο 23"/>
                  <p:cNvSpPr/>
                  <p:nvPr/>
                </p:nvSpPr>
                <p:spPr>
                  <a:xfrm>
                    <a:off x="5919094" y="1544917"/>
                    <a:ext cx="635109" cy="50642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Ορθογώνιο 2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9094" y="1544917"/>
                    <a:ext cx="635109" cy="506421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5" name="Ομάδα 24"/>
            <p:cNvGrpSpPr/>
            <p:nvPr/>
          </p:nvGrpSpPr>
          <p:grpSpPr>
            <a:xfrm>
              <a:off x="1547664" y="879103"/>
              <a:ext cx="2213136" cy="2075458"/>
              <a:chOff x="1547664" y="879103"/>
              <a:chExt cx="2213136" cy="2075458"/>
            </a:xfrm>
          </p:grpSpPr>
          <p:grpSp>
            <p:nvGrpSpPr>
              <p:cNvPr id="26" name="Ομάδα 25"/>
              <p:cNvGrpSpPr/>
              <p:nvPr/>
            </p:nvGrpSpPr>
            <p:grpSpPr>
              <a:xfrm>
                <a:off x="3257136" y="1774331"/>
                <a:ext cx="503664" cy="1180230"/>
                <a:chOff x="4113446" y="2144913"/>
                <a:chExt cx="503664" cy="1180230"/>
              </a:xfrm>
            </p:grpSpPr>
            <p:cxnSp>
              <p:nvCxnSpPr>
                <p:cNvPr id="33" name="Ευθύγραμμο βέλος σύνδεσης 32"/>
                <p:cNvCxnSpPr/>
                <p:nvPr/>
              </p:nvCxnSpPr>
              <p:spPr>
                <a:xfrm flipH="1">
                  <a:off x="4132166" y="2144913"/>
                  <a:ext cx="0" cy="1152000"/>
                </a:xfrm>
                <a:prstGeom prst="straightConnector1">
                  <a:avLst/>
                </a:prstGeom>
                <a:ln w="57150">
                  <a:solidFill>
                    <a:srgbClr val="C0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4113446" y="2863478"/>
                      <a:ext cx="50366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𝒘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i="1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4" name="TextBox 3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13446" y="2863478"/>
                      <a:ext cx="503664" cy="461665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7" name="Ομάδα 26"/>
              <p:cNvGrpSpPr/>
              <p:nvPr/>
            </p:nvGrpSpPr>
            <p:grpSpPr>
              <a:xfrm>
                <a:off x="2316002" y="1743199"/>
                <a:ext cx="936000" cy="461665"/>
                <a:chOff x="2267744" y="1736433"/>
                <a:chExt cx="936000" cy="461665"/>
              </a:xfrm>
            </p:grpSpPr>
            <p:cxnSp>
              <p:nvCxnSpPr>
                <p:cNvPr id="31" name="Ευθύγραμμο βέλος σύνδεσης 30"/>
                <p:cNvCxnSpPr/>
                <p:nvPr/>
              </p:nvCxnSpPr>
              <p:spPr>
                <a:xfrm flipV="1">
                  <a:off x="2267744" y="1772816"/>
                  <a:ext cx="936000" cy="0"/>
                </a:xfrm>
                <a:prstGeom prst="straightConnector1">
                  <a:avLst/>
                </a:prstGeom>
                <a:ln w="57150">
                  <a:solidFill>
                    <a:srgbClr val="0000FF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2" name="TextBox 31"/>
                    <p:cNvSpPr txBox="1"/>
                    <p:nvPr/>
                  </p:nvSpPr>
                  <p:spPr>
                    <a:xfrm>
                      <a:off x="2592159" y="1736433"/>
                      <a:ext cx="426719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i="1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2" name="TextBox 3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92159" y="1736433"/>
                      <a:ext cx="426719" cy="461665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8" name="Ομάδα 27"/>
              <p:cNvGrpSpPr/>
              <p:nvPr/>
            </p:nvGrpSpPr>
            <p:grpSpPr>
              <a:xfrm>
                <a:off x="1547664" y="879103"/>
                <a:ext cx="697839" cy="838010"/>
                <a:chOff x="1547664" y="879103"/>
                <a:chExt cx="697839" cy="838010"/>
              </a:xfrm>
            </p:grpSpPr>
            <p:cxnSp>
              <p:nvCxnSpPr>
                <p:cNvPr id="29" name="Ευθύγραμμο βέλος σύνδεσης 28"/>
                <p:cNvCxnSpPr/>
                <p:nvPr/>
              </p:nvCxnSpPr>
              <p:spPr>
                <a:xfrm flipH="1" flipV="1">
                  <a:off x="1823063" y="893172"/>
                  <a:ext cx="422440" cy="823941"/>
                </a:xfrm>
                <a:prstGeom prst="straightConnector1">
                  <a:avLst/>
                </a:prstGeom>
                <a:ln w="57150">
                  <a:solidFill>
                    <a:srgbClr val="C0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0" name="TextBox 29"/>
                    <p:cNvSpPr txBox="1"/>
                    <p:nvPr/>
                  </p:nvSpPr>
                  <p:spPr>
                    <a:xfrm>
                      <a:off x="1547664" y="879103"/>
                      <a:ext cx="41870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i="1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0" name="TextBox 2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47664" y="879103"/>
                      <a:ext cx="418704" cy="461665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45" name="Ομάδα 44"/>
            <p:cNvGrpSpPr/>
            <p:nvPr/>
          </p:nvGrpSpPr>
          <p:grpSpPr>
            <a:xfrm>
              <a:off x="3563888" y="677887"/>
              <a:ext cx="1370599" cy="1646485"/>
              <a:chOff x="3563888" y="677887"/>
              <a:chExt cx="1370599" cy="1646485"/>
            </a:xfrm>
          </p:grpSpPr>
          <p:grpSp>
            <p:nvGrpSpPr>
              <p:cNvPr id="46" name="Ομάδα 45"/>
              <p:cNvGrpSpPr/>
              <p:nvPr/>
            </p:nvGrpSpPr>
            <p:grpSpPr>
              <a:xfrm>
                <a:off x="3563888" y="1424651"/>
                <a:ext cx="1370599" cy="899721"/>
                <a:chOff x="3563888" y="1424651"/>
                <a:chExt cx="1370599" cy="899721"/>
              </a:xfrm>
            </p:grpSpPr>
            <p:cxnSp>
              <p:nvCxnSpPr>
                <p:cNvPr id="51" name="Ευθύγραμμο βέλος σύνδεσης 50"/>
                <p:cNvCxnSpPr/>
                <p:nvPr/>
              </p:nvCxnSpPr>
              <p:spPr>
                <a:xfrm flipV="1">
                  <a:off x="3563888" y="1424651"/>
                  <a:ext cx="1370599" cy="350697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Τόξο 52"/>
                <p:cNvSpPr/>
                <p:nvPr/>
              </p:nvSpPr>
              <p:spPr>
                <a:xfrm>
                  <a:off x="3635896" y="1553988"/>
                  <a:ext cx="108000" cy="770384"/>
                </a:xfrm>
                <a:prstGeom prst="arc">
                  <a:avLst>
                    <a:gd name="adj1" fmla="val 15707773"/>
                    <a:gd name="adj2" fmla="val 3216045"/>
                  </a:avLst>
                </a:prstGeom>
                <a:noFill/>
                <a:ln w="38100">
                  <a:solidFill>
                    <a:schemeClr val="tx1"/>
                  </a:solidFill>
                  <a:tailEnd type="triangl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7" name="Ομάδα 46"/>
              <p:cNvGrpSpPr/>
              <p:nvPr/>
            </p:nvGrpSpPr>
            <p:grpSpPr>
              <a:xfrm>
                <a:off x="3883894" y="677887"/>
                <a:ext cx="1048013" cy="1119437"/>
                <a:chOff x="3883894" y="677887"/>
                <a:chExt cx="1048013" cy="11194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Ορθογώνιο 47"/>
                    <p:cNvSpPr/>
                    <p:nvPr/>
                  </p:nvSpPr>
                  <p:spPr>
                    <a:xfrm>
                      <a:off x="4356108" y="677887"/>
                      <a:ext cx="575799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𝒅</m:t>
                          </m:r>
                        </m:oMath>
                      </a14:m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φ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Ορθογώνιο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356108" y="677887"/>
                      <a:ext cx="575799" cy="461665"/>
                    </a:xfrm>
                    <a:prstGeom prst="rect">
                      <a:avLst/>
                    </a:prstGeom>
                    <a:blipFill rotWithShape="1">
                      <a:blip r:embed="rId10"/>
                      <a:stretch>
                        <a:fillRect l="-4255" t="-10526" r="-15957" b="-2894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9" name="Ελεύθερη σχεδίαση 48"/>
                <p:cNvSpPr/>
                <p:nvPr/>
              </p:nvSpPr>
              <p:spPr>
                <a:xfrm>
                  <a:off x="3925011" y="1025041"/>
                  <a:ext cx="475013" cy="736270"/>
                </a:xfrm>
                <a:custGeom>
                  <a:avLst/>
                  <a:gdLst>
                    <a:gd name="connsiteX0" fmla="*/ 475013 w 475013"/>
                    <a:gd name="connsiteY0" fmla="*/ 0 h 736270"/>
                    <a:gd name="connsiteX1" fmla="*/ 0 w 475013"/>
                    <a:gd name="connsiteY1" fmla="*/ 736270 h 736270"/>
                    <a:gd name="connsiteX2" fmla="*/ 0 w 475013"/>
                    <a:gd name="connsiteY2" fmla="*/ 736270 h 736270"/>
                    <a:gd name="connsiteX3" fmla="*/ 0 w 475013"/>
                    <a:gd name="connsiteY3" fmla="*/ 736270 h 736270"/>
                    <a:gd name="connsiteX4" fmla="*/ 0 w 475013"/>
                    <a:gd name="connsiteY4" fmla="*/ 724395 h 736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75013" h="736270">
                      <a:moveTo>
                        <a:pt x="475013" y="0"/>
                      </a:moveTo>
                      <a:lnTo>
                        <a:pt x="0" y="736270"/>
                      </a:lnTo>
                      <a:lnTo>
                        <a:pt x="0" y="736270"/>
                      </a:lnTo>
                      <a:lnTo>
                        <a:pt x="0" y="736270"/>
                      </a:lnTo>
                      <a:lnTo>
                        <a:pt x="0" y="724395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" name="Έλλειψη 49"/>
                <p:cNvSpPr/>
                <p:nvPr/>
              </p:nvSpPr>
              <p:spPr>
                <a:xfrm>
                  <a:off x="3883894" y="172532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cxnSp>
          <p:nvCxnSpPr>
            <p:cNvPr id="56" name="Ευθύγραμμο βέλος σύνδεσης 55"/>
            <p:cNvCxnSpPr/>
            <p:nvPr/>
          </p:nvCxnSpPr>
          <p:spPr>
            <a:xfrm rot="16200000" flipV="1">
              <a:off x="1803918" y="1293324"/>
              <a:ext cx="936000" cy="0"/>
            </a:xfrm>
            <a:prstGeom prst="straightConnector1">
              <a:avLst/>
            </a:prstGeom>
            <a:ln w="57150">
              <a:solidFill>
                <a:srgbClr val="00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2267744" y="822516"/>
                  <a:ext cx="487634" cy="5089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0" smtClean="0">
                                <a:solidFill>
                                  <a:srgbClr val="00FF00"/>
                                </a:solidFill>
                                <a:latin typeface="Cambria Math"/>
                              </a:rPr>
                              <m:t>𝛀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00FF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822516"/>
                  <a:ext cx="487634" cy="50898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Τόξο 57"/>
            <p:cNvSpPr/>
            <p:nvPr/>
          </p:nvSpPr>
          <p:spPr>
            <a:xfrm>
              <a:off x="69502" y="548680"/>
              <a:ext cx="4248000" cy="2736000"/>
            </a:xfrm>
            <a:prstGeom prst="arc">
              <a:avLst>
                <a:gd name="adj1" fmla="val 19764350"/>
                <a:gd name="adj2" fmla="val 20965219"/>
              </a:avLst>
            </a:prstGeom>
            <a:ln w="571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38" name="Ομάδα 37"/>
            <p:cNvGrpSpPr/>
            <p:nvPr/>
          </p:nvGrpSpPr>
          <p:grpSpPr>
            <a:xfrm>
              <a:off x="3563130" y="1547678"/>
              <a:ext cx="1584000" cy="770384"/>
              <a:chOff x="3341664" y="4000272"/>
              <a:chExt cx="1584000" cy="770384"/>
            </a:xfrm>
          </p:grpSpPr>
          <p:grpSp>
            <p:nvGrpSpPr>
              <p:cNvPr id="41" name="Ομάδα 40"/>
              <p:cNvGrpSpPr/>
              <p:nvPr/>
            </p:nvGrpSpPr>
            <p:grpSpPr>
              <a:xfrm>
                <a:off x="3341664" y="4249160"/>
                <a:ext cx="1584000" cy="506421"/>
                <a:chOff x="3341664" y="4249160"/>
                <a:chExt cx="1584000" cy="50642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TextBox 42"/>
                    <p:cNvSpPr txBox="1"/>
                    <p:nvPr/>
                  </p:nvSpPr>
                  <p:spPr>
                    <a:xfrm>
                      <a:off x="4274237" y="4249160"/>
                      <a:ext cx="436337" cy="5064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i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3" name="TextBox 4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74237" y="4249160"/>
                      <a:ext cx="436337" cy="506421"/>
                    </a:xfrm>
                    <a:prstGeom prst="rect">
                      <a:avLst/>
                    </a:prstGeom>
                    <a:blipFill rotWithShape="1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4" name="Ευθύγραμμο βέλος σύνδεσης 43"/>
                <p:cNvCxnSpPr/>
                <p:nvPr/>
              </p:nvCxnSpPr>
              <p:spPr>
                <a:xfrm flipV="1">
                  <a:off x="3341664" y="4287057"/>
                  <a:ext cx="1584000" cy="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Τόξο 41"/>
              <p:cNvSpPr/>
              <p:nvPr/>
            </p:nvSpPr>
            <p:spPr>
              <a:xfrm>
                <a:off x="3410827" y="4000272"/>
                <a:ext cx="108000" cy="770384"/>
              </a:xfrm>
              <a:prstGeom prst="arc">
                <a:avLst>
                  <a:gd name="adj1" fmla="val 15707773"/>
                  <a:gd name="adj2" fmla="val 3216045"/>
                </a:avLst>
              </a:prstGeom>
              <a:noFill/>
              <a:ln w="381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cxnSp>
        <p:nvCxnSpPr>
          <p:cNvPr id="5" name="Ευθεία γραμμή σύνδεσης 4"/>
          <p:cNvCxnSpPr/>
          <p:nvPr/>
        </p:nvCxnSpPr>
        <p:spPr>
          <a:xfrm>
            <a:off x="5471995" y="4350294"/>
            <a:ext cx="356825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Ομάδα 93"/>
          <p:cNvGrpSpPr/>
          <p:nvPr/>
        </p:nvGrpSpPr>
        <p:grpSpPr>
          <a:xfrm>
            <a:off x="5471995" y="3569212"/>
            <a:ext cx="3420980" cy="781082"/>
            <a:chOff x="5471995" y="3569212"/>
            <a:chExt cx="3420980" cy="7810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7668344" y="3569212"/>
                  <a:ext cx="1224631" cy="7354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2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𝛀</m:t>
                        </m:r>
                        <m:r>
                          <a:rPr lang="el-GR" sz="22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𝝋</m:t>
                            </m:r>
                          </m:num>
                          <m:den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200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68344" y="3569212"/>
                  <a:ext cx="1224631" cy="735458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Ορθογώνιο 63"/>
            <p:cNvSpPr/>
            <p:nvPr/>
          </p:nvSpPr>
          <p:spPr>
            <a:xfrm>
              <a:off x="5471995" y="3642408"/>
              <a:ext cx="231089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altLang="el-GR" sz="2000" b="1" dirty="0" smtClean="0">
                  <a:solidFill>
                    <a:srgbClr val="FFFF00"/>
                  </a:solidFill>
                </a:rPr>
                <a:t>Γωνιακή ταχύτητα γυροσκοπίου:</a:t>
              </a:r>
              <a:endParaRPr lang="el-GR" sz="2000" dirty="0"/>
            </a:p>
          </p:txBody>
        </p:sp>
      </p:grpSp>
      <p:grpSp>
        <p:nvGrpSpPr>
          <p:cNvPr id="95" name="Ομάδα 94"/>
          <p:cNvGrpSpPr/>
          <p:nvPr/>
        </p:nvGrpSpPr>
        <p:grpSpPr>
          <a:xfrm>
            <a:off x="504" y="4437112"/>
            <a:ext cx="8963984" cy="1368152"/>
            <a:chOff x="504" y="4437112"/>
            <a:chExt cx="8963984" cy="1368152"/>
          </a:xfrm>
        </p:grpSpPr>
        <p:sp>
          <p:nvSpPr>
            <p:cNvPr id="54" name="Ορθογώνιο 53"/>
            <p:cNvSpPr/>
            <p:nvPr/>
          </p:nvSpPr>
          <p:spPr>
            <a:xfrm>
              <a:off x="504" y="4437112"/>
              <a:ext cx="604748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 smtClean="0">
                  <a:solidFill>
                    <a:srgbClr val="FFFF00"/>
                  </a:solidFill>
                </a:rPr>
                <a:t>Από το </a:t>
              </a:r>
              <a:r>
                <a:rPr lang="el-GR" altLang="el-GR" sz="2000" b="1" dirty="0" err="1" smtClean="0">
                  <a:solidFill>
                    <a:srgbClr val="FFFF00"/>
                  </a:solidFill>
                </a:rPr>
                <a:t>ίσοσκελές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τρίγωνο των </a:t>
              </a:r>
              <a:r>
                <a:rPr lang="el-GR" altLang="el-GR" sz="2000" b="1" dirty="0" err="1" smtClean="0">
                  <a:solidFill>
                    <a:srgbClr val="FFFF00"/>
                  </a:solidFill>
                </a:rPr>
                <a:t>στροφορμών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b="1" i="1" dirty="0" smtClean="0">
                  <a:solidFill>
                    <a:schemeClr val="bg1"/>
                  </a:solidFill>
                </a:rPr>
                <a:t>L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και </a:t>
              </a:r>
              <a:r>
                <a:rPr lang="en-US" altLang="el-GR" b="1" i="1" dirty="0" err="1" smtClean="0">
                  <a:solidFill>
                    <a:schemeClr val="bg1"/>
                  </a:solidFill>
                </a:rPr>
                <a:t>dL</a:t>
              </a:r>
              <a:endParaRPr lang="el-GR" i="1" dirty="0">
                <a:solidFill>
                  <a:schemeClr val="bg1"/>
                </a:solidFill>
              </a:endParaRPr>
            </a:p>
          </p:txBody>
        </p:sp>
        <p:grpSp>
          <p:nvGrpSpPr>
            <p:cNvPr id="80" name="Ομάδα 79"/>
            <p:cNvGrpSpPr/>
            <p:nvPr/>
          </p:nvGrpSpPr>
          <p:grpSpPr>
            <a:xfrm>
              <a:off x="6205103" y="4494310"/>
              <a:ext cx="2759385" cy="1310954"/>
              <a:chOff x="5760093" y="4422302"/>
              <a:chExt cx="2759385" cy="1310954"/>
            </a:xfrm>
          </p:grpSpPr>
          <p:grpSp>
            <p:nvGrpSpPr>
              <p:cNvPr id="68" name="Ομάδα 67"/>
              <p:cNvGrpSpPr/>
              <p:nvPr/>
            </p:nvGrpSpPr>
            <p:grpSpPr>
              <a:xfrm>
                <a:off x="6335892" y="4821303"/>
                <a:ext cx="1689009" cy="422705"/>
                <a:chOff x="51280" y="4230431"/>
                <a:chExt cx="1689009" cy="422705"/>
              </a:xfrm>
            </p:grpSpPr>
            <p:cxnSp>
              <p:nvCxnSpPr>
                <p:cNvPr id="65" name="Ευθύγραμμο βέλος σύνδεσης 64"/>
                <p:cNvCxnSpPr/>
                <p:nvPr/>
              </p:nvCxnSpPr>
              <p:spPr>
                <a:xfrm flipH="1" flipV="1">
                  <a:off x="1561385" y="4230431"/>
                  <a:ext cx="178904" cy="422705"/>
                </a:xfrm>
                <a:prstGeom prst="straightConnector1">
                  <a:avLst/>
                </a:prstGeom>
                <a:ln w="444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Ευθύγραμμο βέλος σύνδεσης 65"/>
                <p:cNvCxnSpPr/>
                <p:nvPr/>
              </p:nvCxnSpPr>
              <p:spPr>
                <a:xfrm flipV="1">
                  <a:off x="51280" y="4232964"/>
                  <a:ext cx="1535514" cy="409811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Ευθύγραμμο βέλος σύνδεσης 66"/>
                <p:cNvCxnSpPr/>
                <p:nvPr/>
              </p:nvCxnSpPr>
              <p:spPr>
                <a:xfrm>
                  <a:off x="74626" y="4642775"/>
                  <a:ext cx="1656000" cy="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Ομάδα 71"/>
              <p:cNvGrpSpPr/>
              <p:nvPr/>
            </p:nvGrpSpPr>
            <p:grpSpPr>
              <a:xfrm>
                <a:off x="5760093" y="4422302"/>
                <a:ext cx="1241233" cy="771273"/>
                <a:chOff x="5760093" y="3869988"/>
                <a:chExt cx="1241233" cy="771273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Ορθογώνιο 68"/>
                    <p:cNvSpPr/>
                    <p:nvPr/>
                  </p:nvSpPr>
                  <p:spPr>
                    <a:xfrm>
                      <a:off x="5760093" y="3869988"/>
                      <a:ext cx="575799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</m:oMath>
                      </a14:m>
                      <a:r>
                        <a:rPr lang="el-GR" b="1" dirty="0" smtClean="0">
                          <a:solidFill>
                            <a:schemeClr val="bg1"/>
                          </a:solidFill>
                        </a:rPr>
                        <a:t>φ</a:t>
                      </a:r>
                      <a:endParaRPr lang="el-GR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9" name="Ορθογώνιο 6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760093" y="3869988"/>
                      <a:ext cx="575799" cy="461665"/>
                    </a:xfrm>
                    <a:prstGeom prst="rect">
                      <a:avLst/>
                    </a:prstGeom>
                    <a:blipFill rotWithShape="1">
                      <a:blip r:embed="rId14"/>
                      <a:stretch>
                        <a:fillRect l="-4255" t="-10526" r="-15957" b="-2894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0" name="Ελεύθερη σχεδίαση 69"/>
                <p:cNvSpPr/>
                <p:nvPr/>
              </p:nvSpPr>
              <p:spPr>
                <a:xfrm flipH="1">
                  <a:off x="6228183" y="4280864"/>
                  <a:ext cx="742259" cy="324383"/>
                </a:xfrm>
                <a:custGeom>
                  <a:avLst/>
                  <a:gdLst>
                    <a:gd name="connsiteX0" fmla="*/ 475013 w 475013"/>
                    <a:gd name="connsiteY0" fmla="*/ 0 h 736270"/>
                    <a:gd name="connsiteX1" fmla="*/ 0 w 475013"/>
                    <a:gd name="connsiteY1" fmla="*/ 736270 h 736270"/>
                    <a:gd name="connsiteX2" fmla="*/ 0 w 475013"/>
                    <a:gd name="connsiteY2" fmla="*/ 736270 h 736270"/>
                    <a:gd name="connsiteX3" fmla="*/ 0 w 475013"/>
                    <a:gd name="connsiteY3" fmla="*/ 736270 h 736270"/>
                    <a:gd name="connsiteX4" fmla="*/ 0 w 475013"/>
                    <a:gd name="connsiteY4" fmla="*/ 724395 h 7362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75013" h="736270">
                      <a:moveTo>
                        <a:pt x="475013" y="0"/>
                      </a:moveTo>
                      <a:lnTo>
                        <a:pt x="0" y="736270"/>
                      </a:lnTo>
                      <a:lnTo>
                        <a:pt x="0" y="736270"/>
                      </a:lnTo>
                      <a:lnTo>
                        <a:pt x="0" y="736270"/>
                      </a:lnTo>
                      <a:lnTo>
                        <a:pt x="0" y="724395"/>
                      </a:lnTo>
                    </a:path>
                  </a:pathLst>
                </a:cu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1" name="Έλλειψη 70"/>
                <p:cNvSpPr/>
                <p:nvPr/>
              </p:nvSpPr>
              <p:spPr>
                <a:xfrm>
                  <a:off x="6929326" y="4569261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7150817" y="5226835"/>
                    <a:ext cx="436337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3" name="TextBox 7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50817" y="5226835"/>
                    <a:ext cx="436337" cy="506421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7001326" y="4509120"/>
                    <a:ext cx="436337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TextBox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01326" y="4509120"/>
                    <a:ext cx="436337" cy="506421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7884368" y="4650771"/>
                    <a:ext cx="635110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oMath>
                      </m:oMathPara>
                    </a14:m>
                    <a:endParaRPr lang="el-GR" b="1" i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84368" y="4650771"/>
                    <a:ext cx="635110" cy="506421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Ορθογώνιο 75"/>
              <p:cNvSpPr/>
              <p:nvPr/>
            </p:nvSpPr>
            <p:spPr>
              <a:xfrm>
                <a:off x="39235" y="5013176"/>
                <a:ext cx="1992277" cy="733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r>
                        <a:rPr lang="el-GR" sz="22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𝝋</m:t>
                      </m:r>
                      <m:r>
                        <a:rPr lang="el-GR" sz="2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n-US" sz="2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num>
                        <m:den>
                          <m:r>
                            <a:rPr lang="en-US" sz="2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den>
                      </m:f>
                      <m:r>
                        <a:rPr lang="en-US" sz="22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2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200" dirty="0"/>
              </a:p>
            </p:txBody>
          </p:sp>
        </mc:Choice>
        <mc:Fallback xmlns="">
          <p:sp>
            <p:nvSpPr>
              <p:cNvPr id="76" name="Ορθογώνιο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5" y="5013176"/>
                <a:ext cx="1992277" cy="73321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Ομάδα 91"/>
          <p:cNvGrpSpPr/>
          <p:nvPr/>
        </p:nvGrpSpPr>
        <p:grpSpPr>
          <a:xfrm>
            <a:off x="5383295" y="1700808"/>
            <a:ext cx="3553568" cy="1311522"/>
            <a:chOff x="5383295" y="1700808"/>
            <a:chExt cx="3553568" cy="13115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5436096" y="1700808"/>
                  <a:ext cx="3500767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altLang="el-GR" sz="2000" b="1" dirty="0" smtClean="0">
                      <a:solidFill>
                        <a:srgbClr val="FFFF00"/>
                      </a:solidFill>
                    </a:rPr>
                    <a:t>Επειδή</a:t>
                  </a:r>
                  <a:r>
                    <a:rPr lang="el-GR" altLang="el-GR" sz="2000" b="1" dirty="0" smtClean="0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l-GR" alt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⊥</m:t>
                      </m:r>
                      <m:acc>
                        <m:accPr>
                          <m:chr m:val="⃗"/>
                          <m:ctrlP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𝒘</m:t>
                          </m:r>
                        </m:e>
                      </m:acc>
                    </m:oMath>
                  </a14:m>
                  <a:r>
                    <a:rPr lang="en-US" altLang="el-GR" sz="2000" b="1" dirty="0" smtClean="0">
                      <a:solidFill>
                        <a:schemeClr val="bg1"/>
                      </a:solidFill>
                    </a:rPr>
                    <a:t>  </a:t>
                  </a:r>
                  <a:r>
                    <a:rPr lang="el-GR" altLang="el-GR" sz="2000" b="1" dirty="0" smtClean="0">
                      <a:solidFill>
                        <a:srgbClr val="FFFF00"/>
                      </a:solidFill>
                    </a:rPr>
                    <a:t>και</a:t>
                  </a:r>
                  <a:r>
                    <a:rPr lang="el-GR" altLang="el-GR" sz="2000" b="1" dirty="0" smtClean="0">
                      <a:solidFill>
                        <a:schemeClr val="bg1"/>
                      </a:solidFill>
                    </a:rPr>
                    <a:t>  </a:t>
                  </a:r>
                  <a14:m>
                    <m:oMath xmlns:m="http://schemas.openxmlformats.org/officeDocument/2006/math">
                      <m:r>
                        <a:rPr lang="en-US" alt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altLang="el-GR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  <m:r>
                        <a:rPr lang="en-US" altLang="el-GR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  <m:acc>
                        <m:accPr>
                          <m:chr m:val="⃗"/>
                          <m:ctrlP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𝝉</m:t>
                          </m:r>
                        </m:e>
                      </m:acc>
                    </m:oMath>
                  </a14:m>
                  <a:r>
                    <a:rPr lang="el-GR" altLang="el-GR" sz="2000" b="1" dirty="0" smtClean="0">
                      <a:solidFill>
                        <a:schemeClr val="bg1"/>
                      </a:solidFill>
                    </a:rPr>
                    <a:t>:</a:t>
                  </a:r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6096" y="1700808"/>
                  <a:ext cx="3500767" cy="506421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l="-1916" r="-871" b="-192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5383295" y="2445799"/>
                  <a:ext cx="2171620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𝒓𝒘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𝒓𝒎𝒈</m:t>
                        </m:r>
                      </m:oMath>
                    </m:oMathPara>
                  </a14:m>
                  <a:endParaRPr lang="el-GR" sz="2200" b="1" dirty="0"/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83295" y="2445799"/>
                  <a:ext cx="2171620" cy="430887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b="-985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7641362" y="2276872"/>
                  <a:ext cx="1170129" cy="7354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𝒅𝑳</m:t>
                            </m:r>
                          </m:num>
                          <m:den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2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1362" y="2276872"/>
                  <a:ext cx="1170129" cy="735458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Ομάδα 92"/>
          <p:cNvGrpSpPr/>
          <p:nvPr/>
        </p:nvGrpSpPr>
        <p:grpSpPr>
          <a:xfrm>
            <a:off x="5425635" y="3052706"/>
            <a:ext cx="3350614" cy="472052"/>
            <a:chOff x="5425635" y="3052706"/>
            <a:chExt cx="3350614" cy="472052"/>
          </a:xfrm>
        </p:grpSpPr>
        <p:sp>
          <p:nvSpPr>
            <p:cNvPr id="84" name="Ορθογώνιο 83"/>
            <p:cNvSpPr/>
            <p:nvPr/>
          </p:nvSpPr>
          <p:spPr>
            <a:xfrm>
              <a:off x="5425635" y="3100898"/>
              <a:ext cx="23467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 err="1" smtClean="0">
                  <a:solidFill>
                    <a:srgbClr val="FFFF00"/>
                  </a:solidFill>
                </a:rPr>
                <a:t>Στροφορμή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 τροχού: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7644594" y="3052706"/>
                  <a:ext cx="1131655" cy="4720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𝑳</m:t>
                            </m:r>
                          </m:e>
                        </m:acc>
                        <m:r>
                          <a:rPr lang="el-GR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𝑰</m:t>
                        </m:r>
                        <m:acc>
                          <m:accPr>
                            <m:chr m:val="⃗"/>
                            <m:ctrlPr>
                              <a:rPr lang="en-US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</m:oMath>
                    </m:oMathPara>
                  </a14:m>
                  <a:endParaRPr lang="el-GR" sz="22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4594" y="3052706"/>
                  <a:ext cx="1131655" cy="472052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Ορθογώνιο 87"/>
              <p:cNvSpPr/>
              <p:nvPr/>
            </p:nvSpPr>
            <p:spPr>
              <a:xfrm>
                <a:off x="2013859" y="5013176"/>
                <a:ext cx="2124000" cy="7354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</m:t>
                          </m:r>
                          <m:r>
                            <a:rPr lang="el-GR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𝝋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2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𝑳</m:t>
                          </m:r>
                        </m:den>
                      </m:f>
                      <m:r>
                        <a:rPr lang="en-US" sz="22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𝒅𝑳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2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⇒ </m:t>
                      </m:r>
                    </m:oMath>
                  </m:oMathPara>
                </a14:m>
                <a:endParaRPr lang="el-GR" sz="2200" dirty="0"/>
              </a:p>
            </p:txBody>
          </p:sp>
        </mc:Choice>
        <mc:Fallback xmlns="">
          <p:sp>
            <p:nvSpPr>
              <p:cNvPr id="88" name="Ορθογώνιο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859" y="5013176"/>
                <a:ext cx="2124000" cy="735458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Ορθογώνιο 88"/>
              <p:cNvSpPr/>
              <p:nvPr/>
            </p:nvSpPr>
            <p:spPr>
              <a:xfrm>
                <a:off x="4139952" y="4985835"/>
                <a:ext cx="1347868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𝛀</m:t>
                      </m:r>
                      <m:r>
                        <a:rPr lang="el-GR" b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𝑳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𝝉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9" name="Ορθογώνιο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985835"/>
                <a:ext cx="1347868" cy="783804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89"/>
              <p:cNvSpPr/>
              <p:nvPr/>
            </p:nvSpPr>
            <p:spPr>
              <a:xfrm>
                <a:off x="4139952" y="5957564"/>
                <a:ext cx="1546642" cy="730200"/>
              </a:xfrm>
              <a:prstGeom prst="rect">
                <a:avLst/>
              </a:prstGeom>
              <a:ln w="38100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𝛀</m:t>
                      </m:r>
                      <m:r>
                        <a:rPr lang="el-GR" b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𝒓𝒎𝒈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𝑰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𝝎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0" name="Ορθογώνιο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5957564"/>
                <a:ext cx="1546642" cy="730200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971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8" grpId="0"/>
      <p:bldP spid="89" grpId="0"/>
      <p:bldP spid="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125538"/>
            <a:ext cx="9144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</a:rPr>
              <a:t>ΠΕΡΙΣΤΡΟΦΗ ΣΤΕΡΕΟΥ ΣΩΜΑΤΟΣ</a:t>
            </a:r>
            <a:endParaRPr lang="en-US" altLang="el-GR" b="1" dirty="0">
              <a:solidFill>
                <a:srgbClr val="FFFF00"/>
              </a:solidFill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5496" y="213285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Κύλιση – Κινητική Ενέργεια Κυλιόμενου Τροχού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838" y="2996952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err="1" smtClean="0">
                <a:solidFill>
                  <a:srgbClr val="FFFF00"/>
                </a:solidFill>
              </a:rPr>
              <a:t>Στροφορμή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 Υλικού Σημείου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838" y="3861048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err="1" smtClean="0">
                <a:solidFill>
                  <a:srgbClr val="FFFF00"/>
                </a:solidFill>
              </a:rPr>
              <a:t>Στροφορμή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 Άκαμπτου Σώματος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1746" y="476753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Διατήρηση της </a:t>
            </a:r>
            <a:r>
              <a:rPr lang="el-GR" altLang="el-GR" sz="2400" b="1" dirty="0" err="1" smtClean="0">
                <a:solidFill>
                  <a:srgbClr val="FFFF00"/>
                </a:solidFill>
              </a:rPr>
              <a:t>Στροφορμή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-36512" y="57036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Λειτουργία Γυροσκοπίου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09948" y="24805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ΚΥΛΙΣΗ ΤΡΟΧΟΥ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2982098" y="476672"/>
            <a:ext cx="5622350" cy="923330"/>
            <a:chOff x="2686004" y="1102972"/>
            <a:chExt cx="5622350" cy="923330"/>
          </a:xfrm>
        </p:grpSpPr>
        <p:sp>
          <p:nvSpPr>
            <p:cNvPr id="4" name="Αριστερό-δεξιό βέλος 3"/>
            <p:cNvSpPr/>
            <p:nvPr/>
          </p:nvSpPr>
          <p:spPr>
            <a:xfrm>
              <a:off x="2686004" y="1484784"/>
              <a:ext cx="1216152" cy="161583"/>
            </a:xfrm>
            <a:prstGeom prst="leftRightArrow">
              <a:avLst>
                <a:gd name="adj1" fmla="val 50000"/>
                <a:gd name="adj2" fmla="val 116255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95936" y="1102972"/>
              <a:ext cx="4312418" cy="92333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Ο τροχός περιστρέφεται και ταυτόχρονα μεταφέρεται πάνω στην  επιφάνεια χωρίς να ολισθαίνει</a:t>
              </a:r>
              <a:endParaRPr lang="el-GR" sz="18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2838" y="633168"/>
            <a:ext cx="8824906" cy="2468450"/>
            <a:chOff x="2838" y="633168"/>
            <a:chExt cx="8824906" cy="2468450"/>
          </a:xfrm>
        </p:grpSpPr>
        <p:grpSp>
          <p:nvGrpSpPr>
            <p:cNvPr id="27" name="Ομάδα 26"/>
            <p:cNvGrpSpPr/>
            <p:nvPr/>
          </p:nvGrpSpPr>
          <p:grpSpPr>
            <a:xfrm>
              <a:off x="2838" y="633168"/>
              <a:ext cx="2849033" cy="2468450"/>
              <a:chOff x="2838" y="633168"/>
              <a:chExt cx="2849033" cy="2468450"/>
            </a:xfrm>
          </p:grpSpPr>
          <p:grpSp>
            <p:nvGrpSpPr>
              <p:cNvPr id="11" name="Ομάδα 10"/>
              <p:cNvGrpSpPr/>
              <p:nvPr/>
            </p:nvGrpSpPr>
            <p:grpSpPr>
              <a:xfrm>
                <a:off x="107504" y="633168"/>
                <a:ext cx="2744367" cy="2412437"/>
                <a:chOff x="107504" y="633168"/>
                <a:chExt cx="2744367" cy="2412437"/>
              </a:xfrm>
            </p:grpSpPr>
            <p:sp>
              <p:nvSpPr>
                <p:cNvPr id="3" name="TextBox 2"/>
                <p:cNvSpPr txBox="1"/>
                <p:nvPr/>
              </p:nvSpPr>
              <p:spPr>
                <a:xfrm>
                  <a:off x="331591" y="633168"/>
                  <a:ext cx="2520280" cy="646331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800" b="1" dirty="0" smtClean="0">
                      <a:solidFill>
                        <a:srgbClr val="FFFF00"/>
                      </a:solidFill>
                    </a:rPr>
                    <a:t>Ο τροχός κυλίεται πάνω σε μια επιφάνεια</a:t>
                  </a:r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7" name="Ομάδα 6"/>
                <p:cNvGrpSpPr/>
                <p:nvPr/>
              </p:nvGrpSpPr>
              <p:grpSpPr>
                <a:xfrm>
                  <a:off x="107504" y="1595354"/>
                  <a:ext cx="1440000" cy="1450251"/>
                  <a:chOff x="1187624" y="2403310"/>
                  <a:chExt cx="1440000" cy="1450251"/>
                </a:xfrm>
                <a:solidFill>
                  <a:srgbClr val="FFFF00"/>
                </a:solidFill>
              </p:grpSpPr>
              <p:sp>
                <p:nvSpPr>
                  <p:cNvPr id="8" name="Έλλειψη 7"/>
                  <p:cNvSpPr/>
                  <p:nvPr/>
                </p:nvSpPr>
                <p:spPr>
                  <a:xfrm>
                    <a:off x="1187624" y="2403310"/>
                    <a:ext cx="1440000" cy="1440000"/>
                  </a:xfrm>
                  <a:prstGeom prst="ellipse">
                    <a:avLst/>
                  </a:prstGeom>
                  <a:grpFill/>
                  <a:ln>
                    <a:solidFill>
                      <a:srgbClr val="99003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Έλλειψη 8"/>
                  <p:cNvSpPr/>
                  <p:nvPr/>
                </p:nvSpPr>
                <p:spPr>
                  <a:xfrm>
                    <a:off x="1871624" y="3781561"/>
                    <a:ext cx="72000" cy="72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2" name="Ομάδα 11"/>
              <p:cNvGrpSpPr/>
              <p:nvPr/>
            </p:nvGrpSpPr>
            <p:grpSpPr>
              <a:xfrm>
                <a:off x="2838" y="1228732"/>
                <a:ext cx="1584000" cy="1872886"/>
                <a:chOff x="2838" y="1228732"/>
                <a:chExt cx="1584000" cy="1872886"/>
              </a:xfrm>
            </p:grpSpPr>
            <p:sp>
              <p:nvSpPr>
                <p:cNvPr id="452" name="Τόξο 451"/>
                <p:cNvSpPr/>
                <p:nvPr/>
              </p:nvSpPr>
              <p:spPr>
                <a:xfrm>
                  <a:off x="2838" y="1517618"/>
                  <a:ext cx="1584000" cy="1584000"/>
                </a:xfrm>
                <a:prstGeom prst="arc">
                  <a:avLst>
                    <a:gd name="adj1" fmla="val 12612420"/>
                    <a:gd name="adj2" fmla="val 15987966"/>
                  </a:avLst>
                </a:prstGeom>
                <a:ln w="28575">
                  <a:solidFill>
                    <a:srgbClr val="FFFF00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54" name="TextBox 276"/>
                <p:cNvSpPr txBox="1">
                  <a:spLocks noChangeArrowheads="1"/>
                </p:cNvSpPr>
                <p:nvPr/>
              </p:nvSpPr>
              <p:spPr bwMode="auto">
                <a:xfrm>
                  <a:off x="251520" y="1228732"/>
                  <a:ext cx="370636" cy="4000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sz="2000" b="1" i="1" dirty="0">
                      <a:solidFill>
                        <a:srgbClr val="FFFF00"/>
                      </a:solidFill>
                    </a:rPr>
                    <a:t>ω</a:t>
                  </a:r>
                </a:p>
              </p:txBody>
            </p:sp>
          </p:grpSp>
        </p:grpSp>
        <p:cxnSp>
          <p:nvCxnSpPr>
            <p:cNvPr id="10" name="Ευθεία γραμμή σύνδεσης 9"/>
            <p:cNvCxnSpPr/>
            <p:nvPr/>
          </p:nvCxnSpPr>
          <p:spPr>
            <a:xfrm>
              <a:off x="259744" y="3100857"/>
              <a:ext cx="8568000" cy="0"/>
            </a:xfrm>
            <a:prstGeom prst="line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8" name="Ομάδα 207"/>
          <p:cNvGrpSpPr/>
          <p:nvPr/>
        </p:nvGrpSpPr>
        <p:grpSpPr>
          <a:xfrm rot="600000">
            <a:off x="259904" y="1615700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10" name="Έλλειψη 20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1" name="Έλλειψη 21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13" name="Ομάδα 212"/>
          <p:cNvGrpSpPr/>
          <p:nvPr/>
        </p:nvGrpSpPr>
        <p:grpSpPr>
          <a:xfrm rot="1200000">
            <a:off x="412304" y="1614159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15" name="Έλλειψη 21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6" name="Έλλειψη 21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18" name="Ομάδα 217"/>
          <p:cNvGrpSpPr/>
          <p:nvPr/>
        </p:nvGrpSpPr>
        <p:grpSpPr>
          <a:xfrm rot="1800000">
            <a:off x="564704" y="160889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20" name="Έλλειψη 21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1" name="Έλλειψη 22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3" name="Ομάδα 222"/>
          <p:cNvGrpSpPr/>
          <p:nvPr/>
        </p:nvGrpSpPr>
        <p:grpSpPr>
          <a:xfrm rot="2400000">
            <a:off x="717104" y="161250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25" name="Έλλειψη 22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6" name="Έλλειψη 22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8" name="Ομάδα 227"/>
          <p:cNvGrpSpPr/>
          <p:nvPr/>
        </p:nvGrpSpPr>
        <p:grpSpPr>
          <a:xfrm rot="3000000">
            <a:off x="869504" y="160994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30" name="Έλλειψη 22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1" name="Έλλειψη 23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33" name="Ομάδα 232"/>
          <p:cNvGrpSpPr/>
          <p:nvPr/>
        </p:nvGrpSpPr>
        <p:grpSpPr>
          <a:xfrm rot="3600000">
            <a:off x="1021904" y="160931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35" name="Έλλειψη 23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6" name="Έλλειψη 23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38" name="Ομάδα 237"/>
          <p:cNvGrpSpPr/>
          <p:nvPr/>
        </p:nvGrpSpPr>
        <p:grpSpPr>
          <a:xfrm rot="4200000">
            <a:off x="1174304" y="1617108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40" name="Έλλειψη 23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1" name="Έλλειψη 24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3" name="Ομάδα 242"/>
          <p:cNvGrpSpPr/>
          <p:nvPr/>
        </p:nvGrpSpPr>
        <p:grpSpPr>
          <a:xfrm rot="4800000">
            <a:off x="1326704" y="161002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45" name="Έλλειψη 24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6" name="Έλλειψη 24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8" name="Ομάδα 247"/>
          <p:cNvGrpSpPr/>
          <p:nvPr/>
        </p:nvGrpSpPr>
        <p:grpSpPr>
          <a:xfrm rot="5400000">
            <a:off x="1479104" y="161000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50" name="Έλλειψη 24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1" name="Έλλειψη 25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53" name="Ομάδα 252"/>
          <p:cNvGrpSpPr/>
          <p:nvPr/>
        </p:nvGrpSpPr>
        <p:grpSpPr>
          <a:xfrm rot="6000000">
            <a:off x="1631504" y="1599689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55" name="Έλλειψη 25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6" name="Έλλειψη 25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63" name="Ομάδα 262"/>
          <p:cNvGrpSpPr/>
          <p:nvPr/>
        </p:nvGrpSpPr>
        <p:grpSpPr>
          <a:xfrm rot="6600000">
            <a:off x="1783904" y="161000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65" name="Έλλειψη 26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6" name="Έλλειψη 26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68" name="Ομάδα 267"/>
          <p:cNvGrpSpPr/>
          <p:nvPr/>
        </p:nvGrpSpPr>
        <p:grpSpPr>
          <a:xfrm rot="7200000">
            <a:off x="1936304" y="161128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70" name="Έλλειψη 26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1" name="Έλλειψη 27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73" name="Ομάδα 272"/>
          <p:cNvGrpSpPr/>
          <p:nvPr/>
        </p:nvGrpSpPr>
        <p:grpSpPr>
          <a:xfrm rot="7800000">
            <a:off x="2088704" y="160622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75" name="Έλλειψη 27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6" name="Έλλειψη 27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78" name="Ομάδα 277"/>
          <p:cNvGrpSpPr/>
          <p:nvPr/>
        </p:nvGrpSpPr>
        <p:grpSpPr>
          <a:xfrm rot="8400000">
            <a:off x="2241104" y="160931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80" name="Έλλειψη 27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1" name="Έλλειψη 28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83" name="Ομάδα 282"/>
          <p:cNvGrpSpPr/>
          <p:nvPr/>
        </p:nvGrpSpPr>
        <p:grpSpPr>
          <a:xfrm rot="9000000">
            <a:off x="2393504" y="1605748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85" name="Έλλειψη 28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6" name="Έλλειψη 28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88" name="Ομάδα 287"/>
          <p:cNvGrpSpPr/>
          <p:nvPr/>
        </p:nvGrpSpPr>
        <p:grpSpPr>
          <a:xfrm rot="9600000">
            <a:off x="2545904" y="1609017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90" name="Έλλειψη 28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1" name="Έλλειψη 29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93" name="Ομάδα 292"/>
          <p:cNvGrpSpPr/>
          <p:nvPr/>
        </p:nvGrpSpPr>
        <p:grpSpPr>
          <a:xfrm rot="10200000">
            <a:off x="2698304" y="1598795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95" name="Έλλειψη 29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6" name="Έλλειψη 29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98" name="Ομάδα 297"/>
          <p:cNvGrpSpPr/>
          <p:nvPr/>
        </p:nvGrpSpPr>
        <p:grpSpPr>
          <a:xfrm rot="10800000">
            <a:off x="2850704" y="159693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00" name="Έλλειψη 29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1" name="Έλλειψη 30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3" name="Ομάδα 302"/>
          <p:cNvGrpSpPr/>
          <p:nvPr/>
        </p:nvGrpSpPr>
        <p:grpSpPr>
          <a:xfrm rot="11400000">
            <a:off x="3003169" y="1597704"/>
            <a:ext cx="1440000" cy="1451031"/>
            <a:chOff x="1187489" y="2402530"/>
            <a:chExt cx="1440000" cy="1451031"/>
          </a:xfrm>
          <a:solidFill>
            <a:srgbClr val="FFFF00"/>
          </a:solidFill>
        </p:grpSpPr>
        <p:sp>
          <p:nvSpPr>
            <p:cNvPr id="305" name="Έλλειψη 304"/>
            <p:cNvSpPr/>
            <p:nvPr/>
          </p:nvSpPr>
          <p:spPr>
            <a:xfrm>
              <a:off x="1187489" y="240253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6" name="Έλλειψη 30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8" name="Ομάδα 307"/>
          <p:cNvGrpSpPr/>
          <p:nvPr/>
        </p:nvGrpSpPr>
        <p:grpSpPr>
          <a:xfrm rot="12000000">
            <a:off x="3155504" y="159772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10" name="Έλλειψη 30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11" name="Έλλειψη 31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13" name="Ομάδα 312"/>
          <p:cNvGrpSpPr/>
          <p:nvPr/>
        </p:nvGrpSpPr>
        <p:grpSpPr>
          <a:xfrm rot="12600000">
            <a:off x="3307904" y="1603620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15" name="Έλλειψη 31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16" name="Έλλειψη 31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18" name="Ομάδα 317"/>
          <p:cNvGrpSpPr/>
          <p:nvPr/>
        </p:nvGrpSpPr>
        <p:grpSpPr>
          <a:xfrm rot="13200000">
            <a:off x="3460304" y="1609017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20" name="Έλλειψη 31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1" name="Έλλειψη 32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23" name="Ομάδα 322"/>
          <p:cNvGrpSpPr/>
          <p:nvPr/>
        </p:nvGrpSpPr>
        <p:grpSpPr>
          <a:xfrm rot="13800000">
            <a:off x="3612704" y="160994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25" name="Έλλειψη 32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6" name="Έλλειψη 32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28" name="Ομάδα 327"/>
          <p:cNvGrpSpPr/>
          <p:nvPr/>
        </p:nvGrpSpPr>
        <p:grpSpPr>
          <a:xfrm rot="14400000">
            <a:off x="3765104" y="160931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30" name="Έλλειψη 32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31" name="Έλλειψη 33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33" name="Ομάδα 332"/>
          <p:cNvGrpSpPr/>
          <p:nvPr/>
        </p:nvGrpSpPr>
        <p:grpSpPr>
          <a:xfrm rot="15000000">
            <a:off x="3917504" y="161089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35" name="Έλλειψη 33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36" name="Έλλειψη 33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38" name="Ομάδα 337"/>
          <p:cNvGrpSpPr/>
          <p:nvPr/>
        </p:nvGrpSpPr>
        <p:grpSpPr>
          <a:xfrm rot="15600000">
            <a:off x="4069904" y="161128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40" name="Έλλειψη 33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1" name="Έλλειψη 34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43" name="Ομάδα 342"/>
          <p:cNvGrpSpPr/>
          <p:nvPr/>
        </p:nvGrpSpPr>
        <p:grpSpPr>
          <a:xfrm rot="16200000">
            <a:off x="4222304" y="1607114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45" name="Έλλειψη 34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6" name="Έλλειψη 34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48" name="Ομάδα 347"/>
          <p:cNvGrpSpPr/>
          <p:nvPr/>
        </p:nvGrpSpPr>
        <p:grpSpPr>
          <a:xfrm rot="16800000">
            <a:off x="4374704" y="1610575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50" name="Έλλειψη 34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1" name="Έλλειψη 35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53" name="Ομάδα 352"/>
          <p:cNvGrpSpPr/>
          <p:nvPr/>
        </p:nvGrpSpPr>
        <p:grpSpPr>
          <a:xfrm rot="17400000">
            <a:off x="4527104" y="1607114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55" name="Έλλειψη 35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6" name="Έλλειψη 35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58" name="Ομάδα 357"/>
          <p:cNvGrpSpPr/>
          <p:nvPr/>
        </p:nvGrpSpPr>
        <p:grpSpPr>
          <a:xfrm rot="18000000">
            <a:off x="4679504" y="161128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60" name="Έλλειψη 35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1" name="Έλλειψη 36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63" name="Ομάδα 362"/>
          <p:cNvGrpSpPr/>
          <p:nvPr/>
        </p:nvGrpSpPr>
        <p:grpSpPr>
          <a:xfrm rot="18600000">
            <a:off x="4831904" y="161089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65" name="Έλλειψη 36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6" name="Έλλειψη 36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68" name="Ομάδα 367"/>
          <p:cNvGrpSpPr/>
          <p:nvPr/>
        </p:nvGrpSpPr>
        <p:grpSpPr>
          <a:xfrm rot="19200000">
            <a:off x="4984304" y="160931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70" name="Έλλειψη 36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71" name="Έλλειψη 37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73" name="Ομάδα 372"/>
          <p:cNvGrpSpPr/>
          <p:nvPr/>
        </p:nvGrpSpPr>
        <p:grpSpPr>
          <a:xfrm rot="19800000">
            <a:off x="5136704" y="1620828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75" name="Έλλειψη 37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76" name="Έλλειψη 37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78" name="Ομάδα 377"/>
          <p:cNvGrpSpPr/>
          <p:nvPr/>
        </p:nvGrpSpPr>
        <p:grpSpPr>
          <a:xfrm rot="20400000">
            <a:off x="5289104" y="1619903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80" name="Έλλειψη 37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1" name="Έλλειψη 38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83" name="Ομάδα 382"/>
          <p:cNvGrpSpPr/>
          <p:nvPr/>
        </p:nvGrpSpPr>
        <p:grpSpPr>
          <a:xfrm rot="21000000">
            <a:off x="5441504" y="1619108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85" name="Έλλειψη 38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6" name="Έλλειψη 38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88" name="Ομάδα 387"/>
          <p:cNvGrpSpPr/>
          <p:nvPr/>
        </p:nvGrpSpPr>
        <p:grpSpPr>
          <a:xfrm>
            <a:off x="5593904" y="161384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90" name="Έλλειψη 38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1" name="Έλλειψη 39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93" name="Ομάδα 392"/>
          <p:cNvGrpSpPr/>
          <p:nvPr/>
        </p:nvGrpSpPr>
        <p:grpSpPr>
          <a:xfrm rot="600000">
            <a:off x="5746304" y="161570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395" name="Έλλειψη 39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6" name="Έλλειψη 39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98" name="Ομάδα 397"/>
          <p:cNvGrpSpPr/>
          <p:nvPr/>
        </p:nvGrpSpPr>
        <p:grpSpPr>
          <a:xfrm rot="1200000">
            <a:off x="5898704" y="161384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00" name="Έλλειψη 39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1" name="Έλλειψη 40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03" name="Ομάδα 402"/>
          <p:cNvGrpSpPr/>
          <p:nvPr/>
        </p:nvGrpSpPr>
        <p:grpSpPr>
          <a:xfrm rot="1800000">
            <a:off x="6051104" y="1619108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05" name="Έλλειψη 40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6" name="Έλλειψη 40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08" name="Ομάδα 407"/>
          <p:cNvGrpSpPr/>
          <p:nvPr/>
        </p:nvGrpSpPr>
        <p:grpSpPr>
          <a:xfrm rot="2400000">
            <a:off x="6203504" y="1618984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10" name="Έλλειψη 40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1" name="Έλλειψη 41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13" name="Ομάδα 412"/>
          <p:cNvGrpSpPr/>
          <p:nvPr/>
        </p:nvGrpSpPr>
        <p:grpSpPr>
          <a:xfrm rot="3000000">
            <a:off x="6355904" y="1609942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15" name="Έλλειψη 41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6" name="Έλλειψη 41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18" name="Ομάδα 417"/>
          <p:cNvGrpSpPr/>
          <p:nvPr/>
        </p:nvGrpSpPr>
        <p:grpSpPr>
          <a:xfrm rot="3600000">
            <a:off x="6508304" y="1609311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20" name="Έλλειψη 41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1" name="Έλλειψη 42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23" name="Ομάδα 422"/>
          <p:cNvGrpSpPr/>
          <p:nvPr/>
        </p:nvGrpSpPr>
        <p:grpSpPr>
          <a:xfrm rot="4200000">
            <a:off x="6662454" y="1607489"/>
            <a:ext cx="1440000" cy="1446528"/>
            <a:chOff x="1197853" y="2407033"/>
            <a:chExt cx="1440000" cy="1446528"/>
          </a:xfrm>
          <a:solidFill>
            <a:srgbClr val="FFFF00"/>
          </a:solidFill>
        </p:grpSpPr>
        <p:sp>
          <p:nvSpPr>
            <p:cNvPr id="425" name="Έλλειψη 424"/>
            <p:cNvSpPr/>
            <p:nvPr/>
          </p:nvSpPr>
          <p:spPr>
            <a:xfrm>
              <a:off x="1197853" y="2407033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6" name="Έλλειψη 42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28" name="Ομάδα 427"/>
          <p:cNvGrpSpPr/>
          <p:nvPr/>
        </p:nvGrpSpPr>
        <p:grpSpPr>
          <a:xfrm rot="4800000">
            <a:off x="6813104" y="161128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30" name="Έλλειψη 42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1" name="Έλλειψη 43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33" name="Ομάδα 432"/>
          <p:cNvGrpSpPr/>
          <p:nvPr/>
        </p:nvGrpSpPr>
        <p:grpSpPr>
          <a:xfrm rot="5400000">
            <a:off x="6965504" y="1618000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35" name="Έλλειψη 43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6" name="Έλλειψη 43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38" name="Ομάδα 437"/>
          <p:cNvGrpSpPr/>
          <p:nvPr/>
        </p:nvGrpSpPr>
        <p:grpSpPr>
          <a:xfrm rot="6000000">
            <a:off x="7117904" y="1610575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40" name="Έλλειψη 43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1" name="Έλλειψη 44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43" name="Ομάδα 442"/>
          <p:cNvGrpSpPr/>
          <p:nvPr/>
        </p:nvGrpSpPr>
        <p:grpSpPr>
          <a:xfrm rot="6600000">
            <a:off x="7270304" y="1607114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445" name="Έλλειψη 444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6" name="Έλλειψη 445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58" name="Ομάδα 257"/>
          <p:cNvGrpSpPr/>
          <p:nvPr/>
        </p:nvGrpSpPr>
        <p:grpSpPr>
          <a:xfrm rot="7200000">
            <a:off x="7422704" y="1611286"/>
            <a:ext cx="1440000" cy="1450251"/>
            <a:chOff x="1187624" y="2403310"/>
            <a:chExt cx="1440000" cy="1450251"/>
          </a:xfrm>
          <a:solidFill>
            <a:srgbClr val="FFFF00"/>
          </a:solidFill>
        </p:grpSpPr>
        <p:sp>
          <p:nvSpPr>
            <p:cNvPr id="260" name="Έλλειψη 259"/>
            <p:cNvSpPr/>
            <p:nvPr/>
          </p:nvSpPr>
          <p:spPr>
            <a:xfrm>
              <a:off x="1187624" y="2403310"/>
              <a:ext cx="1440000" cy="1440000"/>
            </a:xfrm>
            <a:prstGeom prst="ellipse">
              <a:avLst/>
            </a:prstGeom>
            <a:grpFill/>
            <a:ln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1" name="Έλλειψη 260"/>
            <p:cNvSpPr/>
            <p:nvPr/>
          </p:nvSpPr>
          <p:spPr>
            <a:xfrm>
              <a:off x="1871624" y="3781561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6" name="Ομάδα 25"/>
          <p:cNvGrpSpPr/>
          <p:nvPr/>
        </p:nvGrpSpPr>
        <p:grpSpPr>
          <a:xfrm>
            <a:off x="13724" y="3417436"/>
            <a:ext cx="8918106" cy="1923122"/>
            <a:chOff x="13724" y="3417436"/>
            <a:chExt cx="8918106" cy="1923122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13724" y="3417436"/>
              <a:ext cx="8918106" cy="1923122"/>
              <a:chOff x="24610" y="3460980"/>
              <a:chExt cx="8918106" cy="1923122"/>
            </a:xfrm>
          </p:grpSpPr>
          <p:grpSp>
            <p:nvGrpSpPr>
              <p:cNvPr id="447" name="Ομάδα 446"/>
              <p:cNvGrpSpPr/>
              <p:nvPr/>
            </p:nvGrpSpPr>
            <p:grpSpPr>
              <a:xfrm>
                <a:off x="5584934" y="3894089"/>
                <a:ext cx="1440000" cy="1450251"/>
                <a:chOff x="1871628" y="3645024"/>
                <a:chExt cx="1440000" cy="1450251"/>
              </a:xfrm>
            </p:grpSpPr>
            <p:grpSp>
              <p:nvGrpSpPr>
                <p:cNvPr id="448" name="Ομάδα 447"/>
                <p:cNvGrpSpPr/>
                <p:nvPr/>
              </p:nvGrpSpPr>
              <p:grpSpPr>
                <a:xfrm>
                  <a:off x="1871628" y="3645024"/>
                  <a:ext cx="1440000" cy="1450251"/>
                  <a:chOff x="1187624" y="2403310"/>
                  <a:chExt cx="1440000" cy="1450251"/>
                </a:xfrm>
                <a:solidFill>
                  <a:srgbClr val="FFFF00"/>
                </a:solidFill>
              </p:grpSpPr>
              <p:sp>
                <p:nvSpPr>
                  <p:cNvPr id="450" name="Έλλειψη 449"/>
                  <p:cNvSpPr/>
                  <p:nvPr/>
                </p:nvSpPr>
                <p:spPr>
                  <a:xfrm>
                    <a:off x="1187624" y="2403310"/>
                    <a:ext cx="1440000" cy="1440000"/>
                  </a:xfrm>
                  <a:prstGeom prst="ellipse">
                    <a:avLst/>
                  </a:prstGeom>
                  <a:grpFill/>
                  <a:ln>
                    <a:solidFill>
                      <a:srgbClr val="99003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51" name="Έλλειψη 450"/>
                  <p:cNvSpPr/>
                  <p:nvPr/>
                </p:nvSpPr>
                <p:spPr>
                  <a:xfrm>
                    <a:off x="1871624" y="3781561"/>
                    <a:ext cx="72000" cy="72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449" name="Ευθεία γραμμή σύνδεσης 448"/>
                <p:cNvCxnSpPr/>
                <p:nvPr/>
              </p:nvCxnSpPr>
              <p:spPr>
                <a:xfrm rot="16200000">
                  <a:off x="2260594" y="4705678"/>
                  <a:ext cx="684000" cy="0"/>
                </a:xfrm>
                <a:prstGeom prst="line">
                  <a:avLst/>
                </a:prstGeom>
                <a:ln w="19050">
                  <a:solidFill>
                    <a:srgbClr val="CC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3" name="Έλλειψη 452"/>
              <p:cNvSpPr/>
              <p:nvPr/>
            </p:nvSpPr>
            <p:spPr>
              <a:xfrm>
                <a:off x="107504" y="3889672"/>
                <a:ext cx="1440000" cy="144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9900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456" name="Ομάδα 455"/>
              <p:cNvGrpSpPr/>
              <p:nvPr/>
            </p:nvGrpSpPr>
            <p:grpSpPr>
              <a:xfrm>
                <a:off x="824239" y="3861048"/>
                <a:ext cx="8043590" cy="1472023"/>
                <a:chOff x="824239" y="1698950"/>
                <a:chExt cx="8043590" cy="1472023"/>
              </a:xfrm>
            </p:grpSpPr>
            <p:sp>
              <p:nvSpPr>
                <p:cNvPr id="457" name="Έλλειψη 456"/>
                <p:cNvSpPr/>
                <p:nvPr/>
              </p:nvSpPr>
              <p:spPr>
                <a:xfrm rot="600000">
                  <a:off x="824239" y="3090362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58" name="Έλλειψη 457"/>
                <p:cNvSpPr/>
                <p:nvPr/>
              </p:nvSpPr>
              <p:spPr>
                <a:xfrm rot="1800000">
                  <a:off x="904141" y="2979807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59" name="Έλλειψη 458"/>
                <p:cNvSpPr/>
                <p:nvPr/>
              </p:nvSpPr>
              <p:spPr>
                <a:xfrm rot="2400000">
                  <a:off x="958142" y="2936408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0" name="Έλλειψη 459"/>
                <p:cNvSpPr/>
                <p:nvPr/>
              </p:nvSpPr>
              <p:spPr>
                <a:xfrm rot="3000000">
                  <a:off x="1025603" y="284890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1" name="Έλλειψη 460"/>
                <p:cNvSpPr/>
                <p:nvPr/>
              </p:nvSpPr>
              <p:spPr>
                <a:xfrm rot="3600000">
                  <a:off x="1109103" y="274987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" name="Έλλειψη 461"/>
                <p:cNvSpPr/>
                <p:nvPr/>
              </p:nvSpPr>
              <p:spPr>
                <a:xfrm rot="4200000">
                  <a:off x="1210738" y="2648808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" name="Έλλειψη 462"/>
                <p:cNvSpPr/>
                <p:nvPr/>
              </p:nvSpPr>
              <p:spPr>
                <a:xfrm rot="4800000">
                  <a:off x="1332047" y="252569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" name="Έλλειψη 463"/>
                <p:cNvSpPr/>
                <p:nvPr/>
              </p:nvSpPr>
              <p:spPr>
                <a:xfrm rot="5400000">
                  <a:off x="1473980" y="2406008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" name="Έλλειψη 464"/>
                <p:cNvSpPr/>
                <p:nvPr/>
              </p:nvSpPr>
              <p:spPr>
                <a:xfrm rot="6000000">
                  <a:off x="1636847" y="227602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" name="Έλλειψη 465"/>
                <p:cNvSpPr/>
                <p:nvPr/>
              </p:nvSpPr>
              <p:spPr>
                <a:xfrm rot="6600000">
                  <a:off x="1820338" y="2170312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7" name="Έλλειψη 466"/>
                <p:cNvSpPr/>
                <p:nvPr/>
              </p:nvSpPr>
              <p:spPr>
                <a:xfrm rot="7200000">
                  <a:off x="2023503" y="206272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8" name="Έλλειψη 467"/>
                <p:cNvSpPr/>
                <p:nvPr/>
              </p:nvSpPr>
              <p:spPr>
                <a:xfrm rot="7800000">
                  <a:off x="2244803" y="195926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9" name="Έλλειψη 468"/>
                <p:cNvSpPr/>
                <p:nvPr/>
              </p:nvSpPr>
              <p:spPr>
                <a:xfrm rot="8400000">
                  <a:off x="2482142" y="187741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0" name="Έλλειψη 469"/>
                <p:cNvSpPr/>
                <p:nvPr/>
              </p:nvSpPr>
              <p:spPr>
                <a:xfrm rot="9000000">
                  <a:off x="2732941" y="1804953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1" name="Έλλειψη 470"/>
                <p:cNvSpPr/>
                <p:nvPr/>
              </p:nvSpPr>
              <p:spPr>
                <a:xfrm rot="9600000">
                  <a:off x="2994209" y="175745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2" name="Έλλειψη 471"/>
                <p:cNvSpPr/>
                <p:nvPr/>
              </p:nvSpPr>
              <p:spPr>
                <a:xfrm rot="10200000">
                  <a:off x="3262639" y="1725571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3" name="Έλλειψη 472"/>
                <p:cNvSpPr/>
                <p:nvPr/>
              </p:nvSpPr>
              <p:spPr>
                <a:xfrm rot="10800000">
                  <a:off x="3534704" y="169895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4" name="Έλλειψη 473"/>
                <p:cNvSpPr/>
                <p:nvPr/>
              </p:nvSpPr>
              <p:spPr>
                <a:xfrm rot="12000000">
                  <a:off x="4075199" y="1751395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" name="Έλλειψη 474"/>
                <p:cNvSpPr/>
                <p:nvPr/>
              </p:nvSpPr>
              <p:spPr>
                <a:xfrm rot="12600000">
                  <a:off x="4336467" y="1807427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" name="Έλλειψη 475"/>
                <p:cNvSpPr/>
                <p:nvPr/>
              </p:nvSpPr>
              <p:spPr>
                <a:xfrm rot="13200000">
                  <a:off x="4587266" y="1877122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" name="Έλλειψη 476"/>
                <p:cNvSpPr/>
                <p:nvPr/>
              </p:nvSpPr>
              <p:spPr>
                <a:xfrm rot="13800000">
                  <a:off x="4824605" y="196298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" name="Έλλειψη 477"/>
                <p:cNvSpPr/>
                <p:nvPr/>
              </p:nvSpPr>
              <p:spPr>
                <a:xfrm rot="14400000">
                  <a:off x="5045905" y="206075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" name="Έλλειψη 478"/>
                <p:cNvSpPr/>
                <p:nvPr/>
              </p:nvSpPr>
              <p:spPr>
                <a:xfrm rot="15000000">
                  <a:off x="5249070" y="217120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" name="Έλλειψη 479"/>
                <p:cNvSpPr/>
                <p:nvPr/>
              </p:nvSpPr>
              <p:spPr>
                <a:xfrm rot="15600000">
                  <a:off x="5432561" y="228762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" name="Έλλειψη 480"/>
                <p:cNvSpPr/>
                <p:nvPr/>
              </p:nvSpPr>
              <p:spPr>
                <a:xfrm rot="16200000">
                  <a:off x="5595430" y="240312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" name="Έλλειψη 481"/>
                <p:cNvSpPr/>
                <p:nvPr/>
              </p:nvSpPr>
              <p:spPr>
                <a:xfrm rot="16800000">
                  <a:off x="5737361" y="252624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" name="Έλλειψη 482"/>
                <p:cNvSpPr/>
                <p:nvPr/>
              </p:nvSpPr>
              <p:spPr>
                <a:xfrm rot="17400000">
                  <a:off x="5858670" y="263881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4" name="Έλλειψη 483"/>
                <p:cNvSpPr/>
                <p:nvPr/>
              </p:nvSpPr>
              <p:spPr>
                <a:xfrm rot="18000000">
                  <a:off x="5960305" y="275185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5" name="Έλλειψη 484"/>
                <p:cNvSpPr/>
                <p:nvPr/>
              </p:nvSpPr>
              <p:spPr>
                <a:xfrm rot="18600000">
                  <a:off x="6043805" y="284986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6" name="Έλλειψη 485"/>
                <p:cNvSpPr/>
                <p:nvPr/>
              </p:nvSpPr>
              <p:spPr>
                <a:xfrm rot="19200000">
                  <a:off x="6111266" y="2933217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7" name="Έλλειψη 486"/>
                <p:cNvSpPr/>
                <p:nvPr/>
              </p:nvSpPr>
              <p:spPr>
                <a:xfrm rot="19800000">
                  <a:off x="6165267" y="301363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8" name="Έλλειψη 487"/>
                <p:cNvSpPr/>
                <p:nvPr/>
              </p:nvSpPr>
              <p:spPr>
                <a:xfrm rot="20400000">
                  <a:off x="6208799" y="3063475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9" name="Έλλειψη 488"/>
                <p:cNvSpPr/>
                <p:nvPr/>
              </p:nvSpPr>
              <p:spPr>
                <a:xfrm rot="21000000">
                  <a:off x="6245169" y="309377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0" name="Έλλειψη 489"/>
                <p:cNvSpPr/>
                <p:nvPr/>
              </p:nvSpPr>
              <p:spPr>
                <a:xfrm>
                  <a:off x="6277904" y="3098973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1" name="Έλλειψη 490"/>
                <p:cNvSpPr/>
                <p:nvPr/>
              </p:nvSpPr>
              <p:spPr>
                <a:xfrm rot="600000">
                  <a:off x="6310639" y="3090363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" name="Έλλειψη 491"/>
                <p:cNvSpPr/>
                <p:nvPr/>
              </p:nvSpPr>
              <p:spPr>
                <a:xfrm rot="1200000">
                  <a:off x="6347009" y="305741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" name="Έλλειψη 492"/>
                <p:cNvSpPr/>
                <p:nvPr/>
              </p:nvSpPr>
              <p:spPr>
                <a:xfrm rot="1800000">
                  <a:off x="6390541" y="301191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" name="Έλλειψη 493"/>
                <p:cNvSpPr/>
                <p:nvPr/>
              </p:nvSpPr>
              <p:spPr>
                <a:xfrm rot="2400000">
                  <a:off x="6444542" y="294289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5" name="Έλλειψη 494"/>
                <p:cNvSpPr/>
                <p:nvPr/>
              </p:nvSpPr>
              <p:spPr>
                <a:xfrm rot="3000000">
                  <a:off x="6512003" y="284890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6" name="Έλλειψη 495"/>
                <p:cNvSpPr/>
                <p:nvPr/>
              </p:nvSpPr>
              <p:spPr>
                <a:xfrm rot="3600000">
                  <a:off x="6595503" y="274987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7" name="Έλλειψη 496"/>
                <p:cNvSpPr/>
                <p:nvPr/>
              </p:nvSpPr>
              <p:spPr>
                <a:xfrm rot="4200000">
                  <a:off x="6697138" y="2648808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8" name="Έλλειψη 497"/>
                <p:cNvSpPr/>
                <p:nvPr/>
              </p:nvSpPr>
              <p:spPr>
                <a:xfrm rot="4800000">
                  <a:off x="6818447" y="2526957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9" name="Έλλειψη 498"/>
                <p:cNvSpPr/>
                <p:nvPr/>
              </p:nvSpPr>
              <p:spPr>
                <a:xfrm rot="5400000">
                  <a:off x="6960379" y="241400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0" name="Έλλειψη 499"/>
                <p:cNvSpPr/>
                <p:nvPr/>
              </p:nvSpPr>
              <p:spPr>
                <a:xfrm rot="6000000">
                  <a:off x="7123247" y="2286915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1" name="Έλλειψη 500"/>
                <p:cNvSpPr/>
                <p:nvPr/>
              </p:nvSpPr>
              <p:spPr>
                <a:xfrm rot="6600000">
                  <a:off x="7306738" y="2167425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502" name="Ομάδα 501"/>
                <p:cNvGrpSpPr/>
                <p:nvPr/>
              </p:nvGrpSpPr>
              <p:grpSpPr>
                <a:xfrm rot="7200000">
                  <a:off x="7422704" y="1718166"/>
                  <a:ext cx="1440000" cy="1450251"/>
                  <a:chOff x="1331800" y="4128103"/>
                  <a:chExt cx="1440000" cy="1450251"/>
                </a:xfrm>
              </p:grpSpPr>
              <p:grpSp>
                <p:nvGrpSpPr>
                  <p:cNvPr id="504" name="Ομάδα 503"/>
                  <p:cNvGrpSpPr/>
                  <p:nvPr/>
                </p:nvGrpSpPr>
                <p:grpSpPr>
                  <a:xfrm>
                    <a:off x="1331800" y="4128103"/>
                    <a:ext cx="1440000" cy="1450251"/>
                    <a:chOff x="1187624" y="2403310"/>
                    <a:chExt cx="1440000" cy="1450251"/>
                  </a:xfrm>
                  <a:solidFill>
                    <a:srgbClr val="FFFF00"/>
                  </a:solidFill>
                </p:grpSpPr>
                <p:sp>
                  <p:nvSpPr>
                    <p:cNvPr id="506" name="Έλλειψη 505"/>
                    <p:cNvSpPr/>
                    <p:nvPr/>
                  </p:nvSpPr>
                  <p:spPr>
                    <a:xfrm>
                      <a:off x="1187624" y="2403310"/>
                      <a:ext cx="1440000" cy="1440000"/>
                    </a:xfrm>
                    <a:prstGeom prst="ellipse">
                      <a:avLst/>
                    </a:prstGeom>
                    <a:grpFill/>
                    <a:ln>
                      <a:solidFill>
                        <a:srgbClr val="990033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07" name="Έλλειψη 506"/>
                    <p:cNvSpPr/>
                    <p:nvPr/>
                  </p:nvSpPr>
                  <p:spPr>
                    <a:xfrm>
                      <a:off x="1871624" y="3781561"/>
                      <a:ext cx="72000" cy="72000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505" name="Ευθεία γραμμή σύνδεσης 504"/>
                  <p:cNvCxnSpPr/>
                  <p:nvPr/>
                </p:nvCxnSpPr>
                <p:spPr>
                  <a:xfrm rot="5400000">
                    <a:off x="1720686" y="5186118"/>
                    <a:ext cx="684000" cy="0"/>
                  </a:xfrm>
                  <a:prstGeom prst="line">
                    <a:avLst/>
                  </a:prstGeom>
                  <a:ln w="19050">
                    <a:solidFill>
                      <a:srgbClr val="CC00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3" name="Έλλειψη 502"/>
                <p:cNvSpPr/>
                <p:nvPr/>
              </p:nvSpPr>
              <p:spPr>
                <a:xfrm rot="10200000">
                  <a:off x="3795987" y="171739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539266" y="464010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i="1" dirty="0" smtClean="0">
                    <a:solidFill>
                      <a:srgbClr val="CC00FF"/>
                    </a:solidFill>
                  </a:rPr>
                  <a:t>R</a:t>
                </a:r>
                <a:endParaRPr lang="el-GR" sz="1800" b="1" i="1" dirty="0">
                  <a:solidFill>
                    <a:srgbClr val="CC00FF"/>
                  </a:solidFill>
                </a:endParaRPr>
              </a:p>
            </p:txBody>
          </p:sp>
          <p:sp>
            <p:nvSpPr>
              <p:cNvPr id="19" name="Τόξο 18"/>
              <p:cNvSpPr/>
              <p:nvPr/>
            </p:nvSpPr>
            <p:spPr>
              <a:xfrm>
                <a:off x="24610" y="3800102"/>
                <a:ext cx="1584000" cy="1584000"/>
              </a:xfrm>
              <a:prstGeom prst="arc">
                <a:avLst>
                  <a:gd name="adj1" fmla="val 14070388"/>
                  <a:gd name="adj2" fmla="val 18201116"/>
                </a:avLst>
              </a:prstGeom>
              <a:ln w="28575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11" name="Τόξο 510"/>
              <p:cNvSpPr/>
              <p:nvPr/>
            </p:nvSpPr>
            <p:spPr>
              <a:xfrm>
                <a:off x="5508104" y="3789040"/>
                <a:ext cx="1584000" cy="1584000"/>
              </a:xfrm>
              <a:prstGeom prst="arc">
                <a:avLst>
                  <a:gd name="adj1" fmla="val 14070388"/>
                  <a:gd name="adj2" fmla="val 18201116"/>
                </a:avLst>
              </a:prstGeom>
              <a:ln w="28575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12" name="Τόξο 511"/>
              <p:cNvSpPr/>
              <p:nvPr/>
            </p:nvSpPr>
            <p:spPr>
              <a:xfrm>
                <a:off x="7358716" y="3789040"/>
                <a:ext cx="1584000" cy="1584000"/>
              </a:xfrm>
              <a:prstGeom prst="arc">
                <a:avLst>
                  <a:gd name="adj1" fmla="val 14070388"/>
                  <a:gd name="adj2" fmla="val 18201116"/>
                </a:avLst>
              </a:prstGeom>
              <a:ln w="28575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21" name="Ομάδα 20"/>
              <p:cNvGrpSpPr/>
              <p:nvPr/>
            </p:nvGrpSpPr>
            <p:grpSpPr>
              <a:xfrm>
                <a:off x="779824" y="4211796"/>
                <a:ext cx="623824" cy="378535"/>
                <a:chOff x="779824" y="4211796"/>
                <a:chExt cx="623824" cy="378535"/>
              </a:xfrm>
            </p:grpSpPr>
            <p:cxnSp>
              <p:nvCxnSpPr>
                <p:cNvPr id="18" name="Ευθύγραμμο βέλος σύνδεσης 17"/>
                <p:cNvCxnSpPr/>
                <p:nvPr/>
              </p:nvCxnSpPr>
              <p:spPr>
                <a:xfrm>
                  <a:off x="839581" y="4590331"/>
                  <a:ext cx="44822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779824" y="4211796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9824" y="4211796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2" name="Ομάδα 21"/>
              <p:cNvGrpSpPr/>
              <p:nvPr/>
            </p:nvGrpSpPr>
            <p:grpSpPr>
              <a:xfrm>
                <a:off x="6252432" y="4249552"/>
                <a:ext cx="623824" cy="378535"/>
                <a:chOff x="6252432" y="4249552"/>
                <a:chExt cx="623824" cy="378535"/>
              </a:xfrm>
            </p:grpSpPr>
            <p:cxnSp>
              <p:nvCxnSpPr>
                <p:cNvPr id="515" name="Ευθύγραμμο βέλος σύνδεσης 514"/>
                <p:cNvCxnSpPr/>
                <p:nvPr/>
              </p:nvCxnSpPr>
              <p:spPr>
                <a:xfrm>
                  <a:off x="6312189" y="4628087"/>
                  <a:ext cx="44822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6" name="TextBox 515"/>
                    <p:cNvSpPr txBox="1"/>
                    <p:nvPr/>
                  </p:nvSpPr>
                  <p:spPr>
                    <a:xfrm>
                      <a:off x="6252432" y="4249552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6" name="TextBox 5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52432" y="4249552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17" name="Ομάδα 516"/>
              <p:cNvGrpSpPr/>
              <p:nvPr/>
            </p:nvGrpSpPr>
            <p:grpSpPr>
              <a:xfrm>
                <a:off x="8071928" y="4221088"/>
                <a:ext cx="623824" cy="378535"/>
                <a:chOff x="6252432" y="4249552"/>
                <a:chExt cx="623824" cy="378535"/>
              </a:xfrm>
            </p:grpSpPr>
            <p:cxnSp>
              <p:nvCxnSpPr>
                <p:cNvPr id="518" name="Ευθύγραμμο βέλος σύνδεσης 517"/>
                <p:cNvCxnSpPr/>
                <p:nvPr/>
              </p:nvCxnSpPr>
              <p:spPr>
                <a:xfrm>
                  <a:off x="6312189" y="4628087"/>
                  <a:ext cx="44822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9" name="TextBox 518"/>
                    <p:cNvSpPr txBox="1"/>
                    <p:nvPr/>
                  </p:nvSpPr>
                  <p:spPr>
                    <a:xfrm>
                      <a:off x="6252432" y="4249552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9" name="TextBox 5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252432" y="4249552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520" name="TextBox 276"/>
              <p:cNvSpPr txBox="1">
                <a:spLocks noChangeArrowheads="1"/>
              </p:cNvSpPr>
              <p:nvPr/>
            </p:nvSpPr>
            <p:spPr bwMode="auto">
              <a:xfrm>
                <a:off x="971600" y="3460980"/>
                <a:ext cx="370636" cy="400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 dirty="0">
                    <a:solidFill>
                      <a:srgbClr val="FFFF00"/>
                    </a:solidFill>
                  </a:rPr>
                  <a:t>ω</a:t>
                </a:r>
              </a:p>
            </p:txBody>
          </p:sp>
          <p:sp>
            <p:nvSpPr>
              <p:cNvPr id="521" name="TextBox 276"/>
              <p:cNvSpPr txBox="1">
                <a:spLocks noChangeArrowheads="1"/>
              </p:cNvSpPr>
              <p:nvPr/>
            </p:nvSpPr>
            <p:spPr bwMode="auto">
              <a:xfrm>
                <a:off x="6433612" y="3460980"/>
                <a:ext cx="370636" cy="400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 dirty="0">
                    <a:solidFill>
                      <a:srgbClr val="FFFF00"/>
                    </a:solidFill>
                  </a:rPr>
                  <a:t>ω</a:t>
                </a:r>
              </a:p>
            </p:txBody>
          </p:sp>
          <p:sp>
            <p:nvSpPr>
              <p:cNvPr id="522" name="TextBox 276"/>
              <p:cNvSpPr txBox="1">
                <a:spLocks noChangeArrowheads="1"/>
              </p:cNvSpPr>
              <p:nvPr/>
            </p:nvSpPr>
            <p:spPr bwMode="auto">
              <a:xfrm>
                <a:off x="8233812" y="3460980"/>
                <a:ext cx="370636" cy="400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 dirty="0">
                    <a:solidFill>
                      <a:srgbClr val="FFFF00"/>
                    </a:solidFill>
                  </a:rPr>
                  <a:t>ω</a:t>
                </a:r>
              </a:p>
            </p:txBody>
          </p:sp>
        </p:grpSp>
        <p:sp>
          <p:nvSpPr>
            <p:cNvPr id="455" name="Έλλειψη 454"/>
            <p:cNvSpPr/>
            <p:nvPr/>
          </p:nvSpPr>
          <p:spPr>
            <a:xfrm rot="1200000">
              <a:off x="859498" y="5147058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508" name="Ευθεία γραμμή σύνδεσης 507"/>
            <p:cNvCxnSpPr/>
            <p:nvPr/>
          </p:nvCxnSpPr>
          <p:spPr>
            <a:xfrm rot="16200000">
              <a:off x="496470" y="4876314"/>
              <a:ext cx="684000" cy="0"/>
            </a:xfrm>
            <a:prstGeom prst="line">
              <a:avLst/>
            </a:prstGeom>
            <a:ln w="19050">
              <a:solidFill>
                <a:srgbClr val="CC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9" name="Ευθεία γραμμή σύνδεσης 508"/>
          <p:cNvCxnSpPr/>
          <p:nvPr/>
        </p:nvCxnSpPr>
        <p:spPr>
          <a:xfrm>
            <a:off x="259744" y="5334688"/>
            <a:ext cx="856800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Ομάδα 24"/>
          <p:cNvGrpSpPr/>
          <p:nvPr/>
        </p:nvGrpSpPr>
        <p:grpSpPr>
          <a:xfrm>
            <a:off x="840306" y="5381888"/>
            <a:ext cx="5472000" cy="830997"/>
            <a:chOff x="840306" y="5338344"/>
            <a:chExt cx="5472000" cy="830997"/>
          </a:xfrm>
        </p:grpSpPr>
        <p:cxnSp>
          <p:nvCxnSpPr>
            <p:cNvPr id="15" name="Ευθύγραμμο βέλος σύνδεσης 14"/>
            <p:cNvCxnSpPr/>
            <p:nvPr/>
          </p:nvCxnSpPr>
          <p:spPr>
            <a:xfrm>
              <a:off x="840306" y="5473688"/>
              <a:ext cx="5472000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0" name="TextBox 509"/>
            <p:cNvSpPr txBox="1"/>
            <p:nvPr/>
          </p:nvSpPr>
          <p:spPr>
            <a:xfrm>
              <a:off x="1918279" y="5338344"/>
              <a:ext cx="3324010" cy="830997"/>
            </a:xfrm>
            <a:prstGeom prst="rect">
              <a:avLst/>
            </a:prstGeom>
            <a:solidFill>
              <a:srgbClr val="0000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FFFF00"/>
                  </a:solidFill>
                </a:rPr>
                <a:t>Μετατόπιση </a:t>
              </a:r>
              <a:r>
                <a:rPr lang="el-GR" sz="1600" b="1" i="1" dirty="0" smtClean="0">
                  <a:solidFill>
                    <a:srgbClr val="FFFF00"/>
                  </a:solidFill>
                </a:rPr>
                <a:t> </a:t>
              </a:r>
              <a:r>
                <a:rPr lang="en-US" sz="1600" b="1" i="1" dirty="0" smtClean="0">
                  <a:solidFill>
                    <a:srgbClr val="FFFF00"/>
                  </a:solidFill>
                </a:rPr>
                <a:t>L</a:t>
              </a:r>
              <a:r>
                <a:rPr lang="en-US" sz="16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1600" b="1" dirty="0" smtClean="0">
                  <a:solidFill>
                    <a:srgbClr val="FFFF00"/>
                  </a:solidFill>
                </a:rPr>
                <a:t>ίση με μια πλήρη περιστροφή του τροχού</a:t>
              </a:r>
              <a:r>
                <a:rPr lang="en-US" sz="1600" b="1" dirty="0" smtClean="0">
                  <a:solidFill>
                    <a:srgbClr val="FFFF00"/>
                  </a:solidFill>
                </a:rPr>
                <a:t>,  </a:t>
              </a:r>
              <a:r>
                <a:rPr lang="en-US" sz="1600" b="1" i="1" dirty="0" smtClean="0">
                  <a:solidFill>
                    <a:srgbClr val="FFFF00"/>
                  </a:solidFill>
                </a:rPr>
                <a:t>L</a:t>
              </a:r>
              <a:r>
                <a:rPr lang="en-US" sz="1600" b="1" dirty="0" smtClean="0">
                  <a:solidFill>
                    <a:srgbClr val="FFFF00"/>
                  </a:solidFill>
                </a:rPr>
                <a:t> = 2</a:t>
              </a:r>
              <a:r>
                <a:rPr lang="el-GR" sz="1600" b="1" dirty="0" smtClean="0">
                  <a:solidFill>
                    <a:srgbClr val="FFFF00"/>
                  </a:solidFill>
                </a:rPr>
                <a:t>π</a:t>
              </a:r>
              <a:r>
                <a:rPr lang="en-US" sz="1600" b="1" i="1" dirty="0" smtClean="0">
                  <a:solidFill>
                    <a:srgbClr val="FFFF00"/>
                  </a:solidFill>
                </a:rPr>
                <a:t>R,  </a:t>
              </a:r>
              <a:r>
                <a:rPr lang="el-GR" sz="1600" b="1" dirty="0" smtClean="0">
                  <a:solidFill>
                    <a:srgbClr val="FFFF00"/>
                  </a:solidFill>
                </a:rPr>
                <a:t>σε χρόνο μιας περιόδου </a:t>
              </a:r>
              <a:r>
                <a:rPr lang="en-US" sz="1600" b="1" i="1" dirty="0" smtClean="0">
                  <a:solidFill>
                    <a:srgbClr val="FFFF00"/>
                  </a:solidFill>
                </a:rPr>
                <a:t>T</a:t>
              </a:r>
              <a:endParaRPr lang="el-GR" sz="1600" b="1" i="1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57523" y="6173976"/>
                <a:ext cx="4778808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𝚻𝛂𝛘</m:t>
                      </m:r>
                      <m:r>
                        <m:rPr>
                          <m:sty m:val="p"/>
                        </m:rP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ύ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𝛋𝛆𝛎𝛕𝛒𝛐𝛖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𝛍𝛂𝛇𝛂𝛓</m:t>
                      </m:r>
                      <m:r>
                        <a:rPr lang="el-GR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: </m:t>
                      </m:r>
                      <m:sSub>
                        <m:sSubPr>
                          <m:ctrlP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l-GR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𝑹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𝑻</m:t>
                          </m:r>
                        </m:den>
                      </m:f>
                      <m:r>
                        <a:rPr lang="en-US" sz="1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523" y="6173976"/>
                <a:ext cx="4778808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961593" y="6247045"/>
                <a:ext cx="1634743" cy="46166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𝑹</m:t>
                      </m:r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593" y="6247045"/>
                <a:ext cx="163474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618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5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5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1500"/>
                            </p:stCondLst>
                            <p:childTnLst>
                              <p:par>
                                <p:cTn id="1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2500"/>
                            </p:stCondLst>
                            <p:childTnLst>
                              <p:par>
                                <p:cTn id="1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09948" y="24805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ΤΑΧΥΤΗΤΕΣ  ΚΥΛΙΟΜΕΝΟΥ  ΤΡΟΧΟΥ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259744" y="2444254"/>
            <a:ext cx="244800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Ομάδα 16"/>
          <p:cNvGrpSpPr/>
          <p:nvPr/>
        </p:nvGrpSpPr>
        <p:grpSpPr>
          <a:xfrm>
            <a:off x="694454" y="961388"/>
            <a:ext cx="1440000" cy="1440000"/>
            <a:chOff x="694454" y="833356"/>
            <a:chExt cx="1440000" cy="1440000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694454" y="833356"/>
              <a:ext cx="1440000" cy="1440000"/>
              <a:chOff x="694454" y="833356"/>
              <a:chExt cx="1440000" cy="1440000"/>
            </a:xfrm>
          </p:grpSpPr>
          <p:grpSp>
            <p:nvGrpSpPr>
              <p:cNvPr id="12" name="Ομάδα 11"/>
              <p:cNvGrpSpPr/>
              <p:nvPr/>
            </p:nvGrpSpPr>
            <p:grpSpPr>
              <a:xfrm>
                <a:off x="694454" y="833356"/>
                <a:ext cx="1440000" cy="1440000"/>
                <a:chOff x="694454" y="833356"/>
                <a:chExt cx="1440000" cy="1440000"/>
              </a:xfrm>
            </p:grpSpPr>
            <p:sp>
              <p:nvSpPr>
                <p:cNvPr id="3" name="Έλλειψη 2"/>
                <p:cNvSpPr/>
                <p:nvPr/>
              </p:nvSpPr>
              <p:spPr>
                <a:xfrm>
                  <a:off x="694454" y="833356"/>
                  <a:ext cx="1440000" cy="1440000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9900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5" name="Ευθύγραμμο βέλος σύνδεσης 4"/>
                <p:cNvCxnSpPr/>
                <p:nvPr/>
              </p:nvCxnSpPr>
              <p:spPr>
                <a:xfrm>
                  <a:off x="1426531" y="1556792"/>
                  <a:ext cx="576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" name="TextBox 5"/>
                    <p:cNvSpPr txBox="1"/>
                    <p:nvPr/>
                  </p:nvSpPr>
                  <p:spPr>
                    <a:xfrm>
                      <a:off x="1366774" y="1177252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" name="TextBox 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66774" y="1177252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1" name="Έλλειψη 10"/>
                <p:cNvSpPr/>
                <p:nvPr/>
              </p:nvSpPr>
              <p:spPr>
                <a:xfrm>
                  <a:off x="1381876" y="1524899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7" name="TextBox 276"/>
              <p:cNvSpPr txBox="1">
                <a:spLocks noChangeArrowheads="1"/>
              </p:cNvSpPr>
              <p:nvPr/>
            </p:nvSpPr>
            <p:spPr bwMode="auto">
              <a:xfrm>
                <a:off x="1249036" y="908720"/>
                <a:ext cx="370636" cy="400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 dirty="0">
                    <a:solidFill>
                      <a:srgbClr val="0000FF"/>
                    </a:solidFill>
                  </a:rPr>
                  <a:t>ω</a:t>
                </a:r>
              </a:p>
            </p:txBody>
          </p:sp>
        </p:grpSp>
        <p:sp>
          <p:nvSpPr>
            <p:cNvPr id="4" name="Τόξο 3"/>
            <p:cNvSpPr/>
            <p:nvPr/>
          </p:nvSpPr>
          <p:spPr>
            <a:xfrm>
              <a:off x="888826" y="1013386"/>
              <a:ext cx="1080000" cy="1080000"/>
            </a:xfrm>
            <a:prstGeom prst="arc">
              <a:avLst>
                <a:gd name="adj1" fmla="val 13376571"/>
                <a:gd name="adj2" fmla="val 18951582"/>
              </a:avLst>
            </a:prstGeom>
            <a:ln w="28575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8" name="TextBox 214"/>
          <p:cNvSpPr txBox="1"/>
          <p:nvPr/>
        </p:nvSpPr>
        <p:spPr>
          <a:xfrm>
            <a:off x="3096345" y="532696"/>
            <a:ext cx="5220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FF00"/>
                </a:solidFill>
              </a:rPr>
              <a:t>Κάθε σημείο της περιφέρειας του τροχού έχει:</a:t>
            </a:r>
          </a:p>
        </p:txBody>
      </p:sp>
      <p:grpSp>
        <p:nvGrpSpPr>
          <p:cNvPr id="47" name="Ομάδα 46"/>
          <p:cNvGrpSpPr/>
          <p:nvPr/>
        </p:nvGrpSpPr>
        <p:grpSpPr>
          <a:xfrm>
            <a:off x="672682" y="921200"/>
            <a:ext cx="6779638" cy="1853036"/>
            <a:chOff x="672682" y="793168"/>
            <a:chExt cx="6779638" cy="1853036"/>
          </a:xfrm>
        </p:grpSpPr>
        <p:sp>
          <p:nvSpPr>
            <p:cNvPr id="28" name="Έλλειψη 27"/>
            <p:cNvSpPr/>
            <p:nvPr/>
          </p:nvSpPr>
          <p:spPr>
            <a:xfrm>
              <a:off x="2101964" y="1517450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6" name="Ομάδα 45"/>
            <p:cNvGrpSpPr/>
            <p:nvPr/>
          </p:nvGrpSpPr>
          <p:grpSpPr>
            <a:xfrm>
              <a:off x="672682" y="793168"/>
              <a:ext cx="6779638" cy="1853036"/>
              <a:chOff x="672682" y="793168"/>
              <a:chExt cx="6779638" cy="1853036"/>
            </a:xfrm>
          </p:grpSpPr>
          <p:cxnSp>
            <p:nvCxnSpPr>
              <p:cNvPr id="23" name="Ευθύγραμμο βέλος σύνδεσης 22"/>
              <p:cNvCxnSpPr/>
              <p:nvPr/>
            </p:nvCxnSpPr>
            <p:spPr>
              <a:xfrm>
                <a:off x="683568" y="1556792"/>
                <a:ext cx="576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Ομάδα 44"/>
              <p:cNvGrpSpPr/>
              <p:nvPr/>
            </p:nvGrpSpPr>
            <p:grpSpPr>
              <a:xfrm>
                <a:off x="672682" y="793168"/>
                <a:ext cx="6779638" cy="1853036"/>
                <a:chOff x="672682" y="793168"/>
                <a:chExt cx="6779638" cy="1853036"/>
              </a:xfrm>
            </p:grpSpPr>
            <p:sp>
              <p:nvSpPr>
                <p:cNvPr id="19" name="TextBox 214"/>
                <p:cNvSpPr txBox="1"/>
                <p:nvPr/>
              </p:nvSpPr>
              <p:spPr>
                <a:xfrm>
                  <a:off x="3096345" y="807095"/>
                  <a:ext cx="435597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l-GR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r>
                    <a:rPr lang="el-GR" sz="2000" b="1" dirty="0" smtClean="0">
                      <a:solidFill>
                        <a:srgbClr val="FFFF00"/>
                      </a:solidFill>
                    </a:rPr>
                    <a:t>Μεταφορική ταχύτητα ίση με:    </a:t>
                  </a:r>
                  <a:r>
                    <a:rPr lang="el-GR" b="1" dirty="0" smtClean="0">
                      <a:solidFill>
                        <a:srgbClr val="FFFF00"/>
                      </a:solidFill>
                    </a:rPr>
                    <a:t>υ</a:t>
                  </a:r>
                  <a:r>
                    <a:rPr lang="en-US" b="1" baseline="-25000" dirty="0" smtClean="0">
                      <a:solidFill>
                        <a:srgbClr val="FFFF00"/>
                      </a:solidFill>
                    </a:rPr>
                    <a:t>cm</a:t>
                  </a:r>
                  <a:endParaRPr lang="el-GR" b="1" dirty="0" smtClean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21" name="Ευθύγραμμο βέλος σύνδεσης 20"/>
                <p:cNvCxnSpPr/>
                <p:nvPr/>
              </p:nvCxnSpPr>
              <p:spPr>
                <a:xfrm>
                  <a:off x="1459484" y="858484"/>
                  <a:ext cx="576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Ευθύγραμμο βέλος σύνδεσης 21"/>
                <p:cNvCxnSpPr/>
                <p:nvPr/>
              </p:nvCxnSpPr>
              <p:spPr>
                <a:xfrm>
                  <a:off x="2134614" y="1556792"/>
                  <a:ext cx="576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Ευθύγραμμο βέλος σύνδεσης 23"/>
                <p:cNvCxnSpPr/>
                <p:nvPr/>
              </p:nvCxnSpPr>
              <p:spPr>
                <a:xfrm>
                  <a:off x="1403648" y="2276872"/>
                  <a:ext cx="576000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Έλλειψη 24"/>
                <p:cNvSpPr/>
                <p:nvPr/>
              </p:nvSpPr>
              <p:spPr>
                <a:xfrm>
                  <a:off x="1414534" y="804054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" name="Έλλειψη 25"/>
                <p:cNvSpPr/>
                <p:nvPr/>
              </p:nvSpPr>
              <p:spPr>
                <a:xfrm>
                  <a:off x="672682" y="1517450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" name="Έλλειψη 26"/>
                <p:cNvSpPr/>
                <p:nvPr/>
              </p:nvSpPr>
              <p:spPr>
                <a:xfrm>
                  <a:off x="1392758" y="2248416"/>
                  <a:ext cx="72000" cy="72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1945922" y="793168"/>
                      <a:ext cx="46868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4" name="TextBox 3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45922" y="793168"/>
                      <a:ext cx="468688" cy="369332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r="-909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2436008" y="1547500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TextBox 3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6008" y="1547500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6" name="TextBox 35"/>
                    <p:cNvSpPr txBox="1"/>
                    <p:nvPr/>
                  </p:nvSpPr>
                  <p:spPr>
                    <a:xfrm>
                      <a:off x="1619672" y="2276872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6" name="TextBox 3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19672" y="2276872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734835" y="1498500"/>
                      <a:ext cx="62382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1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1800" b="1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𝒄𝒎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7" name="TextBox 3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4835" y="1498500"/>
                      <a:ext cx="623824" cy="369332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44" name="Ομάδα 43"/>
          <p:cNvGrpSpPr/>
          <p:nvPr/>
        </p:nvGrpSpPr>
        <p:grpSpPr>
          <a:xfrm>
            <a:off x="301670" y="584526"/>
            <a:ext cx="6934626" cy="2196402"/>
            <a:chOff x="301670" y="456494"/>
            <a:chExt cx="6934626" cy="2196402"/>
          </a:xfrm>
        </p:grpSpPr>
        <p:sp>
          <p:nvSpPr>
            <p:cNvPr id="20" name="TextBox 214"/>
            <p:cNvSpPr txBox="1"/>
            <p:nvPr/>
          </p:nvSpPr>
          <p:spPr>
            <a:xfrm>
              <a:off x="4129066" y="1239143"/>
              <a:ext cx="3107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r>
                <a:rPr lang="el-GR" sz="2000" b="1" dirty="0" err="1" smtClean="0">
                  <a:solidFill>
                    <a:srgbClr val="FFFF00"/>
                  </a:solidFill>
                </a:rPr>
                <a:t>Επιτρόχια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 ταχύτητα:     </a:t>
              </a:r>
              <a:r>
                <a:rPr lang="el-GR" b="1" dirty="0" smtClean="0">
                  <a:solidFill>
                    <a:srgbClr val="FFFF00"/>
                  </a:solidFill>
                </a:rPr>
                <a:t>υ</a:t>
              </a:r>
              <a:r>
                <a:rPr lang="en-US" b="1" baseline="-25000" dirty="0" smtClean="0">
                  <a:solidFill>
                    <a:srgbClr val="FFFF00"/>
                  </a:solidFill>
                </a:rPr>
                <a:t>t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   </a:t>
              </a:r>
            </a:p>
          </p:txBody>
        </p:sp>
        <p:cxnSp>
          <p:nvCxnSpPr>
            <p:cNvPr id="30" name="Ευθύγραμμο βέλος σύνδεσης 29"/>
            <p:cNvCxnSpPr/>
            <p:nvPr/>
          </p:nvCxnSpPr>
          <p:spPr>
            <a:xfrm>
              <a:off x="1453884" y="808248"/>
              <a:ext cx="57600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ύγραμμο βέλος σύνδεσης 30"/>
            <p:cNvCxnSpPr/>
            <p:nvPr/>
          </p:nvCxnSpPr>
          <p:spPr>
            <a:xfrm rot="5400000">
              <a:off x="1835728" y="1844856"/>
              <a:ext cx="57600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Ευθύγραμμο βέλος σύνδεσης 31"/>
            <p:cNvCxnSpPr/>
            <p:nvPr/>
          </p:nvCxnSpPr>
          <p:spPr>
            <a:xfrm rot="10800000">
              <a:off x="831779" y="2276871"/>
              <a:ext cx="57600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/>
            <p:cNvCxnSpPr/>
            <p:nvPr/>
          </p:nvCxnSpPr>
          <p:spPr>
            <a:xfrm rot="16200000" flipV="1">
              <a:off x="406454" y="1257842"/>
              <a:ext cx="57600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1535912" y="456494"/>
                  <a:ext cx="453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5912" y="456494"/>
                  <a:ext cx="45390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2084378" y="1793721"/>
                  <a:ext cx="453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4378" y="1793721"/>
                  <a:ext cx="453906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855962" y="2283564"/>
                  <a:ext cx="453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5962" y="2283564"/>
                  <a:ext cx="45390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01670" y="937968"/>
                  <a:ext cx="453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1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670" y="937968"/>
                  <a:ext cx="45390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Ομάδα 61"/>
          <p:cNvGrpSpPr/>
          <p:nvPr/>
        </p:nvGrpSpPr>
        <p:grpSpPr>
          <a:xfrm>
            <a:off x="3096345" y="1932786"/>
            <a:ext cx="3858947" cy="646331"/>
            <a:chOff x="3096345" y="1932786"/>
            <a:chExt cx="3858947" cy="646331"/>
          </a:xfrm>
        </p:grpSpPr>
        <p:sp>
          <p:nvSpPr>
            <p:cNvPr id="48" name="TextBox 214"/>
            <p:cNvSpPr txBox="1"/>
            <p:nvPr/>
          </p:nvSpPr>
          <p:spPr>
            <a:xfrm>
              <a:off x="3096345" y="1932786"/>
              <a:ext cx="3347863" cy="64633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r>
                <a:rPr lang="el-GR" sz="1800" b="1" dirty="0" smtClean="0">
                  <a:solidFill>
                    <a:srgbClr val="FFFF00"/>
                  </a:solidFill>
                </a:rPr>
                <a:t>Το σημείο επαφής του τροχού με την επιφάνεια δεν ολισθαίνει:</a:t>
              </a:r>
            </a:p>
          </p:txBody>
        </p:sp>
        <p:cxnSp>
          <p:nvCxnSpPr>
            <p:cNvPr id="49" name="Ευθύγραμμο βέλος σύνδεσης 48"/>
            <p:cNvCxnSpPr/>
            <p:nvPr/>
          </p:nvCxnSpPr>
          <p:spPr>
            <a:xfrm rot="16200000" flipH="1">
              <a:off x="6703291" y="2003952"/>
              <a:ext cx="1" cy="504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7099875" y="2033978"/>
            <a:ext cx="1923925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</a:rPr>
              <a:t>υ</a:t>
            </a:r>
            <a:r>
              <a:rPr lang="en-US" b="1" baseline="-25000" dirty="0" smtClean="0">
                <a:solidFill>
                  <a:srgbClr val="FFFF00"/>
                </a:solidFill>
              </a:rPr>
              <a:t>t</a:t>
            </a:r>
            <a:r>
              <a:rPr lang="el-GR" b="1" dirty="0" smtClean="0">
                <a:solidFill>
                  <a:srgbClr val="FFFF00"/>
                </a:solidFill>
              </a:rPr>
              <a:t> = υ</a:t>
            </a:r>
            <a:r>
              <a:rPr lang="en-US" b="1" baseline="-25000" dirty="0" smtClean="0">
                <a:solidFill>
                  <a:srgbClr val="FFFF00"/>
                </a:solidFill>
              </a:rPr>
              <a:t>cm</a:t>
            </a:r>
            <a:r>
              <a:rPr lang="el-GR" b="1" dirty="0" smtClean="0">
                <a:solidFill>
                  <a:srgbClr val="FFFF00"/>
                </a:solidFill>
              </a:rPr>
              <a:t> =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l-GR" b="1" dirty="0" smtClean="0">
                <a:solidFill>
                  <a:srgbClr val="FFFF00"/>
                </a:solidFill>
              </a:rPr>
              <a:t>ω</a:t>
            </a:r>
            <a:r>
              <a:rPr lang="en-US" b="1" i="1" dirty="0" smtClean="0">
                <a:solidFill>
                  <a:srgbClr val="FFFF00"/>
                </a:solidFill>
              </a:rPr>
              <a:t>R</a:t>
            </a:r>
            <a:endParaRPr lang="el-GR" b="1" i="1" dirty="0">
              <a:solidFill>
                <a:srgbClr val="FFFF00"/>
              </a:solidFill>
            </a:endParaRPr>
          </a:p>
        </p:txBody>
      </p:sp>
      <p:cxnSp>
        <p:nvCxnSpPr>
          <p:cNvPr id="52" name="Ευθεία γραμμή σύνδεσης 51"/>
          <p:cNvCxnSpPr/>
          <p:nvPr/>
        </p:nvCxnSpPr>
        <p:spPr>
          <a:xfrm>
            <a:off x="0" y="2924944"/>
            <a:ext cx="91440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805812" y="3039343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ΟΛΙΚΗ  ΚΙΝΗΤΙΚΗ  ΕΝΕΡΓΕΙΑ  ΤΡΟΧΟΥ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5496" y="3645024"/>
                <a:ext cx="6346417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𝚳𝛆𝛕𝛂𝛗𝛐𝛒𝛊𝛋𝛈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𝛋𝛊𝛎𝛈𝛕𝛊𝛋𝛈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𝛆𝛎𝛆𝛒𝛄𝛆𝛊𝛂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   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645024"/>
                <a:ext cx="6346417" cy="6685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5496" y="4806325"/>
                <a:ext cx="632019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𝚷𝛆𝛒𝛊𝛔𝛕𝛒𝛐𝛗𝛊𝛋𝛈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𝛋𝛊𝛎𝛈𝛕𝛊𝛋𝛈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𝛆𝛎𝛆𝛒𝛄𝛆𝛊𝛂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       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806325"/>
                <a:ext cx="6320192" cy="66851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214"/>
          <p:cNvSpPr txBox="1"/>
          <p:nvPr/>
        </p:nvSpPr>
        <p:spPr>
          <a:xfrm>
            <a:off x="35497" y="4210635"/>
            <a:ext cx="2048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b="1" i="1" dirty="0" smtClean="0">
                <a:solidFill>
                  <a:srgbClr val="FFFF00"/>
                </a:solidFill>
              </a:rPr>
              <a:t>m</a:t>
            </a:r>
            <a:r>
              <a:rPr lang="en-US" sz="2000" b="1" dirty="0" smtClean="0">
                <a:solidFill>
                  <a:srgbClr val="FFFF00"/>
                </a:solidFill>
              </a:rPr>
              <a:t> = </a:t>
            </a:r>
            <a:r>
              <a:rPr lang="el-GR" sz="2000" b="1" dirty="0" smtClean="0">
                <a:solidFill>
                  <a:srgbClr val="FFFF00"/>
                </a:solidFill>
              </a:rPr>
              <a:t>μάζα τροχού</a:t>
            </a:r>
          </a:p>
        </p:txBody>
      </p:sp>
      <p:sp>
        <p:nvSpPr>
          <p:cNvPr id="57" name="TextBox 214"/>
          <p:cNvSpPr txBox="1"/>
          <p:nvPr/>
        </p:nvSpPr>
        <p:spPr>
          <a:xfrm>
            <a:off x="35496" y="5362763"/>
            <a:ext cx="4734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l-GR" sz="2000" b="1" i="1" dirty="0" smtClean="0">
                <a:solidFill>
                  <a:srgbClr val="FFFF00"/>
                </a:solidFill>
              </a:rPr>
              <a:t>Ι</a:t>
            </a:r>
            <a:r>
              <a:rPr lang="en-US" sz="2000" b="1" dirty="0" smtClean="0">
                <a:solidFill>
                  <a:srgbClr val="FFFF00"/>
                </a:solidFill>
              </a:rPr>
              <a:t> = </a:t>
            </a:r>
            <a:r>
              <a:rPr lang="el-GR" sz="2000" b="1" dirty="0" smtClean="0">
                <a:solidFill>
                  <a:srgbClr val="FFFF00"/>
                </a:solidFill>
              </a:rPr>
              <a:t>ροπή αδράνειας ως προς άξονα τροχού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652120" y="5834881"/>
                <a:ext cx="3436967" cy="783804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𝝄𝝀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bSup>
                        <m:sSub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𝐜𝐦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5834881"/>
                <a:ext cx="3436967" cy="78380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6175668" y="3690201"/>
            <a:ext cx="2860828" cy="1800000"/>
            <a:chOff x="6175668" y="3690201"/>
            <a:chExt cx="2860828" cy="1800000"/>
          </a:xfrm>
        </p:grpSpPr>
        <p:grpSp>
          <p:nvGrpSpPr>
            <p:cNvPr id="60" name="Ομάδα 59"/>
            <p:cNvGrpSpPr/>
            <p:nvPr/>
          </p:nvGrpSpPr>
          <p:grpSpPr>
            <a:xfrm>
              <a:off x="6175668" y="3690201"/>
              <a:ext cx="772596" cy="1800000"/>
              <a:chOff x="6175668" y="3516568"/>
              <a:chExt cx="772596" cy="1800000"/>
            </a:xfrm>
          </p:grpSpPr>
          <p:sp>
            <p:nvSpPr>
              <p:cNvPr id="58" name="Δεξιό άγκιστρο 57"/>
              <p:cNvSpPr/>
              <p:nvPr/>
            </p:nvSpPr>
            <p:spPr>
              <a:xfrm>
                <a:off x="6175668" y="3516568"/>
                <a:ext cx="360040" cy="1800000"/>
              </a:xfrm>
              <a:prstGeom prst="rightBrace">
                <a:avLst>
                  <a:gd name="adj1" fmla="val 32521"/>
                  <a:gd name="adj2" fmla="val 5000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497500" y="4170852"/>
                <a:ext cx="4507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FF00"/>
                    </a:solidFill>
                    <a:latin typeface="Cambria Math"/>
                    <a:ea typeface="Cambria Math"/>
                  </a:rPr>
                  <a:t>⇒</a:t>
                </a:r>
                <a:endParaRPr lang="el-GR" dirty="0">
                  <a:solidFill>
                    <a:srgbClr val="FFFF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6764848" y="4335487"/>
                  <a:ext cx="227164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𝛐𝛌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𝑲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𝛚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4848" y="4335487"/>
                  <a:ext cx="2271648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94005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3" grpId="0"/>
      <p:bldP spid="54" grpId="0"/>
      <p:bldP spid="55" grpId="0"/>
      <p:bldP spid="56" grpId="0"/>
      <p:bldP spid="57" grpId="0"/>
      <p:bldP spid="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Ομάδα 43"/>
          <p:cNvGrpSpPr/>
          <p:nvPr/>
        </p:nvGrpSpPr>
        <p:grpSpPr>
          <a:xfrm>
            <a:off x="2690480" y="5373216"/>
            <a:ext cx="1953528" cy="495683"/>
            <a:chOff x="4778712" y="5373216"/>
            <a:chExt cx="1953528" cy="495683"/>
          </a:xfrm>
        </p:grpSpPr>
        <p:cxnSp>
          <p:nvCxnSpPr>
            <p:cNvPr id="16" name="Ευθύγραμμο βέλος σύνδεσης 15"/>
            <p:cNvCxnSpPr/>
            <p:nvPr/>
          </p:nvCxnSpPr>
          <p:spPr>
            <a:xfrm flipV="1">
              <a:off x="4778712" y="5570947"/>
              <a:ext cx="900100" cy="297952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5606804" y="5373216"/>
                  <a:ext cx="112543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6804" y="5373216"/>
                  <a:ext cx="1125436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ΣΤΡΟΦΟΡΜΗ  ΥΛΙΚΟΥ  ΣΗΜΕΙΟΥ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836712"/>
            <a:ext cx="88569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FF00"/>
                </a:solidFill>
              </a:rPr>
              <a:t>Εξ ορισμού:</a:t>
            </a:r>
          </a:p>
          <a:p>
            <a:r>
              <a:rPr lang="el-GR" dirty="0" err="1" smtClean="0">
                <a:solidFill>
                  <a:srgbClr val="FFFF00"/>
                </a:solidFill>
              </a:rPr>
              <a:t>Στροφορμή</a:t>
            </a:r>
            <a:r>
              <a:rPr lang="el-GR" dirty="0" smtClean="0">
                <a:solidFill>
                  <a:srgbClr val="FFFF00"/>
                </a:solidFill>
              </a:rPr>
              <a:t>  </a:t>
            </a:r>
            <a:r>
              <a:rPr lang="en-US" sz="2800" b="1" i="1" dirty="0" smtClean="0">
                <a:solidFill>
                  <a:schemeClr val="bg1"/>
                </a:solidFill>
              </a:rPr>
              <a:t>L</a:t>
            </a:r>
            <a:r>
              <a:rPr lang="el-GR" dirty="0" smtClean="0">
                <a:solidFill>
                  <a:srgbClr val="FFFF00"/>
                </a:solidFill>
              </a:rPr>
              <a:t> υλικού σημείο ως προς ένα σημείο αναφοράς είναι το εξωτερικό γινόμενο του διανύσματος θέσης  </a:t>
            </a:r>
            <a:r>
              <a:rPr lang="en-US" sz="2800" b="1" i="1" dirty="0" smtClean="0">
                <a:solidFill>
                  <a:schemeClr val="bg1"/>
                </a:solidFill>
              </a:rPr>
              <a:t>r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FF00"/>
                </a:solidFill>
              </a:rPr>
              <a:t>του υλικού σημείου με το διάνυσμα της ορμής </a:t>
            </a:r>
            <a:r>
              <a:rPr lang="el-GR" dirty="0" smtClean="0"/>
              <a:t> </a:t>
            </a:r>
            <a:r>
              <a:rPr lang="en-US" sz="2800" b="1" i="1" dirty="0">
                <a:solidFill>
                  <a:schemeClr val="bg1"/>
                </a:solidFill>
              </a:rPr>
              <a:t>p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FF00"/>
                </a:solidFill>
              </a:rPr>
              <a:t>του υλικού σημείου</a:t>
            </a:r>
            <a:endParaRPr lang="el-GR" dirty="0">
              <a:solidFill>
                <a:srgbClr val="FFFF00"/>
              </a:solidFill>
            </a:endParaRPr>
          </a:p>
        </p:txBody>
      </p:sp>
      <p:grpSp>
        <p:nvGrpSpPr>
          <p:cNvPr id="38" name="Ομάδα 37"/>
          <p:cNvGrpSpPr/>
          <p:nvPr/>
        </p:nvGrpSpPr>
        <p:grpSpPr>
          <a:xfrm>
            <a:off x="179512" y="2708920"/>
            <a:ext cx="4464496" cy="3384376"/>
            <a:chOff x="2267744" y="2708920"/>
            <a:chExt cx="4464496" cy="3384376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>
              <a:off x="3806604" y="2852936"/>
              <a:ext cx="0" cy="2029623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Ευθεία γραμμή σύνδεσης 6"/>
            <p:cNvCxnSpPr/>
            <p:nvPr/>
          </p:nvCxnSpPr>
          <p:spPr>
            <a:xfrm flipV="1">
              <a:off x="3806604" y="4868227"/>
              <a:ext cx="2781620" cy="0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/>
            <p:cNvCxnSpPr/>
            <p:nvPr/>
          </p:nvCxnSpPr>
          <p:spPr>
            <a:xfrm flipV="1">
              <a:off x="2483768" y="4882559"/>
              <a:ext cx="1322836" cy="1138729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267744" y="5693186"/>
              <a:ext cx="3129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i="1" dirty="0" smtClean="0">
                  <a:solidFill>
                    <a:srgbClr val="FFFF00"/>
                  </a:solidFill>
                </a:rPr>
                <a:t>x</a:t>
              </a:r>
              <a:endParaRPr lang="el-GR" sz="2000" b="1" i="1" dirty="0">
                <a:solidFill>
                  <a:srgbClr val="FFFF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6096" y="2708920"/>
              <a:ext cx="284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i="1" dirty="0" smtClean="0">
                  <a:solidFill>
                    <a:srgbClr val="FFFF00"/>
                  </a:solidFill>
                </a:rPr>
                <a:t>z</a:t>
              </a:r>
              <a:endParaRPr lang="el-GR" sz="2000" b="1" i="1" dirty="0">
                <a:solidFill>
                  <a:srgbClr val="FFFF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33760" y="4437112"/>
              <a:ext cx="2984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i="1" dirty="0" smtClean="0">
                  <a:solidFill>
                    <a:srgbClr val="FFFF00"/>
                  </a:solidFill>
                </a:rPr>
                <a:t>y</a:t>
              </a:r>
              <a:endParaRPr lang="el-GR" sz="2000" b="1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Ομάδα 39"/>
          <p:cNvGrpSpPr/>
          <p:nvPr/>
        </p:nvGrpSpPr>
        <p:grpSpPr>
          <a:xfrm>
            <a:off x="2462760" y="5821241"/>
            <a:ext cx="383439" cy="433649"/>
            <a:chOff x="4550992" y="5821241"/>
            <a:chExt cx="383439" cy="433649"/>
          </a:xfrm>
        </p:grpSpPr>
        <p:sp>
          <p:nvSpPr>
            <p:cNvPr id="12" name="Έλλειψη 11"/>
            <p:cNvSpPr/>
            <p:nvPr/>
          </p:nvSpPr>
          <p:spPr>
            <a:xfrm>
              <a:off x="4760688" y="5821241"/>
              <a:ext cx="144000" cy="14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50992" y="5854780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i="1" dirty="0" smtClean="0">
                  <a:solidFill>
                    <a:schemeClr val="bg1"/>
                  </a:solidFill>
                </a:rPr>
                <a:t>m</a:t>
              </a:r>
              <a:endParaRPr lang="el-GR" sz="2000" b="1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Ομάδα 42"/>
          <p:cNvGrpSpPr/>
          <p:nvPr/>
        </p:nvGrpSpPr>
        <p:grpSpPr>
          <a:xfrm>
            <a:off x="1718372" y="4882559"/>
            <a:ext cx="1026084" cy="1010682"/>
            <a:chOff x="3806604" y="4882559"/>
            <a:chExt cx="1026084" cy="10106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139952" y="5445224"/>
                  <a:ext cx="38664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99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99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rgbClr val="FF990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9952" y="5445224"/>
                  <a:ext cx="386644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Ευθύγραμμο βέλος σύνδεσης 18"/>
            <p:cNvCxnSpPr/>
            <p:nvPr/>
          </p:nvCxnSpPr>
          <p:spPr>
            <a:xfrm>
              <a:off x="3806604" y="4882559"/>
              <a:ext cx="1026084" cy="1010682"/>
            </a:xfrm>
            <a:prstGeom prst="straightConnector1">
              <a:avLst/>
            </a:prstGeom>
            <a:ln w="38100">
              <a:solidFill>
                <a:srgbClr val="FF99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2791796" y="5661248"/>
            <a:ext cx="772092" cy="400110"/>
            <a:chOff x="4880028" y="5661248"/>
            <a:chExt cx="772092" cy="400110"/>
          </a:xfrm>
        </p:grpSpPr>
        <p:cxnSp>
          <p:nvCxnSpPr>
            <p:cNvPr id="14" name="Ευθύγραμμο βέλος σύνδεσης 13"/>
            <p:cNvCxnSpPr/>
            <p:nvPr/>
          </p:nvCxnSpPr>
          <p:spPr>
            <a:xfrm flipV="1">
              <a:off x="4880028" y="5733503"/>
              <a:ext cx="468000" cy="1539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5257460" y="5661248"/>
                  <a:ext cx="39466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7460" y="5661248"/>
                  <a:ext cx="394660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Ομάδα 44"/>
          <p:cNvGrpSpPr/>
          <p:nvPr/>
        </p:nvGrpSpPr>
        <p:grpSpPr>
          <a:xfrm>
            <a:off x="1718372" y="3140968"/>
            <a:ext cx="1776448" cy="1692000"/>
            <a:chOff x="3806604" y="3140968"/>
            <a:chExt cx="1776448" cy="1692000"/>
          </a:xfrm>
        </p:grpSpPr>
        <p:cxnSp>
          <p:nvCxnSpPr>
            <p:cNvPr id="30" name="Ευθύγραμμο βέλος σύνδεσης 29"/>
            <p:cNvCxnSpPr/>
            <p:nvPr/>
          </p:nvCxnSpPr>
          <p:spPr>
            <a:xfrm flipV="1">
              <a:off x="3806604" y="3140968"/>
              <a:ext cx="0" cy="1692000"/>
            </a:xfrm>
            <a:prstGeom prst="straightConnector1">
              <a:avLst/>
            </a:prstGeom>
            <a:ln w="57150">
              <a:solidFill>
                <a:schemeClr val="bg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3806604" y="3803024"/>
                  <a:ext cx="1776448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𝑳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l-GR" sz="2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</m:acc>
                      </m:oMath>
                    </m:oMathPara>
                  </a14:m>
                  <a:endParaRPr lang="el-GR" sz="2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6604" y="3803024"/>
                  <a:ext cx="1776448" cy="5754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" name="Έλλειψη 38"/>
          <p:cNvSpPr/>
          <p:nvPr/>
        </p:nvSpPr>
        <p:spPr>
          <a:xfrm>
            <a:off x="1680794" y="4818510"/>
            <a:ext cx="90000" cy="90000"/>
          </a:xfrm>
          <a:prstGeom prst="ellipse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3" name="Ομάδα 12"/>
          <p:cNvGrpSpPr/>
          <p:nvPr/>
        </p:nvGrpSpPr>
        <p:grpSpPr>
          <a:xfrm>
            <a:off x="2280267" y="3451877"/>
            <a:ext cx="6809969" cy="3073467"/>
            <a:chOff x="2280267" y="3451877"/>
            <a:chExt cx="6809969" cy="3073467"/>
          </a:xfrm>
        </p:grpSpPr>
        <p:cxnSp>
          <p:nvCxnSpPr>
            <p:cNvPr id="9" name="Ευθεία γραμμή σύνδεσης 8"/>
            <p:cNvCxnSpPr/>
            <p:nvPr/>
          </p:nvCxnSpPr>
          <p:spPr>
            <a:xfrm>
              <a:off x="2602750" y="5771717"/>
              <a:ext cx="756000" cy="753627"/>
            </a:xfrm>
            <a:prstGeom prst="line">
              <a:avLst/>
            </a:prstGeom>
            <a:ln w="19050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5364089" y="3451877"/>
              <a:ext cx="30963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</a:rPr>
                <a:t>Μέτρο </a:t>
              </a:r>
              <a:r>
                <a:rPr lang="el-GR" b="1" dirty="0" err="1" smtClean="0">
                  <a:solidFill>
                    <a:srgbClr val="FFFF00"/>
                  </a:solidFill>
                </a:rPr>
                <a:t>Στροφορμής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364088" y="3913542"/>
                  <a:ext cx="372614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𝑳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𝒓𝒑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𝒓𝒎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4088" y="3913542"/>
                  <a:ext cx="3726148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491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/>
            <p:cNvSpPr txBox="1"/>
            <p:nvPr/>
          </p:nvSpPr>
          <p:spPr>
            <a:xfrm>
              <a:off x="2793572" y="5744142"/>
              <a:ext cx="2976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i="1" dirty="0" smtClean="0">
                  <a:solidFill>
                    <a:srgbClr val="FFFF00"/>
                  </a:solidFill>
                </a:rPr>
                <a:t>θ</a:t>
              </a:r>
              <a:endParaRPr lang="el-GR" sz="2000" b="1" i="1" dirty="0">
                <a:solidFill>
                  <a:srgbClr val="FFFF00"/>
                </a:solidFill>
              </a:endParaRPr>
            </a:p>
          </p:txBody>
        </p:sp>
        <p:sp>
          <p:nvSpPr>
            <p:cNvPr id="11" name="Τόξο 10"/>
            <p:cNvSpPr/>
            <p:nvPr/>
          </p:nvSpPr>
          <p:spPr>
            <a:xfrm rot="18818528">
              <a:off x="2280267" y="5418397"/>
              <a:ext cx="914400" cy="914400"/>
            </a:xfrm>
            <a:prstGeom prst="arc">
              <a:avLst>
                <a:gd name="adj1" fmla="val 2248166"/>
                <a:gd name="adj2" fmla="val 5519127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5436096" y="4767535"/>
            <a:ext cx="3635896" cy="928759"/>
            <a:chOff x="5436096" y="4767535"/>
            <a:chExt cx="3635896" cy="928759"/>
          </a:xfrm>
        </p:grpSpPr>
        <p:sp>
          <p:nvSpPr>
            <p:cNvPr id="33" name="TextBox 32"/>
            <p:cNvSpPr txBox="1"/>
            <p:nvPr/>
          </p:nvSpPr>
          <p:spPr>
            <a:xfrm>
              <a:off x="5436096" y="4772964"/>
              <a:ext cx="28083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</a:rPr>
                <a:t>Ειδική περίπτωση </a:t>
              </a:r>
              <a:r>
                <a:rPr lang="en-US" b="1" dirty="0" smtClean="0">
                  <a:solidFill>
                    <a:srgbClr val="FFFF00"/>
                  </a:solidFill>
                </a:rPr>
                <a:t>: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724128" y="5234629"/>
                  <a:ext cx="221932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𝑳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𝒓𝒑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𝒓𝒎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234629"/>
                  <a:ext cx="2219325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824"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8079989" y="4767535"/>
                  <a:ext cx="99200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⊥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79989" y="4767535"/>
                  <a:ext cx="992003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5487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6512" y="24805"/>
            <a:ext cx="9107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ΣΤΡΟΦΟΡΜΗ  ΥΛΙΚΟΥ  ΣΗΜΕΙΟΥ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p:grpSp>
        <p:nvGrpSpPr>
          <p:cNvPr id="25" name="Ομάδα 24"/>
          <p:cNvGrpSpPr/>
          <p:nvPr/>
        </p:nvGrpSpPr>
        <p:grpSpPr>
          <a:xfrm>
            <a:off x="107504" y="404664"/>
            <a:ext cx="6480720" cy="6048672"/>
            <a:chOff x="107504" y="404664"/>
            <a:chExt cx="6480720" cy="6048672"/>
          </a:xfrm>
        </p:grpSpPr>
        <p:cxnSp>
          <p:nvCxnSpPr>
            <p:cNvPr id="10" name="Ευθεία γραμμή σύνδεσης 9"/>
            <p:cNvCxnSpPr/>
            <p:nvPr/>
          </p:nvCxnSpPr>
          <p:spPr>
            <a:xfrm>
              <a:off x="1220282" y="4293336"/>
              <a:ext cx="0" cy="2160000"/>
            </a:xfrm>
            <a:prstGeom prst="line">
              <a:avLst/>
            </a:prstGeom>
            <a:ln w="1016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Έλλειψη 2"/>
            <p:cNvSpPr/>
            <p:nvPr/>
          </p:nvSpPr>
          <p:spPr>
            <a:xfrm>
              <a:off x="129010" y="3911220"/>
              <a:ext cx="2160000" cy="108012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" name="Ομάδα 5"/>
            <p:cNvGrpSpPr/>
            <p:nvPr/>
          </p:nvGrpSpPr>
          <p:grpSpPr>
            <a:xfrm>
              <a:off x="137220" y="3900638"/>
              <a:ext cx="2160000" cy="1400810"/>
              <a:chOff x="1217340" y="2028430"/>
              <a:chExt cx="2160000" cy="1400810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2906718" y="2967575"/>
                <a:ext cx="4411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FF00"/>
                    </a:solidFill>
                  </a:rPr>
                  <a:t>m</a:t>
                </a:r>
                <a:endParaRPr lang="el-GR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1" name="Τόξο 10"/>
              <p:cNvSpPr/>
              <p:nvPr/>
            </p:nvSpPr>
            <p:spPr>
              <a:xfrm>
                <a:off x="1217340" y="2028430"/>
                <a:ext cx="2160000" cy="1080000"/>
              </a:xfrm>
              <a:prstGeom prst="arc">
                <a:avLst>
                  <a:gd name="adj1" fmla="val 6745452"/>
                  <a:gd name="adj2" fmla="val 3006917"/>
                </a:avLst>
              </a:prstGeom>
              <a:ln w="38100">
                <a:solidFill>
                  <a:srgbClr val="FF0000"/>
                </a:solidFill>
                <a:prstDash val="dash"/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Έλλειψη 11"/>
              <p:cNvSpPr/>
              <p:nvPr/>
            </p:nvSpPr>
            <p:spPr>
              <a:xfrm>
                <a:off x="2814332" y="2956843"/>
                <a:ext cx="180000" cy="18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9" name="Ευθεία γραμμή σύνδεσης 8"/>
            <p:cNvCxnSpPr/>
            <p:nvPr/>
          </p:nvCxnSpPr>
          <p:spPr>
            <a:xfrm>
              <a:off x="1214810" y="3119436"/>
              <a:ext cx="0" cy="1332000"/>
            </a:xfrm>
            <a:prstGeom prst="line">
              <a:avLst/>
            </a:prstGeom>
            <a:ln w="1016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214"/>
            <p:cNvSpPr txBox="1"/>
            <p:nvPr/>
          </p:nvSpPr>
          <p:spPr>
            <a:xfrm>
              <a:off x="107504" y="404664"/>
              <a:ext cx="6480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r>
                <a:rPr lang="el-GR" sz="2000" b="1" dirty="0" smtClean="0">
                  <a:solidFill>
                    <a:srgbClr val="FFFF00"/>
                  </a:solidFill>
                </a:rPr>
                <a:t>Υλικό σημείο μάζας </a:t>
              </a:r>
              <a:r>
                <a:rPr lang="en-US" b="1" dirty="0" smtClean="0">
                  <a:solidFill>
                    <a:schemeClr val="bg1"/>
                  </a:solidFill>
                </a:rPr>
                <a:t>m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 περιστρέφεται γύρω από άξονα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με:</a:t>
              </a: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107504" y="899428"/>
            <a:ext cx="7567328" cy="5482140"/>
            <a:chOff x="1187624" y="539388"/>
            <a:chExt cx="7567328" cy="5482140"/>
          </a:xfrm>
        </p:grpSpPr>
        <p:sp>
          <p:nvSpPr>
            <p:cNvPr id="18" name="Έλλειψη 17"/>
            <p:cNvSpPr/>
            <p:nvPr/>
          </p:nvSpPr>
          <p:spPr>
            <a:xfrm>
              <a:off x="2264410" y="5949528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1187624" y="539388"/>
              <a:ext cx="756732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Σημείο αναφοράς ένα τυχαίο σημείο πάνω στον άξονα περιστροφής.</a:t>
              </a:r>
              <a:endParaRPr lang="el-GR" sz="2000" dirty="0"/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118760" y="2019558"/>
            <a:ext cx="4165208" cy="3095243"/>
            <a:chOff x="1235392" y="1659518"/>
            <a:chExt cx="4165208" cy="3095243"/>
          </a:xfrm>
        </p:grpSpPr>
        <p:cxnSp>
          <p:nvCxnSpPr>
            <p:cNvPr id="14" name="Ευθύγραμμο βέλος σύνδεσης 13"/>
            <p:cNvCxnSpPr/>
            <p:nvPr/>
          </p:nvCxnSpPr>
          <p:spPr>
            <a:xfrm flipV="1">
              <a:off x="3033921" y="4300727"/>
              <a:ext cx="600801" cy="287972"/>
            </a:xfrm>
            <a:prstGeom prst="straightConnector1">
              <a:avLst/>
            </a:prstGeom>
            <a:ln w="44450">
              <a:solidFill>
                <a:schemeClr val="bg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3456384" y="4293096"/>
                  <a:ext cx="28803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6384" y="4293096"/>
                  <a:ext cx="288032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212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Ορθογώνιο 32"/>
            <p:cNvSpPr/>
            <p:nvPr/>
          </p:nvSpPr>
          <p:spPr>
            <a:xfrm>
              <a:off x="1235392" y="1691516"/>
              <a:ext cx="24882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err="1" smtClean="0">
                  <a:solidFill>
                    <a:schemeClr val="bg1"/>
                  </a:solidFill>
                </a:rPr>
                <a:t>Επιτρόχια</a:t>
              </a:r>
              <a:r>
                <a:rPr lang="el-GR" sz="2000" b="1" dirty="0" smtClean="0">
                  <a:solidFill>
                    <a:schemeClr val="bg1"/>
                  </a:solidFill>
                </a:rPr>
                <a:t> ταχύτητα:</a:t>
              </a:r>
              <a:endParaRPr lang="el-GR" sz="200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3726592" y="1659518"/>
                  <a:ext cx="1674008" cy="5064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𝑹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6592" y="1659518"/>
                  <a:ext cx="1674008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4283968" y="2634547"/>
                <a:ext cx="1571084" cy="516488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</m:acc>
                      <m:r>
                        <a:rPr lang="en-US" alt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</m:acc>
                      <m:r>
                        <a:rPr lang="en-US" alt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2634547"/>
                <a:ext cx="1571084" cy="51648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Ομάδα 84"/>
          <p:cNvGrpSpPr/>
          <p:nvPr/>
        </p:nvGrpSpPr>
        <p:grpSpPr>
          <a:xfrm>
            <a:off x="138428" y="1639045"/>
            <a:ext cx="2633372" cy="3590155"/>
            <a:chOff x="1255060" y="1639045"/>
            <a:chExt cx="2633372" cy="3590155"/>
          </a:xfrm>
        </p:grpSpPr>
        <p:grpSp>
          <p:nvGrpSpPr>
            <p:cNvPr id="13" name="Ομάδα 12"/>
            <p:cNvGrpSpPr/>
            <p:nvPr/>
          </p:nvGrpSpPr>
          <p:grpSpPr>
            <a:xfrm>
              <a:off x="1255060" y="1680630"/>
              <a:ext cx="2348720" cy="3548570"/>
              <a:chOff x="1255060" y="1320590"/>
              <a:chExt cx="2348720" cy="35485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Ορθογώνιο 35"/>
                  <p:cNvSpPr/>
                  <p:nvPr/>
                </p:nvSpPr>
                <p:spPr>
                  <a:xfrm>
                    <a:off x="2289010" y="3075892"/>
                    <a:ext cx="288032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Ορθογώνιο 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89010" y="3075892"/>
                    <a:ext cx="288032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r="-4375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7" name="Ευθύγραμμο βέλος σύνδεσης 36"/>
              <p:cNvCxnSpPr/>
              <p:nvPr/>
            </p:nvCxnSpPr>
            <p:spPr>
              <a:xfrm flipV="1">
                <a:off x="2328073" y="3234988"/>
                <a:ext cx="0" cy="864000"/>
              </a:xfrm>
              <a:prstGeom prst="straightConnector1">
                <a:avLst/>
              </a:prstGeom>
              <a:ln w="44450"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6"/>
              <p:cNvSpPr txBox="1">
                <a:spLocks noChangeArrowheads="1"/>
              </p:cNvSpPr>
              <p:nvPr/>
            </p:nvSpPr>
            <p:spPr bwMode="auto">
              <a:xfrm>
                <a:off x="1464724" y="440749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b="1" i="1" dirty="0">
                    <a:solidFill>
                      <a:schemeClr val="bg1"/>
                    </a:solidFill>
                  </a:rPr>
                  <a:t>ω</a:t>
                </a:r>
              </a:p>
            </p:txBody>
          </p:sp>
          <p:sp>
            <p:nvSpPr>
              <p:cNvPr id="24" name="Ορθογώνιο 23"/>
              <p:cNvSpPr/>
              <p:nvPr/>
            </p:nvSpPr>
            <p:spPr>
              <a:xfrm>
                <a:off x="1255060" y="1320590"/>
                <a:ext cx="23487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</a:rPr>
                  <a:t>Γωνιακή ταχύτητα</a:t>
                </a:r>
                <a:r>
                  <a:rPr lang="en-US" sz="2000" b="1" dirty="0" smtClean="0">
                    <a:solidFill>
                      <a:srgbClr val="FFFF00"/>
                    </a:solidFill>
                  </a:rPr>
                  <a:t>:</a:t>
                </a:r>
                <a:endParaRPr lang="el-GR" sz="20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Ορθογώνιο 50"/>
                <p:cNvSpPr/>
                <p:nvPr/>
              </p:nvSpPr>
              <p:spPr>
                <a:xfrm>
                  <a:off x="3571597" y="1639045"/>
                  <a:ext cx="31683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Ορθογώνιο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1597" y="1639045"/>
                  <a:ext cx="316835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3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107504" y="1199557"/>
            <a:ext cx="2592288" cy="5149695"/>
            <a:chOff x="1224136" y="1199557"/>
            <a:chExt cx="2592288" cy="5149695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1224136" y="1260915"/>
              <a:ext cx="2029723" cy="5088337"/>
              <a:chOff x="1224136" y="900875"/>
              <a:chExt cx="2029723" cy="508833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Ορθογώνιο 29"/>
                  <p:cNvSpPr/>
                  <p:nvPr/>
                </p:nvSpPr>
                <p:spPr>
                  <a:xfrm>
                    <a:off x="2699792" y="4911791"/>
                    <a:ext cx="288032" cy="506421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Ορθογώνιο 2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99792" y="4911791"/>
                    <a:ext cx="288032" cy="506421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r="-425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" name="Ευθύγραμμο βέλος σύνδεσης 18"/>
              <p:cNvCxnSpPr/>
              <p:nvPr/>
            </p:nvCxnSpPr>
            <p:spPr>
              <a:xfrm flipV="1">
                <a:off x="2335993" y="4598946"/>
                <a:ext cx="589950" cy="1390266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Ορθογώνιο 25"/>
              <p:cNvSpPr/>
              <p:nvPr/>
            </p:nvSpPr>
            <p:spPr>
              <a:xfrm>
                <a:off x="1224136" y="900875"/>
                <a:ext cx="20297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</a:rPr>
                  <a:t>Διάνυσμα θέσης</a:t>
                </a:r>
                <a:r>
                  <a:rPr lang="en-US" sz="2000" b="1" dirty="0" smtClean="0">
                    <a:solidFill>
                      <a:srgbClr val="FFFF00"/>
                    </a:solidFill>
                  </a:rPr>
                  <a:t>:</a:t>
                </a:r>
                <a:endParaRPr lang="el-GR" sz="20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3528392" y="1199557"/>
                  <a:ext cx="288032" cy="5064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8392" y="1199557"/>
                  <a:ext cx="288032" cy="506421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r="-638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Ομάδα 52"/>
          <p:cNvGrpSpPr/>
          <p:nvPr/>
        </p:nvGrpSpPr>
        <p:grpSpPr>
          <a:xfrm>
            <a:off x="851334" y="1156643"/>
            <a:ext cx="7681106" cy="5184491"/>
            <a:chOff x="1967966" y="1156643"/>
            <a:chExt cx="7681106" cy="5184491"/>
          </a:xfrm>
        </p:grpSpPr>
        <p:grpSp>
          <p:nvGrpSpPr>
            <p:cNvPr id="23" name="Ομάδα 22"/>
            <p:cNvGrpSpPr/>
            <p:nvPr/>
          </p:nvGrpSpPr>
          <p:grpSpPr>
            <a:xfrm>
              <a:off x="2336246" y="4415340"/>
              <a:ext cx="3000" cy="1925794"/>
              <a:chOff x="2336246" y="4415340"/>
              <a:chExt cx="3000" cy="1925794"/>
            </a:xfrm>
          </p:grpSpPr>
          <p:cxnSp>
            <p:nvCxnSpPr>
              <p:cNvPr id="41" name="Ευθύγραμμο βέλος σύνδεσης 40"/>
              <p:cNvCxnSpPr/>
              <p:nvPr/>
            </p:nvCxnSpPr>
            <p:spPr>
              <a:xfrm flipH="1" flipV="1">
                <a:off x="2336246" y="5009134"/>
                <a:ext cx="0" cy="1332000"/>
              </a:xfrm>
              <a:prstGeom prst="straightConnector1">
                <a:avLst/>
              </a:prstGeom>
              <a:ln w="44450"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Ευθύγραμμο βέλος σύνδεσης 43"/>
              <p:cNvCxnSpPr/>
              <p:nvPr/>
            </p:nvCxnSpPr>
            <p:spPr>
              <a:xfrm flipH="1" flipV="1">
                <a:off x="2339246" y="4415340"/>
                <a:ext cx="0" cy="576000"/>
              </a:xfrm>
              <a:prstGeom prst="straightConnector1">
                <a:avLst/>
              </a:prstGeom>
              <a:ln w="44450">
                <a:solidFill>
                  <a:srgbClr val="00B050"/>
                </a:solidFill>
                <a:prstDash val="sysDot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Ορθογώνιο 44"/>
            <p:cNvSpPr/>
            <p:nvPr/>
          </p:nvSpPr>
          <p:spPr>
            <a:xfrm>
              <a:off x="4536504" y="1246988"/>
              <a:ext cx="496007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Διάνυσμα θέσης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κέντρου κυκλικής τροχιάς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: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1967966" y="5216768"/>
                  <a:ext cx="288032" cy="51648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rgbClr val="92D05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rgbClr val="92D05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92D05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7966" y="5216768"/>
                  <a:ext cx="288032" cy="516488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r="-212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9361040" y="1156643"/>
                  <a:ext cx="288032" cy="51648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Ορθογώνιο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1040" y="1156643"/>
                  <a:ext cx="288032" cy="516488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5" name="Ομάδα 54"/>
          <p:cNvGrpSpPr/>
          <p:nvPr/>
        </p:nvGrpSpPr>
        <p:grpSpPr>
          <a:xfrm>
            <a:off x="1198905" y="1628800"/>
            <a:ext cx="7333535" cy="3308294"/>
            <a:chOff x="2315537" y="1628800"/>
            <a:chExt cx="7333535" cy="3308294"/>
          </a:xfrm>
        </p:grpSpPr>
        <p:cxnSp>
          <p:nvCxnSpPr>
            <p:cNvPr id="32" name="Ευθύγραμμο βέλος σύνδεσης 31"/>
            <p:cNvCxnSpPr/>
            <p:nvPr/>
          </p:nvCxnSpPr>
          <p:spPr>
            <a:xfrm>
              <a:off x="2315537" y="4448238"/>
              <a:ext cx="591181" cy="488856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2555776" y="4335487"/>
                  <a:ext cx="28803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5776" y="4335487"/>
                  <a:ext cx="288032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r="-170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Ορθογώνιο 46"/>
            <p:cNvSpPr/>
            <p:nvPr/>
          </p:nvSpPr>
          <p:spPr>
            <a:xfrm>
              <a:off x="5256584" y="1671191"/>
              <a:ext cx="42242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Διάνυσμα ακτίνας κυκλικής τροχιάς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:</a:t>
              </a:r>
              <a:endParaRPr lang="el-GR" sz="2000" i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Ορθογώνιο 53"/>
                <p:cNvSpPr/>
                <p:nvPr/>
              </p:nvSpPr>
              <p:spPr>
                <a:xfrm>
                  <a:off x="9361040" y="1628800"/>
                  <a:ext cx="28803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Ορθογώνιο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1040" y="1628800"/>
                  <a:ext cx="288032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3555851" y="3221719"/>
            <a:ext cx="5480642" cy="783345"/>
            <a:chOff x="4024411" y="3221719"/>
            <a:chExt cx="5480642" cy="783345"/>
          </a:xfrm>
        </p:grpSpPr>
        <p:sp>
          <p:nvSpPr>
            <p:cNvPr id="56" name="Ορθογώνιο 55"/>
            <p:cNvSpPr/>
            <p:nvPr/>
          </p:nvSpPr>
          <p:spPr>
            <a:xfrm>
              <a:off x="4024411" y="3221719"/>
              <a:ext cx="3467259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sz="1800" b="1" dirty="0" smtClean="0">
                  <a:solidFill>
                    <a:srgbClr val="FFFF00"/>
                  </a:solidFill>
                </a:rPr>
                <a:t>Διάνυσμα </a:t>
              </a:r>
              <a:r>
                <a:rPr lang="el-GR" sz="1800" b="1" dirty="0" err="1" smtClean="0">
                  <a:solidFill>
                    <a:srgbClr val="FFFF00"/>
                  </a:solidFill>
                </a:rPr>
                <a:t>στροφορμής</a:t>
              </a:r>
              <a:r>
                <a:rPr lang="el-GR" sz="1800" b="1" dirty="0" smtClean="0">
                  <a:solidFill>
                    <a:srgbClr val="FFFF00"/>
                  </a:solidFill>
                </a:rPr>
                <a:t> μάζας </a:t>
              </a:r>
              <a:r>
                <a:rPr lang="en-US" b="1" dirty="0" smtClean="0">
                  <a:solidFill>
                    <a:srgbClr val="FFFF00"/>
                  </a:solidFill>
                </a:rPr>
                <a:t>m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1800" b="1" dirty="0" smtClean="0">
                  <a:solidFill>
                    <a:srgbClr val="FFFF00"/>
                  </a:solidFill>
                </a:rPr>
                <a:t>ως προς σημείο αναφοράς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:</a:t>
              </a:r>
              <a:endParaRPr lang="el-GR" sz="18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Ορθογώνιο 60"/>
                <p:cNvSpPr/>
                <p:nvPr/>
              </p:nvSpPr>
              <p:spPr>
                <a:xfrm>
                  <a:off x="7992888" y="3498643"/>
                  <a:ext cx="1512165" cy="5064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𝑳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Ορθογώνιο 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2888" y="3498643"/>
                  <a:ext cx="1512165" cy="506421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3" name="Ομάδα 82"/>
          <p:cNvGrpSpPr/>
          <p:nvPr/>
        </p:nvGrpSpPr>
        <p:grpSpPr>
          <a:xfrm>
            <a:off x="4305741" y="2634547"/>
            <a:ext cx="4010675" cy="853402"/>
            <a:chOff x="4211960" y="2634547"/>
            <a:chExt cx="4010675" cy="853402"/>
          </a:xfrm>
        </p:grpSpPr>
        <p:sp>
          <p:nvSpPr>
            <p:cNvPr id="63" name="Ορθογώνιο 62"/>
            <p:cNvSpPr/>
            <p:nvPr/>
          </p:nvSpPr>
          <p:spPr>
            <a:xfrm>
              <a:off x="4211960" y="2634547"/>
              <a:ext cx="1512168" cy="516488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65" name="Ευθεία γραμμή σύνδεσης 64"/>
            <p:cNvCxnSpPr>
              <a:stCxn id="63" idx="3"/>
            </p:cNvCxnSpPr>
            <p:nvPr/>
          </p:nvCxnSpPr>
          <p:spPr>
            <a:xfrm>
              <a:off x="5724128" y="2892791"/>
              <a:ext cx="2495163" cy="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 rot="5400000">
              <a:off x="7916635" y="3181949"/>
              <a:ext cx="612000" cy="0"/>
            </a:xfrm>
            <a:prstGeom prst="line">
              <a:avLst/>
            </a:prstGeom>
            <a:ln w="28575">
              <a:solidFill>
                <a:srgbClr val="FFFF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Ομάδα 83"/>
          <p:cNvGrpSpPr/>
          <p:nvPr/>
        </p:nvGrpSpPr>
        <p:grpSpPr>
          <a:xfrm>
            <a:off x="2649050" y="2074356"/>
            <a:ext cx="6156167" cy="1416757"/>
            <a:chOff x="2411760" y="2074356"/>
            <a:chExt cx="6156167" cy="1416757"/>
          </a:xfrm>
        </p:grpSpPr>
        <p:sp>
          <p:nvSpPr>
            <p:cNvPr id="70" name="Ορθογώνιο 69"/>
            <p:cNvSpPr/>
            <p:nvPr/>
          </p:nvSpPr>
          <p:spPr>
            <a:xfrm>
              <a:off x="2411760" y="2074356"/>
              <a:ext cx="1512168" cy="850588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1" name="Ευθεία γραμμή σύνδεσης 70"/>
            <p:cNvCxnSpPr>
              <a:stCxn id="70" idx="3"/>
            </p:cNvCxnSpPr>
            <p:nvPr/>
          </p:nvCxnSpPr>
          <p:spPr>
            <a:xfrm>
              <a:off x="3923927" y="2499650"/>
              <a:ext cx="4644000" cy="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H="1">
              <a:off x="8553705" y="2483113"/>
              <a:ext cx="1" cy="1008000"/>
            </a:xfrm>
            <a:prstGeom prst="line">
              <a:avLst/>
            </a:prstGeom>
            <a:ln w="28575">
              <a:solidFill>
                <a:srgbClr val="FFFF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898833" y="4098258"/>
                <a:ext cx="4258282" cy="4705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𝒅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e>
                      </m:d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  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833" y="4098258"/>
                <a:ext cx="4258282" cy="47051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3902624" y="4632173"/>
                <a:ext cx="4258282" cy="4705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𝒅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e>
                      </m:d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  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624" y="4632173"/>
                <a:ext cx="4258282" cy="47051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902624" y="5229503"/>
                <a:ext cx="4353179" cy="4705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624" y="5229503"/>
                <a:ext cx="4353179" cy="470513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Ομάδα 77"/>
          <p:cNvGrpSpPr/>
          <p:nvPr/>
        </p:nvGrpSpPr>
        <p:grpSpPr>
          <a:xfrm>
            <a:off x="5899815" y="4941168"/>
            <a:ext cx="1048449" cy="730966"/>
            <a:chOff x="7668344" y="5117842"/>
            <a:chExt cx="1048449" cy="730966"/>
          </a:xfrm>
        </p:grpSpPr>
        <p:cxnSp>
          <p:nvCxnSpPr>
            <p:cNvPr id="79" name="Ευθεία γραμμή σύνδεσης 78"/>
            <p:cNvCxnSpPr/>
            <p:nvPr/>
          </p:nvCxnSpPr>
          <p:spPr>
            <a:xfrm flipV="1">
              <a:off x="7668344" y="5488768"/>
              <a:ext cx="792088" cy="36004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7934206" y="5117842"/>
                  <a:ext cx="782587" cy="44589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||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34206" y="5117842"/>
                  <a:ext cx="782587" cy="445891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b="-1506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Ορθογώνιο 80"/>
              <p:cNvSpPr/>
              <p:nvPr/>
            </p:nvSpPr>
            <p:spPr>
              <a:xfrm>
                <a:off x="3927613" y="5754825"/>
                <a:ext cx="3642728" cy="470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      </m:t>
                      </m:r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1" name="Ορθογώνιο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613" y="5754825"/>
                <a:ext cx="3642728" cy="470513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3900338" y="6270855"/>
                <a:ext cx="4632102" cy="470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338" y="6270855"/>
                <a:ext cx="4632102" cy="47051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Ομάδα 21"/>
          <p:cNvGrpSpPr/>
          <p:nvPr/>
        </p:nvGrpSpPr>
        <p:grpSpPr>
          <a:xfrm>
            <a:off x="1657773" y="2463279"/>
            <a:ext cx="2266155" cy="2449954"/>
            <a:chOff x="2126333" y="2463279"/>
            <a:chExt cx="2266155" cy="2449954"/>
          </a:xfrm>
        </p:grpSpPr>
        <p:grpSp>
          <p:nvGrpSpPr>
            <p:cNvPr id="86" name="Ομάδα 85"/>
            <p:cNvGrpSpPr/>
            <p:nvPr/>
          </p:nvGrpSpPr>
          <p:grpSpPr>
            <a:xfrm>
              <a:off x="2126333" y="2463279"/>
              <a:ext cx="2266155" cy="461665"/>
              <a:chOff x="2774405" y="2463279"/>
              <a:chExt cx="2266155" cy="461665"/>
            </a:xfrm>
          </p:grpSpPr>
          <p:sp>
            <p:nvSpPr>
              <p:cNvPr id="38" name="Ορθογώνιο 37"/>
              <p:cNvSpPr/>
              <p:nvPr/>
            </p:nvSpPr>
            <p:spPr>
              <a:xfrm>
                <a:off x="2774405" y="2495937"/>
                <a:ext cx="89800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</a:rPr>
                  <a:t>Ορμή: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Ορθογώνιο 38"/>
                  <p:cNvSpPr/>
                  <p:nvPr/>
                </p:nvSpPr>
                <p:spPr>
                  <a:xfrm>
                    <a:off x="3733160" y="2463279"/>
                    <a:ext cx="1307400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  <m: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9" name="Ορθογώνιο 3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33160" y="2463279"/>
                    <a:ext cx="1307400" cy="461665"/>
                  </a:xfrm>
                  <a:prstGeom prst="rect">
                    <a:avLst/>
                  </a:prstGeom>
                  <a:blipFill rotWithShape="1">
                    <a:blip r:embed="rId24"/>
                    <a:stretch>
                      <a:fillRect l="-1395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3" name="Ευθύγραμμο βέλος σύνδεσης 72"/>
            <p:cNvCxnSpPr/>
            <p:nvPr/>
          </p:nvCxnSpPr>
          <p:spPr>
            <a:xfrm flipV="1">
              <a:off x="2339752" y="4437461"/>
              <a:ext cx="936104" cy="475772"/>
            </a:xfrm>
            <a:prstGeom prst="straightConnector1">
              <a:avLst/>
            </a:prstGeom>
            <a:ln w="444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>
                  <a:off x="2880320" y="4047455"/>
                  <a:ext cx="28803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0320" y="4047455"/>
                  <a:ext cx="288032" cy="461665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 l="-8511" r="-36170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90473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75" grpId="0"/>
      <p:bldP spid="76" grpId="0"/>
      <p:bldP spid="77" grpId="0"/>
      <p:bldP spid="81" grpId="0"/>
      <p:bldP spid="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3" name="Ορθογώνιο 72"/>
              <p:cNvSpPr/>
              <p:nvPr/>
            </p:nvSpPr>
            <p:spPr>
              <a:xfrm>
                <a:off x="3275856" y="3501008"/>
                <a:ext cx="4831579" cy="546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3" name="Ορθογώνιο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501008"/>
                <a:ext cx="4831579" cy="54611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Ορθογώνιο 73"/>
              <p:cNvSpPr/>
              <p:nvPr/>
            </p:nvSpPr>
            <p:spPr>
              <a:xfrm>
                <a:off x="2433026" y="4947860"/>
                <a:ext cx="6710974" cy="5461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𝒅</m:t>
                                  </m:r>
                                </m:e>
                              </m:acc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𝒅</m:t>
                                  </m:r>
                                </m:e>
                              </m:acc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𝝎</m:t>
                                  </m:r>
                                </m:e>
                              </m:acc>
                            </m:e>
                          </m:d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d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𝝎</m:t>
                                  </m:r>
                                </m:e>
                              </m:acc>
                            </m:e>
                          </m:d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4" name="Ορθογώνιο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026" y="4947860"/>
                <a:ext cx="6710974" cy="5461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Ομάδα 74"/>
          <p:cNvGrpSpPr/>
          <p:nvPr/>
        </p:nvGrpSpPr>
        <p:grpSpPr>
          <a:xfrm>
            <a:off x="3563888" y="4725144"/>
            <a:ext cx="5184576" cy="687422"/>
            <a:chOff x="4355976" y="4689988"/>
            <a:chExt cx="5184576" cy="687422"/>
          </a:xfrm>
        </p:grpSpPr>
        <p:grpSp>
          <p:nvGrpSpPr>
            <p:cNvPr id="76" name="Ομάδα 75"/>
            <p:cNvGrpSpPr/>
            <p:nvPr/>
          </p:nvGrpSpPr>
          <p:grpSpPr>
            <a:xfrm>
              <a:off x="4355976" y="4689988"/>
              <a:ext cx="897983" cy="687422"/>
              <a:chOff x="6998153" y="5194044"/>
              <a:chExt cx="897983" cy="687422"/>
            </a:xfrm>
          </p:grpSpPr>
          <p:cxnSp>
            <p:nvCxnSpPr>
              <p:cNvPr id="80" name="Ευθεία γραμμή σύνδεσης 79"/>
              <p:cNvCxnSpPr/>
              <p:nvPr/>
            </p:nvCxnSpPr>
            <p:spPr>
              <a:xfrm flipV="1">
                <a:off x="6998153" y="5521426"/>
                <a:ext cx="792088" cy="36004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7100725" y="5194044"/>
                    <a:ext cx="795411" cy="41049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⊥</m:t>
                          </m:r>
                          <m:acc>
                            <m:accPr>
                              <m:chr m:val="⃗"/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18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1" name="TextBox 8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00725" y="5194044"/>
                    <a:ext cx="795411" cy="41049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7" name="Ομάδα 76"/>
            <p:cNvGrpSpPr/>
            <p:nvPr/>
          </p:nvGrpSpPr>
          <p:grpSpPr>
            <a:xfrm>
              <a:off x="8694392" y="4780080"/>
              <a:ext cx="846160" cy="597330"/>
              <a:chOff x="8387513" y="5288330"/>
              <a:chExt cx="846160" cy="597330"/>
            </a:xfrm>
          </p:grpSpPr>
          <p:cxnSp>
            <p:nvCxnSpPr>
              <p:cNvPr id="78" name="Ευθεία γραμμή σύνδεσης 77"/>
              <p:cNvCxnSpPr/>
              <p:nvPr/>
            </p:nvCxnSpPr>
            <p:spPr>
              <a:xfrm flipV="1">
                <a:off x="8387513" y="5525620"/>
                <a:ext cx="792088" cy="36004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8402997" y="5288330"/>
                    <a:ext cx="8306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⊥</m:t>
                          </m:r>
                          <m:acc>
                            <m:accPr>
                              <m:chr m:val="⃗"/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18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02997" y="5288330"/>
                    <a:ext cx="830676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3323575" y="5589240"/>
                <a:ext cx="4052904" cy="5461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acc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</m:e>
                      </m:d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575" y="5589240"/>
                <a:ext cx="4052904" cy="54611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" name="Ομάδα 91"/>
          <p:cNvGrpSpPr/>
          <p:nvPr/>
        </p:nvGrpSpPr>
        <p:grpSpPr>
          <a:xfrm>
            <a:off x="3203848" y="4077072"/>
            <a:ext cx="3479222" cy="732558"/>
            <a:chOff x="-36512" y="5373216"/>
            <a:chExt cx="3479222" cy="732558"/>
          </a:xfrm>
        </p:grpSpPr>
        <p:sp>
          <p:nvSpPr>
            <p:cNvPr id="95" name="TextBox 94"/>
            <p:cNvSpPr txBox="1"/>
            <p:nvPr/>
          </p:nvSpPr>
          <p:spPr>
            <a:xfrm>
              <a:off x="35496" y="5373216"/>
              <a:ext cx="31398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b="1" dirty="0" smtClean="0">
                  <a:solidFill>
                    <a:schemeClr val="bg1"/>
                  </a:solidFill>
                </a:rPr>
                <a:t>Διανυσματική Ταυτότητα:</a:t>
              </a:r>
              <a:endParaRPr lang="el-GR" sz="1800" b="1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/>
                <p:cNvSpPr txBox="1"/>
                <p:nvPr/>
              </p:nvSpPr>
              <p:spPr>
                <a:xfrm>
                  <a:off x="-36512" y="5673027"/>
                  <a:ext cx="3479222" cy="4327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</m:acc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×</m:t>
                            </m:r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𝒄</m:t>
                                </m:r>
                              </m:e>
                            </m:acc>
                          </m:e>
                        </m:d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𝒂</m:t>
                                </m:r>
                              </m:e>
                            </m:acc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𝒄</m:t>
                                </m:r>
                              </m:e>
                            </m:acc>
                          </m:e>
                        </m:d>
                        <m:acc>
                          <m:accPr>
                            <m:chr m:val="⃗"/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𝒃</m:t>
                            </m:r>
                          </m:e>
                        </m:acc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</m:e>
                            </m:acc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</m:acc>
                          </m:e>
                        </m:d>
                        <m:acc>
                          <m:accPr>
                            <m:chr m:val="⃗"/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</m:acc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6512" y="5673027"/>
                  <a:ext cx="3845605" cy="470513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0" y="24805"/>
            <a:ext cx="9144000" cy="6428531"/>
            <a:chOff x="0" y="24805"/>
            <a:chExt cx="9144000" cy="6428531"/>
          </a:xfrm>
        </p:grpSpPr>
        <p:sp>
          <p:nvSpPr>
            <p:cNvPr id="16" name="Ορθογώνιο 15"/>
            <p:cNvSpPr/>
            <p:nvPr/>
          </p:nvSpPr>
          <p:spPr>
            <a:xfrm>
              <a:off x="107031" y="836712"/>
              <a:ext cx="67692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Σημείο αναφοράς ένα τυχαίο σημείο πάνω στον άξονα περιστροφής.</a:t>
              </a:r>
              <a:endParaRPr lang="el-GR" sz="1800" dirty="0"/>
            </a:p>
          </p:txBody>
        </p:sp>
        <p:cxnSp>
          <p:nvCxnSpPr>
            <p:cNvPr id="11" name="Ευθεία γραμμή σύνδεσης 10"/>
            <p:cNvCxnSpPr/>
            <p:nvPr/>
          </p:nvCxnSpPr>
          <p:spPr>
            <a:xfrm>
              <a:off x="1259632" y="4293336"/>
              <a:ext cx="0" cy="2160000"/>
            </a:xfrm>
            <a:prstGeom prst="line">
              <a:avLst/>
            </a:prstGeom>
            <a:ln w="1016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 Box 2"/>
            <p:cNvSpPr txBox="1">
              <a:spLocks noChangeArrowheads="1"/>
            </p:cNvSpPr>
            <p:nvPr/>
          </p:nvSpPr>
          <p:spPr bwMode="auto">
            <a:xfrm>
              <a:off x="0" y="24805"/>
              <a:ext cx="9144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 smtClean="0">
                  <a:solidFill>
                    <a:schemeClr val="bg1"/>
                  </a:solidFill>
                </a:rPr>
                <a:t>ΣΤΡΟΦΟΡΜΗ  ΥΛΙΚΟΥ  ΣΗΜΕΙΟΥ</a:t>
              </a:r>
              <a:endParaRPr lang="el-GR" altLang="el-GR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Έλλειψη 11"/>
            <p:cNvSpPr/>
            <p:nvPr/>
          </p:nvSpPr>
          <p:spPr>
            <a:xfrm>
              <a:off x="150990" y="3900638"/>
              <a:ext cx="2160000" cy="1080120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Τόξο 8"/>
            <p:cNvSpPr/>
            <p:nvPr/>
          </p:nvSpPr>
          <p:spPr>
            <a:xfrm>
              <a:off x="150990" y="3900638"/>
              <a:ext cx="2160000" cy="1080000"/>
            </a:xfrm>
            <a:prstGeom prst="arc">
              <a:avLst>
                <a:gd name="adj1" fmla="val 6009052"/>
                <a:gd name="adj2" fmla="val 3006917"/>
              </a:avLst>
            </a:prstGeom>
            <a:ln w="38100">
              <a:solidFill>
                <a:srgbClr val="FF0000"/>
              </a:solidFill>
              <a:prstDash val="dash"/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3" name="Ευθεία γραμμή σύνδεσης 12"/>
            <p:cNvCxnSpPr/>
            <p:nvPr/>
          </p:nvCxnSpPr>
          <p:spPr>
            <a:xfrm>
              <a:off x="1248999" y="3115745"/>
              <a:ext cx="0" cy="1332000"/>
            </a:xfrm>
            <a:prstGeom prst="line">
              <a:avLst/>
            </a:prstGeom>
            <a:ln w="1016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833273" y="4858566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m</a:t>
              </a:r>
              <a:endParaRPr lang="el-GR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Έλλειψη 9"/>
            <p:cNvSpPr/>
            <p:nvPr/>
          </p:nvSpPr>
          <p:spPr>
            <a:xfrm>
              <a:off x="1753055" y="4843039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" name="TextBox 214"/>
            <p:cNvSpPr txBox="1"/>
            <p:nvPr/>
          </p:nvSpPr>
          <p:spPr>
            <a:xfrm>
              <a:off x="107504" y="404664"/>
              <a:ext cx="6480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r>
                <a:rPr lang="el-GR" sz="2000" b="1" dirty="0" smtClean="0">
                  <a:solidFill>
                    <a:srgbClr val="FFFF00"/>
                  </a:solidFill>
                </a:rPr>
                <a:t>Υλικό σημείο μάζας </a:t>
              </a:r>
              <a:r>
                <a:rPr lang="en-US" b="1" dirty="0" smtClean="0">
                  <a:solidFill>
                    <a:schemeClr val="bg1"/>
                  </a:solidFill>
                </a:rPr>
                <a:t>m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 περιστρέφεται γύρω από άξονα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με:</a:t>
              </a:r>
            </a:p>
          </p:txBody>
        </p:sp>
        <p:cxnSp>
          <p:nvCxnSpPr>
            <p:cNvPr id="18" name="Ευθύγραμμο βέλος σύνδεσης 17"/>
            <p:cNvCxnSpPr/>
            <p:nvPr/>
          </p:nvCxnSpPr>
          <p:spPr>
            <a:xfrm flipV="1">
              <a:off x="1918337" y="4666131"/>
              <a:ext cx="576000" cy="288000"/>
            </a:xfrm>
            <a:prstGeom prst="straightConnector1">
              <a:avLst/>
            </a:prstGeom>
            <a:ln w="444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2289010" y="4716934"/>
                  <a:ext cx="288032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9010" y="4716934"/>
                  <a:ext cx="288032" cy="400110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 r="-625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Ορθογώνιο 19"/>
            <p:cNvSpPr/>
            <p:nvPr/>
          </p:nvSpPr>
          <p:spPr>
            <a:xfrm>
              <a:off x="107874" y="1916832"/>
              <a:ext cx="22930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b="1" dirty="0" err="1" smtClean="0">
                  <a:solidFill>
                    <a:srgbClr val="FFFF00"/>
                  </a:solidFill>
                </a:rPr>
                <a:t>Επιτρόχια</a:t>
              </a:r>
              <a:r>
                <a:rPr lang="el-GR" sz="1800" b="1" dirty="0" smtClean="0">
                  <a:solidFill>
                    <a:srgbClr val="FFFF00"/>
                  </a:solidFill>
                </a:rPr>
                <a:t> ταχύτητα:</a:t>
              </a:r>
              <a:endParaRPr lang="el-GR" sz="1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393935" y="1916832"/>
                  <a:ext cx="1630475" cy="5064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  <m:r>
                          <a:rPr lang="el-GR" altLang="el-GR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𝑹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3935" y="1916832"/>
                  <a:ext cx="1630475" cy="506421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2" name="Ομάδα 21"/>
            <p:cNvGrpSpPr/>
            <p:nvPr/>
          </p:nvGrpSpPr>
          <p:grpSpPr>
            <a:xfrm>
              <a:off x="1534053" y="2305336"/>
              <a:ext cx="2185107" cy="461665"/>
              <a:chOff x="2182125" y="2305336"/>
              <a:chExt cx="2185107" cy="461665"/>
            </a:xfrm>
          </p:grpSpPr>
          <p:sp>
            <p:nvSpPr>
              <p:cNvPr id="23" name="Ορθογώνιο 22"/>
              <p:cNvSpPr/>
              <p:nvPr/>
            </p:nvSpPr>
            <p:spPr>
              <a:xfrm>
                <a:off x="2182125" y="2348880"/>
                <a:ext cx="8274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800" b="1" dirty="0" smtClean="0">
                    <a:solidFill>
                      <a:srgbClr val="FFFF00"/>
                    </a:solidFill>
                  </a:rPr>
                  <a:t>Ορμή:</a:t>
                </a:r>
                <a:endParaRPr lang="el-GR" sz="18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Ορθογώνιο 23"/>
                  <p:cNvSpPr/>
                  <p:nvPr/>
                </p:nvSpPr>
                <p:spPr>
                  <a:xfrm>
                    <a:off x="3059832" y="2305336"/>
                    <a:ext cx="1307400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  <m: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Ορθογώνιο 2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59832" y="2305336"/>
                    <a:ext cx="1307400" cy="461665"/>
                  </a:xfrm>
                  <a:prstGeom prst="rect">
                    <a:avLst/>
                  </a:prstGeom>
                  <a:blipFill rotWithShape="1">
                    <a:blip r:embed="rId31"/>
                    <a:stretch>
                      <a:fillRect l="-1869"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4233733" y="2276872"/>
                  <a:ext cx="1571084" cy="51648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acc>
                        <m:r>
                          <a:rPr lang="en-US" alt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</m:acc>
                        <m:r>
                          <a:rPr lang="en-US" alt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33733" y="2276872"/>
                  <a:ext cx="1571084" cy="516488"/>
                </a:xfrm>
                <a:prstGeom prst="rect">
                  <a:avLst/>
                </a:prstGeom>
                <a:blipFill rotWithShape="1">
                  <a:blip r:embed="rId3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1665963" y="5271831"/>
                  <a:ext cx="288032" cy="4374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5963" y="5271831"/>
                  <a:ext cx="288032" cy="437492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 r="-229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7" name="Ευθύγραμμο βέλος σύνδεσης 36"/>
            <p:cNvCxnSpPr/>
            <p:nvPr/>
          </p:nvCxnSpPr>
          <p:spPr>
            <a:xfrm flipV="1">
              <a:off x="1270265" y="4958986"/>
              <a:ext cx="589950" cy="1390266"/>
            </a:xfrm>
            <a:prstGeom prst="straightConnector1">
              <a:avLst/>
            </a:prstGeom>
            <a:ln w="444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Ορθογώνιο 37"/>
            <p:cNvSpPr/>
            <p:nvPr/>
          </p:nvSpPr>
          <p:spPr>
            <a:xfrm>
              <a:off x="539552" y="1196752"/>
              <a:ext cx="18453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Διάνυσμα θέσης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:</a:t>
              </a:r>
              <a:endParaRPr lang="el-GR" sz="1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2339752" y="1124744"/>
                  <a:ext cx="288032" cy="50642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9752" y="1124744"/>
                  <a:ext cx="288032" cy="506421"/>
                </a:xfrm>
                <a:prstGeom prst="rect">
                  <a:avLst/>
                </a:prstGeom>
                <a:blipFill rotWithShape="1">
                  <a:blip r:embed="rId34"/>
                  <a:stretch>
                    <a:fillRect r="-638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1" name="Ομάδα 50"/>
            <p:cNvGrpSpPr/>
            <p:nvPr/>
          </p:nvGrpSpPr>
          <p:grpSpPr>
            <a:xfrm>
              <a:off x="4024411" y="2636912"/>
              <a:ext cx="5021227" cy="791866"/>
              <a:chOff x="4456459" y="2279237"/>
              <a:chExt cx="5021227" cy="791866"/>
            </a:xfrm>
          </p:grpSpPr>
          <p:sp>
            <p:nvSpPr>
              <p:cNvPr id="52" name="Ορθογώνιο 51"/>
              <p:cNvSpPr/>
              <p:nvPr/>
            </p:nvSpPr>
            <p:spPr>
              <a:xfrm>
                <a:off x="4456459" y="2279237"/>
                <a:ext cx="3467259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l-GR" sz="1800" b="1" dirty="0" smtClean="0">
                    <a:solidFill>
                      <a:srgbClr val="FFFF00"/>
                    </a:solidFill>
                  </a:rPr>
                  <a:t>Διάνυσμα </a:t>
                </a:r>
                <a:r>
                  <a:rPr lang="el-GR" sz="1800" b="1" dirty="0" err="1" smtClean="0">
                    <a:solidFill>
                      <a:srgbClr val="FFFF00"/>
                    </a:solidFill>
                  </a:rPr>
                  <a:t>στροφορμής</a:t>
                </a:r>
                <a:r>
                  <a:rPr lang="el-GR" sz="1800" b="1" dirty="0" smtClean="0">
                    <a:solidFill>
                      <a:srgbClr val="FFFF00"/>
                    </a:solidFill>
                  </a:rPr>
                  <a:t> μάζας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m</a:t>
                </a:r>
                <a:r>
                  <a:rPr lang="en-US" sz="18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l-GR" sz="1800" b="1" dirty="0" smtClean="0">
                    <a:solidFill>
                      <a:srgbClr val="FFFF00"/>
                    </a:solidFill>
                  </a:rPr>
                  <a:t>ως προς σημείο αναφοράς</a:t>
                </a:r>
                <a:r>
                  <a:rPr lang="en-US" sz="1800" b="1" dirty="0" smtClean="0">
                    <a:solidFill>
                      <a:srgbClr val="FFFF00"/>
                    </a:solidFill>
                  </a:rPr>
                  <a:t>:</a:t>
                </a:r>
                <a:endParaRPr lang="el-GR" sz="18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Ορθογώνιο 52"/>
                  <p:cNvSpPr/>
                  <p:nvPr/>
                </p:nvSpPr>
                <p:spPr>
                  <a:xfrm>
                    <a:off x="7934604" y="2564682"/>
                    <a:ext cx="1543082" cy="506421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  <m:r>
                            <a:rPr lang="el-GR" alt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acc>
                            <m:accPr>
                              <m:chr m:val="⃗"/>
                              <m:ctrlPr>
                                <a:rPr lang="el-GR" alt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</m:acc>
                          <m:r>
                            <a:rPr lang="el-GR" altLang="el-GR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acc>
                            <m:accPr>
                              <m:chr m:val="⃗"/>
                              <m:ctrlPr>
                                <a:rPr lang="el-GR" alt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𝒑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3" name="Ορθογώνιο 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34604" y="2564682"/>
                    <a:ext cx="1543082" cy="506421"/>
                  </a:xfrm>
                  <a:prstGeom prst="rect">
                    <a:avLst/>
                  </a:prstGeom>
                  <a:blipFill rotWithShape="1">
                    <a:blip r:embed="rId3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93" name="Ευθύγραμμο βέλος σύνδεσης 92"/>
            <p:cNvCxnSpPr/>
            <p:nvPr/>
          </p:nvCxnSpPr>
          <p:spPr>
            <a:xfrm flipV="1">
              <a:off x="1886438" y="4459028"/>
              <a:ext cx="860688" cy="456741"/>
            </a:xfrm>
            <a:prstGeom prst="straightConnector1">
              <a:avLst/>
            </a:prstGeom>
            <a:ln w="444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Ορθογώνιο 93"/>
                <p:cNvSpPr/>
                <p:nvPr/>
              </p:nvSpPr>
              <p:spPr>
                <a:xfrm>
                  <a:off x="2411760" y="4047455"/>
                  <a:ext cx="288032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4" name="Ορθογώνιο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4047455"/>
                  <a:ext cx="288032" cy="400110"/>
                </a:xfrm>
                <a:prstGeom prst="rect">
                  <a:avLst/>
                </a:prstGeom>
                <a:blipFill rotWithShape="1">
                  <a:blip r:embed="rId36"/>
                  <a:stretch>
                    <a:fillRect l="-2128" r="-19149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6" name="Ομάδα 25"/>
            <p:cNvGrpSpPr/>
            <p:nvPr/>
          </p:nvGrpSpPr>
          <p:grpSpPr>
            <a:xfrm>
              <a:off x="221322" y="1484784"/>
              <a:ext cx="2489356" cy="3702265"/>
              <a:chOff x="869394" y="1484784"/>
              <a:chExt cx="2489356" cy="3702265"/>
            </a:xfrm>
          </p:grpSpPr>
          <p:grpSp>
            <p:nvGrpSpPr>
              <p:cNvPr id="27" name="Ομάδα 26"/>
              <p:cNvGrpSpPr/>
              <p:nvPr/>
            </p:nvGrpSpPr>
            <p:grpSpPr>
              <a:xfrm>
                <a:off x="869394" y="1556792"/>
                <a:ext cx="2343782" cy="3630257"/>
                <a:chOff x="869394" y="1196752"/>
                <a:chExt cx="2343782" cy="363025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Ορθογώνιο 28"/>
                    <p:cNvSpPr/>
                    <p:nvPr/>
                  </p:nvSpPr>
                  <p:spPr>
                    <a:xfrm>
                      <a:off x="1509982" y="3048434"/>
                      <a:ext cx="288032" cy="4001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alt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29" name="Ορθογώνιο 2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09982" y="3048434"/>
                      <a:ext cx="288032" cy="400110"/>
                    </a:xfrm>
                    <a:prstGeom prst="rect">
                      <a:avLst/>
                    </a:prstGeom>
                    <a:blipFill rotWithShape="1">
                      <a:blip r:embed="rId37"/>
                      <a:stretch>
                        <a:fillRect r="-2708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0" name="Ευθύγραμμο βέλος σύνδεσης 29"/>
                <p:cNvCxnSpPr/>
                <p:nvPr/>
              </p:nvCxnSpPr>
              <p:spPr>
                <a:xfrm flipV="1">
                  <a:off x="1869852" y="3234988"/>
                  <a:ext cx="0" cy="864000"/>
                </a:xfrm>
                <a:prstGeom prst="straightConnector1">
                  <a:avLst/>
                </a:prstGeom>
                <a:ln w="444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TextBox 276"/>
                <p:cNvSpPr txBox="1">
                  <a:spLocks noChangeArrowheads="1"/>
                </p:cNvSpPr>
                <p:nvPr/>
              </p:nvSpPr>
              <p:spPr bwMode="auto">
                <a:xfrm>
                  <a:off x="1033012" y="4365344"/>
                  <a:ext cx="40748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b="1" i="1" dirty="0">
                      <a:solidFill>
                        <a:srgbClr val="FF0000"/>
                      </a:solidFill>
                    </a:rPr>
                    <a:t>ω</a:t>
                  </a:r>
                </a:p>
              </p:txBody>
            </p:sp>
            <p:sp>
              <p:nvSpPr>
                <p:cNvPr id="32" name="Ορθογώνιο 31"/>
                <p:cNvSpPr/>
                <p:nvPr/>
              </p:nvSpPr>
              <p:spPr>
                <a:xfrm>
                  <a:off x="869394" y="1196752"/>
                  <a:ext cx="23437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1800" b="1" dirty="0" smtClean="0">
                      <a:solidFill>
                        <a:srgbClr val="FFFF00"/>
                      </a:solidFill>
                    </a:rPr>
                    <a:t>Γωνιακή ταχύτητα</a:t>
                  </a:r>
                  <a:r>
                    <a:rPr lang="en-US" sz="1800" b="1" dirty="0" smtClean="0">
                      <a:solidFill>
                        <a:srgbClr val="FFFF00"/>
                      </a:solidFill>
                    </a:rPr>
                    <a:t>:</a:t>
                  </a:r>
                  <a:endParaRPr lang="el-GR" sz="1800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Ορθογώνιο 27"/>
                  <p:cNvSpPr/>
                  <p:nvPr/>
                </p:nvSpPr>
                <p:spPr>
                  <a:xfrm>
                    <a:off x="3041915" y="1484784"/>
                    <a:ext cx="316835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alt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Ορθογώνιο 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41915" y="1484784"/>
                    <a:ext cx="316835" cy="461665"/>
                  </a:xfrm>
                  <a:prstGeom prst="rect">
                    <a:avLst/>
                  </a:prstGeom>
                  <a:blipFill rotWithShape="1">
                    <a:blip r:embed="rId38"/>
                    <a:stretch>
                      <a:fillRect r="-3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" name="Έλλειψη 14"/>
            <p:cNvSpPr/>
            <p:nvPr/>
          </p:nvSpPr>
          <p:spPr>
            <a:xfrm>
              <a:off x="1227733" y="6309568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0" name="Ομάδα 39"/>
            <p:cNvGrpSpPr/>
            <p:nvPr/>
          </p:nvGrpSpPr>
          <p:grpSpPr>
            <a:xfrm>
              <a:off x="1269023" y="4415340"/>
              <a:ext cx="0" cy="1925794"/>
              <a:chOff x="1917095" y="4415340"/>
              <a:chExt cx="0" cy="1925794"/>
            </a:xfrm>
          </p:grpSpPr>
          <p:cxnSp>
            <p:nvCxnSpPr>
              <p:cNvPr id="44" name="Ευθύγραμμο βέλος σύνδεσης 43"/>
              <p:cNvCxnSpPr/>
              <p:nvPr/>
            </p:nvCxnSpPr>
            <p:spPr>
              <a:xfrm flipH="1" flipV="1">
                <a:off x="1917095" y="5009134"/>
                <a:ext cx="0" cy="1332000"/>
              </a:xfrm>
              <a:prstGeom prst="straightConnector1">
                <a:avLst/>
              </a:prstGeom>
              <a:ln w="44450">
                <a:solidFill>
                  <a:srgbClr val="00B05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Ευθύγραμμο βέλος σύνδεσης 44"/>
              <p:cNvCxnSpPr/>
              <p:nvPr/>
            </p:nvCxnSpPr>
            <p:spPr>
              <a:xfrm flipH="1" flipV="1">
                <a:off x="1917095" y="4415340"/>
                <a:ext cx="0" cy="576000"/>
              </a:xfrm>
              <a:prstGeom prst="straightConnector1">
                <a:avLst/>
              </a:prstGeom>
              <a:ln w="44450">
                <a:solidFill>
                  <a:srgbClr val="00B050"/>
                </a:solidFill>
                <a:prstDash val="sysDot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Ορθογώνιο 40"/>
            <p:cNvSpPr/>
            <p:nvPr/>
          </p:nvSpPr>
          <p:spPr>
            <a:xfrm>
              <a:off x="4209657" y="1174980"/>
              <a:ext cx="45388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Διάνυσμα θέσης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 </a:t>
              </a:r>
              <a:r>
                <a:rPr lang="el-GR" sz="1800" b="1" dirty="0" smtClean="0">
                  <a:solidFill>
                    <a:srgbClr val="FFFF00"/>
                  </a:solidFill>
                </a:rPr>
                <a:t>κέντρου κυκλικής τροχιάς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:</a:t>
              </a:r>
              <a:endParaRPr lang="el-GR" sz="18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8586870" y="1052736"/>
                  <a:ext cx="288032" cy="51648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86870" y="1052736"/>
                  <a:ext cx="288032" cy="516488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 r="-212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935975" y="5229200"/>
                  <a:ext cx="288032" cy="44589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sz="2000" b="1" i="1" smtClean="0">
                                <a:solidFill>
                                  <a:srgbClr val="92D05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sz="2000" b="1" i="1" smtClean="0">
                                <a:solidFill>
                                  <a:srgbClr val="92D05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92D05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5975" y="5229200"/>
                  <a:ext cx="288032" cy="445891"/>
                </a:xfrm>
                <a:prstGeom prst="rect">
                  <a:avLst/>
                </a:prstGeom>
                <a:blipFill rotWithShape="1">
                  <a:blip r:embed="rId40"/>
                  <a:stretch>
                    <a:fillRect l="-2128" r="-212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1513342" y="4397042"/>
                  <a:ext cx="288032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sz="20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sz="20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3342" y="4397042"/>
                  <a:ext cx="288032" cy="400110"/>
                </a:xfrm>
                <a:prstGeom prst="rect">
                  <a:avLst/>
                </a:prstGeom>
                <a:blipFill rotWithShape="1">
                  <a:blip r:embed="rId41"/>
                  <a:stretch>
                    <a:fillRect r="-41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Ορθογώνιο 48"/>
            <p:cNvSpPr/>
            <p:nvPr/>
          </p:nvSpPr>
          <p:spPr>
            <a:xfrm>
              <a:off x="4881804" y="1615292"/>
              <a:ext cx="38174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Διάνυσμα ακτίνας κυκλικής τροχιάς</a:t>
              </a:r>
              <a:r>
                <a:rPr lang="en-US" sz="1800" b="1" dirty="0" smtClean="0">
                  <a:solidFill>
                    <a:srgbClr val="FFFF00"/>
                  </a:solidFill>
                </a:rPr>
                <a:t>:</a:t>
              </a:r>
              <a:endParaRPr lang="el-GR" sz="1800" i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8604448" y="1556792"/>
                  <a:ext cx="28803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altLang="el-GR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altLang="el-GR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04448" y="1556792"/>
                  <a:ext cx="288032" cy="461665"/>
                </a:xfrm>
                <a:prstGeom prst="rect">
                  <a:avLst/>
                </a:prstGeom>
                <a:blipFill rotWithShape="1">
                  <a:blip r:embed="rId42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7" name="Ευθύγραμμο βέλος σύνδεσης 46"/>
            <p:cNvCxnSpPr/>
            <p:nvPr/>
          </p:nvCxnSpPr>
          <p:spPr>
            <a:xfrm>
              <a:off x="1262093" y="4448238"/>
              <a:ext cx="591181" cy="488856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Ομάδα 69"/>
          <p:cNvGrpSpPr/>
          <p:nvPr/>
        </p:nvGrpSpPr>
        <p:grpSpPr>
          <a:xfrm>
            <a:off x="1280417" y="3224851"/>
            <a:ext cx="4821500" cy="3574710"/>
            <a:chOff x="1280417" y="3224851"/>
            <a:chExt cx="4821500" cy="35747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4228391" y="6293140"/>
                  <a:ext cx="1873526" cy="506421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8391" y="6293140"/>
                  <a:ext cx="1873526" cy="506421"/>
                </a:xfrm>
                <a:prstGeom prst="rect">
                  <a:avLst/>
                </a:prstGeom>
                <a:blipFill rotWithShape="1">
                  <a:blip r:embed="rId43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Ορθογώνιο 85"/>
                <p:cNvSpPr/>
                <p:nvPr/>
              </p:nvSpPr>
              <p:spPr>
                <a:xfrm>
                  <a:off x="1283382" y="3224851"/>
                  <a:ext cx="458168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6" name="Ορθογώνιο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3382" y="3224851"/>
                  <a:ext cx="458168" cy="437492"/>
                </a:xfrm>
                <a:prstGeom prst="rect">
                  <a:avLst/>
                </a:prstGeom>
                <a:blipFill rotWithShape="1">
                  <a:blip r:embed="rId4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Ευθύγραμμο βέλος σύνδεσης 83"/>
            <p:cNvCxnSpPr/>
            <p:nvPr/>
          </p:nvCxnSpPr>
          <p:spPr>
            <a:xfrm flipH="1" flipV="1">
              <a:off x="1280417" y="3224851"/>
              <a:ext cx="0" cy="1188000"/>
            </a:xfrm>
            <a:prstGeom prst="straightConnector1">
              <a:avLst/>
            </a:prstGeom>
            <a:ln w="4445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Ομάδα 70"/>
          <p:cNvGrpSpPr/>
          <p:nvPr/>
        </p:nvGrpSpPr>
        <p:grpSpPr>
          <a:xfrm>
            <a:off x="221322" y="5490577"/>
            <a:ext cx="8923780" cy="1322799"/>
            <a:chOff x="221322" y="5490577"/>
            <a:chExt cx="8923780" cy="13227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Ορθογώνιο 87"/>
                <p:cNvSpPr/>
                <p:nvPr/>
              </p:nvSpPr>
              <p:spPr>
                <a:xfrm>
                  <a:off x="6561638" y="6267264"/>
                  <a:ext cx="2583464" cy="546112"/>
                </a:xfrm>
                <a:prstGeom prst="rect">
                  <a:avLst/>
                </a:prstGeom>
                <a:ln w="3810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𝒎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𝝎</m:t>
                                </m:r>
                              </m:e>
                            </m:acc>
                          </m:e>
                        </m:d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8" name="Ορθογώνιο 8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61638" y="6267264"/>
                  <a:ext cx="2583464" cy="546112"/>
                </a:xfrm>
                <a:prstGeom prst="rect">
                  <a:avLst/>
                </a:prstGeom>
                <a:blipFill rotWithShape="1">
                  <a:blip r:embed="rId45"/>
                  <a:stretch>
                    <a:fillRect/>
                  </a:stretch>
                </a:blipFill>
                <a:ln w="381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251520" y="5733256"/>
                  <a:ext cx="506292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5733256"/>
                  <a:ext cx="506292" cy="437492"/>
                </a:xfrm>
                <a:prstGeom prst="rect">
                  <a:avLst/>
                </a:prstGeom>
                <a:blipFill rotWithShape="1"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9" name="Ευθύγραμμο βέλος σύνδεσης 88"/>
            <p:cNvCxnSpPr/>
            <p:nvPr/>
          </p:nvCxnSpPr>
          <p:spPr>
            <a:xfrm flipH="1" flipV="1">
              <a:off x="221322" y="5490577"/>
              <a:ext cx="1049198" cy="868979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683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587167" y="2150404"/>
            <a:ext cx="2451201" cy="2549875"/>
            <a:chOff x="752647" y="1514965"/>
            <a:chExt cx="2451201" cy="2549875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871070" y="1727705"/>
              <a:ext cx="2332778" cy="2337135"/>
              <a:chOff x="150990" y="3115745"/>
              <a:chExt cx="2678826" cy="3348560"/>
            </a:xfrm>
          </p:grpSpPr>
          <p:cxnSp>
            <p:nvCxnSpPr>
              <p:cNvPr id="26" name="Ευθεία γραμμή σύνδεσης 25"/>
              <p:cNvCxnSpPr/>
              <p:nvPr/>
            </p:nvCxnSpPr>
            <p:spPr>
              <a:xfrm>
                <a:off x="1259632" y="4293336"/>
                <a:ext cx="0" cy="2160000"/>
              </a:xfrm>
              <a:prstGeom prst="line">
                <a:avLst/>
              </a:prstGeom>
              <a:ln w="1016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Έλλειψη 27"/>
              <p:cNvSpPr/>
              <p:nvPr/>
            </p:nvSpPr>
            <p:spPr>
              <a:xfrm>
                <a:off x="150990" y="3900638"/>
                <a:ext cx="2160000" cy="1080120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8575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" name="Τόξο 28"/>
              <p:cNvSpPr/>
              <p:nvPr/>
            </p:nvSpPr>
            <p:spPr>
              <a:xfrm>
                <a:off x="150990" y="3900638"/>
                <a:ext cx="2160000" cy="1080000"/>
              </a:xfrm>
              <a:prstGeom prst="arc">
                <a:avLst>
                  <a:gd name="adj1" fmla="val 6009052"/>
                  <a:gd name="adj2" fmla="val 3006917"/>
                </a:avLst>
              </a:prstGeom>
              <a:ln w="38100">
                <a:solidFill>
                  <a:srgbClr val="FF0000"/>
                </a:solidFill>
                <a:prstDash val="dash"/>
                <a:headEnd type="triangl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0" name="Ευθεία γραμμή σύνδεσης 29"/>
              <p:cNvCxnSpPr/>
              <p:nvPr/>
            </p:nvCxnSpPr>
            <p:spPr>
              <a:xfrm>
                <a:off x="1248999" y="3115745"/>
                <a:ext cx="0" cy="1332000"/>
              </a:xfrm>
              <a:prstGeom prst="line">
                <a:avLst/>
              </a:prstGeom>
              <a:ln w="1016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1833273" y="4858566"/>
                <a:ext cx="3978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m</a:t>
                </a:r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Έλλειψη 31"/>
              <p:cNvSpPr/>
              <p:nvPr/>
            </p:nvSpPr>
            <p:spPr>
              <a:xfrm>
                <a:off x="1753055" y="4843039"/>
                <a:ext cx="180000" cy="180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Ορθογώνιο 39"/>
                  <p:cNvSpPr/>
                  <p:nvPr/>
                </p:nvSpPr>
                <p:spPr>
                  <a:xfrm>
                    <a:off x="1657358" y="5271831"/>
                    <a:ext cx="374847" cy="62682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Ορθογώνιο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57358" y="5271831"/>
                    <a:ext cx="374847" cy="626822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r="-943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1" name="Ευθύγραμμο βέλος σύνδεσης 40"/>
              <p:cNvCxnSpPr/>
              <p:nvPr/>
            </p:nvCxnSpPr>
            <p:spPr>
              <a:xfrm flipV="1">
                <a:off x="1270265" y="4958986"/>
                <a:ext cx="589950" cy="1390266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Ευθύγραμμο βέλος σύνδεσης 44"/>
              <p:cNvCxnSpPr/>
              <p:nvPr/>
            </p:nvCxnSpPr>
            <p:spPr>
              <a:xfrm flipV="1">
                <a:off x="1886438" y="4459028"/>
                <a:ext cx="860688" cy="456741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Ορθογώνιο 45"/>
                  <p:cNvSpPr/>
                  <p:nvPr/>
                </p:nvSpPr>
                <p:spPr>
                  <a:xfrm>
                    <a:off x="2441015" y="3919836"/>
                    <a:ext cx="388801" cy="57326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6" name="Ορθογώνιο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41015" y="3919836"/>
                    <a:ext cx="388801" cy="573263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1786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59" name="Ομάδα 58"/>
              <p:cNvGrpSpPr/>
              <p:nvPr/>
            </p:nvGrpSpPr>
            <p:grpSpPr>
              <a:xfrm>
                <a:off x="384940" y="3435932"/>
                <a:ext cx="1130825" cy="1751117"/>
                <a:chOff x="1033012" y="3075892"/>
                <a:chExt cx="1130825" cy="175111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Ορθογώνιο 60"/>
                    <p:cNvSpPr/>
                    <p:nvPr/>
                  </p:nvSpPr>
                  <p:spPr>
                    <a:xfrm>
                      <a:off x="1875805" y="3075892"/>
                      <a:ext cx="288032" cy="4001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alt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29" name="Ορθογώνιο 2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75805" y="3075892"/>
                      <a:ext cx="288032" cy="400110"/>
                    </a:xfrm>
                    <a:prstGeom prst="rect">
                      <a:avLst/>
                    </a:prstGeom>
                    <a:blipFill rotWithShape="1">
                      <a:blip r:embed="rId36"/>
                      <a:stretch>
                        <a:fillRect r="-2708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62" name="Ευθύγραμμο βέλος σύνδεσης 61"/>
                <p:cNvCxnSpPr/>
                <p:nvPr/>
              </p:nvCxnSpPr>
              <p:spPr>
                <a:xfrm flipV="1">
                  <a:off x="1893602" y="3077722"/>
                  <a:ext cx="0" cy="980010"/>
                </a:xfrm>
                <a:prstGeom prst="straightConnector1">
                  <a:avLst/>
                </a:prstGeom>
                <a:ln w="444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TextBox 276"/>
                <p:cNvSpPr txBox="1">
                  <a:spLocks noChangeArrowheads="1"/>
                </p:cNvSpPr>
                <p:nvPr/>
              </p:nvSpPr>
              <p:spPr bwMode="auto">
                <a:xfrm>
                  <a:off x="1033012" y="4365344"/>
                  <a:ext cx="40748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b="1" i="1" dirty="0">
                      <a:solidFill>
                        <a:srgbClr val="FF0000"/>
                      </a:solidFill>
                    </a:rPr>
                    <a:t>ω</a:t>
                  </a:r>
                </a:p>
              </p:txBody>
            </p:sp>
          </p:grpSp>
          <p:grpSp>
            <p:nvGrpSpPr>
              <p:cNvPr id="49" name="Ομάδα 48"/>
              <p:cNvGrpSpPr/>
              <p:nvPr/>
            </p:nvGrpSpPr>
            <p:grpSpPr>
              <a:xfrm>
                <a:off x="1268687" y="4415340"/>
                <a:ext cx="1578" cy="1925794"/>
                <a:chOff x="1916759" y="4415340"/>
                <a:chExt cx="1578" cy="1925794"/>
              </a:xfrm>
            </p:grpSpPr>
            <p:cxnSp>
              <p:nvCxnSpPr>
                <p:cNvPr id="57" name="Ευθύγραμμο βέλος σύνδεσης 56"/>
                <p:cNvCxnSpPr/>
                <p:nvPr/>
              </p:nvCxnSpPr>
              <p:spPr>
                <a:xfrm flipH="1" flipV="1">
                  <a:off x="1918337" y="5009134"/>
                  <a:ext cx="0" cy="1332000"/>
                </a:xfrm>
                <a:prstGeom prst="straightConnector1">
                  <a:avLst/>
                </a:prstGeom>
                <a:ln w="44450">
                  <a:solidFill>
                    <a:srgbClr val="00B05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Ευθύγραμμο βέλος σύνδεσης 57"/>
                <p:cNvCxnSpPr/>
                <p:nvPr/>
              </p:nvCxnSpPr>
              <p:spPr>
                <a:xfrm flipH="1" flipV="1">
                  <a:off x="1916759" y="4415340"/>
                  <a:ext cx="0" cy="575999"/>
                </a:xfrm>
                <a:prstGeom prst="straightConnector1">
                  <a:avLst/>
                </a:prstGeom>
                <a:ln w="44450">
                  <a:solidFill>
                    <a:srgbClr val="00B050"/>
                  </a:solidFill>
                  <a:prstDash val="sysDot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Ορθογώνιο 51"/>
                  <p:cNvSpPr/>
                  <p:nvPr/>
                </p:nvSpPr>
                <p:spPr>
                  <a:xfrm>
                    <a:off x="883546" y="5138882"/>
                    <a:ext cx="341198" cy="638856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92D05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92D05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92D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2" name="Ορθογώνιο 5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83546" y="5138882"/>
                    <a:ext cx="341198" cy="638856"/>
                  </a:xfrm>
                  <a:prstGeom prst="rect">
                    <a:avLst/>
                  </a:prstGeom>
                  <a:blipFill rotWithShape="1">
                    <a:blip r:embed="rId37"/>
                    <a:stretch>
                      <a:fillRect r="-183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Ορθογώνιο 52"/>
                  <p:cNvSpPr/>
                  <p:nvPr/>
                </p:nvSpPr>
                <p:spPr>
                  <a:xfrm>
                    <a:off x="1513342" y="4164013"/>
                    <a:ext cx="373096" cy="57326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3" name="Ορθογώνιο 5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13342" y="4164013"/>
                    <a:ext cx="373096" cy="573263"/>
                  </a:xfrm>
                  <a:prstGeom prst="rect">
                    <a:avLst/>
                  </a:prstGeom>
                  <a:blipFill rotWithShape="1">
                    <a:blip r:embed="rId3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6" name="Ευθύγραμμο βέλος σύνδεσης 55"/>
              <p:cNvCxnSpPr/>
              <p:nvPr/>
            </p:nvCxnSpPr>
            <p:spPr>
              <a:xfrm>
                <a:off x="1262093" y="4448238"/>
                <a:ext cx="591181" cy="488856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Έλλειψη 47"/>
              <p:cNvSpPr/>
              <p:nvPr/>
            </p:nvSpPr>
            <p:spPr>
              <a:xfrm>
                <a:off x="1216930" y="6309567"/>
                <a:ext cx="124021" cy="15473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866165" y="3567572"/>
                  <a:ext cx="393467" cy="4374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6165" y="3567572"/>
                  <a:ext cx="393467" cy="437492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2" name="Ευθύγραμμο βέλος σύνδεσης 91"/>
            <p:cNvCxnSpPr/>
            <p:nvPr/>
          </p:nvCxnSpPr>
          <p:spPr>
            <a:xfrm flipH="1" flipV="1">
              <a:off x="1871419" y="1604186"/>
              <a:ext cx="1" cy="1037027"/>
            </a:xfrm>
            <a:prstGeom prst="straightConnector1">
              <a:avLst/>
            </a:prstGeom>
            <a:ln w="444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92"/>
                <p:cNvSpPr/>
                <p:nvPr/>
              </p:nvSpPr>
              <p:spPr>
                <a:xfrm>
                  <a:off x="1882230" y="1514965"/>
                  <a:ext cx="458168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3" name="Ορθογώνιο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2230" y="1514965"/>
                  <a:ext cx="458168" cy="437492"/>
                </a:xfrm>
                <a:prstGeom prst="rect">
                  <a:avLst/>
                </a:prstGeom>
                <a:blipFill rotWithShape="1"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" name="Ευθύγραμμο βέλος σύνδεσης 2"/>
            <p:cNvCxnSpPr/>
            <p:nvPr/>
          </p:nvCxnSpPr>
          <p:spPr>
            <a:xfrm flipH="1" flipV="1">
              <a:off x="752647" y="3335438"/>
              <a:ext cx="1047424" cy="657751"/>
            </a:xfrm>
            <a:prstGeom prst="straightConnector1">
              <a:avLst/>
            </a:prstGeom>
            <a:ln w="444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Ομάδα 7"/>
          <p:cNvGrpSpPr/>
          <p:nvPr/>
        </p:nvGrpSpPr>
        <p:grpSpPr>
          <a:xfrm>
            <a:off x="251520" y="2146103"/>
            <a:ext cx="2475066" cy="3155105"/>
            <a:chOff x="417000" y="1510664"/>
            <a:chExt cx="2475066" cy="3155105"/>
          </a:xfrm>
        </p:grpSpPr>
        <p:grpSp>
          <p:nvGrpSpPr>
            <p:cNvPr id="7" name="Ομάδα 6"/>
            <p:cNvGrpSpPr/>
            <p:nvPr/>
          </p:nvGrpSpPr>
          <p:grpSpPr>
            <a:xfrm>
              <a:off x="417000" y="1948770"/>
              <a:ext cx="2475066" cy="2716999"/>
              <a:chOff x="417000" y="1948770"/>
              <a:chExt cx="2475066" cy="2716999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868385" y="1948770"/>
                <a:ext cx="3912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m</a:t>
                </a:r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6" name="Ευθύγραμμο βέλος σύνδεσης 65"/>
              <p:cNvCxnSpPr/>
              <p:nvPr/>
            </p:nvCxnSpPr>
            <p:spPr>
              <a:xfrm rot="10800000" flipV="1">
                <a:off x="522001" y="2306254"/>
                <a:ext cx="749505" cy="318783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Ορθογώνιο 66"/>
                  <p:cNvSpPr/>
                  <p:nvPr/>
                </p:nvSpPr>
                <p:spPr>
                  <a:xfrm>
                    <a:off x="417000" y="2164794"/>
                    <a:ext cx="33857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Ορθογώνιο 6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7000" y="2164794"/>
                    <a:ext cx="338576" cy="400110"/>
                  </a:xfrm>
                  <a:prstGeom prst="rect">
                    <a:avLst/>
                  </a:prstGeom>
                  <a:blipFill rotWithShape="1">
                    <a:blip r:embed="rId41"/>
                    <a:stretch>
                      <a:fillRect r="-1786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Ορθογώνιο 68"/>
                  <p:cNvSpPr/>
                  <p:nvPr/>
                </p:nvSpPr>
                <p:spPr>
                  <a:xfrm>
                    <a:off x="2373179" y="3999620"/>
                    <a:ext cx="470629" cy="43749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69" name="Ορθογώνιο 6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73179" y="3999620"/>
                    <a:ext cx="470629" cy="437492"/>
                  </a:xfrm>
                  <a:prstGeom prst="rect">
                    <a:avLst/>
                  </a:prstGeom>
                  <a:blipFill rotWithShape="1">
                    <a:blip r:embed="rId4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0" name="Ευθύγραμμο βέλος σύνδεσης 59"/>
              <p:cNvCxnSpPr/>
              <p:nvPr/>
            </p:nvCxnSpPr>
            <p:spPr>
              <a:xfrm rot="10800000" flipH="1" flipV="1">
                <a:off x="1844642" y="4008018"/>
                <a:ext cx="1047424" cy="657751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Ορθογώνιο 54"/>
                  <p:cNvSpPr/>
                  <p:nvPr/>
                </p:nvSpPr>
                <p:spPr>
                  <a:xfrm>
                    <a:off x="1392089" y="2441158"/>
                    <a:ext cx="32490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5" name="Ορθογώνιο 5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2089" y="2441158"/>
                    <a:ext cx="324900" cy="400110"/>
                  </a:xfrm>
                  <a:prstGeom prst="rect">
                    <a:avLst/>
                  </a:prstGeom>
                  <a:blipFill rotWithShape="1">
                    <a:blip r:embed="rId4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5" name="Έλλειψη 64"/>
              <p:cNvSpPr/>
              <p:nvPr/>
            </p:nvSpPr>
            <p:spPr>
              <a:xfrm>
                <a:off x="1246900" y="2246999"/>
                <a:ext cx="156748" cy="1256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54" name="Ευθύγραμμο βέλος σύνδεσης 53"/>
              <p:cNvCxnSpPr/>
              <p:nvPr/>
            </p:nvCxnSpPr>
            <p:spPr>
              <a:xfrm rot="10800000">
                <a:off x="1297133" y="2288747"/>
                <a:ext cx="514813" cy="341198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Ευθύγραμμο βέλος σύνδεσης 93"/>
            <p:cNvCxnSpPr/>
            <p:nvPr/>
          </p:nvCxnSpPr>
          <p:spPr>
            <a:xfrm flipH="1" flipV="1">
              <a:off x="1763688" y="1611760"/>
              <a:ext cx="1" cy="1037027"/>
            </a:xfrm>
            <a:prstGeom prst="straightConnector1">
              <a:avLst/>
            </a:prstGeom>
            <a:ln w="444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1283382" y="1510664"/>
                  <a:ext cx="458168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3382" y="1510664"/>
                  <a:ext cx="458168" cy="437492"/>
                </a:xfrm>
                <a:prstGeom prst="rect">
                  <a:avLst/>
                </a:prstGeom>
                <a:blipFill rotWithShape="1">
                  <a:blip r:embed="rId4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Ορθογώνιο 95"/>
              <p:cNvSpPr/>
              <p:nvPr/>
            </p:nvSpPr>
            <p:spPr>
              <a:xfrm>
                <a:off x="35497" y="978363"/>
                <a:ext cx="1856458" cy="506421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6" name="Ορθογώνιο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978363"/>
                <a:ext cx="1856458" cy="506421"/>
              </a:xfrm>
              <a:prstGeom prst="rect">
                <a:avLst/>
              </a:prstGeom>
              <a:blipFill rotWithShape="1">
                <a:blip r:embed="rId45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Ορθογώνιο 96"/>
              <p:cNvSpPr/>
              <p:nvPr/>
            </p:nvSpPr>
            <p:spPr>
              <a:xfrm>
                <a:off x="2051720" y="962422"/>
                <a:ext cx="2520280" cy="546112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</m:e>
                      </m:d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7" name="Ορθογώνιο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962422"/>
                <a:ext cx="2520280" cy="546112"/>
              </a:xfrm>
              <a:prstGeom prst="rect">
                <a:avLst/>
              </a:prstGeom>
              <a:blipFill rotWithShape="1">
                <a:blip r:embed="rId46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Δεξιό βέλος 8"/>
          <p:cNvSpPr/>
          <p:nvPr/>
        </p:nvSpPr>
        <p:spPr>
          <a:xfrm>
            <a:off x="3860160" y="3573016"/>
            <a:ext cx="978408" cy="335022"/>
          </a:xfrm>
          <a:prstGeom prst="rightArrow">
            <a:avLst>
              <a:gd name="adj1" fmla="val 48952"/>
              <a:gd name="adj2" fmla="val 8675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1" name="Ομάδα 10"/>
          <p:cNvGrpSpPr/>
          <p:nvPr/>
        </p:nvGrpSpPr>
        <p:grpSpPr>
          <a:xfrm>
            <a:off x="734192" y="3933136"/>
            <a:ext cx="1800040" cy="1367992"/>
            <a:chOff x="1187704" y="3861128"/>
            <a:chExt cx="1800040" cy="1367992"/>
          </a:xfrm>
        </p:grpSpPr>
        <p:sp>
          <p:nvSpPr>
            <p:cNvPr id="10" name="Πολλαπλασιασμός 9"/>
            <p:cNvSpPr/>
            <p:nvPr/>
          </p:nvSpPr>
          <p:spPr>
            <a:xfrm>
              <a:off x="1187704" y="3861128"/>
              <a:ext cx="720000" cy="720000"/>
            </a:xfrm>
            <a:prstGeom prst="mathMultiply">
              <a:avLst>
                <a:gd name="adj1" fmla="val 923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8" name="Πολλαπλασιασμός 97"/>
            <p:cNvSpPr/>
            <p:nvPr/>
          </p:nvSpPr>
          <p:spPr>
            <a:xfrm>
              <a:off x="2267744" y="4509120"/>
              <a:ext cx="720000" cy="720000"/>
            </a:xfrm>
            <a:prstGeom prst="mathMultiply">
              <a:avLst>
                <a:gd name="adj1" fmla="val 923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5373677" y="1186876"/>
            <a:ext cx="2798723" cy="3495855"/>
            <a:chOff x="4725605" y="1114868"/>
            <a:chExt cx="2798723" cy="3495855"/>
          </a:xfrm>
        </p:grpSpPr>
        <p:grpSp>
          <p:nvGrpSpPr>
            <p:cNvPr id="99" name="Ομάδα 98"/>
            <p:cNvGrpSpPr/>
            <p:nvPr/>
          </p:nvGrpSpPr>
          <p:grpSpPr>
            <a:xfrm>
              <a:off x="5191550" y="1114868"/>
              <a:ext cx="2332778" cy="3495855"/>
              <a:chOff x="871070" y="568985"/>
              <a:chExt cx="2332778" cy="3495855"/>
            </a:xfrm>
          </p:grpSpPr>
          <p:grpSp>
            <p:nvGrpSpPr>
              <p:cNvPr id="100" name="Ομάδα 99"/>
              <p:cNvGrpSpPr/>
              <p:nvPr/>
            </p:nvGrpSpPr>
            <p:grpSpPr>
              <a:xfrm>
                <a:off x="871070" y="1727705"/>
                <a:ext cx="2332778" cy="2337135"/>
                <a:chOff x="150990" y="3115745"/>
                <a:chExt cx="2678826" cy="3348560"/>
              </a:xfrm>
            </p:grpSpPr>
            <p:cxnSp>
              <p:nvCxnSpPr>
                <p:cNvPr id="105" name="Ευθεία γραμμή σύνδεσης 104"/>
                <p:cNvCxnSpPr/>
                <p:nvPr/>
              </p:nvCxnSpPr>
              <p:spPr>
                <a:xfrm>
                  <a:off x="1259632" y="4293336"/>
                  <a:ext cx="0" cy="2160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Έλλειψη 105"/>
                <p:cNvSpPr/>
                <p:nvPr/>
              </p:nvSpPr>
              <p:spPr>
                <a:xfrm>
                  <a:off x="150990" y="3900638"/>
                  <a:ext cx="2160000" cy="1080120"/>
                </a:xfrm>
                <a:prstGeom prst="ellipse">
                  <a:avLst/>
                </a:prstGeom>
                <a:solidFill>
                  <a:schemeClr val="bg2">
                    <a:lumMod val="60000"/>
                    <a:lumOff val="40000"/>
                  </a:schemeClr>
                </a:solidFill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7" name="Τόξο 106"/>
                <p:cNvSpPr/>
                <p:nvPr/>
              </p:nvSpPr>
              <p:spPr>
                <a:xfrm>
                  <a:off x="150990" y="3900638"/>
                  <a:ext cx="2160000" cy="1080000"/>
                </a:xfrm>
                <a:prstGeom prst="arc">
                  <a:avLst>
                    <a:gd name="adj1" fmla="val 6009052"/>
                    <a:gd name="adj2" fmla="val 3006917"/>
                  </a:avLst>
                </a:prstGeom>
                <a:ln w="38100">
                  <a:solidFill>
                    <a:srgbClr val="FF0000"/>
                  </a:solidFill>
                  <a:prstDash val="dash"/>
                  <a:headEnd type="triangl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08" name="Ευθεία γραμμή σύνδεσης 107"/>
                <p:cNvCxnSpPr/>
                <p:nvPr/>
              </p:nvCxnSpPr>
              <p:spPr>
                <a:xfrm>
                  <a:off x="1248999" y="3115745"/>
                  <a:ext cx="0" cy="1332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Box 108"/>
                <p:cNvSpPr txBox="1"/>
                <p:nvPr/>
              </p:nvSpPr>
              <p:spPr>
                <a:xfrm>
                  <a:off x="1833273" y="4858566"/>
                  <a:ext cx="397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m</a:t>
                  </a:r>
                  <a:endParaRPr lang="el-GR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0" name="Έλλειψη 109"/>
                <p:cNvSpPr/>
                <p:nvPr/>
              </p:nvSpPr>
              <p:spPr>
                <a:xfrm>
                  <a:off x="1753055" y="4843039"/>
                  <a:ext cx="180000" cy="180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Ορθογώνιο 110"/>
                    <p:cNvSpPr/>
                    <p:nvPr/>
                  </p:nvSpPr>
                  <p:spPr>
                    <a:xfrm>
                      <a:off x="1657358" y="5271831"/>
                      <a:ext cx="374847" cy="62682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𝑹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0" name="Ορθογώνιο 3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57358" y="5271831"/>
                      <a:ext cx="374847" cy="62682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r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2" name="Ευθύγραμμο βέλος σύνδεσης 111"/>
                <p:cNvCxnSpPr/>
                <p:nvPr/>
              </p:nvCxnSpPr>
              <p:spPr>
                <a:xfrm flipV="1">
                  <a:off x="1270265" y="4958986"/>
                  <a:ext cx="589950" cy="1390266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Ευθύγραμμο βέλος σύνδεσης 112"/>
                <p:cNvCxnSpPr/>
                <p:nvPr/>
              </p:nvCxnSpPr>
              <p:spPr>
                <a:xfrm flipV="1">
                  <a:off x="1886438" y="4459028"/>
                  <a:ext cx="860688" cy="456741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Ορθογώνιο 113"/>
                    <p:cNvSpPr/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r="-1786" b="-909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15" name="Ομάδα 114"/>
                <p:cNvGrpSpPr/>
                <p:nvPr/>
              </p:nvGrpSpPr>
              <p:grpSpPr>
                <a:xfrm>
                  <a:off x="384940" y="3435932"/>
                  <a:ext cx="1190893" cy="1751117"/>
                  <a:chOff x="1033012" y="3075892"/>
                  <a:chExt cx="1190893" cy="1751117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23" name="Ορθογώνιο 122"/>
                      <p:cNvSpPr/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/>
                      </a:p>
                    </p:txBody>
                  </p:sp>
                </mc:Choice>
                <mc:Fallback xmlns="">
                  <p:sp>
                    <p:nvSpPr>
                      <p:cNvPr id="123" name="Ορθογώνιο 12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  <a:blipFill rotWithShape="1">
                        <a:blip r:embed="rId47"/>
                        <a:stretch>
                          <a:fillRect r="-48780" b="-2608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24" name="Ευθύγραμμο βέλος σύνδεσης 123"/>
                  <p:cNvCxnSpPr/>
                  <p:nvPr/>
                </p:nvCxnSpPr>
                <p:spPr>
                  <a:xfrm flipV="1">
                    <a:off x="1953670" y="3094736"/>
                    <a:ext cx="0" cy="980010"/>
                  </a:xfrm>
                  <a:prstGeom prst="straightConnector1">
                    <a:avLst/>
                  </a:prstGeom>
                  <a:ln w="444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5" name="TextBox 2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3012" y="4365344"/>
                    <a:ext cx="40748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l-GR" altLang="el-GR" b="1" i="1" dirty="0">
                        <a:solidFill>
                          <a:srgbClr val="FF0000"/>
                        </a:solidFill>
                      </a:rPr>
                      <a:t>ω</a:t>
                    </a:r>
                  </a:p>
                </p:txBody>
              </p:sp>
            </p:grpSp>
            <p:grpSp>
              <p:nvGrpSpPr>
                <p:cNvPr id="117" name="Ομάδα 116"/>
                <p:cNvGrpSpPr/>
                <p:nvPr/>
              </p:nvGrpSpPr>
              <p:grpSpPr>
                <a:xfrm>
                  <a:off x="1268687" y="4415340"/>
                  <a:ext cx="1578" cy="1925794"/>
                  <a:chOff x="1916759" y="4415340"/>
                  <a:chExt cx="1578" cy="1925794"/>
                </a:xfrm>
              </p:grpSpPr>
              <p:cxnSp>
                <p:nvCxnSpPr>
                  <p:cNvPr id="121" name="Ευθύγραμμο βέλος σύνδεσης 120"/>
                  <p:cNvCxnSpPr/>
                  <p:nvPr/>
                </p:nvCxnSpPr>
                <p:spPr>
                  <a:xfrm flipH="1" flipV="1">
                    <a:off x="1918337" y="5009134"/>
                    <a:ext cx="0" cy="1332000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Ευθύγραμμο βέλος σύνδεσης 121"/>
                  <p:cNvCxnSpPr/>
                  <p:nvPr/>
                </p:nvCxnSpPr>
                <p:spPr>
                  <a:xfrm flipH="1" flipV="1">
                    <a:off x="1916759" y="4415340"/>
                    <a:ext cx="0" cy="575999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prstDash val="sysDot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8" name="Ορθογώνιο 117"/>
                    <p:cNvSpPr/>
                    <p:nvPr/>
                  </p:nvSpPr>
                  <p:spPr>
                    <a:xfrm>
                      <a:off x="900678" y="5267194"/>
                      <a:ext cx="341198" cy="638856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92D05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8" name="Ορθογώνιο 11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00678" y="5267194"/>
                      <a:ext cx="341198" cy="638856"/>
                    </a:xfrm>
                    <a:prstGeom prst="rect">
                      <a:avLst/>
                    </a:prstGeom>
                    <a:blipFill rotWithShape="1">
                      <a:blip r:embed="rId48"/>
                      <a:stretch>
                        <a:fillRect r="-183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9" name="Ορθογώνιο 118"/>
                    <p:cNvSpPr/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9" name="Ορθογώνιο 11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  <a:blipFill rotWithShape="1">
                      <a:blip r:embed="rId4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20" name="Ευθύγραμμο βέλος σύνδεσης 119"/>
                <p:cNvCxnSpPr/>
                <p:nvPr/>
              </p:nvCxnSpPr>
              <p:spPr>
                <a:xfrm>
                  <a:off x="1262093" y="4448238"/>
                  <a:ext cx="591181" cy="488856"/>
                </a:xfrm>
                <a:prstGeom prst="straightConnector1">
                  <a:avLst/>
                </a:prstGeom>
                <a:ln w="38100">
                  <a:solidFill>
                    <a:srgbClr val="0000FF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Έλλειψη 115"/>
                <p:cNvSpPr/>
                <p:nvPr/>
              </p:nvSpPr>
              <p:spPr>
                <a:xfrm>
                  <a:off x="1214095" y="6309567"/>
                  <a:ext cx="124021" cy="15473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102" name="Ευθύγραμμο βέλος σύνδεσης 101"/>
              <p:cNvCxnSpPr/>
              <p:nvPr/>
            </p:nvCxnSpPr>
            <p:spPr>
              <a:xfrm flipH="1" flipV="1">
                <a:off x="1799411" y="568985"/>
                <a:ext cx="1" cy="2073600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" name="Ορθογώνιο 102"/>
                  <p:cNvSpPr/>
                  <p:nvPr/>
                </p:nvSpPr>
                <p:spPr>
                  <a:xfrm>
                    <a:off x="1763688" y="866893"/>
                    <a:ext cx="1188980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03" name="Ορθογώνιο 10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63688" y="866893"/>
                    <a:ext cx="1188980" cy="437492"/>
                  </a:xfrm>
                  <a:prstGeom prst="rect">
                    <a:avLst/>
                  </a:prstGeom>
                  <a:blipFill rotWithShape="1">
                    <a:blip r:embed="rId5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" name="Ομάδα 11"/>
            <p:cNvGrpSpPr/>
            <p:nvPr/>
          </p:nvGrpSpPr>
          <p:grpSpPr>
            <a:xfrm>
              <a:off x="4725605" y="2505529"/>
              <a:ext cx="1394946" cy="892498"/>
              <a:chOff x="4737480" y="2541154"/>
              <a:chExt cx="1394946" cy="892498"/>
            </a:xfrm>
          </p:grpSpPr>
          <p:sp>
            <p:nvSpPr>
              <p:cNvPr id="126" name="TextBox 125"/>
              <p:cNvSpPr txBox="1"/>
              <p:nvPr/>
            </p:nvSpPr>
            <p:spPr>
              <a:xfrm>
                <a:off x="5188865" y="2541154"/>
                <a:ext cx="39124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m</a:t>
                </a:r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Ορθογώνιο 127"/>
                  <p:cNvSpPr/>
                  <p:nvPr/>
                </p:nvSpPr>
                <p:spPr>
                  <a:xfrm>
                    <a:off x="4737480" y="2757178"/>
                    <a:ext cx="33857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8" name="Ορθογώνιο 1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37480" y="2757178"/>
                    <a:ext cx="338576" cy="400110"/>
                  </a:xfrm>
                  <a:prstGeom prst="rect">
                    <a:avLst/>
                  </a:prstGeom>
                  <a:blipFill rotWithShape="1">
                    <a:blip r:embed="rId51"/>
                    <a:stretch>
                      <a:fillRect l="-1818" r="-1818"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Ορθογώνιο 128"/>
                  <p:cNvSpPr/>
                  <p:nvPr/>
                </p:nvSpPr>
                <p:spPr>
                  <a:xfrm>
                    <a:off x="5712569" y="3033542"/>
                    <a:ext cx="32490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altLang="el-GR" sz="20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9" name="Ορθογώνιο 12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12569" y="3033542"/>
                    <a:ext cx="324900" cy="400110"/>
                  </a:xfrm>
                  <a:prstGeom prst="rect">
                    <a:avLst/>
                  </a:prstGeom>
                  <a:blipFill rotWithShape="1">
                    <a:blip r:embed="rId5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0" name="Έλλειψη 129"/>
              <p:cNvSpPr/>
              <p:nvPr/>
            </p:nvSpPr>
            <p:spPr>
              <a:xfrm>
                <a:off x="5567380" y="2839383"/>
                <a:ext cx="156748" cy="1256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31" name="Ευθύγραμμο βέλος σύνδεσης 130"/>
              <p:cNvCxnSpPr/>
              <p:nvPr/>
            </p:nvCxnSpPr>
            <p:spPr>
              <a:xfrm rot="10800000">
                <a:off x="5617613" y="2881131"/>
                <a:ext cx="514813" cy="341198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Ευθύγραμμο βέλος σύνδεσης 126"/>
              <p:cNvCxnSpPr/>
              <p:nvPr/>
            </p:nvCxnSpPr>
            <p:spPr>
              <a:xfrm rot="10800000" flipV="1">
                <a:off x="4842481" y="2898638"/>
                <a:ext cx="749505" cy="318783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3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ΣΤΡΟΦΟΡΜΗ  ΔΥΟ  ΥΛΙΚΩΝ  ΣΗΜΕΙΩΝ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Συμμετρικών ως προς άξονα περιστροφής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81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Ομάδα 129"/>
          <p:cNvGrpSpPr/>
          <p:nvPr/>
        </p:nvGrpSpPr>
        <p:grpSpPr>
          <a:xfrm>
            <a:off x="563302" y="2157294"/>
            <a:ext cx="2438683" cy="2536100"/>
            <a:chOff x="827584" y="1916832"/>
            <a:chExt cx="2438683" cy="2536100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933489" y="1916832"/>
              <a:ext cx="2332778" cy="2536100"/>
              <a:chOff x="871070" y="1528740"/>
              <a:chExt cx="2332778" cy="2536100"/>
            </a:xfrm>
          </p:grpSpPr>
          <p:grpSp>
            <p:nvGrpSpPr>
              <p:cNvPr id="18" name="Ομάδα 17"/>
              <p:cNvGrpSpPr/>
              <p:nvPr/>
            </p:nvGrpSpPr>
            <p:grpSpPr>
              <a:xfrm>
                <a:off x="871070" y="1727705"/>
                <a:ext cx="2332778" cy="2337135"/>
                <a:chOff x="150990" y="3115745"/>
                <a:chExt cx="2678826" cy="3348560"/>
              </a:xfrm>
            </p:grpSpPr>
            <p:cxnSp>
              <p:nvCxnSpPr>
                <p:cNvPr id="21" name="Ευθεία γραμμή σύνδεσης 20"/>
                <p:cNvCxnSpPr/>
                <p:nvPr/>
              </p:nvCxnSpPr>
              <p:spPr>
                <a:xfrm>
                  <a:off x="1259632" y="4293336"/>
                  <a:ext cx="0" cy="2160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Έλλειψη 21"/>
                <p:cNvSpPr/>
                <p:nvPr/>
              </p:nvSpPr>
              <p:spPr>
                <a:xfrm>
                  <a:off x="150990" y="3900638"/>
                  <a:ext cx="2160000" cy="1080120"/>
                </a:xfrm>
                <a:prstGeom prst="ellipse">
                  <a:avLst/>
                </a:prstGeom>
                <a:solidFill>
                  <a:schemeClr val="bg2">
                    <a:lumMod val="60000"/>
                    <a:lumOff val="40000"/>
                  </a:schemeClr>
                </a:solidFill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" name="Τόξο 22"/>
                <p:cNvSpPr/>
                <p:nvPr/>
              </p:nvSpPr>
              <p:spPr>
                <a:xfrm>
                  <a:off x="150990" y="3900638"/>
                  <a:ext cx="2160000" cy="1080000"/>
                </a:xfrm>
                <a:prstGeom prst="arc">
                  <a:avLst>
                    <a:gd name="adj1" fmla="val 6009052"/>
                    <a:gd name="adj2" fmla="val 3006917"/>
                  </a:avLst>
                </a:prstGeom>
                <a:ln w="38100">
                  <a:solidFill>
                    <a:srgbClr val="FF0000"/>
                  </a:solidFill>
                  <a:prstDash val="dash"/>
                  <a:headEnd type="triangl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24" name="Ευθεία γραμμή σύνδεσης 23"/>
                <p:cNvCxnSpPr/>
                <p:nvPr/>
              </p:nvCxnSpPr>
              <p:spPr>
                <a:xfrm>
                  <a:off x="1248999" y="3115745"/>
                  <a:ext cx="0" cy="1332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TextBox 24"/>
                <p:cNvSpPr txBox="1"/>
                <p:nvPr/>
              </p:nvSpPr>
              <p:spPr>
                <a:xfrm>
                  <a:off x="1833273" y="4858566"/>
                  <a:ext cx="397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m</a:t>
                  </a:r>
                  <a:endParaRPr lang="el-GR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6" name="Έλλειψη 25"/>
                <p:cNvSpPr/>
                <p:nvPr/>
              </p:nvSpPr>
              <p:spPr>
                <a:xfrm>
                  <a:off x="1753055" y="4843039"/>
                  <a:ext cx="180000" cy="180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7" name="Ορθογώνιο 26"/>
                    <p:cNvSpPr/>
                    <p:nvPr/>
                  </p:nvSpPr>
                  <p:spPr>
                    <a:xfrm>
                      <a:off x="1517791" y="5505305"/>
                      <a:ext cx="374847" cy="62682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𝑹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7" name="Ορθογώνιο 2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7791" y="5505305"/>
                      <a:ext cx="374847" cy="626822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r="-925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9" name="Ευθύγραμμο βέλος σύνδεσης 28"/>
                <p:cNvCxnSpPr/>
                <p:nvPr/>
              </p:nvCxnSpPr>
              <p:spPr>
                <a:xfrm flipV="1">
                  <a:off x="1886438" y="4459028"/>
                  <a:ext cx="860688" cy="456741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0" name="Ορθογώνιο 29"/>
                    <p:cNvSpPr/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r="-1786" b="-909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31" name="Ομάδα 30"/>
                <p:cNvGrpSpPr/>
                <p:nvPr/>
              </p:nvGrpSpPr>
              <p:grpSpPr>
                <a:xfrm>
                  <a:off x="384940" y="3435932"/>
                  <a:ext cx="1190893" cy="1751117"/>
                  <a:chOff x="1033012" y="3075892"/>
                  <a:chExt cx="1190893" cy="1751117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9" name="Ορθογώνιο 38"/>
                      <p:cNvSpPr/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/>
                      </a:p>
                    </p:txBody>
                  </p:sp>
                </mc:Choice>
                <mc:Fallback xmlns="">
                  <p:sp>
                    <p:nvSpPr>
                      <p:cNvPr id="39" name="Ορθογώνιο 3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 r="-48780" b="-2608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40" name="Ευθύγραμμο βέλος σύνδεσης 39"/>
                  <p:cNvCxnSpPr/>
                  <p:nvPr/>
                </p:nvCxnSpPr>
                <p:spPr>
                  <a:xfrm flipV="1">
                    <a:off x="1940034" y="3094736"/>
                    <a:ext cx="0" cy="980010"/>
                  </a:xfrm>
                  <a:prstGeom prst="straightConnector1">
                    <a:avLst/>
                  </a:prstGeom>
                  <a:ln w="444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" name="TextBox 2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3012" y="4365344"/>
                    <a:ext cx="40748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l-GR" altLang="el-GR" b="1" i="1" dirty="0">
                        <a:solidFill>
                          <a:srgbClr val="FF0000"/>
                        </a:solidFill>
                      </a:rPr>
                      <a:t>ω</a:t>
                    </a:r>
                  </a:p>
                </p:txBody>
              </p:sp>
            </p:grpSp>
            <p:sp>
              <p:nvSpPr>
                <p:cNvPr id="32" name="Έλλειψη 31"/>
                <p:cNvSpPr/>
                <p:nvPr/>
              </p:nvSpPr>
              <p:spPr>
                <a:xfrm>
                  <a:off x="1200458" y="6309567"/>
                  <a:ext cx="124021" cy="15473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33" name="Ομάδα 32"/>
                <p:cNvGrpSpPr/>
                <p:nvPr/>
              </p:nvGrpSpPr>
              <p:grpSpPr>
                <a:xfrm>
                  <a:off x="1268687" y="4415340"/>
                  <a:ext cx="1578" cy="1925794"/>
                  <a:chOff x="1916759" y="4415340"/>
                  <a:chExt cx="1578" cy="1925794"/>
                </a:xfrm>
              </p:grpSpPr>
              <p:cxnSp>
                <p:nvCxnSpPr>
                  <p:cNvPr id="37" name="Ευθύγραμμο βέλος σύνδεσης 36"/>
                  <p:cNvCxnSpPr/>
                  <p:nvPr/>
                </p:nvCxnSpPr>
                <p:spPr>
                  <a:xfrm flipH="1" flipV="1">
                    <a:off x="1918337" y="5009134"/>
                    <a:ext cx="0" cy="1332000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Ευθύγραμμο βέλος σύνδεσης 37"/>
                  <p:cNvCxnSpPr/>
                  <p:nvPr/>
                </p:nvCxnSpPr>
                <p:spPr>
                  <a:xfrm flipH="1" flipV="1">
                    <a:off x="1916759" y="4415340"/>
                    <a:ext cx="0" cy="575999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prstDash val="sysDot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4" name="Ορθογώνιο 33"/>
                    <p:cNvSpPr/>
                    <p:nvPr/>
                  </p:nvSpPr>
                  <p:spPr>
                    <a:xfrm>
                      <a:off x="856273" y="5183761"/>
                      <a:ext cx="341198" cy="638856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92D05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4" name="Ορθογώνιο 3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56273" y="5183761"/>
                      <a:ext cx="341198" cy="638856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l="-2083" r="-1875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5" name="Ορθογώνιο 34"/>
                    <p:cNvSpPr/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5" name="Ορθογώνιο 3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" name="Ευθύγραμμο βέλος σύνδεσης 35"/>
                <p:cNvCxnSpPr/>
                <p:nvPr/>
              </p:nvCxnSpPr>
              <p:spPr>
                <a:xfrm>
                  <a:off x="1262093" y="4448238"/>
                  <a:ext cx="591181" cy="488856"/>
                </a:xfrm>
                <a:prstGeom prst="straightConnector1">
                  <a:avLst/>
                </a:prstGeom>
                <a:ln w="38100">
                  <a:solidFill>
                    <a:srgbClr val="0000FF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Ευθύγραμμο βέλος σύνδεσης 27"/>
                <p:cNvCxnSpPr/>
                <p:nvPr/>
              </p:nvCxnSpPr>
              <p:spPr>
                <a:xfrm flipV="1">
                  <a:off x="1270265" y="4958986"/>
                  <a:ext cx="589950" cy="1390266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Ορθογώνιο 19"/>
                  <p:cNvSpPr/>
                  <p:nvPr/>
                </p:nvSpPr>
                <p:spPr>
                  <a:xfrm>
                    <a:off x="1290902" y="1528740"/>
                    <a:ext cx="554383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20" name="Ορθογώνιο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90902" y="1528740"/>
                    <a:ext cx="554383" cy="437492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" name="Ευθύγραμμο βέλος σύνδεσης 18"/>
              <p:cNvCxnSpPr/>
              <p:nvPr/>
            </p:nvCxnSpPr>
            <p:spPr>
              <a:xfrm flipH="1" flipV="1">
                <a:off x="1799411" y="1618418"/>
                <a:ext cx="1" cy="1036800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Ορθογώνιο 120"/>
                <p:cNvSpPr/>
                <p:nvPr/>
              </p:nvSpPr>
              <p:spPr>
                <a:xfrm>
                  <a:off x="1010181" y="3950604"/>
                  <a:ext cx="393467" cy="4374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1" name="Ορθογώνιο 1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0181" y="3950604"/>
                  <a:ext cx="393467" cy="43749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2" name="Ευθύγραμμο βέλος σύνδεσης 121"/>
            <p:cNvCxnSpPr/>
            <p:nvPr/>
          </p:nvCxnSpPr>
          <p:spPr>
            <a:xfrm flipH="1" flipV="1">
              <a:off x="827584" y="3718470"/>
              <a:ext cx="1047424" cy="657751"/>
            </a:xfrm>
            <a:prstGeom prst="straightConnector1">
              <a:avLst/>
            </a:prstGeom>
            <a:ln w="444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Ομάδα 134"/>
          <p:cNvGrpSpPr/>
          <p:nvPr/>
        </p:nvGrpSpPr>
        <p:grpSpPr>
          <a:xfrm>
            <a:off x="661700" y="2157294"/>
            <a:ext cx="2361443" cy="4557567"/>
            <a:chOff x="925982" y="1916832"/>
            <a:chExt cx="2361443" cy="4557567"/>
          </a:xfrm>
        </p:grpSpPr>
        <p:cxnSp>
          <p:nvCxnSpPr>
            <p:cNvPr id="132" name="Ευθύγραμμο βέλος σύνδεσης 131"/>
            <p:cNvCxnSpPr/>
            <p:nvPr/>
          </p:nvCxnSpPr>
          <p:spPr>
            <a:xfrm flipH="1" flipV="1">
              <a:off x="1978954" y="2020285"/>
              <a:ext cx="1" cy="1036800"/>
            </a:xfrm>
            <a:prstGeom prst="straightConnector1">
              <a:avLst/>
            </a:prstGeom>
            <a:ln w="44450">
              <a:solidFill>
                <a:srgbClr val="FFFF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Ομάδα 133"/>
            <p:cNvGrpSpPr/>
            <p:nvPr/>
          </p:nvGrpSpPr>
          <p:grpSpPr>
            <a:xfrm>
              <a:off x="925982" y="1916832"/>
              <a:ext cx="2361443" cy="4557567"/>
              <a:chOff x="925982" y="1916832"/>
              <a:chExt cx="2361443" cy="4557567"/>
            </a:xfrm>
          </p:grpSpPr>
          <p:grpSp>
            <p:nvGrpSpPr>
              <p:cNvPr id="131" name="Ομάδα 130"/>
              <p:cNvGrpSpPr/>
              <p:nvPr/>
            </p:nvGrpSpPr>
            <p:grpSpPr>
              <a:xfrm>
                <a:off x="925982" y="4344932"/>
                <a:ext cx="2361443" cy="2129467"/>
                <a:chOff x="925982" y="4344932"/>
                <a:chExt cx="2361443" cy="2129467"/>
              </a:xfrm>
            </p:grpSpPr>
            <p:cxnSp>
              <p:nvCxnSpPr>
                <p:cNvPr id="124" name="Ευθύγραμμο βέλος σύνδεσης 123"/>
                <p:cNvCxnSpPr/>
                <p:nvPr/>
              </p:nvCxnSpPr>
              <p:spPr>
                <a:xfrm rot="10800000" flipH="1" flipV="1">
                  <a:off x="1955963" y="4415558"/>
                  <a:ext cx="1047424" cy="657751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0" name="Ομάδα 119"/>
                <p:cNvGrpSpPr/>
                <p:nvPr/>
              </p:nvGrpSpPr>
              <p:grpSpPr>
                <a:xfrm>
                  <a:off x="925982" y="4344932"/>
                  <a:ext cx="2361443" cy="2129467"/>
                  <a:chOff x="935217" y="4342048"/>
                  <a:chExt cx="2361443" cy="2129467"/>
                </a:xfrm>
              </p:grpSpPr>
              <p:sp>
                <p:nvSpPr>
                  <p:cNvPr id="105" name="TextBox 104"/>
                  <p:cNvSpPr txBox="1"/>
                  <p:nvPr/>
                </p:nvSpPr>
                <p:spPr>
                  <a:xfrm>
                    <a:off x="2428849" y="5981804"/>
                    <a:ext cx="346470" cy="27925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0000"/>
                        </a:solidFill>
                      </a:rPr>
                      <a:t>m</a:t>
                    </a:r>
                    <a:endParaRPr lang="el-GR" sz="2000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119" name="Ομάδα 118"/>
                  <p:cNvGrpSpPr/>
                  <p:nvPr/>
                </p:nvGrpSpPr>
                <p:grpSpPr>
                  <a:xfrm>
                    <a:off x="935217" y="4342048"/>
                    <a:ext cx="2361443" cy="2129467"/>
                    <a:chOff x="935217" y="4342048"/>
                    <a:chExt cx="2361443" cy="2129467"/>
                  </a:xfrm>
                </p:grpSpPr>
                <p:grpSp>
                  <p:nvGrpSpPr>
                    <p:cNvPr id="81" name="Ομάδα 80"/>
                    <p:cNvGrpSpPr/>
                    <p:nvPr/>
                  </p:nvGrpSpPr>
                  <p:grpSpPr>
                    <a:xfrm flipV="1">
                      <a:off x="935217" y="4342048"/>
                      <a:ext cx="1880973" cy="2129467"/>
                      <a:chOff x="150990" y="3364574"/>
                      <a:chExt cx="2160000" cy="3051023"/>
                    </a:xfrm>
                  </p:grpSpPr>
                  <p:cxnSp>
                    <p:nvCxnSpPr>
                      <p:cNvPr id="87" name="Ευθεία γραμμή σύνδεσης 86"/>
                      <p:cNvCxnSpPr/>
                      <p:nvPr/>
                    </p:nvCxnSpPr>
                    <p:spPr>
                      <a:xfrm>
                        <a:off x="1248999" y="3364574"/>
                        <a:ext cx="0" cy="1083169"/>
                      </a:xfrm>
                      <a:prstGeom prst="line">
                        <a:avLst/>
                      </a:prstGeom>
                      <a:ln w="1016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85" name="Έλλειψη 84"/>
                      <p:cNvSpPr/>
                      <p:nvPr/>
                    </p:nvSpPr>
                    <p:spPr>
                      <a:xfrm>
                        <a:off x="150990" y="3900638"/>
                        <a:ext cx="2160000" cy="1080120"/>
                      </a:xfrm>
                      <a:prstGeom prst="ellipse">
                        <a:avLst/>
                      </a:prstGeom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ln w="28575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prstDash val="solid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84" name="Ευθεία γραμμή σύνδεσης 83"/>
                      <p:cNvCxnSpPr/>
                      <p:nvPr/>
                    </p:nvCxnSpPr>
                    <p:spPr>
                      <a:xfrm>
                        <a:off x="1259632" y="4442273"/>
                        <a:ext cx="0" cy="1960021"/>
                      </a:xfrm>
                      <a:prstGeom prst="line">
                        <a:avLst/>
                      </a:prstGeom>
                      <a:ln w="1016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86" name="Τόξο 85"/>
                      <p:cNvSpPr/>
                      <p:nvPr/>
                    </p:nvSpPr>
                    <p:spPr>
                      <a:xfrm>
                        <a:off x="150990" y="3900638"/>
                        <a:ext cx="2160000" cy="1080000"/>
                      </a:xfrm>
                      <a:prstGeom prst="arc">
                        <a:avLst>
                          <a:gd name="adj1" fmla="val 18178247"/>
                          <a:gd name="adj2" fmla="val 15042993"/>
                        </a:avLst>
                      </a:prstGeom>
                      <a:ln w="38100">
                        <a:solidFill>
                          <a:srgbClr val="FF0000"/>
                        </a:solidFill>
                        <a:prstDash val="dash"/>
                        <a:headEnd type="none" w="lg" len="lg"/>
                        <a:tailEnd type="triangle" w="lg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90" name="Ορθογώνιο 89"/>
                          <p:cNvSpPr/>
                          <p:nvPr/>
                        </p:nvSpPr>
                        <p:spPr>
                          <a:xfrm rot="10800000">
                            <a:off x="1515808" y="4942309"/>
                            <a:ext cx="374847" cy="626823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left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alt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𝑹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dirty="0">
                              <a:solidFill>
                                <a:srgbClr val="FFFF0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90" name="Ορθογώνιο 89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 rot="10800000">
                            <a:off x="1515808" y="4942309"/>
                            <a:ext cx="374847" cy="626823"/>
                          </a:xfrm>
                          <a:prstGeom prst="rect">
                            <a:avLst/>
                          </a:prstGeom>
                          <a:blipFill rotWithShape="1">
                            <a:blip r:embed="rId9"/>
                            <a:stretch>
                              <a:fillRect r="-9434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sp>
                    <p:nvSpPr>
                      <p:cNvPr id="104" name="TextBox 27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 rot="10800000">
                        <a:off x="341482" y="3636107"/>
                        <a:ext cx="407485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l-GR" altLang="el-GR" b="1" i="1" dirty="0">
                            <a:solidFill>
                              <a:srgbClr val="FF0000"/>
                            </a:solidFill>
                          </a:rPr>
                          <a:t>ω</a:t>
                        </a:r>
                      </a:p>
                    </p:txBody>
                  </p:sp>
                  <p:cxnSp>
                    <p:nvCxnSpPr>
                      <p:cNvPr id="101" name="Ευθύγραμμο βέλος σύνδεσης 100"/>
                      <p:cNvCxnSpPr/>
                      <p:nvPr/>
                    </p:nvCxnSpPr>
                    <p:spPr>
                      <a:xfrm flipH="1" flipV="1">
                        <a:off x="1268687" y="4439442"/>
                        <a:ext cx="0" cy="1908441"/>
                      </a:xfrm>
                      <a:prstGeom prst="straightConnector1">
                        <a:avLst/>
                      </a:prstGeom>
                      <a:ln w="44450">
                        <a:solidFill>
                          <a:srgbClr val="00B050"/>
                        </a:solidFill>
                        <a:prstDash val="solid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97" name="Ορθογώνιο 96"/>
                          <p:cNvSpPr/>
                          <p:nvPr/>
                        </p:nvSpPr>
                        <p:spPr>
                          <a:xfrm rot="10800000">
                            <a:off x="854289" y="5124684"/>
                            <a:ext cx="341198" cy="638856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left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altLang="el-GR" sz="2000" b="1" i="1" smtClean="0">
                                          <a:solidFill>
                                            <a:srgbClr val="92D05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el-GR" sz="2000" b="1" i="1" smtClean="0">
                                          <a:solidFill>
                                            <a:srgbClr val="92D050"/>
                                          </a:solidFill>
                                          <a:latin typeface="Cambria Math"/>
                                        </a:rPr>
                                        <m:t>𝒅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dirty="0">
                              <a:solidFill>
                                <a:srgbClr val="92D05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97" name="Ορθογώνιο 96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 rot="10800000">
                            <a:off x="854289" y="5124684"/>
                            <a:ext cx="341198" cy="638856"/>
                          </a:xfrm>
                          <a:prstGeom prst="rect">
                            <a:avLst/>
                          </a:prstGeom>
                          <a:blipFill rotWithShape="1">
                            <a:blip r:embed="rId10"/>
                            <a:stretch>
                              <a:fillRect r="-18367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sp>
                    <p:nvSpPr>
                      <p:cNvPr id="95" name="Έλλειψη 94"/>
                      <p:cNvSpPr/>
                      <p:nvPr/>
                    </p:nvSpPr>
                    <p:spPr>
                      <a:xfrm>
                        <a:off x="1214095" y="6260859"/>
                        <a:ext cx="124021" cy="154738"/>
                      </a:xfrm>
                      <a:prstGeom prst="ellipse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rgbClr val="FFFF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18" name="Ομάδα 117"/>
                    <p:cNvGrpSpPr/>
                    <p:nvPr/>
                  </p:nvGrpSpPr>
                  <p:grpSpPr>
                    <a:xfrm>
                      <a:off x="1870836" y="4450048"/>
                      <a:ext cx="1425824" cy="1667756"/>
                      <a:chOff x="1870836" y="4450048"/>
                      <a:chExt cx="1425824" cy="1667756"/>
                    </a:xfrm>
                  </p:grpSpPr>
                  <p:cxnSp>
                    <p:nvCxnSpPr>
                      <p:cNvPr id="107" name="Ευθύγραμμο βέλος σύνδεσης 106"/>
                      <p:cNvCxnSpPr/>
                      <p:nvPr/>
                    </p:nvCxnSpPr>
                    <p:spPr>
                      <a:xfrm flipV="1">
                        <a:off x="2475147" y="5702945"/>
                        <a:ext cx="749505" cy="318783"/>
                      </a:xfrm>
                      <a:prstGeom prst="straightConnector1">
                        <a:avLst/>
                      </a:prstGeom>
                      <a:ln w="444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8" name="Ορθογώνιο 107"/>
                          <p:cNvSpPr/>
                          <p:nvPr/>
                        </p:nvSpPr>
                        <p:spPr>
                          <a:xfrm>
                            <a:off x="2958084" y="5326615"/>
                            <a:ext cx="338576" cy="400110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left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alt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dirty="0">
                              <a:solidFill>
                                <a:srgbClr val="FFFF0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8" name="Ορθογώνιο 107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958084" y="5326615"/>
                            <a:ext cx="338576" cy="400110"/>
                          </a:xfrm>
                          <a:prstGeom prst="rect">
                            <a:avLst/>
                          </a:prstGeom>
                          <a:blipFill rotWithShape="1">
                            <a:blip r:embed="rId11"/>
                            <a:stretch>
                              <a:fillRect r="-1786" b="-10769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9" name="Ορθογώνιο 108"/>
                          <p:cNvSpPr/>
                          <p:nvPr/>
                        </p:nvSpPr>
                        <p:spPr>
                          <a:xfrm>
                            <a:off x="1870836" y="5717694"/>
                            <a:ext cx="324900" cy="400110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left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altLang="el-GR" sz="2000" b="1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el-GR" sz="2000" b="1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dirty="0">
                              <a:solidFill>
                                <a:srgbClr val="0000FF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9" name="Ορθογώνιο 108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870836" y="5717694"/>
                            <a:ext cx="324900" cy="400110"/>
                          </a:xfrm>
                          <a:prstGeom prst="rect">
                            <a:avLst/>
                          </a:prstGeom>
                          <a:blipFill rotWithShape="1">
                            <a:blip r:embed="rId12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111" name="Ευθύγραμμο βέλος σύνδεσης 110"/>
                      <p:cNvCxnSpPr/>
                      <p:nvPr/>
                    </p:nvCxnSpPr>
                    <p:spPr>
                      <a:xfrm>
                        <a:off x="1938741" y="4450048"/>
                        <a:ext cx="468000" cy="1520918"/>
                      </a:xfrm>
                      <a:prstGeom prst="straightConnector1">
                        <a:avLst/>
                      </a:prstGeom>
                      <a:ln w="444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0" name="Ευθύγραμμο βέλος σύνδεσης 109"/>
                      <p:cNvCxnSpPr/>
                      <p:nvPr/>
                    </p:nvCxnSpPr>
                    <p:spPr>
                      <a:xfrm>
                        <a:off x="1931454" y="5695414"/>
                        <a:ext cx="514813" cy="341198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0000FF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06" name="Έλλειψη 105"/>
                  <p:cNvSpPr/>
                  <p:nvPr/>
                </p:nvSpPr>
                <p:spPr>
                  <a:xfrm>
                    <a:off x="2358994" y="5970966"/>
                    <a:ext cx="156748" cy="144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3" name="Ορθογώνιο 122"/>
                    <p:cNvSpPr/>
                    <p:nvPr/>
                  </p:nvSpPr>
                  <p:spPr>
                    <a:xfrm>
                      <a:off x="2484500" y="4407160"/>
                      <a:ext cx="470629" cy="43749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𝑳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123" name="Ορθογώνιο 12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84500" y="4407160"/>
                      <a:ext cx="470629" cy="437492"/>
                    </a:xfrm>
                    <a:prstGeom prst="rect">
                      <a:avLst/>
                    </a:prstGeom>
                    <a:blipFill rotWithShape="1"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3" name="Ορθογώνιο 132"/>
                  <p:cNvSpPr/>
                  <p:nvPr/>
                </p:nvSpPr>
                <p:spPr>
                  <a:xfrm>
                    <a:off x="1941260" y="1916832"/>
                    <a:ext cx="554383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33" name="Ορθογώνιο 1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41260" y="1916832"/>
                    <a:ext cx="554383" cy="437492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25" name="Ομάδα 124"/>
          <p:cNvGrpSpPr/>
          <p:nvPr/>
        </p:nvGrpSpPr>
        <p:grpSpPr>
          <a:xfrm>
            <a:off x="707478" y="3885566"/>
            <a:ext cx="1944056" cy="1488338"/>
            <a:chOff x="1187704" y="3861128"/>
            <a:chExt cx="1944056" cy="1488338"/>
          </a:xfrm>
        </p:grpSpPr>
        <p:sp>
          <p:nvSpPr>
            <p:cNvPr id="126" name="Πολλαπλασιασμός 125"/>
            <p:cNvSpPr/>
            <p:nvPr/>
          </p:nvSpPr>
          <p:spPr>
            <a:xfrm>
              <a:off x="1187704" y="3861128"/>
              <a:ext cx="720000" cy="720000"/>
            </a:xfrm>
            <a:prstGeom prst="mathMultiply">
              <a:avLst>
                <a:gd name="adj1" fmla="val 923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7" name="Πολλαπλασιασμός 126"/>
            <p:cNvSpPr/>
            <p:nvPr/>
          </p:nvSpPr>
          <p:spPr>
            <a:xfrm>
              <a:off x="2411760" y="4629466"/>
              <a:ext cx="720000" cy="720000"/>
            </a:xfrm>
            <a:prstGeom prst="mathMultiply">
              <a:avLst>
                <a:gd name="adj1" fmla="val 923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37" name="Ομάδα 136"/>
          <p:cNvGrpSpPr/>
          <p:nvPr/>
        </p:nvGrpSpPr>
        <p:grpSpPr>
          <a:xfrm>
            <a:off x="105908" y="4293345"/>
            <a:ext cx="4034044" cy="646331"/>
            <a:chOff x="179512" y="4052883"/>
            <a:chExt cx="4034044" cy="646331"/>
          </a:xfrm>
        </p:grpSpPr>
        <p:cxnSp>
          <p:nvCxnSpPr>
            <p:cNvPr id="129" name="Ευθεία γραμμή σύνδεσης 128"/>
            <p:cNvCxnSpPr/>
            <p:nvPr/>
          </p:nvCxnSpPr>
          <p:spPr>
            <a:xfrm flipV="1">
              <a:off x="179512" y="4389612"/>
              <a:ext cx="3600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2868316" y="4052883"/>
              <a:ext cx="13452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800" b="1" dirty="0" smtClean="0">
                  <a:solidFill>
                    <a:srgbClr val="FFFF00"/>
                  </a:solidFill>
                </a:rPr>
                <a:t>Επίπεδο</a:t>
              </a:r>
            </a:p>
            <a:p>
              <a:r>
                <a:rPr lang="el-GR" sz="1800" b="1" dirty="0" smtClean="0">
                  <a:solidFill>
                    <a:srgbClr val="FFFF00"/>
                  </a:solidFill>
                </a:rPr>
                <a:t>Συμμετρίας</a:t>
              </a:r>
              <a:endParaRPr lang="el-GR" sz="18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138" name="Δεξιό βέλος 137"/>
          <p:cNvSpPr/>
          <p:nvPr/>
        </p:nvSpPr>
        <p:spPr>
          <a:xfrm>
            <a:off x="4241664" y="4460131"/>
            <a:ext cx="978408" cy="335022"/>
          </a:xfrm>
          <a:prstGeom prst="rightArrow">
            <a:avLst>
              <a:gd name="adj1" fmla="val 48952"/>
              <a:gd name="adj2" fmla="val 8675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02" name="Ομάδα 201"/>
          <p:cNvGrpSpPr/>
          <p:nvPr/>
        </p:nvGrpSpPr>
        <p:grpSpPr>
          <a:xfrm>
            <a:off x="5364088" y="1196752"/>
            <a:ext cx="3672408" cy="5515422"/>
            <a:chOff x="5341176" y="910719"/>
            <a:chExt cx="3672408" cy="5515422"/>
          </a:xfrm>
        </p:grpSpPr>
        <p:grpSp>
          <p:nvGrpSpPr>
            <p:cNvPr id="142" name="Ομάδα 141"/>
            <p:cNvGrpSpPr/>
            <p:nvPr/>
          </p:nvGrpSpPr>
          <p:grpSpPr>
            <a:xfrm>
              <a:off x="5614009" y="910719"/>
              <a:ext cx="2332778" cy="3493955"/>
              <a:chOff x="871070" y="570885"/>
              <a:chExt cx="2332778" cy="3493955"/>
            </a:xfrm>
          </p:grpSpPr>
          <p:grpSp>
            <p:nvGrpSpPr>
              <p:cNvPr id="145" name="Ομάδα 144"/>
              <p:cNvGrpSpPr/>
              <p:nvPr/>
            </p:nvGrpSpPr>
            <p:grpSpPr>
              <a:xfrm>
                <a:off x="871070" y="1727705"/>
                <a:ext cx="2332778" cy="2337135"/>
                <a:chOff x="150990" y="3115745"/>
                <a:chExt cx="2678826" cy="3348560"/>
              </a:xfrm>
            </p:grpSpPr>
            <p:cxnSp>
              <p:nvCxnSpPr>
                <p:cNvPr id="148" name="Ευθεία γραμμή σύνδεσης 147"/>
                <p:cNvCxnSpPr/>
                <p:nvPr/>
              </p:nvCxnSpPr>
              <p:spPr>
                <a:xfrm>
                  <a:off x="1259632" y="4293336"/>
                  <a:ext cx="0" cy="2160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" name="Έλλειψη 148"/>
                <p:cNvSpPr/>
                <p:nvPr/>
              </p:nvSpPr>
              <p:spPr>
                <a:xfrm>
                  <a:off x="150990" y="3900638"/>
                  <a:ext cx="2160000" cy="1080120"/>
                </a:xfrm>
                <a:prstGeom prst="ellipse">
                  <a:avLst/>
                </a:prstGeom>
                <a:solidFill>
                  <a:schemeClr val="bg2">
                    <a:lumMod val="60000"/>
                    <a:lumOff val="40000"/>
                  </a:schemeClr>
                </a:solidFill>
                <a:ln w="28575">
                  <a:solidFill>
                    <a:schemeClr val="bg2">
                      <a:lumMod val="60000"/>
                      <a:lumOff val="4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50" name="Τόξο 149"/>
                <p:cNvSpPr/>
                <p:nvPr/>
              </p:nvSpPr>
              <p:spPr>
                <a:xfrm>
                  <a:off x="150990" y="3900638"/>
                  <a:ext cx="2160000" cy="1080000"/>
                </a:xfrm>
                <a:prstGeom prst="arc">
                  <a:avLst>
                    <a:gd name="adj1" fmla="val 6009052"/>
                    <a:gd name="adj2" fmla="val 3006917"/>
                  </a:avLst>
                </a:prstGeom>
                <a:ln w="38100">
                  <a:solidFill>
                    <a:srgbClr val="FF0000"/>
                  </a:solidFill>
                  <a:prstDash val="dash"/>
                  <a:headEnd type="triangl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1" name="Ευθεία γραμμή σύνδεσης 150"/>
                <p:cNvCxnSpPr/>
                <p:nvPr/>
              </p:nvCxnSpPr>
              <p:spPr>
                <a:xfrm>
                  <a:off x="1248999" y="3115745"/>
                  <a:ext cx="0" cy="1332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" name="TextBox 151"/>
                <p:cNvSpPr txBox="1"/>
                <p:nvPr/>
              </p:nvSpPr>
              <p:spPr>
                <a:xfrm>
                  <a:off x="1833273" y="4858566"/>
                  <a:ext cx="397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m</a:t>
                  </a:r>
                  <a:endParaRPr lang="el-GR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3" name="Έλλειψη 152"/>
                <p:cNvSpPr/>
                <p:nvPr/>
              </p:nvSpPr>
              <p:spPr>
                <a:xfrm>
                  <a:off x="1753055" y="4843039"/>
                  <a:ext cx="180000" cy="180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4" name="Ορθογώνιο 153"/>
                    <p:cNvSpPr/>
                    <p:nvPr/>
                  </p:nvSpPr>
                  <p:spPr>
                    <a:xfrm>
                      <a:off x="1517791" y="5505305"/>
                      <a:ext cx="374847" cy="62682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𝑹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4" name="Ορθογώνιο 15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7791" y="5505305"/>
                      <a:ext cx="374847" cy="626822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 r="-9434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5" name="Ευθύγραμμο βέλος σύνδεσης 154"/>
                <p:cNvCxnSpPr/>
                <p:nvPr/>
              </p:nvCxnSpPr>
              <p:spPr>
                <a:xfrm flipV="1">
                  <a:off x="1886438" y="4459028"/>
                  <a:ext cx="860688" cy="456741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6" name="Ορθογώνιο 155"/>
                    <p:cNvSpPr/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41015" y="3919836"/>
                      <a:ext cx="388801" cy="573263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r="-1786" b="-909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57" name="Ομάδα 156"/>
                <p:cNvGrpSpPr/>
                <p:nvPr/>
              </p:nvGrpSpPr>
              <p:grpSpPr>
                <a:xfrm>
                  <a:off x="384940" y="3435932"/>
                  <a:ext cx="1190893" cy="1751117"/>
                  <a:chOff x="1033012" y="3075892"/>
                  <a:chExt cx="1190893" cy="1751117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6" name="Ορθογώνιο 165"/>
                      <p:cNvSpPr/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alt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/>
                      </a:p>
                    </p:txBody>
                  </p:sp>
                </mc:Choice>
                <mc:Fallback xmlns="">
                  <p:sp>
                    <p:nvSpPr>
                      <p:cNvPr id="166" name="Ορθογώνιο 16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5873" y="3075892"/>
                        <a:ext cx="288032" cy="400110"/>
                      </a:xfrm>
                      <a:prstGeom prst="rect">
                        <a:avLst/>
                      </a:prstGeom>
                      <a:blipFill rotWithShape="1">
                        <a:blip r:embed="rId16"/>
                        <a:stretch>
                          <a:fillRect r="-48780" b="-2608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67" name="Ευθύγραμμο βέλος σύνδεσης 166"/>
                  <p:cNvCxnSpPr/>
                  <p:nvPr/>
                </p:nvCxnSpPr>
                <p:spPr>
                  <a:xfrm flipV="1">
                    <a:off x="1940034" y="3094736"/>
                    <a:ext cx="0" cy="980010"/>
                  </a:xfrm>
                  <a:prstGeom prst="straightConnector1">
                    <a:avLst/>
                  </a:prstGeom>
                  <a:ln w="44450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8" name="TextBox 2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33012" y="4365344"/>
                    <a:ext cx="40748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l-GR" altLang="el-GR" b="1" i="1" dirty="0">
                        <a:solidFill>
                          <a:srgbClr val="FF0000"/>
                        </a:solidFill>
                      </a:rPr>
                      <a:t>ω</a:t>
                    </a:r>
                  </a:p>
                </p:txBody>
              </p:sp>
            </p:grpSp>
            <p:sp>
              <p:nvSpPr>
                <p:cNvPr id="158" name="Έλλειψη 157"/>
                <p:cNvSpPr/>
                <p:nvPr/>
              </p:nvSpPr>
              <p:spPr>
                <a:xfrm>
                  <a:off x="1200458" y="6309567"/>
                  <a:ext cx="124021" cy="154738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159" name="Ομάδα 158"/>
                <p:cNvGrpSpPr/>
                <p:nvPr/>
              </p:nvGrpSpPr>
              <p:grpSpPr>
                <a:xfrm>
                  <a:off x="1268687" y="4415340"/>
                  <a:ext cx="1578" cy="1925794"/>
                  <a:chOff x="1916759" y="4415340"/>
                  <a:chExt cx="1578" cy="1925794"/>
                </a:xfrm>
              </p:grpSpPr>
              <p:cxnSp>
                <p:nvCxnSpPr>
                  <p:cNvPr id="164" name="Ευθύγραμμο βέλος σύνδεσης 163"/>
                  <p:cNvCxnSpPr/>
                  <p:nvPr/>
                </p:nvCxnSpPr>
                <p:spPr>
                  <a:xfrm flipH="1" flipV="1">
                    <a:off x="1918337" y="5009134"/>
                    <a:ext cx="0" cy="1332000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Ευθύγραμμο βέλος σύνδεσης 164"/>
                  <p:cNvCxnSpPr/>
                  <p:nvPr/>
                </p:nvCxnSpPr>
                <p:spPr>
                  <a:xfrm flipH="1" flipV="1">
                    <a:off x="1916759" y="4415340"/>
                    <a:ext cx="0" cy="575999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prstDash val="sysDot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0" name="Ορθογώνιο 159"/>
                    <p:cNvSpPr/>
                    <p:nvPr/>
                  </p:nvSpPr>
                  <p:spPr>
                    <a:xfrm>
                      <a:off x="856273" y="5183761"/>
                      <a:ext cx="341198" cy="638856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92D05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92D05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60" name="Ορθογώνιο 15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56273" y="5183761"/>
                      <a:ext cx="341198" cy="638856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 r="-183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1" name="Ορθογώνιο 160"/>
                    <p:cNvSpPr/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altLang="el-GR" sz="20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61" name="Ορθογώνιο 16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3342" y="4164013"/>
                      <a:ext cx="373096" cy="573263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62" name="Ευθύγραμμο βέλος σύνδεσης 161"/>
                <p:cNvCxnSpPr/>
                <p:nvPr/>
              </p:nvCxnSpPr>
              <p:spPr>
                <a:xfrm>
                  <a:off x="1262093" y="4448238"/>
                  <a:ext cx="591181" cy="488856"/>
                </a:xfrm>
                <a:prstGeom prst="straightConnector1">
                  <a:avLst/>
                </a:prstGeom>
                <a:ln w="38100">
                  <a:solidFill>
                    <a:srgbClr val="0000FF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Ευθύγραμμο βέλος σύνδεσης 162"/>
                <p:cNvCxnSpPr/>
                <p:nvPr/>
              </p:nvCxnSpPr>
              <p:spPr>
                <a:xfrm flipV="1">
                  <a:off x="1270265" y="4958986"/>
                  <a:ext cx="589950" cy="1390266"/>
                </a:xfrm>
                <a:prstGeom prst="straightConnector1">
                  <a:avLst/>
                </a:prstGeom>
                <a:ln w="44450">
                  <a:solidFill>
                    <a:srgbClr val="FFFF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Ορθογώνιο 145"/>
                  <p:cNvSpPr/>
                  <p:nvPr/>
                </p:nvSpPr>
                <p:spPr>
                  <a:xfrm>
                    <a:off x="1760644" y="856918"/>
                    <a:ext cx="1188980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𝑳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46" name="Ορθογώνιο 1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60644" y="856918"/>
                    <a:ext cx="1188980" cy="437492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Ευθύγραμμο βέλος σύνδεσης 146"/>
              <p:cNvCxnSpPr/>
              <p:nvPr/>
            </p:nvCxnSpPr>
            <p:spPr>
              <a:xfrm flipH="1" flipV="1">
                <a:off x="1799411" y="570885"/>
                <a:ext cx="1" cy="2073600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headEnd type="none" w="med" len="me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5" name="Ομάδα 174"/>
            <p:cNvGrpSpPr/>
            <p:nvPr/>
          </p:nvGrpSpPr>
          <p:grpSpPr>
            <a:xfrm>
              <a:off x="5606502" y="4296674"/>
              <a:ext cx="2361443" cy="2129467"/>
              <a:chOff x="935217" y="4342048"/>
              <a:chExt cx="2361443" cy="2129467"/>
            </a:xfrm>
          </p:grpSpPr>
          <p:sp>
            <p:nvSpPr>
              <p:cNvPr id="177" name="TextBox 176"/>
              <p:cNvSpPr txBox="1"/>
              <p:nvPr/>
            </p:nvSpPr>
            <p:spPr>
              <a:xfrm>
                <a:off x="2428849" y="5981804"/>
                <a:ext cx="346470" cy="2792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m</a:t>
                </a:r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78" name="Ομάδα 177"/>
              <p:cNvGrpSpPr/>
              <p:nvPr/>
            </p:nvGrpSpPr>
            <p:grpSpPr>
              <a:xfrm>
                <a:off x="935217" y="4342048"/>
                <a:ext cx="2361443" cy="2129467"/>
                <a:chOff x="935217" y="4342048"/>
                <a:chExt cx="2361443" cy="2129467"/>
              </a:xfrm>
            </p:grpSpPr>
            <p:grpSp>
              <p:nvGrpSpPr>
                <p:cNvPr id="180" name="Ομάδα 179"/>
                <p:cNvGrpSpPr/>
                <p:nvPr/>
              </p:nvGrpSpPr>
              <p:grpSpPr>
                <a:xfrm flipV="1">
                  <a:off x="935217" y="4342048"/>
                  <a:ext cx="1880973" cy="2129467"/>
                  <a:chOff x="150990" y="3364574"/>
                  <a:chExt cx="2160000" cy="3051023"/>
                </a:xfrm>
              </p:grpSpPr>
              <p:cxnSp>
                <p:nvCxnSpPr>
                  <p:cNvPr id="187" name="Ευθεία γραμμή σύνδεσης 186"/>
                  <p:cNvCxnSpPr/>
                  <p:nvPr/>
                </p:nvCxnSpPr>
                <p:spPr>
                  <a:xfrm>
                    <a:off x="1248999" y="3364574"/>
                    <a:ext cx="0" cy="1083169"/>
                  </a:xfrm>
                  <a:prstGeom prst="line">
                    <a:avLst/>
                  </a:prstGeom>
                  <a:ln w="1016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8" name="Έλλειψη 187"/>
                  <p:cNvSpPr/>
                  <p:nvPr/>
                </p:nvSpPr>
                <p:spPr>
                  <a:xfrm>
                    <a:off x="150990" y="3900638"/>
                    <a:ext cx="2160000" cy="1080120"/>
                  </a:xfrm>
                  <a:prstGeom prst="ellipse">
                    <a:avLst/>
                  </a:prstGeom>
                  <a:solidFill>
                    <a:schemeClr val="bg2">
                      <a:lumMod val="60000"/>
                      <a:lumOff val="40000"/>
                    </a:schemeClr>
                  </a:solidFill>
                  <a:ln w="28575">
                    <a:solidFill>
                      <a:schemeClr val="bg2">
                        <a:lumMod val="60000"/>
                        <a:lumOff val="40000"/>
                      </a:schemeClr>
                    </a:solidFill>
                    <a:prstDash val="soli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89" name="Ευθεία γραμμή σύνδεσης 188"/>
                  <p:cNvCxnSpPr/>
                  <p:nvPr/>
                </p:nvCxnSpPr>
                <p:spPr>
                  <a:xfrm>
                    <a:off x="1259632" y="4442273"/>
                    <a:ext cx="0" cy="1960021"/>
                  </a:xfrm>
                  <a:prstGeom prst="line">
                    <a:avLst/>
                  </a:prstGeom>
                  <a:ln w="1016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0" name="Τόξο 189"/>
                  <p:cNvSpPr/>
                  <p:nvPr/>
                </p:nvSpPr>
                <p:spPr>
                  <a:xfrm>
                    <a:off x="150990" y="3900638"/>
                    <a:ext cx="2160000" cy="1080000"/>
                  </a:xfrm>
                  <a:prstGeom prst="arc">
                    <a:avLst>
                      <a:gd name="adj1" fmla="val 18598920"/>
                      <a:gd name="adj2" fmla="val 15208052"/>
                    </a:avLst>
                  </a:prstGeom>
                  <a:ln w="38100">
                    <a:solidFill>
                      <a:srgbClr val="FF0000"/>
                    </a:solidFill>
                    <a:prstDash val="dash"/>
                    <a:headEnd type="none" w="lg" len="lg"/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1" name="Ορθογώνιο 190"/>
                      <p:cNvSpPr/>
                      <p:nvPr/>
                    </p:nvSpPr>
                    <p:spPr>
                      <a:xfrm rot="10800000">
                        <a:off x="1515808" y="4942309"/>
                        <a:ext cx="374847" cy="626823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91" name="Ορθογώνιο 19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10800000">
                        <a:off x="1515808" y="4942309"/>
                        <a:ext cx="374847" cy="626823"/>
                      </a:xfrm>
                      <a:prstGeom prst="rect">
                        <a:avLst/>
                      </a:prstGeom>
                      <a:blipFill rotWithShape="1">
                        <a:blip r:embed="rId20"/>
                        <a:stretch>
                          <a:fillRect r="-9259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92" name="TextBox 276"/>
                  <p:cNvSpPr txBox="1">
                    <a:spLocks noChangeArrowheads="1"/>
                  </p:cNvSpPr>
                  <p:nvPr/>
                </p:nvSpPr>
                <p:spPr bwMode="auto">
                  <a:xfrm rot="10800000">
                    <a:off x="433166" y="3632259"/>
                    <a:ext cx="407485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l-GR" altLang="el-GR" b="1" i="1" dirty="0">
                        <a:solidFill>
                          <a:srgbClr val="FF0000"/>
                        </a:solidFill>
                      </a:rPr>
                      <a:t>ω</a:t>
                    </a:r>
                  </a:p>
                </p:txBody>
              </p:sp>
              <p:cxnSp>
                <p:nvCxnSpPr>
                  <p:cNvPr id="193" name="Ευθύγραμμο βέλος σύνδεσης 192"/>
                  <p:cNvCxnSpPr/>
                  <p:nvPr/>
                </p:nvCxnSpPr>
                <p:spPr>
                  <a:xfrm flipH="1" flipV="1">
                    <a:off x="1268687" y="4439442"/>
                    <a:ext cx="0" cy="1908441"/>
                  </a:xfrm>
                  <a:prstGeom prst="straightConnector1">
                    <a:avLst/>
                  </a:prstGeom>
                  <a:ln w="44450">
                    <a:solidFill>
                      <a:srgbClr val="00B050"/>
                    </a:solidFill>
                    <a:prstDash val="solid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4" name="Ορθογώνιο 193"/>
                      <p:cNvSpPr/>
                      <p:nvPr/>
                    </p:nvSpPr>
                    <p:spPr>
                      <a:xfrm rot="10800000">
                        <a:off x="854289" y="5124684"/>
                        <a:ext cx="341198" cy="638856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92D05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el-GR" sz="2000" b="1" i="1" smtClean="0">
                                      <a:solidFill>
                                        <a:srgbClr val="92D050"/>
                                      </a:solidFill>
                                      <a:latin typeface="Cambria Math"/>
                                    </a:rPr>
                                    <m:t>𝒅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92D05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94" name="Ορθογώνιο 19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10800000">
                        <a:off x="854289" y="5124684"/>
                        <a:ext cx="341198" cy="638856"/>
                      </a:xfrm>
                      <a:prstGeom prst="rect">
                        <a:avLst/>
                      </a:prstGeom>
                      <a:blipFill rotWithShape="1">
                        <a:blip r:embed="rId21"/>
                        <a:stretch>
                          <a:fillRect l="-2041" r="-1632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95" name="Έλλειψη 194"/>
                  <p:cNvSpPr/>
                  <p:nvPr/>
                </p:nvSpPr>
                <p:spPr>
                  <a:xfrm>
                    <a:off x="1214095" y="6260859"/>
                    <a:ext cx="124021" cy="154738"/>
                  </a:xfrm>
                  <a:prstGeom prst="ellipse">
                    <a:avLst/>
                  </a:prstGeom>
                  <a:solidFill>
                    <a:srgbClr val="FFFF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1" name="Ομάδα 180"/>
                <p:cNvGrpSpPr/>
                <p:nvPr/>
              </p:nvGrpSpPr>
              <p:grpSpPr>
                <a:xfrm>
                  <a:off x="1870836" y="4450048"/>
                  <a:ext cx="1425824" cy="1667756"/>
                  <a:chOff x="1870836" y="4450048"/>
                  <a:chExt cx="1425824" cy="1667756"/>
                </a:xfrm>
              </p:grpSpPr>
              <p:cxnSp>
                <p:nvCxnSpPr>
                  <p:cNvPr id="182" name="Ευθύγραμμο βέλος σύνδεσης 181"/>
                  <p:cNvCxnSpPr/>
                  <p:nvPr/>
                </p:nvCxnSpPr>
                <p:spPr>
                  <a:xfrm flipV="1">
                    <a:off x="2475147" y="5702945"/>
                    <a:ext cx="749505" cy="318783"/>
                  </a:xfrm>
                  <a:prstGeom prst="straightConnector1">
                    <a:avLst/>
                  </a:prstGeom>
                  <a:ln w="444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3" name="Ορθογώνιο 182"/>
                      <p:cNvSpPr/>
                      <p:nvPr/>
                    </p:nvSpPr>
                    <p:spPr>
                      <a:xfrm>
                        <a:off x="2958084" y="5326615"/>
                        <a:ext cx="338576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83" name="Ορθογώνιο 18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958084" y="5326615"/>
                        <a:ext cx="338576" cy="400110"/>
                      </a:xfrm>
                      <a:prstGeom prst="rect">
                        <a:avLst/>
                      </a:prstGeom>
                      <a:blipFill rotWithShape="1">
                        <a:blip r:embed="rId22"/>
                        <a:stretch>
                          <a:fillRect r="-1786" b="-909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4" name="Ορθογώνιο 183"/>
                      <p:cNvSpPr/>
                      <p:nvPr/>
                    </p:nvSpPr>
                    <p:spPr>
                      <a:xfrm>
                        <a:off x="1870836" y="5717694"/>
                        <a:ext cx="324900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left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altLang="el-GR" sz="20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el-GR" sz="20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84" name="Ορθογώνιο 18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870836" y="5717694"/>
                        <a:ext cx="324900" cy="400110"/>
                      </a:xfrm>
                      <a:prstGeom prst="rect">
                        <a:avLst/>
                      </a:prstGeom>
                      <a:blipFill rotWithShape="1">
                        <a:blip r:embed="rId2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85" name="Ευθύγραμμο βέλος σύνδεσης 184"/>
                  <p:cNvCxnSpPr/>
                  <p:nvPr/>
                </p:nvCxnSpPr>
                <p:spPr>
                  <a:xfrm>
                    <a:off x="1938741" y="4450048"/>
                    <a:ext cx="468000" cy="1520918"/>
                  </a:xfrm>
                  <a:prstGeom prst="straightConnector1">
                    <a:avLst/>
                  </a:prstGeom>
                  <a:ln w="444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Ευθύγραμμο βέλος σύνδεσης 185"/>
                  <p:cNvCxnSpPr/>
                  <p:nvPr/>
                </p:nvCxnSpPr>
                <p:spPr>
                  <a:xfrm>
                    <a:off x="1931454" y="5695414"/>
                    <a:ext cx="514813" cy="341198"/>
                  </a:xfrm>
                  <a:prstGeom prst="straightConnector1">
                    <a:avLst/>
                  </a:prstGeom>
                  <a:ln w="38100">
                    <a:solidFill>
                      <a:srgbClr val="0000FF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79" name="Έλλειψη 178"/>
              <p:cNvSpPr/>
              <p:nvPr/>
            </p:nvSpPr>
            <p:spPr>
              <a:xfrm>
                <a:off x="2358994" y="5970966"/>
                <a:ext cx="156748" cy="144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99" name="Ομάδα 198"/>
            <p:cNvGrpSpPr/>
            <p:nvPr/>
          </p:nvGrpSpPr>
          <p:grpSpPr>
            <a:xfrm>
              <a:off x="5341176" y="3992750"/>
              <a:ext cx="3672408" cy="646331"/>
              <a:chOff x="660656" y="4041008"/>
              <a:chExt cx="3672408" cy="646331"/>
            </a:xfrm>
          </p:grpSpPr>
          <p:cxnSp>
            <p:nvCxnSpPr>
              <p:cNvPr id="200" name="Ευθεία γραμμή σύνδεσης 199"/>
              <p:cNvCxnSpPr/>
              <p:nvPr/>
            </p:nvCxnSpPr>
            <p:spPr>
              <a:xfrm flipV="1">
                <a:off x="660656" y="4389612"/>
                <a:ext cx="3600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1" name="TextBox 200"/>
              <p:cNvSpPr txBox="1"/>
              <p:nvPr/>
            </p:nvSpPr>
            <p:spPr>
              <a:xfrm>
                <a:off x="2987824" y="4041008"/>
                <a:ext cx="134524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800" b="1" dirty="0" smtClean="0">
                    <a:solidFill>
                      <a:srgbClr val="FFFF00"/>
                    </a:solidFill>
                  </a:rPr>
                  <a:t>Επίπεδο</a:t>
                </a:r>
              </a:p>
              <a:p>
                <a:r>
                  <a:rPr lang="el-GR" sz="1800" b="1" dirty="0" smtClean="0">
                    <a:solidFill>
                      <a:srgbClr val="FFFF00"/>
                    </a:solidFill>
                  </a:rPr>
                  <a:t>Συμμετρίας</a:t>
                </a:r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206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ΣΤΡΟΦΟΡΜΗ  ΔΥΟ  ΥΛΙΚΩΝ  ΣΗΜΕΙΩΝ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</a:rPr>
              <a:t>με κατοπτρική συμμετρία 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Ορθογώνιο 206"/>
              <p:cNvSpPr/>
              <p:nvPr/>
            </p:nvSpPr>
            <p:spPr>
              <a:xfrm>
                <a:off x="35496" y="978363"/>
                <a:ext cx="1814716" cy="506421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7" name="Ορθογώνιο 2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978363"/>
                <a:ext cx="1814716" cy="506421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Ορθογώνιο 207"/>
              <p:cNvSpPr/>
              <p:nvPr/>
            </p:nvSpPr>
            <p:spPr>
              <a:xfrm>
                <a:off x="1988536" y="962422"/>
                <a:ext cx="2583464" cy="546112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𝑳</m:t>
                              </m:r>
                            </m:e>
                          </m:acc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𝝎</m:t>
                              </m:r>
                            </m:e>
                          </m:acc>
                        </m:e>
                      </m:d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8" name="Ορθογώνιο 2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536" y="962422"/>
                <a:ext cx="2583464" cy="54611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336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6533</TotalTime>
  <Words>1606</Words>
  <Application>Microsoft Office PowerPoint</Application>
  <PresentationFormat>Προβολή στην οθόνη (4:3)</PresentationFormat>
  <Paragraphs>267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PHYSICS</dc:creator>
  <cp:lastModifiedBy>Sideris</cp:lastModifiedBy>
  <cp:revision>404</cp:revision>
  <dcterms:created xsi:type="dcterms:W3CDTF">2007-01-23T06:40:30Z</dcterms:created>
  <dcterms:modified xsi:type="dcterms:W3CDTF">2018-12-05T21:13:57Z</dcterms:modified>
</cp:coreProperties>
</file>