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344" r:id="rId3"/>
    <p:sldId id="284" r:id="rId4"/>
    <p:sldId id="346" r:id="rId5"/>
    <p:sldId id="285" r:id="rId6"/>
    <p:sldId id="286" r:id="rId7"/>
    <p:sldId id="337" r:id="rId8"/>
    <p:sldId id="289" r:id="rId9"/>
    <p:sldId id="290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287" r:id="rId19"/>
    <p:sldId id="298" r:id="rId20"/>
    <p:sldId id="339" r:id="rId21"/>
    <p:sldId id="305" r:id="rId22"/>
    <p:sldId id="310" r:id="rId23"/>
    <p:sldId id="311" r:id="rId24"/>
    <p:sldId id="312" r:id="rId25"/>
  </p:sldIdLst>
  <p:sldSz cx="9144000" cy="6858000" type="screen4x3"/>
  <p:notesSz cx="6858000" cy="9144000"/>
  <p:defaultTextStyle>
    <a:defPPr>
      <a:defRPr lang="el-GR"/>
    </a:defPPr>
    <a:lvl1pPr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FF00"/>
    <a:srgbClr val="FF00FF"/>
    <a:srgbClr val="CC0099"/>
    <a:srgbClr val="FF6600"/>
    <a:srgbClr val="009900"/>
    <a:srgbClr val="CC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713" autoAdjust="0"/>
  </p:normalViewPr>
  <p:slideViewPr>
    <p:cSldViewPr>
      <p:cViewPr varScale="1">
        <p:scale>
          <a:sx n="87" d="100"/>
          <a:sy n="87" d="100"/>
        </p:scale>
        <p:origin x="14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emf"/><Relationship Id="rId7" Type="http://schemas.openxmlformats.org/officeDocument/2006/relationships/image" Target="../media/image88.emf"/><Relationship Id="rId2" Type="http://schemas.openxmlformats.org/officeDocument/2006/relationships/image" Target="../media/image83.emf"/><Relationship Id="rId1" Type="http://schemas.openxmlformats.org/officeDocument/2006/relationships/image" Target="../media/image82.emf"/><Relationship Id="rId6" Type="http://schemas.openxmlformats.org/officeDocument/2006/relationships/image" Target="../media/image87.emf"/><Relationship Id="rId5" Type="http://schemas.openxmlformats.org/officeDocument/2006/relationships/image" Target="../media/image86.emf"/><Relationship Id="rId4" Type="http://schemas.openxmlformats.org/officeDocument/2006/relationships/image" Target="../media/image85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emf"/><Relationship Id="rId2" Type="http://schemas.openxmlformats.org/officeDocument/2006/relationships/image" Target="../media/image90.emf"/><Relationship Id="rId1" Type="http://schemas.openxmlformats.org/officeDocument/2006/relationships/image" Target="../media/image89.emf"/><Relationship Id="rId4" Type="http://schemas.openxmlformats.org/officeDocument/2006/relationships/image" Target="../media/image9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E4AD9-AEAE-42B9-8134-674D73D568D5}" type="datetimeFigureOut">
              <a:rPr lang="el-GR" smtClean="0"/>
              <a:t>3/11/2020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8C376-CCC8-46D9-B994-E543D1B819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452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C376-CCC8-46D9-B994-E543D1B8197C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5746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0BE05-E238-4F5C-B040-CBA6C1A56A9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2979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D2DAA-B0D9-4A51-B66A-E51CBF723AB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3175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3BD04-0227-4C9C-A97E-4475A3B1476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638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3C0E8-3A2F-4E2E-B69E-CC8378ED199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87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0D874-3F69-41E4-99BB-B533F37EA0B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608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643C8-F72B-43BE-A4A0-BFAA29A94A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48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B1AD0-C927-4EC4-8AF5-79D5C5DB118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4957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8ED3C-1F27-410C-A216-9855A3F2629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851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52D5F-EB40-4A6E-A0C6-061F7A23353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458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65867-5C5D-46CD-9974-E715010069C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743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FA9DE-6FEB-4ED6-92B6-ED6EBEE236B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780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fld id="{C30BA743-8894-4F69-8409-F26878F3C32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6.png"/><Relationship Id="rId1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54.png"/><Relationship Id="rId15" Type="http://schemas.openxmlformats.org/officeDocument/2006/relationships/image" Target="../media/image6.png"/><Relationship Id="rId1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9.png"/><Relationship Id="rId1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57.png"/><Relationship Id="rId15" Type="http://schemas.openxmlformats.org/officeDocument/2006/relationships/image" Target="../media/image6.png"/><Relationship Id="rId1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2.png"/><Relationship Id="rId12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60.png"/><Relationship Id="rId15" Type="http://schemas.openxmlformats.org/officeDocument/2006/relationships/image" Target="../media/image6.png"/><Relationship Id="rId1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5.png"/><Relationship Id="rId1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63.png"/><Relationship Id="rId15" Type="http://schemas.openxmlformats.org/officeDocument/2006/relationships/image" Target="../media/image6.png"/><Relationship Id="rId1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8.png"/><Relationship Id="rId12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66.png"/><Relationship Id="rId15" Type="http://schemas.openxmlformats.org/officeDocument/2006/relationships/image" Target="../media/image6.png"/><Relationship Id="rId1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1.png"/><Relationship Id="rId1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69.png"/><Relationship Id="rId15" Type="http://schemas.openxmlformats.org/officeDocument/2006/relationships/image" Target="../media/image6.png"/><Relationship Id="rId1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4.png"/><Relationship Id="rId12" Type="http://schemas.openxmlformats.org/officeDocument/2006/relationships/image" Target="../media/image73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72.png"/><Relationship Id="rId15" Type="http://schemas.openxmlformats.org/officeDocument/2006/relationships/image" Target="../media/image6.png"/><Relationship Id="rId1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6.png"/><Relationship Id="rId12" Type="http://schemas.openxmlformats.org/officeDocument/2006/relationships/image" Target="../media/image75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15" Type="http://schemas.openxmlformats.org/officeDocument/2006/relationships/image" Target="../media/image5.png"/><Relationship Id="rId14" Type="http://schemas.openxmlformats.org/officeDocument/2006/relationships/image" Target="../media/image7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oleObject" Target="../embeddings/oleObject10.bin"/><Relationship Id="rId7" Type="http://schemas.openxmlformats.org/officeDocument/2006/relationships/image" Target="../media/image8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81.png"/><Relationship Id="rId3" Type="http://schemas.openxmlformats.org/officeDocument/2006/relationships/oleObject" Target="../embeddings/oleObject12.bin"/><Relationship Id="rId7" Type="http://schemas.openxmlformats.org/officeDocument/2006/relationships/image" Target="../media/image43.png"/><Relationship Id="rId12" Type="http://schemas.openxmlformats.org/officeDocument/2006/relationships/image" Target="../media/image7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png"/><Relationship Id="rId11" Type="http://schemas.openxmlformats.org/officeDocument/2006/relationships/image" Target="../media/image78.png"/><Relationship Id="rId5" Type="http://schemas.openxmlformats.org/officeDocument/2006/relationships/image" Target="../media/image40.png"/><Relationship Id="rId10" Type="http://schemas.openxmlformats.org/officeDocument/2006/relationships/image" Target="../media/image49.png"/><Relationship Id="rId4" Type="http://schemas.openxmlformats.org/officeDocument/2006/relationships/image" Target="../media/image12.emf"/><Relationship Id="rId9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e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86.e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8.e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83.e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85.emf"/><Relationship Id="rId4" Type="http://schemas.openxmlformats.org/officeDocument/2006/relationships/image" Target="../media/image82.e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87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96.png"/><Relationship Id="rId18" Type="http://schemas.openxmlformats.org/officeDocument/2006/relationships/image" Target="../media/image99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90.emf"/><Relationship Id="rId12" Type="http://schemas.openxmlformats.org/officeDocument/2006/relationships/image" Target="../media/image95.png"/><Relationship Id="rId17" Type="http://schemas.openxmlformats.org/officeDocument/2006/relationships/image" Target="../media/image92.e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94.png"/><Relationship Id="rId5" Type="http://schemas.openxmlformats.org/officeDocument/2006/relationships/image" Target="../media/image89.emf"/><Relationship Id="rId15" Type="http://schemas.openxmlformats.org/officeDocument/2006/relationships/image" Target="../media/image98.png"/><Relationship Id="rId10" Type="http://schemas.openxmlformats.org/officeDocument/2006/relationships/image" Target="../media/image93.png"/><Relationship Id="rId4" Type="http://schemas.openxmlformats.org/officeDocument/2006/relationships/oleObject" Target="../embeddings/oleObject20.bin"/><Relationship Id="rId9" Type="http://schemas.openxmlformats.org/officeDocument/2006/relationships/image" Target="../media/image91.emf"/><Relationship Id="rId14" Type="http://schemas.openxmlformats.org/officeDocument/2006/relationships/image" Target="../media/image9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0.png"/><Relationship Id="rId7" Type="http://schemas.openxmlformats.org/officeDocument/2006/relationships/image" Target="../media/image85.png"/><Relationship Id="rId2" Type="http://schemas.openxmlformats.org/officeDocument/2006/relationships/image" Target="../media/image7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8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2" Type="http://schemas.openxmlformats.org/officeDocument/2006/relationships/image" Target="../media/image8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9.png"/><Relationship Id="rId5" Type="http://schemas.openxmlformats.org/officeDocument/2006/relationships/image" Target="../media/image88.png"/><Relationship Id="rId4" Type="http://schemas.openxmlformats.org/officeDocument/2006/relationships/image" Target="../media/image8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15.png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11" Type="http://schemas.openxmlformats.org/officeDocument/2006/relationships/image" Target="../media/image17.png"/><Relationship Id="rId10" Type="http://schemas.openxmlformats.org/officeDocument/2006/relationships/image" Target="../media/image16.png"/><Relationship Id="rId4" Type="http://schemas.openxmlformats.org/officeDocument/2006/relationships/image" Target="../media/image3.wmf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19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11" Type="http://schemas.openxmlformats.org/officeDocument/2006/relationships/image" Target="../media/image5.png"/><Relationship Id="rId10" Type="http://schemas.openxmlformats.org/officeDocument/2006/relationships/image" Target="../media/image21.png"/><Relationship Id="rId4" Type="http://schemas.openxmlformats.org/officeDocument/2006/relationships/image" Target="../media/image3.wmf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2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3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29" Type="http://schemas.openxmlformats.org/officeDocument/2006/relationships/image" Target="../media/image19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11" Type="http://schemas.openxmlformats.org/officeDocument/2006/relationships/image" Target="../media/image27.png"/><Relationship Id="rId32" Type="http://schemas.openxmlformats.org/officeDocument/2006/relationships/image" Target="../media/image5.png"/><Relationship Id="rId5" Type="http://schemas.openxmlformats.org/officeDocument/2006/relationships/oleObject" Target="../embeddings/oleObject4.bin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31" Type="http://schemas.openxmlformats.org/officeDocument/2006/relationships/image" Target="../media/image32.png"/><Relationship Id="rId4" Type="http://schemas.openxmlformats.org/officeDocument/2006/relationships/image" Target="../media/image4.wmf"/><Relationship Id="rId9" Type="http://schemas.openxmlformats.org/officeDocument/2006/relationships/image" Target="../media/image25.png"/><Relationship Id="rId14" Type="http://schemas.openxmlformats.org/officeDocument/2006/relationships/image" Target="../media/image30.png"/><Relationship Id="rId30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3.png"/><Relationship Id="rId7" Type="http://schemas.openxmlformats.org/officeDocument/2006/relationships/image" Target="../media/image38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4.png"/><Relationship Id="rId4" Type="http://schemas.openxmlformats.org/officeDocument/2006/relationships/image" Target="../media/image35.png"/><Relationship Id="rId9" Type="http://schemas.openxmlformats.org/officeDocument/2006/relationships/image" Target="../media/image39.png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image" Target="../media/image6.emf"/><Relationship Id="rId3" Type="http://schemas.openxmlformats.org/officeDocument/2006/relationships/oleObject" Target="../embeddings/oleObject5.bin"/><Relationship Id="rId21" Type="http://schemas.openxmlformats.org/officeDocument/2006/relationships/image" Target="../media/image15.png"/><Relationship Id="rId7" Type="http://schemas.openxmlformats.org/officeDocument/2006/relationships/image" Target="../media/image6.emf"/><Relationship Id="rId25" Type="http://schemas.openxmlformats.org/officeDocument/2006/relationships/oleObject" Target="../embeddings/oleObject610.bin"/><Relationship Id="rId2" Type="http://schemas.openxmlformats.org/officeDocument/2006/relationships/slideLayout" Target="../slideLayouts/slideLayout7.xml"/><Relationship Id="rId29" Type="http://schemas.openxmlformats.org/officeDocument/2006/relationships/image" Target="../media/image41.png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9.png"/><Relationship Id="rId28" Type="http://schemas.openxmlformats.org/officeDocument/2006/relationships/image" Target="../media/image220.png"/><Relationship Id="rId31" Type="http://schemas.openxmlformats.org/officeDocument/2006/relationships/image" Target="../media/image6.png"/><Relationship Id="rId4" Type="http://schemas.openxmlformats.org/officeDocument/2006/relationships/image" Target="../media/image5.emf"/><Relationship Id="rId27" Type="http://schemas.openxmlformats.org/officeDocument/2006/relationships/image" Target="../media/image45.png"/><Relationship Id="rId22" Type="http://schemas.openxmlformats.org/officeDocument/2006/relationships/image" Target="../media/image44.png"/><Relationship Id="rId30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90.bin"/><Relationship Id="rId3" Type="http://schemas.openxmlformats.org/officeDocument/2006/relationships/oleObject" Target="../embeddings/oleObject7.bin"/><Relationship Id="rId21" Type="http://schemas.openxmlformats.org/officeDocument/2006/relationships/image" Target="../media/image50.png"/><Relationship Id="rId34" Type="http://schemas.openxmlformats.org/officeDocument/2006/relationships/image" Target="../media/image5.png"/><Relationship Id="rId33" Type="http://schemas.openxmlformats.org/officeDocument/2006/relationships/image" Target="../media/image53.png"/><Relationship Id="rId2" Type="http://schemas.openxmlformats.org/officeDocument/2006/relationships/slideLayout" Target="../slideLayouts/slideLayout7.xml"/><Relationship Id="rId29" Type="http://schemas.openxmlformats.org/officeDocument/2006/relationships/oleObject" Target="../embeddings/oleObject9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emf"/><Relationship Id="rId32" Type="http://schemas.openxmlformats.org/officeDocument/2006/relationships/image" Target="../media/image9.emf"/><Relationship Id="rId5" Type="http://schemas.openxmlformats.org/officeDocument/2006/relationships/oleObject" Target="../embeddings/oleObject8.bin"/><Relationship Id="rId28" Type="http://schemas.openxmlformats.org/officeDocument/2006/relationships/image" Target="../media/image52.png"/><Relationship Id="rId23" Type="http://schemas.openxmlformats.org/officeDocument/2006/relationships/image" Target="../media/image44.png"/><Relationship Id="rId31" Type="http://schemas.openxmlformats.org/officeDocument/2006/relationships/oleObject" Target="../embeddings/oleObject100.bin"/><Relationship Id="rId4" Type="http://schemas.openxmlformats.org/officeDocument/2006/relationships/image" Target="../media/image7.emf"/><Relationship Id="rId27" Type="http://schemas.openxmlformats.org/officeDocument/2006/relationships/image" Target="../media/image8.emf"/><Relationship Id="rId30" Type="http://schemas.openxmlformats.org/officeDocument/2006/relationships/image" Target="../media/image9.emf"/><Relationship Id="rId22" Type="http://schemas.openxmlformats.org/officeDocument/2006/relationships/image" Target="../media/image51.png"/><Relationship Id="rId3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ΝΩΤΑΤΗ</a:t>
            </a:r>
            <a:r>
              <a:rPr lang="el-GR" sz="3000" dirty="0" smtClean="0">
                <a:latin typeface="+mj-lt"/>
                <a:cs typeface="Times New Roman" pitchFamily="18" charset="0"/>
              </a:rPr>
              <a:t> </a:t>
            </a:r>
            <a:r>
              <a:rPr lang="en-US" sz="3000" dirty="0" smtClean="0">
                <a:latin typeface="+mj-lt"/>
                <a:cs typeface="Times New Roman" pitchFamily="18" charset="0"/>
              </a:rPr>
              <a:t/>
            </a:r>
            <a:br>
              <a:rPr lang="en-US" sz="3000" dirty="0" smtClean="0">
                <a:latin typeface="+mj-lt"/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ΧΟΛΗ</a:t>
            </a:r>
            <a:r>
              <a:rPr lang="el-GR" sz="3000" dirty="0">
                <a:latin typeface="+mj-lt"/>
                <a:cs typeface="Times New Roman" pitchFamily="18" charset="0"/>
              </a:rPr>
              <a:t/>
            </a:r>
            <a:br>
              <a:rPr lang="el-GR" sz="3000" dirty="0">
                <a:latin typeface="+mj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ΔΑΓΩΓΙΚΗΣ</a:t>
            </a:r>
            <a:r>
              <a:rPr lang="el-GR" sz="3000" dirty="0">
                <a:latin typeface="+mj-lt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ΕΧΝΟΛΟΓΙΚΗΣ</a:t>
            </a:r>
            <a:r>
              <a:rPr lang="el-GR" sz="3000" dirty="0">
                <a:latin typeface="+mj-lt"/>
                <a:cs typeface="Times New Roman" pitchFamily="18" charset="0"/>
              </a:rPr>
              <a:t/>
            </a:r>
            <a:br>
              <a:rPr lang="el-GR" sz="3000" dirty="0">
                <a:latin typeface="+mj-lt"/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2051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2053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57200" y="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ΤΑΧΥΤΗΤΑ</a:t>
            </a:r>
            <a:r>
              <a:rPr lang="en-US" altLang="el-GR">
                <a:solidFill>
                  <a:schemeClr val="tx2"/>
                </a:solidFill>
              </a:rPr>
              <a:t> – </a:t>
            </a:r>
            <a:r>
              <a:rPr lang="el-GR" altLang="el-GR">
                <a:solidFill>
                  <a:schemeClr val="tx2"/>
                </a:solidFill>
              </a:rPr>
              <a:t>ΣΤΙΓΜΙΑΙΑ ΕΠΙΤΑΧΥΝΣΗ</a:t>
            </a:r>
          </a:p>
        </p:txBody>
      </p: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1981200" y="2590800"/>
            <a:ext cx="762000" cy="609600"/>
            <a:chOff x="1248" y="1632"/>
            <a:chExt cx="480" cy="384"/>
          </a:xfrm>
        </p:grpSpPr>
        <p:sp>
          <p:nvSpPr>
            <p:cNvPr id="10248" name="Text Box 9"/>
            <p:cNvSpPr txBox="1">
              <a:spLocks noChangeArrowheads="1"/>
            </p:cNvSpPr>
            <p:nvPr/>
          </p:nvSpPr>
          <p:spPr bwMode="auto">
            <a:xfrm>
              <a:off x="1248" y="1632"/>
              <a:ext cx="480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i="1"/>
                <a:t>t</a:t>
              </a:r>
              <a:r>
                <a:rPr lang="en-US" altLang="el-GR" sz="1800" i="1" baseline="-25000"/>
                <a:t>1</a:t>
              </a:r>
              <a:endParaRPr lang="en-US" altLang="el-GR" sz="1800" i="1"/>
            </a:p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800" i="1"/>
                <a:t>(x</a:t>
              </a:r>
              <a:r>
                <a:rPr lang="en-US" altLang="el-GR" sz="1800" i="1" baseline="-25000"/>
                <a:t>1</a:t>
              </a:r>
              <a:r>
                <a:rPr lang="en-US" altLang="el-GR" sz="1800" i="1"/>
                <a:t>,y</a:t>
              </a:r>
              <a:r>
                <a:rPr lang="en-US" altLang="el-GR" sz="1800" i="1" baseline="-25000"/>
                <a:t>1</a:t>
              </a:r>
              <a:r>
                <a:rPr lang="en-US" altLang="el-GR" sz="1800" i="1"/>
                <a:t>)</a:t>
              </a:r>
              <a:endParaRPr lang="el-GR" altLang="el-GR" sz="1800" i="1"/>
            </a:p>
          </p:txBody>
        </p:sp>
        <p:sp>
          <p:nvSpPr>
            <p:cNvPr id="10249" name="Oval 7"/>
            <p:cNvSpPr>
              <a:spLocks noChangeArrowheads="1"/>
            </p:cNvSpPr>
            <p:nvPr/>
          </p:nvSpPr>
          <p:spPr bwMode="auto">
            <a:xfrm>
              <a:off x="1584" y="192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2590798" y="3124200"/>
            <a:ext cx="803006" cy="488886"/>
            <a:chOff x="2590798" y="3124200"/>
            <a:chExt cx="803006" cy="488886"/>
          </a:xfrm>
        </p:grpSpPr>
        <p:sp>
          <p:nvSpPr>
            <p:cNvPr id="10250" name="Line 11"/>
            <p:cNvSpPr>
              <a:spLocks noChangeShapeType="1"/>
            </p:cNvSpPr>
            <p:nvPr/>
          </p:nvSpPr>
          <p:spPr bwMode="auto">
            <a:xfrm>
              <a:off x="2590798" y="3124200"/>
              <a:ext cx="381000" cy="304800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Ορθογώνιο 26"/>
                <p:cNvSpPr/>
                <p:nvPr/>
              </p:nvSpPr>
              <p:spPr>
                <a:xfrm>
                  <a:off x="2987824" y="3212976"/>
                  <a:ext cx="405980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7" name="Ορθογώνιο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7824" y="3212976"/>
                  <a:ext cx="405980" cy="40011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l="-7463"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3"/>
          <p:cNvGrpSpPr/>
          <p:nvPr/>
        </p:nvGrpSpPr>
        <p:grpSpPr>
          <a:xfrm>
            <a:off x="2590799" y="3124200"/>
            <a:ext cx="762000" cy="2057400"/>
            <a:chOff x="2590799" y="3124200"/>
            <a:chExt cx="762000" cy="2057400"/>
          </a:xfrm>
        </p:grpSpPr>
        <p:sp>
          <p:nvSpPr>
            <p:cNvPr id="10266" name="Line 8"/>
            <p:cNvSpPr>
              <a:spLocks noChangeShapeType="1"/>
            </p:cNvSpPr>
            <p:nvPr/>
          </p:nvSpPr>
          <p:spPr bwMode="auto">
            <a:xfrm flipH="1" flipV="1">
              <a:off x="2590799" y="3124200"/>
              <a:ext cx="762000" cy="20574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2885219" y="3604954"/>
                  <a:ext cx="3906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5219" y="3604954"/>
                  <a:ext cx="390637" cy="400110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l="-7813"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2797868" y="2110582"/>
            <a:ext cx="405980" cy="1160462"/>
            <a:chOff x="2797868" y="2110582"/>
            <a:chExt cx="405980" cy="1160462"/>
          </a:xfrm>
        </p:grpSpPr>
        <p:sp>
          <p:nvSpPr>
            <p:cNvPr id="10264" name="Line 13"/>
            <p:cNvSpPr>
              <a:spLocks noChangeShapeType="1"/>
            </p:cNvSpPr>
            <p:nvPr/>
          </p:nvSpPr>
          <p:spPr bwMode="auto">
            <a:xfrm rot="8038639" flipH="1">
              <a:off x="2401884" y="2659063"/>
              <a:ext cx="1160462" cy="63500"/>
            </a:xfrm>
            <a:prstGeom prst="line">
              <a:avLst/>
            </a:prstGeom>
            <a:noFill/>
            <a:ln w="44450">
              <a:solidFill>
                <a:srgbClr val="CC0099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2797868" y="2132856"/>
                  <a:ext cx="405980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i="1">
                                    <a:solidFill>
                                      <a:srgbClr val="CC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CC0099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7868" y="2132856"/>
                  <a:ext cx="405980" cy="4001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l="-8955"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Ομάδα 1"/>
          <p:cNvGrpSpPr/>
          <p:nvPr/>
        </p:nvGrpSpPr>
        <p:grpSpPr>
          <a:xfrm>
            <a:off x="2514600" y="685800"/>
            <a:ext cx="6019800" cy="5486400"/>
            <a:chOff x="2514600" y="685800"/>
            <a:chExt cx="6019800" cy="5486400"/>
          </a:xfrm>
        </p:grpSpPr>
        <p:grpSp>
          <p:nvGrpSpPr>
            <p:cNvPr id="10245" name="Group 27"/>
            <p:cNvGrpSpPr>
              <a:grpSpLocks/>
            </p:cNvGrpSpPr>
            <p:nvPr/>
          </p:nvGrpSpPr>
          <p:grpSpPr bwMode="auto">
            <a:xfrm>
              <a:off x="2514600" y="685800"/>
              <a:ext cx="6019800" cy="5486400"/>
              <a:chOff x="1584" y="432"/>
              <a:chExt cx="3792" cy="3456"/>
            </a:xfrm>
          </p:grpSpPr>
          <p:sp>
            <p:nvSpPr>
              <p:cNvPr id="10252" name="Freeform 3"/>
              <p:cNvSpPr>
                <a:spLocks/>
              </p:cNvSpPr>
              <p:nvPr/>
            </p:nvSpPr>
            <p:spPr bwMode="auto">
              <a:xfrm>
                <a:off x="1584" y="912"/>
                <a:ext cx="3168" cy="1180"/>
              </a:xfrm>
              <a:custGeom>
                <a:avLst/>
                <a:gdLst>
                  <a:gd name="T0" fmla="*/ 0 w 3168"/>
                  <a:gd name="T1" fmla="*/ 1004 h 1180"/>
                  <a:gd name="T2" fmla="*/ 181 w 3168"/>
                  <a:gd name="T3" fmla="*/ 1129 h 1180"/>
                  <a:gd name="T4" fmla="*/ 379 w 3168"/>
                  <a:gd name="T5" fmla="*/ 1162 h 1180"/>
                  <a:gd name="T6" fmla="*/ 724 w 3168"/>
                  <a:gd name="T7" fmla="*/ 1022 h 1180"/>
                  <a:gd name="T8" fmla="*/ 1267 w 3168"/>
                  <a:gd name="T9" fmla="*/ 479 h 1180"/>
                  <a:gd name="T10" fmla="*/ 1456 w 3168"/>
                  <a:gd name="T11" fmla="*/ 289 h 1180"/>
                  <a:gd name="T12" fmla="*/ 1802 w 3168"/>
                  <a:gd name="T13" fmla="*/ 59 h 1180"/>
                  <a:gd name="T14" fmla="*/ 2172 w 3168"/>
                  <a:gd name="T15" fmla="*/ 1 h 1180"/>
                  <a:gd name="T16" fmla="*/ 2386 w 3168"/>
                  <a:gd name="T17" fmla="*/ 51 h 1180"/>
                  <a:gd name="T18" fmla="*/ 2650 w 3168"/>
                  <a:gd name="T19" fmla="*/ 207 h 1180"/>
                  <a:gd name="T20" fmla="*/ 2864 w 3168"/>
                  <a:gd name="T21" fmla="*/ 421 h 1180"/>
                  <a:gd name="T22" fmla="*/ 3168 w 3168"/>
                  <a:gd name="T23" fmla="*/ 860 h 11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168"/>
                  <a:gd name="T37" fmla="*/ 0 h 1180"/>
                  <a:gd name="T38" fmla="*/ 3168 w 3168"/>
                  <a:gd name="T39" fmla="*/ 1180 h 11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168" h="1180">
                    <a:moveTo>
                      <a:pt x="0" y="1004"/>
                    </a:moveTo>
                    <a:cubicBezTo>
                      <a:pt x="30" y="1025"/>
                      <a:pt x="118" y="1103"/>
                      <a:pt x="181" y="1129"/>
                    </a:cubicBezTo>
                    <a:cubicBezTo>
                      <a:pt x="244" y="1155"/>
                      <a:pt x="289" y="1180"/>
                      <a:pt x="379" y="1162"/>
                    </a:cubicBezTo>
                    <a:cubicBezTo>
                      <a:pt x="469" y="1144"/>
                      <a:pt x="576" y="1136"/>
                      <a:pt x="724" y="1022"/>
                    </a:cubicBezTo>
                    <a:cubicBezTo>
                      <a:pt x="872" y="908"/>
                      <a:pt x="1145" y="601"/>
                      <a:pt x="1267" y="479"/>
                    </a:cubicBezTo>
                    <a:cubicBezTo>
                      <a:pt x="1389" y="357"/>
                      <a:pt x="1367" y="359"/>
                      <a:pt x="1456" y="289"/>
                    </a:cubicBezTo>
                    <a:cubicBezTo>
                      <a:pt x="1545" y="219"/>
                      <a:pt x="1683" y="107"/>
                      <a:pt x="1802" y="59"/>
                    </a:cubicBezTo>
                    <a:cubicBezTo>
                      <a:pt x="1921" y="11"/>
                      <a:pt x="2075" y="2"/>
                      <a:pt x="2172" y="1"/>
                    </a:cubicBezTo>
                    <a:cubicBezTo>
                      <a:pt x="2269" y="0"/>
                      <a:pt x="2306" y="17"/>
                      <a:pt x="2386" y="51"/>
                    </a:cubicBezTo>
                    <a:cubicBezTo>
                      <a:pt x="2466" y="85"/>
                      <a:pt x="2570" y="145"/>
                      <a:pt x="2650" y="207"/>
                    </a:cubicBezTo>
                    <a:cubicBezTo>
                      <a:pt x="2730" y="269"/>
                      <a:pt x="2778" y="312"/>
                      <a:pt x="2864" y="421"/>
                    </a:cubicBezTo>
                    <a:cubicBezTo>
                      <a:pt x="2950" y="530"/>
                      <a:pt x="3105" y="769"/>
                      <a:pt x="3168" y="860"/>
                    </a:cubicBezTo>
                  </a:path>
                </a:pathLst>
              </a:custGeom>
              <a:noFill/>
              <a:ln w="38100" cmpd="sng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253" name="Oval 4"/>
              <p:cNvSpPr>
                <a:spLocks noChangeArrowheads="1"/>
              </p:cNvSpPr>
              <p:nvPr/>
            </p:nvSpPr>
            <p:spPr bwMode="auto">
              <a:xfrm>
                <a:off x="2064" y="3216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952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10254" name="Text Box 5"/>
              <p:cNvSpPr txBox="1">
                <a:spLocks noChangeArrowheads="1"/>
              </p:cNvSpPr>
              <p:nvPr/>
            </p:nvSpPr>
            <p:spPr bwMode="auto">
              <a:xfrm>
                <a:off x="2064" y="3312"/>
                <a:ext cx="14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>
                    <a:solidFill>
                      <a:srgbClr val="CC6600"/>
                    </a:solidFill>
                  </a:rPr>
                  <a:t>O</a:t>
                </a:r>
                <a:endParaRPr lang="el-GR" altLang="el-GR" sz="2400">
                  <a:solidFill>
                    <a:srgbClr val="CC6600"/>
                  </a:solidFill>
                </a:endParaRPr>
              </a:p>
            </p:txBody>
          </p:sp>
          <p:sp>
            <p:nvSpPr>
              <p:cNvPr id="10256" name="Line 15"/>
              <p:cNvSpPr>
                <a:spLocks noChangeShapeType="1"/>
              </p:cNvSpPr>
              <p:nvPr/>
            </p:nvSpPr>
            <p:spPr bwMode="auto">
              <a:xfrm>
                <a:off x="2112" y="432"/>
                <a:ext cx="0" cy="34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257" name="Line 16"/>
              <p:cNvSpPr>
                <a:spLocks noChangeShapeType="1"/>
              </p:cNvSpPr>
              <p:nvPr/>
            </p:nvSpPr>
            <p:spPr bwMode="auto">
              <a:xfrm>
                <a:off x="1824" y="3264"/>
                <a:ext cx="35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258" name="Text Box 17"/>
              <p:cNvSpPr txBox="1">
                <a:spLocks noChangeArrowheads="1"/>
              </p:cNvSpPr>
              <p:nvPr/>
            </p:nvSpPr>
            <p:spPr bwMode="auto">
              <a:xfrm>
                <a:off x="5136" y="3264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x</a:t>
                </a:r>
                <a:endParaRPr lang="el-GR" altLang="el-GR" sz="2400" i="1"/>
              </a:p>
            </p:txBody>
          </p:sp>
          <p:sp>
            <p:nvSpPr>
              <p:cNvPr id="10259" name="Text Box 18"/>
              <p:cNvSpPr txBox="1">
                <a:spLocks noChangeArrowheads="1"/>
              </p:cNvSpPr>
              <p:nvPr/>
            </p:nvSpPr>
            <p:spPr bwMode="auto">
              <a:xfrm>
                <a:off x="1872" y="432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y</a:t>
                </a:r>
                <a:endParaRPr lang="el-GR" altLang="el-GR" sz="2400" i="1"/>
              </a:p>
            </p:txBody>
          </p:sp>
          <p:sp>
            <p:nvSpPr>
              <p:cNvPr id="10260" name="Line 19"/>
              <p:cNvSpPr>
                <a:spLocks noChangeShapeType="1"/>
              </p:cNvSpPr>
              <p:nvPr/>
            </p:nvSpPr>
            <p:spPr bwMode="auto">
              <a:xfrm>
                <a:off x="2112" y="3264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263" name="Line 22"/>
              <p:cNvSpPr>
                <a:spLocks noChangeShapeType="1"/>
              </p:cNvSpPr>
              <p:nvPr/>
            </p:nvSpPr>
            <p:spPr bwMode="auto">
              <a:xfrm rot="-5400000">
                <a:off x="1896" y="3048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6"/>
          <p:cNvSpPr>
            <a:spLocks noChangeArrowheads="1"/>
          </p:cNvSpPr>
          <p:nvPr/>
        </p:nvSpPr>
        <p:spPr bwMode="auto">
          <a:xfrm>
            <a:off x="457200" y="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ΤΑΧΥΤΗΤΑ</a:t>
            </a:r>
            <a:r>
              <a:rPr lang="en-US" altLang="el-GR">
                <a:solidFill>
                  <a:schemeClr val="tx2"/>
                </a:solidFill>
              </a:rPr>
              <a:t> – </a:t>
            </a:r>
            <a:r>
              <a:rPr lang="el-GR" altLang="el-GR">
                <a:solidFill>
                  <a:schemeClr val="tx2"/>
                </a:solidFill>
              </a:rPr>
              <a:t>ΣΤΙΓΜΙΑΙΑ ΕΠΙΤΑΧΥΝΣΗ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101243" y="3604954"/>
                <a:ext cx="3906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1243" y="3604954"/>
                <a:ext cx="390637" cy="400110"/>
              </a:xfrm>
              <a:prstGeom prst="rect">
                <a:avLst/>
              </a:prstGeom>
              <a:blipFill rotWithShape="1">
                <a:blip r:embed="rId11"/>
                <a:stretch>
                  <a:fillRect l="-9375"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Ορθογώνιο 25"/>
              <p:cNvSpPr/>
              <p:nvPr/>
            </p:nvSpPr>
            <p:spPr>
              <a:xfrm>
                <a:off x="3373932" y="3212976"/>
                <a:ext cx="40598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6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932" y="3212976"/>
                <a:ext cx="405980" cy="400110"/>
              </a:xfrm>
              <a:prstGeom prst="rect">
                <a:avLst/>
              </a:prstGeom>
              <a:blipFill rotWithShape="1">
                <a:blip r:embed="rId12"/>
                <a:stretch>
                  <a:fillRect l="-5970"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/>
          <p:cNvGrpSpPr/>
          <p:nvPr/>
        </p:nvGrpSpPr>
        <p:grpSpPr>
          <a:xfrm>
            <a:off x="2286000" y="685800"/>
            <a:ext cx="6248400" cy="5486400"/>
            <a:chOff x="2286000" y="685800"/>
            <a:chExt cx="6248400" cy="54864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2286000" y="685800"/>
              <a:ext cx="6248400" cy="5486400"/>
              <a:chOff x="2286000" y="685800"/>
              <a:chExt cx="6248400" cy="5486400"/>
            </a:xfrm>
          </p:grpSpPr>
          <p:grpSp>
            <p:nvGrpSpPr>
              <p:cNvPr id="11267" name="Group 25"/>
              <p:cNvGrpSpPr>
                <a:grpSpLocks/>
              </p:cNvGrpSpPr>
              <p:nvPr/>
            </p:nvGrpSpPr>
            <p:grpSpPr bwMode="auto">
              <a:xfrm>
                <a:off x="2286000" y="685800"/>
                <a:ext cx="6248400" cy="5486400"/>
                <a:chOff x="1440" y="432"/>
                <a:chExt cx="3936" cy="3456"/>
              </a:xfrm>
            </p:grpSpPr>
            <p:sp>
              <p:nvSpPr>
                <p:cNvPr id="11268" name="Freeform 2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1269" name="Oval 3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127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11272" name="Oval 7"/>
                <p:cNvSpPr>
                  <a:spLocks noChangeArrowheads="1"/>
                </p:cNvSpPr>
                <p:nvPr/>
              </p:nvSpPr>
              <p:spPr bwMode="auto">
                <a:xfrm>
                  <a:off x="1824" y="2016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1273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440" y="2016"/>
                  <a:ext cx="480" cy="3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  <a:r>
                    <a:rPr lang="en-US" altLang="el-GR" sz="1800" i="1" baseline="-25000"/>
                    <a:t>2</a:t>
                  </a:r>
                  <a:endParaRPr lang="en-US" altLang="el-GR" sz="1800" i="1"/>
                </a:p>
                <a:p>
                  <a:pPr algn="ctr" eaLnBrk="1" hangingPunct="1">
                    <a:lnSpc>
                      <a:spcPct val="9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</a:t>
                  </a:r>
                  <a:r>
                    <a:rPr lang="en-US" altLang="el-GR" sz="1800" i="1" baseline="-25000"/>
                    <a:t>2</a:t>
                  </a:r>
                  <a:r>
                    <a:rPr lang="en-US" altLang="el-GR" sz="1800" i="1"/>
                    <a:t>,y</a:t>
                  </a:r>
                  <a:r>
                    <a:rPr lang="en-US" altLang="el-GR" sz="1800" i="1" baseline="-25000"/>
                    <a:t>2</a:t>
                  </a:r>
                  <a:r>
                    <a:rPr lang="en-US" altLang="el-GR" sz="1800" i="1"/>
                    <a:t>)</a:t>
                  </a:r>
                  <a:endParaRPr lang="el-GR" altLang="el-GR" sz="1800" i="1"/>
                </a:p>
              </p:txBody>
            </p:sp>
            <p:sp>
              <p:nvSpPr>
                <p:cNvPr id="11276" name="Line 6"/>
                <p:cNvSpPr>
                  <a:spLocks noChangeShapeType="1"/>
                </p:cNvSpPr>
                <p:nvPr/>
              </p:nvSpPr>
              <p:spPr bwMode="auto">
                <a:xfrm flipH="1" flipV="1">
                  <a:off x="1872" y="2064"/>
                  <a:ext cx="240" cy="1200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1277" name="Line 13"/>
                <p:cNvSpPr>
                  <a:spLocks noChangeShapeType="1"/>
                </p:cNvSpPr>
                <p:nvPr/>
              </p:nvSpPr>
              <p:spPr bwMode="auto">
                <a:xfrm rot="-2362253">
                  <a:off x="1920" y="1968"/>
                  <a:ext cx="240" cy="192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1278" name="Line 14"/>
                <p:cNvSpPr>
                  <a:spLocks noChangeShapeType="1"/>
                </p:cNvSpPr>
                <p:nvPr/>
              </p:nvSpPr>
              <p:spPr bwMode="auto">
                <a:xfrm rot="5717108" flipH="1">
                  <a:off x="1532" y="1637"/>
                  <a:ext cx="776" cy="2"/>
                </a:xfrm>
                <a:prstGeom prst="line">
                  <a:avLst/>
                </a:prstGeom>
                <a:noFill/>
                <a:ln w="44450">
                  <a:solidFill>
                    <a:srgbClr val="CC0099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1280" name="Line 17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1281" name="Line 18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1282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11283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11284" name="Line 21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1287" name="Line 24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Ορθογώνιο 26"/>
                  <p:cNvSpPr/>
                  <p:nvPr/>
                </p:nvSpPr>
                <p:spPr>
                  <a:xfrm>
                    <a:off x="3131840" y="2092786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CC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CC0099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CC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Ορθογώνιο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31840" y="2092786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l="-9091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5"/>
          <p:cNvSpPr>
            <a:spLocks noChangeArrowheads="1"/>
          </p:cNvSpPr>
          <p:nvPr/>
        </p:nvSpPr>
        <p:spPr bwMode="auto">
          <a:xfrm>
            <a:off x="457200" y="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ΤΑΧΥΤΗΤΑ</a:t>
            </a:r>
            <a:r>
              <a:rPr lang="en-US" altLang="el-GR">
                <a:solidFill>
                  <a:schemeClr val="tx2"/>
                </a:solidFill>
              </a:rPr>
              <a:t> – </a:t>
            </a:r>
            <a:r>
              <a:rPr lang="el-GR" altLang="el-GR">
                <a:solidFill>
                  <a:schemeClr val="tx2"/>
                </a:solidFill>
              </a:rPr>
              <a:t>ΣΤΙΓΜΙΑΙΑ ΕΠΙΤΑΧΥΝΣΗ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638438" y="3614961"/>
                <a:ext cx="3906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8438" y="3614961"/>
                <a:ext cx="390637" cy="400110"/>
              </a:xfrm>
              <a:prstGeom prst="rect">
                <a:avLst/>
              </a:prstGeom>
              <a:blipFill rotWithShape="1">
                <a:blip r:embed="rId11"/>
                <a:stretch>
                  <a:fillRect l="-9375"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Ορθογώνιο 25"/>
              <p:cNvSpPr/>
              <p:nvPr/>
            </p:nvSpPr>
            <p:spPr>
              <a:xfrm>
                <a:off x="4047051" y="2660558"/>
                <a:ext cx="40598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6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7051" y="2660558"/>
                <a:ext cx="405980" cy="400110"/>
              </a:xfrm>
              <a:prstGeom prst="rect">
                <a:avLst/>
              </a:prstGeom>
              <a:blipFill rotWithShape="1">
                <a:blip r:embed="rId12"/>
                <a:stretch>
                  <a:fillRect l="-7576"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/>
          <p:cNvGrpSpPr/>
          <p:nvPr/>
        </p:nvGrpSpPr>
        <p:grpSpPr>
          <a:xfrm>
            <a:off x="2514600" y="685800"/>
            <a:ext cx="6019800" cy="5486400"/>
            <a:chOff x="2514600" y="685800"/>
            <a:chExt cx="6019800" cy="54864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2514600" y="685800"/>
              <a:ext cx="6019800" cy="5486400"/>
              <a:chOff x="2514600" y="685800"/>
              <a:chExt cx="6019800" cy="5486400"/>
            </a:xfrm>
          </p:grpSpPr>
          <p:grpSp>
            <p:nvGrpSpPr>
              <p:cNvPr id="12291" name="Group 24"/>
              <p:cNvGrpSpPr>
                <a:grpSpLocks/>
              </p:cNvGrpSpPr>
              <p:nvPr/>
            </p:nvGrpSpPr>
            <p:grpSpPr bwMode="auto">
              <a:xfrm>
                <a:off x="2514600" y="685800"/>
                <a:ext cx="6019800" cy="5486400"/>
                <a:chOff x="1584" y="432"/>
                <a:chExt cx="3792" cy="3456"/>
              </a:xfrm>
            </p:grpSpPr>
            <p:sp>
              <p:nvSpPr>
                <p:cNvPr id="12292" name="Freeform 2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2293" name="Oval 3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2294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12296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2112" y="1920"/>
                  <a:ext cx="240" cy="1344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2297" name="Oval 7"/>
                <p:cNvSpPr>
                  <a:spLocks noChangeArrowheads="1"/>
                </p:cNvSpPr>
                <p:nvPr/>
              </p:nvSpPr>
              <p:spPr bwMode="auto">
                <a:xfrm>
                  <a:off x="2304" y="1824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229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872" y="1584"/>
                  <a:ext cx="480" cy="3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lnSpc>
                      <a:spcPct val="9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  <a:r>
                    <a:rPr lang="en-US" altLang="el-GR" sz="1800" i="1" baseline="-25000"/>
                    <a:t>3</a:t>
                  </a:r>
                  <a:endParaRPr lang="en-US" altLang="el-GR" sz="1800" i="1"/>
                </a:p>
                <a:p>
                  <a:pPr algn="ctr">
                    <a:lnSpc>
                      <a:spcPct val="9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</a:t>
                  </a:r>
                  <a:r>
                    <a:rPr lang="en-US" altLang="el-GR" sz="1800" i="1" baseline="-25000"/>
                    <a:t>3</a:t>
                  </a:r>
                  <a:r>
                    <a:rPr lang="en-US" altLang="el-GR" sz="1800" i="1"/>
                    <a:t>,y</a:t>
                  </a:r>
                  <a:r>
                    <a:rPr lang="en-US" altLang="el-GR" sz="1800" i="1" baseline="-25000"/>
                    <a:t>3</a:t>
                  </a:r>
                  <a:r>
                    <a:rPr lang="en-US" altLang="el-GR" sz="1800" i="1"/>
                    <a:t>)</a:t>
                  </a:r>
                  <a:endParaRPr lang="el-GR" altLang="el-GR" sz="1800" i="1"/>
                </a:p>
              </p:txBody>
            </p:sp>
            <p:sp>
              <p:nvSpPr>
                <p:cNvPr id="12300" name="Line 10"/>
                <p:cNvSpPr>
                  <a:spLocks noChangeShapeType="1"/>
                </p:cNvSpPr>
                <p:nvPr/>
              </p:nvSpPr>
              <p:spPr bwMode="auto">
                <a:xfrm rot="-4015172">
                  <a:off x="2346" y="1640"/>
                  <a:ext cx="384" cy="175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2302" name="Line 13"/>
                <p:cNvSpPr>
                  <a:spLocks noChangeShapeType="1"/>
                </p:cNvSpPr>
                <p:nvPr/>
              </p:nvSpPr>
              <p:spPr bwMode="auto">
                <a:xfrm rot="7967647" flipH="1">
                  <a:off x="2270" y="1666"/>
                  <a:ext cx="491" cy="40"/>
                </a:xfrm>
                <a:prstGeom prst="line">
                  <a:avLst/>
                </a:prstGeom>
                <a:noFill/>
                <a:ln w="44450">
                  <a:solidFill>
                    <a:srgbClr val="CC0099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2304" name="Line 16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2305" name="Line 17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2306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1230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12308" name="Line 20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2311" name="Line 23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Ορθογώνιο 26"/>
                  <p:cNvSpPr/>
                  <p:nvPr/>
                </p:nvSpPr>
                <p:spPr>
                  <a:xfrm>
                    <a:off x="3733972" y="2164794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CC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CC0099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CC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Ορθογώνιο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33972" y="2164794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l="-9091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5"/>
          <p:cNvSpPr>
            <a:spLocks noChangeArrowheads="1"/>
          </p:cNvSpPr>
          <p:nvPr/>
        </p:nvSpPr>
        <p:spPr bwMode="auto">
          <a:xfrm>
            <a:off x="457200" y="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ΤΑΧΥΤΗΤΑ</a:t>
            </a:r>
            <a:r>
              <a:rPr lang="en-US" altLang="el-GR">
                <a:solidFill>
                  <a:schemeClr val="tx2"/>
                </a:solidFill>
              </a:rPr>
              <a:t> – </a:t>
            </a:r>
            <a:r>
              <a:rPr lang="el-GR" altLang="el-GR">
                <a:solidFill>
                  <a:schemeClr val="tx2"/>
                </a:solidFill>
              </a:rPr>
              <a:t>ΣΤΙΓΜΙΑΙΑ ΕΠΙΤΑΧΥΝΣΗ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2514600" y="685800"/>
            <a:ext cx="6019800" cy="5486400"/>
            <a:chOff x="2514600" y="685800"/>
            <a:chExt cx="6019800" cy="54864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2514600" y="685800"/>
              <a:ext cx="6019800" cy="5486400"/>
              <a:chOff x="2514600" y="685800"/>
              <a:chExt cx="6019800" cy="5486400"/>
            </a:xfrm>
          </p:grpSpPr>
          <p:grpSp>
            <p:nvGrpSpPr>
              <p:cNvPr id="13315" name="Group 24"/>
              <p:cNvGrpSpPr>
                <a:grpSpLocks/>
              </p:cNvGrpSpPr>
              <p:nvPr/>
            </p:nvGrpSpPr>
            <p:grpSpPr bwMode="auto">
              <a:xfrm>
                <a:off x="2514600" y="685800"/>
                <a:ext cx="6019800" cy="5486400"/>
                <a:chOff x="1584" y="432"/>
                <a:chExt cx="3792" cy="3456"/>
              </a:xfrm>
            </p:grpSpPr>
            <p:sp>
              <p:nvSpPr>
                <p:cNvPr id="13316" name="Freeform 2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3317" name="Oval 3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3318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13320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2112" y="1488"/>
                  <a:ext cx="672" cy="1776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3321" name="Oval 7"/>
                <p:cNvSpPr>
                  <a:spLocks noChangeArrowheads="1"/>
                </p:cNvSpPr>
                <p:nvPr/>
              </p:nvSpPr>
              <p:spPr bwMode="auto">
                <a:xfrm>
                  <a:off x="2736" y="1392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332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304" y="1152"/>
                  <a:ext cx="480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  <a:r>
                    <a:rPr lang="en-US" altLang="el-GR" sz="1800" i="1" baseline="-25000"/>
                    <a:t>4</a:t>
                  </a:r>
                  <a:endParaRPr lang="en-US" altLang="el-GR" sz="1800" i="1"/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</a:t>
                  </a:r>
                  <a:r>
                    <a:rPr lang="en-US" altLang="el-GR" sz="1800" i="1" baseline="-25000"/>
                    <a:t>4</a:t>
                  </a:r>
                  <a:r>
                    <a:rPr lang="en-US" altLang="el-GR" sz="1800" i="1"/>
                    <a:t>,y</a:t>
                  </a:r>
                  <a:r>
                    <a:rPr lang="en-US" altLang="el-GR" sz="1800" i="1" baseline="-25000"/>
                    <a:t>4</a:t>
                  </a:r>
                  <a:r>
                    <a:rPr lang="en-US" altLang="el-GR" sz="1800" i="1"/>
                    <a:t>)</a:t>
                  </a:r>
                  <a:endParaRPr lang="el-GR" altLang="el-GR" sz="1800" i="1"/>
                </a:p>
              </p:txBody>
            </p:sp>
            <p:sp>
              <p:nvSpPr>
                <p:cNvPr id="13324" name="Line 10"/>
                <p:cNvSpPr>
                  <a:spLocks noChangeShapeType="1"/>
                </p:cNvSpPr>
                <p:nvPr/>
              </p:nvSpPr>
              <p:spPr bwMode="auto">
                <a:xfrm rot="-4015172">
                  <a:off x="2715" y="1095"/>
                  <a:ext cx="587" cy="239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3326" name="Line 13"/>
                <p:cNvSpPr>
                  <a:spLocks noChangeShapeType="1"/>
                </p:cNvSpPr>
                <p:nvPr/>
              </p:nvSpPr>
              <p:spPr bwMode="auto">
                <a:xfrm rot="8469869" flipH="1">
                  <a:off x="2736" y="1248"/>
                  <a:ext cx="491" cy="40"/>
                </a:xfrm>
                <a:prstGeom prst="line">
                  <a:avLst/>
                </a:prstGeom>
                <a:noFill/>
                <a:ln w="44450">
                  <a:solidFill>
                    <a:srgbClr val="CC0099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3328" name="Line 16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3329" name="Line 17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333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1333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13332" name="Line 20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3335" name="Line 23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3995936" y="3429000"/>
                    <a:ext cx="39063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TextBox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95936" y="3429000"/>
                    <a:ext cx="390637" cy="40011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 l="-9375" b="-307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Ορθογώνιο 25"/>
                  <p:cNvSpPr/>
                  <p:nvPr/>
                </p:nvSpPr>
                <p:spPr>
                  <a:xfrm>
                    <a:off x="4727193" y="1228690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26" name="Ορθογώνιο 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27193" y="1228690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l="-5970" b="-46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Ορθογώνιο 26"/>
                  <p:cNvSpPr/>
                  <p:nvPr/>
                </p:nvSpPr>
                <p:spPr>
                  <a:xfrm>
                    <a:off x="4742084" y="1916832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CC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CC0099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CC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Ορθογώνιο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42084" y="1916832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l="-9091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ChangeArrowheads="1"/>
          </p:cNvSpPr>
          <p:nvPr/>
        </p:nvSpPr>
        <p:spPr bwMode="auto">
          <a:xfrm>
            <a:off x="457200" y="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ΤΑΧΥΤΗΤΑ</a:t>
            </a:r>
            <a:r>
              <a:rPr lang="en-US" altLang="el-GR">
                <a:solidFill>
                  <a:schemeClr val="tx2"/>
                </a:solidFill>
              </a:rPr>
              <a:t> – </a:t>
            </a:r>
            <a:r>
              <a:rPr lang="el-GR" altLang="el-GR">
                <a:solidFill>
                  <a:schemeClr val="tx2"/>
                </a:solidFill>
              </a:rPr>
              <a:t>ΣΤΙΓΜΙΑΙΑ ΕΠΙΤΑΧΥΝΣΗ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2514600" y="685800"/>
            <a:ext cx="6019800" cy="5486400"/>
            <a:chOff x="2514600" y="685800"/>
            <a:chExt cx="6019800" cy="54864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2514600" y="685800"/>
              <a:ext cx="6019800" cy="5486400"/>
              <a:chOff x="2514600" y="685800"/>
              <a:chExt cx="6019800" cy="5486400"/>
            </a:xfrm>
          </p:grpSpPr>
          <p:grpSp>
            <p:nvGrpSpPr>
              <p:cNvPr id="14339" name="Group 25"/>
              <p:cNvGrpSpPr>
                <a:grpSpLocks/>
              </p:cNvGrpSpPr>
              <p:nvPr/>
            </p:nvGrpSpPr>
            <p:grpSpPr bwMode="auto">
              <a:xfrm>
                <a:off x="2514600" y="685800"/>
                <a:ext cx="6019800" cy="5486400"/>
                <a:chOff x="1584" y="432"/>
                <a:chExt cx="3792" cy="3456"/>
              </a:xfrm>
            </p:grpSpPr>
            <p:sp>
              <p:nvSpPr>
                <p:cNvPr id="14340" name="Freeform 2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41" name="Oval 3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4342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14344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2160" y="1152"/>
                  <a:ext cx="1008" cy="2064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45" name="Oval 7"/>
                <p:cNvSpPr>
                  <a:spLocks noChangeArrowheads="1"/>
                </p:cNvSpPr>
                <p:nvPr/>
              </p:nvSpPr>
              <p:spPr bwMode="auto">
                <a:xfrm>
                  <a:off x="3120" y="1056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434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688" y="816"/>
                  <a:ext cx="480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t</a:t>
                  </a:r>
                  <a:r>
                    <a:rPr lang="en-US" altLang="el-GR" sz="1800" i="1" baseline="-25000" dirty="0"/>
                    <a:t>5</a:t>
                  </a:r>
                  <a:endParaRPr lang="en-US" altLang="el-GR" sz="1800" i="1" dirty="0"/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(x</a:t>
                  </a:r>
                  <a:r>
                    <a:rPr lang="en-US" altLang="el-GR" sz="1800" i="1" baseline="-25000" dirty="0"/>
                    <a:t>5</a:t>
                  </a:r>
                  <a:r>
                    <a:rPr lang="en-US" altLang="el-GR" sz="1800" i="1" dirty="0"/>
                    <a:t>,y</a:t>
                  </a:r>
                  <a:r>
                    <a:rPr lang="en-US" altLang="el-GR" sz="1800" i="1" baseline="-25000" dirty="0"/>
                    <a:t>5</a:t>
                  </a:r>
                  <a:r>
                    <a:rPr lang="en-US" altLang="el-GR" sz="1800" i="1" dirty="0"/>
                    <a:t>)</a:t>
                  </a:r>
                  <a:endParaRPr lang="el-GR" altLang="el-GR" sz="1800" i="1" dirty="0"/>
                </a:p>
              </p:txBody>
            </p:sp>
            <p:sp>
              <p:nvSpPr>
                <p:cNvPr id="14348" name="Line 10"/>
                <p:cNvSpPr>
                  <a:spLocks noChangeShapeType="1"/>
                </p:cNvSpPr>
                <p:nvPr/>
              </p:nvSpPr>
              <p:spPr bwMode="auto">
                <a:xfrm rot="-4015172">
                  <a:off x="3155" y="619"/>
                  <a:ext cx="734" cy="464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50" name="Line 13"/>
                <p:cNvSpPr>
                  <a:spLocks noChangeShapeType="1"/>
                </p:cNvSpPr>
                <p:nvPr/>
              </p:nvSpPr>
              <p:spPr bwMode="auto">
                <a:xfrm rot="8038639">
                  <a:off x="3245" y="838"/>
                  <a:ext cx="562" cy="434"/>
                </a:xfrm>
                <a:prstGeom prst="line">
                  <a:avLst/>
                </a:prstGeom>
                <a:noFill/>
                <a:ln w="44450">
                  <a:solidFill>
                    <a:srgbClr val="CC0099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52" name="Line 17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53" name="Line 18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5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14355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14356" name="Line 21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59" name="Line 24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4397387" y="3100898"/>
                    <a:ext cx="39063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TextBox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97387" y="3100898"/>
                    <a:ext cx="390637" cy="40011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 l="-7813" b="-46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Ορθογώνιο 25"/>
                  <p:cNvSpPr/>
                  <p:nvPr/>
                </p:nvSpPr>
                <p:spPr>
                  <a:xfrm>
                    <a:off x="5966220" y="1043406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26" name="Ορθογώνιο 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66220" y="1043406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l="-7576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Ορθογώνιο 26"/>
                  <p:cNvSpPr/>
                  <p:nvPr/>
                </p:nvSpPr>
                <p:spPr>
                  <a:xfrm>
                    <a:off x="5715000" y="1588730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CC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CC0099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CC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Ορθογώνιο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15000" y="1588730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l="-9091" b="-46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>
            <a:spLocks noChangeArrowheads="1"/>
          </p:cNvSpPr>
          <p:nvPr/>
        </p:nvSpPr>
        <p:spPr bwMode="auto">
          <a:xfrm>
            <a:off x="457200" y="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ΤΑΧΥΤΗΤΑ</a:t>
            </a:r>
            <a:r>
              <a:rPr lang="en-US" altLang="el-GR">
                <a:solidFill>
                  <a:schemeClr val="tx2"/>
                </a:solidFill>
              </a:rPr>
              <a:t> – </a:t>
            </a:r>
            <a:r>
              <a:rPr lang="el-GR" altLang="el-GR">
                <a:solidFill>
                  <a:schemeClr val="tx2"/>
                </a:solidFill>
              </a:rPr>
              <a:t>ΣΤΙΓΜΙΑΙΑ ΕΠΙΤΑΧΥΝΣΗ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2514600" y="685800"/>
            <a:ext cx="6019800" cy="5486400"/>
            <a:chOff x="2514600" y="685800"/>
            <a:chExt cx="6019800" cy="54864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2514600" y="685800"/>
              <a:ext cx="6019800" cy="5486400"/>
              <a:chOff x="2514600" y="685800"/>
              <a:chExt cx="6019800" cy="5486400"/>
            </a:xfrm>
          </p:grpSpPr>
          <p:grpSp>
            <p:nvGrpSpPr>
              <p:cNvPr id="15363" name="Group 24"/>
              <p:cNvGrpSpPr>
                <a:grpSpLocks/>
              </p:cNvGrpSpPr>
              <p:nvPr/>
            </p:nvGrpSpPr>
            <p:grpSpPr bwMode="auto">
              <a:xfrm>
                <a:off x="2514600" y="685800"/>
                <a:ext cx="6019800" cy="5486400"/>
                <a:chOff x="1584" y="432"/>
                <a:chExt cx="3792" cy="3456"/>
              </a:xfrm>
            </p:grpSpPr>
            <p:sp>
              <p:nvSpPr>
                <p:cNvPr id="15364" name="Freeform 2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5365" name="Oval 3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5366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15368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2112" y="912"/>
                  <a:ext cx="1632" cy="2400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5369" name="Oval 7"/>
                <p:cNvSpPr>
                  <a:spLocks noChangeArrowheads="1"/>
                </p:cNvSpPr>
                <p:nvPr/>
              </p:nvSpPr>
              <p:spPr bwMode="auto">
                <a:xfrm>
                  <a:off x="3696" y="864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537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312" y="528"/>
                  <a:ext cx="432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  <a:r>
                    <a:rPr lang="en-US" altLang="el-GR" sz="1800" i="1" baseline="-25000"/>
                    <a:t>6</a:t>
                  </a:r>
                  <a:endParaRPr lang="en-US" altLang="el-GR" sz="1800" i="1"/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</a:t>
                  </a:r>
                  <a:r>
                    <a:rPr lang="en-US" altLang="el-GR" sz="1800" i="1" baseline="-25000"/>
                    <a:t>6</a:t>
                  </a:r>
                  <a:r>
                    <a:rPr lang="en-US" altLang="el-GR" sz="1800" i="1"/>
                    <a:t>,y</a:t>
                  </a:r>
                  <a:r>
                    <a:rPr lang="en-US" altLang="el-GR" sz="1800" i="1" baseline="-25000"/>
                    <a:t>6</a:t>
                  </a:r>
                  <a:r>
                    <a:rPr lang="en-US" altLang="el-GR" sz="1800" i="1"/>
                    <a:t>)</a:t>
                  </a:r>
                  <a:endParaRPr lang="el-GR" altLang="el-GR" sz="1800" i="1"/>
                </a:p>
              </p:txBody>
            </p:sp>
            <p:sp>
              <p:nvSpPr>
                <p:cNvPr id="15372" name="Line 10"/>
                <p:cNvSpPr>
                  <a:spLocks noChangeShapeType="1"/>
                </p:cNvSpPr>
                <p:nvPr/>
              </p:nvSpPr>
              <p:spPr bwMode="auto">
                <a:xfrm rot="-4015172">
                  <a:off x="4261" y="342"/>
                  <a:ext cx="344" cy="1316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5374" name="Line 13"/>
                <p:cNvSpPr>
                  <a:spLocks noChangeShapeType="1"/>
                </p:cNvSpPr>
                <p:nvPr/>
              </p:nvSpPr>
              <p:spPr bwMode="auto">
                <a:xfrm rot="8038639" flipV="1">
                  <a:off x="3615" y="971"/>
                  <a:ext cx="567" cy="959"/>
                </a:xfrm>
                <a:prstGeom prst="line">
                  <a:avLst/>
                </a:prstGeom>
                <a:noFill/>
                <a:ln w="44450">
                  <a:solidFill>
                    <a:srgbClr val="CC0099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5376" name="Line 16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5377" name="Line 17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5378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1537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15380" name="Line 20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5383" name="Line 23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4831869" y="3028890"/>
                    <a:ext cx="39063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TextBox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31869" y="3028890"/>
                    <a:ext cx="390637" cy="40011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 l="-9375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Ορθογώνιο 25"/>
                  <p:cNvSpPr/>
                  <p:nvPr/>
                </p:nvSpPr>
                <p:spPr>
                  <a:xfrm>
                    <a:off x="7380312" y="1250185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26" name="Ορθογώνιο 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80312" y="1250185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l="-7576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Ορθογώνιο 26"/>
                  <p:cNvSpPr/>
                  <p:nvPr/>
                </p:nvSpPr>
                <p:spPr>
                  <a:xfrm>
                    <a:off x="6300192" y="2384492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CC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CC0099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CC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Ορθογώνιο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00192" y="2384492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l="-7463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5"/>
          <p:cNvSpPr>
            <a:spLocks noChangeArrowheads="1"/>
          </p:cNvSpPr>
          <p:nvPr/>
        </p:nvSpPr>
        <p:spPr bwMode="auto">
          <a:xfrm>
            <a:off x="457200" y="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ΤΑΧΥΤΗΤΑ</a:t>
            </a:r>
            <a:r>
              <a:rPr lang="en-US" altLang="el-GR">
                <a:solidFill>
                  <a:schemeClr val="tx2"/>
                </a:solidFill>
              </a:rPr>
              <a:t> – </a:t>
            </a:r>
            <a:r>
              <a:rPr lang="el-GR" altLang="el-GR">
                <a:solidFill>
                  <a:schemeClr val="tx2"/>
                </a:solidFill>
              </a:rPr>
              <a:t>ΣΤΙΓΜΙΑΙΑ ΕΠΙΤΑΧΥΝΣΗ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2514600" y="685800"/>
            <a:ext cx="6161088" cy="5486400"/>
            <a:chOff x="2514600" y="685800"/>
            <a:chExt cx="6161088" cy="54864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2514600" y="685800"/>
              <a:ext cx="6161088" cy="5486400"/>
              <a:chOff x="2514600" y="685800"/>
              <a:chExt cx="6161088" cy="5486400"/>
            </a:xfrm>
          </p:grpSpPr>
          <p:grpSp>
            <p:nvGrpSpPr>
              <p:cNvPr id="16387" name="Group 24"/>
              <p:cNvGrpSpPr>
                <a:grpSpLocks/>
              </p:cNvGrpSpPr>
              <p:nvPr/>
            </p:nvGrpSpPr>
            <p:grpSpPr bwMode="auto">
              <a:xfrm>
                <a:off x="2514600" y="685800"/>
                <a:ext cx="6161088" cy="5486400"/>
                <a:chOff x="1584" y="432"/>
                <a:chExt cx="3881" cy="3456"/>
              </a:xfrm>
            </p:grpSpPr>
            <p:sp>
              <p:nvSpPr>
                <p:cNvPr id="16388" name="Freeform 2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389" name="Oval 3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639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16392" name="Oval 7"/>
                <p:cNvSpPr>
                  <a:spLocks noChangeArrowheads="1"/>
                </p:cNvSpPr>
                <p:nvPr/>
              </p:nvSpPr>
              <p:spPr bwMode="auto">
                <a:xfrm>
                  <a:off x="4176" y="1056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6393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224" y="768"/>
                  <a:ext cx="480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t</a:t>
                  </a:r>
                  <a:r>
                    <a:rPr lang="en-US" altLang="el-GR" sz="1800" i="1" baseline="-25000" dirty="0"/>
                    <a:t>7</a:t>
                  </a:r>
                  <a:endParaRPr lang="en-US" altLang="el-GR" sz="1800" i="1" dirty="0"/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(x</a:t>
                  </a:r>
                  <a:r>
                    <a:rPr lang="en-US" altLang="el-GR" sz="1800" i="1" baseline="-25000" dirty="0"/>
                    <a:t>7</a:t>
                  </a:r>
                  <a:r>
                    <a:rPr lang="en-US" altLang="el-GR" sz="1800" i="1" dirty="0"/>
                    <a:t>,y</a:t>
                  </a:r>
                  <a:r>
                    <a:rPr lang="en-US" altLang="el-GR" sz="1800" i="1" baseline="-25000" dirty="0"/>
                    <a:t>7</a:t>
                  </a:r>
                  <a:r>
                    <a:rPr lang="en-US" altLang="el-GR" sz="1800" i="1" dirty="0"/>
                    <a:t>)</a:t>
                  </a:r>
                  <a:endParaRPr lang="el-GR" altLang="el-GR" sz="1800" i="1" dirty="0"/>
                </a:p>
              </p:txBody>
            </p:sp>
            <p:sp>
              <p:nvSpPr>
                <p:cNvPr id="16395" name="Line 10"/>
                <p:cNvSpPr>
                  <a:spLocks noChangeShapeType="1"/>
                </p:cNvSpPr>
                <p:nvPr/>
              </p:nvSpPr>
              <p:spPr bwMode="auto">
                <a:xfrm rot="6784828" flipV="1">
                  <a:off x="4493" y="889"/>
                  <a:ext cx="525" cy="1419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397" name="Line 13"/>
                <p:cNvSpPr>
                  <a:spLocks noChangeShapeType="1"/>
                </p:cNvSpPr>
                <p:nvPr/>
              </p:nvSpPr>
              <p:spPr bwMode="auto">
                <a:xfrm rot="8038639" flipV="1">
                  <a:off x="4297" y="1079"/>
                  <a:ext cx="357" cy="1027"/>
                </a:xfrm>
                <a:prstGeom prst="line">
                  <a:avLst/>
                </a:prstGeom>
                <a:noFill/>
                <a:ln w="44450">
                  <a:solidFill>
                    <a:srgbClr val="CC0099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399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2112" y="1104"/>
                  <a:ext cx="2112" cy="2160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400" name="Line 16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401" name="Line 17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402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1640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16404" name="Line 20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6407" name="Line 23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5029200" y="3406228"/>
                    <a:ext cx="39063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TextBox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29200" y="3406228"/>
                    <a:ext cx="390637" cy="40011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 l="-7813" b="-46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Ορθογώνιο 25"/>
                  <p:cNvSpPr/>
                  <p:nvPr/>
                </p:nvSpPr>
                <p:spPr>
                  <a:xfrm>
                    <a:off x="7812360" y="2452826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26" name="Ορθογώνιο 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12360" y="2452826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l="-7576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Ορθογώνιο 26"/>
                  <p:cNvSpPr/>
                  <p:nvPr/>
                </p:nvSpPr>
                <p:spPr>
                  <a:xfrm>
                    <a:off x="6819528" y="2528093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CC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CC0099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CC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Ορθογώνιο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19528" y="2528093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l="-9091" b="-46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51"/>
          <p:cNvSpPr>
            <a:spLocks noChangeArrowheads="1"/>
          </p:cNvSpPr>
          <p:nvPr/>
        </p:nvSpPr>
        <p:spPr bwMode="auto">
          <a:xfrm>
            <a:off x="457200" y="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ΤΑΧΥΤΗΤΑ</a:t>
            </a:r>
            <a:r>
              <a:rPr lang="en-US" altLang="el-GR">
                <a:solidFill>
                  <a:schemeClr val="tx2"/>
                </a:solidFill>
              </a:rPr>
              <a:t> – </a:t>
            </a:r>
            <a:r>
              <a:rPr lang="el-GR" altLang="el-GR">
                <a:solidFill>
                  <a:schemeClr val="tx2"/>
                </a:solidFill>
              </a:rPr>
              <a:t>ΣΤΙΓΜΙΑΙΑ ΕΠΙΤΑΧΥΝΣΗ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2495550" y="685800"/>
            <a:ext cx="6519863" cy="5486400"/>
            <a:chOff x="2495550" y="685800"/>
            <a:chExt cx="6519863" cy="54864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2495550" y="685800"/>
              <a:ext cx="6519863" cy="5486400"/>
              <a:chOff x="2495550" y="685800"/>
              <a:chExt cx="6519863" cy="5486400"/>
            </a:xfrm>
          </p:grpSpPr>
          <p:grpSp>
            <p:nvGrpSpPr>
              <p:cNvPr id="17411" name="Group 1062"/>
              <p:cNvGrpSpPr>
                <a:grpSpLocks/>
              </p:cNvGrpSpPr>
              <p:nvPr/>
            </p:nvGrpSpPr>
            <p:grpSpPr bwMode="auto">
              <a:xfrm>
                <a:off x="2495550" y="685800"/>
                <a:ext cx="6519863" cy="5486400"/>
                <a:chOff x="1572" y="432"/>
                <a:chExt cx="4107" cy="3456"/>
              </a:xfrm>
            </p:grpSpPr>
            <p:sp>
              <p:nvSpPr>
                <p:cNvPr id="17413" name="Freeform 1037"/>
                <p:cNvSpPr>
                  <a:spLocks/>
                </p:cNvSpPr>
                <p:nvPr/>
              </p:nvSpPr>
              <p:spPr bwMode="auto">
                <a:xfrm>
                  <a:off x="1572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14" name="Oval 1038"/>
                <p:cNvSpPr>
                  <a:spLocks noChangeArrowheads="1"/>
                </p:cNvSpPr>
                <p:nvPr/>
              </p:nvSpPr>
              <p:spPr bwMode="auto">
                <a:xfrm>
                  <a:off x="2057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7415" name="Text Box 1039"/>
                <p:cNvSpPr txBox="1">
                  <a:spLocks noChangeArrowheads="1"/>
                </p:cNvSpPr>
                <p:nvPr/>
              </p:nvSpPr>
              <p:spPr bwMode="auto">
                <a:xfrm>
                  <a:off x="1982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17417" name="Line 1041"/>
                <p:cNvSpPr>
                  <a:spLocks noChangeShapeType="1"/>
                </p:cNvSpPr>
                <p:nvPr/>
              </p:nvSpPr>
              <p:spPr bwMode="auto">
                <a:xfrm flipV="1">
                  <a:off x="2105" y="1632"/>
                  <a:ext cx="2544" cy="1632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18" name="Oval 1042"/>
                <p:cNvSpPr>
                  <a:spLocks noChangeArrowheads="1"/>
                </p:cNvSpPr>
                <p:nvPr/>
              </p:nvSpPr>
              <p:spPr bwMode="auto">
                <a:xfrm>
                  <a:off x="4598" y="1584"/>
                  <a:ext cx="96" cy="9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17419" name="Text Box 1043"/>
                <p:cNvSpPr txBox="1">
                  <a:spLocks noChangeArrowheads="1"/>
                </p:cNvSpPr>
                <p:nvPr/>
              </p:nvSpPr>
              <p:spPr bwMode="auto">
                <a:xfrm>
                  <a:off x="4622" y="1344"/>
                  <a:ext cx="466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t</a:t>
                  </a:r>
                  <a:r>
                    <a:rPr lang="en-US" altLang="el-GR" sz="1800" i="1" baseline="-25000"/>
                    <a:t>8</a:t>
                  </a:r>
                  <a:endParaRPr lang="en-US" altLang="el-GR" sz="1800" i="1"/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/>
                    <a:t>(x</a:t>
                  </a:r>
                  <a:r>
                    <a:rPr lang="en-US" altLang="el-GR" sz="1800" i="1" baseline="-25000"/>
                    <a:t>8</a:t>
                  </a:r>
                  <a:r>
                    <a:rPr lang="en-US" altLang="el-GR" sz="1800" i="1"/>
                    <a:t>,y</a:t>
                  </a:r>
                  <a:r>
                    <a:rPr lang="en-US" altLang="el-GR" sz="1800" i="1" baseline="-25000"/>
                    <a:t>8</a:t>
                  </a:r>
                  <a:r>
                    <a:rPr lang="en-US" altLang="el-GR" sz="1800" i="1"/>
                    <a:t>)</a:t>
                  </a:r>
                  <a:endParaRPr lang="el-GR" altLang="el-GR" sz="1800" i="1"/>
                </a:p>
              </p:txBody>
            </p:sp>
            <p:sp>
              <p:nvSpPr>
                <p:cNvPr id="17421" name="Line 1045"/>
                <p:cNvSpPr>
                  <a:spLocks noChangeShapeType="1"/>
                </p:cNvSpPr>
                <p:nvPr/>
              </p:nvSpPr>
              <p:spPr bwMode="auto">
                <a:xfrm rot="6784828" flipV="1">
                  <a:off x="4530" y="1720"/>
                  <a:ext cx="1020" cy="1279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23" name="Line 1048"/>
                <p:cNvSpPr>
                  <a:spLocks noChangeShapeType="1"/>
                </p:cNvSpPr>
                <p:nvPr/>
              </p:nvSpPr>
              <p:spPr bwMode="auto">
                <a:xfrm rot="8038639" flipV="1">
                  <a:off x="4734" y="1636"/>
                  <a:ext cx="325" cy="1016"/>
                </a:xfrm>
                <a:prstGeom prst="line">
                  <a:avLst/>
                </a:prstGeom>
                <a:noFill/>
                <a:ln w="44450">
                  <a:solidFill>
                    <a:srgbClr val="CC0099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25" name="Line 1054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26" name="Line 1055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27" name="Text Box 1056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17428" name="Text Box 1057"/>
                <p:cNvSpPr txBox="1">
                  <a:spLocks noChangeArrowheads="1"/>
                </p:cNvSpPr>
                <p:nvPr/>
              </p:nvSpPr>
              <p:spPr bwMode="auto">
                <a:xfrm>
                  <a:off x="1914" y="557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 dirty="0"/>
                    <a:t>y</a:t>
                  </a:r>
                  <a:endParaRPr lang="el-GR" altLang="el-GR" sz="2400" i="1" dirty="0"/>
                </a:p>
              </p:txBody>
            </p:sp>
            <p:sp>
              <p:nvSpPr>
                <p:cNvPr id="17429" name="Line 1058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432" name="Line 1061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5837547" y="3496097"/>
                    <a:ext cx="39063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37547" y="3496097"/>
                    <a:ext cx="390637" cy="40011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l="-9375" b="-46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Ορθογώνιο 27"/>
                  <p:cNvSpPr/>
                  <p:nvPr/>
                </p:nvSpPr>
                <p:spPr>
                  <a:xfrm>
                    <a:off x="8363933" y="4100076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28" name="Ορθογώνιο 2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63933" y="4100076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l="-7463" b="-46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Ορθογώνιο 28"/>
                  <p:cNvSpPr/>
                  <p:nvPr/>
                </p:nvSpPr>
                <p:spPr>
                  <a:xfrm>
                    <a:off x="7671632" y="3705213"/>
                    <a:ext cx="40598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solidFill>
                                        <a:srgbClr val="CC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CC0099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CC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9" name="Ορθογώνιο 2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71632" y="3705213"/>
                    <a:ext cx="405980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l="-7463" b="-46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57200" y="0"/>
            <a:ext cx="838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chemeClr val="tx2"/>
                </a:solidFill>
              </a:rPr>
              <a:t>ΕΞΙΣΩΣΕΙΣ ΚΙΝΗΣΗΣ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 smtClean="0">
                <a:solidFill>
                  <a:schemeClr val="tx2"/>
                </a:solidFill>
              </a:rPr>
              <a:t>ΜΕ </a:t>
            </a:r>
            <a:r>
              <a:rPr lang="el-GR" altLang="el-GR" sz="2800" dirty="0">
                <a:solidFill>
                  <a:schemeClr val="tx2"/>
                </a:solidFill>
              </a:rPr>
              <a:t>ΣΤΑΘΕΡΗ ΕΠΙΤΑΧΥΝΣΗ</a:t>
            </a:r>
          </a:p>
        </p:txBody>
      </p:sp>
      <p:sp>
        <p:nvSpPr>
          <p:cNvPr id="34825" name="AutoShape 9"/>
          <p:cNvSpPr>
            <a:spLocks/>
          </p:cNvSpPr>
          <p:nvPr/>
        </p:nvSpPr>
        <p:spPr bwMode="auto">
          <a:xfrm>
            <a:off x="3276600" y="3124200"/>
            <a:ext cx="457200" cy="1524000"/>
          </a:xfrm>
          <a:prstGeom prst="leftBrace">
            <a:avLst>
              <a:gd name="adj1" fmla="val 27778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3962400" y="2667000"/>
          <a:ext cx="288290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8" name="Εξίσωση" r:id="rId3" imgW="1247925" imgH="371608" progId="Equation.3">
                  <p:embed/>
                </p:oleObj>
              </mc:Choice>
              <mc:Fallback>
                <p:oleObj name="Εξίσωση" r:id="rId3" imgW="1247925" imgH="371608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667000"/>
                        <a:ext cx="2882900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5" name="Object 3"/>
          <p:cNvGraphicFramePr>
            <a:graphicFrameLocks noChangeAspect="1"/>
          </p:cNvGraphicFramePr>
          <p:nvPr/>
        </p:nvGraphicFramePr>
        <p:xfrm>
          <a:off x="3962400" y="4191000"/>
          <a:ext cx="2854325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9" name="Εξίσωση" r:id="rId5" imgW="1238350" imgH="399917" progId="Equation.3">
                  <p:embed/>
                </p:oleObj>
              </mc:Choice>
              <mc:Fallback>
                <p:oleObj name="Εξίσωση" r:id="rId5" imgW="1238350" imgH="3999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191000"/>
                        <a:ext cx="2854325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599293" y="1340768"/>
                <a:ext cx="2892587" cy="8257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  <m:r>
                        <a:rPr lang="en-US" sz="2400" i="1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num>
                        <m:den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400" b="1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𝚺𝛕𝛂𝛉𝛆𝛒𝛈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293" y="1340768"/>
                <a:ext cx="2892587" cy="82573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667922" y="3429000"/>
                <a:ext cx="2603470" cy="808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922" y="3429000"/>
                <a:ext cx="2603470" cy="80861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00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 animBg="1"/>
      <p:bldP spid="2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51" name="Rectangle 71"/>
          <p:cNvSpPr>
            <a:spLocks noChangeArrowheads="1"/>
          </p:cNvSpPr>
          <p:nvPr/>
        </p:nvSpPr>
        <p:spPr bwMode="auto">
          <a:xfrm>
            <a:off x="914400" y="2119536"/>
            <a:ext cx="152400" cy="9144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457200" y="0"/>
            <a:ext cx="838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chemeClr val="tx2"/>
                </a:solidFill>
              </a:rPr>
              <a:t>ΕΞΙΣΩΣΕΙΣ ΚΙΝΗΣΗΣ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 smtClean="0">
                <a:solidFill>
                  <a:schemeClr val="tx2"/>
                </a:solidFill>
              </a:rPr>
              <a:t>ΜΕ </a:t>
            </a:r>
            <a:r>
              <a:rPr lang="el-GR" altLang="el-GR" sz="2800" dirty="0">
                <a:solidFill>
                  <a:schemeClr val="tx2"/>
                </a:solidFill>
              </a:rPr>
              <a:t>ΣΤΑΘΕΡΗ ΕΠΙΤΑΧΥΝΣΗ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578408"/>
              </p:ext>
            </p:extLst>
          </p:nvPr>
        </p:nvGraphicFramePr>
        <p:xfrm>
          <a:off x="152400" y="1052736"/>
          <a:ext cx="25908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1" name="Εξίσωση" r:id="rId3" imgW="1009750" imgH="209727" progId="Equation.3">
                  <p:embed/>
                </p:oleObj>
              </mc:Choice>
              <mc:Fallback>
                <p:oleObj name="Εξίσωση" r:id="rId3" imgW="1009750" imgH="20972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052736"/>
                        <a:ext cx="2590800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228600" y="1662336"/>
            <a:ext cx="381000" cy="1447800"/>
            <a:chOff x="144" y="1200"/>
            <a:chExt cx="240" cy="912"/>
          </a:xfrm>
        </p:grpSpPr>
        <p:sp>
          <p:nvSpPr>
            <p:cNvPr id="19508" name="Line 4"/>
            <p:cNvSpPr>
              <a:spLocks noChangeShapeType="1"/>
            </p:cNvSpPr>
            <p:nvPr/>
          </p:nvSpPr>
          <p:spPr bwMode="auto">
            <a:xfrm>
              <a:off x="384" y="1200"/>
              <a:ext cx="0" cy="9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9509" name="Text Box 6"/>
            <p:cNvSpPr txBox="1">
              <a:spLocks noChangeArrowheads="1"/>
            </p:cNvSpPr>
            <p:nvPr/>
          </p:nvSpPr>
          <p:spPr bwMode="auto">
            <a:xfrm>
              <a:off x="144" y="1296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0" i="1">
                  <a:solidFill>
                    <a:srgbClr val="FF0000"/>
                  </a:solidFill>
                </a:rPr>
                <a:t>α</a:t>
              </a:r>
              <a:r>
                <a:rPr lang="en-US" altLang="el-GR" sz="2400" b="0" i="1" baseline="-25000">
                  <a:solidFill>
                    <a:srgbClr val="FF0000"/>
                  </a:solidFill>
                </a:rPr>
                <a:t>x</a:t>
              </a:r>
              <a:endParaRPr lang="el-GR" altLang="el-GR" sz="2400" b="0" i="1">
                <a:solidFill>
                  <a:srgbClr val="FF0000"/>
                </a:solidFill>
              </a:endParaRPr>
            </a:p>
          </p:txBody>
        </p:sp>
      </p:grp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381000" y="3033936"/>
            <a:ext cx="2438400" cy="365125"/>
            <a:chOff x="240" y="2064"/>
            <a:chExt cx="1536" cy="230"/>
          </a:xfrm>
        </p:grpSpPr>
        <p:sp>
          <p:nvSpPr>
            <p:cNvPr id="19506" name="Line 5"/>
            <p:cNvSpPr>
              <a:spLocks noChangeShapeType="1"/>
            </p:cNvSpPr>
            <p:nvPr/>
          </p:nvSpPr>
          <p:spPr bwMode="auto">
            <a:xfrm>
              <a:off x="240" y="2064"/>
              <a:ext cx="14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9507" name="Text Box 7"/>
            <p:cNvSpPr txBox="1">
              <a:spLocks noChangeArrowheads="1"/>
            </p:cNvSpPr>
            <p:nvPr/>
          </p:nvSpPr>
          <p:spPr bwMode="auto">
            <a:xfrm>
              <a:off x="1584" y="2064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>
                  <a:solidFill>
                    <a:srgbClr val="FF0000"/>
                  </a:solidFill>
                </a:rPr>
                <a:t>t</a:t>
              </a:r>
              <a:endParaRPr lang="el-GR" altLang="el-GR" sz="2400" b="0" i="1">
                <a:solidFill>
                  <a:srgbClr val="FF0000"/>
                </a:solidFill>
              </a:endParaRPr>
            </a:p>
          </p:txBody>
        </p:sp>
      </p:grpSp>
      <p:sp>
        <p:nvSpPr>
          <p:cNvPr id="46088" name="Line 8"/>
          <p:cNvSpPr>
            <a:spLocks noChangeShapeType="1"/>
          </p:cNvSpPr>
          <p:nvPr/>
        </p:nvSpPr>
        <p:spPr bwMode="auto">
          <a:xfrm>
            <a:off x="609600" y="2119536"/>
            <a:ext cx="19812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762000" y="2119536"/>
            <a:ext cx="304800" cy="1279525"/>
            <a:chOff x="480" y="1488"/>
            <a:chExt cx="192" cy="806"/>
          </a:xfrm>
        </p:grpSpPr>
        <p:sp>
          <p:nvSpPr>
            <p:cNvPr id="19504" name="Text Box 9"/>
            <p:cNvSpPr txBox="1">
              <a:spLocks noChangeArrowheads="1"/>
            </p:cNvSpPr>
            <p:nvPr/>
          </p:nvSpPr>
          <p:spPr bwMode="auto">
            <a:xfrm>
              <a:off x="480" y="2064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 dirty="0" err="1">
                  <a:solidFill>
                    <a:srgbClr val="FF0000"/>
                  </a:solidFill>
                </a:rPr>
                <a:t>t</a:t>
              </a:r>
              <a:r>
                <a:rPr lang="en-US" altLang="el-GR" sz="2400" b="0" i="1" baseline="-25000" dirty="0" err="1">
                  <a:solidFill>
                    <a:srgbClr val="FF0000"/>
                  </a:solidFill>
                </a:rPr>
                <a:t>i</a:t>
              </a:r>
              <a:endParaRPr lang="el-GR" altLang="el-GR" sz="2400" b="0" i="1" dirty="0">
                <a:solidFill>
                  <a:srgbClr val="FF0000"/>
                </a:solidFill>
              </a:endParaRPr>
            </a:p>
          </p:txBody>
        </p:sp>
        <p:sp>
          <p:nvSpPr>
            <p:cNvPr id="19505" name="Line 11"/>
            <p:cNvSpPr>
              <a:spLocks noChangeShapeType="1"/>
            </p:cNvSpPr>
            <p:nvPr/>
          </p:nvSpPr>
          <p:spPr bwMode="auto">
            <a:xfrm>
              <a:off x="576" y="148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5" name="Group 58"/>
          <p:cNvGrpSpPr>
            <a:grpSpLocks/>
          </p:cNvGrpSpPr>
          <p:nvPr/>
        </p:nvGrpSpPr>
        <p:grpSpPr bwMode="auto">
          <a:xfrm>
            <a:off x="2133600" y="2119537"/>
            <a:ext cx="304800" cy="1284288"/>
            <a:chOff x="1344" y="1488"/>
            <a:chExt cx="192" cy="809"/>
          </a:xfrm>
        </p:grpSpPr>
        <p:sp>
          <p:nvSpPr>
            <p:cNvPr id="19502" name="Text Box 10"/>
            <p:cNvSpPr txBox="1">
              <a:spLocks noChangeArrowheads="1"/>
            </p:cNvSpPr>
            <p:nvPr/>
          </p:nvSpPr>
          <p:spPr bwMode="auto">
            <a:xfrm>
              <a:off x="1344" y="2064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 dirty="0" smtClean="0">
                  <a:solidFill>
                    <a:srgbClr val="FF0000"/>
                  </a:solidFill>
                </a:rPr>
                <a:t>t</a:t>
              </a:r>
              <a:endParaRPr lang="el-GR" altLang="el-GR" sz="2400" b="0" i="1" dirty="0">
                <a:solidFill>
                  <a:srgbClr val="FF0000"/>
                </a:solidFill>
              </a:endParaRPr>
            </a:p>
          </p:txBody>
        </p:sp>
        <p:sp>
          <p:nvSpPr>
            <p:cNvPr id="19503" name="Line 12"/>
            <p:cNvSpPr>
              <a:spLocks noChangeShapeType="1"/>
            </p:cNvSpPr>
            <p:nvPr/>
          </p:nvSpPr>
          <p:spPr bwMode="auto">
            <a:xfrm>
              <a:off x="1440" y="148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1295400" y="2119536"/>
            <a:ext cx="304800" cy="1355725"/>
            <a:chOff x="816" y="1488"/>
            <a:chExt cx="192" cy="854"/>
          </a:xfrm>
        </p:grpSpPr>
        <p:sp>
          <p:nvSpPr>
            <p:cNvPr id="19500" name="Text Box 14"/>
            <p:cNvSpPr txBox="1">
              <a:spLocks noChangeArrowheads="1"/>
            </p:cNvSpPr>
            <p:nvPr/>
          </p:nvSpPr>
          <p:spPr bwMode="auto">
            <a:xfrm>
              <a:off x="816" y="2112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>
                  <a:solidFill>
                    <a:srgbClr val="FF0000"/>
                  </a:solidFill>
                </a:rPr>
                <a:t>dt</a:t>
              </a:r>
              <a:endParaRPr lang="el-GR" altLang="el-GR" sz="2400" b="0" i="1">
                <a:solidFill>
                  <a:srgbClr val="FF0000"/>
                </a:solidFill>
              </a:endParaRPr>
            </a:p>
          </p:txBody>
        </p:sp>
        <p:sp>
          <p:nvSpPr>
            <p:cNvPr id="19501" name="Rectangle 21"/>
            <p:cNvSpPr>
              <a:spLocks noChangeArrowheads="1"/>
            </p:cNvSpPr>
            <p:nvPr/>
          </p:nvSpPr>
          <p:spPr bwMode="auto">
            <a:xfrm>
              <a:off x="864" y="1488"/>
              <a:ext cx="96" cy="576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</p:grp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1295400" y="3110136"/>
            <a:ext cx="381000" cy="365125"/>
            <a:chOff x="816" y="2112"/>
            <a:chExt cx="240" cy="230"/>
          </a:xfrm>
        </p:grpSpPr>
        <p:sp>
          <p:nvSpPr>
            <p:cNvPr id="19498" name="Text Box 37"/>
            <p:cNvSpPr txBox="1">
              <a:spLocks noChangeArrowheads="1"/>
            </p:cNvSpPr>
            <p:nvPr/>
          </p:nvSpPr>
          <p:spPr bwMode="auto">
            <a:xfrm>
              <a:off x="816" y="2112"/>
              <a:ext cx="192" cy="2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 b="0" i="1">
                <a:solidFill>
                  <a:srgbClr val="FF0000"/>
                </a:solidFill>
              </a:endParaRPr>
            </a:p>
          </p:txBody>
        </p:sp>
        <p:sp>
          <p:nvSpPr>
            <p:cNvPr id="19499" name="Text Box 38"/>
            <p:cNvSpPr txBox="1">
              <a:spLocks noChangeArrowheads="1"/>
            </p:cNvSpPr>
            <p:nvPr/>
          </p:nvSpPr>
          <p:spPr bwMode="auto">
            <a:xfrm>
              <a:off x="864" y="2112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0">
                  <a:solidFill>
                    <a:srgbClr val="FF0000"/>
                  </a:solidFill>
                </a:rPr>
                <a:t>Δ</a:t>
              </a:r>
              <a:r>
                <a:rPr lang="en-US" altLang="el-GR" sz="2400" b="0" i="1">
                  <a:solidFill>
                    <a:srgbClr val="FF0000"/>
                  </a:solidFill>
                </a:rPr>
                <a:t>t</a:t>
              </a:r>
              <a:endParaRPr lang="el-GR" altLang="el-GR" sz="2400" b="0" i="1">
                <a:solidFill>
                  <a:srgbClr val="FF0000"/>
                </a:solidFill>
              </a:endParaRPr>
            </a:p>
          </p:txBody>
        </p:sp>
      </p:grpSp>
      <p:sp>
        <p:nvSpPr>
          <p:cNvPr id="46132" name="Text Box 52"/>
          <p:cNvSpPr txBox="1">
            <a:spLocks noChangeArrowheads="1"/>
          </p:cNvSpPr>
          <p:nvPr/>
        </p:nvSpPr>
        <p:spPr bwMode="auto">
          <a:xfrm>
            <a:off x="5181600" y="1981200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dirty="0"/>
              <a:t>ΙΣΟΔΥΝΑΜΑ</a:t>
            </a:r>
          </a:p>
        </p:txBody>
      </p:sp>
      <p:sp>
        <p:nvSpPr>
          <p:cNvPr id="46143" name="Rectangle 63"/>
          <p:cNvSpPr>
            <a:spLocks noChangeArrowheads="1"/>
          </p:cNvSpPr>
          <p:nvPr/>
        </p:nvSpPr>
        <p:spPr bwMode="auto">
          <a:xfrm>
            <a:off x="1066800" y="2119536"/>
            <a:ext cx="152400" cy="9144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46144" name="Rectangle 64"/>
          <p:cNvSpPr>
            <a:spLocks noChangeArrowheads="1"/>
          </p:cNvSpPr>
          <p:nvPr/>
        </p:nvSpPr>
        <p:spPr bwMode="auto">
          <a:xfrm>
            <a:off x="1219200" y="2119536"/>
            <a:ext cx="152400" cy="9144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46145" name="Rectangle 65"/>
          <p:cNvSpPr>
            <a:spLocks noChangeArrowheads="1"/>
          </p:cNvSpPr>
          <p:nvPr/>
        </p:nvSpPr>
        <p:spPr bwMode="auto">
          <a:xfrm>
            <a:off x="1524000" y="2119536"/>
            <a:ext cx="152400" cy="9144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46146" name="Rectangle 66"/>
          <p:cNvSpPr>
            <a:spLocks noChangeArrowheads="1"/>
          </p:cNvSpPr>
          <p:nvPr/>
        </p:nvSpPr>
        <p:spPr bwMode="auto">
          <a:xfrm>
            <a:off x="1676400" y="2119536"/>
            <a:ext cx="152400" cy="9144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46147" name="Rectangle 67"/>
          <p:cNvSpPr>
            <a:spLocks noChangeArrowheads="1"/>
          </p:cNvSpPr>
          <p:nvPr/>
        </p:nvSpPr>
        <p:spPr bwMode="auto">
          <a:xfrm>
            <a:off x="1828800" y="2119536"/>
            <a:ext cx="152400" cy="9144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46148" name="Rectangle 68"/>
          <p:cNvSpPr>
            <a:spLocks noChangeArrowheads="1"/>
          </p:cNvSpPr>
          <p:nvPr/>
        </p:nvSpPr>
        <p:spPr bwMode="auto">
          <a:xfrm>
            <a:off x="1981200" y="2119536"/>
            <a:ext cx="152400" cy="9144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46149" name="Rectangle 69"/>
          <p:cNvSpPr>
            <a:spLocks noChangeArrowheads="1"/>
          </p:cNvSpPr>
          <p:nvPr/>
        </p:nvSpPr>
        <p:spPr bwMode="auto">
          <a:xfrm>
            <a:off x="2133600" y="2119536"/>
            <a:ext cx="152400" cy="9144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914400" y="2119536"/>
            <a:ext cx="1371600" cy="914400"/>
          </a:xfrm>
          <a:prstGeom prst="rect">
            <a:avLst/>
          </a:prstGeom>
          <a:solidFill>
            <a:srgbClr val="FF00FF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46113" name="Text Box 33"/>
          <p:cNvSpPr txBox="1">
            <a:spLocks noChangeArrowheads="1"/>
          </p:cNvSpPr>
          <p:nvPr/>
        </p:nvSpPr>
        <p:spPr bwMode="auto">
          <a:xfrm>
            <a:off x="1371600" y="2424336"/>
            <a:ext cx="457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 b="0"/>
              <a:t>Δ</a:t>
            </a:r>
            <a:r>
              <a:rPr lang="el-GR" altLang="el-GR" sz="2400" b="0" i="1"/>
              <a:t>υ</a:t>
            </a:r>
            <a:r>
              <a:rPr lang="en-US" altLang="el-GR" sz="2400" b="0" i="1" baseline="-25000"/>
              <a:t>x</a:t>
            </a:r>
            <a:endParaRPr lang="el-GR" altLang="el-GR" sz="2400" b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5273718" y="2348880"/>
                <a:ext cx="2610650" cy="9862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𝒊𝒙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</m:sup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</m:e>
                      </m:nary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sub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  <m:e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718" y="2348880"/>
                <a:ext cx="2610650" cy="9862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5433150" y="4510151"/>
                <a:ext cx="286123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𝒊𝒙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e>
                      </m:d>
                      <m:r>
                        <a:rPr lang="en-US" b="1" i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i="1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3150" y="4510151"/>
                <a:ext cx="2861232" cy="307777"/>
              </a:xfrm>
              <a:prstGeom prst="rect">
                <a:avLst/>
              </a:prstGeom>
              <a:blipFill>
                <a:blip r:embed="rId6"/>
                <a:stretch>
                  <a:fillRect l="-1702" b="-22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5433950" y="5301208"/>
                <a:ext cx="2234394" cy="369332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𝒊𝒙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l-GR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el-GR" sz="2400" i="1" dirty="0"/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3950" y="5301208"/>
                <a:ext cx="2234394" cy="369332"/>
              </a:xfrm>
              <a:prstGeom prst="rect">
                <a:avLst/>
              </a:prstGeom>
              <a:blipFill>
                <a:blip r:embed="rId7"/>
                <a:stretch>
                  <a:fillRect l="-2432" b="-15873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/>
              <p:cNvSpPr txBox="1"/>
              <p:nvPr/>
            </p:nvSpPr>
            <p:spPr>
              <a:xfrm>
                <a:off x="5419851" y="3378872"/>
                <a:ext cx="2684517" cy="9602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𝒊𝒙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nary>
                        <m:naryPr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sub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9851" y="3378872"/>
                <a:ext cx="2684517" cy="96026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Ομάδα 18"/>
          <p:cNvGrpSpPr/>
          <p:nvPr/>
        </p:nvGrpSpPr>
        <p:grpSpPr>
          <a:xfrm>
            <a:off x="2133600" y="2852935"/>
            <a:ext cx="3050224" cy="1702473"/>
            <a:chOff x="2133600" y="2852935"/>
            <a:chExt cx="3050224" cy="1702473"/>
          </a:xfrm>
        </p:grpSpPr>
        <p:sp>
          <p:nvSpPr>
            <p:cNvPr id="12" name="Οβάλ 11"/>
            <p:cNvSpPr/>
            <p:nvPr/>
          </p:nvSpPr>
          <p:spPr bwMode="auto">
            <a:xfrm>
              <a:off x="2133600" y="3977124"/>
              <a:ext cx="1718320" cy="578284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7" name="Ομάδα 16"/>
            <p:cNvGrpSpPr/>
            <p:nvPr/>
          </p:nvGrpSpPr>
          <p:grpSpPr>
            <a:xfrm>
              <a:off x="2987824" y="2852935"/>
              <a:ext cx="2196000" cy="1116000"/>
              <a:chOff x="2987824" y="2852935"/>
              <a:chExt cx="2196000" cy="1116000"/>
            </a:xfrm>
          </p:grpSpPr>
          <p:cxnSp>
            <p:nvCxnSpPr>
              <p:cNvPr id="14" name="Ευθεία γραμμή σύνδεσης 13"/>
              <p:cNvCxnSpPr/>
              <p:nvPr/>
            </p:nvCxnSpPr>
            <p:spPr bwMode="auto">
              <a:xfrm flipV="1">
                <a:off x="2987824" y="2852935"/>
                <a:ext cx="0" cy="1116000"/>
              </a:xfrm>
              <a:prstGeom prst="line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6" name="Ευθεία γραμμή σύνδεσης 15"/>
              <p:cNvCxnSpPr/>
              <p:nvPr/>
            </p:nvCxnSpPr>
            <p:spPr bwMode="auto">
              <a:xfrm>
                <a:off x="2987824" y="2852936"/>
                <a:ext cx="2196000" cy="0"/>
              </a:xfrm>
              <a:prstGeom prst="line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</p:grpSp>
      <p:sp>
        <p:nvSpPr>
          <p:cNvPr id="67" name="Text Box 50"/>
          <p:cNvSpPr txBox="1">
            <a:spLocks noChangeArrowheads="1"/>
          </p:cNvSpPr>
          <p:nvPr/>
        </p:nvSpPr>
        <p:spPr bwMode="auto">
          <a:xfrm>
            <a:off x="539552" y="3259832"/>
            <a:ext cx="8629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i="1" dirty="0" smtClean="0"/>
              <a:t>x</a:t>
            </a:r>
            <a:r>
              <a:rPr lang="en-US" altLang="el-GR" sz="2000" i="1" baseline="-25000" dirty="0" smtClean="0"/>
              <a:t>i </a:t>
            </a:r>
            <a:r>
              <a:rPr lang="en-US" altLang="el-GR" sz="2000" i="1" dirty="0"/>
              <a:t> </a:t>
            </a:r>
            <a:r>
              <a:rPr lang="en-US" altLang="el-GR" sz="2000" i="1" dirty="0" smtClean="0"/>
              <a:t>, </a:t>
            </a:r>
            <a:r>
              <a:rPr lang="el-GR" altLang="el-GR" sz="2000" i="1" dirty="0" smtClean="0"/>
              <a:t>υ</a:t>
            </a:r>
            <a:r>
              <a:rPr lang="en-US" altLang="el-GR" sz="2000" i="1" baseline="-25000" dirty="0" smtClean="0"/>
              <a:t>ix</a:t>
            </a:r>
            <a:endParaRPr lang="el-GR" altLang="el-GR" sz="2000" dirty="0"/>
          </a:p>
        </p:txBody>
      </p:sp>
      <p:sp>
        <p:nvSpPr>
          <p:cNvPr id="68" name="Text Box 50"/>
          <p:cNvSpPr txBox="1">
            <a:spLocks noChangeArrowheads="1"/>
          </p:cNvSpPr>
          <p:nvPr/>
        </p:nvSpPr>
        <p:spPr bwMode="auto">
          <a:xfrm>
            <a:off x="2009800" y="3259832"/>
            <a:ext cx="76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i="1" dirty="0" smtClean="0"/>
              <a:t>x , </a:t>
            </a:r>
            <a:r>
              <a:rPr lang="el-GR" altLang="el-GR" sz="2000" i="1" dirty="0" smtClean="0"/>
              <a:t>υ</a:t>
            </a:r>
            <a:r>
              <a:rPr lang="en-US" altLang="el-GR" sz="2000" i="1" baseline="-25000" dirty="0" smtClean="0"/>
              <a:t>x</a:t>
            </a:r>
            <a:endParaRPr lang="el-GR" altLang="el-G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40614" y="3896006"/>
                <a:ext cx="1777089" cy="7012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400" b="0" dirty="0">
                  <a:solidFill>
                    <a:srgbClr val="FF00FF"/>
                  </a:solidFill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614" y="3896006"/>
                <a:ext cx="1777089" cy="70121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/>
              <p:cNvSpPr txBox="1"/>
              <p:nvPr/>
            </p:nvSpPr>
            <p:spPr>
              <a:xfrm>
                <a:off x="367419" y="4901098"/>
                <a:ext cx="20297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b="0" i="0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sz="2400" b="0" i="0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 ⇒</m:t>
                      </m:r>
                    </m:oMath>
                  </m:oMathPara>
                </a14:m>
                <a:endParaRPr lang="el-GR" sz="2400" b="0" dirty="0">
                  <a:solidFill>
                    <a:srgbClr val="FF00FF"/>
                  </a:solidFill>
                </a:endParaRPr>
              </a:p>
            </p:txBody>
          </p:sp>
        </mc:Choice>
        <mc:Fallback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419" y="4901098"/>
                <a:ext cx="2029723" cy="369332"/>
              </a:xfrm>
              <a:prstGeom prst="rect">
                <a:avLst/>
              </a:prstGeom>
              <a:blipFill>
                <a:blip r:embed="rId10"/>
                <a:stretch>
                  <a:fillRect l="-4805" b="-1147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/>
              <p:cNvSpPr txBox="1"/>
              <p:nvPr/>
            </p:nvSpPr>
            <p:spPr>
              <a:xfrm>
                <a:off x="2241094" y="4038763"/>
                <a:ext cx="161082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l-GR" sz="2400" b="0" dirty="0">
                  <a:solidFill>
                    <a:srgbClr val="FF00FF"/>
                  </a:solidFill>
                </a:endParaRPr>
              </a:p>
            </p:txBody>
          </p:sp>
        </mc:Choice>
        <mc:Fallback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1094" y="4038763"/>
                <a:ext cx="1610826" cy="369332"/>
              </a:xfrm>
              <a:prstGeom prst="rect">
                <a:avLst/>
              </a:prstGeom>
              <a:blipFill>
                <a:blip r:embed="rId11"/>
                <a:stretch>
                  <a:fillRect l="-6061" r="-758" b="-1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/>
              <p:cNvSpPr txBox="1"/>
              <p:nvPr/>
            </p:nvSpPr>
            <p:spPr>
              <a:xfrm>
                <a:off x="394935" y="5589240"/>
                <a:ext cx="259288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l-GR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𝑖𝑥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sz="2400" b="0" i="0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 ⇒</m:t>
                      </m:r>
                    </m:oMath>
                  </m:oMathPara>
                </a14:m>
                <a:endParaRPr lang="el-GR" sz="2400" b="0" dirty="0">
                  <a:solidFill>
                    <a:srgbClr val="FF00FF"/>
                  </a:solidFill>
                </a:endParaRPr>
              </a:p>
            </p:txBody>
          </p:sp>
        </mc:Choice>
        <mc:Fallback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35" y="5589240"/>
                <a:ext cx="2592889" cy="369332"/>
              </a:xfrm>
              <a:prstGeom prst="rect">
                <a:avLst/>
              </a:prstGeom>
              <a:blipFill>
                <a:blip r:embed="rId12"/>
                <a:stretch>
                  <a:fillRect l="-2588" b="-2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/>
              <p:cNvSpPr txBox="1"/>
              <p:nvPr/>
            </p:nvSpPr>
            <p:spPr>
              <a:xfrm>
                <a:off x="571321" y="6228020"/>
                <a:ext cx="2241319" cy="369332"/>
              </a:xfrm>
              <a:prstGeom prst="rect">
                <a:avLst/>
              </a:prstGeom>
              <a:noFill/>
              <a:ln w="19050">
                <a:solidFill>
                  <a:srgbClr val="0000FF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𝑖𝑥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sz="2400" b="0" i="0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400" b="0" dirty="0">
                  <a:solidFill>
                    <a:srgbClr val="FF00FF"/>
                  </a:solidFill>
                </a:endParaRPr>
              </a:p>
            </p:txBody>
          </p:sp>
        </mc:Choice>
        <mc:Fallback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321" y="6228020"/>
                <a:ext cx="2241319" cy="369332"/>
              </a:xfrm>
              <a:prstGeom prst="rect">
                <a:avLst/>
              </a:prstGeom>
              <a:blipFill>
                <a:blip r:embed="rId13"/>
                <a:stretch>
                  <a:fillRect l="-2703" b="-15873"/>
                </a:stretch>
              </a:blipFill>
              <a:ln w="19050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4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4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2" dur="500"/>
                                        <p:tgtEl>
                                          <p:spTgt spid="4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7" dur="500"/>
                                        <p:tgtEl>
                                          <p:spTgt spid="4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500"/>
                                        <p:tgtEl>
                                          <p:spTgt spid="4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7" dur="500"/>
                                        <p:tgtEl>
                                          <p:spTgt spid="4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2" dur="500"/>
                                        <p:tgtEl>
                                          <p:spTgt spid="4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7" dur="500"/>
                                        <p:tgtEl>
                                          <p:spTgt spid="4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7" dur="5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4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51" grpId="0" animBg="1"/>
      <p:bldP spid="46088" grpId="0" animBg="1"/>
      <p:bldP spid="46132" grpId="0" autoUpdateAnimBg="0"/>
      <p:bldP spid="46143" grpId="0" animBg="1"/>
      <p:bldP spid="46144" grpId="0" animBg="1"/>
      <p:bldP spid="46145" grpId="0" animBg="1"/>
      <p:bldP spid="46146" grpId="0" animBg="1"/>
      <p:bldP spid="46147" grpId="0" animBg="1"/>
      <p:bldP spid="46148" grpId="0" animBg="1"/>
      <p:bldP spid="46149" grpId="0" animBg="1"/>
      <p:bldP spid="46112" grpId="0" animBg="1"/>
      <p:bldP spid="46113" grpId="0" autoUpdateAnimBg="0"/>
      <p:bldP spid="10" grpId="0"/>
      <p:bldP spid="11" grpId="0"/>
      <p:bldP spid="56" grpId="0" animBg="1"/>
      <p:bldP spid="58" grpId="0"/>
      <p:bldP spid="67" grpId="0"/>
      <p:bldP spid="68" grpId="0"/>
      <p:bldP spid="20" grpId="0"/>
      <p:bldP spid="70" grpId="0"/>
      <p:bldP spid="71" grpId="0"/>
      <p:bldP spid="72" grpId="0"/>
      <p:bldP spid="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9750" y="1700213"/>
            <a:ext cx="7993063" cy="3457575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l-GR" sz="3200" kern="0" dirty="0">
                <a:latin typeface="+mn-lt"/>
              </a:rPr>
              <a:t>ΚΙΝΗΜΑΤΙΚΗ</a:t>
            </a:r>
            <a:r>
              <a:rPr lang="en-US" sz="3200" kern="0" dirty="0">
                <a:latin typeface="+mn-lt"/>
              </a:rPr>
              <a:t> </a:t>
            </a:r>
            <a:r>
              <a:rPr lang="el-GR" sz="3200" kern="0" dirty="0">
                <a:latin typeface="+mn-lt"/>
              </a:rPr>
              <a:t>ΣΩΜΑΤΙΔΙΟΥ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320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l-GR" sz="3200" kern="0" dirty="0">
                <a:latin typeface="+mn-lt"/>
              </a:rPr>
              <a:t>Τροχιά και Μέση Επιτάχυνση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l-GR" sz="3200" kern="0" dirty="0">
                <a:latin typeface="+mn-lt"/>
              </a:rPr>
              <a:t>Τροχιά και Στιγμιαία Επιτάχυνση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l-GR" sz="3200" kern="0" dirty="0">
                <a:latin typeface="+mn-lt"/>
              </a:rPr>
              <a:t>Εξισώσεις Κίνησης με Σταθερή Επιτάχυνση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8"/>
          <p:cNvSpPr>
            <a:spLocks noChangeArrowheads="1"/>
          </p:cNvSpPr>
          <p:nvPr/>
        </p:nvSpPr>
        <p:spPr bwMode="auto">
          <a:xfrm>
            <a:off x="457200" y="27384"/>
            <a:ext cx="838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chemeClr val="tx2"/>
                </a:solidFill>
              </a:rPr>
              <a:t>ΕΞΙΣΩΣΕΙΣ ΚΙΝΗΣΗΣ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 smtClean="0">
                <a:solidFill>
                  <a:schemeClr val="tx2"/>
                </a:solidFill>
              </a:rPr>
              <a:t>ΜΕ </a:t>
            </a:r>
            <a:r>
              <a:rPr lang="el-GR" altLang="el-GR" sz="2800" dirty="0">
                <a:solidFill>
                  <a:schemeClr val="tx2"/>
                </a:solidFill>
              </a:rPr>
              <a:t>ΣΤΑΘΕΡΗ ΕΠΙΤΑΧΥΝΣΗ</a:t>
            </a:r>
          </a:p>
        </p:txBody>
      </p:sp>
      <p:graphicFrame>
        <p:nvGraphicFramePr>
          <p:cNvPr id="20484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193944"/>
              </p:ext>
            </p:extLst>
          </p:nvPr>
        </p:nvGraphicFramePr>
        <p:xfrm>
          <a:off x="152400" y="1052736"/>
          <a:ext cx="25908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5" name="Εξίσωση" r:id="rId3" imgW="1009750" imgH="209727" progId="Equation.3">
                  <p:embed/>
                </p:oleObj>
              </mc:Choice>
              <mc:Fallback>
                <p:oleObj name="Εξίσωση" r:id="rId3" imgW="1009750" imgH="209727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052736"/>
                        <a:ext cx="2590800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7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705883"/>
              </p:ext>
            </p:extLst>
          </p:nvPr>
        </p:nvGraphicFramePr>
        <p:xfrm>
          <a:off x="3352800" y="1052736"/>
          <a:ext cx="26225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6" name="Εξίσωση" r:id="rId5" imgW="1019325" imgH="218898" progId="Equation.3">
                  <p:embed/>
                </p:oleObj>
              </mc:Choice>
              <mc:Fallback>
                <p:oleObj name="Εξίσωση" r:id="rId5" imgW="1019325" imgH="218898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052736"/>
                        <a:ext cx="26225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Ομάδα 1"/>
          <p:cNvGrpSpPr/>
          <p:nvPr/>
        </p:nvGrpSpPr>
        <p:grpSpPr>
          <a:xfrm>
            <a:off x="138113" y="1628800"/>
            <a:ext cx="5576887" cy="4953000"/>
            <a:chOff x="138113" y="1932384"/>
            <a:chExt cx="5576887" cy="4953000"/>
          </a:xfrm>
        </p:grpSpPr>
        <p:sp>
          <p:nvSpPr>
            <p:cNvPr id="20485" name="Line 30"/>
            <p:cNvSpPr>
              <a:spLocks noChangeShapeType="1"/>
            </p:cNvSpPr>
            <p:nvPr/>
          </p:nvSpPr>
          <p:spPr bwMode="auto">
            <a:xfrm>
              <a:off x="609600" y="1932384"/>
              <a:ext cx="0" cy="144780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486" name="Line 31"/>
            <p:cNvSpPr>
              <a:spLocks noChangeShapeType="1"/>
            </p:cNvSpPr>
            <p:nvPr/>
          </p:nvSpPr>
          <p:spPr bwMode="auto">
            <a:xfrm>
              <a:off x="381000" y="3303984"/>
              <a:ext cx="236220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487" name="Text Box 32"/>
            <p:cNvSpPr txBox="1">
              <a:spLocks noChangeArrowheads="1"/>
            </p:cNvSpPr>
            <p:nvPr/>
          </p:nvSpPr>
          <p:spPr bwMode="auto">
            <a:xfrm>
              <a:off x="228600" y="2084784"/>
              <a:ext cx="3048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0" i="1">
                  <a:solidFill>
                    <a:srgbClr val="FF00FF"/>
                  </a:solidFill>
                </a:rPr>
                <a:t>α</a:t>
              </a:r>
              <a:r>
                <a:rPr lang="en-US" altLang="el-GR" sz="2400" b="0" i="1" baseline="-25000">
                  <a:solidFill>
                    <a:srgbClr val="FF00FF"/>
                  </a:solidFill>
                </a:rPr>
                <a:t>x</a:t>
              </a:r>
              <a:endParaRPr lang="el-GR" altLang="el-GR" sz="2400" b="0" i="1">
                <a:solidFill>
                  <a:srgbClr val="FF00FF"/>
                </a:solidFill>
              </a:endParaRPr>
            </a:p>
          </p:txBody>
        </p:sp>
        <p:sp>
          <p:nvSpPr>
            <p:cNvPr id="20488" name="Text Box 33"/>
            <p:cNvSpPr txBox="1">
              <a:spLocks noChangeArrowheads="1"/>
            </p:cNvSpPr>
            <p:nvPr/>
          </p:nvSpPr>
          <p:spPr bwMode="auto">
            <a:xfrm>
              <a:off x="2514600" y="3303984"/>
              <a:ext cx="3048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>
                  <a:solidFill>
                    <a:srgbClr val="FF00FF"/>
                  </a:solidFill>
                </a:rPr>
                <a:t>t</a:t>
              </a:r>
              <a:endParaRPr lang="el-GR" altLang="el-GR" sz="2400" b="0" i="1">
                <a:solidFill>
                  <a:srgbClr val="FF00FF"/>
                </a:solidFill>
              </a:endParaRPr>
            </a:p>
          </p:txBody>
        </p:sp>
        <p:sp>
          <p:nvSpPr>
            <p:cNvPr id="20489" name="Line 34"/>
            <p:cNvSpPr>
              <a:spLocks noChangeShapeType="1"/>
            </p:cNvSpPr>
            <p:nvPr/>
          </p:nvSpPr>
          <p:spPr bwMode="auto">
            <a:xfrm>
              <a:off x="609600" y="2389584"/>
              <a:ext cx="198120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490" name="Text Box 35"/>
            <p:cNvSpPr txBox="1">
              <a:spLocks noChangeArrowheads="1"/>
            </p:cNvSpPr>
            <p:nvPr/>
          </p:nvSpPr>
          <p:spPr bwMode="auto">
            <a:xfrm>
              <a:off x="762000" y="3303984"/>
              <a:ext cx="3048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 dirty="0" err="1">
                  <a:solidFill>
                    <a:srgbClr val="FF00FF"/>
                  </a:solidFill>
                </a:rPr>
                <a:t>t</a:t>
              </a:r>
              <a:r>
                <a:rPr lang="en-US" altLang="el-GR" sz="2400" b="0" i="1" baseline="-25000" dirty="0" err="1">
                  <a:solidFill>
                    <a:srgbClr val="FF00FF"/>
                  </a:solidFill>
                </a:rPr>
                <a:t>i</a:t>
              </a:r>
              <a:endParaRPr lang="el-GR" altLang="el-GR" sz="2400" b="0" i="1" dirty="0">
                <a:solidFill>
                  <a:srgbClr val="FF00FF"/>
                </a:solidFill>
              </a:endParaRPr>
            </a:p>
          </p:txBody>
        </p:sp>
        <p:sp>
          <p:nvSpPr>
            <p:cNvPr id="20491" name="Text Box 36"/>
            <p:cNvSpPr txBox="1">
              <a:spLocks noChangeArrowheads="1"/>
            </p:cNvSpPr>
            <p:nvPr/>
          </p:nvSpPr>
          <p:spPr bwMode="auto">
            <a:xfrm>
              <a:off x="2133600" y="3303984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 dirty="0" smtClean="0">
                  <a:solidFill>
                    <a:srgbClr val="FF00FF"/>
                  </a:solidFill>
                </a:rPr>
                <a:t>t</a:t>
              </a:r>
              <a:endParaRPr lang="el-GR" altLang="el-GR" sz="2400" b="0" i="1" dirty="0">
                <a:solidFill>
                  <a:srgbClr val="FF00FF"/>
                </a:solidFill>
              </a:endParaRPr>
            </a:p>
          </p:txBody>
        </p:sp>
        <p:sp>
          <p:nvSpPr>
            <p:cNvPr id="20492" name="Line 37"/>
            <p:cNvSpPr>
              <a:spLocks noChangeShapeType="1"/>
            </p:cNvSpPr>
            <p:nvPr/>
          </p:nvSpPr>
          <p:spPr bwMode="auto">
            <a:xfrm>
              <a:off x="914400" y="2389584"/>
              <a:ext cx="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493" name="Line 38"/>
            <p:cNvSpPr>
              <a:spLocks noChangeShapeType="1"/>
            </p:cNvSpPr>
            <p:nvPr/>
          </p:nvSpPr>
          <p:spPr bwMode="auto">
            <a:xfrm>
              <a:off x="2286000" y="2389584"/>
              <a:ext cx="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494" name="Rectangle 40"/>
            <p:cNvSpPr>
              <a:spLocks noChangeArrowheads="1"/>
            </p:cNvSpPr>
            <p:nvPr/>
          </p:nvSpPr>
          <p:spPr bwMode="auto">
            <a:xfrm>
              <a:off x="1371600" y="2389584"/>
              <a:ext cx="152400" cy="91440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graphicFrame>
          <p:nvGraphicFramePr>
            <p:cNvPr id="20495" name="Object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21418862"/>
                </p:ext>
              </p:extLst>
            </p:nvPr>
          </p:nvGraphicFramePr>
          <p:xfrm>
            <a:off x="138113" y="4154338"/>
            <a:ext cx="1628775" cy="514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37" name="Εξίσωση" r:id="rId7" imgW="704950" imgH="209727" progId="Equation.3">
                    <p:embed/>
                  </p:oleObj>
                </mc:Choice>
                <mc:Fallback>
                  <p:oleObj name="Εξίσωση" r:id="rId7" imgW="704950" imgH="209727" progId="Equation.3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113" y="4154338"/>
                          <a:ext cx="1628775" cy="5143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496" name="Line 43"/>
            <p:cNvSpPr>
              <a:spLocks noChangeShapeType="1"/>
            </p:cNvSpPr>
            <p:nvPr/>
          </p:nvSpPr>
          <p:spPr bwMode="auto">
            <a:xfrm>
              <a:off x="1066800" y="2389584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497" name="Line 44"/>
            <p:cNvSpPr>
              <a:spLocks noChangeShapeType="1"/>
            </p:cNvSpPr>
            <p:nvPr/>
          </p:nvSpPr>
          <p:spPr bwMode="auto">
            <a:xfrm>
              <a:off x="1219200" y="2389584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498" name="Line 45"/>
            <p:cNvSpPr>
              <a:spLocks noChangeShapeType="1"/>
            </p:cNvSpPr>
            <p:nvPr/>
          </p:nvSpPr>
          <p:spPr bwMode="auto">
            <a:xfrm>
              <a:off x="1676400" y="2389584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499" name="Line 46"/>
            <p:cNvSpPr>
              <a:spLocks noChangeShapeType="1"/>
            </p:cNvSpPr>
            <p:nvPr/>
          </p:nvSpPr>
          <p:spPr bwMode="auto">
            <a:xfrm>
              <a:off x="1828800" y="2389584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500" name="Line 47"/>
            <p:cNvSpPr>
              <a:spLocks noChangeShapeType="1"/>
            </p:cNvSpPr>
            <p:nvPr/>
          </p:nvSpPr>
          <p:spPr bwMode="auto">
            <a:xfrm>
              <a:off x="1981200" y="2389584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501" name="Line 48"/>
            <p:cNvSpPr>
              <a:spLocks noChangeShapeType="1"/>
            </p:cNvSpPr>
            <p:nvPr/>
          </p:nvSpPr>
          <p:spPr bwMode="auto">
            <a:xfrm>
              <a:off x="2133600" y="2389584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502" name="Rectangle 49"/>
            <p:cNvSpPr>
              <a:spLocks noChangeArrowheads="1"/>
            </p:cNvSpPr>
            <p:nvPr/>
          </p:nvSpPr>
          <p:spPr bwMode="auto">
            <a:xfrm>
              <a:off x="914400" y="2389584"/>
              <a:ext cx="1371600" cy="91440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20503" name="Text Box 50"/>
            <p:cNvSpPr txBox="1">
              <a:spLocks noChangeArrowheads="1"/>
            </p:cNvSpPr>
            <p:nvPr/>
          </p:nvSpPr>
          <p:spPr bwMode="auto">
            <a:xfrm>
              <a:off x="1219200" y="2618184"/>
              <a:ext cx="685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400" b="0" dirty="0" err="1"/>
                <a:t>Δ</a:t>
              </a:r>
              <a:r>
                <a:rPr lang="el-GR" altLang="el-GR" sz="2400" b="0" i="1" dirty="0" err="1"/>
                <a:t>υ</a:t>
              </a:r>
              <a:r>
                <a:rPr lang="en-US" altLang="el-GR" sz="2400" b="0" i="1" baseline="-25000" dirty="0"/>
                <a:t>x</a:t>
              </a:r>
              <a:endParaRPr lang="el-GR" altLang="el-GR" sz="2400" b="0" dirty="0"/>
            </a:p>
          </p:txBody>
        </p:sp>
        <p:graphicFrame>
          <p:nvGraphicFramePr>
            <p:cNvPr id="20504" name="Object 5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62049836"/>
                </p:ext>
              </p:extLst>
            </p:nvPr>
          </p:nvGraphicFramePr>
          <p:xfrm>
            <a:off x="138113" y="4827984"/>
            <a:ext cx="1714500" cy="514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38" name="Εξίσωση" r:id="rId9" imgW="742850" imgH="209727" progId="Equation.3">
                    <p:embed/>
                  </p:oleObj>
                </mc:Choice>
                <mc:Fallback>
                  <p:oleObj name="Εξίσωση" r:id="rId9" imgW="742850" imgH="209727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113" y="4827984"/>
                          <a:ext cx="1714500" cy="5143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05" name="Object 5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63773177"/>
                </p:ext>
              </p:extLst>
            </p:nvPr>
          </p:nvGraphicFramePr>
          <p:xfrm>
            <a:off x="152400" y="5589984"/>
            <a:ext cx="2200275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39" name="Εξίσωση" r:id="rId11" imgW="961875" imgH="218898" progId="Equation.3">
                    <p:embed/>
                  </p:oleObj>
                </mc:Choice>
                <mc:Fallback>
                  <p:oleObj name="Εξίσωση" r:id="rId11" imgW="961875" imgH="218898" progId="Equation.3">
                    <p:embed/>
                    <p:pic>
                      <p:nvPicPr>
                        <p:cNvPr id="0" name="Object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400" y="5589984"/>
                          <a:ext cx="2200275" cy="542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06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10483825"/>
                </p:ext>
              </p:extLst>
            </p:nvPr>
          </p:nvGraphicFramePr>
          <p:xfrm>
            <a:off x="228600" y="6342459"/>
            <a:ext cx="2200275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40" name="Εξίσωση" r:id="rId13" imgW="961875" imgH="218898" progId="Equation.3">
                    <p:embed/>
                  </p:oleObj>
                </mc:Choice>
                <mc:Fallback>
                  <p:oleObj name="Εξίσωση" r:id="rId13" imgW="961875" imgH="218898" progId="Equation.3">
                    <p:embed/>
                    <p:pic>
                      <p:nvPicPr>
                        <p:cNvPr id="0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6342459"/>
                          <a:ext cx="2200275" cy="542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08" name="Line 55"/>
            <p:cNvSpPr>
              <a:spLocks noChangeShapeType="1"/>
            </p:cNvSpPr>
            <p:nvPr/>
          </p:nvSpPr>
          <p:spPr bwMode="auto">
            <a:xfrm>
              <a:off x="3429000" y="1932384"/>
              <a:ext cx="0" cy="144780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509" name="Line 56"/>
            <p:cNvSpPr>
              <a:spLocks noChangeShapeType="1"/>
            </p:cNvSpPr>
            <p:nvPr/>
          </p:nvSpPr>
          <p:spPr bwMode="auto">
            <a:xfrm>
              <a:off x="3276600" y="3303984"/>
              <a:ext cx="2362200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510" name="Line 57"/>
            <p:cNvSpPr>
              <a:spLocks noChangeShapeType="1"/>
            </p:cNvSpPr>
            <p:nvPr/>
          </p:nvSpPr>
          <p:spPr bwMode="auto">
            <a:xfrm>
              <a:off x="3429000" y="2541984"/>
              <a:ext cx="1981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511" name="Rectangle 58"/>
            <p:cNvSpPr>
              <a:spLocks noChangeArrowheads="1"/>
            </p:cNvSpPr>
            <p:nvPr/>
          </p:nvSpPr>
          <p:spPr bwMode="auto">
            <a:xfrm>
              <a:off x="3733800" y="2541984"/>
              <a:ext cx="1371600" cy="762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  <p:sp>
          <p:nvSpPr>
            <p:cNvPr id="20512" name="Text Box 59"/>
            <p:cNvSpPr txBox="1">
              <a:spLocks noChangeArrowheads="1"/>
            </p:cNvSpPr>
            <p:nvPr/>
          </p:nvSpPr>
          <p:spPr bwMode="auto">
            <a:xfrm>
              <a:off x="3048000" y="2313384"/>
              <a:ext cx="3048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0" i="1">
                  <a:solidFill>
                    <a:srgbClr val="009900"/>
                  </a:solidFill>
                </a:rPr>
                <a:t>α</a:t>
              </a:r>
              <a:r>
                <a:rPr lang="en-US" altLang="el-GR" sz="2400" b="0" i="1" baseline="-25000">
                  <a:solidFill>
                    <a:srgbClr val="009900"/>
                  </a:solidFill>
                </a:rPr>
                <a:t>y</a:t>
              </a:r>
              <a:endParaRPr lang="el-GR" altLang="el-GR" sz="2400" b="0" i="1">
                <a:solidFill>
                  <a:srgbClr val="009900"/>
                </a:solidFill>
              </a:endParaRPr>
            </a:p>
          </p:txBody>
        </p:sp>
        <p:sp>
          <p:nvSpPr>
            <p:cNvPr id="20513" name="Text Box 60"/>
            <p:cNvSpPr txBox="1">
              <a:spLocks noChangeArrowheads="1"/>
            </p:cNvSpPr>
            <p:nvPr/>
          </p:nvSpPr>
          <p:spPr bwMode="auto">
            <a:xfrm>
              <a:off x="5410200" y="3303984"/>
              <a:ext cx="3048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>
                  <a:solidFill>
                    <a:srgbClr val="009900"/>
                  </a:solidFill>
                </a:rPr>
                <a:t>t</a:t>
              </a:r>
              <a:endParaRPr lang="el-GR" altLang="el-GR" sz="2400" b="0" i="1">
                <a:solidFill>
                  <a:srgbClr val="009900"/>
                </a:solidFill>
              </a:endParaRPr>
            </a:p>
          </p:txBody>
        </p:sp>
        <p:sp>
          <p:nvSpPr>
            <p:cNvPr id="20514" name="Text Box 61"/>
            <p:cNvSpPr txBox="1">
              <a:spLocks noChangeArrowheads="1"/>
            </p:cNvSpPr>
            <p:nvPr/>
          </p:nvSpPr>
          <p:spPr bwMode="auto">
            <a:xfrm>
              <a:off x="3581400" y="3303984"/>
              <a:ext cx="3048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>
                  <a:solidFill>
                    <a:srgbClr val="009900"/>
                  </a:solidFill>
                </a:rPr>
                <a:t>t</a:t>
              </a:r>
              <a:r>
                <a:rPr lang="en-US" altLang="el-GR" sz="2400" b="0" i="1" baseline="-25000">
                  <a:solidFill>
                    <a:srgbClr val="009900"/>
                  </a:solidFill>
                </a:rPr>
                <a:t>i</a:t>
              </a:r>
              <a:endParaRPr lang="el-GR" altLang="el-GR" sz="2400" b="0" i="1">
                <a:solidFill>
                  <a:srgbClr val="009900"/>
                </a:solidFill>
              </a:endParaRPr>
            </a:p>
          </p:txBody>
        </p:sp>
        <p:sp>
          <p:nvSpPr>
            <p:cNvPr id="20515" name="Text Box 62"/>
            <p:cNvSpPr txBox="1">
              <a:spLocks noChangeArrowheads="1"/>
            </p:cNvSpPr>
            <p:nvPr/>
          </p:nvSpPr>
          <p:spPr bwMode="auto">
            <a:xfrm>
              <a:off x="4953000" y="3227784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 dirty="0" smtClean="0">
                  <a:solidFill>
                    <a:srgbClr val="009900"/>
                  </a:solidFill>
                </a:rPr>
                <a:t>t</a:t>
              </a:r>
              <a:endParaRPr lang="el-GR" altLang="el-GR" sz="2400" b="0" i="1" dirty="0">
                <a:solidFill>
                  <a:srgbClr val="009900"/>
                </a:solidFill>
              </a:endParaRPr>
            </a:p>
          </p:txBody>
        </p:sp>
        <p:graphicFrame>
          <p:nvGraphicFramePr>
            <p:cNvPr id="20516" name="Object 6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78704932"/>
                </p:ext>
              </p:extLst>
            </p:nvPr>
          </p:nvGraphicFramePr>
          <p:xfrm>
            <a:off x="3200400" y="6342459"/>
            <a:ext cx="2228850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41" name="Εξίσωση" r:id="rId15" imgW="971450" imgH="218898" progId="Equation.3">
                    <p:embed/>
                  </p:oleObj>
                </mc:Choice>
                <mc:Fallback>
                  <p:oleObj name="Εξίσωση" r:id="rId15" imgW="971450" imgH="218898" progId="Equation.3">
                    <p:embed/>
                    <p:pic>
                      <p:nvPicPr>
                        <p:cNvPr id="0" name="Object 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0400" y="6342459"/>
                          <a:ext cx="2228850" cy="542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17" name="Text Box 64"/>
            <p:cNvSpPr txBox="1">
              <a:spLocks noChangeArrowheads="1"/>
            </p:cNvSpPr>
            <p:nvPr/>
          </p:nvSpPr>
          <p:spPr bwMode="auto">
            <a:xfrm>
              <a:off x="4114800" y="2694384"/>
              <a:ext cx="685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400" b="0"/>
                <a:t>Δ</a:t>
              </a:r>
              <a:r>
                <a:rPr lang="el-GR" altLang="el-GR" sz="2400" b="0" i="1"/>
                <a:t>υ</a:t>
              </a:r>
              <a:r>
                <a:rPr lang="en-US" altLang="el-GR" sz="2400" b="0" i="1" baseline="-25000"/>
                <a:t>y</a:t>
              </a:r>
              <a:endParaRPr lang="el-GR" altLang="el-GR" sz="2400" b="0"/>
            </a:p>
          </p:txBody>
        </p:sp>
      </p:grpSp>
      <p:sp>
        <p:nvSpPr>
          <p:cNvPr id="43" name="Text Box 50"/>
          <p:cNvSpPr txBox="1">
            <a:spLocks noChangeArrowheads="1"/>
          </p:cNvSpPr>
          <p:nvPr/>
        </p:nvSpPr>
        <p:spPr bwMode="auto">
          <a:xfrm>
            <a:off x="539552" y="3212976"/>
            <a:ext cx="8629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i="1" dirty="0" smtClean="0"/>
              <a:t>x</a:t>
            </a:r>
            <a:r>
              <a:rPr lang="en-US" altLang="el-GR" sz="2000" i="1" baseline="-25000" dirty="0" smtClean="0"/>
              <a:t>i , </a:t>
            </a:r>
            <a:r>
              <a:rPr lang="en-US" altLang="el-GR" sz="2000" i="1" dirty="0" smtClean="0"/>
              <a:t> </a:t>
            </a:r>
            <a:r>
              <a:rPr lang="el-GR" altLang="el-GR" sz="2000" i="1" dirty="0" smtClean="0"/>
              <a:t>υ</a:t>
            </a:r>
            <a:r>
              <a:rPr lang="en-US" altLang="el-GR" sz="2000" i="1" baseline="-25000" dirty="0" smtClean="0"/>
              <a:t>ix</a:t>
            </a:r>
            <a:endParaRPr lang="el-GR" altLang="el-GR" sz="2000" dirty="0"/>
          </a:p>
        </p:txBody>
      </p:sp>
      <p:sp>
        <p:nvSpPr>
          <p:cNvPr id="44" name="Text Box 50"/>
          <p:cNvSpPr txBox="1">
            <a:spLocks noChangeArrowheads="1"/>
          </p:cNvSpPr>
          <p:nvPr/>
        </p:nvSpPr>
        <p:spPr bwMode="auto">
          <a:xfrm>
            <a:off x="2009800" y="3212976"/>
            <a:ext cx="76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i="1" dirty="0" smtClean="0"/>
              <a:t>x , </a:t>
            </a:r>
            <a:r>
              <a:rPr lang="el-GR" altLang="el-GR" sz="2000" i="1" dirty="0" smtClean="0"/>
              <a:t>υ</a:t>
            </a:r>
            <a:r>
              <a:rPr lang="en-US" altLang="el-GR" sz="2000" i="1" baseline="-25000" dirty="0" smtClean="0"/>
              <a:t>x</a:t>
            </a:r>
            <a:endParaRPr lang="el-GR" altLang="el-GR" sz="2000" dirty="0"/>
          </a:p>
        </p:txBody>
      </p:sp>
      <p:sp>
        <p:nvSpPr>
          <p:cNvPr id="45" name="Text Box 50"/>
          <p:cNvSpPr txBox="1">
            <a:spLocks noChangeArrowheads="1"/>
          </p:cNvSpPr>
          <p:nvPr/>
        </p:nvSpPr>
        <p:spPr bwMode="auto">
          <a:xfrm>
            <a:off x="3406552" y="3222880"/>
            <a:ext cx="8629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i="1" dirty="0" err="1" smtClean="0"/>
              <a:t>y</a:t>
            </a:r>
            <a:r>
              <a:rPr lang="en-US" altLang="el-GR" sz="2000" i="1" baseline="-25000" dirty="0" err="1" smtClean="0"/>
              <a:t>i</a:t>
            </a:r>
            <a:r>
              <a:rPr lang="en-US" altLang="el-GR" sz="2000" i="1" baseline="-25000" dirty="0" smtClean="0"/>
              <a:t> , </a:t>
            </a:r>
            <a:r>
              <a:rPr lang="en-US" altLang="el-GR" sz="2000" i="1" dirty="0" smtClean="0"/>
              <a:t> </a:t>
            </a:r>
            <a:r>
              <a:rPr lang="el-GR" altLang="el-GR" sz="2000" i="1" dirty="0" smtClean="0"/>
              <a:t>υ</a:t>
            </a:r>
            <a:r>
              <a:rPr lang="en-US" altLang="el-GR" sz="2000" i="1" baseline="-25000" dirty="0" err="1" smtClean="0"/>
              <a:t>iy</a:t>
            </a:r>
            <a:endParaRPr lang="el-GR" altLang="el-GR" sz="2000" dirty="0"/>
          </a:p>
        </p:txBody>
      </p:sp>
      <p:sp>
        <p:nvSpPr>
          <p:cNvPr id="46" name="Text Box 50"/>
          <p:cNvSpPr txBox="1">
            <a:spLocks noChangeArrowheads="1"/>
          </p:cNvSpPr>
          <p:nvPr/>
        </p:nvSpPr>
        <p:spPr bwMode="auto">
          <a:xfrm>
            <a:off x="4876800" y="3222880"/>
            <a:ext cx="76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i="1" dirty="0" smtClean="0"/>
              <a:t>y , </a:t>
            </a:r>
            <a:r>
              <a:rPr lang="el-GR" altLang="el-GR" sz="2000" i="1" dirty="0" smtClean="0"/>
              <a:t>υ</a:t>
            </a:r>
            <a:r>
              <a:rPr lang="en-US" altLang="el-GR" sz="2000" i="1" baseline="-25000" dirty="0" smtClean="0"/>
              <a:t>y</a:t>
            </a:r>
            <a:endParaRPr lang="el-GR" alt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89" name="Rectangle 41"/>
          <p:cNvSpPr>
            <a:spLocks noChangeArrowheads="1"/>
          </p:cNvSpPr>
          <p:nvPr/>
        </p:nvSpPr>
        <p:spPr bwMode="auto">
          <a:xfrm>
            <a:off x="914400" y="2876238"/>
            <a:ext cx="152400" cy="304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457200" y="0"/>
            <a:ext cx="8382000" cy="845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chemeClr val="tx2"/>
                </a:solidFill>
              </a:rPr>
              <a:t>ΕΞΙΣΩΣΕΙΣ ΚΙΝΗΣΗΣ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 smtClean="0">
                <a:solidFill>
                  <a:schemeClr val="tx2"/>
                </a:solidFill>
              </a:rPr>
              <a:t>ΜΕ </a:t>
            </a:r>
            <a:r>
              <a:rPr lang="el-GR" altLang="el-GR" sz="2800" dirty="0">
                <a:solidFill>
                  <a:schemeClr val="tx2"/>
                </a:solidFill>
              </a:rPr>
              <a:t>ΣΤΑΘΕΡΗ ΕΠΙΤΑΧΥΝΣΗ</a:t>
            </a: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457200" y="3104838"/>
            <a:ext cx="2971800" cy="365125"/>
            <a:chOff x="288" y="2112"/>
            <a:chExt cx="1872" cy="230"/>
          </a:xfrm>
        </p:grpSpPr>
        <p:sp>
          <p:nvSpPr>
            <p:cNvPr id="21567" name="Line 4"/>
            <p:cNvSpPr>
              <a:spLocks noChangeShapeType="1"/>
            </p:cNvSpPr>
            <p:nvPr/>
          </p:nvSpPr>
          <p:spPr bwMode="auto">
            <a:xfrm>
              <a:off x="288" y="2160"/>
              <a:ext cx="1776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568" name="Text Box 6"/>
            <p:cNvSpPr txBox="1">
              <a:spLocks noChangeArrowheads="1"/>
            </p:cNvSpPr>
            <p:nvPr/>
          </p:nvSpPr>
          <p:spPr bwMode="auto">
            <a:xfrm>
              <a:off x="1968" y="2112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>
                  <a:solidFill>
                    <a:srgbClr val="FF00FF"/>
                  </a:solidFill>
                </a:rPr>
                <a:t>t</a:t>
              </a:r>
              <a:endParaRPr lang="el-GR" altLang="el-GR" sz="2400" b="0" i="1">
                <a:solidFill>
                  <a:srgbClr val="FF00FF"/>
                </a:solidFill>
              </a:endParaRPr>
            </a:p>
          </p:txBody>
        </p:sp>
      </p:grpSp>
      <p:grpSp>
        <p:nvGrpSpPr>
          <p:cNvPr id="3" name="Group 67"/>
          <p:cNvGrpSpPr>
            <a:grpSpLocks/>
          </p:cNvGrpSpPr>
          <p:nvPr/>
        </p:nvGrpSpPr>
        <p:grpSpPr bwMode="auto">
          <a:xfrm>
            <a:off x="228600" y="1809441"/>
            <a:ext cx="2743200" cy="369888"/>
            <a:chOff x="144" y="1296"/>
            <a:chExt cx="1728" cy="233"/>
          </a:xfrm>
        </p:grpSpPr>
        <p:sp>
          <p:nvSpPr>
            <p:cNvPr id="21565" name="Text Box 10"/>
            <p:cNvSpPr txBox="1">
              <a:spLocks noChangeArrowheads="1"/>
            </p:cNvSpPr>
            <p:nvPr/>
          </p:nvSpPr>
          <p:spPr bwMode="auto">
            <a:xfrm>
              <a:off x="144" y="1296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0" i="1" dirty="0" smtClean="0">
                  <a:solidFill>
                    <a:srgbClr val="FF00FF"/>
                  </a:solidFill>
                </a:rPr>
                <a:t>υ</a:t>
              </a:r>
              <a:r>
                <a:rPr lang="en-US" altLang="el-GR" sz="2400" b="0" i="1" baseline="-25000" dirty="0" smtClean="0">
                  <a:solidFill>
                    <a:srgbClr val="FF00FF"/>
                  </a:solidFill>
                </a:rPr>
                <a:t>x</a:t>
              </a:r>
              <a:endParaRPr lang="el-GR" altLang="el-GR" sz="2400" b="0" i="1" dirty="0">
                <a:solidFill>
                  <a:srgbClr val="FF00FF"/>
                </a:solidFill>
              </a:endParaRPr>
            </a:p>
          </p:txBody>
        </p:sp>
        <p:sp>
          <p:nvSpPr>
            <p:cNvPr id="21566" name="Line 11"/>
            <p:cNvSpPr>
              <a:spLocks noChangeShapeType="1"/>
            </p:cNvSpPr>
            <p:nvPr/>
          </p:nvSpPr>
          <p:spPr bwMode="auto">
            <a:xfrm>
              <a:off x="384" y="1440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2590800" y="1885639"/>
            <a:ext cx="304800" cy="1589088"/>
            <a:chOff x="1632" y="1344"/>
            <a:chExt cx="192" cy="1001"/>
          </a:xfrm>
        </p:grpSpPr>
        <p:sp>
          <p:nvSpPr>
            <p:cNvPr id="21563" name="Text Box 8"/>
            <p:cNvSpPr txBox="1">
              <a:spLocks noChangeArrowheads="1"/>
            </p:cNvSpPr>
            <p:nvPr/>
          </p:nvSpPr>
          <p:spPr bwMode="auto">
            <a:xfrm>
              <a:off x="1632" y="2112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 dirty="0" smtClean="0">
                  <a:solidFill>
                    <a:srgbClr val="FF00FF"/>
                  </a:solidFill>
                </a:rPr>
                <a:t>t</a:t>
              </a:r>
              <a:endParaRPr lang="el-GR" altLang="el-GR" sz="2400" b="0" i="1" dirty="0">
                <a:solidFill>
                  <a:srgbClr val="FF00FF"/>
                </a:solidFill>
              </a:endParaRPr>
            </a:p>
          </p:txBody>
        </p:sp>
        <p:sp>
          <p:nvSpPr>
            <p:cNvPr id="21564" name="Line 13"/>
            <p:cNvSpPr>
              <a:spLocks noChangeShapeType="1"/>
            </p:cNvSpPr>
            <p:nvPr/>
          </p:nvSpPr>
          <p:spPr bwMode="auto">
            <a:xfrm flipV="1">
              <a:off x="1728" y="1344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762000" y="2876238"/>
            <a:ext cx="304800" cy="593725"/>
            <a:chOff x="480" y="1968"/>
            <a:chExt cx="192" cy="374"/>
          </a:xfrm>
        </p:grpSpPr>
        <p:sp>
          <p:nvSpPr>
            <p:cNvPr id="21561" name="Text Box 7"/>
            <p:cNvSpPr txBox="1">
              <a:spLocks noChangeArrowheads="1"/>
            </p:cNvSpPr>
            <p:nvPr/>
          </p:nvSpPr>
          <p:spPr bwMode="auto">
            <a:xfrm>
              <a:off x="480" y="2112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 dirty="0" err="1">
                  <a:solidFill>
                    <a:srgbClr val="FF00FF"/>
                  </a:solidFill>
                </a:rPr>
                <a:t>t</a:t>
              </a:r>
              <a:r>
                <a:rPr lang="en-US" altLang="el-GR" sz="2400" b="0" i="1" baseline="-25000" dirty="0" err="1">
                  <a:solidFill>
                    <a:srgbClr val="FF00FF"/>
                  </a:solidFill>
                </a:rPr>
                <a:t>i</a:t>
              </a:r>
              <a:endParaRPr lang="el-GR" altLang="el-GR" sz="2400" b="0" i="1" dirty="0">
                <a:solidFill>
                  <a:srgbClr val="FF00FF"/>
                </a:solidFill>
              </a:endParaRPr>
            </a:p>
          </p:txBody>
        </p:sp>
        <p:sp>
          <p:nvSpPr>
            <p:cNvPr id="21562" name="Line 14"/>
            <p:cNvSpPr>
              <a:spLocks noChangeShapeType="1"/>
            </p:cNvSpPr>
            <p:nvPr/>
          </p:nvSpPr>
          <p:spPr bwMode="auto">
            <a:xfrm flipV="1">
              <a:off x="576" y="196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53263" name="Line 15"/>
          <p:cNvSpPr>
            <a:spLocks noChangeShapeType="1"/>
          </p:cNvSpPr>
          <p:nvPr/>
        </p:nvSpPr>
        <p:spPr bwMode="auto">
          <a:xfrm flipV="1">
            <a:off x="457200" y="1809438"/>
            <a:ext cx="2743200" cy="12954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3265" name="Rectangle 17"/>
          <p:cNvSpPr>
            <a:spLocks noChangeArrowheads="1"/>
          </p:cNvSpPr>
          <p:nvPr/>
        </p:nvSpPr>
        <p:spPr bwMode="auto">
          <a:xfrm>
            <a:off x="1066800" y="2800038"/>
            <a:ext cx="152400" cy="381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1219200" y="2723838"/>
            <a:ext cx="152400" cy="4572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53267" name="Rectangle 19"/>
          <p:cNvSpPr>
            <a:spLocks noChangeArrowheads="1"/>
          </p:cNvSpPr>
          <p:nvPr/>
        </p:nvSpPr>
        <p:spPr bwMode="auto">
          <a:xfrm>
            <a:off x="1371600" y="2647638"/>
            <a:ext cx="152400" cy="5334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1524000" y="2571438"/>
            <a:ext cx="152400" cy="6096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53269" name="Rectangle 21"/>
          <p:cNvSpPr>
            <a:spLocks noChangeArrowheads="1"/>
          </p:cNvSpPr>
          <p:nvPr/>
        </p:nvSpPr>
        <p:spPr bwMode="auto">
          <a:xfrm>
            <a:off x="1676400" y="2495238"/>
            <a:ext cx="152400" cy="685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53271" name="Rectangle 23"/>
          <p:cNvSpPr>
            <a:spLocks noChangeArrowheads="1"/>
          </p:cNvSpPr>
          <p:nvPr/>
        </p:nvSpPr>
        <p:spPr bwMode="auto">
          <a:xfrm>
            <a:off x="1981200" y="2342838"/>
            <a:ext cx="152400" cy="8382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53272" name="Rectangle 24"/>
          <p:cNvSpPr>
            <a:spLocks noChangeArrowheads="1"/>
          </p:cNvSpPr>
          <p:nvPr/>
        </p:nvSpPr>
        <p:spPr bwMode="auto">
          <a:xfrm>
            <a:off x="2133600" y="2266638"/>
            <a:ext cx="152400" cy="9144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53273" name="Rectangle 25"/>
          <p:cNvSpPr>
            <a:spLocks noChangeArrowheads="1"/>
          </p:cNvSpPr>
          <p:nvPr/>
        </p:nvSpPr>
        <p:spPr bwMode="auto">
          <a:xfrm>
            <a:off x="2286000" y="2190438"/>
            <a:ext cx="152400" cy="9906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53274" name="Rectangle 26"/>
          <p:cNvSpPr>
            <a:spLocks noChangeArrowheads="1"/>
          </p:cNvSpPr>
          <p:nvPr/>
        </p:nvSpPr>
        <p:spPr bwMode="auto">
          <a:xfrm>
            <a:off x="2438400" y="2114238"/>
            <a:ext cx="152400" cy="1066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53275" name="Rectangle 27"/>
          <p:cNvSpPr>
            <a:spLocks noChangeArrowheads="1"/>
          </p:cNvSpPr>
          <p:nvPr/>
        </p:nvSpPr>
        <p:spPr bwMode="auto">
          <a:xfrm>
            <a:off x="2590800" y="2038038"/>
            <a:ext cx="152400" cy="1143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pSp>
        <p:nvGrpSpPr>
          <p:cNvPr id="6" name="Group 66"/>
          <p:cNvGrpSpPr>
            <a:grpSpLocks/>
          </p:cNvGrpSpPr>
          <p:nvPr/>
        </p:nvGrpSpPr>
        <p:grpSpPr bwMode="auto">
          <a:xfrm>
            <a:off x="228600" y="1352238"/>
            <a:ext cx="381000" cy="1981200"/>
            <a:chOff x="144" y="1008"/>
            <a:chExt cx="240" cy="1248"/>
          </a:xfrm>
        </p:grpSpPr>
        <p:sp>
          <p:nvSpPr>
            <p:cNvPr id="21559" name="Line 3"/>
            <p:cNvSpPr>
              <a:spLocks noChangeShapeType="1"/>
            </p:cNvSpPr>
            <p:nvPr/>
          </p:nvSpPr>
          <p:spPr bwMode="auto">
            <a:xfrm>
              <a:off x="384" y="1200"/>
              <a:ext cx="0" cy="1056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560" name="Text Box 28"/>
            <p:cNvSpPr txBox="1">
              <a:spLocks noChangeArrowheads="1"/>
            </p:cNvSpPr>
            <p:nvPr/>
          </p:nvSpPr>
          <p:spPr bwMode="auto">
            <a:xfrm>
              <a:off x="144" y="1008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0" i="1">
                  <a:solidFill>
                    <a:srgbClr val="FF00FF"/>
                  </a:solidFill>
                </a:rPr>
                <a:t>υ</a:t>
              </a:r>
              <a:r>
                <a:rPr lang="en-US" altLang="el-GR" sz="2400" b="0" i="1" baseline="-25000">
                  <a:solidFill>
                    <a:srgbClr val="FF00FF"/>
                  </a:solidFill>
                </a:rPr>
                <a:t>x</a:t>
              </a:r>
              <a:endParaRPr lang="el-GR" altLang="el-GR" sz="2400" b="0" i="1">
                <a:solidFill>
                  <a:srgbClr val="FF00FF"/>
                </a:solidFill>
              </a:endParaRPr>
            </a:p>
          </p:txBody>
        </p:sp>
      </p:grp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1752600" y="2419038"/>
            <a:ext cx="304800" cy="1127125"/>
            <a:chOff x="1104" y="1680"/>
            <a:chExt cx="192" cy="710"/>
          </a:xfrm>
        </p:grpSpPr>
        <p:sp>
          <p:nvSpPr>
            <p:cNvPr id="21557" name="Text Box 16"/>
            <p:cNvSpPr txBox="1">
              <a:spLocks noChangeArrowheads="1"/>
            </p:cNvSpPr>
            <p:nvPr/>
          </p:nvSpPr>
          <p:spPr bwMode="auto">
            <a:xfrm>
              <a:off x="1104" y="216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0" i="1">
                  <a:solidFill>
                    <a:srgbClr val="FF00FF"/>
                  </a:solidFill>
                </a:rPr>
                <a:t>dt</a:t>
              </a:r>
              <a:endParaRPr lang="el-GR" altLang="el-GR" sz="2400" b="0" i="1">
                <a:solidFill>
                  <a:srgbClr val="FF00FF"/>
                </a:solidFill>
              </a:endParaRPr>
            </a:p>
          </p:txBody>
        </p:sp>
        <p:sp>
          <p:nvSpPr>
            <p:cNvPr id="21558" name="Rectangle 31"/>
            <p:cNvSpPr>
              <a:spLocks noChangeArrowheads="1"/>
            </p:cNvSpPr>
            <p:nvPr/>
          </p:nvSpPr>
          <p:spPr bwMode="auto">
            <a:xfrm>
              <a:off x="1152" y="1680"/>
              <a:ext cx="96" cy="48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l-GR" altLang="el-GR" sz="2000">
                <a:latin typeface="Arial" charset="0"/>
              </a:endParaRPr>
            </a:p>
          </p:txBody>
        </p:sp>
      </p:grpSp>
      <p:sp>
        <p:nvSpPr>
          <p:cNvPr id="53280" name="Freeform 32"/>
          <p:cNvSpPr>
            <a:spLocks/>
          </p:cNvSpPr>
          <p:nvPr/>
        </p:nvSpPr>
        <p:spPr bwMode="auto">
          <a:xfrm>
            <a:off x="914400" y="2038038"/>
            <a:ext cx="1828800" cy="1143000"/>
          </a:xfrm>
          <a:custGeom>
            <a:avLst/>
            <a:gdLst>
              <a:gd name="T0" fmla="*/ 0 w 1152"/>
              <a:gd name="T1" fmla="*/ 2147483647 h 720"/>
              <a:gd name="T2" fmla="*/ 0 w 1152"/>
              <a:gd name="T3" fmla="*/ 2147483647 h 720"/>
              <a:gd name="T4" fmla="*/ 2147483647 w 1152"/>
              <a:gd name="T5" fmla="*/ 2147483647 h 720"/>
              <a:gd name="T6" fmla="*/ 2147483647 w 1152"/>
              <a:gd name="T7" fmla="*/ 0 h 720"/>
              <a:gd name="T8" fmla="*/ 0 w 1152"/>
              <a:gd name="T9" fmla="*/ 2147483647 h 7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2"/>
              <a:gd name="T16" fmla="*/ 0 h 720"/>
              <a:gd name="T17" fmla="*/ 1152 w 1152"/>
              <a:gd name="T18" fmla="*/ 720 h 7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2" h="720">
                <a:moveTo>
                  <a:pt x="0" y="528"/>
                </a:moveTo>
                <a:lnTo>
                  <a:pt x="0" y="720"/>
                </a:lnTo>
                <a:lnTo>
                  <a:pt x="1152" y="720"/>
                </a:lnTo>
                <a:lnTo>
                  <a:pt x="1152" y="0"/>
                </a:lnTo>
                <a:lnTo>
                  <a:pt x="0" y="528"/>
                </a:lnTo>
                <a:close/>
              </a:path>
            </a:pathLst>
          </a:cu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graphicFrame>
        <p:nvGraphicFramePr>
          <p:cNvPr id="53281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608209"/>
              </p:ext>
            </p:extLst>
          </p:nvPr>
        </p:nvGraphicFramePr>
        <p:xfrm>
          <a:off x="2743200" y="2190438"/>
          <a:ext cx="6715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8" name="Εξίσωση" r:id="rId4" imgW="333525" imgH="209727" progId="Equation.3">
                  <p:embed/>
                </p:oleObj>
              </mc:Choice>
              <mc:Fallback>
                <p:oleObj name="Εξίσωση" r:id="rId4" imgW="333525" imgH="209727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190438"/>
                        <a:ext cx="6715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5"/>
          <p:cNvGrpSpPr>
            <a:grpSpLocks/>
          </p:cNvGrpSpPr>
          <p:nvPr/>
        </p:nvGrpSpPr>
        <p:grpSpPr bwMode="auto">
          <a:xfrm>
            <a:off x="228600" y="2571438"/>
            <a:ext cx="2667000" cy="365125"/>
            <a:chOff x="144" y="1776"/>
            <a:chExt cx="1680" cy="230"/>
          </a:xfrm>
        </p:grpSpPr>
        <p:sp>
          <p:nvSpPr>
            <p:cNvPr id="21555" name="Text Box 5"/>
            <p:cNvSpPr txBox="1">
              <a:spLocks noChangeArrowheads="1"/>
            </p:cNvSpPr>
            <p:nvPr/>
          </p:nvSpPr>
          <p:spPr bwMode="auto">
            <a:xfrm>
              <a:off x="144" y="1776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0" i="1">
                  <a:solidFill>
                    <a:srgbClr val="FF00FF"/>
                  </a:solidFill>
                </a:rPr>
                <a:t>υ</a:t>
              </a:r>
              <a:r>
                <a:rPr lang="en-US" altLang="el-GR" sz="2400" b="0" i="1" baseline="-25000">
                  <a:solidFill>
                    <a:srgbClr val="FF00FF"/>
                  </a:solidFill>
                </a:rPr>
                <a:t>ix</a:t>
              </a:r>
              <a:endParaRPr lang="el-GR" altLang="el-GR" sz="2400" b="0" i="1">
                <a:solidFill>
                  <a:srgbClr val="FF00FF"/>
                </a:solidFill>
              </a:endParaRPr>
            </a:p>
          </p:txBody>
        </p:sp>
        <p:sp>
          <p:nvSpPr>
            <p:cNvPr id="21556" name="Line 12"/>
            <p:cNvSpPr>
              <a:spLocks noChangeShapeType="1"/>
            </p:cNvSpPr>
            <p:nvPr/>
          </p:nvSpPr>
          <p:spPr bwMode="auto">
            <a:xfrm>
              <a:off x="384" y="1968"/>
              <a:ext cx="14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9" name="Group 73"/>
          <p:cNvGrpSpPr>
            <a:grpSpLocks/>
          </p:cNvGrpSpPr>
          <p:nvPr/>
        </p:nvGrpSpPr>
        <p:grpSpPr bwMode="auto">
          <a:xfrm>
            <a:off x="1752600" y="3257238"/>
            <a:ext cx="304800" cy="365125"/>
            <a:chOff x="1104" y="2208"/>
            <a:chExt cx="192" cy="230"/>
          </a:xfrm>
        </p:grpSpPr>
        <p:sp>
          <p:nvSpPr>
            <p:cNvPr id="21553" name="Text Box 38"/>
            <p:cNvSpPr txBox="1">
              <a:spLocks noChangeArrowheads="1"/>
            </p:cNvSpPr>
            <p:nvPr/>
          </p:nvSpPr>
          <p:spPr bwMode="auto">
            <a:xfrm>
              <a:off x="1104" y="2208"/>
              <a:ext cx="192" cy="2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 b="0" i="1">
                <a:solidFill>
                  <a:srgbClr val="FF00FF"/>
                </a:solidFill>
              </a:endParaRPr>
            </a:p>
          </p:txBody>
        </p:sp>
        <p:sp>
          <p:nvSpPr>
            <p:cNvPr id="21554" name="Text Box 39"/>
            <p:cNvSpPr txBox="1">
              <a:spLocks noChangeArrowheads="1"/>
            </p:cNvSpPr>
            <p:nvPr/>
          </p:nvSpPr>
          <p:spPr bwMode="auto">
            <a:xfrm>
              <a:off x="1104" y="2208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0">
                  <a:solidFill>
                    <a:srgbClr val="FF00FF"/>
                  </a:solidFill>
                </a:rPr>
                <a:t>Δ</a:t>
              </a:r>
              <a:r>
                <a:rPr lang="en-US" altLang="el-GR" sz="2400" b="0" i="1">
                  <a:solidFill>
                    <a:srgbClr val="FF00FF"/>
                  </a:solidFill>
                </a:rPr>
                <a:t>t</a:t>
              </a:r>
              <a:endParaRPr lang="el-GR" altLang="el-GR" sz="2400" b="0" i="1">
                <a:solidFill>
                  <a:srgbClr val="FF00FF"/>
                </a:solidFill>
              </a:endParaRPr>
            </a:p>
          </p:txBody>
        </p:sp>
      </p:grpSp>
      <p:graphicFrame>
        <p:nvGraphicFramePr>
          <p:cNvPr id="5329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754569"/>
              </p:ext>
            </p:extLst>
          </p:nvPr>
        </p:nvGraphicFramePr>
        <p:xfrm>
          <a:off x="1600200" y="2876238"/>
          <a:ext cx="533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9" name="Εξίσωση" r:id="rId6" imgW="352275" imgH="209727" progId="Equation.3">
                  <p:embed/>
                </p:oleObj>
              </mc:Choice>
              <mc:Fallback>
                <p:oleObj name="Εξίσωση" r:id="rId6" imgW="352275" imgH="209727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876238"/>
                        <a:ext cx="533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91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646134"/>
              </p:ext>
            </p:extLst>
          </p:nvPr>
        </p:nvGraphicFramePr>
        <p:xfrm>
          <a:off x="1905000" y="2342838"/>
          <a:ext cx="8382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0" name="Εξίσωση" r:id="rId8" imgW="590450" imgH="371608" progId="Equation.3">
                  <p:embed/>
                </p:oleObj>
              </mc:Choice>
              <mc:Fallback>
                <p:oleObj name="Εξίσωση" r:id="rId8" imgW="590450" imgH="371608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342838"/>
                        <a:ext cx="83820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/>
              <p:cNvSpPr txBox="1"/>
              <p:nvPr/>
            </p:nvSpPr>
            <p:spPr>
              <a:xfrm>
                <a:off x="539552" y="908720"/>
                <a:ext cx="2422010" cy="400110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600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600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sz="2600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600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sz="2600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600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sz="2600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𝒊𝒙</m:t>
                          </m:r>
                        </m:sub>
                      </m:sSub>
                      <m:r>
                        <a:rPr lang="en-US" sz="2600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600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2600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l-GR" sz="2600" b="1" i="0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r>
                        <a:rPr lang="en-US" sz="2600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el-GR" sz="2600" i="1" dirty="0">
                  <a:solidFill>
                    <a:srgbClr val="FF00FF"/>
                  </a:solidFill>
                </a:endParaRPr>
              </a:p>
            </p:txBody>
          </p:sp>
        </mc:Choice>
        <mc:Fallback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908720"/>
                <a:ext cx="2422010" cy="40011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TextBox 75"/>
              <p:cNvSpPr txBox="1"/>
              <p:nvPr/>
            </p:nvSpPr>
            <p:spPr>
              <a:xfrm>
                <a:off x="554005" y="3938323"/>
                <a:ext cx="1350306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0" dirty="0">
                  <a:solidFill>
                    <a:srgbClr val="FF00FF"/>
                  </a:solidFill>
                </a:endParaRPr>
              </a:p>
            </p:txBody>
          </p:sp>
        </mc:Choice>
        <mc:Fallback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005" y="3938323"/>
                <a:ext cx="1350306" cy="58432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/>
              <p:cNvSpPr txBox="1"/>
              <p:nvPr/>
            </p:nvSpPr>
            <p:spPr>
              <a:xfrm>
                <a:off x="2328944" y="4119389"/>
                <a:ext cx="1200393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l-GR" b="0" dirty="0">
                  <a:solidFill>
                    <a:srgbClr val="FF00FF"/>
                  </a:solidFill>
                </a:endParaRPr>
              </a:p>
            </p:txBody>
          </p:sp>
        </mc:Choice>
        <mc:Fallback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944" y="4119389"/>
                <a:ext cx="1200393" cy="307777"/>
              </a:xfrm>
              <a:prstGeom prst="rect">
                <a:avLst/>
              </a:prstGeom>
              <a:blipFill>
                <a:blip r:embed="rId12"/>
                <a:stretch>
                  <a:fillRect l="-7107" r="-1015" b="-1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539552" y="4667380"/>
                <a:ext cx="3289234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b="0" i="0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𝑖𝑥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b="0" i="0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l-GR" b="0" i="0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b="0" i="0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0" i="1" dirty="0">
                  <a:solidFill>
                    <a:srgbClr val="FF00FF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667380"/>
                <a:ext cx="3289234" cy="57618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TextBox 78"/>
              <p:cNvSpPr txBox="1"/>
              <p:nvPr/>
            </p:nvSpPr>
            <p:spPr>
              <a:xfrm>
                <a:off x="560994" y="5434207"/>
                <a:ext cx="3434942" cy="57618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𝑖𝑥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b="0" i="0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l-GR" b="0" i="0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b="0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0" i="1" dirty="0">
                  <a:solidFill>
                    <a:srgbClr val="FF00FF"/>
                  </a:solidFill>
                </a:endParaRPr>
              </a:p>
            </p:txBody>
          </p:sp>
        </mc:Choice>
        <mc:Fallback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994" y="5434207"/>
                <a:ext cx="3434942" cy="57618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" name="TextBox 79"/>
              <p:cNvSpPr txBox="1"/>
              <p:nvPr/>
            </p:nvSpPr>
            <p:spPr>
              <a:xfrm>
                <a:off x="558548" y="6190565"/>
                <a:ext cx="3001463" cy="576183"/>
              </a:xfrm>
              <a:prstGeom prst="rect">
                <a:avLst/>
              </a:prstGeom>
              <a:noFill/>
              <a:ln w="19050">
                <a:solidFill>
                  <a:srgbClr val="0000FF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𝑖𝑥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b="0" i="0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l-GR" b="0" i="0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b="0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l-GR" b="0" i="1" dirty="0">
                  <a:solidFill>
                    <a:srgbClr val="FF00FF"/>
                  </a:solidFill>
                </a:endParaRPr>
              </a:p>
            </p:txBody>
          </p:sp>
        </mc:Choice>
        <mc:Fallback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548" y="6190565"/>
                <a:ext cx="3001463" cy="57618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19050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Text Box 50"/>
          <p:cNvSpPr txBox="1">
            <a:spLocks noChangeArrowheads="1"/>
          </p:cNvSpPr>
          <p:nvPr/>
        </p:nvSpPr>
        <p:spPr bwMode="auto">
          <a:xfrm>
            <a:off x="539552" y="3351086"/>
            <a:ext cx="8629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i="1" dirty="0" smtClean="0"/>
              <a:t>x</a:t>
            </a:r>
            <a:r>
              <a:rPr lang="en-US" altLang="el-GR" sz="2000" i="1" baseline="-25000" dirty="0" smtClean="0"/>
              <a:t>i , </a:t>
            </a:r>
            <a:r>
              <a:rPr lang="en-US" altLang="el-GR" sz="2000" i="1" dirty="0" smtClean="0"/>
              <a:t> </a:t>
            </a:r>
            <a:r>
              <a:rPr lang="el-GR" altLang="el-GR" sz="2000" i="1" dirty="0" smtClean="0"/>
              <a:t>υ</a:t>
            </a:r>
            <a:r>
              <a:rPr lang="en-US" altLang="el-GR" sz="2000" i="1" baseline="-25000" dirty="0" smtClean="0"/>
              <a:t>ix</a:t>
            </a:r>
            <a:endParaRPr lang="el-GR" altLang="el-GR" sz="2000" dirty="0"/>
          </a:p>
        </p:txBody>
      </p:sp>
      <p:sp>
        <p:nvSpPr>
          <p:cNvPr id="82" name="Text Box 50"/>
          <p:cNvSpPr txBox="1">
            <a:spLocks noChangeArrowheads="1"/>
          </p:cNvSpPr>
          <p:nvPr/>
        </p:nvSpPr>
        <p:spPr bwMode="auto">
          <a:xfrm>
            <a:off x="2441848" y="3351086"/>
            <a:ext cx="76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i="1" dirty="0" smtClean="0"/>
              <a:t>x , </a:t>
            </a:r>
            <a:r>
              <a:rPr lang="el-GR" altLang="el-GR" sz="2000" i="1" dirty="0" smtClean="0"/>
              <a:t>υ</a:t>
            </a:r>
            <a:r>
              <a:rPr lang="en-US" altLang="el-GR" sz="2000" i="1" baseline="-25000" dirty="0" smtClean="0"/>
              <a:t>x</a:t>
            </a:r>
            <a:endParaRPr lang="el-GR" altLang="el-GR" sz="2000" dirty="0"/>
          </a:p>
        </p:txBody>
      </p:sp>
      <p:grpSp>
        <p:nvGrpSpPr>
          <p:cNvPr id="19" name="Ομάδα 18"/>
          <p:cNvGrpSpPr/>
          <p:nvPr/>
        </p:nvGrpSpPr>
        <p:grpSpPr>
          <a:xfrm>
            <a:off x="4836766" y="1809438"/>
            <a:ext cx="3534043" cy="4355985"/>
            <a:chOff x="4836766" y="1809438"/>
            <a:chExt cx="3534043" cy="4355985"/>
          </a:xfrm>
        </p:grpSpPr>
        <p:grpSp>
          <p:nvGrpSpPr>
            <p:cNvPr id="89" name="Group 84"/>
            <p:cNvGrpSpPr>
              <a:grpSpLocks/>
            </p:cNvGrpSpPr>
            <p:nvPr/>
          </p:nvGrpSpPr>
          <p:grpSpPr bwMode="auto">
            <a:xfrm>
              <a:off x="4836766" y="1809438"/>
              <a:ext cx="3262313" cy="2046288"/>
              <a:chOff x="3024" y="1120"/>
              <a:chExt cx="2055" cy="1289"/>
            </a:xfrm>
          </p:grpSpPr>
          <p:sp>
            <p:nvSpPr>
              <p:cNvPr id="90" name="Line 69"/>
              <p:cNvSpPr>
                <a:spLocks noChangeShapeType="1"/>
              </p:cNvSpPr>
              <p:nvPr/>
            </p:nvSpPr>
            <p:spPr bwMode="auto">
              <a:xfrm>
                <a:off x="3264" y="1216"/>
                <a:ext cx="0" cy="1056"/>
              </a:xfrm>
              <a:prstGeom prst="line">
                <a:avLst/>
              </a:prstGeom>
              <a:noFill/>
              <a:ln w="28575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1" name="Line 70"/>
              <p:cNvSpPr>
                <a:spLocks noChangeShapeType="1"/>
              </p:cNvSpPr>
              <p:nvPr/>
            </p:nvSpPr>
            <p:spPr bwMode="auto">
              <a:xfrm>
                <a:off x="3168" y="2176"/>
                <a:ext cx="1776" cy="0"/>
              </a:xfrm>
              <a:prstGeom prst="line">
                <a:avLst/>
              </a:prstGeom>
              <a:noFill/>
              <a:ln w="28575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" name="Text Box 71"/>
              <p:cNvSpPr txBox="1">
                <a:spLocks noChangeArrowheads="1"/>
              </p:cNvSpPr>
              <p:nvPr/>
            </p:nvSpPr>
            <p:spPr bwMode="auto">
              <a:xfrm>
                <a:off x="3024" y="1744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0" i="1">
                    <a:solidFill>
                      <a:srgbClr val="00FF00"/>
                    </a:solidFill>
                  </a:rPr>
                  <a:t>υ</a:t>
                </a:r>
                <a:r>
                  <a:rPr lang="en-US" altLang="el-GR" sz="2400" b="0" i="1" baseline="-25000">
                    <a:solidFill>
                      <a:srgbClr val="00FF00"/>
                    </a:solidFill>
                  </a:rPr>
                  <a:t>iy</a:t>
                </a:r>
                <a:endParaRPr lang="el-GR" altLang="el-GR" sz="2400" b="0" i="1">
                  <a:solidFill>
                    <a:srgbClr val="00FF00"/>
                  </a:solidFill>
                </a:endParaRPr>
              </a:p>
            </p:txBody>
          </p:sp>
          <p:sp>
            <p:nvSpPr>
              <p:cNvPr id="93" name="Text Box 72"/>
              <p:cNvSpPr txBox="1">
                <a:spLocks noChangeArrowheads="1"/>
              </p:cNvSpPr>
              <p:nvPr/>
            </p:nvSpPr>
            <p:spPr bwMode="auto">
              <a:xfrm>
                <a:off x="4848" y="2128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0" i="1">
                    <a:solidFill>
                      <a:srgbClr val="00FF00"/>
                    </a:solidFill>
                  </a:rPr>
                  <a:t>t</a:t>
                </a:r>
                <a:endParaRPr lang="el-GR" altLang="el-GR" sz="2400" b="0" i="1">
                  <a:solidFill>
                    <a:srgbClr val="00FF00"/>
                  </a:solidFill>
                </a:endParaRPr>
              </a:p>
            </p:txBody>
          </p:sp>
          <p:sp>
            <p:nvSpPr>
              <p:cNvPr id="94" name="Text Box 73"/>
              <p:cNvSpPr txBox="1">
                <a:spLocks noChangeArrowheads="1"/>
              </p:cNvSpPr>
              <p:nvPr/>
            </p:nvSpPr>
            <p:spPr bwMode="auto">
              <a:xfrm>
                <a:off x="3360" y="2128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0" i="1">
                    <a:solidFill>
                      <a:srgbClr val="00FF00"/>
                    </a:solidFill>
                  </a:rPr>
                  <a:t>t</a:t>
                </a:r>
                <a:r>
                  <a:rPr lang="en-US" altLang="el-GR" sz="2400" b="0" i="1" baseline="-25000">
                    <a:solidFill>
                      <a:srgbClr val="00FF00"/>
                    </a:solidFill>
                  </a:rPr>
                  <a:t>i</a:t>
                </a:r>
                <a:endParaRPr lang="el-GR" altLang="el-GR" sz="2400" b="0" i="1">
                  <a:solidFill>
                    <a:srgbClr val="00FF00"/>
                  </a:solidFill>
                </a:endParaRPr>
              </a:p>
            </p:txBody>
          </p:sp>
          <p:sp>
            <p:nvSpPr>
              <p:cNvPr id="95" name="Text Box 74"/>
              <p:cNvSpPr txBox="1">
                <a:spLocks noChangeArrowheads="1"/>
              </p:cNvSpPr>
              <p:nvPr/>
            </p:nvSpPr>
            <p:spPr bwMode="auto">
              <a:xfrm>
                <a:off x="4536" y="2128"/>
                <a:ext cx="19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0" i="1" dirty="0" smtClean="0">
                    <a:solidFill>
                      <a:srgbClr val="00FF00"/>
                    </a:solidFill>
                  </a:rPr>
                  <a:t>t</a:t>
                </a:r>
                <a:endParaRPr lang="el-GR" altLang="el-GR" sz="2400" b="0" i="1" dirty="0">
                  <a:solidFill>
                    <a:srgbClr val="00FF00"/>
                  </a:solidFill>
                </a:endParaRPr>
              </a:p>
            </p:txBody>
          </p:sp>
          <p:sp>
            <p:nvSpPr>
              <p:cNvPr id="96" name="Text Box 75"/>
              <p:cNvSpPr txBox="1">
                <a:spLocks noChangeArrowheads="1"/>
              </p:cNvSpPr>
              <p:nvPr/>
            </p:nvSpPr>
            <p:spPr bwMode="auto">
              <a:xfrm>
                <a:off x="3024" y="1168"/>
                <a:ext cx="19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0" i="1" dirty="0" smtClean="0">
                    <a:solidFill>
                      <a:srgbClr val="00FF00"/>
                    </a:solidFill>
                  </a:rPr>
                  <a:t>υ</a:t>
                </a:r>
                <a:r>
                  <a:rPr lang="en-US" altLang="el-GR" sz="2400" b="0" i="1" baseline="-25000" dirty="0" smtClean="0">
                    <a:solidFill>
                      <a:srgbClr val="00FF00"/>
                    </a:solidFill>
                  </a:rPr>
                  <a:t>y</a:t>
                </a:r>
                <a:endParaRPr lang="el-GR" altLang="el-GR" sz="2400" b="0" i="1" dirty="0">
                  <a:solidFill>
                    <a:srgbClr val="00FF00"/>
                  </a:solidFill>
                </a:endParaRPr>
              </a:p>
            </p:txBody>
          </p:sp>
          <p:sp>
            <p:nvSpPr>
              <p:cNvPr id="97" name="Line 76"/>
              <p:cNvSpPr>
                <a:spLocks noChangeShapeType="1"/>
              </p:cNvSpPr>
              <p:nvPr/>
            </p:nvSpPr>
            <p:spPr bwMode="auto">
              <a:xfrm>
                <a:off x="3264" y="1312"/>
                <a:ext cx="14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8" name="Line 77"/>
              <p:cNvSpPr>
                <a:spLocks noChangeShapeType="1"/>
              </p:cNvSpPr>
              <p:nvPr/>
            </p:nvSpPr>
            <p:spPr bwMode="auto">
              <a:xfrm flipV="1">
                <a:off x="3216" y="1120"/>
                <a:ext cx="1728" cy="960"/>
              </a:xfrm>
              <a:prstGeom prst="line">
                <a:avLst/>
              </a:prstGeom>
              <a:noFill/>
              <a:ln w="28575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9" name="Text Box 78"/>
              <p:cNvSpPr txBox="1">
                <a:spLocks noChangeArrowheads="1"/>
              </p:cNvSpPr>
              <p:nvPr/>
            </p:nvSpPr>
            <p:spPr bwMode="auto">
              <a:xfrm>
                <a:off x="3984" y="2176"/>
                <a:ext cx="19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0" dirty="0" smtClean="0">
                    <a:solidFill>
                      <a:srgbClr val="00FF00"/>
                    </a:solidFill>
                  </a:rPr>
                  <a:t>Δ</a:t>
                </a:r>
                <a:r>
                  <a:rPr lang="en-US" altLang="el-GR" sz="2400" b="0" i="1" dirty="0" smtClean="0">
                    <a:solidFill>
                      <a:srgbClr val="00FF00"/>
                    </a:solidFill>
                  </a:rPr>
                  <a:t>t</a:t>
                </a:r>
                <a:endParaRPr lang="el-GR" altLang="el-GR" sz="2400" b="0" i="1" dirty="0">
                  <a:solidFill>
                    <a:srgbClr val="00FF00"/>
                  </a:solidFill>
                </a:endParaRPr>
              </a:p>
            </p:txBody>
          </p:sp>
          <p:sp>
            <p:nvSpPr>
              <p:cNvPr id="100" name="Freeform 79"/>
              <p:cNvSpPr>
                <a:spLocks/>
              </p:cNvSpPr>
              <p:nvPr/>
            </p:nvSpPr>
            <p:spPr bwMode="auto">
              <a:xfrm>
                <a:off x="3456" y="1296"/>
                <a:ext cx="1152" cy="880"/>
              </a:xfrm>
              <a:custGeom>
                <a:avLst/>
                <a:gdLst>
                  <a:gd name="T0" fmla="*/ 0 w 1152"/>
                  <a:gd name="T1" fmla="*/ 648 h 880"/>
                  <a:gd name="T2" fmla="*/ 0 w 1152"/>
                  <a:gd name="T3" fmla="*/ 880 h 880"/>
                  <a:gd name="T4" fmla="*/ 1152 w 1152"/>
                  <a:gd name="T5" fmla="*/ 880 h 880"/>
                  <a:gd name="T6" fmla="*/ 1152 w 1152"/>
                  <a:gd name="T7" fmla="*/ 0 h 880"/>
                  <a:gd name="T8" fmla="*/ 0 w 1152"/>
                  <a:gd name="T9" fmla="*/ 648 h 8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52"/>
                  <a:gd name="T16" fmla="*/ 0 h 880"/>
                  <a:gd name="T17" fmla="*/ 1152 w 1152"/>
                  <a:gd name="T18" fmla="*/ 880 h 8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52" h="880">
                    <a:moveTo>
                      <a:pt x="0" y="648"/>
                    </a:moveTo>
                    <a:lnTo>
                      <a:pt x="0" y="880"/>
                    </a:lnTo>
                    <a:lnTo>
                      <a:pt x="1152" y="880"/>
                    </a:lnTo>
                    <a:lnTo>
                      <a:pt x="1152" y="0"/>
                    </a:lnTo>
                    <a:lnTo>
                      <a:pt x="0" y="648"/>
                    </a:lnTo>
                    <a:close/>
                  </a:path>
                </a:pathLst>
              </a:custGeom>
              <a:solidFill>
                <a:srgbClr val="00FF00"/>
              </a:solidFill>
              <a:ln w="952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graphicFrame>
                <p:nvGraphicFramePr>
                  <p:cNvPr id="101" name="Object 80"/>
                  <p:cNvGraphicFramePr>
                    <a:graphicFrameLocks noChangeAspect="1"/>
                  </p:cNvGraphicFramePr>
                  <p:nvPr/>
                </p:nvGraphicFramePr>
                <p:xfrm>
                  <a:off x="4656" y="1552"/>
                  <a:ext cx="423" cy="287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22041" name="Εξίσωση" r:id="rId16" imgW="333525" imgH="218898" progId="Equation.3">
                          <p:embed/>
                        </p:oleObj>
                      </mc:Choice>
                      <mc:Fallback>
                        <p:oleObj name="Εξίσωση" r:id="rId16" imgW="333525" imgH="218898" progId="Equation.3">
                          <p:embed/>
                          <p:pic>
                            <p:nvPicPr>
                              <p:cNvPr id="22581" name="Object 8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7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656" y="1552"/>
                                <a:ext cx="423" cy="287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>
              <p:graphicFrame>
                <p:nvGraphicFramePr>
                  <p:cNvPr id="101" name="Object 80"/>
                  <p:cNvGraphicFramePr>
                    <a:graphicFrameLocks noChangeAspect="1"/>
                  </p:cNvGraphicFramePr>
                  <p:nvPr/>
                </p:nvGraphicFramePr>
                <p:xfrm>
                  <a:off x="4656" y="1552"/>
                  <a:ext cx="423" cy="287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22041" name="Εξίσωση" r:id="rId16" imgW="333525" imgH="218898" progId="Equation.3">
                          <p:embed/>
                        </p:oleObj>
                      </mc:Choice>
                      <mc:Fallback>
                        <p:oleObj name="Εξίσωση" r:id="rId16" imgW="333525" imgH="218898" progId="Equation.3">
                          <p:embed/>
                          <p:pic>
                            <p:nvPicPr>
                              <p:cNvPr id="22581" name="Object 8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7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656" y="1552"/>
                                <a:ext cx="423" cy="287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5" name="TextBox 104"/>
                <p:cNvSpPr txBox="1"/>
                <p:nvPr/>
              </p:nvSpPr>
              <p:spPr>
                <a:xfrm>
                  <a:off x="5361972" y="5589240"/>
                  <a:ext cx="3008837" cy="576183"/>
                </a:xfrm>
                <a:prstGeom prst="rect">
                  <a:avLst/>
                </a:prstGeom>
                <a:noFill/>
                <a:ln w="19050">
                  <a:solidFill>
                    <a:srgbClr val="0000FF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solidFill>
                              <a:srgbClr val="00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rgbClr val="00FF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  <m:t>𝜐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  <m:t>𝑖𝑥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l-GR" b="0" i="0" smtClean="0">
                            <a:solidFill>
                              <a:srgbClr val="00FF00"/>
                            </a:solidFill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b="0" i="1" smtClean="0">
                            <a:solidFill>
                              <a:srgbClr val="00FF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rgbClr val="00FF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rgbClr val="00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l-GR" b="0" i="0" smtClean="0">
                                    <a:solidFill>
                                      <a:srgbClr val="00FF00"/>
                                    </a:solidFill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r>
                                  <a:rPr lang="en-US" b="0" i="1" smtClean="0">
                                    <a:solidFill>
                                      <a:srgbClr val="00FF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00FF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l-GR" b="0" i="1" dirty="0">
                    <a:solidFill>
                      <a:srgbClr val="00FF00"/>
                    </a:solidFill>
                  </a:endParaRPr>
                </a:p>
              </p:txBody>
            </p:sp>
          </mc:Choice>
          <mc:Fallback>
            <p:sp>
              <p:nvSpPr>
                <p:cNvPr id="105" name="TextBox 10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1972" y="5589240"/>
                  <a:ext cx="3008837" cy="576183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  <a:ln w="19050">
                  <a:solidFill>
                    <a:srgbClr val="0000FF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53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2" dur="500"/>
                                        <p:tgtEl>
                                          <p:spTgt spid="53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7" dur="5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500"/>
                                        <p:tgtEl>
                                          <p:spTgt spid="5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7" dur="500"/>
                                        <p:tgtEl>
                                          <p:spTgt spid="5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2" dur="500"/>
                                        <p:tgtEl>
                                          <p:spTgt spid="53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7" dur="5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2" dur="5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7" dur="500"/>
                                        <p:tgtEl>
                                          <p:spTgt spid="5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2" dur="500"/>
                                        <p:tgtEl>
                                          <p:spTgt spid="5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7" dur="500"/>
                                        <p:tgtEl>
                                          <p:spTgt spid="5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2" dur="500"/>
                                        <p:tgtEl>
                                          <p:spTgt spid="53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2" dur="500"/>
                                        <p:tgtEl>
                                          <p:spTgt spid="53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7" dur="500"/>
                                        <p:tgtEl>
                                          <p:spTgt spid="53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2" dur="500"/>
                                        <p:tgtEl>
                                          <p:spTgt spid="53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89" grpId="0" animBg="1"/>
      <p:bldP spid="53263" grpId="0" animBg="1"/>
      <p:bldP spid="53265" grpId="0" animBg="1"/>
      <p:bldP spid="53266" grpId="0" animBg="1"/>
      <p:bldP spid="53267" grpId="0" animBg="1"/>
      <p:bldP spid="53268" grpId="0" animBg="1"/>
      <p:bldP spid="53269" grpId="0" animBg="1"/>
      <p:bldP spid="53271" grpId="0" animBg="1"/>
      <p:bldP spid="53272" grpId="0" animBg="1"/>
      <p:bldP spid="53273" grpId="0" animBg="1"/>
      <p:bldP spid="53274" grpId="0" animBg="1"/>
      <p:bldP spid="53275" grpId="0" animBg="1"/>
      <p:bldP spid="53280" grpId="0" animBg="1"/>
      <p:bldP spid="76" grpId="0"/>
      <p:bldP spid="77" grpId="0"/>
      <p:bldP spid="12" grpId="0"/>
      <p:bldP spid="79" grpId="0"/>
      <p:bldP spid="80" grpId="0" animBg="1"/>
      <p:bldP spid="81" grpId="0"/>
      <p:bldP spid="8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457200" y="0"/>
            <a:ext cx="838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chemeClr val="tx2"/>
                </a:solidFill>
              </a:rPr>
              <a:t>ΕΞΙΣΩΣΕΙΣ ΚΙΝΗΣΗΣ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 smtClean="0">
                <a:solidFill>
                  <a:schemeClr val="tx2"/>
                </a:solidFill>
              </a:rPr>
              <a:t>ΜΕ </a:t>
            </a:r>
            <a:r>
              <a:rPr lang="el-GR" altLang="el-GR" sz="2800" dirty="0">
                <a:solidFill>
                  <a:schemeClr val="tx2"/>
                </a:solidFill>
              </a:rPr>
              <a:t>ΣΤΑΘΕΡΗ ΕΠΙΤΑΧΥΝΣΗ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2027312" y="4967957"/>
            <a:ext cx="1752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3000" dirty="0"/>
              <a:t>Δ</a:t>
            </a:r>
            <a:r>
              <a:rPr lang="en-US" altLang="el-GR" sz="3000" i="1" dirty="0"/>
              <a:t>t = </a:t>
            </a:r>
            <a:r>
              <a:rPr lang="en-US" altLang="el-GR" sz="3000" i="1" dirty="0" smtClean="0"/>
              <a:t>t </a:t>
            </a:r>
            <a:r>
              <a:rPr lang="en-US" altLang="el-GR" sz="3000" i="1" dirty="0"/>
              <a:t>– </a:t>
            </a:r>
            <a:r>
              <a:rPr lang="en-US" altLang="el-GR" sz="3000" i="1" dirty="0" err="1"/>
              <a:t>t</a:t>
            </a:r>
            <a:r>
              <a:rPr lang="en-US" altLang="el-GR" sz="3000" i="1" baseline="-25000" dirty="0" err="1"/>
              <a:t>i</a:t>
            </a:r>
            <a:r>
              <a:rPr lang="en-US" altLang="el-GR" sz="2400" i="1" dirty="0"/>
              <a:t> </a:t>
            </a:r>
            <a:endParaRPr lang="el-GR" altLang="el-GR" sz="2400" dirty="0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0" y="3657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2934" y="1772816"/>
                <a:ext cx="25008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𝐟𝐱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𝐱</m:t>
                          </m:r>
                        </m:sub>
                      </m:sSub>
                      <m:r>
                        <a:rPr lang="el-GR" sz="2400" b="1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𝒕</m:t>
                      </m:r>
                    </m:oMath>
                  </m:oMathPara>
                </a14:m>
                <a:endParaRPr lang="el-GR" sz="24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34" y="1772816"/>
                <a:ext cx="2500813" cy="461665"/>
              </a:xfrm>
              <a:prstGeom prst="rect">
                <a:avLst/>
              </a:prstGeom>
              <a:blipFill rotWithShape="1">
                <a:blip r:embed="rId2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388" y="2924944"/>
                <a:ext cx="2479076" cy="495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𝐟𝐲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𝐢𝐲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𝐲</m:t>
                          </m:r>
                        </m:sub>
                      </m:sSub>
                      <m:r>
                        <a:rPr lang="el-GR" sz="2400" b="1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𝒕</m:t>
                      </m:r>
                    </m:oMath>
                  </m:oMathPara>
                </a14:m>
                <a:endParaRPr lang="el-GR" sz="24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388" y="2924944"/>
                <a:ext cx="2479076" cy="495585"/>
              </a:xfrm>
              <a:prstGeom prst="rect">
                <a:avLst/>
              </a:prstGeom>
              <a:blipFill rotWithShape="1">
                <a:blip r:embed="rId3"/>
                <a:stretch>
                  <a:fillRect b="-1234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99509" y="1556792"/>
                <a:ext cx="4096827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r>
                        <a:rPr lang="el-GR" sz="24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𝐱</m:t>
                          </m:r>
                        </m:sub>
                      </m:sSub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4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𝚫</m:t>
                              </m:r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</m:e>
                        <m:sup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9509" y="1556792"/>
                <a:ext cx="4096827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91880" y="2717204"/>
                <a:ext cx="4096827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𝐢𝐲</m:t>
                          </m:r>
                        </m:sub>
                      </m:sSub>
                      <m:r>
                        <a:rPr lang="el-GR" sz="24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𝐲</m:t>
                          </m:r>
                        </m:sub>
                      </m:sSub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4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𝚫</m:t>
                              </m:r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</m:e>
                        <m:sup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2717204"/>
                <a:ext cx="4096827" cy="78380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3528" y="4005064"/>
                <a:ext cx="21097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l-GR" sz="2400" b="1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𝒕</m:t>
                      </m:r>
                    </m:oMath>
                  </m:oMathPara>
                </a14:m>
                <a:endParaRPr lang="el-GR" sz="24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005064"/>
                <a:ext cx="2109745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09572" y="3789040"/>
                <a:ext cx="3798732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l-GR" sz="24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sSup>
                        <m:sSupPr>
                          <m:ctrlPr>
                            <a:rPr lang="el-GR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4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𝚫</m:t>
                              </m:r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400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572" y="3789040"/>
                <a:ext cx="3798732" cy="78380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9" grpId="0" autoUpdateAnimBg="0"/>
      <p:bldP spid="58380" grpId="0" animBg="1"/>
      <p:bldP spid="4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57200" y="0"/>
            <a:ext cx="838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chemeClr val="tx2"/>
                </a:solidFill>
              </a:rPr>
              <a:t>ΕΞΙΣΩΣΕΙΣ ΚΙΝΗΣΗΣ</a:t>
            </a:r>
            <a:r>
              <a:rPr lang="en-US" altLang="el-GR" sz="2800" dirty="0">
                <a:solidFill>
                  <a:schemeClr val="tx2"/>
                </a:solidFill>
              </a:rPr>
              <a:t> </a:t>
            </a:r>
            <a:r>
              <a:rPr lang="el-GR" altLang="el-GR" sz="2800" dirty="0" smtClean="0">
                <a:solidFill>
                  <a:schemeClr val="tx2"/>
                </a:solidFill>
              </a:rPr>
              <a:t>ΜΕ </a:t>
            </a:r>
            <a:r>
              <a:rPr lang="el-GR" altLang="el-GR" sz="2800" dirty="0">
                <a:solidFill>
                  <a:schemeClr val="tx2"/>
                </a:solidFill>
              </a:rPr>
              <a:t>ΣΤΑΘΕΡΗ ΕΠΙΤΑΧΥΝΣΗ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2667000" y="14478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/>
              <a:t>ΑΠΛΟΠΟΙΗΣΗ ΔΕΙΚΤΩΝ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4064496" y="20574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i="1" dirty="0" err="1" smtClean="0"/>
              <a:t>t</a:t>
            </a:r>
            <a:r>
              <a:rPr lang="en-US" altLang="el-GR" baseline="-25000" dirty="0" err="1" smtClean="0"/>
              <a:t>i</a:t>
            </a:r>
            <a:r>
              <a:rPr lang="en-US" altLang="el-GR" i="1" baseline="-25000" dirty="0" smtClean="0"/>
              <a:t> </a:t>
            </a:r>
            <a:r>
              <a:rPr lang="en-US" altLang="el-GR" i="1" dirty="0" smtClean="0"/>
              <a:t>= 0</a:t>
            </a:r>
            <a:endParaRPr lang="el-GR" altLang="el-GR" i="1" dirty="0"/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4114800" y="2780928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dirty="0"/>
              <a:t>Δ</a:t>
            </a:r>
            <a:r>
              <a:rPr lang="en-US" altLang="el-GR" i="1" dirty="0" smtClean="0"/>
              <a:t>t = t</a:t>
            </a:r>
            <a:endParaRPr lang="el-GR" altLang="el-GR" i="1" dirty="0"/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3505200" y="3506345"/>
            <a:ext cx="266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i="1" dirty="0" smtClean="0"/>
              <a:t>x</a:t>
            </a:r>
            <a:r>
              <a:rPr lang="en-US" altLang="el-GR" baseline="-25000" dirty="0" smtClean="0"/>
              <a:t>i </a:t>
            </a:r>
            <a:r>
              <a:rPr lang="en-US" altLang="el-GR" i="1" dirty="0" smtClean="0"/>
              <a:t>= x</a:t>
            </a:r>
            <a:r>
              <a:rPr lang="en-US" altLang="el-GR" baseline="-25000" dirty="0" smtClean="0"/>
              <a:t>0</a:t>
            </a:r>
            <a:r>
              <a:rPr lang="en-US" altLang="el-GR" i="1" dirty="0" smtClean="0"/>
              <a:t>    </a:t>
            </a:r>
            <a:r>
              <a:rPr lang="en-US" altLang="el-GR" i="1" dirty="0" err="1" smtClean="0"/>
              <a:t>y</a:t>
            </a:r>
            <a:r>
              <a:rPr lang="en-US" altLang="el-GR" baseline="-25000" dirty="0" err="1" smtClean="0"/>
              <a:t>i</a:t>
            </a:r>
            <a:r>
              <a:rPr lang="en-US" altLang="el-GR" baseline="-25000" dirty="0" smtClean="0"/>
              <a:t> </a:t>
            </a:r>
            <a:r>
              <a:rPr lang="en-US" altLang="el-GR" i="1" dirty="0" smtClean="0"/>
              <a:t>= y</a:t>
            </a:r>
            <a:r>
              <a:rPr lang="en-US" altLang="el-GR" baseline="-25000" dirty="0" smtClean="0"/>
              <a:t>0</a:t>
            </a:r>
            <a:endParaRPr lang="el-GR" altLang="el-GR" dirty="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943426" y="4289722"/>
            <a:ext cx="393873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i="1" dirty="0" smtClean="0"/>
              <a:t>υ</a:t>
            </a:r>
            <a:r>
              <a:rPr lang="en-US" altLang="el-GR" baseline="-25000" dirty="0" smtClean="0"/>
              <a:t>ix </a:t>
            </a:r>
            <a:r>
              <a:rPr lang="en-US" altLang="el-GR" i="1" dirty="0" smtClean="0"/>
              <a:t>= </a:t>
            </a:r>
            <a:r>
              <a:rPr lang="el-GR" altLang="el-GR" i="1" dirty="0" smtClean="0"/>
              <a:t>υ</a:t>
            </a:r>
            <a:r>
              <a:rPr lang="en-US" altLang="el-GR" baseline="-25000" dirty="0" smtClean="0"/>
              <a:t>0x</a:t>
            </a:r>
            <a:r>
              <a:rPr lang="en-US" altLang="el-GR" i="1" dirty="0" smtClean="0"/>
              <a:t>    </a:t>
            </a:r>
            <a:r>
              <a:rPr lang="el-GR" altLang="el-GR" i="1" dirty="0" smtClean="0"/>
              <a:t>υ</a:t>
            </a:r>
            <a:r>
              <a:rPr lang="en-US" altLang="el-GR" baseline="-25000" dirty="0" err="1" smtClean="0"/>
              <a:t>iy</a:t>
            </a:r>
            <a:r>
              <a:rPr lang="en-US" altLang="el-GR" baseline="-25000" dirty="0" smtClean="0"/>
              <a:t> </a:t>
            </a:r>
            <a:r>
              <a:rPr lang="en-US" altLang="el-GR" i="1" dirty="0" smtClean="0"/>
              <a:t>= </a:t>
            </a:r>
            <a:r>
              <a:rPr lang="el-GR" altLang="el-GR" i="1" dirty="0" smtClean="0"/>
              <a:t>υ</a:t>
            </a:r>
            <a:r>
              <a:rPr lang="en-US" altLang="el-GR" baseline="-25000" dirty="0" smtClean="0"/>
              <a:t>0y</a:t>
            </a:r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utoUpdateAnimBg="0"/>
      <p:bldP spid="59398" grpId="0" autoUpdateAnimBg="0"/>
      <p:bldP spid="59401" grpId="0" autoUpdateAnimBg="0"/>
      <p:bldP spid="10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57200" y="0"/>
            <a:ext cx="838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chemeClr val="tx2"/>
                </a:solidFill>
              </a:rPr>
              <a:t>ΕΞΙΣΩΣΕΙΣ ΚΙΝΗΣΗΣ </a:t>
            </a:r>
            <a:r>
              <a:rPr lang="el-GR" altLang="el-GR" sz="2800" dirty="0" smtClean="0">
                <a:solidFill>
                  <a:schemeClr val="tx2"/>
                </a:solidFill>
              </a:rPr>
              <a:t>ΜΕ </a:t>
            </a:r>
            <a:r>
              <a:rPr lang="el-GR" altLang="el-GR" sz="2800" dirty="0">
                <a:solidFill>
                  <a:schemeClr val="tx2"/>
                </a:solidFill>
              </a:rPr>
              <a:t>ΣΤΑΘΕΡΗ ΕΠΙΤΑΧΥΝΣΗ</a:t>
            </a:r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0" y="3657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57263" y="1772816"/>
                <a:ext cx="225215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𝟎𝐱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𝒕</m:t>
                      </m:r>
                    </m:oMath>
                  </m:oMathPara>
                </a14:m>
                <a:endParaRPr lang="el-GR" sz="24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263" y="1772816"/>
                <a:ext cx="2252155" cy="461665"/>
              </a:xfrm>
              <a:prstGeom prst="rect">
                <a:avLst/>
              </a:prstGeom>
              <a:blipFill rotWithShape="1">
                <a:blip r:embed="rId2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71039" y="2924944"/>
                <a:ext cx="2261773" cy="495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𝐲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𝟎𝐲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𝐲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𝒕</m:t>
                      </m:r>
                    </m:oMath>
                  </m:oMathPara>
                </a14:m>
                <a:endParaRPr lang="el-GR" sz="24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039" y="2924944"/>
                <a:ext cx="2261773" cy="495585"/>
              </a:xfrm>
              <a:prstGeom prst="rect">
                <a:avLst/>
              </a:prstGeom>
              <a:blipFill rotWithShape="1">
                <a:blip r:embed="rId3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88140" y="1556792"/>
                <a:ext cx="3319562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𝐱</m:t>
                          </m:r>
                        </m:sub>
                      </m:sSub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8140" y="1556792"/>
                <a:ext cx="3319562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870893" y="2717204"/>
                <a:ext cx="3338799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𝟎𝐲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𝐲</m:t>
                          </m:r>
                        </m:sub>
                      </m:sSub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893" y="2717204"/>
                <a:ext cx="3338799" cy="78380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1041" y="4229372"/>
                <a:ext cx="21136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𝟎𝐱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𝒕</m:t>
                      </m:r>
                    </m:oMath>
                  </m:oMathPara>
                </a14:m>
                <a:endParaRPr lang="el-GR" sz="24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41" y="4229372"/>
                <a:ext cx="2113656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02410" y="4013348"/>
                <a:ext cx="3104118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acc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410" y="4013348"/>
                <a:ext cx="3104118" cy="78380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7" grpId="0" animBg="1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3"/>
          <p:cNvSpPr>
            <a:spLocks noChangeArrowheads="1"/>
          </p:cNvSpPr>
          <p:nvPr/>
        </p:nvSpPr>
        <p:spPr bwMode="auto">
          <a:xfrm>
            <a:off x="457200" y="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–ΜΕΣΗ ΕΠΙΤΑΧΥΝΣΗ</a:t>
            </a:r>
          </a:p>
        </p:txBody>
      </p:sp>
      <p:sp>
        <p:nvSpPr>
          <p:cNvPr id="31795" name="Text Box 51"/>
          <p:cNvSpPr txBox="1">
            <a:spLocks noChangeArrowheads="1"/>
          </p:cNvSpPr>
          <p:nvPr/>
        </p:nvSpPr>
        <p:spPr bwMode="auto">
          <a:xfrm>
            <a:off x="0" y="6172200"/>
            <a:ext cx="53344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dirty="0">
                <a:latin typeface="Arial" charset="0"/>
              </a:rPr>
              <a:t>Μονάδα μέτρησης της επιτάχυνσης</a:t>
            </a:r>
            <a:r>
              <a:rPr lang="el-GR" altLang="el-GR" sz="2000" dirty="0" smtClean="0">
                <a:latin typeface="Arial" charset="0"/>
              </a:rPr>
              <a:t>:   </a:t>
            </a:r>
            <a:r>
              <a:rPr lang="en-US" altLang="el-GR" sz="2400" dirty="0" smtClean="0">
                <a:solidFill>
                  <a:srgbClr val="CC0099"/>
                </a:solidFill>
                <a:latin typeface="+mn-lt"/>
              </a:rPr>
              <a:t>m/s</a:t>
            </a:r>
            <a:r>
              <a:rPr lang="en-US" altLang="el-GR" sz="2400" baseline="30000" dirty="0" smtClean="0">
                <a:solidFill>
                  <a:srgbClr val="CC0099"/>
                </a:solidFill>
                <a:latin typeface="+mn-lt"/>
              </a:rPr>
              <a:t>2</a:t>
            </a:r>
            <a:endParaRPr lang="el-GR" altLang="el-GR" sz="2400" dirty="0">
              <a:solidFill>
                <a:srgbClr val="CC0099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862" y="1606756"/>
                <a:ext cx="2494914" cy="8861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</m:e>
                        <m:sub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𝐚𝐯𝐠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40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4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40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4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4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4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</m:den>
                      </m:f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62" y="1606756"/>
                <a:ext cx="2494914" cy="88614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2361690" y="1616343"/>
                <a:ext cx="644727" cy="8233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acc>
                            <m:accPr>
                              <m:chr m:val="⃗"/>
                              <m:ctrlP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num>
                        <m:den>
                          <m:r>
                            <a:rPr lang="el-GR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1690" y="1616343"/>
                <a:ext cx="644727" cy="82330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Ομάδα 18"/>
          <p:cNvGrpSpPr/>
          <p:nvPr/>
        </p:nvGrpSpPr>
        <p:grpSpPr>
          <a:xfrm>
            <a:off x="2514600" y="685800"/>
            <a:ext cx="6019800" cy="5486400"/>
            <a:chOff x="2514600" y="685800"/>
            <a:chExt cx="6019800" cy="5486400"/>
          </a:xfrm>
        </p:grpSpPr>
        <p:grpSp>
          <p:nvGrpSpPr>
            <p:cNvPr id="4110" name="Group 61"/>
            <p:cNvGrpSpPr>
              <a:grpSpLocks/>
            </p:cNvGrpSpPr>
            <p:nvPr/>
          </p:nvGrpSpPr>
          <p:grpSpPr bwMode="auto">
            <a:xfrm>
              <a:off x="2514600" y="685800"/>
              <a:ext cx="6019800" cy="5486400"/>
              <a:chOff x="1584" y="432"/>
              <a:chExt cx="3792" cy="3456"/>
            </a:xfrm>
          </p:grpSpPr>
          <p:sp>
            <p:nvSpPr>
              <p:cNvPr id="4120" name="Freeform 14"/>
              <p:cNvSpPr>
                <a:spLocks/>
              </p:cNvSpPr>
              <p:nvPr/>
            </p:nvSpPr>
            <p:spPr bwMode="auto">
              <a:xfrm>
                <a:off x="1584" y="912"/>
                <a:ext cx="3168" cy="1180"/>
              </a:xfrm>
              <a:custGeom>
                <a:avLst/>
                <a:gdLst>
                  <a:gd name="T0" fmla="*/ 0 w 3168"/>
                  <a:gd name="T1" fmla="*/ 1004 h 1180"/>
                  <a:gd name="T2" fmla="*/ 181 w 3168"/>
                  <a:gd name="T3" fmla="*/ 1129 h 1180"/>
                  <a:gd name="T4" fmla="*/ 379 w 3168"/>
                  <a:gd name="T5" fmla="*/ 1162 h 1180"/>
                  <a:gd name="T6" fmla="*/ 724 w 3168"/>
                  <a:gd name="T7" fmla="*/ 1022 h 1180"/>
                  <a:gd name="T8" fmla="*/ 1267 w 3168"/>
                  <a:gd name="T9" fmla="*/ 479 h 1180"/>
                  <a:gd name="T10" fmla="*/ 1456 w 3168"/>
                  <a:gd name="T11" fmla="*/ 289 h 1180"/>
                  <a:gd name="T12" fmla="*/ 1802 w 3168"/>
                  <a:gd name="T13" fmla="*/ 59 h 1180"/>
                  <a:gd name="T14" fmla="*/ 2172 w 3168"/>
                  <a:gd name="T15" fmla="*/ 1 h 1180"/>
                  <a:gd name="T16" fmla="*/ 2386 w 3168"/>
                  <a:gd name="T17" fmla="*/ 51 h 1180"/>
                  <a:gd name="T18" fmla="*/ 2650 w 3168"/>
                  <a:gd name="T19" fmla="*/ 207 h 1180"/>
                  <a:gd name="T20" fmla="*/ 2864 w 3168"/>
                  <a:gd name="T21" fmla="*/ 421 h 1180"/>
                  <a:gd name="T22" fmla="*/ 3168 w 3168"/>
                  <a:gd name="T23" fmla="*/ 860 h 11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168"/>
                  <a:gd name="T37" fmla="*/ 0 h 1180"/>
                  <a:gd name="T38" fmla="*/ 3168 w 3168"/>
                  <a:gd name="T39" fmla="*/ 1180 h 11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168" h="1180">
                    <a:moveTo>
                      <a:pt x="0" y="1004"/>
                    </a:moveTo>
                    <a:cubicBezTo>
                      <a:pt x="30" y="1025"/>
                      <a:pt x="118" y="1103"/>
                      <a:pt x="181" y="1129"/>
                    </a:cubicBezTo>
                    <a:cubicBezTo>
                      <a:pt x="244" y="1155"/>
                      <a:pt x="289" y="1180"/>
                      <a:pt x="379" y="1162"/>
                    </a:cubicBezTo>
                    <a:cubicBezTo>
                      <a:pt x="469" y="1144"/>
                      <a:pt x="576" y="1136"/>
                      <a:pt x="724" y="1022"/>
                    </a:cubicBezTo>
                    <a:cubicBezTo>
                      <a:pt x="872" y="908"/>
                      <a:pt x="1145" y="601"/>
                      <a:pt x="1267" y="479"/>
                    </a:cubicBezTo>
                    <a:cubicBezTo>
                      <a:pt x="1389" y="357"/>
                      <a:pt x="1367" y="359"/>
                      <a:pt x="1456" y="289"/>
                    </a:cubicBezTo>
                    <a:cubicBezTo>
                      <a:pt x="1545" y="219"/>
                      <a:pt x="1683" y="107"/>
                      <a:pt x="1802" y="59"/>
                    </a:cubicBezTo>
                    <a:cubicBezTo>
                      <a:pt x="1921" y="11"/>
                      <a:pt x="2075" y="2"/>
                      <a:pt x="2172" y="1"/>
                    </a:cubicBezTo>
                    <a:cubicBezTo>
                      <a:pt x="2269" y="0"/>
                      <a:pt x="2306" y="17"/>
                      <a:pt x="2386" y="51"/>
                    </a:cubicBezTo>
                    <a:cubicBezTo>
                      <a:pt x="2466" y="85"/>
                      <a:pt x="2570" y="145"/>
                      <a:pt x="2650" y="207"/>
                    </a:cubicBezTo>
                    <a:cubicBezTo>
                      <a:pt x="2730" y="269"/>
                      <a:pt x="2778" y="312"/>
                      <a:pt x="2864" y="421"/>
                    </a:cubicBezTo>
                    <a:cubicBezTo>
                      <a:pt x="2950" y="530"/>
                      <a:pt x="3105" y="769"/>
                      <a:pt x="3168" y="860"/>
                    </a:cubicBezTo>
                  </a:path>
                </a:pathLst>
              </a:custGeom>
              <a:noFill/>
              <a:ln w="38100" cmpd="sng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121" name="Oval 15"/>
              <p:cNvSpPr>
                <a:spLocks noChangeArrowheads="1"/>
              </p:cNvSpPr>
              <p:nvPr/>
            </p:nvSpPr>
            <p:spPr bwMode="auto">
              <a:xfrm>
                <a:off x="2064" y="3216"/>
                <a:ext cx="96" cy="96"/>
              </a:xfrm>
              <a:prstGeom prst="ellipse">
                <a:avLst/>
              </a:prstGeom>
              <a:solidFill>
                <a:srgbClr val="CC6600"/>
              </a:solidFill>
              <a:ln w="9525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4122" name="Text Box 16"/>
              <p:cNvSpPr txBox="1">
                <a:spLocks noChangeArrowheads="1"/>
              </p:cNvSpPr>
              <p:nvPr/>
            </p:nvSpPr>
            <p:spPr bwMode="auto">
              <a:xfrm>
                <a:off x="2064" y="3312"/>
                <a:ext cx="14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>
                    <a:solidFill>
                      <a:srgbClr val="CC6600"/>
                    </a:solidFill>
                  </a:rPr>
                  <a:t>O</a:t>
                </a:r>
                <a:endParaRPr lang="el-GR" altLang="el-GR" sz="2400">
                  <a:solidFill>
                    <a:srgbClr val="CC6600"/>
                  </a:solidFill>
                </a:endParaRPr>
              </a:p>
            </p:txBody>
          </p:sp>
          <p:sp>
            <p:nvSpPr>
              <p:cNvPr id="4124" name="Line 53"/>
              <p:cNvSpPr>
                <a:spLocks noChangeShapeType="1"/>
              </p:cNvSpPr>
              <p:nvPr/>
            </p:nvSpPr>
            <p:spPr bwMode="auto">
              <a:xfrm>
                <a:off x="2112" y="432"/>
                <a:ext cx="0" cy="34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125" name="Line 54"/>
              <p:cNvSpPr>
                <a:spLocks noChangeShapeType="1"/>
              </p:cNvSpPr>
              <p:nvPr/>
            </p:nvSpPr>
            <p:spPr bwMode="auto">
              <a:xfrm>
                <a:off x="1824" y="3264"/>
                <a:ext cx="35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126" name="Text Box 55"/>
              <p:cNvSpPr txBox="1">
                <a:spLocks noChangeArrowheads="1"/>
              </p:cNvSpPr>
              <p:nvPr/>
            </p:nvSpPr>
            <p:spPr bwMode="auto">
              <a:xfrm>
                <a:off x="5136" y="3264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x</a:t>
                </a:r>
                <a:endParaRPr lang="el-GR" altLang="el-GR" sz="2400" i="1"/>
              </a:p>
            </p:txBody>
          </p:sp>
          <p:sp>
            <p:nvSpPr>
              <p:cNvPr id="4127" name="Text Box 56"/>
              <p:cNvSpPr txBox="1">
                <a:spLocks noChangeArrowheads="1"/>
              </p:cNvSpPr>
              <p:nvPr/>
            </p:nvSpPr>
            <p:spPr bwMode="auto">
              <a:xfrm>
                <a:off x="1872" y="432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i="1"/>
                  <a:t>y</a:t>
                </a:r>
                <a:endParaRPr lang="el-GR" altLang="el-GR" sz="2400" i="1"/>
              </a:p>
            </p:txBody>
          </p:sp>
          <p:sp>
            <p:nvSpPr>
              <p:cNvPr id="4128" name="Line 57"/>
              <p:cNvSpPr>
                <a:spLocks noChangeShapeType="1"/>
              </p:cNvSpPr>
              <p:nvPr/>
            </p:nvSpPr>
            <p:spPr bwMode="auto">
              <a:xfrm>
                <a:off x="2112" y="3264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131" name="Line 60"/>
              <p:cNvSpPr>
                <a:spLocks noChangeShapeType="1"/>
              </p:cNvSpPr>
              <p:nvPr/>
            </p:nvSpPr>
            <p:spPr bwMode="auto">
              <a:xfrm rot="-5400000">
                <a:off x="1896" y="3048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Ομάδα 17"/>
          <p:cNvGrpSpPr/>
          <p:nvPr/>
        </p:nvGrpSpPr>
        <p:grpSpPr>
          <a:xfrm>
            <a:off x="2667000" y="2667000"/>
            <a:ext cx="1307130" cy="2514600"/>
            <a:chOff x="2667000" y="2667000"/>
            <a:chExt cx="1307130" cy="2514600"/>
          </a:xfrm>
        </p:grpSpPr>
        <p:sp>
          <p:nvSpPr>
            <p:cNvPr id="4141" name="Line 31"/>
            <p:cNvSpPr>
              <a:spLocks noChangeShapeType="1"/>
            </p:cNvSpPr>
            <p:nvPr/>
          </p:nvSpPr>
          <p:spPr bwMode="auto">
            <a:xfrm flipH="1" flipV="1">
              <a:off x="3124196" y="3352800"/>
              <a:ext cx="228600" cy="18288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 dirty="0"/>
            </a:p>
          </p:txBody>
        </p:sp>
        <p:grpSp>
          <p:nvGrpSpPr>
            <p:cNvPr id="10" name="Group 62"/>
            <p:cNvGrpSpPr>
              <a:grpSpLocks/>
            </p:cNvGrpSpPr>
            <p:nvPr/>
          </p:nvGrpSpPr>
          <p:grpSpPr bwMode="auto">
            <a:xfrm>
              <a:off x="2667000" y="2667000"/>
              <a:ext cx="914400" cy="685800"/>
              <a:chOff x="1680" y="1680"/>
              <a:chExt cx="576" cy="432"/>
            </a:xfrm>
          </p:grpSpPr>
          <p:sp>
            <p:nvSpPr>
              <p:cNvPr id="4118" name="Text Box 20"/>
              <p:cNvSpPr txBox="1">
                <a:spLocks noChangeArrowheads="1"/>
              </p:cNvSpPr>
              <p:nvPr/>
            </p:nvSpPr>
            <p:spPr bwMode="auto">
              <a:xfrm>
                <a:off x="1680" y="1680"/>
                <a:ext cx="576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3600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 err="1"/>
                  <a:t>t</a:t>
                </a:r>
                <a:r>
                  <a:rPr lang="en-US" altLang="el-GR" sz="1800" i="1" baseline="-25000" dirty="0" err="1"/>
                  <a:t>i</a:t>
                </a:r>
                <a:endParaRPr lang="en-US" altLang="el-GR" sz="1800" i="1" dirty="0"/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dirty="0"/>
                  <a:t>(</a:t>
                </a:r>
                <a:r>
                  <a:rPr lang="en-US" altLang="el-GR" sz="1800" i="1" dirty="0"/>
                  <a:t>x</a:t>
                </a:r>
                <a:r>
                  <a:rPr lang="en-US" altLang="el-GR" sz="1800" i="1" baseline="-25000" dirty="0"/>
                  <a:t>i </a:t>
                </a:r>
                <a:r>
                  <a:rPr lang="en-US" altLang="el-GR" sz="1800" i="1" dirty="0"/>
                  <a:t>,</a:t>
                </a:r>
                <a:r>
                  <a:rPr lang="en-US" altLang="el-GR" sz="1800" i="1" dirty="0" err="1"/>
                  <a:t>y</a:t>
                </a:r>
                <a:r>
                  <a:rPr lang="en-US" altLang="el-GR" sz="1800" i="1" baseline="-25000" dirty="0" err="1"/>
                  <a:t>i</a:t>
                </a:r>
                <a:r>
                  <a:rPr lang="en-US" altLang="el-GR" sz="1800" i="1" baseline="-25000" dirty="0"/>
                  <a:t> </a:t>
                </a:r>
                <a:r>
                  <a:rPr lang="en-US" altLang="el-GR" sz="1800" dirty="0"/>
                  <a:t>)</a:t>
                </a:r>
                <a:endParaRPr lang="el-GR" altLang="el-GR" sz="1800" dirty="0"/>
              </a:p>
            </p:txBody>
          </p:sp>
          <p:sp>
            <p:nvSpPr>
              <p:cNvPr id="4119" name="Oval 30"/>
              <p:cNvSpPr>
                <a:spLocks noChangeArrowheads="1"/>
              </p:cNvSpPr>
              <p:nvPr/>
            </p:nvSpPr>
            <p:spPr bwMode="auto">
              <a:xfrm>
                <a:off x="1920" y="2016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</p:grpSp>
        <p:sp>
          <p:nvSpPr>
            <p:cNvPr id="4143" name="Line 29"/>
            <p:cNvSpPr>
              <a:spLocks noChangeShapeType="1"/>
            </p:cNvSpPr>
            <p:nvPr/>
          </p:nvSpPr>
          <p:spPr bwMode="auto">
            <a:xfrm rot="18657175">
              <a:off x="3200400" y="3101982"/>
              <a:ext cx="381001" cy="304800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Ορθογώνιο 14"/>
                <p:cNvSpPr/>
                <p:nvPr/>
              </p:nvSpPr>
              <p:spPr>
                <a:xfrm>
                  <a:off x="3131840" y="3501008"/>
                  <a:ext cx="52123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Ορθογώνιο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1840" y="3501008"/>
                  <a:ext cx="521233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394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Ορθογώνιο 55"/>
                <p:cNvSpPr/>
                <p:nvPr/>
              </p:nvSpPr>
              <p:spPr>
                <a:xfrm>
                  <a:off x="3441677" y="3211286"/>
                  <a:ext cx="53245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4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6" name="Ορθογώνιο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41677" y="3211286"/>
                  <a:ext cx="532453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394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Ομάδα 20"/>
          <p:cNvGrpSpPr/>
          <p:nvPr/>
        </p:nvGrpSpPr>
        <p:grpSpPr>
          <a:xfrm>
            <a:off x="4674073" y="1605643"/>
            <a:ext cx="532453" cy="680357"/>
            <a:chOff x="4674073" y="1605643"/>
            <a:chExt cx="532453" cy="680357"/>
          </a:xfrm>
        </p:grpSpPr>
        <p:sp>
          <p:nvSpPr>
            <p:cNvPr id="4114" name="Line 33"/>
            <p:cNvSpPr>
              <a:spLocks noChangeShapeType="1"/>
            </p:cNvSpPr>
            <p:nvPr/>
          </p:nvSpPr>
          <p:spPr bwMode="auto">
            <a:xfrm rot="18657175">
              <a:off x="4749800" y="1943100"/>
              <a:ext cx="381000" cy="304800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Ορθογώνιο 57"/>
                <p:cNvSpPr/>
                <p:nvPr/>
              </p:nvSpPr>
              <p:spPr>
                <a:xfrm>
                  <a:off x="4674073" y="1605643"/>
                  <a:ext cx="53245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4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Ορθογώνιο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4073" y="1605643"/>
                  <a:ext cx="532453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394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Ομάδα 19"/>
          <p:cNvGrpSpPr/>
          <p:nvPr/>
        </p:nvGrpSpPr>
        <p:grpSpPr>
          <a:xfrm>
            <a:off x="3352800" y="2133600"/>
            <a:ext cx="5943600" cy="3048000"/>
            <a:chOff x="3352800" y="2133600"/>
            <a:chExt cx="5943600" cy="3048000"/>
          </a:xfrm>
        </p:grpSpPr>
        <p:sp>
          <p:nvSpPr>
            <p:cNvPr id="4144" name="Line 24"/>
            <p:cNvSpPr>
              <a:spLocks noChangeShapeType="1"/>
            </p:cNvSpPr>
            <p:nvPr/>
          </p:nvSpPr>
          <p:spPr bwMode="auto">
            <a:xfrm flipV="1">
              <a:off x="3352800" y="2590800"/>
              <a:ext cx="4038600" cy="259080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38" name="Line 26"/>
            <p:cNvSpPr>
              <a:spLocks noChangeShapeType="1"/>
            </p:cNvSpPr>
            <p:nvPr/>
          </p:nvSpPr>
          <p:spPr bwMode="auto">
            <a:xfrm rot="6784828" flipV="1">
              <a:off x="7505700" y="2552700"/>
              <a:ext cx="1371600" cy="2209800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1" name="Group 66"/>
            <p:cNvGrpSpPr>
              <a:grpSpLocks/>
            </p:cNvGrpSpPr>
            <p:nvPr/>
          </p:nvGrpSpPr>
          <p:grpSpPr bwMode="auto">
            <a:xfrm>
              <a:off x="7315200" y="2133600"/>
              <a:ext cx="1066800" cy="533400"/>
              <a:chOff x="4608" y="1344"/>
              <a:chExt cx="672" cy="336"/>
            </a:xfrm>
          </p:grpSpPr>
          <p:sp>
            <p:nvSpPr>
              <p:cNvPr id="4116" name="Oval 27"/>
              <p:cNvSpPr>
                <a:spLocks noChangeArrowheads="1"/>
              </p:cNvSpPr>
              <p:nvPr/>
            </p:nvSpPr>
            <p:spPr bwMode="auto">
              <a:xfrm>
                <a:off x="4608" y="1584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4117" name="Text Box 46"/>
              <p:cNvSpPr txBox="1">
                <a:spLocks noChangeArrowheads="1"/>
              </p:cNvSpPr>
              <p:nvPr/>
            </p:nvSpPr>
            <p:spPr bwMode="auto">
              <a:xfrm>
                <a:off x="4704" y="1344"/>
                <a:ext cx="576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3600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i="1" dirty="0" err="1"/>
                  <a:t>t</a:t>
                </a:r>
                <a:r>
                  <a:rPr lang="en-US" altLang="el-GR" sz="1800" i="1" baseline="-25000" dirty="0" err="1"/>
                  <a:t>f</a:t>
                </a:r>
                <a:endParaRPr lang="en-US" altLang="el-GR" sz="1800" i="1" dirty="0"/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l-GR" sz="1800" dirty="0"/>
                  <a:t>(</a:t>
                </a:r>
                <a:r>
                  <a:rPr lang="en-US" altLang="el-GR" sz="1800" i="1" dirty="0" err="1"/>
                  <a:t>x</a:t>
                </a:r>
                <a:r>
                  <a:rPr lang="en-US" altLang="el-GR" sz="1800" i="1" baseline="-25000" dirty="0" err="1"/>
                  <a:t>f</a:t>
                </a:r>
                <a:r>
                  <a:rPr lang="en-US" altLang="el-GR" sz="1800" i="1" baseline="-25000" dirty="0"/>
                  <a:t> </a:t>
                </a:r>
                <a:r>
                  <a:rPr lang="en-US" altLang="el-GR" sz="1800" i="1" dirty="0"/>
                  <a:t>,</a:t>
                </a:r>
                <a:r>
                  <a:rPr lang="en-US" altLang="el-GR" sz="1800" i="1" dirty="0" err="1"/>
                  <a:t>y</a:t>
                </a:r>
                <a:r>
                  <a:rPr lang="en-US" altLang="el-GR" sz="1800" i="1" baseline="-25000" dirty="0" err="1"/>
                  <a:t>f</a:t>
                </a:r>
                <a:r>
                  <a:rPr lang="en-US" altLang="el-GR" sz="1800" i="1" baseline="-25000" dirty="0"/>
                  <a:t> </a:t>
                </a:r>
                <a:r>
                  <a:rPr lang="en-US" altLang="el-GR" sz="1800" dirty="0"/>
                  <a:t>)</a:t>
                </a:r>
                <a:endParaRPr lang="el-GR" altLang="el-GR" sz="180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Ορθογώνιο 54"/>
                <p:cNvSpPr/>
                <p:nvPr/>
              </p:nvSpPr>
              <p:spPr>
                <a:xfrm>
                  <a:off x="6674509" y="2924944"/>
                  <a:ext cx="54046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5" name="Ορθογώνιο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74509" y="2924944"/>
                  <a:ext cx="540469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526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Ορθογώνιο 58"/>
                <p:cNvSpPr/>
                <p:nvPr/>
              </p:nvSpPr>
              <p:spPr>
                <a:xfrm>
                  <a:off x="8450814" y="3759423"/>
                  <a:ext cx="55168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4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Ορθογώνιο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50814" y="3759423"/>
                  <a:ext cx="551689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Ομάδα 22"/>
          <p:cNvGrpSpPr/>
          <p:nvPr/>
        </p:nvGrpSpPr>
        <p:grpSpPr>
          <a:xfrm>
            <a:off x="4330700" y="2514600"/>
            <a:ext cx="2209800" cy="1371600"/>
            <a:chOff x="4330700" y="2514600"/>
            <a:chExt cx="2209800" cy="1371600"/>
          </a:xfrm>
        </p:grpSpPr>
        <p:sp>
          <p:nvSpPr>
            <p:cNvPr id="4136" name="Line 34"/>
            <p:cNvSpPr>
              <a:spLocks noChangeShapeType="1"/>
            </p:cNvSpPr>
            <p:nvPr/>
          </p:nvSpPr>
          <p:spPr bwMode="auto">
            <a:xfrm rot="6784828" flipV="1">
              <a:off x="4749800" y="2095500"/>
              <a:ext cx="1371600" cy="2209800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Ορθογώνιο 59"/>
                <p:cNvSpPr/>
                <p:nvPr/>
              </p:nvSpPr>
              <p:spPr>
                <a:xfrm>
                  <a:off x="5100431" y="3068960"/>
                  <a:ext cx="55168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4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Ορθογώνιο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0431" y="3068960"/>
                  <a:ext cx="551689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526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Ομάδα 23"/>
          <p:cNvGrpSpPr/>
          <p:nvPr/>
        </p:nvGrpSpPr>
        <p:grpSpPr>
          <a:xfrm>
            <a:off x="4805364" y="2349500"/>
            <a:ext cx="1752600" cy="1600200"/>
            <a:chOff x="4805364" y="2349500"/>
            <a:chExt cx="1752600" cy="1600200"/>
          </a:xfrm>
        </p:grpSpPr>
        <p:sp>
          <p:nvSpPr>
            <p:cNvPr id="4134" name="Line 37"/>
            <p:cNvSpPr>
              <a:spLocks noChangeShapeType="1"/>
            </p:cNvSpPr>
            <p:nvPr/>
          </p:nvSpPr>
          <p:spPr bwMode="auto">
            <a:xfrm rot="6784828" flipV="1">
              <a:off x="4881564" y="2273300"/>
              <a:ext cx="1600200" cy="1752600"/>
            </a:xfrm>
            <a:prstGeom prst="line">
              <a:avLst/>
            </a:prstGeom>
            <a:noFill/>
            <a:ln w="44450">
              <a:solidFill>
                <a:schemeClr val="accent2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Ορθογώνιο 15"/>
                <p:cNvSpPr/>
                <p:nvPr/>
              </p:nvSpPr>
              <p:spPr>
                <a:xfrm>
                  <a:off x="5868144" y="3356992"/>
                  <a:ext cx="64472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>
                            <a:solidFill>
                              <a:srgbClr val="0000FF"/>
                            </a:solidFill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l-GR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16" name="Ορθογώνιο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8144" y="3356992"/>
                  <a:ext cx="644728" cy="46166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l="-28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Ομάδα 24"/>
          <p:cNvGrpSpPr/>
          <p:nvPr/>
        </p:nvGrpSpPr>
        <p:grpSpPr>
          <a:xfrm>
            <a:off x="5105403" y="2209800"/>
            <a:ext cx="1241638" cy="915988"/>
            <a:chOff x="5105403" y="2209800"/>
            <a:chExt cx="1241638" cy="915988"/>
          </a:xfrm>
        </p:grpSpPr>
        <p:sp>
          <p:nvSpPr>
            <p:cNvPr id="4132" name="Line 48"/>
            <p:cNvSpPr>
              <a:spLocks noChangeShapeType="1"/>
            </p:cNvSpPr>
            <p:nvPr/>
          </p:nvSpPr>
          <p:spPr bwMode="auto">
            <a:xfrm rot="6784828" flipV="1">
              <a:off x="5149853" y="2165350"/>
              <a:ext cx="915988" cy="1004888"/>
            </a:xfrm>
            <a:prstGeom prst="line">
              <a:avLst/>
            </a:prstGeom>
            <a:noFill/>
            <a:ln w="44450">
              <a:solidFill>
                <a:srgbClr val="CC0099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Ορθογώνιο 16"/>
                <p:cNvSpPr/>
                <p:nvPr/>
              </p:nvSpPr>
              <p:spPr>
                <a:xfrm>
                  <a:off x="5506811" y="2266230"/>
                  <a:ext cx="840230" cy="4967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i="1" smtClean="0">
                                    <a:solidFill>
                                      <a:srgbClr val="CC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𝐚𝐯𝐠</m:t>
                            </m:r>
                          </m:sub>
                        </m:sSub>
                      </m:oMath>
                    </m:oMathPara>
                  </a14:m>
                  <a:endParaRPr lang="el-GR" sz="2400" dirty="0">
                    <a:solidFill>
                      <a:srgbClr val="CC0099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Ορθογώνιο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06811" y="2266230"/>
                  <a:ext cx="840230" cy="496739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74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3" name="Text Box 51"/>
          <p:cNvSpPr txBox="1">
            <a:spLocks noChangeArrowheads="1"/>
          </p:cNvSpPr>
          <p:nvPr/>
        </p:nvSpPr>
        <p:spPr bwMode="auto">
          <a:xfrm>
            <a:off x="70074" y="910461"/>
            <a:ext cx="21256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dirty="0" smtClean="0">
                <a:latin typeface="Arial" charset="0"/>
              </a:rPr>
              <a:t>Ορισμός Μέσης </a:t>
            </a:r>
            <a:r>
              <a:rPr lang="el-GR" altLang="el-GR" sz="1800" dirty="0">
                <a:latin typeface="Arial" charset="0"/>
              </a:rPr>
              <a:t>επιτάχυνσης: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3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95" grpId="0" autoUpdateAnimBg="0"/>
      <p:bldP spid="9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457200" y="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ΕΠΙΤΑΧΥΝΣΗ</a:t>
            </a:r>
          </a:p>
        </p:txBody>
      </p:sp>
      <p:graphicFrame>
        <p:nvGraphicFramePr>
          <p:cNvPr id="5" name="Object 22"/>
          <p:cNvGraphicFramePr>
            <a:graphicFrameLocks noChangeAspect="1"/>
          </p:cNvGraphicFramePr>
          <p:nvPr/>
        </p:nvGraphicFramePr>
        <p:xfrm>
          <a:off x="228600" y="838200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" name="Εξίσωση" r:id="rId3" imgW="494870" imgH="177646" progId="Equation.3">
                  <p:embed/>
                </p:oleObj>
              </mc:Choice>
              <mc:Fallback>
                <p:oleObj name="Εξίσωση" r:id="rId3" imgW="494870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838200"/>
                        <a:ext cx="13716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Ομάδα 6"/>
          <p:cNvGrpSpPr/>
          <p:nvPr/>
        </p:nvGrpSpPr>
        <p:grpSpPr>
          <a:xfrm>
            <a:off x="3352800" y="1340768"/>
            <a:ext cx="5683696" cy="3852072"/>
            <a:chOff x="3352800" y="1340768"/>
            <a:chExt cx="5683696" cy="38520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Ορθογώνιο 62"/>
                <p:cNvSpPr/>
                <p:nvPr/>
              </p:nvSpPr>
              <p:spPr>
                <a:xfrm>
                  <a:off x="5639570" y="3017571"/>
                  <a:ext cx="116467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sz="24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𝚫</m:t>
                        </m:r>
                        <m:acc>
                          <m:accPr>
                            <m:chr m:val="⃗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3" name="Ορθογώνιο 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39570" y="3017571"/>
                  <a:ext cx="1164678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7" name="Ομάδα 66"/>
            <p:cNvGrpSpPr/>
            <p:nvPr/>
          </p:nvGrpSpPr>
          <p:grpSpPr>
            <a:xfrm>
              <a:off x="3352800" y="1340768"/>
              <a:ext cx="5683696" cy="3852072"/>
              <a:chOff x="3352800" y="1340768"/>
              <a:chExt cx="5683696" cy="3852072"/>
            </a:xfrm>
          </p:grpSpPr>
          <p:grpSp>
            <p:nvGrpSpPr>
              <p:cNvPr id="62" name="Ομάδα 61"/>
              <p:cNvGrpSpPr/>
              <p:nvPr/>
            </p:nvGrpSpPr>
            <p:grpSpPr>
              <a:xfrm>
                <a:off x="3352800" y="1340768"/>
                <a:ext cx="5237222" cy="3852072"/>
                <a:chOff x="3352800" y="1340768"/>
                <a:chExt cx="5237222" cy="3852072"/>
              </a:xfrm>
            </p:grpSpPr>
            <p:sp>
              <p:nvSpPr>
                <p:cNvPr id="4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352800" y="1988840"/>
                  <a:ext cx="3600000" cy="3204000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6732240" y="1340768"/>
                  <a:ext cx="1371600" cy="5492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t</a:t>
                  </a:r>
                  <a:r>
                    <a:rPr lang="el-GR" altLang="el-GR" sz="1800" i="1" dirty="0"/>
                    <a:t>+</a:t>
                  </a:r>
                  <a:r>
                    <a:rPr lang="el-GR" altLang="el-GR" sz="1800" b="0" dirty="0"/>
                    <a:t>Δ</a:t>
                  </a:r>
                  <a:r>
                    <a:rPr lang="en-US" altLang="el-GR" sz="1800" i="1" dirty="0"/>
                    <a:t>t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dirty="0"/>
                    <a:t>(</a:t>
                  </a:r>
                  <a:r>
                    <a:rPr lang="en-US" altLang="el-GR" sz="1800" i="1" dirty="0"/>
                    <a:t>x</a:t>
                  </a:r>
                  <a:r>
                    <a:rPr lang="el-GR" altLang="el-GR" sz="1800" b="0" dirty="0"/>
                    <a:t>+Δ</a:t>
                  </a:r>
                  <a:r>
                    <a:rPr lang="en-US" altLang="el-GR" sz="1800" i="1" dirty="0" err="1"/>
                    <a:t>x</a:t>
                  </a:r>
                  <a:r>
                    <a:rPr lang="en-US" altLang="el-GR" sz="1800" b="0" dirty="0" err="1"/>
                    <a:t>,</a:t>
                  </a:r>
                  <a:r>
                    <a:rPr lang="en-US" altLang="el-GR" sz="1800" i="1" dirty="0" err="1"/>
                    <a:t>y</a:t>
                  </a:r>
                  <a:r>
                    <a:rPr lang="en-US" altLang="el-GR" sz="1800" b="0" dirty="0"/>
                    <a:t>+</a:t>
                  </a:r>
                  <a:r>
                    <a:rPr lang="el-GR" altLang="el-GR" sz="1800" b="0" dirty="0"/>
                    <a:t>Δ</a:t>
                  </a:r>
                  <a:r>
                    <a:rPr lang="en-US" altLang="el-GR" sz="1800" i="1" dirty="0"/>
                    <a:t>y</a:t>
                  </a:r>
                  <a:r>
                    <a:rPr lang="en-US" altLang="el-GR" sz="1800" b="0" dirty="0"/>
                    <a:t>)</a:t>
                  </a:r>
                  <a:endParaRPr lang="el-GR" altLang="el-GR" sz="1800" b="0" dirty="0"/>
                </a:p>
              </p:txBody>
            </p:sp>
            <p:sp>
              <p:nvSpPr>
                <p:cNvPr id="11" name="Line 16"/>
                <p:cNvSpPr>
                  <a:spLocks noChangeShapeType="1"/>
                </p:cNvSpPr>
                <p:nvPr/>
              </p:nvSpPr>
              <p:spPr bwMode="auto">
                <a:xfrm rot="17584828" flipH="1">
                  <a:off x="7262525" y="1824022"/>
                  <a:ext cx="816378" cy="1838616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9" name="Oval 18"/>
                <p:cNvSpPr>
                  <a:spLocks noChangeArrowheads="1"/>
                </p:cNvSpPr>
                <p:nvPr/>
              </p:nvSpPr>
              <p:spPr bwMode="auto">
                <a:xfrm>
                  <a:off x="6876256" y="1916832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5" name="Ορθογώνιο 64"/>
                  <p:cNvSpPr/>
                  <p:nvPr/>
                </p:nvSpPr>
                <p:spPr>
                  <a:xfrm>
                    <a:off x="7849376" y="2607295"/>
                    <a:ext cx="1187120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𝚫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5" name="Ορθογώνιο 6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49376" y="2607295"/>
                    <a:ext cx="1187120" cy="461665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2" name="Ομάδα 11"/>
          <p:cNvGrpSpPr/>
          <p:nvPr/>
        </p:nvGrpSpPr>
        <p:grpSpPr>
          <a:xfrm>
            <a:off x="2514600" y="685800"/>
            <a:ext cx="6019800" cy="5486400"/>
            <a:chOff x="2514600" y="685800"/>
            <a:chExt cx="6019800" cy="5486400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2514600" y="685800"/>
              <a:ext cx="6019800" cy="5486400"/>
              <a:chOff x="2514600" y="685800"/>
              <a:chExt cx="6019800" cy="5486400"/>
            </a:xfrm>
          </p:grpSpPr>
          <p:grpSp>
            <p:nvGrpSpPr>
              <p:cNvPr id="14" name="Group 38"/>
              <p:cNvGrpSpPr>
                <a:grpSpLocks/>
              </p:cNvGrpSpPr>
              <p:nvPr/>
            </p:nvGrpSpPr>
            <p:grpSpPr bwMode="auto">
              <a:xfrm>
                <a:off x="2514600" y="685800"/>
                <a:ext cx="6019800" cy="5486400"/>
                <a:chOff x="1584" y="432"/>
                <a:chExt cx="3792" cy="3456"/>
              </a:xfrm>
            </p:grpSpPr>
            <p:sp>
              <p:nvSpPr>
                <p:cNvPr id="1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136" y="326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x</a:t>
                  </a:r>
                  <a:endParaRPr lang="el-GR" altLang="el-GR" sz="2400" i="1"/>
                </a:p>
              </p:txBody>
            </p:sp>
            <p:sp>
              <p:nvSpPr>
                <p:cNvPr id="18" name="Freeform 2"/>
                <p:cNvSpPr>
                  <a:spLocks/>
                </p:cNvSpPr>
                <p:nvPr/>
              </p:nvSpPr>
              <p:spPr bwMode="auto">
                <a:xfrm>
                  <a:off x="1584" y="912"/>
                  <a:ext cx="3168" cy="1180"/>
                </a:xfrm>
                <a:custGeom>
                  <a:avLst/>
                  <a:gdLst>
                    <a:gd name="T0" fmla="*/ 0 w 3168"/>
                    <a:gd name="T1" fmla="*/ 1004 h 1180"/>
                    <a:gd name="T2" fmla="*/ 181 w 3168"/>
                    <a:gd name="T3" fmla="*/ 1129 h 1180"/>
                    <a:gd name="T4" fmla="*/ 379 w 3168"/>
                    <a:gd name="T5" fmla="*/ 1162 h 1180"/>
                    <a:gd name="T6" fmla="*/ 724 w 3168"/>
                    <a:gd name="T7" fmla="*/ 1022 h 1180"/>
                    <a:gd name="T8" fmla="*/ 1267 w 3168"/>
                    <a:gd name="T9" fmla="*/ 479 h 1180"/>
                    <a:gd name="T10" fmla="*/ 1456 w 3168"/>
                    <a:gd name="T11" fmla="*/ 289 h 1180"/>
                    <a:gd name="T12" fmla="*/ 1802 w 3168"/>
                    <a:gd name="T13" fmla="*/ 59 h 1180"/>
                    <a:gd name="T14" fmla="*/ 2172 w 3168"/>
                    <a:gd name="T15" fmla="*/ 1 h 1180"/>
                    <a:gd name="T16" fmla="*/ 2386 w 3168"/>
                    <a:gd name="T17" fmla="*/ 51 h 1180"/>
                    <a:gd name="T18" fmla="*/ 2650 w 3168"/>
                    <a:gd name="T19" fmla="*/ 207 h 1180"/>
                    <a:gd name="T20" fmla="*/ 2864 w 3168"/>
                    <a:gd name="T21" fmla="*/ 421 h 1180"/>
                    <a:gd name="T22" fmla="*/ 3168 w 3168"/>
                    <a:gd name="T23" fmla="*/ 860 h 118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168"/>
                    <a:gd name="T37" fmla="*/ 0 h 1180"/>
                    <a:gd name="T38" fmla="*/ 3168 w 3168"/>
                    <a:gd name="T39" fmla="*/ 1180 h 118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168" h="1180">
                      <a:moveTo>
                        <a:pt x="0" y="1004"/>
                      </a:moveTo>
                      <a:cubicBezTo>
                        <a:pt x="30" y="1025"/>
                        <a:pt x="118" y="1103"/>
                        <a:pt x="181" y="1129"/>
                      </a:cubicBezTo>
                      <a:cubicBezTo>
                        <a:pt x="244" y="1155"/>
                        <a:pt x="289" y="1180"/>
                        <a:pt x="379" y="1162"/>
                      </a:cubicBezTo>
                      <a:cubicBezTo>
                        <a:pt x="469" y="1144"/>
                        <a:pt x="576" y="1136"/>
                        <a:pt x="724" y="1022"/>
                      </a:cubicBezTo>
                      <a:cubicBezTo>
                        <a:pt x="872" y="908"/>
                        <a:pt x="1145" y="601"/>
                        <a:pt x="1267" y="479"/>
                      </a:cubicBezTo>
                      <a:cubicBezTo>
                        <a:pt x="1389" y="357"/>
                        <a:pt x="1367" y="359"/>
                        <a:pt x="1456" y="289"/>
                      </a:cubicBezTo>
                      <a:cubicBezTo>
                        <a:pt x="1545" y="219"/>
                        <a:pt x="1683" y="107"/>
                        <a:pt x="1802" y="59"/>
                      </a:cubicBezTo>
                      <a:cubicBezTo>
                        <a:pt x="1921" y="11"/>
                        <a:pt x="2075" y="2"/>
                        <a:pt x="2172" y="1"/>
                      </a:cubicBezTo>
                      <a:cubicBezTo>
                        <a:pt x="2269" y="0"/>
                        <a:pt x="2306" y="17"/>
                        <a:pt x="2386" y="51"/>
                      </a:cubicBezTo>
                      <a:cubicBezTo>
                        <a:pt x="2466" y="85"/>
                        <a:pt x="2570" y="145"/>
                        <a:pt x="2650" y="207"/>
                      </a:cubicBezTo>
                      <a:cubicBezTo>
                        <a:pt x="2730" y="269"/>
                        <a:pt x="2778" y="312"/>
                        <a:pt x="2864" y="421"/>
                      </a:cubicBezTo>
                      <a:cubicBezTo>
                        <a:pt x="2950" y="530"/>
                        <a:pt x="3105" y="769"/>
                        <a:pt x="3168" y="860"/>
                      </a:cubicBezTo>
                    </a:path>
                  </a:pathLst>
                </a:custGeom>
                <a:noFill/>
                <a:ln w="38100" cmpd="sng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9" name="Oval 3"/>
                <p:cNvSpPr>
                  <a:spLocks noChangeArrowheads="1"/>
                </p:cNvSpPr>
                <p:nvPr/>
              </p:nvSpPr>
              <p:spPr bwMode="auto">
                <a:xfrm>
                  <a:off x="2064" y="3216"/>
                  <a:ext cx="96" cy="96"/>
                </a:xfrm>
                <a:prstGeom prst="ellipse">
                  <a:avLst/>
                </a:prstGeom>
                <a:solidFill>
                  <a:srgbClr val="CC6600"/>
                </a:solidFill>
                <a:ln w="9525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p:sp>
              <p:nvSpPr>
                <p:cNvPr id="2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14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>
                      <a:solidFill>
                        <a:srgbClr val="CC6600"/>
                      </a:solidFill>
                    </a:rPr>
                    <a:t>O</a:t>
                  </a:r>
                  <a:endParaRPr lang="el-GR" altLang="el-GR" sz="2400">
                    <a:solidFill>
                      <a:srgbClr val="CC6600"/>
                    </a:solidFill>
                  </a:endParaRPr>
                </a:p>
              </p:txBody>
            </p:sp>
            <p:sp>
              <p:nvSpPr>
                <p:cNvPr id="21" name="Line 23"/>
                <p:cNvSpPr>
                  <a:spLocks noChangeShapeType="1"/>
                </p:cNvSpPr>
                <p:nvPr/>
              </p:nvSpPr>
              <p:spPr bwMode="auto">
                <a:xfrm>
                  <a:off x="2112" y="432"/>
                  <a:ext cx="0" cy="34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2" name="Line 24"/>
                <p:cNvSpPr>
                  <a:spLocks noChangeShapeType="1"/>
                </p:cNvSpPr>
                <p:nvPr/>
              </p:nvSpPr>
              <p:spPr bwMode="auto">
                <a:xfrm>
                  <a:off x="1824" y="3264"/>
                  <a:ext cx="35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3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872" y="432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i="1"/>
                    <a:t>y</a:t>
                  </a:r>
                  <a:endParaRPr lang="el-GR" altLang="el-GR" sz="2400" i="1"/>
                </a:p>
              </p:txBody>
            </p:sp>
            <p:sp>
              <p:nvSpPr>
                <p:cNvPr id="24" name="Line 27"/>
                <p:cNvSpPr>
                  <a:spLocks noChangeShapeType="1"/>
                </p:cNvSpPr>
                <p:nvPr/>
              </p:nvSpPr>
              <p:spPr bwMode="auto">
                <a:xfrm>
                  <a:off x="2112" y="3264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5" name="Line 30"/>
                <p:cNvSpPr>
                  <a:spLocks noChangeShapeType="1"/>
                </p:cNvSpPr>
                <p:nvPr/>
              </p:nvSpPr>
              <p:spPr bwMode="auto">
                <a:xfrm rot="-5400000">
                  <a:off x="1896" y="3048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66" name="Ομάδα 65"/>
              <p:cNvGrpSpPr/>
              <p:nvPr/>
            </p:nvGrpSpPr>
            <p:grpSpPr>
              <a:xfrm>
                <a:off x="3352800" y="768350"/>
                <a:ext cx="2659360" cy="4413250"/>
                <a:chOff x="3352800" y="768350"/>
                <a:chExt cx="2659360" cy="4413250"/>
              </a:xfrm>
            </p:grpSpPr>
            <p:grpSp>
              <p:nvGrpSpPr>
                <p:cNvPr id="61" name="Ομάδα 60"/>
                <p:cNvGrpSpPr/>
                <p:nvPr/>
              </p:nvGrpSpPr>
              <p:grpSpPr>
                <a:xfrm>
                  <a:off x="3352800" y="768350"/>
                  <a:ext cx="2606676" cy="4413250"/>
                  <a:chOff x="3352800" y="768350"/>
                  <a:chExt cx="2606676" cy="4413250"/>
                </a:xfrm>
              </p:grpSpPr>
              <p:sp>
                <p:nvSpPr>
                  <p:cNvPr id="27" name="Line 10"/>
                  <p:cNvSpPr>
                    <a:spLocks noChangeShapeType="1"/>
                  </p:cNvSpPr>
                  <p:nvPr/>
                </p:nvSpPr>
                <p:spPr bwMode="auto">
                  <a:xfrm rot="17584828">
                    <a:off x="5008563" y="982663"/>
                    <a:ext cx="1165225" cy="736600"/>
                  </a:xfrm>
                  <a:prstGeom prst="line">
                    <a:avLst/>
                  </a:prstGeom>
                  <a:noFill/>
                  <a:ln w="44450">
                    <a:solidFill>
                      <a:srgbClr val="0000FF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grpSp>
                <p:nvGrpSpPr>
                  <p:cNvPr id="60" name="Ομάδα 59"/>
                  <p:cNvGrpSpPr/>
                  <p:nvPr/>
                </p:nvGrpSpPr>
                <p:grpSpPr>
                  <a:xfrm>
                    <a:off x="3352800" y="1295400"/>
                    <a:ext cx="1752600" cy="3886200"/>
                    <a:chOff x="3352800" y="1295400"/>
                    <a:chExt cx="1752600" cy="3886200"/>
                  </a:xfrm>
                </p:grpSpPr>
                <p:sp>
                  <p:nvSpPr>
                    <p:cNvPr id="3" name="Line 1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352800" y="1752600"/>
                      <a:ext cx="1676400" cy="3429000"/>
                    </a:xfrm>
                    <a:prstGeom prst="line">
                      <a:avLst/>
                    </a:prstGeom>
                    <a:noFill/>
                    <a:ln w="44450">
                      <a:solidFill>
                        <a:srgbClr val="FF0000"/>
                      </a:solidFill>
                      <a:round/>
                      <a:headEnd/>
                      <a:tailEnd type="stealth" w="med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6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343400" y="1295400"/>
                      <a:ext cx="609600" cy="54927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1800" i="1" dirty="0"/>
                        <a:t>t</a:t>
                      </a:r>
                    </a:p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1800" dirty="0"/>
                        <a:t>(</a:t>
                      </a:r>
                      <a:r>
                        <a:rPr lang="en-US" altLang="el-GR" sz="1800" i="1" dirty="0" err="1"/>
                        <a:t>x,y</a:t>
                      </a:r>
                      <a:r>
                        <a:rPr lang="en-US" altLang="el-GR" sz="1800" dirty="0"/>
                        <a:t>)</a:t>
                      </a:r>
                      <a:endParaRPr lang="el-GR" altLang="el-GR" sz="1800" dirty="0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6" name="Ορθογώνιο 25"/>
                        <p:cNvSpPr/>
                        <p:nvPr/>
                      </p:nvSpPr>
                      <p:spPr>
                        <a:xfrm>
                          <a:off x="4137266" y="2636912"/>
                          <a:ext cx="434734" cy="461665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⃗"/>
                                    <m:ctrlPr>
                                      <a:rPr lang="en-US" sz="24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𝒓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6" name="Ορθογώνιο 25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137266" y="2636912"/>
                          <a:ext cx="434734" cy="461665"/>
                        </a:xfrm>
                        <a:prstGeom prst="rect">
                          <a:avLst/>
                        </a:prstGeom>
                        <a:blipFill rotWithShape="1">
                          <a:blip r:embed="rId7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sp>
                  <p:nvSpPr>
                    <p:cNvPr id="28" name="Oval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53000" y="1676400"/>
                      <a:ext cx="152400" cy="152400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endParaRPr lang="el-GR" altLang="el-GR" sz="2000">
                        <a:latin typeface="Arial" charset="0"/>
                      </a:endParaRPr>
                    </a:p>
                  </p:txBody>
                </p:sp>
              </p:grp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4" name="Ορθογώνιο 63"/>
                    <p:cNvSpPr/>
                    <p:nvPr/>
                  </p:nvSpPr>
                  <p:spPr>
                    <a:xfrm>
                      <a:off x="5566204" y="807095"/>
                      <a:ext cx="445956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sz="24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4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4" name="Ορθογώνιο 6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66204" y="807095"/>
                      <a:ext cx="445956" cy="461665"/>
                    </a:xfrm>
                    <a:prstGeom prst="rect">
                      <a:avLst/>
                    </a:prstGeom>
                    <a:blipFill rotWithShape="1"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794141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457200" y="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ΕΠΙΤΑΧΥΝΣΗ</a:t>
            </a:r>
          </a:p>
        </p:txBody>
      </p:sp>
      <p:graphicFrame>
        <p:nvGraphicFramePr>
          <p:cNvPr id="32790" name="Object 22"/>
          <p:cNvGraphicFramePr>
            <a:graphicFrameLocks noChangeAspect="1"/>
          </p:cNvGraphicFramePr>
          <p:nvPr/>
        </p:nvGraphicFramePr>
        <p:xfrm>
          <a:off x="228600" y="838200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8" name="Εξίσωση" r:id="rId3" imgW="494870" imgH="177646" progId="Equation.3">
                  <p:embed/>
                </p:oleObj>
              </mc:Choice>
              <mc:Fallback>
                <p:oleObj name="Εξίσωση" r:id="rId3" imgW="494870" imgH="177646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838200"/>
                        <a:ext cx="13716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Oval 7"/>
          <p:cNvSpPr>
            <a:spLocks noChangeArrowheads="1"/>
          </p:cNvSpPr>
          <p:nvPr/>
        </p:nvSpPr>
        <p:spPr bwMode="auto">
          <a:xfrm>
            <a:off x="4953000" y="16764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pSp>
        <p:nvGrpSpPr>
          <p:cNvPr id="9" name="Ομάδα 8"/>
          <p:cNvGrpSpPr/>
          <p:nvPr/>
        </p:nvGrpSpPr>
        <p:grpSpPr>
          <a:xfrm>
            <a:off x="2514600" y="685800"/>
            <a:ext cx="6237010" cy="5486400"/>
            <a:chOff x="2514600" y="685800"/>
            <a:chExt cx="6237010" cy="5486400"/>
          </a:xfrm>
        </p:grpSpPr>
        <p:grpSp>
          <p:nvGrpSpPr>
            <p:cNvPr id="8" name="Ομάδα 7"/>
            <p:cNvGrpSpPr/>
            <p:nvPr/>
          </p:nvGrpSpPr>
          <p:grpSpPr>
            <a:xfrm>
              <a:off x="2514600" y="685800"/>
              <a:ext cx="6237010" cy="5486400"/>
              <a:chOff x="2514600" y="685800"/>
              <a:chExt cx="6237010" cy="5486400"/>
            </a:xfrm>
          </p:grpSpPr>
          <p:grpSp>
            <p:nvGrpSpPr>
              <p:cNvPr id="6" name="Ομάδα 5"/>
              <p:cNvGrpSpPr/>
              <p:nvPr/>
            </p:nvGrpSpPr>
            <p:grpSpPr>
              <a:xfrm>
                <a:off x="2514600" y="685800"/>
                <a:ext cx="6019800" cy="5486400"/>
                <a:chOff x="2514600" y="685800"/>
                <a:chExt cx="6019800" cy="5486400"/>
              </a:xfrm>
            </p:grpSpPr>
            <p:grpSp>
              <p:nvGrpSpPr>
                <p:cNvPr id="5126" name="Group 38"/>
                <p:cNvGrpSpPr>
                  <a:grpSpLocks/>
                </p:cNvGrpSpPr>
                <p:nvPr/>
              </p:nvGrpSpPr>
              <p:grpSpPr bwMode="auto">
                <a:xfrm>
                  <a:off x="2514600" y="685800"/>
                  <a:ext cx="6019800" cy="5486400"/>
                  <a:chOff x="1584" y="432"/>
                  <a:chExt cx="3792" cy="3456"/>
                </a:xfrm>
              </p:grpSpPr>
              <p:sp>
                <p:nvSpPr>
                  <p:cNvPr id="5139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36" y="3264"/>
                    <a:ext cx="24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 i="1"/>
                      <a:t>x</a:t>
                    </a:r>
                    <a:endParaRPr lang="el-GR" altLang="el-GR" sz="2400" i="1"/>
                  </a:p>
                </p:txBody>
              </p:sp>
              <p:sp>
                <p:nvSpPr>
                  <p:cNvPr id="5140" name="Freeform 2"/>
                  <p:cNvSpPr>
                    <a:spLocks/>
                  </p:cNvSpPr>
                  <p:nvPr/>
                </p:nvSpPr>
                <p:spPr bwMode="auto">
                  <a:xfrm>
                    <a:off x="1584" y="912"/>
                    <a:ext cx="3168" cy="1180"/>
                  </a:xfrm>
                  <a:custGeom>
                    <a:avLst/>
                    <a:gdLst>
                      <a:gd name="T0" fmla="*/ 0 w 3168"/>
                      <a:gd name="T1" fmla="*/ 1004 h 1180"/>
                      <a:gd name="T2" fmla="*/ 181 w 3168"/>
                      <a:gd name="T3" fmla="*/ 1129 h 1180"/>
                      <a:gd name="T4" fmla="*/ 379 w 3168"/>
                      <a:gd name="T5" fmla="*/ 1162 h 1180"/>
                      <a:gd name="T6" fmla="*/ 724 w 3168"/>
                      <a:gd name="T7" fmla="*/ 1022 h 1180"/>
                      <a:gd name="T8" fmla="*/ 1267 w 3168"/>
                      <a:gd name="T9" fmla="*/ 479 h 1180"/>
                      <a:gd name="T10" fmla="*/ 1456 w 3168"/>
                      <a:gd name="T11" fmla="*/ 289 h 1180"/>
                      <a:gd name="T12" fmla="*/ 1802 w 3168"/>
                      <a:gd name="T13" fmla="*/ 59 h 1180"/>
                      <a:gd name="T14" fmla="*/ 2172 w 3168"/>
                      <a:gd name="T15" fmla="*/ 1 h 1180"/>
                      <a:gd name="T16" fmla="*/ 2386 w 3168"/>
                      <a:gd name="T17" fmla="*/ 51 h 1180"/>
                      <a:gd name="T18" fmla="*/ 2650 w 3168"/>
                      <a:gd name="T19" fmla="*/ 207 h 1180"/>
                      <a:gd name="T20" fmla="*/ 2864 w 3168"/>
                      <a:gd name="T21" fmla="*/ 421 h 1180"/>
                      <a:gd name="T22" fmla="*/ 3168 w 3168"/>
                      <a:gd name="T23" fmla="*/ 860 h 1180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3168"/>
                      <a:gd name="T37" fmla="*/ 0 h 1180"/>
                      <a:gd name="T38" fmla="*/ 3168 w 3168"/>
                      <a:gd name="T39" fmla="*/ 1180 h 1180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3168" h="1180">
                        <a:moveTo>
                          <a:pt x="0" y="1004"/>
                        </a:moveTo>
                        <a:cubicBezTo>
                          <a:pt x="30" y="1025"/>
                          <a:pt x="118" y="1103"/>
                          <a:pt x="181" y="1129"/>
                        </a:cubicBezTo>
                        <a:cubicBezTo>
                          <a:pt x="244" y="1155"/>
                          <a:pt x="289" y="1180"/>
                          <a:pt x="379" y="1162"/>
                        </a:cubicBezTo>
                        <a:cubicBezTo>
                          <a:pt x="469" y="1144"/>
                          <a:pt x="576" y="1136"/>
                          <a:pt x="724" y="1022"/>
                        </a:cubicBezTo>
                        <a:cubicBezTo>
                          <a:pt x="872" y="908"/>
                          <a:pt x="1145" y="601"/>
                          <a:pt x="1267" y="479"/>
                        </a:cubicBezTo>
                        <a:cubicBezTo>
                          <a:pt x="1389" y="357"/>
                          <a:pt x="1367" y="359"/>
                          <a:pt x="1456" y="289"/>
                        </a:cubicBezTo>
                        <a:cubicBezTo>
                          <a:pt x="1545" y="219"/>
                          <a:pt x="1683" y="107"/>
                          <a:pt x="1802" y="59"/>
                        </a:cubicBezTo>
                        <a:cubicBezTo>
                          <a:pt x="1921" y="11"/>
                          <a:pt x="2075" y="2"/>
                          <a:pt x="2172" y="1"/>
                        </a:cubicBezTo>
                        <a:cubicBezTo>
                          <a:pt x="2269" y="0"/>
                          <a:pt x="2306" y="17"/>
                          <a:pt x="2386" y="51"/>
                        </a:cubicBezTo>
                        <a:cubicBezTo>
                          <a:pt x="2466" y="85"/>
                          <a:pt x="2570" y="145"/>
                          <a:pt x="2650" y="207"/>
                        </a:cubicBezTo>
                        <a:cubicBezTo>
                          <a:pt x="2730" y="269"/>
                          <a:pt x="2778" y="312"/>
                          <a:pt x="2864" y="421"/>
                        </a:cubicBezTo>
                        <a:cubicBezTo>
                          <a:pt x="2950" y="530"/>
                          <a:pt x="3105" y="769"/>
                          <a:pt x="3168" y="860"/>
                        </a:cubicBezTo>
                      </a:path>
                    </a:pathLst>
                  </a:custGeom>
                  <a:noFill/>
                  <a:ln w="38100" cmpd="sng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5141" name="Oval 3"/>
                  <p:cNvSpPr>
                    <a:spLocks noChangeArrowheads="1"/>
                  </p:cNvSpPr>
                  <p:nvPr/>
                </p:nvSpPr>
                <p:spPr bwMode="auto">
                  <a:xfrm>
                    <a:off x="2064" y="3216"/>
                    <a:ext cx="96" cy="96"/>
                  </a:xfrm>
                  <a:prstGeom prst="ellipse">
                    <a:avLst/>
                  </a:prstGeom>
                  <a:solidFill>
                    <a:srgbClr val="CC6600"/>
                  </a:solidFill>
                  <a:ln w="9525">
                    <a:solidFill>
                      <a:srgbClr val="CC66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  <a:buFontTx/>
                      <a:buNone/>
                    </a:pPr>
                    <a:endParaRPr lang="el-GR" altLang="el-GR" sz="2000">
                      <a:latin typeface="Arial" charset="0"/>
                    </a:endParaRPr>
                  </a:p>
                </p:txBody>
              </p:sp>
              <p:sp>
                <p:nvSpPr>
                  <p:cNvPr id="5142" name="Text Box 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64" y="3312"/>
                    <a:ext cx="144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>
                        <a:solidFill>
                          <a:srgbClr val="CC6600"/>
                        </a:solidFill>
                      </a:rPr>
                      <a:t>O</a:t>
                    </a:r>
                    <a:endParaRPr lang="el-GR" altLang="el-GR" sz="2400">
                      <a:solidFill>
                        <a:srgbClr val="CC6600"/>
                      </a:solidFill>
                    </a:endParaRPr>
                  </a:p>
                </p:txBody>
              </p:sp>
              <p:sp>
                <p:nvSpPr>
                  <p:cNvPr id="5144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432"/>
                    <a:ext cx="0" cy="345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5145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3264"/>
                    <a:ext cx="355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5146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72" y="432"/>
                    <a:ext cx="24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 i="1"/>
                      <a:t>y</a:t>
                    </a:r>
                    <a:endParaRPr lang="el-GR" altLang="el-GR" sz="2400" i="1"/>
                  </a:p>
                </p:txBody>
              </p:sp>
              <p:sp>
                <p:nvSpPr>
                  <p:cNvPr id="5147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3264"/>
                    <a:ext cx="43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5150" name="Line 30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896" y="3048"/>
                    <a:ext cx="43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5" name="Ομάδα 4"/>
                <p:cNvGrpSpPr/>
                <p:nvPr/>
              </p:nvGrpSpPr>
              <p:grpSpPr>
                <a:xfrm>
                  <a:off x="3352800" y="768350"/>
                  <a:ext cx="2659360" cy="4413250"/>
                  <a:chOff x="3352800" y="768350"/>
                  <a:chExt cx="2659360" cy="4413250"/>
                </a:xfrm>
              </p:grpSpPr>
              <p:grpSp>
                <p:nvGrpSpPr>
                  <p:cNvPr id="2" name="Ομάδα 1"/>
                  <p:cNvGrpSpPr/>
                  <p:nvPr/>
                </p:nvGrpSpPr>
                <p:grpSpPr>
                  <a:xfrm>
                    <a:off x="3352800" y="768350"/>
                    <a:ext cx="2659360" cy="4413250"/>
                    <a:chOff x="3352800" y="768350"/>
                    <a:chExt cx="2659360" cy="4413250"/>
                  </a:xfrm>
                </p:grpSpPr>
                <p:sp>
                  <p:nvSpPr>
                    <p:cNvPr id="5138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343400" y="1295400"/>
                      <a:ext cx="609600" cy="54927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1800" i="1" dirty="0"/>
                        <a:t>t</a:t>
                      </a:r>
                    </a:p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1800" dirty="0"/>
                        <a:t>(</a:t>
                      </a:r>
                      <a:r>
                        <a:rPr lang="en-US" altLang="el-GR" sz="1800" i="1" dirty="0" err="1"/>
                        <a:t>x,y</a:t>
                      </a:r>
                      <a:r>
                        <a:rPr lang="en-US" altLang="el-GR" sz="1800" dirty="0"/>
                        <a:t>)</a:t>
                      </a:r>
                      <a:endParaRPr lang="el-GR" altLang="el-GR" sz="1800" dirty="0"/>
                    </a:p>
                  </p:txBody>
                </p:sp>
                <p:grpSp>
                  <p:nvGrpSpPr>
                    <p:cNvPr id="10" name="Ομάδα 9"/>
                    <p:cNvGrpSpPr/>
                    <p:nvPr/>
                  </p:nvGrpSpPr>
                  <p:grpSpPr>
                    <a:xfrm>
                      <a:off x="3352800" y="768350"/>
                      <a:ext cx="2606676" cy="4413250"/>
                      <a:chOff x="3352800" y="768350"/>
                      <a:chExt cx="2606676" cy="4413250"/>
                    </a:xfrm>
                  </p:grpSpPr>
                  <p:sp>
                    <p:nvSpPr>
                      <p:cNvPr id="5135" name="Line 10"/>
                      <p:cNvSpPr>
                        <a:spLocks noChangeShapeType="1"/>
                      </p:cNvSpPr>
                      <p:nvPr/>
                    </p:nvSpPr>
                    <p:spPr bwMode="auto">
                      <a:xfrm rot="17584828">
                        <a:off x="5008563" y="982663"/>
                        <a:ext cx="1165225" cy="736600"/>
                      </a:xfrm>
                      <a:prstGeom prst="line">
                        <a:avLst/>
                      </a:prstGeom>
                      <a:noFill/>
                      <a:ln w="44450">
                        <a:solidFill>
                          <a:srgbClr val="0000FF"/>
                        </a:solidFill>
                        <a:round/>
                        <a:headEnd/>
                        <a:tailEnd type="stealth" w="med" len="lg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5154" name="Line 19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352800" y="1752600"/>
                        <a:ext cx="1676400" cy="3429000"/>
                      </a:xfrm>
                      <a:prstGeom prst="line">
                        <a:avLst/>
                      </a:prstGeom>
                      <a:noFill/>
                      <a:ln w="44450">
                        <a:solidFill>
                          <a:srgbClr val="FF0000"/>
                        </a:solidFill>
                        <a:round/>
                        <a:headEnd/>
                        <a:tailEnd type="stealth" w="med" len="lg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2" name="Ορθογώνιο 31"/>
                        <p:cNvSpPr/>
                        <p:nvPr/>
                      </p:nvSpPr>
                      <p:spPr>
                        <a:xfrm>
                          <a:off x="5566204" y="807095"/>
                          <a:ext cx="445956" cy="461665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⃗"/>
                                    <m:ctrlPr>
                                      <a:rPr lang="en-US" sz="2400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2400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sz="2400" dirty="0">
                            <a:solidFill>
                              <a:srgbClr val="0000FF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2" name="Ορθογώνιο 31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5566204" y="807095"/>
                          <a:ext cx="445956" cy="461665"/>
                        </a:xfrm>
                        <a:prstGeom prst="rect">
                          <a:avLst/>
                        </a:prstGeom>
                        <a:blipFill rotWithShape="1">
                          <a:blip r:embed="rId7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7" name="Ορθογώνιο 36"/>
                      <p:cNvSpPr/>
                      <p:nvPr/>
                    </p:nvSpPr>
                    <p:spPr>
                      <a:xfrm>
                        <a:off x="4137266" y="2636912"/>
                        <a:ext cx="434734" cy="461665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n-US" sz="2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7" name="Ορθογώνιο 36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137266" y="2636912"/>
                        <a:ext cx="434734" cy="461665"/>
                      </a:xfrm>
                      <a:prstGeom prst="rect">
                        <a:avLst/>
                      </a:prstGeom>
                      <a:blipFill rotWithShape="1">
                        <a:blip r:embed="rId8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grpSp>
            <p:nvGrpSpPr>
              <p:cNvPr id="7" name="Ομάδα 6"/>
              <p:cNvGrpSpPr/>
              <p:nvPr/>
            </p:nvGrpSpPr>
            <p:grpSpPr>
              <a:xfrm>
                <a:off x="3352800" y="914400"/>
                <a:ext cx="5398810" cy="4267200"/>
                <a:chOff x="3352800" y="914400"/>
                <a:chExt cx="5398810" cy="4267200"/>
              </a:xfrm>
            </p:grpSpPr>
            <p:grpSp>
              <p:nvGrpSpPr>
                <p:cNvPr id="3" name="Ομάδα 2"/>
                <p:cNvGrpSpPr/>
                <p:nvPr/>
              </p:nvGrpSpPr>
              <p:grpSpPr>
                <a:xfrm>
                  <a:off x="3352800" y="914400"/>
                  <a:ext cx="5398810" cy="4267200"/>
                  <a:chOff x="3352800" y="914400"/>
                  <a:chExt cx="5398810" cy="4267200"/>
                </a:xfrm>
              </p:grpSpPr>
              <p:grpSp>
                <p:nvGrpSpPr>
                  <p:cNvPr id="11" name="Ομάδα 10"/>
                  <p:cNvGrpSpPr/>
                  <p:nvPr/>
                </p:nvGrpSpPr>
                <p:grpSpPr>
                  <a:xfrm>
                    <a:off x="3352800" y="914400"/>
                    <a:ext cx="4729163" cy="4267200"/>
                    <a:chOff x="3352800" y="914400"/>
                    <a:chExt cx="4729163" cy="4267200"/>
                  </a:xfrm>
                </p:grpSpPr>
                <p:sp>
                  <p:nvSpPr>
                    <p:cNvPr id="5152" name="Line 2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352800" y="1447800"/>
                      <a:ext cx="2590800" cy="3733800"/>
                    </a:xfrm>
                    <a:prstGeom prst="line">
                      <a:avLst/>
                    </a:prstGeom>
                    <a:noFill/>
                    <a:ln w="44450">
                      <a:solidFill>
                        <a:srgbClr val="FF0000"/>
                      </a:solidFill>
                      <a:round/>
                      <a:headEnd/>
                      <a:tailEnd type="stealth" w="med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5133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019800" y="914400"/>
                      <a:ext cx="1371600" cy="54927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1800" i="1" dirty="0"/>
                        <a:t>t</a:t>
                      </a:r>
                      <a:r>
                        <a:rPr lang="el-GR" altLang="el-GR" sz="1800" i="1" dirty="0"/>
                        <a:t>+</a:t>
                      </a:r>
                      <a:r>
                        <a:rPr lang="el-GR" altLang="el-GR" sz="1800" b="0" dirty="0"/>
                        <a:t>Δ</a:t>
                      </a:r>
                      <a:r>
                        <a:rPr lang="en-US" altLang="el-GR" sz="1800" i="1" dirty="0"/>
                        <a:t>t</a:t>
                      </a:r>
                    </a:p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1800" dirty="0"/>
                        <a:t>(</a:t>
                      </a:r>
                      <a:r>
                        <a:rPr lang="en-US" altLang="el-GR" sz="1800" i="1" dirty="0"/>
                        <a:t>x</a:t>
                      </a:r>
                      <a:r>
                        <a:rPr lang="el-GR" altLang="el-GR" sz="1800" b="0" dirty="0"/>
                        <a:t>+Δ</a:t>
                      </a:r>
                      <a:r>
                        <a:rPr lang="en-US" altLang="el-GR" sz="1800" i="1" dirty="0" err="1"/>
                        <a:t>x</a:t>
                      </a:r>
                      <a:r>
                        <a:rPr lang="en-US" altLang="el-GR" sz="1800" b="0" dirty="0" err="1"/>
                        <a:t>,</a:t>
                      </a:r>
                      <a:r>
                        <a:rPr lang="en-US" altLang="el-GR" sz="1800" i="1" dirty="0" err="1"/>
                        <a:t>y</a:t>
                      </a:r>
                      <a:r>
                        <a:rPr lang="en-US" altLang="el-GR" sz="1800" b="0" dirty="0"/>
                        <a:t>+</a:t>
                      </a:r>
                      <a:r>
                        <a:rPr lang="el-GR" altLang="el-GR" sz="1800" b="0" dirty="0"/>
                        <a:t>Δ</a:t>
                      </a:r>
                      <a:r>
                        <a:rPr lang="en-US" altLang="el-GR" sz="1800" i="1" dirty="0"/>
                        <a:t>y</a:t>
                      </a:r>
                      <a:r>
                        <a:rPr lang="en-US" altLang="el-GR" sz="1800" b="0" dirty="0"/>
                        <a:t>)</a:t>
                      </a:r>
                      <a:endParaRPr lang="el-GR" altLang="el-GR" sz="1800" b="0" dirty="0"/>
                    </a:p>
                  </p:txBody>
                </p:sp>
                <p:sp>
                  <p:nvSpPr>
                    <p:cNvPr id="5131" name="Line 16"/>
                    <p:cNvSpPr>
                      <a:spLocks noChangeShapeType="1"/>
                    </p:cNvSpPr>
                    <p:nvPr/>
                  </p:nvSpPr>
                  <p:spPr bwMode="auto">
                    <a:xfrm rot="17584828">
                      <a:off x="6764338" y="542924"/>
                      <a:ext cx="546100" cy="2089150"/>
                    </a:xfrm>
                    <a:prstGeom prst="line">
                      <a:avLst/>
                    </a:prstGeom>
                    <a:noFill/>
                    <a:ln w="44450">
                      <a:solidFill>
                        <a:srgbClr val="0000FF"/>
                      </a:solidFill>
                      <a:round/>
                      <a:headEnd/>
                      <a:tailEnd type="stealth" w="med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5134" name="Oval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867400" y="1371600"/>
                      <a:ext cx="152400" cy="152400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endParaRPr lang="el-GR" altLang="el-GR" sz="2000">
                        <a:latin typeface="Arial" charset="0"/>
                      </a:endParaRPr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4" name="Ορθογώνιο 33"/>
                      <p:cNvSpPr/>
                      <p:nvPr/>
                    </p:nvSpPr>
                    <p:spPr>
                      <a:xfrm>
                        <a:off x="7564490" y="1268760"/>
                        <a:ext cx="1187120" cy="461665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n-US" sz="240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4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4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𝚫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4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4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dirty="0">
                          <a:solidFill>
                            <a:srgbClr val="0000FF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4" name="Ορθογώνιο 33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564490" y="1268760"/>
                        <a:ext cx="1187120" cy="461665"/>
                      </a:xfrm>
                      <a:prstGeom prst="rect">
                        <a:avLst/>
                      </a:prstGeom>
                      <a:blipFill rotWithShape="1"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1" name="Ορθογώνιο 40"/>
                    <p:cNvSpPr/>
                    <p:nvPr/>
                  </p:nvSpPr>
                  <p:spPr>
                    <a:xfrm>
                      <a:off x="5437461" y="2017358"/>
                      <a:ext cx="1164678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l-GR" sz="24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𝚫</m:t>
                            </m:r>
                            <m:acc>
                              <m:accPr>
                                <m:chr m:val="⃗"/>
                                <m:ctrlP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1" name="Ορθογώνιο 4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7461" y="2017358"/>
                      <a:ext cx="1164678" cy="461665"/>
                    </a:xfrm>
                    <a:prstGeom prst="rect">
                      <a:avLst/>
                    </a:prstGeom>
                    <a:blipFill rotWithShape="1"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ChangeArrowheads="1"/>
          </p:cNvSpPr>
          <p:nvPr/>
        </p:nvSpPr>
        <p:spPr bwMode="auto">
          <a:xfrm>
            <a:off x="457200" y="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ΕΠΙΤΑΧΥΝΣΗ</a:t>
            </a:r>
          </a:p>
        </p:txBody>
      </p:sp>
      <p:graphicFrame>
        <p:nvGraphicFramePr>
          <p:cNvPr id="33824" name="Object 32"/>
          <p:cNvGraphicFramePr>
            <a:graphicFrameLocks noChangeAspect="1"/>
          </p:cNvGraphicFramePr>
          <p:nvPr/>
        </p:nvGraphicFramePr>
        <p:xfrm>
          <a:off x="228600" y="1447800"/>
          <a:ext cx="11430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2" name="Εξίσωση" r:id="rId3" imgW="482181" imgH="177646" progId="Equation.3">
                  <p:embed/>
                </p:oleObj>
              </mc:Choice>
              <mc:Fallback>
                <p:oleObj name="Εξίσωση" r:id="rId3" imgW="482181" imgH="177646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447800"/>
                        <a:ext cx="114300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5" name="Oval 3"/>
          <p:cNvSpPr>
            <a:spLocks noChangeArrowheads="1"/>
          </p:cNvSpPr>
          <p:nvPr/>
        </p:nvSpPr>
        <p:spPr bwMode="auto">
          <a:xfrm>
            <a:off x="3276600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aphicFrame>
        <p:nvGraphicFramePr>
          <p:cNvPr id="6178" name="Object 31"/>
          <p:cNvGraphicFramePr>
            <a:graphicFrameLocks noChangeAspect="1"/>
          </p:cNvGraphicFramePr>
          <p:nvPr/>
        </p:nvGraphicFramePr>
        <p:xfrm>
          <a:off x="228600" y="838200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3" name="Εξίσωση" r:id="rId5" imgW="494870" imgH="177646" progId="Equation.3">
                  <p:embed/>
                </p:oleObj>
              </mc:Choice>
              <mc:Fallback>
                <p:oleObj name="Εξίσωση" r:id="rId5" imgW="494870" imgH="177646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838200"/>
                        <a:ext cx="13716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2" name="Ορθογώνιο 51"/>
              <p:cNvSpPr/>
              <p:nvPr/>
            </p:nvSpPr>
            <p:spPr>
              <a:xfrm>
                <a:off x="199668" y="2060848"/>
                <a:ext cx="142000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smtClean="0">
                          <a:solidFill>
                            <a:srgbClr val="0000FF"/>
                          </a:solidFill>
                          <a:latin typeface="Cambria Math"/>
                        </a:rPr>
                        <m:t>𝚫</m:t>
                      </m:r>
                      <m:acc>
                        <m:accPr>
                          <m:chr m:val="⃗"/>
                          <m:ctrlPr>
                            <a:rPr lang="el-GR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l-GR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2" name="Ορθογώνιο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668" y="2060848"/>
                <a:ext cx="1420004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8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Ομάδα 52"/>
          <p:cNvGrpSpPr/>
          <p:nvPr/>
        </p:nvGrpSpPr>
        <p:grpSpPr>
          <a:xfrm>
            <a:off x="17863" y="3717032"/>
            <a:ext cx="2675511" cy="1301229"/>
            <a:chOff x="17863" y="5440139"/>
            <a:chExt cx="2675511" cy="1301229"/>
          </a:xfrm>
        </p:grpSpPr>
        <p:sp>
          <p:nvSpPr>
            <p:cNvPr id="54" name="Text Box 30"/>
            <p:cNvSpPr txBox="1">
              <a:spLocks noChangeArrowheads="1"/>
            </p:cNvSpPr>
            <p:nvPr/>
          </p:nvSpPr>
          <p:spPr bwMode="auto">
            <a:xfrm>
              <a:off x="107504" y="5440139"/>
              <a:ext cx="25858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000" dirty="0"/>
                <a:t>Στιγμιαία </a:t>
              </a:r>
              <a:r>
                <a:rPr lang="el-GR" altLang="el-GR" sz="2000" dirty="0" smtClean="0"/>
                <a:t>Επιτάχυνση:</a:t>
              </a:r>
              <a:endParaRPr lang="el-GR" altLang="el-GR" sz="20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Ορθογώνιο 58"/>
                <p:cNvSpPr/>
                <p:nvPr/>
              </p:nvSpPr>
              <p:spPr>
                <a:xfrm>
                  <a:off x="17863" y="5839454"/>
                  <a:ext cx="2452979" cy="90191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8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</m:acc>
                        <m:r>
                          <a:rPr lang="en-US" sz="2800" b="1" i="1" smtClean="0">
                            <a:solidFill>
                              <a:srgbClr val="CC0099"/>
                            </a:solidFill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2800" b="1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800" b="1" i="1" smtClean="0">
                                    <a:solidFill>
                                      <a:srgbClr val="CC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m:rPr>
                                    <m:sty m:val="p"/>
                                  </m:rPr>
                                  <a:rPr lang="el-GR" sz="2800" b="0" i="0" smtClean="0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Δ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t</m:t>
                                </m:r>
                                <m:r>
                                  <a:rPr lang="en-US" sz="2800" b="0" i="1" smtClean="0">
                                    <a:solidFill>
                                      <a:srgbClr val="CC0099"/>
                                    </a:solidFill>
                                    <a:latin typeface="Cambria Math"/>
                                    <a:ea typeface="Cambria Math"/>
                                  </a:rPr>
                                  <m:t>→0</m:t>
                                </m:r>
                              </m:lim>
                            </m:limLow>
                          </m:fName>
                          <m:e>
                            <m:f>
                              <m:fPr>
                                <m:ctrlPr>
                                  <a:rPr lang="en-US" sz="2800" b="1" i="1" smtClean="0">
                                    <a:solidFill>
                                      <a:srgbClr val="CC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2400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𝚫</m:t>
                                </m:r>
                                <m:acc>
                                  <m:accPr>
                                    <m:chr m:val="⃗"/>
                                    <m:ctrlPr>
                                      <a:rPr lang="el-GR" sz="2400" i="1">
                                        <a:solidFill>
                                          <a:srgbClr val="CC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2400" b="1" i="1" smtClean="0">
                                        <a:solidFill>
                                          <a:srgbClr val="CC0099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</m:acc>
                              </m:num>
                              <m:den>
                                <m:r>
                                  <a:rPr lang="el-GR" sz="2800" b="1" i="0" smtClean="0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𝚫</m:t>
                                </m:r>
                                <m:r>
                                  <a:rPr lang="en-US" sz="2800" b="1" i="1" smtClean="0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den>
                            </m:f>
                          </m:e>
                        </m:func>
                        <m:r>
                          <a:rPr lang="en-US" sz="2800" b="1" i="1" smtClean="0">
                            <a:solidFill>
                              <a:srgbClr val="CC0099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sz="2400" dirty="0">
                    <a:solidFill>
                      <a:srgbClr val="CC0099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Ορθογώνιο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863" y="5839454"/>
                  <a:ext cx="2452979" cy="90191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Ορθογώνιο 59"/>
              <p:cNvSpPr/>
              <p:nvPr/>
            </p:nvSpPr>
            <p:spPr>
              <a:xfrm>
                <a:off x="2261332" y="4077072"/>
                <a:ext cx="720069" cy="9478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800" i="1" smtClean="0">
                              <a:solidFill>
                                <a:srgbClr val="CC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CC0099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800" b="1" i="1" smtClean="0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800" b="1" i="1" smtClean="0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num>
                        <m:den>
                          <m:r>
                            <a:rPr lang="en-US" sz="2800" b="1" i="1" smtClean="0">
                              <a:solidFill>
                                <a:srgbClr val="CC0099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</m:oMath>
                  </m:oMathPara>
                </a14:m>
                <a:endParaRPr lang="el-GR" sz="2400" dirty="0">
                  <a:solidFill>
                    <a:srgbClr val="CC0099"/>
                  </a:solidFill>
                </a:endParaRPr>
              </a:p>
            </p:txBody>
          </p:sp>
        </mc:Choice>
        <mc:Fallback xmlns="">
          <p:sp>
            <p:nvSpPr>
              <p:cNvPr id="60" name="Ορθογώνιο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1332" y="4077072"/>
                <a:ext cx="720069" cy="94788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Ομάδα 8"/>
          <p:cNvGrpSpPr/>
          <p:nvPr/>
        </p:nvGrpSpPr>
        <p:grpSpPr>
          <a:xfrm>
            <a:off x="6781801" y="3276600"/>
            <a:ext cx="736600" cy="1165225"/>
            <a:chOff x="6781801" y="3276600"/>
            <a:chExt cx="736600" cy="1165225"/>
          </a:xfrm>
        </p:grpSpPr>
        <p:sp>
          <p:nvSpPr>
            <p:cNvPr id="6193" name="Line 22"/>
            <p:cNvSpPr>
              <a:spLocks noChangeShapeType="1"/>
            </p:cNvSpPr>
            <p:nvPr/>
          </p:nvSpPr>
          <p:spPr bwMode="auto">
            <a:xfrm rot="17584828">
              <a:off x="6567488" y="3490913"/>
              <a:ext cx="1165225" cy="736600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Ορθογώνιο 62"/>
                <p:cNvSpPr/>
                <p:nvPr/>
              </p:nvSpPr>
              <p:spPr>
                <a:xfrm>
                  <a:off x="6934356" y="3471391"/>
                  <a:ext cx="44595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4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3" name="Ορθογώνιο 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4356" y="3471391"/>
                  <a:ext cx="445956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6934994" y="3352006"/>
            <a:ext cx="1553653" cy="1422400"/>
            <a:chOff x="6934994" y="3352006"/>
            <a:chExt cx="1553653" cy="1422400"/>
          </a:xfrm>
        </p:grpSpPr>
        <p:sp>
          <p:nvSpPr>
            <p:cNvPr id="6195" name="Line 23"/>
            <p:cNvSpPr>
              <a:spLocks noChangeShapeType="1"/>
            </p:cNvSpPr>
            <p:nvPr/>
          </p:nvSpPr>
          <p:spPr bwMode="auto">
            <a:xfrm rot="18838639">
              <a:off x="6684963" y="3602037"/>
              <a:ext cx="1422400" cy="922338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Ορθογώνιο 63"/>
                <p:cNvSpPr/>
                <p:nvPr/>
              </p:nvSpPr>
              <p:spPr>
                <a:xfrm>
                  <a:off x="7301527" y="4005064"/>
                  <a:ext cx="118712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4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4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𝐝</m:t>
                        </m:r>
                        <m:acc>
                          <m:accPr>
                            <m:chr m:val="⃗"/>
                            <m:ctrlP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4" name="Ορθογώνιο 6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1527" y="4005064"/>
                  <a:ext cx="1187120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Ομάδα 10"/>
          <p:cNvGrpSpPr/>
          <p:nvPr/>
        </p:nvGrpSpPr>
        <p:grpSpPr>
          <a:xfrm>
            <a:off x="7616826" y="3316922"/>
            <a:ext cx="910293" cy="461665"/>
            <a:chOff x="7616826" y="3316922"/>
            <a:chExt cx="910293" cy="461665"/>
          </a:xfrm>
        </p:grpSpPr>
        <p:sp>
          <p:nvSpPr>
            <p:cNvPr id="6197" name="Line 24"/>
            <p:cNvSpPr>
              <a:spLocks noChangeShapeType="1"/>
            </p:cNvSpPr>
            <p:nvPr/>
          </p:nvSpPr>
          <p:spPr bwMode="auto">
            <a:xfrm rot="18838639">
              <a:off x="7923213" y="3363913"/>
              <a:ext cx="53975" cy="666750"/>
            </a:xfrm>
            <a:prstGeom prst="line">
              <a:avLst/>
            </a:prstGeom>
            <a:noFill/>
            <a:ln w="44450">
              <a:solidFill>
                <a:schemeClr val="accent2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7882391" y="3316922"/>
                  <a:ext cx="64472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𝐝</m:t>
                        </m:r>
                        <m:acc>
                          <m:accPr>
                            <m:chr m:val="⃗"/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8" name="Ορθογώνιο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82391" y="3316922"/>
                  <a:ext cx="644728" cy="46166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l="-188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5105401" y="1828798"/>
            <a:ext cx="691875" cy="581637"/>
            <a:chOff x="5105401" y="1828798"/>
            <a:chExt cx="691875" cy="581637"/>
          </a:xfrm>
        </p:grpSpPr>
        <p:sp>
          <p:nvSpPr>
            <p:cNvPr id="6157" name="Line 29"/>
            <p:cNvSpPr>
              <a:spLocks noChangeShapeType="1"/>
            </p:cNvSpPr>
            <p:nvPr/>
          </p:nvSpPr>
          <p:spPr bwMode="auto">
            <a:xfrm rot="18838639">
              <a:off x="5411788" y="1522411"/>
              <a:ext cx="53975" cy="666750"/>
            </a:xfrm>
            <a:prstGeom prst="line">
              <a:avLst/>
            </a:prstGeom>
            <a:noFill/>
            <a:ln w="44450">
              <a:solidFill>
                <a:schemeClr val="accent2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5152548" y="1948770"/>
                  <a:ext cx="64472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𝐝</m:t>
                        </m:r>
                        <m:acc>
                          <m:accPr>
                            <m:chr m:val="⃗"/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2548" y="1948770"/>
                  <a:ext cx="644728" cy="461665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l="-188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Ομάδα 16"/>
          <p:cNvGrpSpPr/>
          <p:nvPr/>
        </p:nvGrpSpPr>
        <p:grpSpPr>
          <a:xfrm>
            <a:off x="5105401" y="1904999"/>
            <a:ext cx="1295400" cy="689522"/>
            <a:chOff x="5105401" y="1904999"/>
            <a:chExt cx="1295400" cy="689522"/>
          </a:xfrm>
        </p:grpSpPr>
        <p:sp>
          <p:nvSpPr>
            <p:cNvPr id="6159" name="Line 35"/>
            <p:cNvSpPr>
              <a:spLocks noChangeShapeType="1"/>
            </p:cNvSpPr>
            <p:nvPr/>
          </p:nvSpPr>
          <p:spPr bwMode="auto">
            <a:xfrm rot="18838639">
              <a:off x="5688013" y="1322387"/>
              <a:ext cx="130175" cy="1295400"/>
            </a:xfrm>
            <a:prstGeom prst="line">
              <a:avLst/>
            </a:prstGeom>
            <a:noFill/>
            <a:ln w="44450">
              <a:solidFill>
                <a:srgbClr val="CC0099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Ορθογώνιο 15"/>
                <p:cNvSpPr/>
                <p:nvPr/>
              </p:nvSpPr>
              <p:spPr>
                <a:xfrm>
                  <a:off x="5724128" y="2132856"/>
                  <a:ext cx="47641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i="1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i="1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16" name="Ορθογώνιο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2132856"/>
                  <a:ext cx="476412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Ομάδα 1"/>
          <p:cNvGrpSpPr/>
          <p:nvPr/>
        </p:nvGrpSpPr>
        <p:grpSpPr>
          <a:xfrm>
            <a:off x="2514600" y="608807"/>
            <a:ext cx="6019800" cy="5563393"/>
            <a:chOff x="2514600" y="608807"/>
            <a:chExt cx="6019800" cy="5563393"/>
          </a:xfrm>
        </p:grpSpPr>
        <p:grpSp>
          <p:nvGrpSpPr>
            <p:cNvPr id="19" name="Ομάδα 18"/>
            <p:cNvGrpSpPr/>
            <p:nvPr/>
          </p:nvGrpSpPr>
          <p:grpSpPr>
            <a:xfrm>
              <a:off x="2514600" y="608807"/>
              <a:ext cx="6019800" cy="5563393"/>
              <a:chOff x="2514600" y="608807"/>
              <a:chExt cx="6019800" cy="5563393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3352800" y="608807"/>
                <a:ext cx="4422544" cy="4572793"/>
                <a:chOff x="3352800" y="608807"/>
                <a:chExt cx="4422544" cy="4572793"/>
              </a:xfrm>
            </p:grpSpPr>
            <p:sp>
              <p:nvSpPr>
                <p:cNvPr id="6190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3352800" y="1524000"/>
                  <a:ext cx="2209800" cy="3657600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616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5486400" y="1371600"/>
                  <a:ext cx="1143000" cy="5492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t</a:t>
                  </a:r>
                  <a:r>
                    <a:rPr lang="el-GR" altLang="el-GR" sz="1800" i="1" dirty="0"/>
                    <a:t>+</a:t>
                  </a:r>
                  <a:r>
                    <a:rPr lang="en-US" altLang="el-GR" sz="1800" i="1" dirty="0" err="1"/>
                    <a:t>dt</a:t>
                  </a:r>
                  <a:endParaRPr lang="en-US" altLang="el-GR" sz="1800" i="1" dirty="0"/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i="1" dirty="0"/>
                    <a:t>(x</a:t>
                  </a:r>
                  <a:r>
                    <a:rPr lang="el-GR" altLang="el-GR" sz="1800" b="0" dirty="0"/>
                    <a:t>+</a:t>
                  </a:r>
                  <a:r>
                    <a:rPr lang="en-US" altLang="el-GR" sz="1800" i="1" dirty="0" err="1"/>
                    <a:t>dx</a:t>
                  </a:r>
                  <a:r>
                    <a:rPr lang="en-US" altLang="el-GR" sz="1800" b="0" dirty="0" err="1"/>
                    <a:t>,</a:t>
                  </a:r>
                  <a:r>
                    <a:rPr lang="en-US" altLang="el-GR" sz="1800" i="1" dirty="0" err="1"/>
                    <a:t>y</a:t>
                  </a:r>
                  <a:r>
                    <a:rPr lang="en-US" altLang="el-GR" sz="1800" b="0" dirty="0" err="1"/>
                    <a:t>+</a:t>
                  </a:r>
                  <a:r>
                    <a:rPr lang="en-US" altLang="el-GR" sz="1800" i="1" dirty="0" err="1"/>
                    <a:t>dy</a:t>
                  </a:r>
                  <a:r>
                    <a:rPr lang="en-US" altLang="el-GR" sz="1800" b="0" dirty="0"/>
                    <a:t>)</a:t>
                  </a:r>
                  <a:endParaRPr lang="el-GR" altLang="el-GR" sz="1800" b="0" dirty="0"/>
                </a:p>
              </p:txBody>
            </p:sp>
            <p:sp>
              <p:nvSpPr>
                <p:cNvPr id="6169" name="Oval 18"/>
                <p:cNvSpPr>
                  <a:spLocks noChangeArrowheads="1"/>
                </p:cNvSpPr>
                <p:nvPr/>
              </p:nvSpPr>
              <p:spPr bwMode="auto">
                <a:xfrm>
                  <a:off x="5486400" y="1447800"/>
                  <a:ext cx="152400" cy="1524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endParaRPr lang="el-GR" altLang="el-GR" sz="2000">
                    <a:latin typeface="Arial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2" name="Ορθογώνιο 61"/>
                    <p:cNvSpPr/>
                    <p:nvPr/>
                  </p:nvSpPr>
                  <p:spPr>
                    <a:xfrm>
                      <a:off x="6588224" y="735087"/>
                      <a:ext cx="1187120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sz="24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4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  <m: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24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𝐝</m:t>
                            </m:r>
                            <m:acc>
                              <m:accPr>
                                <m:chr m:val="⃗"/>
                                <m:ctrlPr>
                                  <a:rPr lang="en-US" sz="2400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4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2" name="Ορθογώνιο 6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88224" y="735087"/>
                      <a:ext cx="1187120" cy="461665"/>
                    </a:xfrm>
                    <a:prstGeom prst="rect">
                      <a:avLst/>
                    </a:prstGeom>
                    <a:blipFill rotWithShape="1"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192" name="Line 21"/>
                <p:cNvSpPr>
                  <a:spLocks noChangeShapeType="1"/>
                </p:cNvSpPr>
                <p:nvPr/>
              </p:nvSpPr>
              <p:spPr bwMode="auto">
                <a:xfrm rot="18838639">
                  <a:off x="5699125" y="858838"/>
                  <a:ext cx="1422400" cy="922338"/>
                </a:xfrm>
                <a:prstGeom prst="line">
                  <a:avLst/>
                </a:prstGeom>
                <a:noFill/>
                <a:ln w="44450">
                  <a:solidFill>
                    <a:srgbClr val="0000FF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18" name="Ομάδα 17"/>
              <p:cNvGrpSpPr/>
              <p:nvPr/>
            </p:nvGrpSpPr>
            <p:grpSpPr>
              <a:xfrm>
                <a:off x="2514600" y="685800"/>
                <a:ext cx="6019800" cy="5486400"/>
                <a:chOff x="2514600" y="685800"/>
                <a:chExt cx="6019800" cy="5486400"/>
              </a:xfrm>
            </p:grpSpPr>
            <p:sp>
              <p:nvSpPr>
                <p:cNvPr id="6188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3352800" y="1752600"/>
                  <a:ext cx="1676400" cy="3429000"/>
                </a:xfrm>
                <a:prstGeom prst="line">
                  <a:avLst/>
                </a:prstGeom>
                <a:noFill/>
                <a:ln w="4445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grpSp>
              <p:nvGrpSpPr>
                <p:cNvPr id="6" name="Ομάδα 5"/>
                <p:cNvGrpSpPr/>
                <p:nvPr/>
              </p:nvGrpSpPr>
              <p:grpSpPr>
                <a:xfrm>
                  <a:off x="2514600" y="685800"/>
                  <a:ext cx="6019800" cy="5486400"/>
                  <a:chOff x="2514600" y="685800"/>
                  <a:chExt cx="6019800" cy="5486400"/>
                </a:xfrm>
              </p:grpSpPr>
              <p:grpSp>
                <p:nvGrpSpPr>
                  <p:cNvPr id="5" name="Ομάδα 4"/>
                  <p:cNvGrpSpPr/>
                  <p:nvPr/>
                </p:nvGrpSpPr>
                <p:grpSpPr>
                  <a:xfrm>
                    <a:off x="2514600" y="685800"/>
                    <a:ext cx="6019800" cy="5486400"/>
                    <a:chOff x="2514600" y="685800"/>
                    <a:chExt cx="6019800" cy="5486400"/>
                  </a:xfrm>
                </p:grpSpPr>
                <p:sp>
                  <p:nvSpPr>
                    <p:cNvPr id="6174" name="Freeform 2"/>
                    <p:cNvSpPr>
                      <a:spLocks/>
                    </p:cNvSpPr>
                    <p:nvPr/>
                  </p:nvSpPr>
                  <p:spPr bwMode="auto">
                    <a:xfrm>
                      <a:off x="2514600" y="1447800"/>
                      <a:ext cx="5029200" cy="1873250"/>
                    </a:xfrm>
                    <a:custGeom>
                      <a:avLst/>
                      <a:gdLst>
                        <a:gd name="T0" fmla="*/ 0 w 3168"/>
                        <a:gd name="T1" fmla="*/ 1004 h 1180"/>
                        <a:gd name="T2" fmla="*/ 181 w 3168"/>
                        <a:gd name="T3" fmla="*/ 1129 h 1180"/>
                        <a:gd name="T4" fmla="*/ 379 w 3168"/>
                        <a:gd name="T5" fmla="*/ 1162 h 1180"/>
                        <a:gd name="T6" fmla="*/ 724 w 3168"/>
                        <a:gd name="T7" fmla="*/ 1022 h 1180"/>
                        <a:gd name="T8" fmla="*/ 1267 w 3168"/>
                        <a:gd name="T9" fmla="*/ 479 h 1180"/>
                        <a:gd name="T10" fmla="*/ 1456 w 3168"/>
                        <a:gd name="T11" fmla="*/ 289 h 1180"/>
                        <a:gd name="T12" fmla="*/ 1802 w 3168"/>
                        <a:gd name="T13" fmla="*/ 59 h 1180"/>
                        <a:gd name="T14" fmla="*/ 2172 w 3168"/>
                        <a:gd name="T15" fmla="*/ 1 h 1180"/>
                        <a:gd name="T16" fmla="*/ 2386 w 3168"/>
                        <a:gd name="T17" fmla="*/ 51 h 1180"/>
                        <a:gd name="T18" fmla="*/ 2650 w 3168"/>
                        <a:gd name="T19" fmla="*/ 207 h 1180"/>
                        <a:gd name="T20" fmla="*/ 2864 w 3168"/>
                        <a:gd name="T21" fmla="*/ 421 h 1180"/>
                        <a:gd name="T22" fmla="*/ 3168 w 3168"/>
                        <a:gd name="T23" fmla="*/ 860 h 1180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3168"/>
                        <a:gd name="T37" fmla="*/ 0 h 1180"/>
                        <a:gd name="T38" fmla="*/ 3168 w 3168"/>
                        <a:gd name="T39" fmla="*/ 1180 h 1180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3168" h="1180">
                          <a:moveTo>
                            <a:pt x="0" y="1004"/>
                          </a:moveTo>
                          <a:cubicBezTo>
                            <a:pt x="30" y="1025"/>
                            <a:pt x="118" y="1103"/>
                            <a:pt x="181" y="1129"/>
                          </a:cubicBezTo>
                          <a:cubicBezTo>
                            <a:pt x="244" y="1155"/>
                            <a:pt x="289" y="1180"/>
                            <a:pt x="379" y="1162"/>
                          </a:cubicBezTo>
                          <a:cubicBezTo>
                            <a:pt x="469" y="1144"/>
                            <a:pt x="576" y="1136"/>
                            <a:pt x="724" y="1022"/>
                          </a:cubicBezTo>
                          <a:cubicBezTo>
                            <a:pt x="872" y="908"/>
                            <a:pt x="1145" y="601"/>
                            <a:pt x="1267" y="479"/>
                          </a:cubicBezTo>
                          <a:cubicBezTo>
                            <a:pt x="1389" y="357"/>
                            <a:pt x="1367" y="359"/>
                            <a:pt x="1456" y="289"/>
                          </a:cubicBezTo>
                          <a:cubicBezTo>
                            <a:pt x="1545" y="219"/>
                            <a:pt x="1683" y="107"/>
                            <a:pt x="1802" y="59"/>
                          </a:cubicBezTo>
                          <a:cubicBezTo>
                            <a:pt x="1921" y="11"/>
                            <a:pt x="2075" y="2"/>
                            <a:pt x="2172" y="1"/>
                          </a:cubicBezTo>
                          <a:cubicBezTo>
                            <a:pt x="2269" y="0"/>
                            <a:pt x="2306" y="17"/>
                            <a:pt x="2386" y="51"/>
                          </a:cubicBezTo>
                          <a:cubicBezTo>
                            <a:pt x="2466" y="85"/>
                            <a:pt x="2570" y="145"/>
                            <a:pt x="2650" y="207"/>
                          </a:cubicBezTo>
                          <a:cubicBezTo>
                            <a:pt x="2730" y="269"/>
                            <a:pt x="2778" y="312"/>
                            <a:pt x="2864" y="421"/>
                          </a:cubicBezTo>
                          <a:cubicBezTo>
                            <a:pt x="2950" y="530"/>
                            <a:pt x="3105" y="769"/>
                            <a:pt x="3168" y="860"/>
                          </a:cubicBezTo>
                        </a:path>
                      </a:pathLst>
                    </a:custGeom>
                    <a:noFill/>
                    <a:ln w="38100" cmpd="sng">
                      <a:solidFill>
                        <a:srgbClr val="00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6176" name="Text Box 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76600" y="5257800"/>
                      <a:ext cx="228600" cy="36512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>
                          <a:solidFill>
                            <a:srgbClr val="CC6600"/>
                          </a:solidFill>
                        </a:rPr>
                        <a:t>O</a:t>
                      </a:r>
                      <a:endParaRPr lang="el-GR" altLang="el-GR" sz="2400">
                        <a:solidFill>
                          <a:srgbClr val="CC6600"/>
                        </a:solidFill>
                      </a:endParaRPr>
                    </a:p>
                  </p:txBody>
                </p:sp>
                <p:sp>
                  <p:nvSpPr>
                    <p:cNvPr id="6179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352800" y="685800"/>
                      <a:ext cx="0" cy="548640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6180" name="Line 4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95600" y="5181600"/>
                      <a:ext cx="563880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6181" name="Text Box 4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153400" y="5181600"/>
                      <a:ext cx="381000" cy="457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 i="1"/>
                        <a:t>x</a:t>
                      </a:r>
                      <a:endParaRPr lang="el-GR" altLang="el-GR" sz="2400" i="1"/>
                    </a:p>
                  </p:txBody>
                </p:sp>
                <p:sp>
                  <p:nvSpPr>
                    <p:cNvPr id="6182" name="Text Box 4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71800" y="685800"/>
                      <a:ext cx="381000" cy="457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 i="1"/>
                        <a:t>y</a:t>
                      </a:r>
                      <a:endParaRPr lang="el-GR" altLang="el-GR" sz="2400" i="1"/>
                    </a:p>
                  </p:txBody>
                </p:sp>
                <p:sp>
                  <p:nvSpPr>
                    <p:cNvPr id="6183" name="Line 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352800" y="5181600"/>
                      <a:ext cx="685800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6186" name="Line 48"/>
                    <p:cNvSpPr>
                      <a:spLocks noChangeShapeType="1"/>
                    </p:cNvSpPr>
                    <p:nvPr/>
                  </p:nvSpPr>
                  <p:spPr bwMode="auto">
                    <a:xfrm rot="16200000">
                      <a:off x="3009900" y="4838700"/>
                      <a:ext cx="685800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6172" name="Oval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53001" y="1676401"/>
                      <a:ext cx="152400" cy="152400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endParaRPr lang="el-GR" altLang="el-GR" sz="2000">
                        <a:latin typeface="Arial" charset="0"/>
                      </a:endParaRPr>
                    </a:p>
                  </p:txBody>
                </p:sp>
                <p:sp>
                  <p:nvSpPr>
                    <p:cNvPr id="6173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14863" y="1125538"/>
                      <a:ext cx="533400" cy="54927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1800" i="1" dirty="0"/>
                        <a:t>t</a:t>
                      </a:r>
                    </a:p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1800" i="1" dirty="0"/>
                        <a:t>(</a:t>
                      </a:r>
                      <a:r>
                        <a:rPr lang="en-US" altLang="el-GR" sz="1800" i="1" dirty="0" err="1"/>
                        <a:t>x,y</a:t>
                      </a:r>
                      <a:r>
                        <a:rPr lang="en-US" altLang="el-GR" sz="1800" i="1" dirty="0"/>
                        <a:t>)</a:t>
                      </a:r>
                      <a:endParaRPr lang="el-GR" altLang="el-GR" sz="1800" i="1" dirty="0"/>
                    </a:p>
                  </p:txBody>
                </p:sp>
                <p:sp>
                  <p:nvSpPr>
                    <p:cNvPr id="6170" name="Line 10"/>
                    <p:cNvSpPr>
                      <a:spLocks noChangeShapeType="1"/>
                    </p:cNvSpPr>
                    <p:nvPr/>
                  </p:nvSpPr>
                  <p:spPr bwMode="auto">
                    <a:xfrm rot="17584828">
                      <a:off x="5008563" y="982663"/>
                      <a:ext cx="1165225" cy="736600"/>
                    </a:xfrm>
                    <a:prstGeom prst="line">
                      <a:avLst/>
                    </a:prstGeom>
                    <a:noFill/>
                    <a:ln w="44450">
                      <a:solidFill>
                        <a:srgbClr val="0000FF"/>
                      </a:solidFill>
                      <a:round/>
                      <a:headEnd/>
                      <a:tailEnd type="stealth" w="med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1" name="Ορθογώνιο 60"/>
                      <p:cNvSpPr/>
                      <p:nvPr/>
                    </p:nvSpPr>
                    <p:spPr>
                      <a:xfrm>
                        <a:off x="5566204" y="807095"/>
                        <a:ext cx="445956" cy="461665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n-US" sz="240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4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dirty="0">
                          <a:solidFill>
                            <a:srgbClr val="0000FF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1" name="Ορθογώνιο 60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566204" y="807095"/>
                        <a:ext cx="445956" cy="461665"/>
                      </a:xfrm>
                      <a:prstGeom prst="rect">
                        <a:avLst/>
                      </a:prstGeom>
                      <a:blipFill rotWithShape="1">
                        <a:blip r:embed="rId2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2" name="Ορθογώνιο 71"/>
                    <p:cNvSpPr/>
                    <p:nvPr/>
                  </p:nvSpPr>
                  <p:spPr>
                    <a:xfrm>
                      <a:off x="4137266" y="2636912"/>
                      <a:ext cx="434734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72" name="Ορθογώνιο 7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137266" y="2636912"/>
                      <a:ext cx="434734" cy="461665"/>
                    </a:xfrm>
                    <a:prstGeom prst="rect">
                      <a:avLst/>
                    </a:prstGeom>
                    <a:blipFill rotWithShape="1">
                      <a:blip r:embed="rId3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Ορθογώνιο 73"/>
                  <p:cNvSpPr/>
                  <p:nvPr/>
                </p:nvSpPr>
                <p:spPr>
                  <a:xfrm>
                    <a:off x="4797656" y="2636912"/>
                    <a:ext cx="1164678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𝚫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4" name="Ορθογώνιο 7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97656" y="2636912"/>
                    <a:ext cx="1164678" cy="461665"/>
                  </a:xfrm>
                  <a:prstGeom prst="rect">
                    <a:avLst/>
                  </a:prstGeom>
                  <a:blipFill rotWithShape="1">
                    <a:blip r:embed="rId3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32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33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3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6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dirty="0" smtClean="0">
                <a:solidFill>
                  <a:schemeClr val="tx2"/>
                </a:solidFill>
              </a:rPr>
              <a:t>ΣΤΙΓΜΙΑΙΑ </a:t>
            </a:r>
            <a:r>
              <a:rPr lang="el-GR" altLang="el-GR" dirty="0">
                <a:solidFill>
                  <a:schemeClr val="tx2"/>
                </a:solidFill>
              </a:rPr>
              <a:t>ΕΠΙΤΑΧΥΝΣΗ</a:t>
            </a:r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539552" y="3969742"/>
            <a:ext cx="3352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l-GR" altLang="el-GR" sz="2400" dirty="0">
                <a:solidFill>
                  <a:srgbClr val="CC0099"/>
                </a:solidFill>
              </a:rPr>
              <a:t>Συνιστώσες του διανύσματος της Στιγμιαίας </a:t>
            </a:r>
            <a:r>
              <a:rPr lang="el-GR" altLang="el-GR" sz="2400" dirty="0" smtClean="0">
                <a:solidFill>
                  <a:srgbClr val="CC0099"/>
                </a:solidFill>
              </a:rPr>
              <a:t>Επιτάχυνσης</a:t>
            </a:r>
            <a:endParaRPr lang="el-GR" altLang="el-GR" sz="2400" dirty="0">
              <a:solidFill>
                <a:srgbClr val="CC00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70572" y="836712"/>
                <a:ext cx="2979084" cy="4955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       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572" y="836712"/>
                <a:ext cx="2979084" cy="495520"/>
              </a:xfrm>
              <a:prstGeom prst="rect">
                <a:avLst/>
              </a:prstGeom>
              <a:blipFill rotWithShape="1">
                <a:blip r:embed="rId2"/>
                <a:stretch>
                  <a:fillRect t="-2439" b="-609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410641" y="836711"/>
                <a:ext cx="2685222" cy="4955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𝒅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𝒅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641" y="836711"/>
                <a:ext cx="2685222" cy="495520"/>
              </a:xfrm>
              <a:prstGeom prst="rect">
                <a:avLst/>
              </a:prstGeom>
              <a:blipFill rotWithShape="1">
                <a:blip r:embed="rId3"/>
                <a:stretch>
                  <a:fillRect l="-227" t="-2439" r="-9751" b="-609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18"/>
              <p:cNvSpPr/>
              <p:nvPr/>
            </p:nvSpPr>
            <p:spPr>
              <a:xfrm>
                <a:off x="3275856" y="1711694"/>
                <a:ext cx="1566390" cy="8257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  <m:r>
                        <a:rPr lang="en-US" sz="2400" i="1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num>
                        <m:den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1711694"/>
                <a:ext cx="1566390" cy="82573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6660100" y="1744352"/>
                <a:ext cx="2012539" cy="808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100" y="1744352"/>
                <a:ext cx="2012539" cy="80861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Ομάδα 20"/>
          <p:cNvGrpSpPr/>
          <p:nvPr/>
        </p:nvGrpSpPr>
        <p:grpSpPr>
          <a:xfrm>
            <a:off x="3923928" y="1710680"/>
            <a:ext cx="3382772" cy="2669171"/>
            <a:chOff x="3801149" y="1710680"/>
            <a:chExt cx="3382772" cy="2669171"/>
          </a:xfrm>
        </p:grpSpPr>
        <p:grpSp>
          <p:nvGrpSpPr>
            <p:cNvPr id="22" name="Group 25"/>
            <p:cNvGrpSpPr>
              <a:grpSpLocks/>
            </p:cNvGrpSpPr>
            <p:nvPr/>
          </p:nvGrpSpPr>
          <p:grpSpPr bwMode="auto">
            <a:xfrm>
              <a:off x="5191608" y="1710680"/>
              <a:ext cx="1992313" cy="2327275"/>
              <a:chOff x="2345" y="1008"/>
              <a:chExt cx="1255" cy="1466"/>
            </a:xfrm>
          </p:grpSpPr>
          <p:sp>
            <p:nvSpPr>
              <p:cNvPr id="24" name="Oval 17"/>
              <p:cNvSpPr>
                <a:spLocks noChangeArrowheads="1"/>
              </p:cNvSpPr>
              <p:nvPr/>
            </p:nvSpPr>
            <p:spPr bwMode="auto">
              <a:xfrm>
                <a:off x="3264" y="1008"/>
                <a:ext cx="336" cy="57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2345" y="1584"/>
                <a:ext cx="1111" cy="890"/>
              </a:xfrm>
              <a:custGeom>
                <a:avLst/>
                <a:gdLst>
                  <a:gd name="T0" fmla="*/ 81 w 288"/>
                  <a:gd name="T1" fmla="*/ 0 h 480"/>
                  <a:gd name="T2" fmla="*/ 81 w 288"/>
                  <a:gd name="T3" fmla="*/ 61440 h 480"/>
                  <a:gd name="T4" fmla="*/ 0 w 288"/>
                  <a:gd name="T5" fmla="*/ 61440 h 480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480"/>
                  <a:gd name="T11" fmla="*/ 288 w 288"/>
                  <a:gd name="T12" fmla="*/ 480 h 4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480">
                    <a:moveTo>
                      <a:pt x="288" y="0"/>
                    </a:moveTo>
                    <a:lnTo>
                      <a:pt x="288" y="480"/>
                    </a:lnTo>
                    <a:lnTo>
                      <a:pt x="0" y="48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dash"/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Ορθογώνιο 22"/>
                <p:cNvSpPr/>
                <p:nvPr/>
              </p:nvSpPr>
              <p:spPr>
                <a:xfrm>
                  <a:off x="3801149" y="3571232"/>
                  <a:ext cx="1541704" cy="80861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CC0099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CC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400" i="1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400" i="1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sz="2400" dirty="0">
                    <a:solidFill>
                      <a:srgbClr val="CC0099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Ορθογώνιο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1149" y="3571232"/>
                  <a:ext cx="1541704" cy="80861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4052129" y="1707232"/>
            <a:ext cx="4264287" cy="4042555"/>
            <a:chOff x="3836105" y="1707232"/>
            <a:chExt cx="4264287" cy="4042555"/>
          </a:xfrm>
        </p:grpSpPr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5204792" y="1707232"/>
              <a:ext cx="2895600" cy="3665538"/>
              <a:chOff x="2352" y="1008"/>
              <a:chExt cx="1824" cy="2309"/>
            </a:xfrm>
          </p:grpSpPr>
          <p:sp>
            <p:nvSpPr>
              <p:cNvPr id="29" name="Oval 19"/>
              <p:cNvSpPr>
                <a:spLocks noChangeArrowheads="1"/>
              </p:cNvSpPr>
              <p:nvPr/>
            </p:nvSpPr>
            <p:spPr bwMode="auto">
              <a:xfrm>
                <a:off x="3840" y="1008"/>
                <a:ext cx="336" cy="57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l-GR" altLang="el-GR" sz="2000">
                  <a:latin typeface="Arial" charset="0"/>
                </a:endParaRPr>
              </a:p>
            </p:txBody>
          </p:sp>
          <p:sp>
            <p:nvSpPr>
              <p:cNvPr id="30" name="Freeform 20"/>
              <p:cNvSpPr>
                <a:spLocks/>
              </p:cNvSpPr>
              <p:nvPr/>
            </p:nvSpPr>
            <p:spPr bwMode="auto">
              <a:xfrm>
                <a:off x="2352" y="1584"/>
                <a:ext cx="1680" cy="1733"/>
              </a:xfrm>
              <a:custGeom>
                <a:avLst/>
                <a:gdLst>
                  <a:gd name="T0" fmla="*/ 629856 w 288"/>
                  <a:gd name="T1" fmla="*/ 0 h 480"/>
                  <a:gd name="T2" fmla="*/ 629856 w 288"/>
                  <a:gd name="T3" fmla="*/ 5491806 h 480"/>
                  <a:gd name="T4" fmla="*/ 0 w 288"/>
                  <a:gd name="T5" fmla="*/ 5491806 h 480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480"/>
                  <a:gd name="T11" fmla="*/ 288 w 288"/>
                  <a:gd name="T12" fmla="*/ 480 h 4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480">
                    <a:moveTo>
                      <a:pt x="288" y="0"/>
                    </a:moveTo>
                    <a:lnTo>
                      <a:pt x="288" y="480"/>
                    </a:lnTo>
                    <a:lnTo>
                      <a:pt x="0" y="48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dash"/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Ορθογώνιο 27"/>
                <p:cNvSpPr/>
                <p:nvPr/>
              </p:nvSpPr>
              <p:spPr>
                <a:xfrm>
                  <a:off x="3836105" y="4941168"/>
                  <a:ext cx="1546514" cy="80861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CC0099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sz="2400" i="1" smtClean="0">
                                    <a:solidFill>
                                      <a:srgbClr val="CC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400" i="1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400" i="1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sz="2400" dirty="0">
                    <a:solidFill>
                      <a:srgbClr val="CC0099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Ορθογώνιο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6105" y="4941168"/>
                  <a:ext cx="1546514" cy="80861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683568" y="6133880"/>
            <a:ext cx="5348011" cy="495520"/>
            <a:chOff x="683568" y="6133880"/>
            <a:chExt cx="5348011" cy="495520"/>
          </a:xfrm>
        </p:grpSpPr>
        <p:sp>
          <p:nvSpPr>
            <p:cNvPr id="86033" name="Text Box 17"/>
            <p:cNvSpPr txBox="1">
              <a:spLocks noChangeArrowheads="1"/>
            </p:cNvSpPr>
            <p:nvPr/>
          </p:nvSpPr>
          <p:spPr bwMode="auto">
            <a:xfrm>
              <a:off x="683568" y="6135687"/>
              <a:ext cx="325070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400" dirty="0">
                  <a:solidFill>
                    <a:srgbClr val="CC0099"/>
                  </a:solidFill>
                </a:rPr>
                <a:t>Στιγμιαία </a:t>
              </a:r>
              <a:r>
                <a:rPr lang="el-GR" altLang="el-GR" sz="2400" dirty="0" smtClean="0">
                  <a:solidFill>
                    <a:srgbClr val="CC0099"/>
                  </a:solidFill>
                </a:rPr>
                <a:t>Επιτάχυνση</a:t>
              </a:r>
              <a:r>
                <a:rPr lang="en-US" altLang="el-GR" sz="2400" dirty="0">
                  <a:solidFill>
                    <a:srgbClr val="CC0099"/>
                  </a:solidFill>
                </a:rPr>
                <a:t>:</a:t>
              </a:r>
              <a:endParaRPr lang="el-GR" altLang="el-GR" sz="2400" dirty="0">
                <a:solidFill>
                  <a:srgbClr val="CC0099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Ορθογώνιο 32"/>
                <p:cNvSpPr/>
                <p:nvPr/>
              </p:nvSpPr>
              <p:spPr>
                <a:xfrm>
                  <a:off x="3899392" y="6133880"/>
                  <a:ext cx="2132187" cy="4955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400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n-US" sz="2400" i="1">
                            <a:solidFill>
                              <a:srgbClr val="CC0099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l-GR" sz="2400" b="1" i="1" smtClean="0">
                            <a:solidFill>
                              <a:srgbClr val="CC0099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CC0099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Ορθογώνιο 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99392" y="6133880"/>
                  <a:ext cx="2132187" cy="4955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t="-2439" r="-12607" b="-609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4644008" y="1700808"/>
                <a:ext cx="2224647" cy="8141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num>
                        <m:den>
                          <m:r>
                            <a:rPr lang="en-US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1700808"/>
                <a:ext cx="2224647" cy="81419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6" grpId="0" autoUpdateAnimBg="0"/>
      <p:bldP spid="17" grpId="0"/>
      <p:bldP spid="18" grpId="0"/>
      <p:bldP spid="19" grpId="0"/>
      <p:bldP spid="20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1"/>
          <p:cNvSpPr>
            <a:spLocks noChangeArrowheads="1"/>
          </p:cNvSpPr>
          <p:nvPr/>
        </p:nvSpPr>
        <p:spPr bwMode="auto">
          <a:xfrm>
            <a:off x="457200" y="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ΕΠΙΤΑΧΥΝΣΗ</a:t>
            </a:r>
          </a:p>
        </p:txBody>
      </p:sp>
      <p:graphicFrame>
        <p:nvGraphicFramePr>
          <p:cNvPr id="36912" name="Object 48"/>
          <p:cNvGraphicFramePr>
            <a:graphicFrameLocks noChangeAspect="1"/>
          </p:cNvGraphicFramePr>
          <p:nvPr/>
        </p:nvGraphicFramePr>
        <p:xfrm>
          <a:off x="381000" y="3962400"/>
          <a:ext cx="2020888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2" name="Εξίσωση" r:id="rId3" imgW="819050" imgH="285883" progId="Equation.3">
                  <p:embed/>
                </p:oleObj>
              </mc:Choice>
              <mc:Fallback>
                <p:oleObj name="Εξίσωση" r:id="rId3" imgW="819050" imgH="285883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962400"/>
                        <a:ext cx="2020888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Ομάδα 7"/>
          <p:cNvGrpSpPr/>
          <p:nvPr/>
        </p:nvGrpSpPr>
        <p:grpSpPr>
          <a:xfrm>
            <a:off x="5029200" y="1676400"/>
            <a:ext cx="2133600" cy="1600200"/>
            <a:chOff x="5029200" y="1676400"/>
            <a:chExt cx="2133600" cy="1600200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5029200" y="1676400"/>
              <a:ext cx="2133600" cy="381000"/>
              <a:chOff x="3168" y="1056"/>
              <a:chExt cx="1344" cy="240"/>
            </a:xfrm>
          </p:grpSpPr>
          <p:sp>
            <p:nvSpPr>
              <p:cNvPr id="8209" name="Text Box 49"/>
              <p:cNvSpPr txBox="1">
                <a:spLocks noChangeArrowheads="1"/>
              </p:cNvSpPr>
              <p:nvPr/>
            </p:nvSpPr>
            <p:spPr bwMode="auto">
              <a:xfrm>
                <a:off x="3408" y="1104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l-GR" altLang="el-GR" sz="2000" i="1"/>
                  <a:t>θ</a:t>
                </a:r>
              </a:p>
            </p:txBody>
          </p:sp>
          <p:sp>
            <p:nvSpPr>
              <p:cNvPr id="8210" name="Line 53"/>
              <p:cNvSpPr>
                <a:spLocks noChangeShapeType="1"/>
              </p:cNvSpPr>
              <p:nvPr/>
            </p:nvSpPr>
            <p:spPr bwMode="auto">
              <a:xfrm>
                <a:off x="3168" y="1056"/>
                <a:ext cx="13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36918" name="Line 54"/>
            <p:cNvSpPr>
              <a:spLocks noChangeShapeType="1"/>
            </p:cNvSpPr>
            <p:nvPr/>
          </p:nvSpPr>
          <p:spPr bwMode="auto">
            <a:xfrm>
              <a:off x="5029200" y="1676400"/>
              <a:ext cx="0" cy="1600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5566204" y="807095"/>
                <a:ext cx="44595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6204" y="807095"/>
                <a:ext cx="44595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Ομάδα 10"/>
          <p:cNvGrpSpPr/>
          <p:nvPr/>
        </p:nvGrpSpPr>
        <p:grpSpPr>
          <a:xfrm>
            <a:off x="457200" y="1239143"/>
            <a:ext cx="5706098" cy="1351657"/>
            <a:chOff x="457200" y="1239143"/>
            <a:chExt cx="5706098" cy="1351657"/>
          </a:xfrm>
        </p:grpSpPr>
        <p:sp>
          <p:nvSpPr>
            <p:cNvPr id="36908" name="Line 44"/>
            <p:cNvSpPr>
              <a:spLocks noChangeShapeType="1"/>
            </p:cNvSpPr>
            <p:nvPr/>
          </p:nvSpPr>
          <p:spPr bwMode="auto">
            <a:xfrm flipV="1">
              <a:off x="6096000" y="1676400"/>
              <a:ext cx="0" cy="914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0" name="Ομάδα 9"/>
            <p:cNvGrpSpPr/>
            <p:nvPr/>
          </p:nvGrpSpPr>
          <p:grpSpPr>
            <a:xfrm>
              <a:off x="457200" y="1239143"/>
              <a:ext cx="5706098" cy="1238945"/>
              <a:chOff x="457200" y="1239143"/>
              <a:chExt cx="5706098" cy="1238945"/>
            </a:xfrm>
          </p:grpSpPr>
          <p:grpSp>
            <p:nvGrpSpPr>
              <p:cNvPr id="5" name="Group 69"/>
              <p:cNvGrpSpPr>
                <a:grpSpLocks/>
              </p:cNvGrpSpPr>
              <p:nvPr/>
            </p:nvGrpSpPr>
            <p:grpSpPr bwMode="auto">
              <a:xfrm>
                <a:off x="457200" y="1289050"/>
                <a:ext cx="5535613" cy="1189038"/>
                <a:chOff x="288" y="812"/>
                <a:chExt cx="3487" cy="749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8203" name="Object 51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288" y="1230"/>
                    <a:ext cx="1200" cy="331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8353" name="Εξίσωση" r:id="rId6" imgW="704950" imgH="209727" progId="Equation.3">
                            <p:embed/>
                          </p:oleObj>
                        </mc:Choice>
                        <mc:Fallback>
                          <p:oleObj name="Εξίσωση" r:id="rId6" imgW="704950" imgH="209727" progId="Equation.3">
                            <p:embed/>
                            <p:pic>
                              <p:nvPicPr>
                                <p:cNvPr id="0" name="Object 51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7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288" y="1230"/>
                                  <a:ext cx="1200" cy="331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8203" name="Object 51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288" y="1230"/>
                    <a:ext cx="1200" cy="331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8323" name="Εξίσωση" r:id="rId25" imgW="704950" imgH="209727" progId="Equation.3">
                            <p:embed/>
                          </p:oleObj>
                        </mc:Choice>
                        <mc:Fallback>
                          <p:oleObj name="Εξίσωση" r:id="rId25" imgW="704950" imgH="209727" progId="Equation.3">
                            <p:embed/>
                            <p:pic>
                              <p:nvPicPr>
                                <p:cNvPr id="0" name="Object 51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26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288" y="1230"/>
                                  <a:ext cx="1200" cy="331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  <p:sp>
              <p:nvSpPr>
                <p:cNvPr id="8204" name="Line 42"/>
                <p:cNvSpPr>
                  <a:spLocks noChangeShapeType="1"/>
                </p:cNvSpPr>
                <p:nvPr/>
              </p:nvSpPr>
              <p:spPr bwMode="auto">
                <a:xfrm rot="18838639">
                  <a:off x="3274" y="805"/>
                  <a:ext cx="493" cy="508"/>
                </a:xfrm>
                <a:prstGeom prst="line">
                  <a:avLst/>
                </a:prstGeom>
                <a:noFill/>
                <a:ln w="44450">
                  <a:solidFill>
                    <a:srgbClr val="CC0099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Ορθογώνιο 8"/>
                  <p:cNvSpPr/>
                  <p:nvPr/>
                </p:nvSpPr>
                <p:spPr>
                  <a:xfrm>
                    <a:off x="5430469" y="1239143"/>
                    <a:ext cx="732829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𝜶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n-US" sz="2400" i="1" smtClean="0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/>
                  </a:p>
                </p:txBody>
              </p:sp>
            </mc:Choice>
            <mc:Fallback xmlns="">
              <p:sp>
                <p:nvSpPr>
                  <p:cNvPr id="9" name="Ορθογώνιο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30469" y="1239143"/>
                    <a:ext cx="732829" cy="461665"/>
                  </a:xfrm>
                  <a:prstGeom prst="rect">
                    <a:avLst/>
                  </a:prstGeom>
                  <a:blipFill rotWithShape="1">
                    <a:blip r:embed="rId27"/>
                    <a:stretch>
                      <a:fillRect t="-17105" r="-4583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4" name="Ομάδα 13"/>
          <p:cNvGrpSpPr/>
          <p:nvPr/>
        </p:nvGrpSpPr>
        <p:grpSpPr>
          <a:xfrm>
            <a:off x="404132" y="1844675"/>
            <a:ext cx="5691868" cy="1359765"/>
            <a:chOff x="404132" y="1844675"/>
            <a:chExt cx="5691868" cy="1359765"/>
          </a:xfrm>
        </p:grpSpPr>
        <p:sp>
          <p:nvSpPr>
            <p:cNvPr id="8208" name="Line 43"/>
            <p:cNvSpPr>
              <a:spLocks noChangeShapeType="1"/>
            </p:cNvSpPr>
            <p:nvPr/>
          </p:nvSpPr>
          <p:spPr bwMode="auto">
            <a:xfrm rot="18838639" flipH="1">
              <a:off x="4679950" y="1860550"/>
              <a:ext cx="695325" cy="663575"/>
            </a:xfrm>
            <a:prstGeom prst="line">
              <a:avLst/>
            </a:prstGeom>
            <a:noFill/>
            <a:ln w="44450">
              <a:solidFill>
                <a:srgbClr val="CC0099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6909" name="Line 45"/>
            <p:cNvSpPr>
              <a:spLocks noChangeShapeType="1"/>
            </p:cNvSpPr>
            <p:nvPr/>
          </p:nvSpPr>
          <p:spPr bwMode="auto">
            <a:xfrm flipH="1">
              <a:off x="4953000" y="2590800"/>
              <a:ext cx="1143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4806077" y="2571665"/>
                  <a:ext cx="737638" cy="4955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i="1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acc>
                          <m:accPr>
                            <m:chr m:val="⃗"/>
                            <m:ctrlPr>
                              <a:rPr lang="en-US" sz="2400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6077" y="2571665"/>
                  <a:ext cx="737638" cy="495520"/>
                </a:xfrm>
                <a:prstGeom prst="rect">
                  <a:avLst/>
                </a:prstGeom>
                <a:blipFill rotWithShape="1">
                  <a:blip r:embed="rId28"/>
                  <a:stretch>
                    <a:fillRect t="-17284" r="-47107" b="-74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04132" y="2708920"/>
                  <a:ext cx="1960152" cy="4955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CC0099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CC0099"/>
                            </a:solidFill>
                            <a:latin typeface="Cambria Math"/>
                          </a:rPr>
                          <m:t>𝒂</m:t>
                        </m:r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𝒔𝒊𝒏</m:t>
                            </m:r>
                          </m:fName>
                          <m:e>
                            <m:r>
                              <a:rPr lang="el-GR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132" y="2708920"/>
                  <a:ext cx="1960152" cy="495520"/>
                </a:xfrm>
                <a:prstGeom prst="rect">
                  <a:avLst/>
                </a:prstGeom>
                <a:blipFill rotWithShape="1">
                  <a:blip r:embed="rId29"/>
                  <a:stretch>
                    <a:fillRect b="-609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3"/>
          <p:cNvGrpSpPr/>
          <p:nvPr/>
        </p:nvGrpSpPr>
        <p:grpSpPr>
          <a:xfrm>
            <a:off x="2514600" y="685800"/>
            <a:ext cx="6019800" cy="5486400"/>
            <a:chOff x="2514600" y="685800"/>
            <a:chExt cx="6019800" cy="5486400"/>
          </a:xfrm>
        </p:grpSpPr>
        <p:grpSp>
          <p:nvGrpSpPr>
            <p:cNvPr id="7" name="Ομάδα 6"/>
            <p:cNvGrpSpPr/>
            <p:nvPr/>
          </p:nvGrpSpPr>
          <p:grpSpPr>
            <a:xfrm>
              <a:off x="2514600" y="685800"/>
              <a:ext cx="6019800" cy="5486400"/>
              <a:chOff x="2514600" y="685800"/>
              <a:chExt cx="6019800" cy="5486400"/>
            </a:xfrm>
          </p:grpSpPr>
          <p:grpSp>
            <p:nvGrpSpPr>
              <p:cNvPr id="6" name="Ομάδα 5"/>
              <p:cNvGrpSpPr/>
              <p:nvPr/>
            </p:nvGrpSpPr>
            <p:grpSpPr>
              <a:xfrm>
                <a:off x="2514600" y="685800"/>
                <a:ext cx="6019800" cy="5486400"/>
                <a:chOff x="2514600" y="685800"/>
                <a:chExt cx="6019800" cy="5486400"/>
              </a:xfrm>
            </p:grpSpPr>
            <p:grpSp>
              <p:nvGrpSpPr>
                <p:cNvPr id="8194" name="Group 72"/>
                <p:cNvGrpSpPr>
                  <a:grpSpLocks/>
                </p:cNvGrpSpPr>
                <p:nvPr/>
              </p:nvGrpSpPr>
              <p:grpSpPr bwMode="auto">
                <a:xfrm>
                  <a:off x="2514600" y="685800"/>
                  <a:ext cx="6019800" cy="5486400"/>
                  <a:chOff x="1584" y="432"/>
                  <a:chExt cx="3792" cy="3456"/>
                </a:xfrm>
              </p:grpSpPr>
              <p:sp>
                <p:nvSpPr>
                  <p:cNvPr id="8211" name="Freeform 2"/>
                  <p:cNvSpPr>
                    <a:spLocks/>
                  </p:cNvSpPr>
                  <p:nvPr/>
                </p:nvSpPr>
                <p:spPr bwMode="auto">
                  <a:xfrm>
                    <a:off x="1584" y="912"/>
                    <a:ext cx="3168" cy="1180"/>
                  </a:xfrm>
                  <a:custGeom>
                    <a:avLst/>
                    <a:gdLst>
                      <a:gd name="T0" fmla="*/ 0 w 3168"/>
                      <a:gd name="T1" fmla="*/ 1004 h 1180"/>
                      <a:gd name="T2" fmla="*/ 181 w 3168"/>
                      <a:gd name="T3" fmla="*/ 1129 h 1180"/>
                      <a:gd name="T4" fmla="*/ 379 w 3168"/>
                      <a:gd name="T5" fmla="*/ 1162 h 1180"/>
                      <a:gd name="T6" fmla="*/ 724 w 3168"/>
                      <a:gd name="T7" fmla="*/ 1022 h 1180"/>
                      <a:gd name="T8" fmla="*/ 1267 w 3168"/>
                      <a:gd name="T9" fmla="*/ 479 h 1180"/>
                      <a:gd name="T10" fmla="*/ 1456 w 3168"/>
                      <a:gd name="T11" fmla="*/ 289 h 1180"/>
                      <a:gd name="T12" fmla="*/ 1802 w 3168"/>
                      <a:gd name="T13" fmla="*/ 59 h 1180"/>
                      <a:gd name="T14" fmla="*/ 2172 w 3168"/>
                      <a:gd name="T15" fmla="*/ 1 h 1180"/>
                      <a:gd name="T16" fmla="*/ 2386 w 3168"/>
                      <a:gd name="T17" fmla="*/ 51 h 1180"/>
                      <a:gd name="T18" fmla="*/ 2650 w 3168"/>
                      <a:gd name="T19" fmla="*/ 207 h 1180"/>
                      <a:gd name="T20" fmla="*/ 2864 w 3168"/>
                      <a:gd name="T21" fmla="*/ 421 h 1180"/>
                      <a:gd name="T22" fmla="*/ 3168 w 3168"/>
                      <a:gd name="T23" fmla="*/ 860 h 1180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3168"/>
                      <a:gd name="T37" fmla="*/ 0 h 1180"/>
                      <a:gd name="T38" fmla="*/ 3168 w 3168"/>
                      <a:gd name="T39" fmla="*/ 1180 h 1180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3168" h="1180">
                        <a:moveTo>
                          <a:pt x="0" y="1004"/>
                        </a:moveTo>
                        <a:cubicBezTo>
                          <a:pt x="30" y="1025"/>
                          <a:pt x="118" y="1103"/>
                          <a:pt x="181" y="1129"/>
                        </a:cubicBezTo>
                        <a:cubicBezTo>
                          <a:pt x="244" y="1155"/>
                          <a:pt x="289" y="1180"/>
                          <a:pt x="379" y="1162"/>
                        </a:cubicBezTo>
                        <a:cubicBezTo>
                          <a:pt x="469" y="1144"/>
                          <a:pt x="576" y="1136"/>
                          <a:pt x="724" y="1022"/>
                        </a:cubicBezTo>
                        <a:cubicBezTo>
                          <a:pt x="872" y="908"/>
                          <a:pt x="1145" y="601"/>
                          <a:pt x="1267" y="479"/>
                        </a:cubicBezTo>
                        <a:cubicBezTo>
                          <a:pt x="1389" y="357"/>
                          <a:pt x="1367" y="359"/>
                          <a:pt x="1456" y="289"/>
                        </a:cubicBezTo>
                        <a:cubicBezTo>
                          <a:pt x="1545" y="219"/>
                          <a:pt x="1683" y="107"/>
                          <a:pt x="1802" y="59"/>
                        </a:cubicBezTo>
                        <a:cubicBezTo>
                          <a:pt x="1921" y="11"/>
                          <a:pt x="2075" y="2"/>
                          <a:pt x="2172" y="1"/>
                        </a:cubicBezTo>
                        <a:cubicBezTo>
                          <a:pt x="2269" y="0"/>
                          <a:pt x="2306" y="17"/>
                          <a:pt x="2386" y="51"/>
                        </a:cubicBezTo>
                        <a:cubicBezTo>
                          <a:pt x="2466" y="85"/>
                          <a:pt x="2570" y="145"/>
                          <a:pt x="2650" y="207"/>
                        </a:cubicBezTo>
                        <a:cubicBezTo>
                          <a:pt x="2730" y="269"/>
                          <a:pt x="2778" y="312"/>
                          <a:pt x="2864" y="421"/>
                        </a:cubicBezTo>
                        <a:cubicBezTo>
                          <a:pt x="2950" y="530"/>
                          <a:pt x="3105" y="769"/>
                          <a:pt x="3168" y="860"/>
                        </a:cubicBezTo>
                      </a:path>
                    </a:pathLst>
                  </a:custGeom>
                  <a:noFill/>
                  <a:ln w="38100" cmpd="sng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rgbClr val="CC0099"/>
                      </a:solidFill>
                    </a:endParaRPr>
                  </a:p>
                </p:txBody>
              </p:sp>
              <p:sp>
                <p:nvSpPr>
                  <p:cNvPr id="8213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12" y="1104"/>
                    <a:ext cx="1056" cy="2160"/>
                  </a:xfrm>
                  <a:prstGeom prst="line">
                    <a:avLst/>
                  </a:prstGeom>
                  <a:noFill/>
                  <a:ln w="44450">
                    <a:solidFill>
                      <a:srgbClr val="FF0000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rgbClr val="CC0099"/>
                      </a:solidFill>
                    </a:endParaRPr>
                  </a:p>
                </p:txBody>
              </p:sp>
              <p:sp>
                <p:nvSpPr>
                  <p:cNvPr id="8214" name="Line 30"/>
                  <p:cNvSpPr>
                    <a:spLocks noChangeShapeType="1"/>
                  </p:cNvSpPr>
                  <p:nvPr/>
                </p:nvSpPr>
                <p:spPr bwMode="auto">
                  <a:xfrm rot="-2761361">
                    <a:off x="3487" y="977"/>
                    <a:ext cx="82" cy="816"/>
                  </a:xfrm>
                  <a:prstGeom prst="line">
                    <a:avLst/>
                  </a:prstGeom>
                  <a:noFill/>
                  <a:ln w="44450">
                    <a:solidFill>
                      <a:srgbClr val="CC0099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rgbClr val="CC0099"/>
                      </a:solidFill>
                    </a:endParaRPr>
                  </a:p>
                </p:txBody>
              </p:sp>
              <p:sp>
                <p:nvSpPr>
                  <p:cNvPr id="8216" name="Oval 3"/>
                  <p:cNvSpPr>
                    <a:spLocks noChangeArrowheads="1"/>
                  </p:cNvSpPr>
                  <p:nvPr/>
                </p:nvSpPr>
                <p:spPr bwMode="auto">
                  <a:xfrm>
                    <a:off x="2064" y="3216"/>
                    <a:ext cx="96" cy="96"/>
                  </a:xfrm>
                  <a:prstGeom prst="ellipse">
                    <a:avLst/>
                  </a:prstGeom>
                  <a:solidFill>
                    <a:srgbClr val="CC6600"/>
                  </a:solidFill>
                  <a:ln w="9525">
                    <a:solidFill>
                      <a:srgbClr val="CC66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  <a:buFontTx/>
                      <a:buNone/>
                    </a:pPr>
                    <a:endParaRPr lang="el-GR" altLang="el-GR" sz="2000">
                      <a:solidFill>
                        <a:srgbClr val="CC0099"/>
                      </a:solidFill>
                      <a:latin typeface="Arial" charset="0"/>
                    </a:endParaRPr>
                  </a:p>
                </p:txBody>
              </p:sp>
              <p:sp>
                <p:nvSpPr>
                  <p:cNvPr id="8217" name="Text Box 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6" y="3312"/>
                    <a:ext cx="144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 dirty="0">
                        <a:solidFill>
                          <a:srgbClr val="CC0099"/>
                        </a:solidFill>
                      </a:rPr>
                      <a:t>O</a:t>
                    </a:r>
                    <a:endParaRPr lang="el-GR" altLang="el-GR" sz="2400" dirty="0">
                      <a:solidFill>
                        <a:srgbClr val="CC0099"/>
                      </a:solidFill>
                    </a:endParaRPr>
                  </a:p>
                </p:txBody>
              </p:sp>
              <p:sp>
                <p:nvSpPr>
                  <p:cNvPr id="8218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1056"/>
                    <a:ext cx="96" cy="96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  <a:buFontTx/>
                      <a:buNone/>
                    </a:pPr>
                    <a:endParaRPr lang="el-GR" altLang="el-GR" sz="2000">
                      <a:solidFill>
                        <a:srgbClr val="CC0099"/>
                      </a:solidFill>
                      <a:latin typeface="Arial" charset="0"/>
                    </a:endParaRPr>
                  </a:p>
                </p:txBody>
              </p:sp>
              <p:sp>
                <p:nvSpPr>
                  <p:cNvPr id="8219" name="Line 9"/>
                  <p:cNvSpPr>
                    <a:spLocks noChangeShapeType="1"/>
                  </p:cNvSpPr>
                  <p:nvPr/>
                </p:nvSpPr>
                <p:spPr bwMode="auto">
                  <a:xfrm rot="-4015172">
                    <a:off x="3155" y="619"/>
                    <a:ext cx="734" cy="464"/>
                  </a:xfrm>
                  <a:prstGeom prst="line">
                    <a:avLst/>
                  </a:prstGeom>
                  <a:noFill/>
                  <a:ln w="44450">
                    <a:solidFill>
                      <a:srgbClr val="0000FF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rgbClr val="CC0099"/>
                      </a:solidFill>
                    </a:endParaRPr>
                  </a:p>
                </p:txBody>
              </p:sp>
              <p:sp>
                <p:nvSpPr>
                  <p:cNvPr id="8221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432"/>
                    <a:ext cx="0" cy="345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rgbClr val="CC0099"/>
                      </a:solidFill>
                    </a:endParaRPr>
                  </a:p>
                </p:txBody>
              </p:sp>
              <p:sp>
                <p:nvSpPr>
                  <p:cNvPr id="8222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3264"/>
                    <a:ext cx="355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rgbClr val="CC0099"/>
                      </a:solidFill>
                    </a:endParaRPr>
                  </a:p>
                </p:txBody>
              </p:sp>
              <p:sp>
                <p:nvSpPr>
                  <p:cNvPr id="8223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264"/>
                    <a:ext cx="336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 i="1">
                        <a:solidFill>
                          <a:srgbClr val="CC0099"/>
                        </a:solidFill>
                      </a:rPr>
                      <a:t>+x</a:t>
                    </a:r>
                    <a:endParaRPr lang="el-GR" altLang="el-GR" sz="2400" i="1">
                      <a:solidFill>
                        <a:srgbClr val="CC0099"/>
                      </a:solidFill>
                    </a:endParaRPr>
                  </a:p>
                </p:txBody>
              </p:sp>
              <p:sp>
                <p:nvSpPr>
                  <p:cNvPr id="8224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76" y="432"/>
                    <a:ext cx="336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 i="1">
                        <a:solidFill>
                          <a:srgbClr val="CC0099"/>
                        </a:solidFill>
                      </a:rPr>
                      <a:t>+y</a:t>
                    </a:r>
                    <a:endParaRPr lang="el-GR" altLang="el-GR" sz="2400" i="1">
                      <a:solidFill>
                        <a:srgbClr val="CC0099"/>
                      </a:solidFill>
                    </a:endParaRPr>
                  </a:p>
                </p:txBody>
              </p:sp>
              <p:sp>
                <p:nvSpPr>
                  <p:cNvPr id="8225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3264"/>
                    <a:ext cx="43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rgbClr val="CC0099"/>
                      </a:solidFill>
                    </a:endParaRPr>
                  </a:p>
                </p:txBody>
              </p:sp>
              <p:sp>
                <p:nvSpPr>
                  <p:cNvPr id="8228" name="Line 58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896" y="3048"/>
                    <a:ext cx="43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rgbClr val="CC0099"/>
                      </a:solidFill>
                    </a:endParaRPr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1" name="Ορθογώνιο 40"/>
                    <p:cNvSpPr/>
                    <p:nvPr/>
                  </p:nvSpPr>
                  <p:spPr>
                    <a:xfrm>
                      <a:off x="4137266" y="2636912"/>
                      <a:ext cx="434734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1" name="Ορθογώνιο 4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137266" y="2636912"/>
                      <a:ext cx="434734" cy="461665"/>
                    </a:xfrm>
                    <a:prstGeom prst="rect">
                      <a:avLst/>
                    </a:prstGeom>
                    <a:blipFill rotWithShape="1">
                      <a:blip r:embed="rId2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Ορθογώνιο 41"/>
                  <p:cNvSpPr/>
                  <p:nvPr/>
                </p:nvSpPr>
                <p:spPr>
                  <a:xfrm>
                    <a:off x="6039804" y="2391271"/>
                    <a:ext cx="476412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400" i="1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i="1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𝜶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/>
                  </a:p>
                </p:txBody>
              </p:sp>
            </mc:Choice>
            <mc:Fallback xmlns="">
              <p:sp>
                <p:nvSpPr>
                  <p:cNvPr id="42" name="Ορθογώνιο 4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39804" y="2391271"/>
                    <a:ext cx="476412" cy="461665"/>
                  </a:xfrm>
                  <a:prstGeom prst="rect">
                    <a:avLst/>
                  </a:prstGeom>
                  <a:blipFill rotWithShape="1"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30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31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36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9"/>
          <p:cNvSpPr>
            <a:spLocks noChangeArrowheads="1"/>
          </p:cNvSpPr>
          <p:nvPr/>
        </p:nvSpPr>
        <p:spPr bwMode="auto">
          <a:xfrm>
            <a:off x="457200" y="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chemeClr val="tx2"/>
                </a:solidFill>
              </a:rPr>
              <a:t>ΤΡΟΧΙΑ –ΣΤΙΓΜΙΑΙΑ ΕΠΙΤΑΧΥΝΣΗ</a:t>
            </a:r>
          </a:p>
        </p:txBody>
      </p:sp>
      <p:graphicFrame>
        <p:nvGraphicFramePr>
          <p:cNvPr id="37911" name="Object 23"/>
          <p:cNvGraphicFramePr>
            <a:graphicFrameLocks noChangeAspect="1"/>
          </p:cNvGraphicFramePr>
          <p:nvPr/>
        </p:nvGraphicFramePr>
        <p:xfrm>
          <a:off x="381000" y="3962400"/>
          <a:ext cx="2020888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4" name="Εξίσωση" r:id="rId3" imgW="819050" imgH="285883" progId="Equation.3">
                  <p:embed/>
                </p:oleObj>
              </mc:Choice>
              <mc:Fallback>
                <p:oleObj name="Εξίσωση" r:id="rId3" imgW="819050" imgH="285883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962400"/>
                        <a:ext cx="2020888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Ομάδα 4"/>
          <p:cNvGrpSpPr/>
          <p:nvPr/>
        </p:nvGrpSpPr>
        <p:grpSpPr>
          <a:xfrm>
            <a:off x="4038600" y="914400"/>
            <a:ext cx="2133600" cy="2286000"/>
            <a:chOff x="4038600" y="914400"/>
            <a:chExt cx="2133600" cy="2286000"/>
          </a:xfrm>
        </p:grpSpPr>
        <p:sp>
          <p:nvSpPr>
            <p:cNvPr id="37924" name="Line 36"/>
            <p:cNvSpPr>
              <a:spLocks noChangeShapeType="1"/>
            </p:cNvSpPr>
            <p:nvPr/>
          </p:nvSpPr>
          <p:spPr bwMode="auto">
            <a:xfrm rot="16200000" flipV="1">
              <a:off x="4191000" y="1371600"/>
              <a:ext cx="2133600" cy="1524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2" name="Group 46"/>
            <p:cNvGrpSpPr>
              <a:grpSpLocks/>
            </p:cNvGrpSpPr>
            <p:nvPr/>
          </p:nvGrpSpPr>
          <p:grpSpPr bwMode="auto">
            <a:xfrm>
              <a:off x="4038600" y="914400"/>
              <a:ext cx="2133600" cy="1524000"/>
              <a:chOff x="2544" y="576"/>
              <a:chExt cx="1344" cy="960"/>
            </a:xfrm>
          </p:grpSpPr>
          <p:sp>
            <p:nvSpPr>
              <p:cNvPr id="9254" name="Line 35"/>
              <p:cNvSpPr>
                <a:spLocks noChangeShapeType="1"/>
              </p:cNvSpPr>
              <p:nvPr/>
            </p:nvSpPr>
            <p:spPr bwMode="auto">
              <a:xfrm flipV="1">
                <a:off x="2544" y="576"/>
                <a:ext cx="1344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55" name="Text Box 24"/>
              <p:cNvSpPr txBox="1">
                <a:spLocks noChangeArrowheads="1"/>
              </p:cNvSpPr>
              <p:nvPr/>
            </p:nvSpPr>
            <p:spPr bwMode="auto">
              <a:xfrm>
                <a:off x="3264" y="1008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l-GR" altLang="el-GR" sz="2000" i="1"/>
                  <a:t>θ</a:t>
                </a:r>
              </a:p>
            </p:txBody>
          </p:sp>
        </p:grpSp>
      </p:grpSp>
      <p:sp>
        <p:nvSpPr>
          <p:cNvPr id="37921" name="Text Box 33"/>
          <p:cNvSpPr txBox="1">
            <a:spLocks noChangeArrowheads="1"/>
          </p:cNvSpPr>
          <p:nvPr/>
        </p:nvSpPr>
        <p:spPr bwMode="auto">
          <a:xfrm>
            <a:off x="533400" y="5715000"/>
            <a:ext cx="708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 i="1" dirty="0"/>
              <a:t>a</a:t>
            </a:r>
            <a:r>
              <a:rPr lang="en-US" altLang="el-GR" sz="2400" i="1" baseline="-25000" dirty="0"/>
              <a:t>||</a:t>
            </a:r>
            <a:r>
              <a:rPr lang="en-US" altLang="el-GR" sz="2400" i="1" dirty="0"/>
              <a:t> =</a:t>
            </a:r>
            <a:r>
              <a:rPr lang="el-GR" altLang="el-GR" sz="2400" i="1" dirty="0" err="1"/>
              <a:t>επιτρόχιος</a:t>
            </a:r>
            <a:r>
              <a:rPr lang="el-GR" altLang="el-GR" sz="2400" i="1" dirty="0"/>
              <a:t> επιτάχυνση, αυξάνει την ταχύτητα </a:t>
            </a:r>
            <a:r>
              <a:rPr lang="en-US" altLang="el-GR" sz="2400" i="1" dirty="0"/>
              <a:t>u </a:t>
            </a:r>
            <a:endParaRPr lang="el-GR" altLang="el-GR" sz="2400" i="1" dirty="0"/>
          </a:p>
        </p:txBody>
      </p:sp>
      <p:sp>
        <p:nvSpPr>
          <p:cNvPr id="37922" name="Text Box 34"/>
          <p:cNvSpPr txBox="1">
            <a:spLocks noChangeArrowheads="1"/>
          </p:cNvSpPr>
          <p:nvPr/>
        </p:nvSpPr>
        <p:spPr bwMode="auto">
          <a:xfrm>
            <a:off x="609600" y="64008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 i="1" dirty="0"/>
              <a:t>a</a:t>
            </a:r>
            <a:r>
              <a:rPr lang="en-US" altLang="el-GR" sz="2400" baseline="-25000" dirty="0">
                <a:sym typeface="Symbol" pitchFamily="18" charset="2"/>
              </a:rPr>
              <a:t></a:t>
            </a:r>
            <a:r>
              <a:rPr lang="en-US" altLang="el-GR" sz="2400" i="1" dirty="0"/>
              <a:t> =</a:t>
            </a:r>
            <a:r>
              <a:rPr lang="el-GR" altLang="el-GR" sz="2400" i="1" dirty="0"/>
              <a:t>ακτινική ή κεντρομόλος επιτάχυνση, καμπυλώνει την τροχιά</a:t>
            </a:r>
          </a:p>
        </p:txBody>
      </p:sp>
      <p:sp>
        <p:nvSpPr>
          <p:cNvPr id="9234" name="Oval 3"/>
          <p:cNvSpPr>
            <a:spLocks noChangeArrowheads="1"/>
          </p:cNvSpPr>
          <p:nvPr/>
        </p:nvSpPr>
        <p:spPr bwMode="auto">
          <a:xfrm>
            <a:off x="3276600" y="5105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sp>
        <p:nvSpPr>
          <p:cNvPr id="9248" name="Oval 5"/>
          <p:cNvSpPr>
            <a:spLocks noChangeArrowheads="1"/>
          </p:cNvSpPr>
          <p:nvPr/>
        </p:nvSpPr>
        <p:spPr bwMode="auto">
          <a:xfrm>
            <a:off x="4953000" y="16764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l-GR" altLang="el-GR" sz="2000">
              <a:latin typeface="Arial" charset="0"/>
            </a:endParaRPr>
          </a:p>
        </p:txBody>
      </p:sp>
      <p:grpSp>
        <p:nvGrpSpPr>
          <p:cNvPr id="12" name="Ομάδα 11"/>
          <p:cNvGrpSpPr/>
          <p:nvPr/>
        </p:nvGrpSpPr>
        <p:grpSpPr>
          <a:xfrm>
            <a:off x="490538" y="1052736"/>
            <a:ext cx="5605462" cy="1538064"/>
            <a:chOff x="490538" y="1052736"/>
            <a:chExt cx="5605462" cy="1538064"/>
          </a:xfrm>
        </p:grpSpPr>
        <p:sp>
          <p:nvSpPr>
            <p:cNvPr id="37919" name="Line 31"/>
            <p:cNvSpPr>
              <a:spLocks noChangeShapeType="1"/>
            </p:cNvSpPr>
            <p:nvPr/>
          </p:nvSpPr>
          <p:spPr bwMode="auto">
            <a:xfrm flipH="1" flipV="1">
              <a:off x="5410200" y="1524000"/>
              <a:ext cx="685800" cy="1066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1" name="Ομάδα 10"/>
            <p:cNvGrpSpPr/>
            <p:nvPr/>
          </p:nvGrpSpPr>
          <p:grpSpPr>
            <a:xfrm>
              <a:off x="490538" y="1052736"/>
              <a:ext cx="4964081" cy="1441227"/>
              <a:chOff x="490538" y="1052736"/>
              <a:chExt cx="4964081" cy="1441227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9229" name="Object 25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115698989"/>
                      </p:ext>
                    </p:extLst>
                  </p:nvPr>
                </p:nvGraphicFramePr>
                <p:xfrm>
                  <a:off x="490538" y="1938338"/>
                  <a:ext cx="1838325" cy="555625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9395" name="Εξίσωση" r:id="rId5" imgW="676225" imgH="218898" progId="Equation.3">
                          <p:embed/>
                        </p:oleObj>
                      </mc:Choice>
                      <mc:Fallback>
                        <p:oleObj name="Εξίσωση" r:id="rId5" imgW="676225" imgH="218898" progId="Equation.3">
                          <p:embed/>
                          <p:pic>
                            <p:nvPicPr>
                              <p:cNvPr id="0" name="Object 25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90538" y="1938338"/>
                                <a:ext cx="1838325" cy="555625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9229" name="Object 25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115698989"/>
                      </p:ext>
                    </p:extLst>
                  </p:nvPr>
                </p:nvGraphicFramePr>
                <p:xfrm>
                  <a:off x="490538" y="1938338"/>
                  <a:ext cx="1838325" cy="555625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9353" name="Εξίσωση" r:id="rId26" imgW="676225" imgH="218898" progId="Equation.3">
                          <p:embed/>
                        </p:oleObj>
                      </mc:Choice>
                      <mc:Fallback>
                        <p:oleObj name="Εξίσωση" r:id="rId26" imgW="676225" imgH="218898" progId="Equation.3">
                          <p:embed/>
                          <p:pic>
                            <p:nvPicPr>
                              <p:cNvPr id="0" name="Object 25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27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90538" y="1938338"/>
                                <a:ext cx="1838325" cy="555625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p:grpSp>
            <p:nvGrpSpPr>
              <p:cNvPr id="10" name="Ομάδα 9"/>
              <p:cNvGrpSpPr/>
              <p:nvPr/>
            </p:nvGrpSpPr>
            <p:grpSpPr>
              <a:xfrm>
                <a:off x="4824382" y="1052736"/>
                <a:ext cx="630237" cy="749870"/>
                <a:chOff x="4824382" y="1052736"/>
                <a:chExt cx="630237" cy="749870"/>
              </a:xfrm>
            </p:grpSpPr>
            <p:sp>
              <p:nvSpPr>
                <p:cNvPr id="9230" name="Line 17"/>
                <p:cNvSpPr>
                  <a:spLocks noChangeShapeType="1"/>
                </p:cNvSpPr>
                <p:nvPr/>
              </p:nvSpPr>
              <p:spPr bwMode="auto">
                <a:xfrm rot="18838639">
                  <a:off x="4972199" y="1549400"/>
                  <a:ext cx="430213" cy="76200"/>
                </a:xfrm>
                <a:prstGeom prst="line">
                  <a:avLst/>
                </a:prstGeom>
                <a:noFill/>
                <a:ln w="44450">
                  <a:solidFill>
                    <a:srgbClr val="CC0099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Ορθογώνιο 47"/>
                    <p:cNvSpPr/>
                    <p:nvPr/>
                  </p:nvSpPr>
                  <p:spPr>
                    <a:xfrm>
                      <a:off x="4824382" y="1052736"/>
                      <a:ext cx="630237" cy="49481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400" i="1" smtClean="0">
                                    <a:solidFill>
                                      <a:srgbClr val="CC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2400" i="1">
                                        <a:solidFill>
                                          <a:srgbClr val="CC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2400" i="1">
                                        <a:solidFill>
                                          <a:srgbClr val="CC0099"/>
                                        </a:solidFill>
                                        <a:latin typeface="Cambria Math"/>
                                      </a:rPr>
                                      <m:t>𝜶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||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400" dirty="0"/>
                    </a:p>
                  </p:txBody>
                </p:sp>
              </mc:Choice>
              <mc:Fallback xmlns="">
                <p:sp>
                  <p:nvSpPr>
                    <p:cNvPr id="48" name="Ορθογώνιο 4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824382" y="1052736"/>
                      <a:ext cx="630237" cy="494815"/>
                    </a:xfrm>
                    <a:prstGeom prst="rect">
                      <a:avLst/>
                    </a:prstGeom>
                    <a:blipFill rotWithShape="1">
                      <a:blip r:embed="rId28"/>
                      <a:stretch>
                        <a:fillRect b="-1234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13" name="Ομάδα 12"/>
          <p:cNvGrpSpPr/>
          <p:nvPr/>
        </p:nvGrpSpPr>
        <p:grpSpPr>
          <a:xfrm>
            <a:off x="517525" y="2135188"/>
            <a:ext cx="5578475" cy="1041400"/>
            <a:chOff x="517525" y="2135188"/>
            <a:chExt cx="5578475" cy="1041400"/>
          </a:xfrm>
        </p:grpSpPr>
        <p:grpSp>
          <p:nvGrpSpPr>
            <p:cNvPr id="3" name="Group 48"/>
            <p:cNvGrpSpPr>
              <a:grpSpLocks/>
            </p:cNvGrpSpPr>
            <p:nvPr/>
          </p:nvGrpSpPr>
          <p:grpSpPr bwMode="auto">
            <a:xfrm>
              <a:off x="517525" y="2135188"/>
              <a:ext cx="5545138" cy="1041400"/>
              <a:chOff x="326" y="1345"/>
              <a:chExt cx="3493" cy="656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9251" name="Object 26"/>
                  <p:cNvGraphicFramePr>
                    <a:graphicFrameLocks noChangeAspect="1"/>
                  </p:cNvGraphicFramePr>
                  <p:nvPr/>
                </p:nvGraphicFramePr>
                <p:xfrm>
                  <a:off x="326" y="1689"/>
                  <a:ext cx="1172" cy="312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9396" name="Εξίσωση" r:id="rId29" imgW="714525" imgH="200158" progId="Equation.3">
                          <p:embed/>
                        </p:oleObj>
                      </mc:Choice>
                      <mc:Fallback>
                        <p:oleObj name="Εξίσωση" r:id="rId29" imgW="714525" imgH="200158" progId="Equation.3">
                          <p:embed/>
                          <p:pic>
                            <p:nvPicPr>
                              <p:cNvPr id="0" name="Object 26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30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26" y="1689"/>
                                <a:ext cx="1172" cy="312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9251" name="Object 26"/>
                  <p:cNvGraphicFramePr>
                    <a:graphicFrameLocks noChangeAspect="1"/>
                  </p:cNvGraphicFramePr>
                  <p:nvPr/>
                </p:nvGraphicFramePr>
                <p:xfrm>
                  <a:off x="326" y="1689"/>
                  <a:ext cx="1172" cy="312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9354" name="Εξίσωση" r:id="rId31" imgW="714525" imgH="200158" progId="Equation.3">
                          <p:embed/>
                        </p:oleObj>
                      </mc:Choice>
                      <mc:Fallback>
                        <p:oleObj name="Εξίσωση" r:id="rId31" imgW="714525" imgH="200158" progId="Equation.3">
                          <p:embed/>
                          <p:pic>
                            <p:nvPicPr>
                              <p:cNvPr id="0" name="Object 26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32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26" y="1689"/>
                                <a:ext cx="1172" cy="312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p:sp>
            <p:nvSpPr>
              <p:cNvPr id="9252" name="Line 18"/>
              <p:cNvSpPr>
                <a:spLocks noChangeShapeType="1"/>
              </p:cNvSpPr>
              <p:nvPr/>
            </p:nvSpPr>
            <p:spPr bwMode="auto">
              <a:xfrm rot="18838639" flipH="1">
                <a:off x="3293" y="988"/>
                <a:ext cx="170" cy="883"/>
              </a:xfrm>
              <a:prstGeom prst="line">
                <a:avLst/>
              </a:prstGeom>
              <a:noFill/>
              <a:ln w="44450">
                <a:solidFill>
                  <a:srgbClr val="CC0099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37917" name="Line 29"/>
            <p:cNvSpPr>
              <a:spLocks noChangeShapeType="1"/>
            </p:cNvSpPr>
            <p:nvPr/>
          </p:nvSpPr>
          <p:spPr bwMode="auto">
            <a:xfrm flipH="1">
              <a:off x="5791200" y="2590800"/>
              <a:ext cx="304800" cy="2286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Ορθογώνιο 51"/>
                <p:cNvSpPr/>
                <p:nvPr/>
              </p:nvSpPr>
              <p:spPr>
                <a:xfrm>
                  <a:off x="5148266" y="2348880"/>
                  <a:ext cx="64787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i="1" smtClean="0">
                                <a:solidFill>
                                  <a:srgbClr val="CC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400" i="1">
                                    <a:solidFill>
                                      <a:srgbClr val="CC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400" i="1">
                                    <a:solidFill>
                                      <a:srgbClr val="CC0099"/>
                                    </a:solidFill>
                                    <a:latin typeface="Cambria Math"/>
                                  </a:rPr>
                                  <m:t>𝜶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CC0099"/>
                                </a:solidFill>
                                <a:latin typeface="Cambria Math"/>
                                <a:ea typeface="Cambria Math"/>
                              </a:rPr>
                              <m:t>⊥</m:t>
                            </m:r>
                          </m:sub>
                        </m:sSub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52" name="Ορθογώνιο 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8266" y="2348880"/>
                  <a:ext cx="647870" cy="461665"/>
                </a:xfrm>
                <a:prstGeom prst="rect">
                  <a:avLst/>
                </a:prstGeom>
                <a:blipFill rotWithShape="1">
                  <a:blip r:embed="rId33"/>
                  <a:stretch>
                    <a:fillRect b="-394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3"/>
          <p:cNvGrpSpPr/>
          <p:nvPr/>
        </p:nvGrpSpPr>
        <p:grpSpPr>
          <a:xfrm>
            <a:off x="2514600" y="685800"/>
            <a:ext cx="6019800" cy="4953000"/>
            <a:chOff x="2514600" y="685800"/>
            <a:chExt cx="6019800" cy="4953000"/>
          </a:xfrm>
        </p:grpSpPr>
        <p:grpSp>
          <p:nvGrpSpPr>
            <p:cNvPr id="9" name="Ομάδα 8"/>
            <p:cNvGrpSpPr/>
            <p:nvPr/>
          </p:nvGrpSpPr>
          <p:grpSpPr>
            <a:xfrm>
              <a:off x="2514600" y="685800"/>
              <a:ext cx="6019800" cy="4953000"/>
              <a:chOff x="2514600" y="685800"/>
              <a:chExt cx="6019800" cy="4953000"/>
            </a:xfrm>
          </p:grpSpPr>
          <p:grpSp>
            <p:nvGrpSpPr>
              <p:cNvPr id="8" name="Ομάδα 7"/>
              <p:cNvGrpSpPr/>
              <p:nvPr/>
            </p:nvGrpSpPr>
            <p:grpSpPr>
              <a:xfrm>
                <a:off x="2514600" y="685800"/>
                <a:ext cx="6019800" cy="4953000"/>
                <a:chOff x="2514600" y="685800"/>
                <a:chExt cx="6019800" cy="4953000"/>
              </a:xfrm>
            </p:grpSpPr>
            <p:grpSp>
              <p:nvGrpSpPr>
                <p:cNvPr id="7" name="Ομάδα 6"/>
                <p:cNvGrpSpPr/>
                <p:nvPr/>
              </p:nvGrpSpPr>
              <p:grpSpPr>
                <a:xfrm>
                  <a:off x="2514600" y="685800"/>
                  <a:ext cx="6019800" cy="4953000"/>
                  <a:chOff x="2514600" y="685800"/>
                  <a:chExt cx="6019800" cy="4953000"/>
                </a:xfrm>
              </p:grpSpPr>
              <p:sp>
                <p:nvSpPr>
                  <p:cNvPr id="9249" name="Line 11"/>
                  <p:cNvSpPr>
                    <a:spLocks noChangeShapeType="1"/>
                  </p:cNvSpPr>
                  <p:nvPr/>
                </p:nvSpPr>
                <p:spPr bwMode="auto">
                  <a:xfrm rot="18838639">
                    <a:off x="5535611" y="1550986"/>
                    <a:ext cx="130175" cy="1295400"/>
                  </a:xfrm>
                  <a:prstGeom prst="line">
                    <a:avLst/>
                  </a:prstGeom>
                  <a:noFill/>
                  <a:ln w="44450">
                    <a:solidFill>
                      <a:srgbClr val="CC0099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9233" name="Freeform 2"/>
                  <p:cNvSpPr>
                    <a:spLocks/>
                  </p:cNvSpPr>
                  <p:nvPr/>
                </p:nvSpPr>
                <p:spPr bwMode="auto">
                  <a:xfrm>
                    <a:off x="2514600" y="1447800"/>
                    <a:ext cx="5029200" cy="1873250"/>
                  </a:xfrm>
                  <a:custGeom>
                    <a:avLst/>
                    <a:gdLst>
                      <a:gd name="T0" fmla="*/ 0 w 3168"/>
                      <a:gd name="T1" fmla="*/ 1004 h 1180"/>
                      <a:gd name="T2" fmla="*/ 181 w 3168"/>
                      <a:gd name="T3" fmla="*/ 1129 h 1180"/>
                      <a:gd name="T4" fmla="*/ 379 w 3168"/>
                      <a:gd name="T5" fmla="*/ 1162 h 1180"/>
                      <a:gd name="T6" fmla="*/ 724 w 3168"/>
                      <a:gd name="T7" fmla="*/ 1022 h 1180"/>
                      <a:gd name="T8" fmla="*/ 1267 w 3168"/>
                      <a:gd name="T9" fmla="*/ 479 h 1180"/>
                      <a:gd name="T10" fmla="*/ 1456 w 3168"/>
                      <a:gd name="T11" fmla="*/ 289 h 1180"/>
                      <a:gd name="T12" fmla="*/ 1802 w 3168"/>
                      <a:gd name="T13" fmla="*/ 59 h 1180"/>
                      <a:gd name="T14" fmla="*/ 2172 w 3168"/>
                      <a:gd name="T15" fmla="*/ 1 h 1180"/>
                      <a:gd name="T16" fmla="*/ 2386 w 3168"/>
                      <a:gd name="T17" fmla="*/ 51 h 1180"/>
                      <a:gd name="T18" fmla="*/ 2650 w 3168"/>
                      <a:gd name="T19" fmla="*/ 207 h 1180"/>
                      <a:gd name="T20" fmla="*/ 2864 w 3168"/>
                      <a:gd name="T21" fmla="*/ 421 h 1180"/>
                      <a:gd name="T22" fmla="*/ 3168 w 3168"/>
                      <a:gd name="T23" fmla="*/ 860 h 1180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3168"/>
                      <a:gd name="T37" fmla="*/ 0 h 1180"/>
                      <a:gd name="T38" fmla="*/ 3168 w 3168"/>
                      <a:gd name="T39" fmla="*/ 1180 h 1180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3168" h="1180">
                        <a:moveTo>
                          <a:pt x="0" y="1004"/>
                        </a:moveTo>
                        <a:cubicBezTo>
                          <a:pt x="30" y="1025"/>
                          <a:pt x="118" y="1103"/>
                          <a:pt x="181" y="1129"/>
                        </a:cubicBezTo>
                        <a:cubicBezTo>
                          <a:pt x="244" y="1155"/>
                          <a:pt x="289" y="1180"/>
                          <a:pt x="379" y="1162"/>
                        </a:cubicBezTo>
                        <a:cubicBezTo>
                          <a:pt x="469" y="1144"/>
                          <a:pt x="576" y="1136"/>
                          <a:pt x="724" y="1022"/>
                        </a:cubicBezTo>
                        <a:cubicBezTo>
                          <a:pt x="872" y="908"/>
                          <a:pt x="1145" y="601"/>
                          <a:pt x="1267" y="479"/>
                        </a:cubicBezTo>
                        <a:cubicBezTo>
                          <a:pt x="1389" y="357"/>
                          <a:pt x="1367" y="359"/>
                          <a:pt x="1456" y="289"/>
                        </a:cubicBezTo>
                        <a:cubicBezTo>
                          <a:pt x="1545" y="219"/>
                          <a:pt x="1683" y="107"/>
                          <a:pt x="1802" y="59"/>
                        </a:cubicBezTo>
                        <a:cubicBezTo>
                          <a:pt x="1921" y="11"/>
                          <a:pt x="2075" y="2"/>
                          <a:pt x="2172" y="1"/>
                        </a:cubicBezTo>
                        <a:cubicBezTo>
                          <a:pt x="2269" y="0"/>
                          <a:pt x="2306" y="17"/>
                          <a:pt x="2386" y="51"/>
                        </a:cubicBezTo>
                        <a:cubicBezTo>
                          <a:pt x="2466" y="85"/>
                          <a:pt x="2570" y="145"/>
                          <a:pt x="2650" y="207"/>
                        </a:cubicBezTo>
                        <a:cubicBezTo>
                          <a:pt x="2730" y="269"/>
                          <a:pt x="2778" y="312"/>
                          <a:pt x="2864" y="421"/>
                        </a:cubicBezTo>
                        <a:cubicBezTo>
                          <a:pt x="2950" y="530"/>
                          <a:pt x="3105" y="769"/>
                          <a:pt x="3168" y="860"/>
                        </a:cubicBezTo>
                      </a:path>
                    </a:pathLst>
                  </a:custGeom>
                  <a:noFill/>
                  <a:ln w="38100" cmpd="sng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9235" name="Text Box 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76600" y="5257800"/>
                    <a:ext cx="228600" cy="3651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>
                        <a:solidFill>
                          <a:srgbClr val="CC6600"/>
                        </a:solidFill>
                      </a:rPr>
                      <a:t>O</a:t>
                    </a:r>
                    <a:endParaRPr lang="el-GR" altLang="el-GR" sz="2400">
                      <a:solidFill>
                        <a:srgbClr val="CC6600"/>
                      </a:solidFill>
                    </a:endParaRPr>
                  </a:p>
                </p:txBody>
              </p:sp>
              <p:sp>
                <p:nvSpPr>
                  <p:cNvPr id="9237" name="Line 7"/>
                  <p:cNvSpPr>
                    <a:spLocks noChangeShapeType="1"/>
                  </p:cNvSpPr>
                  <p:nvPr/>
                </p:nvSpPr>
                <p:spPr bwMode="auto">
                  <a:xfrm rot="17584828">
                    <a:off x="4957763" y="1214438"/>
                    <a:ext cx="828675" cy="533400"/>
                  </a:xfrm>
                  <a:prstGeom prst="line">
                    <a:avLst/>
                  </a:prstGeom>
                  <a:noFill/>
                  <a:ln w="44450">
                    <a:solidFill>
                      <a:srgbClr val="0000FF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9239" name="Line 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52800" y="1752600"/>
                    <a:ext cx="1676400" cy="3429000"/>
                  </a:xfrm>
                  <a:prstGeom prst="line">
                    <a:avLst/>
                  </a:prstGeom>
                  <a:noFill/>
                  <a:ln w="44450">
                    <a:solidFill>
                      <a:srgbClr val="FF0000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9240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352800" y="685800"/>
                    <a:ext cx="0" cy="495300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9241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2895600" y="5181600"/>
                    <a:ext cx="563880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9242" name="Text 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001000" y="5181600"/>
                    <a:ext cx="5334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 i="1"/>
                      <a:t>+x</a:t>
                    </a:r>
                    <a:endParaRPr lang="el-GR" altLang="el-GR" sz="2400" i="1"/>
                  </a:p>
                </p:txBody>
              </p:sp>
              <p:sp>
                <p:nvSpPr>
                  <p:cNvPr id="9243" name="Text 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19400" y="685800"/>
                    <a:ext cx="5334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400" i="1"/>
                      <a:t>+y</a:t>
                    </a:r>
                    <a:endParaRPr lang="el-GR" altLang="el-GR" sz="2400" i="1"/>
                  </a:p>
                </p:txBody>
              </p:sp>
              <p:sp>
                <p:nvSpPr>
                  <p:cNvPr id="9244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3352800" y="5181600"/>
                    <a:ext cx="6858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9247" name="Line 40"/>
                  <p:cNvSpPr>
                    <a:spLocks noChangeShapeType="1"/>
                  </p:cNvSpPr>
                  <p:nvPr/>
                </p:nvSpPr>
                <p:spPr bwMode="auto">
                  <a:xfrm rot="16200000">
                    <a:off x="3009900" y="4838700"/>
                    <a:ext cx="6858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2" name="Ορθογώνιο 41"/>
                      <p:cNvSpPr/>
                      <p:nvPr/>
                    </p:nvSpPr>
                    <p:spPr>
                      <a:xfrm>
                        <a:off x="4137266" y="2751311"/>
                        <a:ext cx="434734" cy="461665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n-US" sz="2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2" name="Ορθογώνιο 41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137266" y="2751311"/>
                        <a:ext cx="434734" cy="461665"/>
                      </a:xfrm>
                      <a:prstGeom prst="rect">
                        <a:avLst/>
                      </a:prstGeom>
                      <a:blipFill rotWithShape="1">
                        <a:blip r:embed="rId21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4" name="Ορθογώνιο 43"/>
                    <p:cNvSpPr/>
                    <p:nvPr/>
                  </p:nvSpPr>
                  <p:spPr>
                    <a:xfrm>
                      <a:off x="5436096" y="879103"/>
                      <a:ext cx="445956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sz="24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4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4" name="Ορθογώνιο 4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6096" y="879103"/>
                      <a:ext cx="445956" cy="461665"/>
                    </a:xfrm>
                    <a:prstGeom prst="rect">
                      <a:avLst/>
                    </a:prstGeom>
                    <a:blipFill rotWithShape="1">
                      <a:blip r:embed="rId2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Ορθογώνιο 45"/>
                  <p:cNvSpPr/>
                  <p:nvPr/>
                </p:nvSpPr>
                <p:spPr>
                  <a:xfrm>
                    <a:off x="6039804" y="2391271"/>
                    <a:ext cx="476412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400" i="1">
                                  <a:solidFill>
                                    <a:srgbClr val="CC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i="1">
                                  <a:solidFill>
                                    <a:srgbClr val="CC0099"/>
                                  </a:solidFill>
                                  <a:latin typeface="Cambria Math"/>
                                </a:rPr>
                                <m:t>𝜶</m:t>
                              </m:r>
                            </m:e>
                          </m:acc>
                        </m:oMath>
                      </m:oMathPara>
                    </a14:m>
                    <a:endParaRPr lang="el-GR" sz="2400" dirty="0"/>
                  </a:p>
                </p:txBody>
              </p:sp>
            </mc:Choice>
            <mc:Fallback xmlns="">
              <p:sp>
                <p:nvSpPr>
                  <p:cNvPr id="46" name="Ορθογώνιο 4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39804" y="2391271"/>
                    <a:ext cx="476412" cy="461665"/>
                  </a:xfrm>
                  <a:prstGeom prst="rect">
                    <a:avLst/>
                  </a:prstGeom>
                  <a:blipFill rotWithShape="1"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144" y="4509120"/>
                  <a:ext cx="389850" cy="461665"/>
                </a:xfrm>
                <a:prstGeom prst="rect">
                  <a:avLst/>
                </a:prstGeom>
                <a:blipFill rotWithShape="1">
                  <a:blip r:embed="rId34"/>
                  <a:stretch>
                    <a:fillRect l="-3125" t="-1333" r="-35938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l-GR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7904" y="5127575"/>
                  <a:ext cx="383438" cy="461665"/>
                </a:xfrm>
                <a:prstGeom prst="rect">
                  <a:avLst/>
                </a:prstGeom>
                <a:blipFill rotWithShape="1">
                  <a:blip r:embed="rId35"/>
                  <a:stretch>
                    <a:fillRect t="-1316" r="-349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21" grpId="0" autoUpdateAnimBg="0"/>
      <p:bldP spid="37922" grpId="0" autoUpdateAnimBg="0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33C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l-G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33C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l-G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3188</TotalTime>
  <Words>1904</Words>
  <Application>Microsoft Office PowerPoint</Application>
  <PresentationFormat>Προβολή στην οθόνη (4:3)</PresentationFormat>
  <Paragraphs>295</Paragraphs>
  <Slides>24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31" baseType="lpstr">
      <vt:lpstr>Arial</vt:lpstr>
      <vt:lpstr>Calibri</vt:lpstr>
      <vt:lpstr>Cambria Math</vt:lpstr>
      <vt:lpstr>Symbol</vt:lpstr>
      <vt:lpstr>Times New Roman</vt:lpstr>
      <vt:lpstr>Προεπιλεγμένη σχεδίαση</vt:lpstr>
      <vt:lpstr>Εξίσωση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Α.Σ.ΠΑΙ.Τ.Ε.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3</dc:title>
  <dc:subject>Δυνάμεις και Κίνηση</dc:subject>
  <dc:creator>Καθηγ. Σιδερής Ευστάθιος</dc:creator>
  <cp:lastModifiedBy>Sideris</cp:lastModifiedBy>
  <cp:revision>233</cp:revision>
  <dcterms:created xsi:type="dcterms:W3CDTF">2006-12-03T10:26:00Z</dcterms:created>
  <dcterms:modified xsi:type="dcterms:W3CDTF">2020-11-03T21:05:10Z</dcterms:modified>
</cp:coreProperties>
</file>